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4">
  <p:sldMasterIdLst>
    <p:sldMasterId id="2147483672" r:id="rId1"/>
  </p:sldMasterIdLst>
  <p:notesMasterIdLst>
    <p:notesMasterId r:id="rId33"/>
  </p:notesMasterIdLst>
  <p:sldIdLst>
    <p:sldId id="351" r:id="rId2"/>
    <p:sldId id="410" r:id="rId3"/>
    <p:sldId id="361" r:id="rId4"/>
    <p:sldId id="396" r:id="rId5"/>
    <p:sldId id="397" r:id="rId6"/>
    <p:sldId id="398" r:id="rId7"/>
    <p:sldId id="399" r:id="rId8"/>
    <p:sldId id="400" r:id="rId9"/>
    <p:sldId id="401" r:id="rId10"/>
    <p:sldId id="402" r:id="rId11"/>
    <p:sldId id="403" r:id="rId12"/>
    <p:sldId id="404" r:id="rId13"/>
    <p:sldId id="405" r:id="rId14"/>
    <p:sldId id="406" r:id="rId15"/>
    <p:sldId id="407" r:id="rId16"/>
    <p:sldId id="408" r:id="rId17"/>
    <p:sldId id="362" r:id="rId18"/>
    <p:sldId id="368" r:id="rId19"/>
    <p:sldId id="372" r:id="rId20"/>
    <p:sldId id="392" r:id="rId21"/>
    <p:sldId id="393" r:id="rId22"/>
    <p:sldId id="374" r:id="rId23"/>
    <p:sldId id="375" r:id="rId24"/>
    <p:sldId id="376" r:id="rId25"/>
    <p:sldId id="377" r:id="rId26"/>
    <p:sldId id="378" r:id="rId27"/>
    <p:sldId id="371" r:id="rId28"/>
    <p:sldId id="379" r:id="rId29"/>
    <p:sldId id="395" r:id="rId30"/>
    <p:sldId id="380" r:id="rId31"/>
    <p:sldId id="359" r:id="rId32"/>
  </p:sldIdLst>
  <p:sldSz cx="12192000" cy="6858000"/>
  <p:notesSz cx="9942513" cy="676116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C1C4701-8ED9-4D4D-B276-DC31D20909E5}">
          <p14:sldIdLst>
            <p14:sldId id="351"/>
            <p14:sldId id="410"/>
            <p14:sldId id="361"/>
            <p14:sldId id="396"/>
            <p14:sldId id="397"/>
            <p14:sldId id="398"/>
            <p14:sldId id="399"/>
            <p14:sldId id="400"/>
            <p14:sldId id="401"/>
            <p14:sldId id="402"/>
            <p14:sldId id="403"/>
            <p14:sldId id="404"/>
            <p14:sldId id="405"/>
            <p14:sldId id="406"/>
            <p14:sldId id="407"/>
            <p14:sldId id="408"/>
            <p14:sldId id="362"/>
            <p14:sldId id="368"/>
            <p14:sldId id="372"/>
            <p14:sldId id="392"/>
            <p14:sldId id="393"/>
            <p14:sldId id="374"/>
            <p14:sldId id="375"/>
            <p14:sldId id="376"/>
            <p14:sldId id="377"/>
            <p14:sldId id="378"/>
            <p14:sldId id="371"/>
            <p14:sldId id="379"/>
            <p14:sldId id="395"/>
            <p14:sldId id="380"/>
            <p14:sldId id="359"/>
          </p14:sldIdLst>
        </p14:section>
        <p14:section name="Раздел без заголовка" id="{B4E9E72C-F168-4D91-B328-7F0FEFC9685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26">
          <p15:clr>
            <a:srgbClr val="A4A3A4"/>
          </p15:clr>
        </p15:guide>
        <p15:guide id="3" orient="horz" pos="2140">
          <p15:clr>
            <a:srgbClr val="A4A3A4"/>
          </p15:clr>
        </p15:guide>
        <p15:guide id="4" pos="3127">
          <p15:clr>
            <a:srgbClr val="A4A3A4"/>
          </p15:clr>
        </p15:guide>
        <p15:guide id="5" orient="horz" pos="2130">
          <p15:clr>
            <a:srgbClr val="A4A3A4"/>
          </p15:clr>
        </p15:guide>
        <p15:guide id="6" pos="3130">
          <p15:clr>
            <a:srgbClr val="A4A3A4"/>
          </p15:clr>
        </p15:guide>
        <p15:guide id="7" pos="313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Шадрин Евгений Игоревич" initials="ШЕИ" lastIdx="1" clrIdx="0"/>
  <p:cmAuthor id="2" name="Петриченко Сергей Михайлович" initials="ПСМ" lastIdx="1" clrIdx="1"/>
  <p:cmAuthor id="3" name="Балаян Завен Геннадиевич" initials="БЗГ" lastIdx="5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83CA"/>
    <a:srgbClr val="FF9933"/>
    <a:srgbClr val="FF9A60"/>
    <a:srgbClr val="9889D7"/>
    <a:srgbClr val="BAB0E4"/>
    <a:srgbClr val="F8B742"/>
    <a:srgbClr val="AB81D5"/>
    <a:srgbClr val="E052BB"/>
    <a:srgbClr val="F0ECF4"/>
    <a:srgbClr val="FF9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9561" autoAdjust="0"/>
    <p:restoredTop sz="99158" autoAdjust="0"/>
  </p:normalViewPr>
  <p:slideViewPr>
    <p:cSldViewPr snapToGrid="0">
      <p:cViewPr varScale="1">
        <p:scale>
          <a:sx n="103" d="100"/>
          <a:sy n="103" d="100"/>
        </p:scale>
        <p:origin x="138" y="4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18" d="100"/>
          <a:sy n="118" d="100"/>
        </p:scale>
        <p:origin x="2034" y="96"/>
      </p:cViewPr>
      <p:guideLst>
        <p:guide orient="horz" pos="2141"/>
        <p:guide pos="3126"/>
        <p:guide orient="horz" pos="2140"/>
        <p:guide pos="3127"/>
        <p:guide orient="horz" pos="2130"/>
        <p:guide pos="3130"/>
        <p:guide pos="313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4308422" cy="339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794" y="1"/>
            <a:ext cx="4308422" cy="339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63CD111-65C8-475B-B6C7-AAF85F5C3C94}" type="datetimeFigureOut">
              <a:rPr lang="ru-RU"/>
              <a:pPr>
                <a:defRPr/>
              </a:pPr>
              <a:t>23.01.2023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44813" y="846138"/>
            <a:ext cx="4052887" cy="2279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53" y="3253811"/>
            <a:ext cx="7954010" cy="266220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6421932"/>
            <a:ext cx="4308422" cy="3392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794" y="6421932"/>
            <a:ext cx="4308422" cy="3392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7B4AC1A4-BB57-4C9B-9FA2-470B6FFAB773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2888143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3050" y="669925"/>
            <a:ext cx="9340850" cy="5254625"/>
          </a:xfrm>
          <a:ln>
            <a:solidFill>
              <a:schemeClr val="bg1"/>
            </a:solidFill>
          </a:ln>
        </p:spPr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AC1A4-BB57-4C9B-9FA2-470B6FFAB773}" type="slidenum">
              <a:rPr lang="ru-RU" altLang="ru-RU" smtClean="0">
                <a:solidFill>
                  <a:prstClr val="black"/>
                </a:solidFill>
              </a:rPr>
              <a:pPr/>
              <a:t>1</a:t>
            </a:fld>
            <a:endParaRPr lang="ru-RU" alt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541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AC1A4-BB57-4C9B-9FA2-470B6FFAB773}" type="slidenum">
              <a:rPr lang="ru-RU" altLang="ru-RU" smtClean="0"/>
              <a:pPr/>
              <a:t>4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8493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DF3DC-EBCE-4A1A-9828-6988B5DB603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23.01.2023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50342C-0C9F-4E41-A8AC-7650CAEA5C2A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443928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3F44F-B965-4364-B99B-2AD8EDC2F4F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23.01.2023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8A38CB-77D7-4D17-B4B0-6266D925BDA1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734728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21B74-4E37-4CCD-A047-5324F971344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23.01.2023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DE2AD-89BB-478C-B7B8-735FE8F4CEFF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945717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FDA38-3827-4210-964C-B9BB6950A0C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23.01.2023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075C6-3FCA-44D6-AF79-67455D1720D9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870968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6E5E9-4D70-4822-A6CC-72FC147F2DE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23.01.2023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EEF523-7AFA-4ABB-9867-AEC8F1EACCC1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22298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95C68-F951-4A40-AFA3-4E2DB9C3FD0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23.01.2023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9A394-E902-43BA-87A4-D38030AE9BBF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230851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FBAE1-927B-4D62-B04E-9EB3F14CD15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23.01.2023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31716B-40CE-4117-AB71-E7342CDD3AF7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72978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3BD08-C6C7-4CE2-A6CA-82C3D8F80DE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23.01.2023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88C822-AF92-48F8-AB3F-102CFC42D5C2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611013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D56E9-B5D3-4FA1-8FFA-82CCD9E3D40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23.01.2023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8E8ACC-6DF2-4ECD-9470-6D361C26CF2F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900838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8969B-9B68-4D38-88E2-7488D7E6A4E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23.01.2023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B6C9E0-E23D-4244-8F91-D0C70BB06EFC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763176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DE32F-9502-4F18-AD58-2FCA4D52F50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23.01.2023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689315-0A05-4AEB-86D6-80634A688727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86331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13E5D3B-4D93-49D6-86AB-6A511303C26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23.01.2023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D4774A31-8BB6-42C2-AA1C-A27350893D2E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976769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cid:image001.png@01D58D82.39124060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20.xml"/><Relationship Id="rId18" Type="http://schemas.openxmlformats.org/officeDocument/2006/relationships/slide" Target="slide25.xml"/><Relationship Id="rId3" Type="http://schemas.openxmlformats.org/officeDocument/2006/relationships/slide" Target="slide3.xml"/><Relationship Id="rId21" Type="http://schemas.openxmlformats.org/officeDocument/2006/relationships/slide" Target="slide28.xml"/><Relationship Id="rId7" Type="http://schemas.openxmlformats.org/officeDocument/2006/relationships/slide" Target="slide11.xml"/><Relationship Id="rId12" Type="http://schemas.openxmlformats.org/officeDocument/2006/relationships/slide" Target="slide19.xml"/><Relationship Id="rId17" Type="http://schemas.openxmlformats.org/officeDocument/2006/relationships/slide" Target="slide24.xml"/><Relationship Id="rId2" Type="http://schemas.openxmlformats.org/officeDocument/2006/relationships/slide" Target="slide2.xml"/><Relationship Id="rId16" Type="http://schemas.openxmlformats.org/officeDocument/2006/relationships/slide" Target="slide23.xml"/><Relationship Id="rId20" Type="http://schemas.openxmlformats.org/officeDocument/2006/relationships/slide" Target="slide2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slide" Target="slide17.xml"/><Relationship Id="rId5" Type="http://schemas.openxmlformats.org/officeDocument/2006/relationships/slide" Target="slide5.xml"/><Relationship Id="rId15" Type="http://schemas.openxmlformats.org/officeDocument/2006/relationships/slide" Target="slide22.xml"/><Relationship Id="rId10" Type="http://schemas.openxmlformats.org/officeDocument/2006/relationships/slide" Target="slide16.xml"/><Relationship Id="rId19" Type="http://schemas.openxmlformats.org/officeDocument/2006/relationships/slide" Target="slide26.xml"/><Relationship Id="rId4" Type="http://schemas.openxmlformats.org/officeDocument/2006/relationships/slide" Target="slide4.xml"/><Relationship Id="rId9" Type="http://schemas.openxmlformats.org/officeDocument/2006/relationships/slide" Target="slide14.xml"/><Relationship Id="rId14" Type="http://schemas.openxmlformats.org/officeDocument/2006/relationships/slide" Target="slide21.xml"/><Relationship Id="rId22" Type="http://schemas.openxmlformats.org/officeDocument/2006/relationships/slide" Target="slide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oskazna.gov.ru/gis/udostoveryayushhij-centr/pamyatki-instruktsii/" TargetMode="External"/><Relationship Id="rId7" Type="http://schemas.openxmlformats.org/officeDocument/2006/relationships/hyperlink" Target="https://eb.cert.roskazna.r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obi.cert.roskazna.ru/" TargetMode="External"/><Relationship Id="rId5" Type="http://schemas.openxmlformats.org/officeDocument/2006/relationships/hyperlink" Target="https://roskazna.gov.ru/gis/sistema-obespecheniya-bezopasnosti-informatsii-federalnogo-kaznacheystva/poib-sobi/" TargetMode="External"/><Relationship Id="rId4" Type="http://schemas.openxmlformats.org/officeDocument/2006/relationships/hyperlink" Target="https://roskazna.gov.ru/gis/sistema-obespecheniya-bezopasnosti-informatsii-federalnogo-kaznacheystva/polnomochiya-polzovateley-is-fk-v-poib-sobi-fk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444619" y="4599115"/>
            <a:ext cx="4194048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ject 9"/>
          <p:cNvSpPr/>
          <p:nvPr/>
        </p:nvSpPr>
        <p:spPr>
          <a:xfrm>
            <a:off x="9291938" y="1290248"/>
            <a:ext cx="2900062" cy="4549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335064" y="2841833"/>
            <a:ext cx="8956874" cy="1446550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4400" b="1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dirty="0"/>
              <a:t>Памятка для клиентов – участников казначейского сопровождения</a:t>
            </a:r>
          </a:p>
        </p:txBody>
      </p:sp>
    </p:spTree>
    <p:extLst>
      <p:ext uri="{BB962C8B-B14F-4D97-AF65-F5344CB8AC3E}">
        <p14:creationId xmlns:p14="http://schemas.microsoft.com/office/powerpoint/2010/main" val="121517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4229100" y="108187"/>
            <a:ext cx="77221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Варианты открытия лицевого счета с кодом </a:t>
            </a:r>
            <a:r>
              <a:rPr lang="ru-RU" sz="2000" b="1" dirty="0" smtClean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71 </a:t>
            </a:r>
            <a:r>
              <a:rPr lang="ru-RU" sz="2000" b="1" dirty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(федеральный бюджет)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470591"/>
              </p:ext>
            </p:extLst>
          </p:nvPr>
        </p:nvGraphicFramePr>
        <p:xfrm>
          <a:off x="89451" y="723570"/>
          <a:ext cx="11986593" cy="1328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9549"/>
                <a:gridCol w="4651513"/>
                <a:gridCol w="3995531"/>
              </a:tblGrid>
              <a:tr h="8868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I </a:t>
                      </a:r>
                      <a:r>
                        <a:rPr lang="ru-RU" sz="18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вариант открытия лицевого счета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I </a:t>
                      </a:r>
                      <a:r>
                        <a:rPr lang="en-US" sz="1800" b="1" dirty="0" err="1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I</a:t>
                      </a:r>
                      <a:r>
                        <a:rPr lang="ru-RU" sz="18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 вариант открытия лицевого счета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I </a:t>
                      </a:r>
                      <a:r>
                        <a:rPr lang="en-US" sz="1800" b="1" kern="1200" dirty="0" err="1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I</a:t>
                      </a:r>
                      <a:r>
                        <a:rPr lang="ru-RU" sz="1800" b="1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I </a:t>
                      </a:r>
                      <a:r>
                        <a:rPr lang="ru-RU" sz="1800" b="1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вариант открытия лицевого счета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441706">
                <a:tc>
                  <a:txBody>
                    <a:bodyPr/>
                    <a:lstStyle/>
                    <a:p>
                      <a:pPr algn="ctr"/>
                      <a:r>
                        <a:rPr lang="ru-RU" sz="1800" b="1" u="none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КЛИЕНТ</a:t>
                      </a:r>
                      <a:endParaRPr lang="ru-RU" sz="1800" b="1" u="none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u="none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КЛИЕНТ</a:t>
                      </a:r>
                      <a:endParaRPr lang="ru-RU" sz="1800" b="1" u="none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КЛИЕНТ</a:t>
                      </a:r>
                      <a:endParaRPr lang="ru-RU" sz="1800" b="1" u="none" kern="12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134929"/>
              </p:ext>
            </p:extLst>
          </p:nvPr>
        </p:nvGraphicFramePr>
        <p:xfrm>
          <a:off x="85061" y="2126512"/>
          <a:ext cx="3315349" cy="45046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5349"/>
              </a:tblGrid>
              <a:tr h="18624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Предоставляет в адрес ТОФК по месту нахождения пакет документов для открытия 71 л/с:</a:t>
                      </a:r>
                    </a:p>
                    <a:p>
                      <a:pPr marL="228600" indent="-228600" algn="ctr" defTabSz="914400" rtl="0" eaLnBrk="1" latinLnBrk="0" hangingPunct="1">
                        <a:buAutoNum type="arabicParenR"/>
                      </a:pPr>
                      <a:r>
                        <a:rPr lang="ru-RU" sz="16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Карточка образцов подписей;</a:t>
                      </a:r>
                    </a:p>
                    <a:p>
                      <a:pPr marL="228600" indent="-228600" algn="ctr" defTabSz="914400" rtl="0" eaLnBrk="1" latinLnBrk="0" hangingPunct="1">
                        <a:buAutoNum type="arabicParenR"/>
                      </a:pPr>
                      <a:r>
                        <a:rPr lang="ru-RU" sz="16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Заявление на открытие лицевого счета;</a:t>
                      </a:r>
                    </a:p>
                    <a:p>
                      <a:pPr marL="228600" indent="-228600" algn="ctr" defTabSz="914400" rtl="0" eaLnBrk="1" latinLnBrk="0" hangingPunct="1">
                        <a:buAutoNum type="arabicParenR"/>
                      </a:pPr>
                      <a:r>
                        <a:rPr lang="ru-RU" sz="16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Документ-основание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2754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ТОФК по месту нахождения клиента формирует Заявку на открытие 71 л/с в ГИИС «Электронный бюджет» и направляет Карточку образцов подписей в ЦС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8847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ЦС осуществляет открытие  71 л/с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8431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ЦС направляет Уведомление клиенту и заказчику об открытии 71 л/с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749100"/>
              </p:ext>
            </p:extLst>
          </p:nvPr>
        </p:nvGraphicFramePr>
        <p:xfrm>
          <a:off x="3400410" y="2119956"/>
          <a:ext cx="4637804" cy="2698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7804"/>
              </a:tblGrid>
              <a:tr h="12213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u="none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Самостоятельно** в личном кабинет ГИИС «Электронный бюджет» формирует Заявку на открытие лицевого счета</a:t>
                      </a:r>
                      <a:r>
                        <a:rPr lang="ru-RU" sz="12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12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в «Подсистеме нормативно - справочной информации» → Ведение справочников, реестров, классификаторов → Книга регистрации лицевых счетов → Открыть лицевой счет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791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Предоставляет в адрес ТОФК по месту нахождения Карточку образцов подписей 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6978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ТОФК направляет Карточку образцов подписей в ЦС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4466409"/>
              </p:ext>
            </p:extLst>
          </p:nvPr>
        </p:nvGraphicFramePr>
        <p:xfrm>
          <a:off x="8165805" y="2142461"/>
          <a:ext cx="3944679" cy="2624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4679"/>
              </a:tblGrid>
              <a:tr h="1123288">
                <a:tc>
                  <a:txBody>
                    <a:bodyPr/>
                    <a:lstStyle/>
                    <a:p>
                      <a:pPr algn="ctr"/>
                      <a:r>
                        <a:rPr lang="ru-RU" sz="16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При условии наличия доступа в личный кабинет ЕИС, клиентом самостоятельно осуществляется формирование Заявки на открытие лицевого счета*</a:t>
                      </a:r>
                      <a:endParaRPr lang="ru-RU" sz="1600" b="0" u="none" kern="12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6238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Предоставляет в адрес ТОФК по месту нахождения Карточку образцов подписей 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387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u="none" dirty="0" smtClean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 rot="10800000" flipV="1">
            <a:off x="5358809" y="6468995"/>
            <a:ext cx="659241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smtClean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*</a:t>
            </a:r>
            <a:r>
              <a:rPr lang="ru-RU" sz="1050" smtClean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* Описание процесса формирования Заявки на открытие лицевого счета самостоятельно клиентом смотрите далее</a:t>
            </a:r>
            <a:endParaRPr lang="ru-RU" sz="1050" dirty="0"/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3700130" y="6301613"/>
            <a:ext cx="849186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100" dirty="0">
                <a:solidFill>
                  <a:schemeClr val="tx2"/>
                </a:solidFill>
                <a:latin typeface="Arial Narrow" panose="020B0606020202030204" pitchFamily="34" charset="0"/>
                <a:cs typeface="+mn-cs"/>
              </a:rPr>
              <a:t>* Согласование и утверждение Заявки на открытие лицевого счета </a:t>
            </a:r>
            <a:r>
              <a:rPr lang="ru-RU" sz="1100" dirty="0" smtClean="0">
                <a:solidFill>
                  <a:schemeClr val="tx2"/>
                </a:solidFill>
                <a:latin typeface="Arial Narrow" panose="020B0606020202030204" pitchFamily="34" charset="0"/>
                <a:cs typeface="+mn-cs"/>
              </a:rPr>
              <a:t>(вариант </a:t>
            </a:r>
            <a:r>
              <a:rPr lang="en-US" sz="1100" dirty="0">
                <a:solidFill>
                  <a:schemeClr val="tx2"/>
                </a:solidFill>
                <a:latin typeface="Arial Narrow" panose="020B0606020202030204" pitchFamily="34" charset="0"/>
                <a:cs typeface="+mn-cs"/>
              </a:rPr>
              <a:t>II</a:t>
            </a:r>
            <a:r>
              <a:rPr lang="ru-RU" sz="1100" dirty="0">
                <a:solidFill>
                  <a:schemeClr val="tx2"/>
                </a:solidFill>
                <a:latin typeface="Arial Narrow" panose="020B0606020202030204" pitchFamily="34" charset="0"/>
                <a:cs typeface="+mn-cs"/>
              </a:rPr>
              <a:t>, </a:t>
            </a:r>
            <a:r>
              <a:rPr lang="en-US" sz="1100" dirty="0">
                <a:solidFill>
                  <a:schemeClr val="tx2"/>
                </a:solidFill>
                <a:latin typeface="Arial Narrow" panose="020B0606020202030204" pitchFamily="34" charset="0"/>
                <a:cs typeface="+mn-cs"/>
              </a:rPr>
              <a:t>III</a:t>
            </a:r>
            <a:r>
              <a:rPr lang="ru-RU" sz="1100" dirty="0">
                <a:solidFill>
                  <a:schemeClr val="tx2"/>
                </a:solidFill>
                <a:latin typeface="Arial Narrow" panose="020B0606020202030204" pitchFamily="34" charset="0"/>
                <a:cs typeface="+mn-cs"/>
              </a:rPr>
              <a:t>) осуществляется в соответствии с Карточкой образцов подписей 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1742735" y="1998921"/>
            <a:ext cx="0" cy="287079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1825820" y="3873909"/>
            <a:ext cx="0" cy="262043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1833473" y="5231447"/>
            <a:ext cx="0" cy="262043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1825820" y="5780454"/>
            <a:ext cx="0" cy="262043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5722086" y="4625163"/>
            <a:ext cx="0" cy="283422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5634509" y="1998920"/>
            <a:ext cx="0" cy="170122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Прямоугольник 63"/>
          <p:cNvSpPr/>
          <p:nvPr/>
        </p:nvSpPr>
        <p:spPr>
          <a:xfrm>
            <a:off x="3498109" y="5649433"/>
            <a:ext cx="4561369" cy="6521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ctr"/>
            <a:endParaRPr lang="ru-RU" sz="16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6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ЦС </a:t>
            </a:r>
            <a:r>
              <a:rPr lang="ru-RU" sz="1600" dirty="0">
                <a:solidFill>
                  <a:schemeClr val="tx2"/>
                </a:solidFill>
                <a:latin typeface="Arial Narrow" panose="020B0606020202030204" pitchFamily="34" charset="0"/>
              </a:rPr>
              <a:t>направляет Уведомление клиенту и заказчику об открытии 71 л/с</a:t>
            </a:r>
          </a:p>
          <a:p>
            <a:endParaRPr lang="ru-RU" sz="1050" dirty="0">
              <a:ln w="18415" cmpd="sng">
                <a:noFill/>
                <a:prstDash val="solid"/>
              </a:ln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algn="ctr"/>
            <a:endParaRPr lang="ru-RU" sz="1050" dirty="0">
              <a:ln w="18415" cmpd="sng">
                <a:noFill/>
                <a:prstDash val="solid"/>
              </a:ln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cxnSp>
        <p:nvCxnSpPr>
          <p:cNvPr id="69" name="Прямая со стрелкой 68"/>
          <p:cNvCxnSpPr/>
          <p:nvPr/>
        </p:nvCxnSpPr>
        <p:spPr>
          <a:xfrm>
            <a:off x="10127511" y="3193311"/>
            <a:ext cx="0" cy="262043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Прямоугольник 69"/>
          <p:cNvSpPr/>
          <p:nvPr/>
        </p:nvSpPr>
        <p:spPr>
          <a:xfrm flipH="1">
            <a:off x="8187070" y="5649433"/>
            <a:ext cx="3870250" cy="6521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ctr"/>
            <a:endParaRPr lang="ru-RU" sz="1600" dirty="0" smtClean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ctr"/>
            <a:endParaRPr lang="ru-RU" sz="16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ctr">
              <a:defRPr/>
            </a:pPr>
            <a:r>
              <a:rPr lang="ru-RU" sz="1600" dirty="0">
                <a:solidFill>
                  <a:schemeClr val="tx2"/>
                </a:solidFill>
                <a:latin typeface="Arial Narrow" panose="020B0606020202030204" pitchFamily="34" charset="0"/>
              </a:rPr>
              <a:t>ЦС направляет Уведомление клиенту и заказчику об открытии 71 л/с</a:t>
            </a:r>
          </a:p>
          <a:p>
            <a:pPr algn="ctr"/>
            <a:endParaRPr lang="ru-RU" sz="16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endParaRPr lang="ru-RU" sz="15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ctr"/>
            <a:endParaRPr lang="ru-RU" sz="15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76" name="Прямая со стрелкой 75"/>
          <p:cNvCxnSpPr/>
          <p:nvPr/>
        </p:nvCxnSpPr>
        <p:spPr>
          <a:xfrm>
            <a:off x="5725447" y="5454389"/>
            <a:ext cx="0" cy="262043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/>
          <p:cNvCxnSpPr/>
          <p:nvPr/>
        </p:nvCxnSpPr>
        <p:spPr>
          <a:xfrm>
            <a:off x="5722086" y="4057865"/>
            <a:ext cx="0" cy="262043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/>
          <p:cNvCxnSpPr/>
          <p:nvPr/>
        </p:nvCxnSpPr>
        <p:spPr>
          <a:xfrm>
            <a:off x="5722086" y="3246248"/>
            <a:ext cx="0" cy="262043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 стрелкой 79"/>
          <p:cNvCxnSpPr/>
          <p:nvPr/>
        </p:nvCxnSpPr>
        <p:spPr>
          <a:xfrm flipH="1">
            <a:off x="10114360" y="1998921"/>
            <a:ext cx="23784" cy="287078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Прямоугольник 80"/>
          <p:cNvSpPr/>
          <p:nvPr/>
        </p:nvSpPr>
        <p:spPr>
          <a:xfrm>
            <a:off x="3498110" y="4908585"/>
            <a:ext cx="4561368" cy="5458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ctr"/>
            <a:endParaRPr lang="ru-RU" sz="16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6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ЦС </a:t>
            </a:r>
            <a:r>
              <a:rPr lang="ru-RU" sz="1600" dirty="0">
                <a:solidFill>
                  <a:schemeClr val="tx2"/>
                </a:solidFill>
                <a:latin typeface="Arial Narrow" panose="020B0606020202030204" pitchFamily="34" charset="0"/>
              </a:rPr>
              <a:t>осуществляет открытие  71 л/с</a:t>
            </a:r>
          </a:p>
          <a:p>
            <a:pPr algn="ctr"/>
            <a:endParaRPr lang="ru-RU" sz="16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endParaRPr lang="ru-RU" sz="15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ctr"/>
            <a:endParaRPr lang="ru-RU" sz="15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 flipH="1">
            <a:off x="8187070" y="4908585"/>
            <a:ext cx="3870250" cy="5208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2"/>
                </a:solidFill>
                <a:latin typeface="Arial Narrow" panose="020B0606020202030204" pitchFamily="34" charset="0"/>
              </a:rPr>
              <a:t>ТОФК направляет Карточку образцов подписей в ЦС</a:t>
            </a:r>
          </a:p>
          <a:p>
            <a:pPr algn="ctr"/>
            <a:endParaRPr lang="ru-RU" sz="16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ctr">
              <a:defRPr/>
            </a:pPr>
            <a:r>
              <a:rPr lang="ru-RU" sz="1600" dirty="0">
                <a:solidFill>
                  <a:schemeClr val="tx2"/>
                </a:solidFill>
                <a:latin typeface="Arial Narrow" panose="020B0606020202030204" pitchFamily="34" charset="0"/>
              </a:rPr>
              <a:t>ЦС осуществляет открытие  71 л/с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ctr"/>
            <a:endParaRPr lang="ru-RU" sz="16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ctr">
              <a:defRPr/>
            </a:pPr>
            <a:endParaRPr lang="ru-RU" sz="16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ctr"/>
            <a:endParaRPr lang="ru-RU" sz="15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84" name="Прямая со стрелкой 83"/>
          <p:cNvCxnSpPr/>
          <p:nvPr/>
        </p:nvCxnSpPr>
        <p:spPr>
          <a:xfrm>
            <a:off x="10154657" y="5387390"/>
            <a:ext cx="0" cy="262043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 стрелкой 86"/>
          <p:cNvCxnSpPr/>
          <p:nvPr/>
        </p:nvCxnSpPr>
        <p:spPr>
          <a:xfrm>
            <a:off x="10127511" y="3969602"/>
            <a:ext cx="0" cy="262043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 стрелкой 87"/>
          <p:cNvCxnSpPr/>
          <p:nvPr/>
        </p:nvCxnSpPr>
        <p:spPr>
          <a:xfrm>
            <a:off x="10114360" y="4749437"/>
            <a:ext cx="0" cy="262043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898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1562099" y="108187"/>
            <a:ext cx="106298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Варианты открытия лицевого счета с кодом 71 (бюджет субъекта, муниципального образования)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0458662"/>
              </p:ext>
            </p:extLst>
          </p:nvPr>
        </p:nvGraphicFramePr>
        <p:xfrm>
          <a:off x="89451" y="569852"/>
          <a:ext cx="11986593" cy="10817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9549"/>
                <a:gridCol w="4651513"/>
                <a:gridCol w="3995531"/>
              </a:tblGrid>
              <a:tr h="5908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I </a:t>
                      </a:r>
                      <a:r>
                        <a:rPr lang="ru-RU" sz="1800" b="1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вариант открытия лицевого счета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I </a:t>
                      </a:r>
                      <a:r>
                        <a:rPr lang="en-US" sz="1800" b="1" kern="1200" dirty="0" err="1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800" b="1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вариант открытия лицевого счета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I </a:t>
                      </a:r>
                      <a:r>
                        <a:rPr lang="en-US" sz="1800" b="1" kern="1200" dirty="0" err="1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I</a:t>
                      </a:r>
                      <a:r>
                        <a:rPr lang="ru-RU" sz="1800" b="1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I </a:t>
                      </a:r>
                      <a:r>
                        <a:rPr lang="ru-RU" sz="1800" b="1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вариант открытия лицевого счета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44170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КЛИЕНТ</a:t>
                      </a:r>
                      <a:endParaRPr lang="ru-RU" sz="1800" b="1" u="none" kern="12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КЛИЕНТ</a:t>
                      </a:r>
                      <a:endParaRPr lang="ru-RU" sz="1800" b="1" u="none" kern="12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КЛИЕНТ</a:t>
                      </a:r>
                      <a:endParaRPr lang="ru-RU" sz="1800" b="1" u="none" kern="12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408889"/>
              </p:ext>
            </p:extLst>
          </p:nvPr>
        </p:nvGraphicFramePr>
        <p:xfrm>
          <a:off x="70764" y="1661688"/>
          <a:ext cx="3343942" cy="51399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1971"/>
                <a:gridCol w="1671971"/>
              </a:tblGrid>
              <a:tr h="1014232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Предоставляет в адрес ТОФК по месту нахождения пакет документов для открытия 71 л/с: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Карточка образцов подписей;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Заявление на открытие лицевого счета;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Документ-основание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7929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Бюджет, на котором открывается л/с обслуживается, ТОФК по месту нахождения клиента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064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198638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ТОФК по месту нахождения клиента осуществляет открытие 71 л/с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ТОФК по месту нахождения клиента направляет пакет документов в ТОФК по месту обслуживания бюджета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8298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ТОФК по месту обслуживания бюджета осуществляет открытие 71 л/с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19863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ТОФК по месту нахождения клиента направляет Уведомление клиенту и заказчику об открытии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71 л/с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ТОФК по месту обслуживания бюджета направляет Уведомление клиенту и заказчику об открытии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71 л/с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982101"/>
              </p:ext>
            </p:extLst>
          </p:nvPr>
        </p:nvGraphicFramePr>
        <p:xfrm>
          <a:off x="3409949" y="1666876"/>
          <a:ext cx="4634399" cy="41521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4399"/>
              </a:tblGrid>
              <a:tr h="12385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Самостоятельно** в личном кабинет ГИИС «Электронный бюджет» формирует Заявку на открытие лицевого счета*</a:t>
                      </a:r>
                      <a:r>
                        <a:rPr lang="en-US" sz="12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в «Подсистеме нормативно - справочной информации» → Ведение справочников, реестров, классификаторов → Книга регистрации лицевых счетов → Открыть лицевой счет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902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Предоставляет в адрес ТОФК по месту нахождения клиента Карточку образцов подписей 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0776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ТОФК по месту нахождения клиента направляет Карточку образцов подписей в ТОФК по месту обслуживания бюджета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0776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ТОФК по месту обслуживания бюджета осуществляет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открытие 71 л/с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0776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ТОФК по месту обслуживания бюджета направляет Уведомление клиенту </a:t>
                      </a:r>
                      <a:br>
                        <a:rPr lang="ru-RU" sz="12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12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и заказчику об открытии 71 л/с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972669"/>
              </p:ext>
            </p:extLst>
          </p:nvPr>
        </p:nvGraphicFramePr>
        <p:xfrm>
          <a:off x="8142020" y="1678554"/>
          <a:ext cx="3944679" cy="4101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4679"/>
              </a:tblGrid>
              <a:tr h="1123288">
                <a:tc>
                  <a:txBody>
                    <a:bodyPr/>
                    <a:lstStyle/>
                    <a:p>
                      <a:pPr algn="ctr"/>
                      <a:r>
                        <a:rPr lang="ru-RU" sz="12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При условии наличия доступа в личный кабинет ЕИС, клиентом самостоятельно осуществляется формирование Заявки на открытие лицевого счета*</a:t>
                      </a:r>
                      <a:endParaRPr lang="ru-RU" sz="1200" b="0" u="none" kern="12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6238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Предоставляет в адрес ТОФК по месту нахождения Карточку образцов подписей 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387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ТОФК по месту нахождения клиента направляет Карточку образцов подписей в ТОФК по месту обслуживания бюджета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387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ТОФК по месту обслуживания бюджета осуществляет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открытие 71 л/с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387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ТОФК по месту обслуживания бюджета направляет Уведомление клиенту и заказчику об открытии 71 л/с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 rot="10800000" flipV="1">
            <a:off x="5599585" y="6309097"/>
            <a:ext cx="659241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 smtClean="0">
                <a:solidFill>
                  <a:schemeClr val="tx2"/>
                </a:solidFill>
                <a:latin typeface="Arial Narrow" panose="020B0606020202030204" pitchFamily="34" charset="0"/>
                <a:cs typeface="+mn-cs"/>
              </a:rPr>
              <a:t>*</a:t>
            </a:r>
            <a:r>
              <a:rPr lang="ru-RU" sz="1100" dirty="0" smtClean="0">
                <a:solidFill>
                  <a:schemeClr val="tx2"/>
                </a:solidFill>
                <a:latin typeface="Arial Narrow" panose="020B0606020202030204" pitchFamily="34" charset="0"/>
                <a:cs typeface="+mn-cs"/>
              </a:rPr>
              <a:t>* Описание процесса формирования Заявки на открытие лицевого счета самостоятельно клиентом смотрите далее</a:t>
            </a:r>
            <a:endParaRPr lang="ru-RU" sz="1100" dirty="0">
              <a:solidFill>
                <a:schemeClr val="tx2"/>
              </a:solidFill>
              <a:latin typeface="Arial Narrow" panose="020B0606020202030204" pitchFamily="34" charset="0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3700131" y="6124797"/>
            <a:ext cx="849186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100" dirty="0">
                <a:solidFill>
                  <a:schemeClr val="tx2"/>
                </a:solidFill>
                <a:latin typeface="Arial Narrow" panose="020B0606020202030204" pitchFamily="34" charset="0"/>
                <a:cs typeface="+mn-cs"/>
              </a:rPr>
              <a:t>* Согласование и утверждение Заявки на открытие лицевого счета </a:t>
            </a:r>
            <a:r>
              <a:rPr lang="ru-RU" sz="1100" dirty="0" smtClean="0">
                <a:solidFill>
                  <a:schemeClr val="tx2"/>
                </a:solidFill>
                <a:latin typeface="Arial Narrow" panose="020B0606020202030204" pitchFamily="34" charset="0"/>
                <a:cs typeface="+mn-cs"/>
              </a:rPr>
              <a:t>(вариант </a:t>
            </a:r>
            <a:r>
              <a:rPr lang="en-US" sz="1100" dirty="0">
                <a:solidFill>
                  <a:schemeClr val="tx2"/>
                </a:solidFill>
                <a:latin typeface="Arial Narrow" panose="020B0606020202030204" pitchFamily="34" charset="0"/>
                <a:cs typeface="+mn-cs"/>
              </a:rPr>
              <a:t>II</a:t>
            </a:r>
            <a:r>
              <a:rPr lang="ru-RU" sz="1100" dirty="0">
                <a:solidFill>
                  <a:schemeClr val="tx2"/>
                </a:solidFill>
                <a:latin typeface="Arial Narrow" panose="020B0606020202030204" pitchFamily="34" charset="0"/>
                <a:cs typeface="+mn-cs"/>
              </a:rPr>
              <a:t>, </a:t>
            </a:r>
            <a:r>
              <a:rPr lang="en-US" sz="1100" dirty="0">
                <a:solidFill>
                  <a:schemeClr val="tx2"/>
                </a:solidFill>
                <a:latin typeface="Arial Narrow" panose="020B0606020202030204" pitchFamily="34" charset="0"/>
                <a:cs typeface="+mn-cs"/>
              </a:rPr>
              <a:t>III</a:t>
            </a:r>
            <a:r>
              <a:rPr lang="ru-RU" sz="1100" dirty="0">
                <a:solidFill>
                  <a:schemeClr val="tx2"/>
                </a:solidFill>
                <a:latin typeface="Arial Narrow" panose="020B0606020202030204" pitchFamily="34" charset="0"/>
                <a:cs typeface="+mn-cs"/>
              </a:rPr>
              <a:t>) осуществляется в соответствии с Карточкой образцов подписей 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1742735" y="2628900"/>
            <a:ext cx="0" cy="219075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5767599" y="4327560"/>
            <a:ext cx="0" cy="283422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5749731" y="1476375"/>
            <a:ext cx="0" cy="219075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>
            <a:off x="10127511" y="2574186"/>
            <a:ext cx="0" cy="262043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/>
          <p:nvPr/>
        </p:nvCxnSpPr>
        <p:spPr>
          <a:xfrm>
            <a:off x="5787571" y="5011480"/>
            <a:ext cx="0" cy="262043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/>
          <p:cNvCxnSpPr/>
          <p:nvPr/>
        </p:nvCxnSpPr>
        <p:spPr>
          <a:xfrm>
            <a:off x="5731016" y="3596344"/>
            <a:ext cx="0" cy="262043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/>
          <p:cNvCxnSpPr/>
          <p:nvPr/>
        </p:nvCxnSpPr>
        <p:spPr>
          <a:xfrm>
            <a:off x="5722086" y="2847975"/>
            <a:ext cx="0" cy="262043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 стрелкой 83"/>
          <p:cNvCxnSpPr/>
          <p:nvPr/>
        </p:nvCxnSpPr>
        <p:spPr>
          <a:xfrm>
            <a:off x="10128518" y="4902945"/>
            <a:ext cx="0" cy="262043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 стрелкой 86"/>
          <p:cNvCxnSpPr/>
          <p:nvPr/>
        </p:nvCxnSpPr>
        <p:spPr>
          <a:xfrm>
            <a:off x="10114360" y="3489246"/>
            <a:ext cx="0" cy="262043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 стрелкой 87"/>
          <p:cNvCxnSpPr/>
          <p:nvPr/>
        </p:nvCxnSpPr>
        <p:spPr>
          <a:xfrm>
            <a:off x="10107271" y="4207228"/>
            <a:ext cx="0" cy="262043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>
            <a:off x="923587" y="3508291"/>
            <a:ext cx="0" cy="219075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2599985" y="3508290"/>
            <a:ext cx="0" cy="219075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2599645" y="4721310"/>
            <a:ext cx="0" cy="159148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2599645" y="5557284"/>
            <a:ext cx="0" cy="159148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923587" y="5505836"/>
            <a:ext cx="0" cy="159148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H="1">
            <a:off x="923587" y="3193311"/>
            <a:ext cx="380659" cy="159148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2276475" y="3184070"/>
            <a:ext cx="323170" cy="159148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>
            <a:off x="1742735" y="1476375"/>
            <a:ext cx="0" cy="219075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>
            <a:off x="10114360" y="1512148"/>
            <a:ext cx="0" cy="262043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277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22474" y="-33881"/>
            <a:ext cx="1036674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Процесс формирования Заявки на открытие 71 л/с </a:t>
            </a:r>
            <a:r>
              <a:rPr lang="ru-RU" b="1" u="sng" dirty="0" smtClean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самостоятельно клиентом </a:t>
            </a:r>
          </a:p>
          <a:p>
            <a:pPr algn="r"/>
            <a:r>
              <a:rPr lang="ru-RU" b="1" dirty="0" smtClean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в ЛК ГИИС «Электронный бюджет»</a:t>
            </a:r>
          </a:p>
          <a:p>
            <a:pPr algn="r"/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(при наличии </a:t>
            </a:r>
            <a:r>
              <a:rPr lang="ru-RU" sz="1600" dirty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на рабочей станции клиента установленного </a:t>
            </a:r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ГИИС </a:t>
            </a:r>
            <a:r>
              <a:rPr lang="ru-RU" sz="1600" dirty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«Электронный бюджет» для </a:t>
            </a:r>
            <a:r>
              <a:rPr lang="ru-RU" sz="1600" dirty="0">
                <a:solidFill>
                  <a:schemeClr val="tx2"/>
                </a:solidFill>
                <a:latin typeface="Arial Narrow" panose="020B0606020202030204" pitchFamily="34" charset="0"/>
              </a:rPr>
              <a:t>доступа в личный </a:t>
            </a:r>
            <a:r>
              <a:rPr lang="ru-RU" sz="16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кабинет)</a:t>
            </a:r>
            <a:endParaRPr lang="ru-RU" sz="16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r"/>
            <a:endParaRPr lang="ru-RU" sz="1600" dirty="0" smtClean="0">
              <a:ln w="18415" cmpd="sng">
                <a:noFill/>
                <a:prstDash val="solid"/>
              </a:ln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598" y="903766"/>
            <a:ext cx="11860621" cy="6509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Заявка на открытие лицевого счета создается</a:t>
            </a:r>
            <a:r>
              <a:rPr lang="en-US" sz="1400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в</a:t>
            </a:r>
            <a:r>
              <a:rPr lang="en-US" sz="1400" dirty="0">
                <a:solidFill>
                  <a:schemeClr val="tx2"/>
                </a:solidFill>
                <a:latin typeface="Arial Narrow" panose="020B0606020202030204" pitchFamily="34" charset="0"/>
              </a:rPr>
              <a:t>: </a:t>
            </a:r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Подсистема 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нормативно – справочной информации →Ведение справочников, реестров, </a:t>
            </a:r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классификаторов</a:t>
            </a:r>
          </a:p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→ Книга 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регистрации лицевых счетов →Открыть лицевой счет</a:t>
            </a:r>
          </a:p>
        </p:txBody>
      </p:sp>
      <p:pic>
        <p:nvPicPr>
          <p:cNvPr id="10" name="Picture 3" descr="C:\Users\GrechanyhZHV\Desktop\жанна3\75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3" y="1637413"/>
            <a:ext cx="5625494" cy="510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 rot="10800000" flipH="1" flipV="1">
            <a:off x="2105246" y="6411433"/>
            <a:ext cx="1520455" cy="2600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ctr"/>
            <a:endParaRPr lang="ru-RU" sz="10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ctr"/>
            <a:endParaRPr lang="ru-RU" sz="10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ctr"/>
            <a:endParaRPr lang="ru-RU" sz="10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000" dirty="0">
                <a:solidFill>
                  <a:schemeClr val="tx2"/>
                </a:solidFill>
                <a:latin typeface="Arial Narrow" panose="020B0606020202030204" pitchFamily="34" charset="0"/>
              </a:rPr>
              <a:t>11. </a:t>
            </a:r>
            <a:r>
              <a:rPr lang="ru-RU" sz="10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Заполняется </a:t>
            </a:r>
            <a:r>
              <a:rPr lang="ru-RU" sz="1000" dirty="0">
                <a:solidFill>
                  <a:schemeClr val="tx2"/>
                </a:solidFill>
                <a:latin typeface="Arial Narrow" panose="020B0606020202030204" pitchFamily="34" charset="0"/>
              </a:rPr>
              <a:t>ИГК</a:t>
            </a:r>
          </a:p>
          <a:p>
            <a:pPr algn="ctr"/>
            <a:endParaRPr lang="ru-RU" sz="16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endParaRPr lang="ru-RU" sz="15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ctr"/>
            <a:endParaRPr lang="ru-RU" sz="15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489098" y="6541472"/>
            <a:ext cx="161614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 flipV="1">
            <a:off x="2456121" y="5603358"/>
            <a:ext cx="409350" cy="3013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 flipH="1">
            <a:off x="2660795" y="5140824"/>
            <a:ext cx="3549499" cy="4625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ctr"/>
            <a:endParaRPr lang="ru-RU" sz="10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000" dirty="0">
                <a:solidFill>
                  <a:schemeClr val="tx2"/>
                </a:solidFill>
                <a:latin typeface="Arial Narrow" panose="020B0606020202030204" pitchFamily="34" charset="0"/>
              </a:rPr>
              <a:t>8. Признак проставляется только в случае, если заказчик  находится в закрытой части Сводного реестра, в остальных случаях признак </a:t>
            </a:r>
          </a:p>
          <a:p>
            <a:pPr algn="ctr"/>
            <a:r>
              <a:rPr lang="ru-RU" sz="1000" dirty="0">
                <a:solidFill>
                  <a:schemeClr val="tx2"/>
                </a:solidFill>
                <a:latin typeface="Arial Narrow" panose="020B0606020202030204" pitchFamily="34" charset="0"/>
              </a:rPr>
              <a:t>НЕ ПРОСТАВЛЯЕТСЯ!</a:t>
            </a:r>
          </a:p>
          <a:p>
            <a:endParaRPr lang="ru-RU" sz="15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ctr"/>
            <a:endParaRPr lang="ru-RU" sz="15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38" name="Прямая со стрелкой 37"/>
          <p:cNvCxnSpPr>
            <a:stCxn id="41" idx="3"/>
          </p:cNvCxnSpPr>
          <p:nvPr/>
        </p:nvCxnSpPr>
        <p:spPr>
          <a:xfrm flipH="1">
            <a:off x="1722477" y="5372091"/>
            <a:ext cx="938318" cy="0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/>
        </p:nvSpPr>
        <p:spPr>
          <a:xfrm flipH="1">
            <a:off x="4438650" y="3428999"/>
            <a:ext cx="1451784" cy="2286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>
                <a:solidFill>
                  <a:schemeClr val="tx2"/>
                </a:solidFill>
                <a:latin typeface="Arial Narrow" panose="020B0606020202030204" pitchFamily="34" charset="0"/>
              </a:rPr>
              <a:t>3. Заполняется вручную</a:t>
            </a:r>
          </a:p>
        </p:txBody>
      </p:sp>
      <p:cxnSp>
        <p:nvCxnSpPr>
          <p:cNvPr id="46" name="Прямая со стрелкой 45"/>
          <p:cNvCxnSpPr/>
          <p:nvPr/>
        </p:nvCxnSpPr>
        <p:spPr>
          <a:xfrm>
            <a:off x="5247166" y="3657601"/>
            <a:ext cx="0" cy="280752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Прямоугольник 51"/>
          <p:cNvSpPr/>
          <p:nvPr/>
        </p:nvSpPr>
        <p:spPr>
          <a:xfrm flipH="1">
            <a:off x="2660796" y="4389565"/>
            <a:ext cx="1943102" cy="3525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2"/>
                </a:solidFill>
                <a:latin typeface="Arial Narrow" panose="020B0606020202030204" pitchFamily="34" charset="0"/>
              </a:rPr>
              <a:t>5. Из справочника выбирается тип лицевого счета  с кодом «71» </a:t>
            </a:r>
          </a:p>
        </p:txBody>
      </p:sp>
      <p:sp>
        <p:nvSpPr>
          <p:cNvPr id="61" name="Прямоугольник 60"/>
          <p:cNvSpPr/>
          <p:nvPr/>
        </p:nvSpPr>
        <p:spPr>
          <a:xfrm flipH="1">
            <a:off x="5050465" y="4698890"/>
            <a:ext cx="1020724" cy="3976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2"/>
                </a:solidFill>
                <a:latin typeface="Arial Narrow" panose="020B0606020202030204" pitchFamily="34" charset="0"/>
              </a:rPr>
              <a:t>6. Выбирается из справочника</a:t>
            </a:r>
          </a:p>
        </p:txBody>
      </p:sp>
      <p:cxnSp>
        <p:nvCxnSpPr>
          <p:cNvPr id="58" name="Соединительная линия уступом 57"/>
          <p:cNvCxnSpPr/>
          <p:nvPr/>
        </p:nvCxnSpPr>
        <p:spPr>
          <a:xfrm rot="10800000" flipV="1">
            <a:off x="2456122" y="4742120"/>
            <a:ext cx="2594345" cy="244260"/>
          </a:xfrm>
          <a:prstGeom prst="bentConnector3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Прямоугольник 68"/>
          <p:cNvSpPr/>
          <p:nvPr/>
        </p:nvSpPr>
        <p:spPr>
          <a:xfrm rot="10800000" flipH="1" flipV="1">
            <a:off x="114300" y="4831937"/>
            <a:ext cx="1019175" cy="3088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2"/>
                </a:solidFill>
                <a:latin typeface="Arial Narrow" panose="020B0606020202030204" pitchFamily="34" charset="0"/>
              </a:rPr>
              <a:t>7. </a:t>
            </a:r>
            <a:r>
              <a:rPr lang="ru-RU" sz="900" dirty="0">
                <a:solidFill>
                  <a:schemeClr val="tx2"/>
                </a:solidFill>
                <a:latin typeface="Arial Narrow" panose="020B0606020202030204" pitchFamily="34" charset="0"/>
              </a:rPr>
              <a:t>Сформируется автоматически</a:t>
            </a:r>
          </a:p>
        </p:txBody>
      </p:sp>
      <p:cxnSp>
        <p:nvCxnSpPr>
          <p:cNvPr id="1029" name="Соединительная линия уступом 1028"/>
          <p:cNvCxnSpPr/>
          <p:nvPr/>
        </p:nvCxnSpPr>
        <p:spPr>
          <a:xfrm flipV="1">
            <a:off x="1133475" y="4671539"/>
            <a:ext cx="493303" cy="385709"/>
          </a:xfrm>
          <a:prstGeom prst="bentConnector3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Прямоугольник 74"/>
          <p:cNvSpPr/>
          <p:nvPr/>
        </p:nvSpPr>
        <p:spPr>
          <a:xfrm flipH="1">
            <a:off x="4603894" y="1924495"/>
            <a:ext cx="1286539" cy="6670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2"/>
                </a:solidFill>
                <a:latin typeface="Arial Narrow" panose="020B0606020202030204" pitchFamily="34" charset="0"/>
              </a:rPr>
              <a:t>2. Основные сведения о клиенте заполняются автоматически</a:t>
            </a:r>
          </a:p>
        </p:txBody>
      </p:sp>
      <p:cxnSp>
        <p:nvCxnSpPr>
          <p:cNvPr id="1034" name="Соединительная линия уступом 1033"/>
          <p:cNvCxnSpPr/>
          <p:nvPr/>
        </p:nvCxnSpPr>
        <p:spPr>
          <a:xfrm rot="10800000" flipV="1">
            <a:off x="1509824" y="2349794"/>
            <a:ext cx="3094075" cy="724183"/>
          </a:xfrm>
          <a:prstGeom prst="bentConnector3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Прямоугольник 80"/>
          <p:cNvSpPr/>
          <p:nvPr/>
        </p:nvSpPr>
        <p:spPr>
          <a:xfrm rot="10800000" flipH="1" flipV="1">
            <a:off x="3274828" y="4100733"/>
            <a:ext cx="1414130" cy="1444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>
                <a:solidFill>
                  <a:schemeClr val="tx2"/>
                </a:solidFill>
                <a:latin typeface="Arial Narrow" panose="020B0606020202030204" pitchFamily="34" charset="0"/>
              </a:rPr>
              <a:t>4. Заполняется вручную</a:t>
            </a:r>
          </a:p>
        </p:txBody>
      </p:sp>
      <p:cxnSp>
        <p:nvCxnSpPr>
          <p:cNvPr id="1039" name="Прямая со стрелкой 1038"/>
          <p:cNvCxnSpPr/>
          <p:nvPr/>
        </p:nvCxnSpPr>
        <p:spPr>
          <a:xfrm flipH="1">
            <a:off x="1796903" y="4172941"/>
            <a:ext cx="1477924" cy="1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Прямоугольник 86"/>
          <p:cNvSpPr/>
          <p:nvPr/>
        </p:nvSpPr>
        <p:spPr>
          <a:xfrm rot="10800000" flipH="1" flipV="1">
            <a:off x="3811770" y="6411432"/>
            <a:ext cx="2398527" cy="2938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ctr"/>
            <a:endParaRPr lang="ru-RU" sz="10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ctr"/>
            <a:endParaRPr lang="ru-RU" sz="10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ctr"/>
            <a:endParaRPr lang="ru-RU" sz="10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000" dirty="0">
                <a:solidFill>
                  <a:schemeClr val="tx2"/>
                </a:solidFill>
                <a:latin typeface="Arial Narrow" panose="020B0606020202030204" pitchFamily="34" charset="0"/>
              </a:rPr>
              <a:t>10. </a:t>
            </a:r>
            <a:r>
              <a:rPr lang="ru-RU" sz="10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Заполняются </a:t>
            </a:r>
            <a:r>
              <a:rPr lang="ru-RU" sz="1000" dirty="0">
                <a:solidFill>
                  <a:schemeClr val="tx2"/>
                </a:solidFill>
                <a:latin typeface="Arial Narrow" panose="020B0606020202030204" pitchFamily="34" charset="0"/>
              </a:rPr>
              <a:t>реквизиты документа-основания</a:t>
            </a:r>
          </a:p>
          <a:p>
            <a:pPr algn="ctr"/>
            <a:endParaRPr lang="ru-RU" sz="16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endParaRPr lang="ru-RU" sz="15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ctr"/>
            <a:endParaRPr lang="ru-RU" sz="15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044" name="Соединительная линия уступом 1043"/>
          <p:cNvCxnSpPr/>
          <p:nvPr/>
        </p:nvCxnSpPr>
        <p:spPr>
          <a:xfrm rot="10800000">
            <a:off x="2535866" y="6171785"/>
            <a:ext cx="1275908" cy="239648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1" name="Прямая со стрелкой 1050"/>
          <p:cNvCxnSpPr/>
          <p:nvPr/>
        </p:nvCxnSpPr>
        <p:spPr>
          <a:xfrm flipV="1">
            <a:off x="4322132" y="6171785"/>
            <a:ext cx="0" cy="239647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4" name="Прямая со стрелкой 1053"/>
          <p:cNvCxnSpPr/>
          <p:nvPr/>
        </p:nvCxnSpPr>
        <p:spPr>
          <a:xfrm flipV="1">
            <a:off x="5560827" y="6171785"/>
            <a:ext cx="0" cy="239647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Прямоугольник 102"/>
          <p:cNvSpPr/>
          <p:nvPr/>
        </p:nvSpPr>
        <p:spPr>
          <a:xfrm flipH="1">
            <a:off x="2383019" y="1786467"/>
            <a:ext cx="1776965" cy="3509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2"/>
                </a:solidFill>
                <a:latin typeface="Arial Narrow" panose="020B0606020202030204" pitchFamily="34" charset="0"/>
              </a:rPr>
              <a:t>1. Выбирается из списка «Тип заявки»- «Открытие»</a:t>
            </a:r>
          </a:p>
        </p:txBody>
      </p:sp>
      <p:cxnSp>
        <p:nvCxnSpPr>
          <p:cNvPr id="67" name="Прямая со стрелкой 66"/>
          <p:cNvCxnSpPr/>
          <p:nvPr/>
        </p:nvCxnSpPr>
        <p:spPr>
          <a:xfrm>
            <a:off x="2535865" y="2137395"/>
            <a:ext cx="1" cy="712488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Picture 6" descr="C:\Users\GrechanyhZHV\Desktop\жанна3\45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72" y="4060937"/>
            <a:ext cx="5603989" cy="26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" descr="C:\Users\GrechanyhZHV\Desktop\жанна3\245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72" y="1554714"/>
            <a:ext cx="5620714" cy="246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Прямоугольник 108"/>
          <p:cNvSpPr/>
          <p:nvPr/>
        </p:nvSpPr>
        <p:spPr>
          <a:xfrm flipH="1">
            <a:off x="8527310" y="2786910"/>
            <a:ext cx="1967023" cy="7563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2"/>
                </a:solidFill>
                <a:latin typeface="Arial Narrow" panose="020B0606020202030204" pitchFamily="34" charset="0"/>
              </a:rPr>
              <a:t>12. Во вкладке «Вложения» прикладываются сканированные копии документов, являющиеся основанием для открытия лицевого счета</a:t>
            </a:r>
          </a:p>
        </p:txBody>
      </p:sp>
      <p:cxnSp>
        <p:nvCxnSpPr>
          <p:cNvPr id="73" name="Соединительная линия уступом 72"/>
          <p:cNvCxnSpPr/>
          <p:nvPr/>
        </p:nvCxnSpPr>
        <p:spPr>
          <a:xfrm rot="10800000" flipV="1">
            <a:off x="6539024" y="3408745"/>
            <a:ext cx="1988287" cy="610362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/>
          <p:cNvCxnSpPr/>
          <p:nvPr/>
        </p:nvCxnSpPr>
        <p:spPr>
          <a:xfrm flipH="1" flipV="1">
            <a:off x="9125066" y="2350296"/>
            <a:ext cx="614357" cy="436614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Прямоугольник 116"/>
          <p:cNvSpPr/>
          <p:nvPr/>
        </p:nvSpPr>
        <p:spPr>
          <a:xfrm flipH="1">
            <a:off x="9739423" y="4565843"/>
            <a:ext cx="2083982" cy="14539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2"/>
                </a:solidFill>
                <a:latin typeface="Arial Narrow" panose="020B0606020202030204" pitchFamily="34" charset="0"/>
              </a:rPr>
              <a:t>14. «Согласующий»  и «Утверждающий» выбирается из справочника, согласно полномочиям в ПОИБ СОБИ и Карточке образцов подписей</a:t>
            </a:r>
          </a:p>
          <a:p>
            <a:pPr algn="ctr"/>
            <a:r>
              <a:rPr lang="ru-RU" sz="1000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</a:p>
          <a:p>
            <a:pPr algn="ctr"/>
            <a:r>
              <a:rPr lang="ru-RU" sz="1000" dirty="0">
                <a:solidFill>
                  <a:schemeClr val="tx2"/>
                </a:solidFill>
                <a:latin typeface="Arial Narrow" panose="020B0606020202030204" pitchFamily="34" charset="0"/>
              </a:rPr>
              <a:t>*(При отсутствии гл. бухгалтера согласующим и утверждающим является руководитель) </a:t>
            </a:r>
          </a:p>
        </p:txBody>
      </p:sp>
      <p:cxnSp>
        <p:nvCxnSpPr>
          <p:cNvPr id="82" name="Прямая со стрелкой 81"/>
          <p:cNvCxnSpPr/>
          <p:nvPr/>
        </p:nvCxnSpPr>
        <p:spPr>
          <a:xfrm flipH="1">
            <a:off x="8636295" y="4986668"/>
            <a:ext cx="1103128" cy="308346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 стрелкой 85"/>
          <p:cNvCxnSpPr/>
          <p:nvPr/>
        </p:nvCxnSpPr>
        <p:spPr>
          <a:xfrm flipH="1">
            <a:off x="7533167" y="5404074"/>
            <a:ext cx="2206256" cy="503679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Овал 89"/>
          <p:cNvSpPr/>
          <p:nvPr/>
        </p:nvSpPr>
        <p:spPr>
          <a:xfrm>
            <a:off x="6453963" y="4986668"/>
            <a:ext cx="1233377" cy="499731"/>
          </a:xfrm>
          <a:prstGeom prst="ellipse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Прямоугольник 127"/>
          <p:cNvSpPr/>
          <p:nvPr/>
        </p:nvSpPr>
        <p:spPr>
          <a:xfrm flipH="1">
            <a:off x="8867553" y="4172942"/>
            <a:ext cx="2775098" cy="2166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13. В данных полях </a:t>
            </a:r>
            <a:r>
              <a:rPr lang="ru-RU" sz="1000" dirty="0">
                <a:solidFill>
                  <a:schemeClr val="tx2"/>
                </a:solidFill>
                <a:latin typeface="Arial Narrow" panose="020B0606020202030204" pitchFamily="34" charset="0"/>
              </a:rPr>
              <a:t>проставляются «1»</a:t>
            </a:r>
          </a:p>
        </p:txBody>
      </p:sp>
      <p:cxnSp>
        <p:nvCxnSpPr>
          <p:cNvPr id="92" name="Соединительная линия уступом 91"/>
          <p:cNvCxnSpPr/>
          <p:nvPr/>
        </p:nvCxnSpPr>
        <p:spPr>
          <a:xfrm rot="10800000" flipV="1">
            <a:off x="7687341" y="4281253"/>
            <a:ext cx="1180213" cy="955280"/>
          </a:xfrm>
          <a:prstGeom prst="bentConnector3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stCxn id="52" idx="3"/>
          </p:cNvCxnSpPr>
          <p:nvPr/>
        </p:nvCxnSpPr>
        <p:spPr>
          <a:xfrm flipH="1">
            <a:off x="2456121" y="4565843"/>
            <a:ext cx="204675" cy="266094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Прямоугольник 49"/>
          <p:cNvSpPr/>
          <p:nvPr/>
        </p:nvSpPr>
        <p:spPr>
          <a:xfrm flipH="1">
            <a:off x="2813192" y="5655913"/>
            <a:ext cx="3257996" cy="3638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2"/>
                </a:solidFill>
                <a:latin typeface="Arial Narrow" panose="020B0606020202030204" pitchFamily="34" charset="0"/>
              </a:rPr>
              <a:t>9. Из справочника выбирается Заказчик по реквизиту ИНН либо кода по Сводному реестру</a:t>
            </a:r>
          </a:p>
        </p:txBody>
      </p:sp>
    </p:spTree>
    <p:extLst>
      <p:ext uri="{BB962C8B-B14F-4D97-AF65-F5344CB8AC3E}">
        <p14:creationId xmlns:p14="http://schemas.microsoft.com/office/powerpoint/2010/main" val="261012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22474" y="-33881"/>
            <a:ext cx="103667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Процесс согласования и утверждения Заявки на открытие 71 л/с самостоятельно клиентом </a:t>
            </a:r>
          </a:p>
          <a:p>
            <a:pPr algn="r"/>
            <a:r>
              <a:rPr lang="ru-RU" b="1" dirty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в ЛК ГИИС «Электронный бюджет»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598" y="612450"/>
            <a:ext cx="11860621" cy="9422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Согласование и утверждение Заявки на открытие лицевого счета </a:t>
            </a:r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(вариант  </a:t>
            </a:r>
            <a:r>
              <a:rPr lang="en-US" sz="1400" dirty="0">
                <a:solidFill>
                  <a:schemeClr val="tx2"/>
                </a:solidFill>
                <a:latin typeface="Arial Narrow" panose="020B0606020202030204" pitchFamily="34" charset="0"/>
              </a:rPr>
              <a:t>II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, </a:t>
            </a:r>
            <a:r>
              <a:rPr lang="en-US" sz="1400" dirty="0">
                <a:solidFill>
                  <a:schemeClr val="tx2"/>
                </a:solidFill>
                <a:latin typeface="Arial Narrow" panose="020B0606020202030204" pitchFamily="34" charset="0"/>
              </a:rPr>
              <a:t>III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) осуществляется в соответствии с Карточкой образцов подписей в</a:t>
            </a:r>
            <a:r>
              <a:rPr lang="en-US" sz="1400" dirty="0">
                <a:solidFill>
                  <a:schemeClr val="tx2"/>
                </a:solidFill>
                <a:latin typeface="Arial Narrow" panose="020B0606020202030204" pitchFamily="34" charset="0"/>
              </a:rPr>
              <a:t>: </a:t>
            </a:r>
          </a:p>
          <a:p>
            <a:pPr algn="ctr"/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Подсистема нормативно – справочной информации →Ведение справочников, реестров, классификаторов</a:t>
            </a:r>
          </a:p>
          <a:p>
            <a:pPr algn="ctr"/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→ Книга регистрации лицевых счетов → Согласование заявок → Утверждение заявок</a:t>
            </a:r>
          </a:p>
        </p:txBody>
      </p:sp>
      <p:pic>
        <p:nvPicPr>
          <p:cNvPr id="1026" name="Picture 2" descr="C:\Users\GrechanyhZHV\Desktop\жанна3\123321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7" y="2033589"/>
            <a:ext cx="11786193" cy="229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угольник 41"/>
          <p:cNvSpPr/>
          <p:nvPr/>
        </p:nvSpPr>
        <p:spPr>
          <a:xfrm flipH="1">
            <a:off x="9633095" y="3989252"/>
            <a:ext cx="2286001" cy="4030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2"/>
                </a:solidFill>
                <a:latin typeface="Arial Narrow" panose="020B0606020202030204" pitchFamily="34" charset="0"/>
              </a:rPr>
              <a:t>1. Первым этапом идет Согласование заявки</a:t>
            </a:r>
          </a:p>
        </p:txBody>
      </p:sp>
      <p:cxnSp>
        <p:nvCxnSpPr>
          <p:cNvPr id="3" name="Прямая со стрелкой 2"/>
          <p:cNvCxnSpPr>
            <a:stCxn id="42" idx="0"/>
          </p:cNvCxnSpPr>
          <p:nvPr/>
        </p:nvCxnSpPr>
        <p:spPr>
          <a:xfrm flipV="1">
            <a:off x="10776095" y="2828260"/>
            <a:ext cx="0" cy="1160992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рямоугольник 47"/>
          <p:cNvSpPr/>
          <p:nvPr/>
        </p:nvSpPr>
        <p:spPr>
          <a:xfrm flipH="1">
            <a:off x="7070651" y="3989252"/>
            <a:ext cx="2275368" cy="4030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2"/>
                </a:solidFill>
                <a:latin typeface="Arial Narrow" panose="020B0606020202030204" pitchFamily="34" charset="0"/>
              </a:rPr>
              <a:t>2. Вторым этапом идет Утверждение заявки</a:t>
            </a:r>
          </a:p>
        </p:txBody>
      </p:sp>
      <p:cxnSp>
        <p:nvCxnSpPr>
          <p:cNvPr id="50" name="Прямая со стрелкой 49"/>
          <p:cNvCxnSpPr/>
          <p:nvPr/>
        </p:nvCxnSpPr>
        <p:spPr>
          <a:xfrm flipH="1" flipV="1">
            <a:off x="5337544" y="3072809"/>
            <a:ext cx="2231063" cy="916443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Прямоугольник 50"/>
          <p:cNvSpPr/>
          <p:nvPr/>
        </p:nvSpPr>
        <p:spPr>
          <a:xfrm rot="10800000" flipV="1">
            <a:off x="228598" y="5469807"/>
            <a:ext cx="1172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  <a:cs typeface="+mn-cs"/>
              </a:rPr>
              <a:t>При соблюдении правильной очередности Согласования и Утверждения Заявки на открытие </a:t>
            </a:r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  <a:cs typeface="+mn-cs"/>
              </a:rPr>
              <a:t>лицевого 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  <a:cs typeface="+mn-cs"/>
              </a:rPr>
              <a:t>счета, статус документа для клиента  -  «На обработке ЦС».</a:t>
            </a:r>
          </a:p>
          <a:p>
            <a:r>
              <a:rPr lang="ru-RU" sz="1400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5663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3844" y="1666943"/>
            <a:ext cx="849127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Открытие </a:t>
            </a:r>
            <a:r>
              <a:rPr lang="ru-RU" sz="4400" b="1" dirty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(изменение), закрытие </a:t>
            </a:r>
            <a:r>
              <a:rPr lang="ru-RU" sz="4400" b="1" dirty="0" smtClean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раздела </a:t>
            </a:r>
            <a:r>
              <a:rPr lang="ru-RU" sz="4400" b="1" dirty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на открытом 71 лицевом счете</a:t>
            </a:r>
            <a:endParaRPr lang="ru-RU" sz="4400" b="1" dirty="0" smtClean="0">
              <a:ln w="18415" cmpd="sng">
                <a:noFill/>
                <a:prstDash val="solid"/>
              </a:ln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object 9"/>
          <p:cNvSpPr/>
          <p:nvPr/>
        </p:nvSpPr>
        <p:spPr>
          <a:xfrm>
            <a:off x="9291938" y="1143000"/>
            <a:ext cx="2900062" cy="480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44619" y="4599115"/>
            <a:ext cx="4194048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421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5" t="19950" r="12985" b="18377"/>
          <a:stretch/>
        </p:blipFill>
        <p:spPr bwMode="auto">
          <a:xfrm>
            <a:off x="6241312" y="1488620"/>
            <a:ext cx="5646309" cy="2221914"/>
          </a:xfrm>
          <a:prstGeom prst="rect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Рисунок 3" descr="cid:image001.png@01D58D82.39124060"/>
          <p:cNvPicPr/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90" b="32536"/>
          <a:stretch/>
        </p:blipFill>
        <p:spPr bwMode="auto">
          <a:xfrm>
            <a:off x="228599" y="1410470"/>
            <a:ext cx="5706534" cy="23000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8" t="21431" r="18195" b="19687"/>
          <a:stretch/>
        </p:blipFill>
        <p:spPr bwMode="auto">
          <a:xfrm>
            <a:off x="90169" y="3744404"/>
            <a:ext cx="5921164" cy="2780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8599" y="-26686"/>
            <a:ext cx="1196340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Формирование Заявки на открытие раздела на 71 </a:t>
            </a:r>
            <a:r>
              <a:rPr lang="ru-RU" b="1" dirty="0" smtClean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л/с</a:t>
            </a:r>
            <a:endParaRPr lang="ru-RU" b="1" dirty="0">
              <a:ln w="18415" cmpd="sng">
                <a:noFill/>
                <a:prstDash val="solid"/>
              </a:ln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r"/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(</a:t>
            </a:r>
            <a:r>
              <a:rPr lang="ru-RU" sz="1600" dirty="0">
                <a:ln w="18415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п</a:t>
            </a:r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ри наличии </a:t>
            </a:r>
            <a:r>
              <a:rPr lang="ru-RU" sz="1600" dirty="0">
                <a:ln w="18415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на рабочей станции клиента установленного </a:t>
            </a:r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ГИИС </a:t>
            </a:r>
            <a:r>
              <a:rPr lang="ru-RU" sz="1600" dirty="0">
                <a:ln w="18415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«Электронный бюджет» </a:t>
            </a:r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ru-RU" sz="1600" dirty="0" smtClean="0">
                <a:ln w="18415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для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доступа в личный 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кабинет с полномочиями «Казначейское сопровождение»)</a:t>
            </a:r>
            <a:endParaRPr lang="ru-RU" sz="1600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algn="r"/>
            <a:endParaRPr lang="ru-RU" sz="2000" b="1" dirty="0" smtClean="0">
              <a:ln w="18415" cmpd="sng">
                <a:noFill/>
                <a:prstDash val="solid"/>
              </a:ln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599" y="832169"/>
            <a:ext cx="11863138" cy="6375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Располагается по пути:</a:t>
            </a:r>
          </a:p>
          <a:p>
            <a:pPr algn="ctr"/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Меню → </a:t>
            </a:r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Казначейское сопровождение → Управление расходами (казначейское сопровождение)→Ведение перечня документов-оснований→ </a:t>
            </a:r>
          </a:p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Документ 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– основание </a:t>
            </a:r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→Все документы</a:t>
            </a:r>
            <a:endParaRPr lang="ru-RU" sz="1400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6" name="Соединительная линия уступом 5"/>
          <p:cNvCxnSpPr/>
          <p:nvPr/>
        </p:nvCxnSpPr>
        <p:spPr>
          <a:xfrm rot="10800000" flipV="1">
            <a:off x="1600200" y="2521979"/>
            <a:ext cx="696433" cy="288832"/>
          </a:xfrm>
          <a:prstGeom prst="bentConnector3">
            <a:avLst>
              <a:gd name="adj1" fmla="val 50000"/>
            </a:avLst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2296633" y="2192642"/>
            <a:ext cx="1961857" cy="3392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2"/>
                </a:solidFill>
                <a:latin typeface="Arial Narrow" panose="020B0606020202030204" pitchFamily="34" charset="0"/>
              </a:rPr>
              <a:t>1. Выбор </a:t>
            </a:r>
            <a:r>
              <a:rPr lang="ru-RU" sz="11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нужного типа Заявки</a:t>
            </a:r>
            <a:endParaRPr lang="ru-RU" sz="11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9" name="Соединительная линия уступом 8"/>
          <p:cNvCxnSpPr/>
          <p:nvPr/>
        </p:nvCxnSpPr>
        <p:spPr>
          <a:xfrm rot="10800000" flipV="1">
            <a:off x="982479" y="3769804"/>
            <a:ext cx="817968" cy="582679"/>
          </a:xfrm>
          <a:prstGeom prst="bentConnector3">
            <a:avLst>
              <a:gd name="adj1" fmla="val 50000"/>
            </a:avLst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800446" y="3769806"/>
            <a:ext cx="2537637" cy="3373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2"/>
                </a:solidFill>
                <a:latin typeface="Arial Narrow" panose="020B0606020202030204" pitchFamily="34" charset="0"/>
              </a:rPr>
              <a:t>2. Вкладка «Исполнитель» заполняется автоматически</a:t>
            </a:r>
          </a:p>
        </p:txBody>
      </p:sp>
      <p:cxnSp>
        <p:nvCxnSpPr>
          <p:cNvPr id="12" name="Соединительная линия уступом 11"/>
          <p:cNvCxnSpPr/>
          <p:nvPr/>
        </p:nvCxnSpPr>
        <p:spPr>
          <a:xfrm rot="10800000" flipV="1">
            <a:off x="7439029" y="1981200"/>
            <a:ext cx="1205244" cy="74482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8678320" y="1701199"/>
            <a:ext cx="2085060" cy="5228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2"/>
                </a:solidFill>
                <a:latin typeface="Arial Narrow" panose="020B0606020202030204" pitchFamily="34" charset="0"/>
              </a:rPr>
              <a:t>4. </a:t>
            </a:r>
            <a:r>
              <a:rPr lang="ru-RU" sz="11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Заполнение вкладки «Заказчик» путем выбора из справочника по реквизиту ИНН</a:t>
            </a:r>
            <a:endParaRPr lang="ru-RU" sz="11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10800000" flipH="1" flipV="1">
            <a:off x="3012649" y="5134513"/>
            <a:ext cx="2809970" cy="7424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2"/>
                </a:solidFill>
                <a:latin typeface="Arial Narrow" panose="020B0606020202030204" pitchFamily="34" charset="0"/>
              </a:rPr>
              <a:t>3. Заполняется автоматически. </a:t>
            </a:r>
          </a:p>
          <a:p>
            <a:pPr algn="ctr"/>
            <a:r>
              <a:rPr lang="ru-RU" sz="1100" dirty="0">
                <a:solidFill>
                  <a:schemeClr val="tx2"/>
                </a:solidFill>
                <a:latin typeface="Arial Narrow" panose="020B0606020202030204" pitchFamily="34" charset="0"/>
              </a:rPr>
              <a:t>* (В случае наличия у клиента нескольких 71 л/с из справочника выбирается соответствующий л/с, на котором планируется  открытие раздела</a:t>
            </a:r>
            <a:r>
              <a:rPr lang="ru-RU" sz="11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)</a:t>
            </a:r>
            <a:endParaRPr lang="ru-RU" sz="11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4205326" y="4745697"/>
            <a:ext cx="0" cy="370351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8644270" y="2895600"/>
            <a:ext cx="3447467" cy="7143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2"/>
                </a:solidFill>
                <a:latin typeface="Arial Narrow" panose="020B0606020202030204" pitchFamily="34" charset="0"/>
              </a:rPr>
              <a:t>6. Признак проставляется только в случае, если заказчик  находится в закрытой части Сводного реестра, в остальных случаях признак </a:t>
            </a:r>
          </a:p>
          <a:p>
            <a:pPr algn="ctr"/>
            <a:r>
              <a:rPr lang="ru-RU" sz="1100" dirty="0">
                <a:solidFill>
                  <a:schemeClr val="tx2"/>
                </a:solidFill>
                <a:latin typeface="Arial Narrow" panose="020B0606020202030204" pitchFamily="34" charset="0"/>
              </a:rPr>
              <a:t>НЕ ПРОСТАВЛЯЕТСЯ </a:t>
            </a:r>
            <a:r>
              <a:rPr lang="ru-RU" sz="11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!</a:t>
            </a:r>
            <a:endParaRPr lang="ru-RU" sz="11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 flipV="1">
            <a:off x="9877425" y="2726023"/>
            <a:ext cx="0" cy="169577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GrechanyhZHV\Desktop\жанна3\Новая папка\15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312" y="3769807"/>
            <a:ext cx="5762846" cy="290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9122735" y="4745697"/>
            <a:ext cx="2764886" cy="7407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2"/>
                </a:solidFill>
                <a:latin typeface="Arial Narrow" panose="020B0606020202030204" pitchFamily="34" charset="0"/>
              </a:rPr>
              <a:t>8. </a:t>
            </a:r>
            <a:r>
              <a:rPr lang="ru-RU" sz="11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Заполнение вкладки «Документ – основание» путем ввода соответствующих данных из государственного контракта, договора, </a:t>
            </a:r>
            <a:r>
              <a:rPr lang="ru-RU" sz="1100" dirty="0">
                <a:solidFill>
                  <a:schemeClr val="tx2"/>
                </a:solidFill>
                <a:latin typeface="Arial Narrow" panose="020B0606020202030204" pitchFamily="34" charset="0"/>
              </a:rPr>
              <a:t>со</a:t>
            </a:r>
            <a:r>
              <a:rPr lang="ru-RU" sz="11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глашения</a:t>
            </a:r>
            <a:endParaRPr lang="ru-RU" sz="11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8" name="Соединительная линия уступом 7"/>
          <p:cNvCxnSpPr/>
          <p:nvPr/>
        </p:nvCxnSpPr>
        <p:spPr>
          <a:xfrm rot="10800000">
            <a:off x="7439027" y="3867151"/>
            <a:ext cx="1683708" cy="970665"/>
          </a:xfrm>
          <a:prstGeom prst="bentConnector3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Овал 27"/>
          <p:cNvSpPr/>
          <p:nvPr/>
        </p:nvSpPr>
        <p:spPr>
          <a:xfrm>
            <a:off x="9620250" y="4107108"/>
            <a:ext cx="2383908" cy="337301"/>
          </a:xfrm>
          <a:prstGeom prst="ellipse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flipH="1">
            <a:off x="8644270" y="3710535"/>
            <a:ext cx="3447462" cy="3090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2"/>
                </a:solidFill>
                <a:latin typeface="Arial Narrow" panose="020B0606020202030204" pitchFamily="34" charset="0"/>
              </a:rPr>
              <a:t>7. Проставляются даты  действия  государственного контракта, договора, соглашения</a:t>
            </a:r>
          </a:p>
        </p:txBody>
      </p:sp>
      <p:cxnSp>
        <p:nvCxnSpPr>
          <p:cNvPr id="2054" name="Прямая со стрелкой 2053"/>
          <p:cNvCxnSpPr/>
          <p:nvPr/>
        </p:nvCxnSpPr>
        <p:spPr>
          <a:xfrm>
            <a:off x="11782425" y="4019551"/>
            <a:ext cx="0" cy="256207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Прямоугольник 45"/>
          <p:cNvSpPr/>
          <p:nvPr/>
        </p:nvSpPr>
        <p:spPr>
          <a:xfrm flipH="1">
            <a:off x="8972547" y="5657850"/>
            <a:ext cx="3031607" cy="6762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2"/>
                </a:solidFill>
                <a:latin typeface="Arial Narrow" panose="020B0606020202030204" pitchFamily="34" charset="0"/>
              </a:rPr>
              <a:t>10. В раздел «Скан-копии документов» прикрепляется государственный контракт, договор, соглашение, являющийся основанием для открытия раздела</a:t>
            </a:r>
          </a:p>
        </p:txBody>
      </p:sp>
      <p:cxnSp>
        <p:nvCxnSpPr>
          <p:cNvPr id="2061" name="Прямая со стрелкой 2060"/>
          <p:cNvCxnSpPr>
            <a:stCxn id="46" idx="3"/>
          </p:cNvCxnSpPr>
          <p:nvPr/>
        </p:nvCxnSpPr>
        <p:spPr>
          <a:xfrm flipH="1">
            <a:off x="8644273" y="5995988"/>
            <a:ext cx="328274" cy="461962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Прямоугольник 48"/>
          <p:cNvSpPr/>
          <p:nvPr/>
        </p:nvSpPr>
        <p:spPr>
          <a:xfrm flipH="1">
            <a:off x="7019920" y="5995987"/>
            <a:ext cx="1504947" cy="3381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2"/>
                </a:solidFill>
                <a:latin typeface="Arial Narrow" panose="020B0606020202030204" pitchFamily="34" charset="0"/>
              </a:rPr>
              <a:t>9. ИГК обязателен для заполнения</a:t>
            </a:r>
          </a:p>
        </p:txBody>
      </p:sp>
      <p:cxnSp>
        <p:nvCxnSpPr>
          <p:cNvPr id="2063" name="Прямая со стрелкой 2062"/>
          <p:cNvCxnSpPr>
            <a:stCxn id="49" idx="3"/>
          </p:cNvCxnSpPr>
          <p:nvPr/>
        </p:nvCxnSpPr>
        <p:spPr>
          <a:xfrm flipH="1" flipV="1">
            <a:off x="6457950" y="6076950"/>
            <a:ext cx="561970" cy="88107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10195764" y="2193838"/>
            <a:ext cx="1883843" cy="3195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2"/>
                </a:solidFill>
                <a:latin typeface="Arial Narrow" panose="020B0606020202030204" pitchFamily="34" charset="0"/>
              </a:rPr>
              <a:t>5. Заполняется в соответствии с документом-основанием</a:t>
            </a:r>
          </a:p>
        </p:txBody>
      </p:sp>
      <p:cxnSp>
        <p:nvCxnSpPr>
          <p:cNvPr id="14" name="Прямая со стрелкой 13"/>
          <p:cNvCxnSpPr>
            <a:stCxn id="27" idx="1"/>
          </p:cNvCxnSpPr>
          <p:nvPr/>
        </p:nvCxnSpPr>
        <p:spPr>
          <a:xfrm flipH="1">
            <a:off x="9381067" y="2353611"/>
            <a:ext cx="814697" cy="312784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983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8599" y="-26686"/>
            <a:ext cx="1196340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Формирование Заявки на изменение раздела на 71 </a:t>
            </a:r>
            <a:r>
              <a:rPr lang="ru-RU" b="1" dirty="0" smtClean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л/с</a:t>
            </a:r>
            <a:endParaRPr lang="ru-RU" b="1" dirty="0">
              <a:ln w="18415" cmpd="sng">
                <a:noFill/>
                <a:prstDash val="solid"/>
              </a:ln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r"/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(при наличии на рабочей станции клиента установленного ГИИС «Электронный бюджет» </a:t>
            </a:r>
            <a:br>
              <a:rPr lang="ru-RU" sz="1600" dirty="0" smtClean="0">
                <a:ln w="18415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для доступа в личный кабинет с полномочиями «Казначейское сопровождение»)</a:t>
            </a:r>
          </a:p>
          <a:p>
            <a:pPr algn="r"/>
            <a:endParaRPr lang="ru-RU" sz="2000" b="1" dirty="0" smtClean="0">
              <a:ln w="18415" cmpd="sng">
                <a:noFill/>
                <a:prstDash val="solid"/>
              </a:ln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599" y="832169"/>
            <a:ext cx="11863138" cy="6375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Располагается по пути:</a:t>
            </a:r>
          </a:p>
          <a:p>
            <a:pPr algn="ctr"/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Меню →  Казначейское сопровождение → Управление расходами (казначейское сопровождение)→Ведение перечня документов-оснований→ </a:t>
            </a:r>
          </a:p>
          <a:p>
            <a:pPr algn="ctr"/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Документ – основание →Все документы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05326" y="4653583"/>
            <a:ext cx="0" cy="18423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 descr="C:\Users\GrechanyhZHV\Desktop\жанна3\Новая папка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8" y="5657849"/>
            <a:ext cx="5886449" cy="112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GrechanyhZHV\Desktop\жанна3\Новая папка\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8" y="4653584"/>
            <a:ext cx="5924550" cy="88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GrechanyhZHV\Desktop\жанна3\Новая папка\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99" y="1512116"/>
            <a:ext cx="5881438" cy="254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GrechanyhZHV\Desktop\жанна3\Новая папка\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99" y="4057651"/>
            <a:ext cx="5881438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GrechanyhZHV\Desktop\жанна3\Новая папка\25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7" y="1512116"/>
            <a:ext cx="5924550" cy="314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2895600" y="2505074"/>
            <a:ext cx="2990850" cy="577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2"/>
                </a:solidFill>
                <a:latin typeface="Arial Narrow" panose="020B0606020202030204" pitchFamily="34" charset="0"/>
              </a:rPr>
              <a:t>2. При создании документа-основания с типом  заявки «Изменение» нужно перейти во вкладку Документ-основание </a:t>
            </a:r>
          </a:p>
        </p:txBody>
      </p:sp>
      <p:cxnSp>
        <p:nvCxnSpPr>
          <p:cNvPr id="24" name="Прямая со стрелкой 23"/>
          <p:cNvCxnSpPr>
            <a:stCxn id="33" idx="3"/>
          </p:cNvCxnSpPr>
          <p:nvPr/>
        </p:nvCxnSpPr>
        <p:spPr>
          <a:xfrm flipV="1">
            <a:off x="5886450" y="1981202"/>
            <a:ext cx="1285875" cy="812760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/>
          <p:cNvSpPr/>
          <p:nvPr/>
        </p:nvSpPr>
        <p:spPr>
          <a:xfrm>
            <a:off x="3000375" y="6074570"/>
            <a:ext cx="2819401" cy="3119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2"/>
                </a:solidFill>
                <a:latin typeface="Arial Narrow" panose="020B0606020202030204" pitchFamily="34" charset="0"/>
              </a:rPr>
              <a:t>4. Вкладка Заказчик заполняется автоматически, после выбора Номера документа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9458325" y="3609975"/>
            <a:ext cx="2495550" cy="10086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2"/>
                </a:solidFill>
                <a:latin typeface="Arial Narrow" panose="020B0606020202030204" pitchFamily="34" charset="0"/>
              </a:rPr>
              <a:t>6. Раздел «Изменяющий документ» доступен для редактирования  клиентом.</a:t>
            </a:r>
          </a:p>
          <a:p>
            <a:pPr algn="ctr"/>
            <a:r>
              <a:rPr lang="ru-RU" sz="1100" dirty="0">
                <a:solidFill>
                  <a:schemeClr val="tx2"/>
                </a:solidFill>
                <a:latin typeface="Arial Narrow" panose="020B0606020202030204" pitchFamily="34" charset="0"/>
              </a:rPr>
              <a:t>Вручную вносятся соответствующие изменения , согласно приложенному Дополнительному соглашению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8963025" y="2914650"/>
            <a:ext cx="3128712" cy="5238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2"/>
                </a:solidFill>
                <a:latin typeface="Arial Narrow" panose="020B0606020202030204" pitchFamily="34" charset="0"/>
              </a:rPr>
              <a:t>5. В раздел «Скан-копии документов» прикрепляется  Дополнительное соглашение являющееся  основанием для внесения изменений  </a:t>
            </a:r>
          </a:p>
        </p:txBody>
      </p:sp>
      <p:cxnSp>
        <p:nvCxnSpPr>
          <p:cNvPr id="2070" name="Прямая со стрелкой 2069"/>
          <p:cNvCxnSpPr/>
          <p:nvPr/>
        </p:nvCxnSpPr>
        <p:spPr>
          <a:xfrm flipH="1">
            <a:off x="8963025" y="3438525"/>
            <a:ext cx="187993" cy="933450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5" name="Прямая со стрелкой 2074"/>
          <p:cNvCxnSpPr/>
          <p:nvPr/>
        </p:nvCxnSpPr>
        <p:spPr>
          <a:xfrm flipH="1">
            <a:off x="6915151" y="4495282"/>
            <a:ext cx="2543174" cy="123308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43" idx="1"/>
          </p:cNvCxnSpPr>
          <p:nvPr/>
        </p:nvCxnSpPr>
        <p:spPr>
          <a:xfrm flipH="1" flipV="1">
            <a:off x="895351" y="5762625"/>
            <a:ext cx="2105024" cy="467917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Прямоугольник 76"/>
          <p:cNvSpPr/>
          <p:nvPr/>
        </p:nvSpPr>
        <p:spPr>
          <a:xfrm rot="10800000" flipV="1">
            <a:off x="90167" y="6465148"/>
            <a:ext cx="584496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947864" y="1710047"/>
            <a:ext cx="1982868" cy="35625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2"/>
                </a:solidFill>
                <a:latin typeface="Arial Narrow" panose="020B0606020202030204" pitchFamily="34" charset="0"/>
              </a:rPr>
              <a:t>1. Выбор типа Заявки «Изменение»</a:t>
            </a:r>
          </a:p>
        </p:txBody>
      </p:sp>
      <p:cxnSp>
        <p:nvCxnSpPr>
          <p:cNvPr id="4" name="Прямая со стрелкой 3"/>
          <p:cNvCxnSpPr>
            <a:stCxn id="21" idx="1"/>
          </p:cNvCxnSpPr>
          <p:nvPr/>
        </p:nvCxnSpPr>
        <p:spPr>
          <a:xfrm flipH="1">
            <a:off x="1390650" y="1888177"/>
            <a:ext cx="557214" cy="93025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9229725" y="1619250"/>
            <a:ext cx="2862012" cy="10382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2"/>
                </a:solidFill>
                <a:latin typeface="Arial Narrow" panose="020B0606020202030204" pitchFamily="34" charset="0"/>
              </a:rPr>
              <a:t>3. Выбрать из справочника Номер документа по которому будут вносится соответствующие изменения. </a:t>
            </a:r>
          </a:p>
          <a:p>
            <a:pPr algn="ctr"/>
            <a:r>
              <a:rPr lang="ru-RU" sz="1100" dirty="0">
                <a:solidFill>
                  <a:schemeClr val="tx2"/>
                </a:solidFill>
                <a:latin typeface="Arial Narrow" panose="020B0606020202030204" pitchFamily="34" charset="0"/>
              </a:rPr>
              <a:t>В результате все поля во вкладке «Документ-основание»  заполнятся автоматически</a:t>
            </a:r>
          </a:p>
          <a:p>
            <a:pPr algn="ctr"/>
            <a:endParaRPr lang="ru-RU" sz="11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6" name="Прямая со стрелкой 15"/>
          <p:cNvCxnSpPr>
            <a:stCxn id="26" idx="1"/>
          </p:cNvCxnSpPr>
          <p:nvPr/>
        </p:nvCxnSpPr>
        <p:spPr>
          <a:xfrm flipH="1">
            <a:off x="8658225" y="2138363"/>
            <a:ext cx="571500" cy="442912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8943975" y="5867400"/>
            <a:ext cx="3162300" cy="597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2"/>
                </a:solidFill>
                <a:latin typeface="Arial Narrow" panose="020B0606020202030204" pitchFamily="34" charset="0"/>
              </a:rPr>
              <a:t>7. Выбирается из списка  тип изменяющего документа, являющийся основанием для внесения  изменений, вручную проставляется  его  номер и дата </a:t>
            </a:r>
          </a:p>
        </p:txBody>
      </p:sp>
      <p:cxnSp>
        <p:nvCxnSpPr>
          <p:cNvPr id="31" name="Прямая со стрелкой 30"/>
          <p:cNvCxnSpPr/>
          <p:nvPr/>
        </p:nvCxnSpPr>
        <p:spPr>
          <a:xfrm flipH="1" flipV="1">
            <a:off x="8724901" y="4933950"/>
            <a:ext cx="1057275" cy="923925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1" name="Прямая со стрелкой 2050"/>
          <p:cNvCxnSpPr/>
          <p:nvPr/>
        </p:nvCxnSpPr>
        <p:spPr>
          <a:xfrm flipH="1" flipV="1">
            <a:off x="9782176" y="4933951"/>
            <a:ext cx="581024" cy="923924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8" name="Прямая со стрелкой 2057"/>
          <p:cNvCxnSpPr/>
          <p:nvPr/>
        </p:nvCxnSpPr>
        <p:spPr>
          <a:xfrm flipV="1">
            <a:off x="10848975" y="4933951"/>
            <a:ext cx="390525" cy="933449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855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71969" y="2745511"/>
            <a:ext cx="72489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Работа в ПУР КС ГИИС ЭБ</a:t>
            </a:r>
          </a:p>
        </p:txBody>
      </p:sp>
      <p:sp>
        <p:nvSpPr>
          <p:cNvPr id="6" name="object 9"/>
          <p:cNvSpPr/>
          <p:nvPr/>
        </p:nvSpPr>
        <p:spPr>
          <a:xfrm>
            <a:off x="9291938" y="1143000"/>
            <a:ext cx="2900062" cy="480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44619" y="4599115"/>
            <a:ext cx="4194048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124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935158" y="80918"/>
            <a:ext cx="62568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Основные принципы работы в ПУР КС ГИИС ЭБ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1" t="35790" r="30943" b="21124"/>
          <a:stretch/>
        </p:blipFill>
        <p:spPr bwMode="auto">
          <a:xfrm>
            <a:off x="219259" y="1311329"/>
            <a:ext cx="4312118" cy="200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8138" y="3360915"/>
            <a:ext cx="2329313" cy="6790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tx2"/>
                </a:solidFill>
                <a:latin typeface="Arial Narrow" panose="020B0606020202030204" pitchFamily="34" charset="0"/>
              </a:rPr>
              <a:t>Вся работа осуществляется во вкладке «Казначейское сопровождение»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114552" y="3313384"/>
            <a:ext cx="1848042" cy="5817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tx2"/>
                </a:solidFill>
                <a:latin typeface="Arial Narrow" panose="020B0606020202030204" pitchFamily="34" charset="0"/>
              </a:rPr>
              <a:t>список документов в любом пункте меню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34823" y="759351"/>
            <a:ext cx="2981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u="sng" dirty="0">
                <a:solidFill>
                  <a:schemeClr val="tx2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Настройка списковой формы</a:t>
            </a:r>
          </a:p>
        </p:txBody>
      </p:sp>
      <p:pic>
        <p:nvPicPr>
          <p:cNvPr id="11" name="Рисунок 10" descr="СФ фонарные групп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46630" y="1165899"/>
            <a:ext cx="6817802" cy="291801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522795" y="832524"/>
            <a:ext cx="1646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u="sng" dirty="0" smtClean="0">
                <a:solidFill>
                  <a:schemeClr val="tx2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Начало работы</a:t>
            </a:r>
            <a:endParaRPr lang="ru-RU" b="1" u="sng" dirty="0">
              <a:solidFill>
                <a:schemeClr val="tx2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448699" y="2479322"/>
            <a:ext cx="2047726" cy="10146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-</a:t>
            </a:r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Щелкнуть 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правой кнопкой мыши по заголовку любой таблицы</a:t>
            </a:r>
          </a:p>
          <a:p>
            <a:pPr algn="ctr"/>
            <a:r>
              <a:rPr lang="en-US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-</a:t>
            </a:r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Нажать 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«Выбор колонок</a:t>
            </a:r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»</a:t>
            </a:r>
            <a:endParaRPr lang="ru-RU" sz="1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735" y="1956879"/>
            <a:ext cx="1119989" cy="589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724" y="2185318"/>
            <a:ext cx="1787708" cy="232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0536196" y="1444749"/>
            <a:ext cx="1468764" cy="68980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Выбрать колонки для отображения, нажать </a:t>
            </a:r>
            <a:r>
              <a:rPr lang="ru-RU" sz="1400" b="1" dirty="0">
                <a:solidFill>
                  <a:schemeClr val="tx2"/>
                </a:solidFill>
                <a:latin typeface="Arial Narrow" panose="020B0606020202030204" pitchFamily="34" charset="0"/>
              </a:rPr>
              <a:t>ОК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416876" y="2281735"/>
            <a:ext cx="1588168" cy="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3239901" y="2210495"/>
            <a:ext cx="935253" cy="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3239901" y="2210495"/>
            <a:ext cx="0" cy="1283481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11845488" y="2134558"/>
            <a:ext cx="0" cy="467724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Соединительная линия уступом 35"/>
          <p:cNvCxnSpPr/>
          <p:nvPr/>
        </p:nvCxnSpPr>
        <p:spPr>
          <a:xfrm flipV="1">
            <a:off x="7757405" y="2134558"/>
            <a:ext cx="1499330" cy="329509"/>
          </a:xfrm>
          <a:prstGeom prst="bentConnector3">
            <a:avLst>
              <a:gd name="adj1" fmla="val 568"/>
            </a:avLst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3707527" y="4211445"/>
            <a:ext cx="45245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 smtClean="0">
                <a:solidFill>
                  <a:schemeClr val="tx2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Фонарная группа. Статусная модель</a:t>
            </a:r>
            <a:endParaRPr lang="ru-RU" b="1" u="sng" dirty="0">
              <a:solidFill>
                <a:schemeClr val="tx2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24" t="42762" r="37395" b="32070"/>
          <a:stretch/>
        </p:blipFill>
        <p:spPr bwMode="auto">
          <a:xfrm>
            <a:off x="107395" y="4699388"/>
            <a:ext cx="2008346" cy="188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5206190" y="2811833"/>
            <a:ext cx="2062662" cy="13482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06190" y="2840407"/>
            <a:ext cx="20583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  <a:cs typeface="+mn-cs"/>
              </a:rPr>
              <a:t>Для настройки фильтра нужно нажать на заголовок первого столбца, можно заменить любое количество символов знаком %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06787" y="4273371"/>
            <a:ext cx="10039697" cy="15825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5031199" y="927774"/>
            <a:ext cx="0" cy="3362921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416876" y="2281735"/>
            <a:ext cx="0" cy="1068477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520536"/>
              </p:ext>
            </p:extLst>
          </p:nvPr>
        </p:nvGraphicFramePr>
        <p:xfrm>
          <a:off x="2054740" y="4465411"/>
          <a:ext cx="10159388" cy="24044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523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2070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796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Черновик</a:t>
                      </a:r>
                      <a:endParaRPr lang="ru-RU" sz="1100" b="1" dirty="0" smtClean="0">
                        <a:solidFill>
                          <a:schemeClr val="tx2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Возможность редактирования документа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На согласовании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На утверждении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На доработке</a:t>
                      </a: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Промежуточные статусы клиента (до отправки документа заказчику или в ЦС с любого статуса можно вернуть в статус «Черновик»), документ в статусе «На доработке» можно принять в работу после чего его статус поменяется на «Черновик»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На утверждении Заказчиком</a:t>
                      </a: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Промежуточный статус государственного заказчика (заказчика) (при условии подключения заказчика к ПУР КС ГИИС ЭБ)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724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На исполнении ЦС, На согласовании ЦС,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На утверждении ЦС, Утвержден ЦС,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Исполнение платежа,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Требует подкрепления КОО, Запрошено подкрепление, К отмене,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Промежуточные статусы Центра специализации</a:t>
                      </a:r>
                    </a:p>
                    <a:p>
                      <a:pPr algn="ctr"/>
                      <a:endParaRPr lang="ru-RU" sz="1100" b="1" kern="12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81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Исполнен, Зарегистрирован, Отменен, Аннулирован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Конечные статусы</a:t>
                      </a:r>
                      <a:endParaRPr lang="ru-RU" sz="1100" b="1" kern="12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cxnSp>
        <p:nvCxnSpPr>
          <p:cNvPr id="31" name="Прямая со стрелкой 30"/>
          <p:cNvCxnSpPr/>
          <p:nvPr/>
        </p:nvCxnSpPr>
        <p:spPr>
          <a:xfrm flipV="1">
            <a:off x="5428122" y="2312356"/>
            <a:ext cx="0" cy="499477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4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935158" y="50034"/>
            <a:ext cx="62568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Основные принципы работы</a:t>
            </a:r>
          </a:p>
        </p:txBody>
      </p:sp>
      <p:pic>
        <p:nvPicPr>
          <p:cNvPr id="4" name="Рисунок 3" descr="Создать копировать.jpg"/>
          <p:cNvPicPr>
            <a:picLocks noChangeAspect="1"/>
          </p:cNvPicPr>
          <p:nvPr/>
        </p:nvPicPr>
        <p:blipFill rotWithShape="1">
          <a:blip r:embed="rId2" cstate="print"/>
          <a:srcRect r="2119" b="45511"/>
          <a:stretch/>
        </p:blipFill>
        <p:spPr>
          <a:xfrm>
            <a:off x="431934" y="1531382"/>
            <a:ext cx="4727207" cy="1128457"/>
          </a:xfrm>
          <a:prstGeom prst="rect">
            <a:avLst/>
          </a:prstGeom>
        </p:spPr>
      </p:pic>
      <p:pic>
        <p:nvPicPr>
          <p:cNvPr id="5" name="Рисунок 4" descr="Сохранить и закрыть.jpg"/>
          <p:cNvPicPr>
            <a:picLocks noChangeAspect="1"/>
          </p:cNvPicPr>
          <p:nvPr/>
        </p:nvPicPr>
        <p:blipFill rotWithShape="1">
          <a:blip r:embed="rId3" cstate="print"/>
          <a:srcRect l="20770" t="6952" r="8007" b="26483"/>
          <a:stretch/>
        </p:blipFill>
        <p:spPr>
          <a:xfrm>
            <a:off x="5777782" y="1493371"/>
            <a:ext cx="3253340" cy="11812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1297" r="2495" b="14302"/>
          <a:stretch/>
        </p:blipFill>
        <p:spPr>
          <a:xfrm>
            <a:off x="85591" y="3633273"/>
            <a:ext cx="8065510" cy="177997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9173117" y="1255502"/>
            <a:ext cx="2961733" cy="20146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В 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правом верхнем углу любого документа</a:t>
            </a:r>
          </a:p>
          <a:p>
            <a:pPr algn="just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По 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завершении работы сохранить изменения и выйти. </a:t>
            </a:r>
          </a:p>
          <a:p>
            <a:pPr algn="just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Контроли 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документа сработают автоматически. </a:t>
            </a:r>
          </a:p>
          <a:p>
            <a:pPr algn="just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Появится 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перечень критичных и некритичных ошибок или сообщение «Документ соответствует требованиям</a:t>
            </a:r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»</a:t>
            </a:r>
            <a:endParaRPr lang="ru-RU" sz="1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80991" y="841300"/>
            <a:ext cx="40290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 smtClean="0">
                <a:solidFill>
                  <a:schemeClr val="tx2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Создание документа</a:t>
            </a:r>
            <a:endParaRPr lang="ru-RU" b="1" u="sng" dirty="0">
              <a:solidFill>
                <a:schemeClr val="tx2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801933" y="841300"/>
            <a:ext cx="32795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 smtClean="0">
                <a:solidFill>
                  <a:schemeClr val="tx2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Сохранение документа</a:t>
            </a:r>
            <a:endParaRPr lang="ru-RU" b="1" u="sng" dirty="0">
              <a:solidFill>
                <a:schemeClr val="tx2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4903704" y="1041530"/>
            <a:ext cx="1727283" cy="0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8824803" y="1891456"/>
            <a:ext cx="386944" cy="0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780991" y="5176182"/>
            <a:ext cx="3046777" cy="13309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5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r>
              <a:rPr lang="ru-RU" sz="15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1. В </a:t>
            </a:r>
            <a:r>
              <a:rPr lang="ru-RU" sz="1500" dirty="0">
                <a:solidFill>
                  <a:schemeClr val="tx2"/>
                </a:solidFill>
                <a:latin typeface="Arial Narrow" panose="020B0606020202030204" pitchFamily="34" charset="0"/>
              </a:rPr>
              <a:t>списковой форме отметить документ в статусе «Черновик», нажать кнопку «На согласование»</a:t>
            </a:r>
          </a:p>
          <a:p>
            <a:endParaRPr lang="ru-RU" sz="15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r>
              <a:rPr lang="ru-RU" sz="15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2</a:t>
            </a:r>
            <a:r>
              <a:rPr lang="ru-RU" sz="1500" dirty="0">
                <a:solidFill>
                  <a:schemeClr val="tx2"/>
                </a:solidFill>
                <a:latin typeface="Arial Narrow" panose="020B0606020202030204" pitchFamily="34" charset="0"/>
              </a:rPr>
              <a:t>. Появится окно формирования листа согласования</a:t>
            </a:r>
          </a:p>
          <a:p>
            <a:pPr algn="ctr"/>
            <a:endParaRPr lang="ru-RU" sz="15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5" name="Соединительная линия уступом 24"/>
          <p:cNvCxnSpPr/>
          <p:nvPr/>
        </p:nvCxnSpPr>
        <p:spPr>
          <a:xfrm flipV="1">
            <a:off x="3623733" y="3967773"/>
            <a:ext cx="3178200" cy="1208409"/>
          </a:xfrm>
          <a:prstGeom prst="bentConnector3">
            <a:avLst>
              <a:gd name="adj1" fmla="val 716"/>
            </a:avLst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9295353" y="4778261"/>
            <a:ext cx="2839497" cy="15783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u="sng" dirty="0">
                <a:solidFill>
                  <a:schemeClr val="tx2"/>
                </a:solidFill>
                <a:latin typeface="Arial Narrow" panose="020B0606020202030204" pitchFamily="34" charset="0"/>
              </a:rPr>
              <a:t>Важно!</a:t>
            </a:r>
          </a:p>
          <a:p>
            <a:pPr algn="ctr"/>
            <a:r>
              <a:rPr lang="ru-RU" sz="1500" dirty="0">
                <a:solidFill>
                  <a:schemeClr val="tx2"/>
                </a:solidFill>
                <a:latin typeface="Arial Narrow" panose="020B0606020202030204" pitchFamily="34" charset="0"/>
              </a:rPr>
              <a:t>В случае когда в </a:t>
            </a:r>
            <a:r>
              <a:rPr lang="ru-RU" sz="15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Карточке образцов подписей </a:t>
            </a:r>
            <a:r>
              <a:rPr lang="ru-RU" sz="1500" dirty="0">
                <a:solidFill>
                  <a:schemeClr val="tx2"/>
                </a:solidFill>
                <a:latin typeface="Arial Narrow" panose="020B0606020202030204" pitchFamily="34" charset="0"/>
              </a:rPr>
              <a:t>указаны </a:t>
            </a:r>
            <a:r>
              <a:rPr lang="ru-RU" sz="15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первая </a:t>
            </a:r>
            <a:r>
              <a:rPr lang="ru-RU" sz="1500" dirty="0">
                <a:solidFill>
                  <a:schemeClr val="tx2"/>
                </a:solidFill>
                <a:latin typeface="Arial Narrow" panose="020B0606020202030204" pitchFamily="34" charset="0"/>
              </a:rPr>
              <a:t>и вторая подписи, при утверждении п/п необходимо подписание двумя </a:t>
            </a:r>
            <a:r>
              <a:rPr lang="ru-RU" sz="15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подписями</a:t>
            </a:r>
            <a:endParaRPr lang="ru-RU" sz="15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357606" y="3234426"/>
            <a:ext cx="8705973" cy="15825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/>
          <p:cNvCxnSpPr/>
          <p:nvPr/>
        </p:nvCxnSpPr>
        <p:spPr>
          <a:xfrm rot="5400000">
            <a:off x="1185173" y="1179139"/>
            <a:ext cx="661672" cy="542821"/>
          </a:xfrm>
          <a:prstGeom prst="bentConnector3">
            <a:avLst>
              <a:gd name="adj1" fmla="val 3935"/>
            </a:avLst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701" y="4741269"/>
            <a:ext cx="5049844" cy="1855553"/>
          </a:xfrm>
          <a:prstGeom prst="rect">
            <a:avLst/>
          </a:prstGeom>
        </p:spPr>
      </p:pic>
      <p:cxnSp>
        <p:nvCxnSpPr>
          <p:cNvPr id="35" name="Прямая со стрелкой 34"/>
          <p:cNvCxnSpPr/>
          <p:nvPr/>
        </p:nvCxnSpPr>
        <p:spPr>
          <a:xfrm flipV="1">
            <a:off x="3784010" y="6162261"/>
            <a:ext cx="389691" cy="130530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/>
          <p:cNvPicPr/>
          <p:nvPr/>
        </p:nvPicPr>
        <p:blipFill rotWithShape="1">
          <a:blip r:embed="rId6"/>
          <a:srcRect l="64208" t="51181" r="33129" b="46995"/>
          <a:stretch/>
        </p:blipFill>
        <p:spPr>
          <a:xfrm>
            <a:off x="8780878" y="3700934"/>
            <a:ext cx="849513" cy="348229"/>
          </a:xfrm>
          <a:prstGeom prst="rect">
            <a:avLst/>
          </a:prstGeom>
        </p:spPr>
      </p:pic>
      <p:pic>
        <p:nvPicPr>
          <p:cNvPr id="27" name="Рисунок 26"/>
          <p:cNvPicPr/>
          <p:nvPr/>
        </p:nvPicPr>
        <p:blipFill rotWithShape="1">
          <a:blip r:embed="rId7"/>
          <a:srcRect l="64543" t="37073" r="33445" b="61059"/>
          <a:stretch/>
        </p:blipFill>
        <p:spPr>
          <a:xfrm>
            <a:off x="11217092" y="3686997"/>
            <a:ext cx="667138" cy="322592"/>
          </a:xfrm>
          <a:prstGeom prst="rect">
            <a:avLst/>
          </a:prstGeom>
        </p:spPr>
      </p:pic>
      <p:pic>
        <p:nvPicPr>
          <p:cNvPr id="28" name="Рисунок 27"/>
          <p:cNvPicPr/>
          <p:nvPr/>
        </p:nvPicPr>
        <p:blipFill rotWithShape="1">
          <a:blip r:embed="rId6"/>
          <a:srcRect l="64143" t="39513" r="33368" b="58820"/>
          <a:stretch/>
        </p:blipFill>
        <p:spPr>
          <a:xfrm>
            <a:off x="9882322" y="3681056"/>
            <a:ext cx="847610" cy="325723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8614801" y="4065167"/>
            <a:ext cx="1058726" cy="30442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Блокирующая ошибка</a:t>
            </a:r>
            <a:endParaRPr lang="ru-RU" sz="8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9780392" y="4068354"/>
            <a:ext cx="1058726" cy="30442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chemeClr val="tx2"/>
                </a:solidFill>
                <a:latin typeface="Arial Narrow" panose="020B0606020202030204" pitchFamily="34" charset="0"/>
              </a:rPr>
              <a:t>Предупреждение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0933043" y="4068353"/>
            <a:ext cx="1258958" cy="30442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chemeClr val="tx2"/>
                </a:solidFill>
                <a:latin typeface="Arial Narrow" panose="020B0606020202030204" pitchFamily="34" charset="0"/>
              </a:rPr>
              <a:t>Документ соответствует требованиям</a:t>
            </a:r>
          </a:p>
        </p:txBody>
      </p:sp>
      <p:pic>
        <p:nvPicPr>
          <p:cNvPr id="20" name="Рисунок 19"/>
          <p:cNvPicPr/>
          <p:nvPr/>
        </p:nvPicPr>
        <p:blipFill rotWithShape="1">
          <a:blip r:embed="rId6"/>
          <a:srcRect l="30590" t="24858" r="60288" b="72742"/>
          <a:stretch/>
        </p:blipFill>
        <p:spPr>
          <a:xfrm>
            <a:off x="9625125" y="3388217"/>
            <a:ext cx="1540907" cy="289532"/>
          </a:xfrm>
          <a:prstGeom prst="rect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234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6935" y="0"/>
            <a:ext cx="10515600" cy="655601"/>
          </a:xfrm>
        </p:spPr>
        <p:txBody>
          <a:bodyPr/>
          <a:lstStyle/>
          <a:p>
            <a:pPr algn="ctr"/>
            <a:r>
              <a:rPr lang="ru-RU" sz="1600" b="1" dirty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Arial" pitchFamily="34" charset="0"/>
              </a:rPr>
              <a:t>Содержание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74133"/>
              </p:ext>
            </p:extLst>
          </p:nvPr>
        </p:nvGraphicFramePr>
        <p:xfrm>
          <a:off x="447870" y="541244"/>
          <a:ext cx="11523305" cy="612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546"/>
                <a:gridCol w="10730610"/>
                <a:gridCol w="382149"/>
              </a:tblGrid>
              <a:tr h="27327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I.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  <a:hlinkClick r:id="rId2" action="ppaction://hlinksldjump"/>
                        </a:rPr>
                        <a:t>Подключение к ПУР КС ГИИС ЭБ</a:t>
                      </a:r>
                      <a:r>
                        <a:rPr lang="ru-RU" sz="1200" b="1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…………………………………………………………………………………………………………………………………………………………………………………...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3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327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1</a:t>
                      </a:r>
                      <a:r>
                        <a:rPr lang="ru-RU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.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  <a:hlinkClick r:id="rId3" action="ppaction://hlinksldjump"/>
                        </a:rPr>
                        <a:t>Организация подключения к ПУР КС ГИИС ЭБ</a:t>
                      </a:r>
                      <a:r>
                        <a:rPr lang="ru-RU" sz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…………………………………………………………………………………………………………………………………………………………………….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4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32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II.</a:t>
                      </a:r>
                      <a:endParaRPr lang="ru-RU" sz="12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hlinkClick r:id="rId4" action="ppaction://hlinksldjump"/>
                        </a:rPr>
                        <a:t>Открытие (резервирование) 71 л/с</a:t>
                      </a:r>
                      <a:r>
                        <a:rPr lang="ru-RU" sz="1200" b="1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………………………………………………………………………………………………………………………………………………………………………………...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5</a:t>
                      </a:r>
                      <a:endParaRPr lang="ru-RU" sz="12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327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1.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  <a:hlinkClick r:id="rId5" action="ppaction://hlinksldjump"/>
                        </a:rPr>
                        <a:t>Варианты резервирования лицевого счета с кодом 71</a:t>
                      </a:r>
                      <a:r>
                        <a:rPr lang="ru-RU" sz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…………………………………………………………………………………………………………………………………………………………...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6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327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2.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  <a:hlinkClick r:id="rId6" action="ppaction://hlinksldjump"/>
                        </a:rPr>
                        <a:t>Варианты открытия лицевого счета с кодом 71</a:t>
                      </a:r>
                      <a:r>
                        <a:rPr lang="ru-RU" sz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…………………………………………………………………………………………………………………………………………………………………....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10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327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3.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  <a:hlinkClick r:id="rId7" action="ppaction://hlinksldjump"/>
                        </a:rPr>
                        <a:t>Процесс формирования Заявки на открытие 71 л/с</a:t>
                      </a:r>
                      <a:r>
                        <a:rPr lang="en-US" sz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  <a:hlinkClick r:id="rId7" action="ppaction://hlinksldjump"/>
                        </a:rPr>
                        <a:t> </a:t>
                      </a:r>
                      <a:r>
                        <a:rPr lang="ru-RU" sz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  <a:hlinkClick r:id="rId7" action="ppaction://hlinksldjump"/>
                        </a:rPr>
                        <a:t>клиентом в ЛК ГИИС «Электронный бюджет</a:t>
                      </a:r>
                      <a:r>
                        <a:rPr lang="ru-RU" sz="1200" b="1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hlinkClick r:id="rId7" action="ppaction://hlinksldjump"/>
                        </a:rPr>
                        <a:t>»</a:t>
                      </a:r>
                      <a:r>
                        <a:rPr lang="ru-RU" sz="1200" b="1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……………………………………………………………………………………………………...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12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32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III.</a:t>
                      </a:r>
                      <a:endParaRPr lang="ru-RU" sz="12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hlinkClick r:id="rId8" action="ppaction://hlinksldjump"/>
                        </a:rPr>
                        <a:t>Открытие (изменение), закрытие раздела на открытом 71 лицевом счете</a:t>
                      </a:r>
                      <a:r>
                        <a:rPr lang="ru-RU" sz="1200" b="1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……………………………………………………………………………………………………………………………..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14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327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1.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  <a:hlinkClick r:id="rId9" action="ppaction://hlinksldjump"/>
                        </a:rPr>
                        <a:t>Формирование Заявки на открытие (изменение), закрытие раздела на открытом 71 лицевом счете</a:t>
                      </a:r>
                      <a:r>
                        <a:rPr lang="ru-RU" sz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……………………………………………………………………………………………………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15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3273"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IV</a:t>
                      </a:r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.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hlinkClick r:id="rId10" action="ppaction://hlinksldjump"/>
                        </a:rPr>
                        <a:t>Работа в ПУР КС ЭБ</a:t>
                      </a:r>
                      <a:r>
                        <a:rPr lang="ru-RU" sz="1200" b="1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17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327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1.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  <a:hlinkClick r:id="rId11" action="ppaction://hlinksldjump"/>
                        </a:rPr>
                        <a:t>Основные принципы работы  в ПУР КС ГИИС ЭБ</a:t>
                      </a:r>
                      <a:r>
                        <a:rPr lang="ru-RU" sz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………………………………………………………………………………………………………………………………………………………………....</a:t>
                      </a:r>
                      <a:endParaRPr lang="ru-RU" sz="1200" dirty="0" smtClean="0">
                        <a:ln w="18415" cmpd="sng">
                          <a:noFill/>
                          <a:prstDash val="solid"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18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327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2.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  <a:hlinkClick r:id="rId12" action="ppaction://hlinksldjump"/>
                        </a:rPr>
                        <a:t>Утверждение документов</a:t>
                      </a:r>
                      <a:r>
                        <a:rPr lang="ru-RU" sz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……………………………………………………………………………………………………………………………………………………………………………………………………………......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20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327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3.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  <a:hlinkClick r:id="rId13" action="ppaction://hlinksldjump"/>
                        </a:rPr>
                        <a:t>Создание записи справочника «Шаблон листа согласования»</a:t>
                      </a:r>
                      <a:r>
                        <a:rPr lang="ru-RU" sz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………………………………………………………………………………………………………………………………………………….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21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327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4.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  <a:hlinkClick r:id="rId14" action="ppaction://hlinksldjump"/>
                        </a:rPr>
                        <a:t>Создание Сведений об операциях с целевыми средствами</a:t>
                      </a:r>
                      <a:r>
                        <a:rPr lang="ru-RU" sz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…………………………………………………………………………………………………………………………………………………….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22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327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5.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  <a:hlinkClick r:id="rId15" action="ppaction://hlinksldjump"/>
                        </a:rPr>
                        <a:t>Создание платежного поручения (исходящего) – часть 1</a:t>
                      </a:r>
                      <a:r>
                        <a:rPr lang="ru-RU" sz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………………………………………………………………………………………………………………………………………………………..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23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327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6.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  <a:hlinkClick r:id="rId16" action="ppaction://hlinksldjump"/>
                        </a:rPr>
                        <a:t>Создание платежного поручения (исходящего) – часть 2</a:t>
                      </a:r>
                      <a:r>
                        <a:rPr lang="ru-RU" sz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………………………………………………………………………………………………………………………………………………………..</a:t>
                      </a:r>
                      <a:endParaRPr lang="en-US" sz="1200" dirty="0" smtClean="0">
                        <a:ln w="18415" cmpd="sng">
                          <a:noFill/>
                          <a:prstDash val="solid"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24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327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7.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  <a:hlinkClick r:id="rId17" action="ppaction://hlinksldjump"/>
                        </a:rPr>
                        <a:t>Уведомление об уточнении операций клиента</a:t>
                      </a:r>
                      <a:r>
                        <a:rPr lang="ru-RU" sz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……………………………………………………………………………………………………………………………………………………………………..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25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327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8.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  <a:hlinkClick r:id="rId18" action="ppaction://hlinksldjump"/>
                        </a:rPr>
                        <a:t>Казначейское обеспечение обязательств (Аккредитив)</a:t>
                      </a:r>
                      <a:r>
                        <a:rPr lang="ru-RU" sz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…………………………………………………………………………………………………………………………………………………………..</a:t>
                      </a:r>
                      <a:endParaRPr lang="en-US" sz="1200" dirty="0" smtClean="0">
                        <a:ln w="18415" cmpd="sng">
                          <a:noFill/>
                          <a:prstDash val="solid"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26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327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9.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  <a:hlinkClick r:id="rId19" action="ppaction://hlinksldjump"/>
                        </a:rPr>
                        <a:t>Отчетность</a:t>
                      </a:r>
                      <a:r>
                        <a:rPr lang="ru-RU" sz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………………………………………………………………………………………………………………………………………………………………………………………………………....….....</a:t>
                      </a:r>
                      <a:endParaRPr lang="en-US" sz="1200" dirty="0" smtClean="0">
                        <a:ln w="18415" cmpd="sng">
                          <a:noFill/>
                          <a:prstDash val="solid"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27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327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10.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  <a:hlinkClick r:id="rId20" action="ppaction://hlinksldjump"/>
                        </a:rPr>
                        <a:t>Обмен произвольными  документами (информационными сообщениями)</a:t>
                      </a:r>
                      <a:r>
                        <a:rPr lang="ru-RU" sz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…………………………………………………………………………………………………………………………………………………………………………………………………………....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28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327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11.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  <a:hlinkClick r:id="rId21" action="ppaction://hlinksldjump"/>
                        </a:rPr>
                        <a:t>Создание акта приема-передачи показателей лицевого счета</a:t>
                      </a:r>
                      <a:r>
                        <a:rPr lang="ru-RU" sz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………………………………………………………………………………………………………………………………………………….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29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327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12.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  <a:hlinkClick r:id="rId22" action="ppaction://hlinksldjump"/>
                        </a:rPr>
                        <a:t>Техническая поддержка</a:t>
                      </a:r>
                      <a:r>
                        <a:rPr lang="ru-RU" sz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………………………………………………………………………………………………………………………………………………………………………………………………...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30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427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64203" y="25338"/>
            <a:ext cx="50086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600" b="1" dirty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Утверждение документов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9403" y="3593322"/>
            <a:ext cx="6238144" cy="23616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9403" y="923736"/>
            <a:ext cx="6231967" cy="23603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7597347" y="1402142"/>
            <a:ext cx="3278660" cy="2031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just">
              <a:defRPr sz="1400">
                <a:solidFill>
                  <a:schemeClr val="tx2"/>
                </a:solidFill>
                <a:latin typeface="Arial Narrow" panose="020B0606020202030204" pitchFamily="34" charset="0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r>
              <a:rPr lang="ru-RU" dirty="0"/>
              <a:t>601_02_01 ПУР КС. Согласование документов по ЛС ЮЛ</a:t>
            </a:r>
          </a:p>
          <a:p>
            <a:endParaRPr lang="ru-RU" dirty="0"/>
          </a:p>
          <a:p>
            <a:r>
              <a:rPr lang="ru-RU" dirty="0"/>
              <a:t>601_06_01 ПУР КС. Руководитель ФЭС ЮЛ (Утверждение (Руководитель ФЭС)</a:t>
            </a:r>
          </a:p>
          <a:p>
            <a:endParaRPr lang="ru-RU" dirty="0"/>
          </a:p>
          <a:p>
            <a:r>
              <a:rPr lang="ru-RU" dirty="0"/>
              <a:t>601_03_01 ПУР КС. Утверждение документов по ЛС ЮЛ</a:t>
            </a:r>
          </a:p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7716844" y="4066889"/>
            <a:ext cx="3278660" cy="16004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just">
              <a:defRPr sz="1400">
                <a:solidFill>
                  <a:schemeClr val="tx2"/>
                </a:solidFill>
                <a:latin typeface="Arial Narrow" panose="020B0606020202030204" pitchFamily="34" charset="0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r>
              <a:rPr lang="ru-RU" dirty="0"/>
              <a:t>601_02_01 ПУР КС. Согласование документов по ЛС ЮЛ</a:t>
            </a:r>
          </a:p>
          <a:p>
            <a:endParaRPr lang="ru-RU" dirty="0"/>
          </a:p>
          <a:p>
            <a:r>
              <a:rPr lang="ru-RU" dirty="0"/>
              <a:t>601_05_01 ПУР КС. Бухгалтер ЮЛ</a:t>
            </a:r>
          </a:p>
          <a:p>
            <a:endParaRPr lang="ru-RU" dirty="0"/>
          </a:p>
          <a:p>
            <a:r>
              <a:rPr lang="ru-RU" dirty="0"/>
              <a:t>601_03_01 ПУР КС. Утверждение документов по ЛС ЮЛ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216437" y="799358"/>
            <a:ext cx="183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u="sng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Роли сотрудников:</a:t>
            </a:r>
            <a:endParaRPr lang="ru-RU" u="sng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16663" y="581237"/>
            <a:ext cx="4899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Сведения об операциях с целевыми средствами:</a:t>
            </a:r>
            <a:endParaRPr lang="ru-RU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97880" y="3264090"/>
            <a:ext cx="2334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Платежное поручение:</a:t>
            </a:r>
            <a:endParaRPr lang="ru-RU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3660" y="5938937"/>
            <a:ext cx="93828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В случае если не требуется дополнительное Согласование сотрудником, неуказанным в карточке образцов подписей, то этап согласования можно пропустить, отметив поле «Пропустить этап согласования»</a:t>
            </a:r>
            <a:endParaRPr lang="ru-RU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87941" y="1402142"/>
            <a:ext cx="2080975" cy="32716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038514" y="3921535"/>
            <a:ext cx="2080975" cy="32716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51935" y="1565723"/>
            <a:ext cx="0" cy="474108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>
            <a:endCxn id="5" idx="1"/>
          </p:cNvCxnSpPr>
          <p:nvPr/>
        </p:nvCxnSpPr>
        <p:spPr>
          <a:xfrm>
            <a:off x="543697" y="1565723"/>
            <a:ext cx="544244" cy="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>
            <a:endCxn id="22" idx="1"/>
          </p:cNvCxnSpPr>
          <p:nvPr/>
        </p:nvCxnSpPr>
        <p:spPr>
          <a:xfrm>
            <a:off x="551935" y="4085116"/>
            <a:ext cx="486579" cy="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43697" y="6306808"/>
            <a:ext cx="741406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 flipV="1">
            <a:off x="7015905" y="1648919"/>
            <a:ext cx="663300" cy="529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 flipV="1">
            <a:off x="7053544" y="4338604"/>
            <a:ext cx="663300" cy="529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 flipV="1">
            <a:off x="7015905" y="2802117"/>
            <a:ext cx="663300" cy="529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 flipV="1">
            <a:off x="6949720" y="2383095"/>
            <a:ext cx="663300" cy="529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 flipV="1">
            <a:off x="7149134" y="4987689"/>
            <a:ext cx="530071" cy="528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 flipV="1">
            <a:off x="7165162" y="5346438"/>
            <a:ext cx="530071" cy="528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721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978729"/>
          </a:xfrm>
        </p:spPr>
        <p:txBody>
          <a:bodyPr wrap="square">
            <a:spAutoFit/>
          </a:bodyPr>
          <a:lstStyle/>
          <a:p>
            <a:pPr algn="r"/>
            <a:r>
              <a:rPr lang="ru-RU" sz="3200" b="1" dirty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Arial" pitchFamily="34" charset="0"/>
              </a:rPr>
              <a:t>Создание записи справочника «Шаблон листа согласования»</a:t>
            </a:r>
            <a:br>
              <a:rPr lang="ru-RU" sz="3200" b="1" dirty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Arial" pitchFamily="34" charset="0"/>
              </a:rPr>
            </a:br>
            <a:endParaRPr lang="ru-RU" sz="3200" b="1" dirty="0">
              <a:ln w="18415" cmpd="sng">
                <a:noFill/>
                <a:prstDash val="solid"/>
              </a:ln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8C822-AF92-48F8-AB3F-102CFC42D5C2}" type="slidenum">
              <a:rPr lang="ru-RU" altLang="ru-RU" smtClean="0"/>
              <a:pPr/>
              <a:t>21</a:t>
            </a:fld>
            <a:endParaRPr lang="ru-RU" alt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-1545465" y="4031086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5758" y="707099"/>
            <a:ext cx="3451538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>
              <a:tabLst>
                <a:tab pos="450850" algn="l"/>
                <a:tab pos="647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450850" algn="l"/>
                <a:tab pos="647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450850" algn="l"/>
                <a:tab pos="647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50850" algn="l"/>
                <a:tab pos="647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50850" algn="l"/>
                <a:tab pos="647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647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647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647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647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647700" algn="l"/>
              </a:tabLst>
            </a:pPr>
            <a:r>
              <a:rPr kumimoji="0" lang="en-US" altLang="ru-RU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1 </a:t>
            </a:r>
            <a:r>
              <a:rPr lang="ru-RU" altLang="ru-RU" sz="1400" b="1" dirty="0" smtClean="0">
                <a:solidFill>
                  <a:schemeClr val="tx2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ЭТАП</a:t>
            </a:r>
            <a:endParaRPr kumimoji="0" lang="en-US" altLang="ru-RU" sz="1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647700" algn="l"/>
              </a:tabLst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Справочник «Шаблон листа согласования» содержит для каждого типа документов три перечня участников: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0850" algn="l"/>
                <a:tab pos="647700" algn="l"/>
              </a:tabLst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список исполнителей;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0850" algn="l"/>
                <a:tab pos="647700" algn="l"/>
              </a:tabLst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список согласующих;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0850" algn="l"/>
                <a:tab pos="647700" algn="l"/>
              </a:tabLst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список утверждающих.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647700" algn="l"/>
              </a:tabLst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Для создания записи справочника «Шаблон листа согласования» необходимо выполнить следующие действия: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0850" algn="l"/>
                <a:tab pos="647700" algn="l"/>
              </a:tabLst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На панели навигации перейти по следующему пути: «Формуляры – Управление расходами (казначейское сопровождение) – Справочники – Шаблон листа согласования». Нажать кнопку «Создать»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8" name="Рисунок 7" descr="21"/>
          <p:cNvPicPr/>
          <p:nvPr/>
        </p:nvPicPr>
        <p:blipFill>
          <a:blip r:embed="rId2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8" y="4032528"/>
            <a:ext cx="3451538" cy="282547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3780485" y="773120"/>
            <a:ext cx="43788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2 ЭТАП</a:t>
            </a:r>
          </a:p>
          <a:p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В 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открывшейся форме записи справочника заполнить необходимые поля </a:t>
            </a:r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endParaRPr lang="ru-RU" sz="1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5331" y="2498501"/>
            <a:ext cx="3709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1" name="Рисунок 10"/>
          <p:cNvPicPr/>
          <p:nvPr/>
        </p:nvPicPr>
        <p:blipFill>
          <a:blip r:embed="rId3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404" y="1658946"/>
            <a:ext cx="4887066" cy="423943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6534150" y="1468437"/>
            <a:ext cx="1954814" cy="1656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just">
              <a:defRPr sz="140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dirty="0"/>
              <a:t>Заполнить поле «Обрабатываемый документ». Заполнение поля происходит с помощью справочника «Типы документов» </a:t>
            </a:r>
          </a:p>
        </p:txBody>
      </p:sp>
      <p:pic>
        <p:nvPicPr>
          <p:cNvPr id="42" name="Рисунок 41" descr="5"/>
          <p:cNvPicPr/>
          <p:nvPr/>
        </p:nvPicPr>
        <p:blipFill>
          <a:blip r:embed="rId4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042" y="3896003"/>
            <a:ext cx="249555" cy="27305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TextBox 36"/>
          <p:cNvSpPr txBox="1"/>
          <p:nvPr/>
        </p:nvSpPr>
        <p:spPr>
          <a:xfrm>
            <a:off x="3883781" y="5880620"/>
            <a:ext cx="41663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После заполнения всех полей необходимо нажать кнопку</a:t>
            </a:r>
          </a:p>
          <a:p>
            <a:pPr algn="ctr"/>
            <a:endParaRPr lang="ru-RU" sz="14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ctr"/>
            <a:endParaRPr lang="en-US" sz="14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«Сохранить изменения и закрыть окно»</a:t>
            </a:r>
            <a:endParaRPr lang="ru-RU" sz="1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47" name="Рисунок 46"/>
          <p:cNvPicPr/>
          <p:nvPr/>
        </p:nvPicPr>
        <p:blipFill>
          <a:blip r:embed="rId5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539"/>
          <a:stretch>
            <a:fillRect/>
          </a:stretch>
        </p:blipFill>
        <p:spPr bwMode="auto">
          <a:xfrm>
            <a:off x="5647172" y="6149592"/>
            <a:ext cx="435805" cy="38359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extBox 39"/>
          <p:cNvSpPr txBox="1"/>
          <p:nvPr/>
        </p:nvSpPr>
        <p:spPr>
          <a:xfrm>
            <a:off x="8662349" y="773120"/>
            <a:ext cx="27829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3 ЭТАП</a:t>
            </a:r>
          </a:p>
          <a:p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В 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списковой форме справочника найти и выделить созданную запись (статус «Новая»). Нажать кнопку «Актуализировать» </a:t>
            </a:r>
          </a:p>
        </p:txBody>
      </p:sp>
      <p:pic>
        <p:nvPicPr>
          <p:cNvPr id="49" name="Рисунок 48" descr="27_1"/>
          <p:cNvPicPr/>
          <p:nvPr/>
        </p:nvPicPr>
        <p:blipFill>
          <a:blip r:embed="rId6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1" y="1942671"/>
            <a:ext cx="3286647" cy="203249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/>
          <p:cNvSpPr txBox="1"/>
          <p:nvPr/>
        </p:nvSpPr>
        <p:spPr>
          <a:xfrm>
            <a:off x="8950753" y="4400418"/>
            <a:ext cx="284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Запись справочника перейдет на статус «Актуальная</a:t>
            </a:r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»</a:t>
            </a:r>
            <a:endParaRPr lang="ru-RU" sz="1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3523403" y="825961"/>
            <a:ext cx="0" cy="5742062"/>
          </a:xfrm>
          <a:prstGeom prst="line">
            <a:avLst/>
          </a:prstGeom>
          <a:ln w="190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7966449" y="946691"/>
            <a:ext cx="0" cy="5742062"/>
          </a:xfrm>
          <a:prstGeom prst="line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8488964" y="628466"/>
            <a:ext cx="0" cy="5742062"/>
          </a:xfrm>
          <a:prstGeom prst="line">
            <a:avLst/>
          </a:prstGeom>
          <a:ln w="190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6250010" y="1871480"/>
            <a:ext cx="284140" cy="425257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 flipV="1">
            <a:off x="4005331" y="3004457"/>
            <a:ext cx="2466908" cy="350345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4005331" y="3975161"/>
            <a:ext cx="2471532" cy="0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>
            <a:off x="4036873" y="4955240"/>
            <a:ext cx="2471532" cy="0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258573" y="3354802"/>
            <a:ext cx="2171164" cy="16004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just">
              <a:defRPr sz="1400">
                <a:solidFill>
                  <a:schemeClr val="tx2"/>
                </a:solidFill>
                <a:latin typeface="Arial Narrow" panose="020B0606020202030204" pitchFamily="34" charset="0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r>
              <a:rPr lang="ru-RU" dirty="0"/>
              <a:t>Для добавления записи в раздел необходимо нажать кнопку</a:t>
            </a:r>
          </a:p>
          <a:p>
            <a:r>
              <a:rPr lang="ru-RU" dirty="0"/>
              <a:t> </a:t>
            </a:r>
          </a:p>
          <a:p>
            <a:r>
              <a:rPr lang="ru-RU" dirty="0"/>
              <a:t>В результате откроется окно записи, которое надо заполнить.</a:t>
            </a:r>
          </a:p>
        </p:txBody>
      </p:sp>
    </p:spTree>
    <p:extLst>
      <p:ext uri="{BB962C8B-B14F-4D97-AF65-F5344CB8AC3E}">
        <p14:creationId xmlns:p14="http://schemas.microsoft.com/office/powerpoint/2010/main" val="321421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2" y="939186"/>
            <a:ext cx="11834584" cy="56753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686851" y="108189"/>
            <a:ext cx="84104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Создание </a:t>
            </a:r>
            <a:r>
              <a:rPr lang="ru-RU" sz="2000" b="1" dirty="0" smtClean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Сведений </a:t>
            </a:r>
            <a:r>
              <a:rPr lang="ru-RU" sz="2000" b="1" dirty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об операциях с целевыми средствами </a:t>
            </a:r>
            <a:r>
              <a:rPr lang="ru-RU" sz="2000" b="1" dirty="0" smtClean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в ПУР КС ЭБ</a:t>
            </a:r>
            <a:endParaRPr lang="ru-RU" sz="2000" b="1" dirty="0">
              <a:ln w="18415" cmpd="sng">
                <a:noFill/>
                <a:prstDash val="solid"/>
              </a:ln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693504" y="1821449"/>
            <a:ext cx="2133501" cy="10159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2"/>
                </a:solidFill>
                <a:latin typeface="Arial Narrow" panose="020B0606020202030204" pitchFamily="34" charset="0"/>
              </a:rPr>
              <a:t>Выбор </a:t>
            </a:r>
            <a:r>
              <a:rPr lang="ru-RU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контракта (договора) </a:t>
            </a:r>
            <a:r>
              <a:rPr lang="ru-RU" sz="1200" dirty="0">
                <a:solidFill>
                  <a:schemeClr val="tx2"/>
                </a:solidFill>
                <a:latin typeface="Arial Narrow" panose="020B0606020202030204" pitchFamily="34" charset="0"/>
              </a:rPr>
              <a:t>из </a:t>
            </a:r>
            <a:r>
              <a:rPr lang="ru-RU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справочника;</a:t>
            </a:r>
          </a:p>
          <a:p>
            <a:pPr algn="ctr"/>
            <a:r>
              <a:rPr lang="ru-RU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Разделы «Документ-основание», «Исполнитель» и «Заказчик заполняются автоматически</a:t>
            </a:r>
            <a:endParaRPr lang="ru-RU" sz="12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1575562" y="5721292"/>
            <a:ext cx="2504412" cy="6768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Выбор из справочника:</a:t>
            </a:r>
          </a:p>
          <a:p>
            <a:pPr algn="just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- Источника поступления ЦС</a:t>
            </a:r>
          </a:p>
          <a:p>
            <a:pPr algn="just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- Направления 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расходования </a:t>
            </a:r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ЦС</a:t>
            </a:r>
            <a:endParaRPr lang="ru-RU" sz="1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55962" y="1625998"/>
            <a:ext cx="227120" cy="351848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3" name="Соединительная линия уступом 32"/>
          <p:cNvCxnSpPr>
            <a:endCxn id="32" idx="1"/>
          </p:cNvCxnSpPr>
          <p:nvPr/>
        </p:nvCxnSpPr>
        <p:spPr>
          <a:xfrm rot="5400000" flipH="1" flipV="1">
            <a:off x="-298968" y="2182493"/>
            <a:ext cx="1035501" cy="274360"/>
          </a:xfrm>
          <a:prstGeom prst="bentConnector2">
            <a:avLst/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323815" y="2768203"/>
            <a:ext cx="2152012" cy="13844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348818" y="3159842"/>
            <a:ext cx="2152012" cy="13844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7852137" y="3159842"/>
            <a:ext cx="2152012" cy="13844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10329827" y="3158738"/>
            <a:ext cx="1557794" cy="13954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0" name="Прямая со стрелкой 39"/>
          <p:cNvCxnSpPr/>
          <p:nvPr/>
        </p:nvCxnSpPr>
        <p:spPr>
          <a:xfrm>
            <a:off x="4555236" y="2201483"/>
            <a:ext cx="543538" cy="635940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Соединительная линия уступом 46"/>
          <p:cNvCxnSpPr/>
          <p:nvPr/>
        </p:nvCxnSpPr>
        <p:spPr>
          <a:xfrm rot="10800000" flipV="1">
            <a:off x="805346" y="2837424"/>
            <a:ext cx="3418785" cy="1608740"/>
          </a:xfrm>
          <a:prstGeom prst="bentConnector3">
            <a:avLst>
              <a:gd name="adj1" fmla="val 42441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805343" y="4446328"/>
            <a:ext cx="0" cy="176006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>
            <a:off x="1279452" y="4452002"/>
            <a:ext cx="0" cy="176006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 flipH="1">
            <a:off x="1082107" y="5871081"/>
            <a:ext cx="456506" cy="0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160387"/>
              </p:ext>
            </p:extLst>
          </p:nvPr>
        </p:nvGraphicFramePr>
        <p:xfrm>
          <a:off x="5017929" y="3595125"/>
          <a:ext cx="6995106" cy="9448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1751987"/>
                <a:gridCol w="2013357"/>
                <a:gridCol w="322976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Выбор из справочника УКО (КМИ/ФАИП)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при наличии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Сумма неиспользованных поступлений прошлых лет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При выборе</a:t>
                      </a:r>
                      <a:r>
                        <a:rPr lang="ru-RU" sz="1400" baseline="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 из справочника кода поступления или расходования, автоматически доступны к заполнению только требуемые поля</a:t>
                      </a:r>
                      <a:endParaRPr lang="ru-RU" sz="14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61" name="Прямая со стрелкой 60"/>
          <p:cNvCxnSpPr/>
          <p:nvPr/>
        </p:nvCxnSpPr>
        <p:spPr>
          <a:xfrm>
            <a:off x="6383061" y="4551900"/>
            <a:ext cx="0" cy="498272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>
            <a:off x="7508584" y="4534331"/>
            <a:ext cx="0" cy="498272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228599" y="494943"/>
            <a:ext cx="11863138" cy="6375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Располагается по пути:</a:t>
            </a:r>
          </a:p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Казначейское 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сопровождение →Управление расходами (казначейское сопровождение) </a:t>
            </a:r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→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Предоставление и обработка сведений об операциях с целевыми </a:t>
            </a:r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средствами Сведения 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об операциях с ЦС  </a:t>
            </a:r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→ 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Все документы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1602" y="2329436"/>
            <a:ext cx="2611902" cy="19245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30" dirty="0">
                <a:solidFill>
                  <a:schemeClr val="tx2"/>
                </a:solidFill>
                <a:latin typeface="Arial Narrow" panose="020B0606020202030204" pitchFamily="34" charset="0"/>
              </a:rPr>
              <a:t>1. Признак «Получено разрешение Заказчика на утверждение Сведений»  (при наличии</a:t>
            </a:r>
            <a:r>
              <a:rPr lang="ru-RU" sz="113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)</a:t>
            </a:r>
            <a:endParaRPr lang="ru-RU" sz="113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ru-RU" sz="1130" dirty="0">
                <a:solidFill>
                  <a:schemeClr val="tx2"/>
                </a:solidFill>
                <a:latin typeface="Arial Narrow" panose="020B0606020202030204" pitchFamily="34" charset="0"/>
              </a:rPr>
              <a:t>2. Признак «Сведения утверждены на бумажном носителе»  ( при наличии утвержденных Заказчиком Сведений на бумажном носителе</a:t>
            </a:r>
            <a:r>
              <a:rPr lang="ru-RU" sz="113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)</a:t>
            </a:r>
            <a:endParaRPr lang="ru-RU" sz="113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ru-RU" sz="113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*В </a:t>
            </a:r>
            <a:r>
              <a:rPr lang="ru-RU" sz="1130" dirty="0">
                <a:solidFill>
                  <a:schemeClr val="tx2"/>
                </a:solidFill>
                <a:latin typeface="Arial Narrow" panose="020B0606020202030204" pitchFamily="34" charset="0"/>
              </a:rPr>
              <a:t>обоих случаях скан документа </a:t>
            </a:r>
            <a:r>
              <a:rPr lang="ru-RU" sz="113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(</a:t>
            </a:r>
            <a:r>
              <a:rPr lang="ru-RU" sz="1130" dirty="0">
                <a:solidFill>
                  <a:schemeClr val="tx2"/>
                </a:solidFill>
                <a:latin typeface="Arial Narrow" panose="020B0606020202030204" pitchFamily="34" charset="0"/>
              </a:rPr>
              <a:t>разрешение от заказчика, сведения на бумажном носителе) прикрепляется во вложение </a:t>
            </a:r>
          </a:p>
        </p:txBody>
      </p:sp>
      <p:cxnSp>
        <p:nvCxnSpPr>
          <p:cNvPr id="24" name="Соединительная линия уступом 23"/>
          <p:cNvCxnSpPr/>
          <p:nvPr/>
        </p:nvCxnSpPr>
        <p:spPr>
          <a:xfrm>
            <a:off x="2693504" y="3458817"/>
            <a:ext cx="1903222" cy="1068529"/>
          </a:xfrm>
          <a:prstGeom prst="bentConnector3">
            <a:avLst>
              <a:gd name="adj1" fmla="val 100134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4606665" y="4385833"/>
            <a:ext cx="0" cy="176006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041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/>
          <p:nvPr/>
        </p:nvPicPr>
        <p:blipFill rotWithShape="1">
          <a:blip r:embed="rId2"/>
          <a:srcRect l="7152" t="52043" r="18300" b="17635"/>
          <a:stretch/>
        </p:blipFill>
        <p:spPr bwMode="auto">
          <a:xfrm>
            <a:off x="91027" y="2967303"/>
            <a:ext cx="12075806" cy="37802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2" name="Прямая соединительная линия 31"/>
          <p:cNvCxnSpPr/>
          <p:nvPr/>
        </p:nvCxnSpPr>
        <p:spPr>
          <a:xfrm>
            <a:off x="127931" y="2934224"/>
            <a:ext cx="11963806" cy="0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393973"/>
            <a:ext cx="11863138" cy="14980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678701" y="124966"/>
            <a:ext cx="62418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Создание платежного поручения (исходящего) – часть 1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01629" y="724241"/>
            <a:ext cx="10665204" cy="6375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Располагается по пути:</a:t>
            </a:r>
          </a:p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Казначейское 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сопровождение →Управление расходами (казначейское сопровождение) →Проведение и уточнение операций по кассовым выплатам →</a:t>
            </a:r>
          </a:p>
          <a:p>
            <a:pPr algn="ctr"/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Платежные поручения→ Исходящие выплаты → Все документы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87845" y="1434113"/>
            <a:ext cx="1677475" cy="4299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2"/>
                </a:solidFill>
                <a:latin typeface="Arial Narrow" panose="020B0606020202030204" pitchFamily="34" charset="0"/>
              </a:rPr>
              <a:t>Выбрать </a:t>
            </a:r>
            <a:r>
              <a:rPr lang="ru-RU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из справочника</a:t>
            </a:r>
            <a:r>
              <a:rPr lang="ru-RU" sz="1200" dirty="0">
                <a:solidFill>
                  <a:schemeClr val="tx2"/>
                </a:solidFill>
                <a:latin typeface="Arial Narrow" panose="020B0606020202030204" pitchFamily="34" charset="0"/>
              </a:rPr>
              <a:t>: 03 или </a:t>
            </a:r>
            <a:r>
              <a:rPr lang="ru-RU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05 </a:t>
            </a:r>
            <a:endParaRPr lang="ru-RU" sz="12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216414" y="1585115"/>
            <a:ext cx="3845770" cy="5578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Выбрать из справочника</a:t>
            </a:r>
            <a:r>
              <a:rPr lang="en-US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значение  «0 – пусто» * Проведение срочных платежей не </a:t>
            </a:r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предусмотрено</a:t>
            </a:r>
            <a:endParaRPr lang="ru-RU" sz="1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689009" y="2639448"/>
            <a:ext cx="1979384" cy="2243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Не заполняется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042598" y="3539524"/>
            <a:ext cx="1923523" cy="6970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Заполняется в 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случае </a:t>
            </a:r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платежа 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по нескольким </a:t>
            </a:r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контрактам (разделам)</a:t>
            </a:r>
            <a:endParaRPr lang="ru-RU" sz="1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7924799" y="4857139"/>
            <a:ext cx="1214499" cy="6500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2"/>
                </a:solidFill>
                <a:latin typeface="Arial Narrow" panose="020B0606020202030204" pitchFamily="34" charset="0"/>
              </a:rPr>
              <a:t>Выбрать из справочника </a:t>
            </a:r>
            <a:r>
              <a:rPr lang="ru-RU" sz="11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номер аккредитива </a:t>
            </a:r>
            <a:r>
              <a:rPr lang="ru-RU" sz="1100" dirty="0">
                <a:solidFill>
                  <a:schemeClr val="tx2"/>
                </a:solidFill>
                <a:latin typeface="Arial Narrow" panose="020B0606020202030204" pitchFamily="34" charset="0"/>
              </a:rPr>
              <a:t>(при наличии)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8974056" y="6321460"/>
            <a:ext cx="3006301" cy="5120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Выбрать из справочника детализированный код расходов</a:t>
            </a:r>
            <a:r>
              <a:rPr lang="ru-RU" sz="1200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ru-RU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(укрупненный заполнится автоматически)</a:t>
            </a:r>
            <a:endParaRPr lang="ru-RU" sz="12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289443" y="5588028"/>
            <a:ext cx="1598402" cy="7950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Выбрать из справочника документ-основание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432" b="94370"/>
          <a:stretch/>
        </p:blipFill>
        <p:spPr>
          <a:xfrm>
            <a:off x="127931" y="1041342"/>
            <a:ext cx="1398865" cy="320469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120265" y="1009963"/>
            <a:ext cx="1371448" cy="351848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 стрелкой 34"/>
          <p:cNvCxnSpPr/>
          <p:nvPr/>
        </p:nvCxnSpPr>
        <p:spPr>
          <a:xfrm flipH="1" flipV="1">
            <a:off x="7107050" y="1794673"/>
            <a:ext cx="247379" cy="164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V="1">
            <a:off x="4966121" y="2489843"/>
            <a:ext cx="1" cy="166383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1989910" y="2240854"/>
            <a:ext cx="1677475" cy="7721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Заполняется код вида доходов (от 1 до 3) в соответствии указаниями ЦБ РФ №5286-У</a:t>
            </a:r>
            <a:endParaRPr lang="ru-RU" sz="12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 flipH="1" flipV="1">
            <a:off x="1736522" y="2750997"/>
            <a:ext cx="226462" cy="1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Соединительная линия уступом 51"/>
          <p:cNvCxnSpPr/>
          <p:nvPr/>
        </p:nvCxnSpPr>
        <p:spPr>
          <a:xfrm rot="5400000">
            <a:off x="1507247" y="1875323"/>
            <a:ext cx="524413" cy="363443"/>
          </a:xfrm>
          <a:prstGeom prst="bentConnector3">
            <a:avLst>
              <a:gd name="adj1" fmla="val 860"/>
            </a:avLst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Прямоугольник 57"/>
          <p:cNvSpPr/>
          <p:nvPr/>
        </p:nvSpPr>
        <p:spPr>
          <a:xfrm>
            <a:off x="376277" y="3535978"/>
            <a:ext cx="1473476" cy="6970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Заполняется в 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случае </a:t>
            </a:r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возврата на счет заказчика</a:t>
            </a:r>
            <a:endParaRPr lang="ru-RU" sz="1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59" name="Прямая со стрелкой 58"/>
          <p:cNvCxnSpPr/>
          <p:nvPr/>
        </p:nvCxnSpPr>
        <p:spPr>
          <a:xfrm>
            <a:off x="3042598" y="4242805"/>
            <a:ext cx="0" cy="184193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>
            <a:off x="521608" y="4217406"/>
            <a:ext cx="0" cy="184193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 flipV="1">
            <a:off x="11228439" y="6196760"/>
            <a:ext cx="0" cy="186318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>
            <a:off x="1637163" y="6107142"/>
            <a:ext cx="651642" cy="0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1530181" y="2982589"/>
            <a:ext cx="1159605" cy="421302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4" name="Рисунок 7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40"/>
          <a:stretch/>
        </p:blipFill>
        <p:spPr>
          <a:xfrm>
            <a:off x="8974056" y="3692555"/>
            <a:ext cx="2961526" cy="1248171"/>
          </a:xfrm>
          <a:prstGeom prst="rect">
            <a:avLst/>
          </a:prstGeom>
        </p:spPr>
      </p:pic>
      <p:sp>
        <p:nvSpPr>
          <p:cNvPr id="79" name="Прямоугольник 78"/>
          <p:cNvSpPr/>
          <p:nvPr/>
        </p:nvSpPr>
        <p:spPr>
          <a:xfrm>
            <a:off x="6502400" y="4081064"/>
            <a:ext cx="2297216" cy="5076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Графы заполняются для получателя –ЛС с кодом «71»</a:t>
            </a:r>
          </a:p>
        </p:txBody>
      </p:sp>
      <p:cxnSp>
        <p:nvCxnSpPr>
          <p:cNvPr id="80" name="Прямая со стрелкой 79"/>
          <p:cNvCxnSpPr/>
          <p:nvPr/>
        </p:nvCxnSpPr>
        <p:spPr>
          <a:xfrm flipV="1">
            <a:off x="8688267" y="4095831"/>
            <a:ext cx="384589" cy="1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9072856" y="5507174"/>
            <a:ext cx="1" cy="478379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6630293" y="4853940"/>
            <a:ext cx="1214499" cy="5770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2"/>
                </a:solidFill>
                <a:latin typeface="Arial Narrow" panose="020B0606020202030204" pitchFamily="34" charset="0"/>
              </a:rPr>
              <a:t>Выбрать из справочника </a:t>
            </a:r>
            <a:r>
              <a:rPr lang="ru-RU" sz="11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код УКО (при </a:t>
            </a:r>
            <a:r>
              <a:rPr lang="ru-RU" sz="1100" dirty="0">
                <a:solidFill>
                  <a:schemeClr val="tx2"/>
                </a:solidFill>
                <a:latin typeface="Arial Narrow" panose="020B0606020202030204" pitchFamily="34" charset="0"/>
              </a:rPr>
              <a:t>наличии)</a:t>
            </a:r>
          </a:p>
        </p:txBody>
      </p:sp>
      <p:cxnSp>
        <p:nvCxnSpPr>
          <p:cNvPr id="42" name="Прямая со стрелкой 41"/>
          <p:cNvCxnSpPr/>
          <p:nvPr/>
        </p:nvCxnSpPr>
        <p:spPr>
          <a:xfrm>
            <a:off x="7648918" y="5430974"/>
            <a:ext cx="1" cy="580978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708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6" grpId="0" animBg="1"/>
      <p:bldP spid="23" grpId="0" animBg="1"/>
      <p:bldP spid="47" grpId="0" animBg="1"/>
      <p:bldP spid="48" grpId="0" animBg="1"/>
      <p:bldP spid="56" grpId="0" animBg="1"/>
      <p:bldP spid="40" grpId="0" animBg="1"/>
      <p:bldP spid="58" grpId="0" animBg="1"/>
      <p:bldP spid="79" grpId="0" animBg="1"/>
      <p:bldP spid="3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1" t="49262" r="14177" b="11393"/>
          <a:stretch/>
        </p:blipFill>
        <p:spPr bwMode="auto">
          <a:xfrm>
            <a:off x="106878" y="2030144"/>
            <a:ext cx="12005365" cy="327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Прямоугольник 62"/>
          <p:cNvSpPr/>
          <p:nvPr/>
        </p:nvSpPr>
        <p:spPr>
          <a:xfrm>
            <a:off x="2508367" y="4011578"/>
            <a:ext cx="3344779" cy="392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Указывается текстовое назначение платежа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5678701" y="4423352"/>
            <a:ext cx="2621303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Н</a:t>
            </a:r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  <a:cs typeface="+mn-cs"/>
              </a:rPr>
              <a:t>азначение платежа заполняется автоматически, на основании иных граф (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  <a:cs typeface="+mn-cs"/>
              </a:rPr>
              <a:t>ограничение 210 символов) 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3606802" y="2588035"/>
            <a:ext cx="2925134" cy="6053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Выбрать вид документа из </a:t>
            </a:r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справочника</a:t>
            </a:r>
          </a:p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Если нужный вид отсутствует, выбрать «Иное» и заполнить вручную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678701" y="124966"/>
            <a:ext cx="62418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Создание платежного поручения (исходящего) – часть 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57778" r="33264" b="23333"/>
          <a:stretch/>
        </p:blipFill>
        <p:spPr bwMode="auto">
          <a:xfrm>
            <a:off x="106878" y="661021"/>
            <a:ext cx="10120855" cy="145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Прямоугольник 42"/>
          <p:cNvSpPr/>
          <p:nvPr/>
        </p:nvSpPr>
        <p:spPr>
          <a:xfrm>
            <a:off x="5922645" y="908107"/>
            <a:ext cx="3112143" cy="8128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Подраздел заполняется из справочника при перечислении на </a:t>
            </a:r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иной 71 л/с</a:t>
            </a:r>
            <a:endParaRPr lang="ru-RU" sz="1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587692" y="1722669"/>
            <a:ext cx="2061136" cy="6180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Чек-бокс заполняется в случае, если прилагается более 2-х документов</a:t>
            </a:r>
            <a:endParaRPr lang="ru-RU" sz="1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9" name="Соединительная линия уступом 18"/>
          <p:cNvCxnSpPr/>
          <p:nvPr/>
        </p:nvCxnSpPr>
        <p:spPr>
          <a:xfrm rot="10800000" flipV="1">
            <a:off x="1953585" y="2266745"/>
            <a:ext cx="634107" cy="288831"/>
          </a:xfrm>
          <a:prstGeom prst="bentConnector3">
            <a:avLst>
              <a:gd name="adj1" fmla="val 50000"/>
            </a:avLst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>
            <a:off x="4820269" y="3193418"/>
            <a:ext cx="1" cy="273250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ная линия уступом 40"/>
          <p:cNvCxnSpPr/>
          <p:nvPr/>
        </p:nvCxnSpPr>
        <p:spPr>
          <a:xfrm rot="5400000">
            <a:off x="2064439" y="4323212"/>
            <a:ext cx="524413" cy="363443"/>
          </a:xfrm>
          <a:prstGeom prst="bentConnector3">
            <a:avLst>
              <a:gd name="adj1" fmla="val 860"/>
            </a:avLst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7551334" y="2356169"/>
            <a:ext cx="3220130" cy="6053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Заполняется сумма каждого документа</a:t>
            </a:r>
          </a:p>
          <a:p>
            <a:pPr algn="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Заполняется только сумма к оплате </a:t>
            </a:r>
            <a:endParaRPr lang="ru-RU" sz="1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45" name="Прямая со стрелкой 44"/>
          <p:cNvCxnSpPr/>
          <p:nvPr/>
        </p:nvCxnSpPr>
        <p:spPr>
          <a:xfrm flipH="1">
            <a:off x="8090947" y="2961552"/>
            <a:ext cx="2" cy="554862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flipH="1">
            <a:off x="9939483" y="2970405"/>
            <a:ext cx="2" cy="554862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27768" y="5331777"/>
            <a:ext cx="12084475" cy="0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 t="49187" r="59790" b="33110"/>
          <a:stretch/>
        </p:blipFill>
        <p:spPr bwMode="auto">
          <a:xfrm>
            <a:off x="7400580" y="5454747"/>
            <a:ext cx="4640483" cy="1270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Прямоугольник 50"/>
          <p:cNvSpPr/>
          <p:nvPr/>
        </p:nvSpPr>
        <p:spPr>
          <a:xfrm>
            <a:off x="136695" y="5698847"/>
            <a:ext cx="2851476" cy="10928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В случае 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необходимости отзыва ошибочно направленного платежного поручения </a:t>
            </a:r>
            <a:r>
              <a:rPr lang="ru-RU" sz="1400" u="sng" dirty="0">
                <a:solidFill>
                  <a:schemeClr val="tx2"/>
                </a:solidFill>
                <a:latin typeface="Arial Narrow" panose="020B0606020202030204" pitchFamily="34" charset="0"/>
              </a:rPr>
              <a:t>до его отправки в </a:t>
            </a:r>
            <a:r>
              <a:rPr lang="ru-RU" sz="1400" u="sng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банк,</a:t>
            </a:r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клиент может самостоятельно </a:t>
            </a:r>
            <a:r>
              <a:rPr lang="ru-RU" sz="1400" u="sng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аннулировать</a:t>
            </a:r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такое п/п</a:t>
            </a:r>
            <a:endParaRPr lang="ru-RU" sz="1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3547266" y="5635321"/>
            <a:ext cx="3298254" cy="11861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Располагается по пути:</a:t>
            </a:r>
          </a:p>
          <a:p>
            <a:pPr algn="ctr"/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Проведение и уточнение операций по кассовым выплатам → Запрос на отзыв распоряжения (Запрос на аннулирование</a:t>
            </a:r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)→ 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Все документы → Создать 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9987611" y="4852983"/>
            <a:ext cx="1384759" cy="6180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Выбираем из справочника требуемое п/п</a:t>
            </a:r>
            <a:endParaRPr lang="ru-RU" sz="1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54" name="Прямая со стрелкой 53"/>
          <p:cNvCxnSpPr/>
          <p:nvPr/>
        </p:nvCxnSpPr>
        <p:spPr>
          <a:xfrm flipH="1">
            <a:off x="10975545" y="5509454"/>
            <a:ext cx="2" cy="554862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3128504" y="6154279"/>
            <a:ext cx="329311" cy="0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>
            <a:off x="6953872" y="6162296"/>
            <a:ext cx="329311" cy="0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2047461" y="5291937"/>
            <a:ext cx="3552396" cy="2358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2"/>
                </a:solidFill>
                <a:latin typeface="Arial Narrow" panose="020B0606020202030204" pitchFamily="34" charset="0"/>
              </a:rPr>
              <a:t>Создание запроса на отзыв (аннулирование)</a:t>
            </a:r>
          </a:p>
        </p:txBody>
      </p:sp>
    </p:spTree>
    <p:extLst>
      <p:ext uri="{BB962C8B-B14F-4D97-AF65-F5344CB8AC3E}">
        <p14:creationId xmlns:p14="http://schemas.microsoft.com/office/powerpoint/2010/main" val="287961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36" grpId="0" animBg="1"/>
      <p:bldP spid="43" grpId="0" animBg="1"/>
      <p:bldP spid="18" grpId="0" animBg="1"/>
      <p:bldP spid="42" grpId="0" animBg="1"/>
      <p:bldP spid="51" grpId="0" animBg="1"/>
      <p:bldP spid="52" grpId="0" animBg="1"/>
      <p:bldP spid="53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4" y="1350627"/>
            <a:ext cx="12055639" cy="49703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59833" y="37170"/>
            <a:ext cx="105066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Уведомление об уточнении операций </a:t>
            </a:r>
            <a:r>
              <a:rPr lang="ru-RU" sz="2000" b="1" dirty="0" smtClean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клиента </a:t>
            </a:r>
          </a:p>
          <a:p>
            <a:pPr algn="r"/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(</a:t>
            </a:r>
            <a:r>
              <a:rPr lang="ru-RU" sz="2000" dirty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формируется при необходимости уточнения операций по поступлениям (БПР, НВС), кассовому </a:t>
            </a:r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расходу) </a:t>
            </a:r>
            <a:r>
              <a:rPr lang="ru-RU" sz="2000" dirty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)</a:t>
            </a:r>
          </a:p>
          <a:p>
            <a:pPr algn="ctr"/>
            <a:r>
              <a:rPr lang="ru-RU" sz="2000" b="1" dirty="0" smtClean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endParaRPr lang="ru-RU" sz="2000" b="1" dirty="0">
              <a:ln w="18415" cmpd="sng">
                <a:noFill/>
                <a:prstDash val="solid"/>
              </a:ln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72092" y="2176407"/>
            <a:ext cx="3072383" cy="115099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В случае уточнения невыясненного поступления (поступление не отражено на лицевом счете) необходимо выбрать из списка поступивший ранее запрос о выяснении принадлежности платежа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951015" y="2625754"/>
            <a:ext cx="2504212" cy="103326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2 ШАГ</a:t>
            </a:r>
          </a:p>
          <a:p>
            <a:pPr algn="ctr"/>
            <a:r>
              <a:rPr lang="ru-RU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Выбрать вид документа, который нужно уточнить;</a:t>
            </a:r>
          </a:p>
          <a:p>
            <a:pPr algn="ctr"/>
            <a:r>
              <a:rPr lang="ru-RU" sz="1200" dirty="0">
                <a:solidFill>
                  <a:schemeClr val="tx2"/>
                </a:solidFill>
                <a:latin typeface="Arial Narrow" panose="020B0606020202030204" pitchFamily="34" charset="0"/>
              </a:rPr>
              <a:t>затем из предложенного списка выбрать сам уточняемый документ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7099812" y="3375132"/>
            <a:ext cx="2022000" cy="7830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1 ШАГ</a:t>
            </a:r>
          </a:p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Выбрать вид уточняемой операции</a:t>
            </a:r>
            <a:endParaRPr lang="ru-RU" sz="1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44179" y="5780015"/>
            <a:ext cx="2187586" cy="9899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3 </a:t>
            </a:r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ШАГ</a:t>
            </a:r>
          </a:p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ru-RU" sz="1200" dirty="0">
                <a:solidFill>
                  <a:schemeClr val="tx2"/>
                </a:solidFill>
                <a:latin typeface="Arial Narrow" panose="020B0606020202030204" pitchFamily="34" charset="0"/>
              </a:rPr>
              <a:t>Обязательно выбрать номер по порядку, иначе остальные поля подраздела не будут доступны для </a:t>
            </a:r>
            <a:r>
              <a:rPr lang="ru-RU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редактирования</a:t>
            </a:r>
            <a:endParaRPr lang="ru-RU" sz="12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0823" y="724241"/>
            <a:ext cx="12100609" cy="6375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Располагается по пути:</a:t>
            </a:r>
          </a:p>
          <a:p>
            <a:pPr algn="ctr"/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Казначейское сопровождение →Управление расходами (казначейское сопровождение) →Проведение и уточнение операций по кассовым выплатам →</a:t>
            </a:r>
          </a:p>
          <a:p>
            <a:pPr algn="ctr"/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Уведомление об уточнении операций → Все документы</a:t>
            </a:r>
          </a:p>
        </p:txBody>
      </p:sp>
      <p:cxnSp>
        <p:nvCxnSpPr>
          <p:cNvPr id="21" name="Прямая со стрелкой 20"/>
          <p:cNvCxnSpPr/>
          <p:nvPr/>
        </p:nvCxnSpPr>
        <p:spPr>
          <a:xfrm flipV="1">
            <a:off x="9357577" y="1963024"/>
            <a:ext cx="0" cy="251685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2439015" y="3718334"/>
            <a:ext cx="0" cy="786554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9117925" y="4191737"/>
            <a:ext cx="370024" cy="506098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 flipV="1">
            <a:off x="558923" y="5873692"/>
            <a:ext cx="785256" cy="251684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7345017" y="5986230"/>
            <a:ext cx="3727174" cy="6572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4 ШАГ</a:t>
            </a:r>
          </a:p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Заполняем реквизиты, подлежащие 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корректировке (поле «Сумма» заполняется всегда</a:t>
            </a:r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)</a:t>
            </a:r>
            <a:endParaRPr lang="ru-RU" sz="1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60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9" grpId="0" animBg="1"/>
      <p:bldP spid="34" grpId="0" animBg="1"/>
      <p:bldP spid="18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E8ACC-6DF2-4ECD-9470-6D361C26CF2F}" type="slidenum">
              <a:rPr lang="ru-RU" altLang="ru-RU" smtClean="0"/>
              <a:pPr/>
              <a:t>26</a:t>
            </a:fld>
            <a:endParaRPr lang="ru-RU" alt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41307" y="96804"/>
            <a:ext cx="50866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Казначейское обеспечение обязательств (Аккредитив)</a:t>
            </a:r>
            <a:endParaRPr lang="ru-RU" sz="2000" b="1" dirty="0">
              <a:ln w="18415" cmpd="sng">
                <a:noFill/>
                <a:prstDash val="solid"/>
              </a:ln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4967695" y="625090"/>
            <a:ext cx="0" cy="1584709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59267" y="367748"/>
            <a:ext cx="4800599" cy="17319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Если расчеты по контракту (договору) проводятся в форме казначейского обеспечения обязательств, то для проверки наличия выданного заказчиком КОО</a:t>
            </a:r>
          </a:p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необходимо 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пройти по пути:</a:t>
            </a:r>
          </a:p>
          <a:p>
            <a:pPr algn="ctr"/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Казначейское сопровождение →Управление расходами (казначейское сопровождение) → Казначейское обеспечение обязательств → Казначейское обеспечение обязательств → Все </a:t>
            </a:r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документы</a:t>
            </a:r>
            <a:endParaRPr lang="ru-RU" sz="1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05254" y="893904"/>
            <a:ext cx="6985146" cy="11888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Для </a:t>
            </a:r>
            <a:r>
              <a:rPr lang="ru-RU" sz="14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перечисления денежных средств на </a:t>
            </a:r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иной 71 ЛС 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необходимо пройти по пути:</a:t>
            </a:r>
          </a:p>
          <a:p>
            <a:pPr algn="ctr"/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Казначейское сопровождение →Управление расходами (казначейское сопровождение) → Казначейское обеспечение обязательств → </a:t>
            </a:r>
          </a:p>
          <a:p>
            <a:pPr algn="ctr"/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Заявление на выдачу (перевод, изменение, отзыв) Казначейского обеспечения обязательств»  → Все документы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29444" r="10312" b="8750"/>
          <a:stretch/>
        </p:blipFill>
        <p:spPr bwMode="auto">
          <a:xfrm>
            <a:off x="59267" y="2082800"/>
            <a:ext cx="11684000" cy="32649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478073" y="2417881"/>
            <a:ext cx="1828909" cy="3771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Выбрать из списка тип заявления</a:t>
            </a:r>
            <a:endParaRPr lang="ru-RU" sz="1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7001931" y="2624420"/>
            <a:ext cx="408409" cy="0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1473200" y="3732216"/>
            <a:ext cx="2861733" cy="6789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Выбрать 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номер КОО, часть которого </a:t>
            </a:r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планируется перевести/отозвать 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и т.д</a:t>
            </a:r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. </a:t>
            </a:r>
          </a:p>
          <a:p>
            <a:pPr algn="just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Строка 01 заполнится автоматически </a:t>
            </a:r>
            <a:endParaRPr lang="ru-RU" sz="1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3" t="35760" r="44908" b="39570"/>
          <a:stretch/>
        </p:blipFill>
        <p:spPr bwMode="auto">
          <a:xfrm>
            <a:off x="40097" y="5006104"/>
            <a:ext cx="5861170" cy="18518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" t="67917" r="40771" b="7628"/>
          <a:stretch/>
        </p:blipFill>
        <p:spPr bwMode="auto">
          <a:xfrm>
            <a:off x="5637798" y="4949829"/>
            <a:ext cx="6478003" cy="1848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960487" y="4754214"/>
            <a:ext cx="2440875" cy="5037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Выбрать 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контракт (договор), заключенный с </a:t>
            </a:r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соисполнителем </a:t>
            </a:r>
            <a:endParaRPr lang="ru-RU" sz="1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191452" y="3155589"/>
            <a:ext cx="2104636" cy="9019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Автоматически 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проставляется сумма КОО, необходимо уточнить сумму самостоятельно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 flipH="1">
            <a:off x="8791510" y="3640422"/>
            <a:ext cx="408409" cy="0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2357966" y="3640422"/>
            <a:ext cx="1" cy="186759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оединительная линия уступом 21"/>
          <p:cNvCxnSpPr/>
          <p:nvPr/>
        </p:nvCxnSpPr>
        <p:spPr>
          <a:xfrm rot="10800000" flipV="1">
            <a:off x="868068" y="4284132"/>
            <a:ext cx="605133" cy="127001"/>
          </a:xfrm>
          <a:prstGeom prst="bentConnector3">
            <a:avLst>
              <a:gd name="adj1" fmla="val 75185"/>
            </a:avLst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1174868" y="4567456"/>
            <a:ext cx="0" cy="250077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3553763" y="5141241"/>
            <a:ext cx="4354104" cy="9938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Реквизиты 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плательщика и получателя заполняются автоматически при выборе контракта (договора) </a:t>
            </a:r>
            <a:endParaRPr lang="ru-RU" sz="14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Выбрать 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из справочника детализированный код направления расходования средств и источник поступления</a:t>
            </a:r>
          </a:p>
          <a:p>
            <a:pPr algn="ctr"/>
            <a:endParaRPr lang="ru-RU" sz="1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>
            <a:off x="4722402" y="6053667"/>
            <a:ext cx="0" cy="254000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оединительная линия уступом 31"/>
          <p:cNvCxnSpPr/>
          <p:nvPr/>
        </p:nvCxnSpPr>
        <p:spPr>
          <a:xfrm>
            <a:off x="7907866" y="6040968"/>
            <a:ext cx="2531533" cy="312117"/>
          </a:xfrm>
          <a:prstGeom prst="bentConnector3">
            <a:avLst>
              <a:gd name="adj1" fmla="val 40635"/>
            </a:avLst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56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422732" y="108189"/>
            <a:ext cx="46216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Отчетность</a:t>
            </a:r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l="15663" t="47122" r="44252" b="21420"/>
          <a:stretch/>
        </p:blipFill>
        <p:spPr bwMode="auto">
          <a:xfrm>
            <a:off x="127001" y="4749797"/>
            <a:ext cx="3996266" cy="20404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/>
          <a:srcRect l="3131" t="32281" r="42683" b="27350"/>
          <a:stretch/>
        </p:blipFill>
        <p:spPr bwMode="auto">
          <a:xfrm>
            <a:off x="43179" y="2968321"/>
            <a:ext cx="4317153" cy="20574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1116" t="38812" r="77016" b="30220"/>
          <a:stretch/>
        </p:blipFill>
        <p:spPr bwMode="auto">
          <a:xfrm>
            <a:off x="0" y="1130643"/>
            <a:ext cx="2379217" cy="18376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78467" y="862229"/>
            <a:ext cx="3304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u="sng" dirty="0" smtClean="0">
                <a:solidFill>
                  <a:schemeClr val="tx2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Регламентированная отчетность</a:t>
            </a:r>
            <a:endParaRPr lang="ru-RU" b="1" u="sng" dirty="0">
              <a:solidFill>
                <a:schemeClr val="tx2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96611" y="922184"/>
            <a:ext cx="3534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u="sng" dirty="0" smtClean="0">
                <a:solidFill>
                  <a:schemeClr val="tx2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Нерегламентированная отчетность</a:t>
            </a:r>
            <a:endParaRPr lang="ru-RU" b="1" u="sng" dirty="0">
              <a:solidFill>
                <a:schemeClr val="tx2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6990248" y="901142"/>
            <a:ext cx="0" cy="5956858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/>
          <p:nvPr/>
        </p:nvPicPr>
        <p:blipFill rotWithShape="1">
          <a:blip r:embed="rId5"/>
          <a:srcRect l="754" t="38958" r="76373" b="49416"/>
          <a:stretch/>
        </p:blipFill>
        <p:spPr bwMode="auto">
          <a:xfrm>
            <a:off x="7028348" y="1363134"/>
            <a:ext cx="3313687" cy="8720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6"/>
          <a:srcRect l="1798" t="12620" r="46002" b="20019"/>
          <a:stretch/>
        </p:blipFill>
        <p:spPr bwMode="auto">
          <a:xfrm>
            <a:off x="7422732" y="2580388"/>
            <a:ext cx="4621630" cy="38585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514602" y="1346200"/>
            <a:ext cx="4199467" cy="13878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just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Выписка </a:t>
            </a:r>
            <a:r>
              <a:rPr lang="en-US" sz="1400" dirty="0">
                <a:solidFill>
                  <a:schemeClr val="tx2"/>
                </a:solidFill>
                <a:latin typeface="Arial Narrow" panose="020B0606020202030204" pitchFamily="34" charset="0"/>
              </a:rPr>
              <a:t>- 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формируется за операционный </a:t>
            </a:r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день; </a:t>
            </a:r>
            <a:endParaRPr lang="en-US" sz="14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Отчет</a:t>
            </a:r>
            <a:r>
              <a:rPr lang="en-US" sz="1400" dirty="0">
                <a:solidFill>
                  <a:schemeClr val="tx2"/>
                </a:solidFill>
                <a:latin typeface="Arial Narrow" panose="020B0606020202030204" pitchFamily="34" charset="0"/>
              </a:rPr>
              <a:t> -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 накопительным итогом с начала года по состоянию на выбранную </a:t>
            </a:r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дату;</a:t>
            </a:r>
            <a:endParaRPr lang="ru-RU" sz="14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Выписки из лицевого счета формируются только на основании запроса клиента. Отчеты о состоянии лицевого счета формируются ЦС на </a:t>
            </a:r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1-ое 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число каждого месяца. </a:t>
            </a:r>
          </a:p>
        </p:txBody>
      </p:sp>
      <p:cxnSp>
        <p:nvCxnSpPr>
          <p:cNvPr id="16" name="Соединительная линия уступом 15"/>
          <p:cNvCxnSpPr/>
          <p:nvPr/>
        </p:nvCxnSpPr>
        <p:spPr>
          <a:xfrm rot="10800000" flipV="1">
            <a:off x="2176357" y="2752725"/>
            <a:ext cx="1294977" cy="158002"/>
          </a:xfrm>
          <a:prstGeom prst="bentConnector3">
            <a:avLst>
              <a:gd name="adj1" fmla="val 311"/>
            </a:avLst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3907055" y="3185650"/>
            <a:ext cx="2807013" cy="15641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1.Выбрать лицевой счет</a:t>
            </a:r>
          </a:p>
          <a:p>
            <a:pPr algn="just"/>
            <a:r>
              <a:rPr lang="ru-RU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2.Выбрать дату </a:t>
            </a:r>
          </a:p>
          <a:p>
            <a:pPr algn="just"/>
            <a:r>
              <a:rPr lang="ru-RU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3.</a:t>
            </a:r>
            <a:r>
              <a:rPr lang="ru-RU" sz="1200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ru-RU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Выбрать тип </a:t>
            </a:r>
            <a:r>
              <a:rPr lang="ru-RU" sz="1200" dirty="0">
                <a:solidFill>
                  <a:schemeClr val="tx2"/>
                </a:solidFill>
                <a:latin typeface="Arial Narrow" panose="020B0606020202030204" pitchFamily="34" charset="0"/>
              </a:rPr>
              <a:t>формируемого документа</a:t>
            </a:r>
          </a:p>
          <a:p>
            <a:pPr algn="just"/>
            <a:r>
              <a:rPr lang="ru-RU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4. </a:t>
            </a:r>
            <a:r>
              <a:rPr lang="ru-RU" sz="1200" dirty="0">
                <a:solidFill>
                  <a:schemeClr val="tx2"/>
                </a:solidFill>
                <a:latin typeface="Arial Narrow" panose="020B0606020202030204" pitchFamily="34" charset="0"/>
              </a:rPr>
              <a:t>Автоматически </a:t>
            </a:r>
            <a:r>
              <a:rPr lang="ru-RU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заполняется </a:t>
            </a:r>
            <a:r>
              <a:rPr lang="ru-RU" sz="1200" dirty="0">
                <a:solidFill>
                  <a:schemeClr val="tx2"/>
                </a:solidFill>
                <a:latin typeface="Arial Narrow" panose="020B0606020202030204" pitchFamily="34" charset="0"/>
              </a:rPr>
              <a:t>чек-бокс «С акцептом ЦС</a:t>
            </a:r>
            <a:r>
              <a:rPr lang="ru-RU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», в случае отсутствия необходимости </a:t>
            </a:r>
            <a:r>
              <a:rPr lang="ru-RU" sz="1200" dirty="0">
                <a:solidFill>
                  <a:schemeClr val="tx2"/>
                </a:solidFill>
                <a:latin typeface="Arial Narrow" panose="020B0606020202030204" pitchFamily="34" charset="0"/>
              </a:rPr>
              <a:t>наличия в отчете электронной подписи сотрудника </a:t>
            </a:r>
            <a:r>
              <a:rPr lang="ru-RU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казначейства, нужно снять данный чек-бокс</a:t>
            </a:r>
          </a:p>
        </p:txBody>
      </p:sp>
      <p:cxnSp>
        <p:nvCxnSpPr>
          <p:cNvPr id="32" name="Соединительная линия уступом 31"/>
          <p:cNvCxnSpPr/>
          <p:nvPr/>
        </p:nvCxnSpPr>
        <p:spPr>
          <a:xfrm rot="10800000" flipV="1">
            <a:off x="1094510" y="3251199"/>
            <a:ext cx="2842495" cy="745824"/>
          </a:xfrm>
          <a:prstGeom prst="bentConnector3">
            <a:avLst>
              <a:gd name="adj1" fmla="val 100528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Соединительная линия уступом 39"/>
          <p:cNvCxnSpPr/>
          <p:nvPr/>
        </p:nvCxnSpPr>
        <p:spPr>
          <a:xfrm rot="10800000" flipV="1">
            <a:off x="1278471" y="3556000"/>
            <a:ext cx="2658534" cy="436404"/>
          </a:xfrm>
          <a:prstGeom prst="bentConnector3">
            <a:avLst>
              <a:gd name="adj1" fmla="val 99855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Соединительная линия уступом 47"/>
          <p:cNvCxnSpPr/>
          <p:nvPr/>
        </p:nvCxnSpPr>
        <p:spPr>
          <a:xfrm rot="10800000" flipV="1">
            <a:off x="2646219" y="3708400"/>
            <a:ext cx="1290787" cy="503382"/>
          </a:xfrm>
          <a:prstGeom prst="bentConnector3">
            <a:avLst>
              <a:gd name="adj1" fmla="val 99731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 flipH="1">
            <a:off x="2452255" y="4211782"/>
            <a:ext cx="193963" cy="0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Соединительная линия уступом 56"/>
          <p:cNvCxnSpPr/>
          <p:nvPr/>
        </p:nvCxnSpPr>
        <p:spPr>
          <a:xfrm rot="10800000" flipV="1">
            <a:off x="2823846" y="3980847"/>
            <a:ext cx="1200907" cy="503382"/>
          </a:xfrm>
          <a:prstGeom prst="bentConnector3">
            <a:avLst>
              <a:gd name="adj1" fmla="val 19235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Прямоугольник 60"/>
          <p:cNvSpPr/>
          <p:nvPr/>
        </p:nvSpPr>
        <p:spPr>
          <a:xfrm>
            <a:off x="2201755" y="4401127"/>
            <a:ext cx="622091" cy="17236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3" name="Соединительная линия уступом 62"/>
          <p:cNvCxnSpPr>
            <a:endCxn id="61" idx="3"/>
          </p:cNvCxnSpPr>
          <p:nvPr/>
        </p:nvCxnSpPr>
        <p:spPr>
          <a:xfrm rot="10800000">
            <a:off x="2823846" y="4487309"/>
            <a:ext cx="1340074" cy="1104892"/>
          </a:xfrm>
          <a:prstGeom prst="bentConnector3">
            <a:avLst>
              <a:gd name="adj1" fmla="val 50000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Прямоугольник 74"/>
          <p:cNvSpPr/>
          <p:nvPr/>
        </p:nvSpPr>
        <p:spPr>
          <a:xfrm>
            <a:off x="9990387" y="1950209"/>
            <a:ext cx="1886038" cy="5891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Состояние ЛС можно так же посмотреть в оперативном режиме ( «онлайн»)</a:t>
            </a:r>
          </a:p>
        </p:txBody>
      </p:sp>
      <p:cxnSp>
        <p:nvCxnSpPr>
          <p:cNvPr id="76" name="Соединительная линия уступом 75"/>
          <p:cNvCxnSpPr/>
          <p:nvPr/>
        </p:nvCxnSpPr>
        <p:spPr>
          <a:xfrm rot="10800000">
            <a:off x="8582026" y="2049482"/>
            <a:ext cx="1408367" cy="273752"/>
          </a:xfrm>
          <a:prstGeom prst="bentConnector3">
            <a:avLst>
              <a:gd name="adj1" fmla="val -724"/>
            </a:avLst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Прямоугольник 78"/>
          <p:cNvSpPr/>
          <p:nvPr/>
        </p:nvSpPr>
        <p:spPr>
          <a:xfrm>
            <a:off x="7611183" y="5014649"/>
            <a:ext cx="2825068" cy="16750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-Выбрать нужную дату (по умолчанию – текущая дата)</a:t>
            </a:r>
          </a:p>
          <a:p>
            <a:pPr algn="just"/>
            <a:r>
              <a:rPr lang="ru-RU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-Выбрать ЛС или раздел на ЛС (АКР)</a:t>
            </a:r>
          </a:p>
          <a:p>
            <a:pPr algn="just"/>
            <a:r>
              <a:rPr lang="ru-RU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-Выбрать необходимые показатели отчета</a:t>
            </a:r>
          </a:p>
          <a:p>
            <a:pPr algn="just"/>
            <a:endParaRPr lang="ru-RU" sz="12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ru-RU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Для просмотра информации по средствам в рамках казначейского обеспечения обязательств – перейти во вкладку «Аккредитив» </a:t>
            </a:r>
          </a:p>
        </p:txBody>
      </p:sp>
      <p:cxnSp>
        <p:nvCxnSpPr>
          <p:cNvPr id="82" name="Соединительная линия уступом 81"/>
          <p:cNvCxnSpPr/>
          <p:nvPr/>
        </p:nvCxnSpPr>
        <p:spPr>
          <a:xfrm rot="10800000" flipV="1">
            <a:off x="7762878" y="3879570"/>
            <a:ext cx="2950843" cy="1225830"/>
          </a:xfrm>
          <a:prstGeom prst="bentConnector3">
            <a:avLst>
              <a:gd name="adj1" fmla="val 100678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Соединительная линия уступом 84"/>
          <p:cNvCxnSpPr/>
          <p:nvPr/>
        </p:nvCxnSpPr>
        <p:spPr>
          <a:xfrm rot="10800000" flipV="1">
            <a:off x="9913621" y="4211780"/>
            <a:ext cx="1172187" cy="611679"/>
          </a:xfrm>
          <a:prstGeom prst="bentConnector3">
            <a:avLst>
              <a:gd name="adj1" fmla="val 50000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 стрелкой 87"/>
          <p:cNvCxnSpPr/>
          <p:nvPr/>
        </p:nvCxnSpPr>
        <p:spPr>
          <a:xfrm>
            <a:off x="10246189" y="5685550"/>
            <a:ext cx="342125" cy="0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Левая фигурная скобка 91"/>
          <p:cNvSpPr/>
          <p:nvPr/>
        </p:nvSpPr>
        <p:spPr>
          <a:xfrm>
            <a:off x="10588314" y="5105401"/>
            <a:ext cx="132703" cy="1333499"/>
          </a:xfrm>
          <a:prstGeom prst="leftBrac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3" name="Соединительная линия уступом 92"/>
          <p:cNvCxnSpPr/>
          <p:nvPr/>
        </p:nvCxnSpPr>
        <p:spPr>
          <a:xfrm rot="5400000">
            <a:off x="6496732" y="4300476"/>
            <a:ext cx="3051154" cy="986082"/>
          </a:xfrm>
          <a:prstGeom prst="bentConnector3">
            <a:avLst>
              <a:gd name="adj1" fmla="val 2861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Прямоугольник 95"/>
          <p:cNvSpPr/>
          <p:nvPr/>
        </p:nvSpPr>
        <p:spPr>
          <a:xfrm>
            <a:off x="8047024" y="3078835"/>
            <a:ext cx="622091" cy="17236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4163920" y="5014649"/>
            <a:ext cx="2622425" cy="17141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just"/>
            <a:r>
              <a:rPr lang="ru-RU" sz="1200" dirty="0">
                <a:solidFill>
                  <a:schemeClr val="tx2"/>
                </a:solidFill>
                <a:latin typeface="Arial Narrow" panose="020B0606020202030204" pitchFamily="34" charset="0"/>
              </a:rPr>
              <a:t>Если проставлен чек-бокс - отчет перейдет в статус </a:t>
            </a:r>
            <a:r>
              <a:rPr lang="ru-RU" sz="1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«Ожидает </a:t>
            </a:r>
            <a:r>
              <a:rPr lang="ru-RU" sz="1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акцепта ЦС»</a:t>
            </a:r>
            <a:r>
              <a:rPr lang="ru-RU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ru-RU" sz="1200" dirty="0">
                <a:solidFill>
                  <a:schemeClr val="tx2"/>
                </a:solidFill>
                <a:latin typeface="Arial Narrow" panose="020B0606020202030204" pitchFamily="34" charset="0"/>
              </a:rPr>
              <a:t>и будет ждать подписания специалистом ЦС;</a:t>
            </a:r>
          </a:p>
          <a:p>
            <a:pPr lvl="0" algn="just"/>
            <a:r>
              <a:rPr lang="ru-RU" sz="1200" dirty="0">
                <a:solidFill>
                  <a:schemeClr val="tx2"/>
                </a:solidFill>
                <a:latin typeface="Arial Narrow" panose="020B0606020202030204" pitchFamily="34" charset="0"/>
              </a:rPr>
              <a:t>Если чек-бокс не </a:t>
            </a:r>
            <a:r>
              <a:rPr lang="ru-RU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заполнялся,  </a:t>
            </a:r>
            <a:r>
              <a:rPr lang="ru-RU" sz="1200" dirty="0">
                <a:solidFill>
                  <a:schemeClr val="tx2"/>
                </a:solidFill>
                <a:latin typeface="Arial Narrow" panose="020B0606020202030204" pitchFamily="34" charset="0"/>
              </a:rPr>
              <a:t>отчет - перейдет в статус </a:t>
            </a:r>
            <a:r>
              <a:rPr lang="ru-RU" sz="1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«Сформирован»</a:t>
            </a:r>
            <a:r>
              <a:rPr lang="ru-RU" sz="1200" dirty="0">
                <a:solidFill>
                  <a:schemeClr val="tx2"/>
                </a:solidFill>
                <a:latin typeface="Arial Narrow" panose="020B0606020202030204" pitchFamily="34" charset="0"/>
              </a:rPr>
              <a:t>;</a:t>
            </a:r>
          </a:p>
          <a:p>
            <a:pPr lvl="0" algn="just"/>
            <a:r>
              <a:rPr lang="ru-RU" sz="1200" dirty="0">
                <a:solidFill>
                  <a:schemeClr val="tx2"/>
                </a:solidFill>
                <a:latin typeface="Arial Narrow" panose="020B0606020202030204" pitchFamily="34" charset="0"/>
              </a:rPr>
              <a:t>Если отчет формировался по инициативе ЦС - перейдет в статус </a:t>
            </a:r>
            <a:r>
              <a:rPr lang="ru-RU" sz="1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«Передан клиенту»</a:t>
            </a:r>
          </a:p>
        </p:txBody>
      </p:sp>
    </p:spTree>
    <p:extLst>
      <p:ext uri="{BB962C8B-B14F-4D97-AF65-F5344CB8AC3E}">
        <p14:creationId xmlns:p14="http://schemas.microsoft.com/office/powerpoint/2010/main" val="19234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" t="13580" r="48004" b="38272"/>
          <a:stretch/>
        </p:blipFill>
        <p:spPr bwMode="auto">
          <a:xfrm>
            <a:off x="126590" y="819441"/>
            <a:ext cx="9562669" cy="591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87209" y="124966"/>
            <a:ext cx="82047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Обмен произвольными  документами (информационными сообщениями)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922388" y="1741943"/>
            <a:ext cx="2900314" cy="8782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Применяется 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для электронного документооборота </a:t>
            </a:r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с Казначейством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32078" y="3808976"/>
            <a:ext cx="2160396" cy="375699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4" t="21312" r="39206" b="71235"/>
          <a:stretch/>
        </p:blipFill>
        <p:spPr bwMode="auto">
          <a:xfrm>
            <a:off x="126588" y="734296"/>
            <a:ext cx="9663154" cy="97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922388" y="2729447"/>
            <a:ext cx="2900314" cy="8782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Данный формуляр отражает поступающую от ТОФК информацию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25828" y="2340323"/>
            <a:ext cx="1269057" cy="279851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544284" y="2299442"/>
            <a:ext cx="1269057" cy="279851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4" name="Соединительная линия уступом 13"/>
          <p:cNvCxnSpPr/>
          <p:nvPr/>
        </p:nvCxnSpPr>
        <p:spPr>
          <a:xfrm rot="10800000">
            <a:off x="4494885" y="2480248"/>
            <a:ext cx="4343025" cy="590570"/>
          </a:xfrm>
          <a:prstGeom prst="bentConnector3">
            <a:avLst>
              <a:gd name="adj1" fmla="val 95348"/>
            </a:avLst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Соединительная линия уступом 15"/>
          <p:cNvCxnSpPr/>
          <p:nvPr/>
        </p:nvCxnSpPr>
        <p:spPr>
          <a:xfrm rot="16200000" flipV="1">
            <a:off x="7853988" y="2913064"/>
            <a:ext cx="1651484" cy="1001835"/>
          </a:xfrm>
          <a:prstGeom prst="bentConnector3">
            <a:avLst>
              <a:gd name="adj1" fmla="val 2357"/>
            </a:avLst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8942487" y="3720873"/>
            <a:ext cx="2900314" cy="8782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Данный формуляр </a:t>
            </a:r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отражает исходящую от участников КС информацию</a:t>
            </a:r>
          </a:p>
        </p:txBody>
      </p:sp>
    </p:spTree>
    <p:extLst>
      <p:ext uri="{BB962C8B-B14F-4D97-AF65-F5344CB8AC3E}">
        <p14:creationId xmlns:p14="http://schemas.microsoft.com/office/powerpoint/2010/main" val="92797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/>
          <p:nvPr/>
        </p:nvPicPr>
        <p:blipFill rotWithShape="1">
          <a:blip r:embed="rId2"/>
          <a:srcRect l="1" t="12811" r="48421" b="8419"/>
          <a:stretch/>
        </p:blipFill>
        <p:spPr bwMode="auto">
          <a:xfrm>
            <a:off x="234208" y="1243047"/>
            <a:ext cx="9402161" cy="54391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81991" y="117245"/>
            <a:ext cx="971535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100" b="1" dirty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Создание </a:t>
            </a:r>
            <a:r>
              <a:rPr lang="ru-RU" sz="2100" b="1" dirty="0" smtClean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акта приемки-передачи показателей лицевого счета в ПУР КС ГИИС ЭБ</a:t>
            </a:r>
            <a:endParaRPr lang="ru-RU" sz="2100" b="1" dirty="0">
              <a:ln w="18415" cmpd="sng">
                <a:noFill/>
                <a:prstDash val="solid"/>
              </a:ln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33" name="Соединительная линия уступом 32"/>
          <p:cNvCxnSpPr/>
          <p:nvPr/>
        </p:nvCxnSpPr>
        <p:spPr>
          <a:xfrm rot="10800000" flipV="1">
            <a:off x="8006994" y="1964409"/>
            <a:ext cx="961565" cy="527581"/>
          </a:xfrm>
          <a:prstGeom prst="bentConnector3">
            <a:avLst>
              <a:gd name="adj1" fmla="val 50000"/>
            </a:avLst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234208" y="685862"/>
            <a:ext cx="11863138" cy="6375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Располагается по пути:</a:t>
            </a:r>
          </a:p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Казначейское сопровождение →Управление расходами (казначейское сопровождение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) →Акт приемки-передачи показателей лицевого счета </a:t>
            </a:r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→ Все документы</a:t>
            </a:r>
            <a:endParaRPr lang="ru-RU" sz="1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487779" y="1864092"/>
            <a:ext cx="3331434" cy="4872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1 ШАГ</a:t>
            </a:r>
          </a:p>
          <a:p>
            <a:pPr algn="ctr"/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Выбрать </a:t>
            </a:r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основание для передачи</a:t>
            </a:r>
            <a:endParaRPr lang="ru-RU" sz="1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478171" y="3070814"/>
            <a:ext cx="1757400" cy="6244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2</a:t>
            </a:r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ШАГ</a:t>
            </a:r>
          </a:p>
          <a:p>
            <a:pPr algn="ctr"/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Выбрать </a:t>
            </a:r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л/с клиента передающего</a:t>
            </a:r>
            <a:endParaRPr lang="ru-RU" sz="1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528411" y="4330840"/>
            <a:ext cx="1707160" cy="6585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3 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ШАГ</a:t>
            </a:r>
          </a:p>
          <a:p>
            <a:pPr algn="ctr"/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Выбрать л/с клиента </a:t>
            </a:r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принимающего</a:t>
            </a:r>
            <a:endParaRPr lang="ru-RU" sz="1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99931" y="5376569"/>
            <a:ext cx="2433703" cy="6209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4 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ШАГ</a:t>
            </a:r>
          </a:p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Выбрать документы - основания передающей стороны</a:t>
            </a:r>
            <a:endParaRPr lang="ru-RU" sz="1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487779" y="6084852"/>
            <a:ext cx="3331434" cy="6274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6 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ШАГ</a:t>
            </a:r>
          </a:p>
          <a:p>
            <a:pPr algn="ctr"/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Выбрать </a:t>
            </a:r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автоматическое заполнение показателей</a:t>
            </a:r>
            <a:endParaRPr lang="ru-RU" sz="1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636369" y="3370417"/>
            <a:ext cx="2460977" cy="14750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* Акт подписывается передающей и принимающей сторонами</a:t>
            </a:r>
            <a:endParaRPr lang="ru-RU" sz="1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32" name="Прямая со стрелкой 31"/>
          <p:cNvCxnSpPr/>
          <p:nvPr/>
        </p:nvCxnSpPr>
        <p:spPr>
          <a:xfrm>
            <a:off x="1528411" y="3610635"/>
            <a:ext cx="0" cy="328214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1661776" y="4845420"/>
            <a:ext cx="0" cy="328214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869631" y="5997495"/>
            <a:ext cx="0" cy="328214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6165776" y="5920745"/>
            <a:ext cx="0" cy="328214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4500059" y="5306041"/>
            <a:ext cx="3331435" cy="6775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5 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ШАГ</a:t>
            </a:r>
          </a:p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Заполнить соответствующие аналитические коды разделов принимающей стороны</a:t>
            </a:r>
            <a:endParaRPr lang="ru-RU" sz="1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41" name="Соединительная линия уступом 40"/>
          <p:cNvCxnSpPr/>
          <p:nvPr/>
        </p:nvCxnSpPr>
        <p:spPr>
          <a:xfrm rot="10800000">
            <a:off x="264353" y="1813852"/>
            <a:ext cx="8253569" cy="4829806"/>
          </a:xfrm>
          <a:prstGeom prst="bentConnector3">
            <a:avLst>
              <a:gd name="adj1" fmla="val 102229"/>
            </a:avLst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293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71968" y="2745511"/>
            <a:ext cx="837431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Подключение к компоненту казначейского сопровождения подсистемы управления расходами ГИИС ЭБ (ПУР КС)</a:t>
            </a:r>
          </a:p>
        </p:txBody>
      </p:sp>
      <p:sp>
        <p:nvSpPr>
          <p:cNvPr id="6" name="object 9"/>
          <p:cNvSpPr/>
          <p:nvPr/>
        </p:nvSpPr>
        <p:spPr>
          <a:xfrm>
            <a:off x="9291938" y="1143000"/>
            <a:ext cx="2900062" cy="480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31231" y="6138666"/>
            <a:ext cx="4194048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124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621468" y="124966"/>
            <a:ext cx="55705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Техническая поддержка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7" t="17566" r="30209" b="42652"/>
          <a:stretch/>
        </p:blipFill>
        <p:spPr bwMode="auto">
          <a:xfrm>
            <a:off x="644004" y="1624416"/>
            <a:ext cx="6510329" cy="408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9" t="56940" r="75162" b="39273"/>
          <a:stretch/>
        </p:blipFill>
        <p:spPr bwMode="auto">
          <a:xfrm>
            <a:off x="7907596" y="4471458"/>
            <a:ext cx="2998273" cy="60007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796768" y="2206517"/>
            <a:ext cx="3379763" cy="17812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5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r>
              <a:rPr lang="ru-RU" sz="1500" dirty="0">
                <a:solidFill>
                  <a:schemeClr val="tx2"/>
                </a:solidFill>
                <a:latin typeface="Arial Narrow" panose="020B0606020202030204" pitchFamily="34" charset="0"/>
              </a:rPr>
              <a:t>При возникновении тех. ошибки в правом верхнем углу любого окна можно нажать «Сообщить о проблеме», </a:t>
            </a:r>
            <a:endParaRPr lang="ru-RU" sz="15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r>
              <a:rPr lang="ru-RU" sz="1500" dirty="0">
                <a:solidFill>
                  <a:schemeClr val="tx2"/>
                </a:solidFill>
                <a:latin typeface="Arial Narrow" panose="020B0606020202030204" pitchFamily="34" charset="0"/>
              </a:rPr>
              <a:t>з</a:t>
            </a:r>
            <a:r>
              <a:rPr lang="ru-RU" sz="15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аполнить </a:t>
            </a:r>
            <a:r>
              <a:rPr lang="ru-RU" sz="1500" dirty="0">
                <a:solidFill>
                  <a:schemeClr val="tx2"/>
                </a:solidFill>
                <a:latin typeface="Arial Narrow" panose="020B0606020202030204" pitchFamily="34" charset="0"/>
              </a:rPr>
              <a:t>форму обращения и приложить снимки экрана</a:t>
            </a:r>
          </a:p>
          <a:p>
            <a:endParaRPr lang="ru-RU" sz="15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1" t="21235" r="39236" b="71111"/>
          <a:stretch/>
        </p:blipFill>
        <p:spPr bwMode="auto">
          <a:xfrm>
            <a:off x="644004" y="829732"/>
            <a:ext cx="10815465" cy="74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 стрелкой 9"/>
          <p:cNvCxnSpPr/>
          <p:nvPr/>
        </p:nvCxnSpPr>
        <p:spPr>
          <a:xfrm flipV="1">
            <a:off x="9625523" y="1202266"/>
            <a:ext cx="0" cy="1004251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7001930" y="3354701"/>
            <a:ext cx="837123" cy="1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889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71969" y="2745511"/>
            <a:ext cx="72489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СПАСИБО ЗА ВНИМАНИЕ!  </a:t>
            </a:r>
          </a:p>
        </p:txBody>
      </p:sp>
      <p:sp>
        <p:nvSpPr>
          <p:cNvPr id="6" name="object 9"/>
          <p:cNvSpPr/>
          <p:nvPr/>
        </p:nvSpPr>
        <p:spPr>
          <a:xfrm>
            <a:off x="9291938" y="1143000"/>
            <a:ext cx="2900062" cy="480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44619" y="4599115"/>
            <a:ext cx="4194048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19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3711923" y="0"/>
            <a:ext cx="88395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8415" cmpd="sng">
                  <a:noFill/>
                  <a:prstDash val="solid"/>
                </a:ln>
                <a:solidFill>
                  <a:srgbClr val="4472C4">
                    <a:lumMod val="50000"/>
                  </a:srgbClr>
                </a:solidFill>
                <a:latin typeface="Arial Narrow" panose="020B0606020202030204" pitchFamily="34" charset="0"/>
              </a:rPr>
              <a:t>Организация подключения </a:t>
            </a:r>
            <a:r>
              <a:rPr lang="ru-RU" sz="2800" b="1" dirty="0" smtClean="0">
                <a:ln w="18415" cmpd="sng">
                  <a:noFill/>
                  <a:prstDash val="solid"/>
                </a:ln>
                <a:solidFill>
                  <a:srgbClr val="4472C4">
                    <a:lumMod val="50000"/>
                  </a:srgbClr>
                </a:solidFill>
                <a:latin typeface="Arial Narrow" panose="020B0606020202030204" pitchFamily="34" charset="0"/>
              </a:rPr>
              <a:t>к ГИИС </a:t>
            </a:r>
            <a:r>
              <a:rPr lang="ru-RU" sz="2800" b="1" dirty="0">
                <a:ln w="18415" cmpd="sng">
                  <a:noFill/>
                  <a:prstDash val="solid"/>
                </a:ln>
                <a:solidFill>
                  <a:srgbClr val="4472C4">
                    <a:lumMod val="50000"/>
                  </a:srgbClr>
                </a:solidFill>
                <a:latin typeface="Arial Narrow" panose="020B0606020202030204" pitchFamily="34" charset="0"/>
              </a:rPr>
              <a:t>ЭБ (НСИ, ПУР КС)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7936608"/>
              </p:ext>
            </p:extLst>
          </p:nvPr>
        </p:nvGraphicFramePr>
        <p:xfrm>
          <a:off x="0" y="523220"/>
          <a:ext cx="12191999" cy="6606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6776"/>
                <a:gridCol w="4731223"/>
                <a:gridCol w="4064000"/>
              </a:tblGrid>
              <a:tr h="76468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u="sng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Настройка автоматизированного рабочего места (АРМ)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u="sng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Получение квалифицированного сертификата ключа проверки электронной подписи  </a:t>
                      </a:r>
                    </a:p>
                    <a:p>
                      <a:pPr algn="ctr"/>
                      <a:r>
                        <a:rPr lang="ru-RU" sz="1500" b="1" u="sng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(сертификат ЭП)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u="sng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Наделение ролями и полномочиями в ПОИБ СОБИ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095883">
                <a:tc rowSpan="2">
                  <a:txBody>
                    <a:bodyPr/>
                    <a:lstStyle/>
                    <a:p>
                      <a:pPr algn="just"/>
                      <a:r>
                        <a:rPr lang="ru-RU" sz="135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РЕКОМЕНДУЕТСЯ наличие на АРМ :</a:t>
                      </a:r>
                    </a:p>
                    <a:p>
                      <a:pPr algn="just"/>
                      <a:endParaRPr lang="ru-RU" sz="1350" dirty="0" smtClean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just"/>
                      <a:r>
                        <a:rPr lang="ru-RU" sz="135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1)  </a:t>
                      </a:r>
                      <a:r>
                        <a:rPr lang="ru-RU" sz="1350" dirty="0" err="1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Web</a:t>
                      </a:r>
                      <a:r>
                        <a:rPr lang="ru-RU" sz="135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-браузера с поддержкой </a:t>
                      </a:r>
                      <a:r>
                        <a:rPr lang="ru-RU" sz="1350" dirty="0" err="1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криптоалгоритмов</a:t>
                      </a:r>
                      <a:r>
                        <a:rPr lang="ru-RU" sz="135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 ГОСТ *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ru-RU" sz="135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Браузер «Спутник» 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ru-RU" sz="135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Браузер </a:t>
                      </a:r>
                      <a:r>
                        <a:rPr lang="ru-RU" sz="1350" dirty="0" err="1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Chromium</a:t>
                      </a:r>
                      <a:r>
                        <a:rPr lang="ru-RU" sz="135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 ГОСТ</a:t>
                      </a:r>
                      <a:endParaRPr lang="en-US" sz="1350" dirty="0" smtClean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0" indent="0" algn="just">
                        <a:buFontTx/>
                        <a:buNone/>
                      </a:pPr>
                      <a:endParaRPr lang="ru-RU" sz="1350" dirty="0" smtClean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just"/>
                      <a:r>
                        <a:rPr lang="ru-RU" sz="135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2) Сертифицированной версии Средства криптографической защиты информации </a:t>
                      </a:r>
                      <a:r>
                        <a:rPr lang="ru-RU" sz="1350" dirty="0" err="1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КриптоПро</a:t>
                      </a:r>
                      <a:r>
                        <a:rPr lang="ru-RU" sz="135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 CSP версии 4.0 (не ниже версии 4.0.9944)</a:t>
                      </a:r>
                    </a:p>
                    <a:p>
                      <a:pPr algn="just"/>
                      <a:endParaRPr lang="ru-RU" sz="1350" dirty="0" smtClean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just"/>
                      <a:r>
                        <a:rPr lang="ru-RU" sz="135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3) Плагина «</a:t>
                      </a:r>
                      <a:r>
                        <a:rPr lang="ru-RU" sz="1350" dirty="0" err="1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КриптоПро</a:t>
                      </a:r>
                      <a:r>
                        <a:rPr lang="ru-RU" sz="135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 ЭЦП </a:t>
                      </a:r>
                      <a:r>
                        <a:rPr lang="en-US" sz="135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Browser Plugin» </a:t>
                      </a:r>
                      <a:r>
                        <a:rPr lang="ru-RU" sz="135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версии 2.0. </a:t>
                      </a:r>
                    </a:p>
                    <a:p>
                      <a:pPr algn="ctr"/>
                      <a:endParaRPr lang="ru-RU" sz="1350" dirty="0" smtClean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  <a:p>
                      <a:r>
                        <a:rPr lang="ru-RU" sz="135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*В случае использования </a:t>
                      </a:r>
                      <a:r>
                        <a:rPr lang="ru-RU" sz="1350" kern="1200" dirty="0" err="1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Web</a:t>
                      </a:r>
                      <a:r>
                        <a:rPr lang="ru-RU" sz="135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-браузера не поддерживающего </a:t>
                      </a:r>
                      <a:r>
                        <a:rPr lang="ru-RU" sz="1350" kern="1200" dirty="0" err="1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криптоалгоритмы</a:t>
                      </a:r>
                      <a:r>
                        <a:rPr lang="ru-RU" sz="135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ГОСТ дополнительно необходимо наличие  на АРМ сертифицированной версии средства криптографической защиты информации Континент TLS-клиент</a:t>
                      </a:r>
                    </a:p>
                  </a:txBody>
                  <a:tcPr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5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Сертификат ЭП выдается в удостоверяющем центре ФК, либо в ином аккредитованном удостоверяющем центре в случае</a:t>
                      </a:r>
                      <a:r>
                        <a:rPr lang="ru-RU" sz="1350" baseline="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35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отсутствия действующих сертификатов ЭП</a:t>
                      </a:r>
                    </a:p>
                    <a:p>
                      <a:pPr algn="just"/>
                      <a:endParaRPr lang="ru-RU" sz="1350" dirty="0" smtClean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just"/>
                      <a:r>
                        <a:rPr lang="ru-RU" sz="135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В соответствии с п.5 "Порядка реализации Федеральным казначейством функций аккредитованного удостоверяющего центра и исполнения его обязанностей" от 15.06.2022 № 21н, УЦ ФК выдает сертификаты ЭП лицам, определенным в части 3  статьи 17.2 и статье 17.4 № 63-ФЗ, а также </a:t>
                      </a:r>
                      <a:r>
                        <a:rPr lang="ru-RU" sz="1350" baseline="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постановлением Правительства РФ от 10.07.2020 г. № 1018.</a:t>
                      </a:r>
                      <a:endParaRPr lang="ru-RU" sz="1350" dirty="0" smtClean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5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Управление учетными записями пользователей ПУР КС ГИИС ЭБ производится организацией самостоятельно в Подсистеме обеспечения информационной безопасности Системы обеспечения безопасности информации Федерального казначейства (ПОИБ СОБИ).</a:t>
                      </a:r>
                    </a:p>
                    <a:p>
                      <a:pPr algn="just"/>
                      <a:endParaRPr lang="ru-RU" sz="1350" dirty="0" smtClean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just"/>
                      <a:r>
                        <a:rPr lang="ru-RU" sz="135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Руководителю организации, указанному в ЕГРЮЛ, необходимо пройти регистрацию в ПОИБ СОБИ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02333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5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Для получения </a:t>
                      </a:r>
                      <a:r>
                        <a:rPr lang="ru-RU" sz="135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сертификата ЭП в УЦ ФК необходимо на портале заявителя ИС УЦ </a:t>
                      </a:r>
                      <a:r>
                        <a:rPr lang="ru-RU" sz="135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(https://fzs.roskazna.ru/) сформировать запрос на получение сертификата ЭП для должностного лица, который будет содержать:</a:t>
                      </a:r>
                    </a:p>
                    <a:p>
                      <a:endParaRPr lang="ru-RU" sz="1350" dirty="0" smtClean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35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роль «Аутентификация клиента»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35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код ТОФК в соответствии с адресом территориального органа ФК, в который будет осуществляться подача документов для получения сертификата (личный визит).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35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скан заверенной копии документа, подтверждающего замещение должности в организации (не требуется для руководителя, сведения о котором содержатся в ЕГРЮЛ).</a:t>
                      </a:r>
                    </a:p>
                    <a:p>
                      <a:endParaRPr lang="ru-RU" sz="1350" dirty="0" smtClean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  <a:p>
                      <a:r>
                        <a:rPr lang="ru-RU" sz="135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Инструкции по смене (</a:t>
                      </a:r>
                      <a:r>
                        <a:rPr lang="ru-RU" sz="1350" dirty="0" err="1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перевыпуску</a:t>
                      </a:r>
                      <a:r>
                        <a:rPr lang="ru-RU" sz="135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) сертификата ЭП размещены на официальном сайте ФК: </a:t>
                      </a:r>
                      <a:r>
                        <a:rPr lang="en-US" sz="1350" dirty="0" smtClean="0">
                          <a:solidFill>
                            <a:srgbClr val="3483CA"/>
                          </a:solidFill>
                          <a:latin typeface="Arial Narrow" panose="020B0606020202030204" pitchFamily="34" charset="0"/>
                          <a:hlinkClick r:id="rId3"/>
                        </a:rPr>
                        <a:t>https://roskazna.gov.ru/gis/udostoveryayushhij-centr/pamyatki-instruktsii/</a:t>
                      </a:r>
                      <a:endParaRPr lang="ru-RU" sz="1350" dirty="0" smtClean="0">
                        <a:solidFill>
                          <a:srgbClr val="3483CA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5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Руководитель по умолчанию является главным регистратором (регистратором) и наделен полномочиями по добавлению ролей/полномочий для себя и для сотрудников своей организации (при необходимости).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5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Наделение полномочиями сотрудников организации осуществляется в соответствии с Карточкой образцов подписей</a:t>
                      </a:r>
                      <a:endParaRPr lang="ru-RU" sz="1350" dirty="0" smtClean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ru-RU" sz="135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На официальном сайте ФК размещены:</a:t>
                      </a:r>
                    </a:p>
                    <a:p>
                      <a:pPr algn="just"/>
                      <a:r>
                        <a:rPr lang="ru-RU" sz="135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- перечень доступных ролей и полномочий для работы в ПУРКС ГИИС ЭБ (приложение 4): </a:t>
                      </a:r>
                      <a:r>
                        <a:rPr lang="en-US" sz="1200" dirty="0" smtClean="0">
                          <a:solidFill>
                            <a:srgbClr val="3483CA"/>
                          </a:solidFill>
                          <a:latin typeface="Arial Narrow" panose="020B0606020202030204" pitchFamily="34" charset="0"/>
                          <a:hlinkClick r:id="rId4"/>
                        </a:rPr>
                        <a:t>https://roskazna.gov.ru/gis/sistema-obespecheniya-bezopasnosti-informatsii-federalnogo-kaznacheystva/polnomochiya-polzovateley-is-fk-v-poib-sobi-fk/</a:t>
                      </a:r>
                      <a:endParaRPr lang="en-US" sz="1200" dirty="0" smtClean="0">
                        <a:solidFill>
                          <a:srgbClr val="3483CA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ru-RU" sz="135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инструкции по подключению к ПОИБ СОБИ: </a:t>
                      </a:r>
                      <a:r>
                        <a:rPr lang="en-US" sz="1200" dirty="0" smtClean="0">
                          <a:solidFill>
                            <a:srgbClr val="3483CA"/>
                          </a:solidFill>
                          <a:latin typeface="Arial Narrow" panose="020B0606020202030204" pitchFamily="34" charset="0"/>
                          <a:hlinkClick r:id="rId5"/>
                        </a:rPr>
                        <a:t>https://roskazna.gov.ru/gis/sistema-obespecheniya-bezopasnosti-informatsii-federalnogo-kaznacheystva/poib-sobi/</a:t>
                      </a:r>
                      <a:endParaRPr lang="ru-RU" sz="1200" dirty="0" smtClean="0">
                        <a:solidFill>
                          <a:srgbClr val="3483CA"/>
                        </a:solidFill>
                        <a:latin typeface="Arial Narrow" panose="020B0606020202030204" pitchFamily="34" charset="0"/>
                      </a:endParaRPr>
                    </a:p>
                    <a:p>
                      <a:r>
                        <a:rPr lang="ru-RU" sz="135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Вход в ПОИБ СОБИ </a:t>
                      </a:r>
                      <a:r>
                        <a:rPr lang="en-US" sz="1350" u="sng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hlinkClick r:id="rId6"/>
                        </a:rPr>
                        <a:t>https://sobi.cert.roskazna.ru</a:t>
                      </a:r>
                      <a:endParaRPr lang="en-US" sz="1350" u="sng" dirty="0" smtClean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  <a:p>
                      <a:r>
                        <a:rPr lang="ru-RU" sz="135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Вход в ПУРКС ГИИС ЭБ </a:t>
                      </a:r>
                      <a:r>
                        <a:rPr lang="en-US" sz="1350" u="sng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hlinkClick r:id="rId7"/>
                        </a:rPr>
                        <a:t>https://eb.cert.roskazna.ru</a:t>
                      </a:r>
                      <a:endParaRPr lang="ru-RU" sz="1350" u="none" dirty="0" smtClean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067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71969" y="2745511"/>
            <a:ext cx="84912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Открытие (резервирование) 71 л/с</a:t>
            </a:r>
          </a:p>
        </p:txBody>
      </p:sp>
      <p:sp>
        <p:nvSpPr>
          <p:cNvPr id="6" name="object 9"/>
          <p:cNvSpPr/>
          <p:nvPr/>
        </p:nvSpPr>
        <p:spPr>
          <a:xfrm>
            <a:off x="9291938" y="1143000"/>
            <a:ext cx="2900062" cy="480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44619" y="4599115"/>
            <a:ext cx="4194048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266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501357"/>
              </p:ext>
            </p:extLst>
          </p:nvPr>
        </p:nvGraphicFramePr>
        <p:xfrm>
          <a:off x="485337" y="855572"/>
          <a:ext cx="11241462" cy="5732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6449"/>
                <a:gridCol w="2748266"/>
                <a:gridCol w="2727501"/>
                <a:gridCol w="2859246"/>
              </a:tblGrid>
              <a:tr h="6676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I </a:t>
                      </a:r>
                      <a:r>
                        <a:rPr lang="ru-RU" sz="1600" b="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вариант резервирования лицевого счета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II </a:t>
                      </a:r>
                      <a:r>
                        <a:rPr lang="ru-RU" sz="1600" b="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вариант резервирования лицевого счета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III </a:t>
                      </a:r>
                      <a:r>
                        <a:rPr lang="ru-RU" sz="1600" b="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вариант резервирования лицевого счета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IV </a:t>
                      </a:r>
                      <a:r>
                        <a:rPr lang="ru-RU" sz="1600" b="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вариант резервирования лицевого счета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46402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КЛИЕНТ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КЛИЕНТ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ЗАКАЗЧИК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КЛИЕНТ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2865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Предоставляет в адрес </a:t>
                      </a:r>
                      <a:r>
                        <a:rPr lang="ru-RU" sz="1400" b="0" u="none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ТОФК по месту нахождения </a:t>
                      </a:r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Заявление на резервирование 71 л/с на бумажном носителе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При условии наличия доступа в личный кабинет ГИИС ЭБ клиент самостоятельно формирует Заявку на резервирование 71 л/с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Предоставляет по утвержденной форме в адрес ТОФК по месту нахождения заказчика Перечень учреждений для резервирования 71 л/с на бумажном носителе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При условии наличия доступа в личный</a:t>
                      </a:r>
                      <a:r>
                        <a:rPr lang="ru-RU" sz="1400" baseline="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 кабинет ЕИС</a:t>
                      </a:r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, клиент самостоятельно осуществляет формирование Заявки на резервирование 71 л/с</a:t>
                      </a:r>
                      <a:endParaRPr lang="ru-RU" sz="14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47253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ТОФК по месту нахождения клиента осуществляет резервирование 71 л/с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В ГИИС ЭБ осуществляется автоматическое резервирование лицевого счета с</a:t>
                      </a:r>
                      <a:r>
                        <a:rPr lang="ru-RU" sz="1400" kern="1200" baseline="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отражением номера лицевого счета в справочнике «Книга регистрации лицевых счетов»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ТОФК по месту нахождения заказчика направляет Перечень учреждений на резервирование в ЦС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В ГИИС ЭБ осуществляется автоматическое резервирование лицевого счета с отражением номера лицевого счета в справочнике «Книга регистрации лицевых счетов»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920794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ТОФК по месту нахождения клиента направляет Уведомление клиенту, заказчику и Центр</a:t>
                      </a:r>
                      <a:r>
                        <a:rPr lang="ru-RU" sz="1400" kern="1200" baseline="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специализации по казначейскому сопровождению (ЦС)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о резервировании 71 л/с</a:t>
                      </a:r>
                      <a:endParaRPr lang="ru-RU" sz="1400" kern="12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ЦС направляет Уведомление клиенту и заказчику о резервировании 71 л/с</a:t>
                      </a:r>
                    </a:p>
                    <a:p>
                      <a:pPr algn="ctr"/>
                      <a:endParaRPr lang="ru-RU" sz="1400" kern="12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ЦС осуществляет резервирование 71 л/с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После резервирования лицевого счета из ГИИС ЭБ в личный кабинет клиента на ЕИС поступает квитанция о резервировании лицевого счета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92079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ЦС направляет Уведомление клиенту</a:t>
                      </a:r>
                      <a:r>
                        <a:rPr lang="ru-RU" sz="1400" baseline="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 и заказчику </a:t>
                      </a:r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о резервировании 71 л/с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42260" y="181355"/>
            <a:ext cx="1112761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Варианты резервирования лицевого счета с кодом 71 </a:t>
            </a:r>
            <a:r>
              <a:rPr lang="ru-RU" sz="2600" b="1" dirty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(федеральный бюджет)</a:t>
            </a:r>
          </a:p>
        </p:txBody>
      </p:sp>
      <p:cxnSp>
        <p:nvCxnSpPr>
          <p:cNvPr id="47" name="Прямая со стрелкой 46"/>
          <p:cNvCxnSpPr/>
          <p:nvPr/>
        </p:nvCxnSpPr>
        <p:spPr>
          <a:xfrm>
            <a:off x="1887656" y="3251694"/>
            <a:ext cx="0" cy="415237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H="1">
            <a:off x="1878671" y="4733628"/>
            <a:ext cx="1717" cy="405167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>
            <a:off x="10237816" y="1902224"/>
            <a:ext cx="1" cy="188946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flipH="1">
            <a:off x="10237816" y="4733628"/>
            <a:ext cx="1297" cy="405167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11656132" y="1729695"/>
            <a:ext cx="0" cy="43320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 flipH="1">
            <a:off x="10947872" y="1732162"/>
            <a:ext cx="712152" cy="0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 flipH="1">
            <a:off x="11531257" y="6061705"/>
            <a:ext cx="1248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4668562" y="4733628"/>
            <a:ext cx="1" cy="405167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7462719" y="4733628"/>
            <a:ext cx="4525" cy="324000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7462719" y="5635690"/>
            <a:ext cx="0" cy="205273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H="1">
            <a:off x="8071655" y="1691712"/>
            <a:ext cx="712152" cy="0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8783807" y="1691712"/>
            <a:ext cx="0" cy="43795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H="1">
            <a:off x="8652060" y="6071282"/>
            <a:ext cx="13174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flipH="1">
            <a:off x="7467243" y="1909521"/>
            <a:ext cx="1" cy="211609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4681360" y="1943684"/>
            <a:ext cx="3597" cy="294973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>
            <a:off x="1887656" y="1943684"/>
            <a:ext cx="0" cy="323655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 flipH="1">
            <a:off x="5296558" y="1705915"/>
            <a:ext cx="712152" cy="0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6008710" y="1705915"/>
            <a:ext cx="0" cy="43795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H="1">
            <a:off x="5876963" y="6085485"/>
            <a:ext cx="13174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H="1">
            <a:off x="2585255" y="1682135"/>
            <a:ext cx="712152" cy="0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3297407" y="1682135"/>
            <a:ext cx="0" cy="43795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flipH="1">
            <a:off x="3165660" y="6061705"/>
            <a:ext cx="13174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>
            <a:off x="4668563" y="3136124"/>
            <a:ext cx="1" cy="231140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 flipH="1">
            <a:off x="7479610" y="3244876"/>
            <a:ext cx="5816" cy="356583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>
            <a:off x="10237816" y="3202913"/>
            <a:ext cx="1" cy="231140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218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550513"/>
              </p:ext>
            </p:extLst>
          </p:nvPr>
        </p:nvGraphicFramePr>
        <p:xfrm>
          <a:off x="552894" y="485772"/>
          <a:ext cx="11270512" cy="62600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1211"/>
                <a:gridCol w="2264735"/>
                <a:gridCol w="2413591"/>
                <a:gridCol w="2409282"/>
                <a:gridCol w="2381693"/>
              </a:tblGrid>
              <a:tr h="667648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I </a:t>
                      </a:r>
                      <a:r>
                        <a:rPr lang="ru-RU" sz="1600" b="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вариант резервирования лицевого счета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II </a:t>
                      </a:r>
                      <a:r>
                        <a:rPr lang="ru-RU" sz="1600" b="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вариант резервирования лицевого счета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III </a:t>
                      </a:r>
                      <a:r>
                        <a:rPr lang="ru-RU" sz="1600" b="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вариант резервирования лицевого счета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IV </a:t>
                      </a:r>
                      <a:r>
                        <a:rPr lang="ru-RU" sz="1600" b="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вариант резервирования лицевого счета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410858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КЛИЕНТ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КЛИЕНТ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ЗАКАЗЧИК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КЛИЕНТ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28048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Предоставляет в адрес ТОФК по месту нахождения Заявление на резервирование 71 л/с на бумажном носителе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При условии наличия доступа в личный кабинет ГИИС ЭБ, клиент самостоятельно формирует Заявку на резервирование 71 л/с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Предоставляет по утвержденной форме в адрес ТОФК по месту нахождения заказчика Перечень учреждений для резервирования 71 л/с на бумажном носителе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u="none" kern="1200" dirty="0" smtClean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При условии наличия доступа в личный кабинет ЕИС, клиент самостоятельно осуществляет формирование Заявки на резервирование 71 л/с</a:t>
                      </a:r>
                      <a:endParaRPr lang="ru-RU" sz="1400" b="0" u="none" kern="12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55746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Бюджет, на котором резервируется лицевой счет, обслуживается ТОФК по месту нахождения клиента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82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В ГИИС ЭБ осуществляется автоматическое резервирование лицевого счета  с отражением номера лицевого счета в справочнике «Книга регистрации лицевых счетов»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ТОФК по месту нахождения заказчика осуществляет резервирование 71 л/с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В ГИИС ЭБ осуществляется автоматическое резервирование лицевого счета  с отражением номера лицевого счета в справочнике «Книга регистрации лицевых счетов»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90636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ТОФК по месту нахождения клиента осуществляет резервирование 71 л/с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ТОФК по месту нахождения клиента направляет Заявление в ТОФК по месту обслуживания бюджета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aseline="0" dirty="0" smtClean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681902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strike="sngStrike" dirty="0" smtClean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ТОФК по месту обслуживания бюджета осуществляет резервирование 71 л/с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030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ТОФК по месту нахождения клиента направляет Уведомление клиенту и заказчику о резервировании 71 л/с</a:t>
                      </a:r>
                      <a:endParaRPr lang="ru-RU" sz="1400" b="0" u="none" kern="12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ТОФК по месту обслуживания бюджета направляет Уведомление клиенту и заказчику о резервировании 71 л/с</a:t>
                      </a:r>
                      <a:endParaRPr lang="ru-RU" sz="1400" b="0" u="none" kern="12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ТОФК по месту обслуживания бюджета направляет Уведомление клиенту и заказчику о резервировании </a:t>
                      </a:r>
                      <a:br>
                        <a:rPr lang="ru-RU" sz="14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14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71 л/с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u="none" kern="12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ТОФК по месту нахождения заказчика направляет Уведомление клиенту и заказчику о резервировании </a:t>
                      </a:r>
                      <a:br>
                        <a:rPr lang="ru-RU" sz="14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14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71 л/с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После резервирования лицевого счета из ГИИС ЭБ в личный кабинет клиента на  ЕИС поступает квитанция о резервировании лицевого счета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78465" y="85662"/>
            <a:ext cx="113954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Варианты резервирования лицевого счета с кодом 71 (бюджет субъекта, муниципального образования)</a:t>
            </a:r>
          </a:p>
        </p:txBody>
      </p:sp>
      <p:cxnSp>
        <p:nvCxnSpPr>
          <p:cNvPr id="37" name="Прямая со стрелкой 36"/>
          <p:cNvCxnSpPr/>
          <p:nvPr/>
        </p:nvCxnSpPr>
        <p:spPr>
          <a:xfrm>
            <a:off x="2556848" y="1450667"/>
            <a:ext cx="0" cy="235102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3203787" y="3012603"/>
            <a:ext cx="129592" cy="233975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H="1">
            <a:off x="1659425" y="3012603"/>
            <a:ext cx="171768" cy="237687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5786048" y="1431655"/>
            <a:ext cx="0" cy="266571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H="1">
            <a:off x="5777352" y="3012603"/>
            <a:ext cx="7916" cy="324000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flipH="1">
            <a:off x="10556527" y="1480603"/>
            <a:ext cx="1294" cy="266571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H="1">
            <a:off x="10552026" y="3012603"/>
            <a:ext cx="1294" cy="324000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4514364" y="1359705"/>
            <a:ext cx="0" cy="494567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 flipH="1">
            <a:off x="3802212" y="1359705"/>
            <a:ext cx="712152" cy="0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4382616" y="6305382"/>
            <a:ext cx="13174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5776057" y="5125614"/>
            <a:ext cx="1295" cy="324000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>
            <a:off x="8192890" y="3012603"/>
            <a:ext cx="1294" cy="324000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>
            <a:off x="8192890" y="1444998"/>
            <a:ext cx="0" cy="266571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1442147" y="5047861"/>
            <a:ext cx="0" cy="320837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>
            <a:off x="3479939" y="3447927"/>
            <a:ext cx="0" cy="247876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3488003" y="4426105"/>
            <a:ext cx="0" cy="235102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>
            <a:off x="3484911" y="5206698"/>
            <a:ext cx="3092" cy="242916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 flipH="1">
            <a:off x="8191595" y="5113737"/>
            <a:ext cx="1295" cy="324000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H="1">
            <a:off x="10550731" y="5117800"/>
            <a:ext cx="1295" cy="324000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6935074" y="1359705"/>
            <a:ext cx="0" cy="50529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H="1">
            <a:off x="6216762" y="1359705"/>
            <a:ext cx="712152" cy="0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flipH="1" flipV="1">
            <a:off x="6803326" y="6412673"/>
            <a:ext cx="131748" cy="124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9356258" y="1359705"/>
            <a:ext cx="0" cy="49778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 flipH="1" flipV="1">
            <a:off x="8733411" y="1359706"/>
            <a:ext cx="622847" cy="1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H="1">
            <a:off x="9224510" y="6337555"/>
            <a:ext cx="13174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11765768" y="1359703"/>
            <a:ext cx="0" cy="494567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H="1">
            <a:off x="11053616" y="1359703"/>
            <a:ext cx="712152" cy="0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H="1">
            <a:off x="11634020" y="6305380"/>
            <a:ext cx="13174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1442147" y="3461046"/>
            <a:ext cx="0" cy="247876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960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/>
          <p:nvPr/>
        </p:nvPicPr>
        <p:blipFill rotWithShape="1">
          <a:blip r:embed="rId2"/>
          <a:srcRect t="16330" b="8967"/>
          <a:stretch/>
        </p:blipFill>
        <p:spPr bwMode="auto">
          <a:xfrm>
            <a:off x="491998" y="1416489"/>
            <a:ext cx="7508048" cy="52761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0626" y="90931"/>
            <a:ext cx="120413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Процесс формирования Заявки на резервирование 71 л/с самостоятельно клиентом в ЛК ГИИС ЭБ</a:t>
            </a:r>
          </a:p>
          <a:p>
            <a:pPr algn="r"/>
            <a:r>
              <a:rPr lang="ru-RU" sz="2000" b="1" dirty="0" smtClean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(при </a:t>
            </a:r>
            <a:r>
              <a:rPr lang="ru-RU" sz="2000" b="1" dirty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наличии на рабочей станции клиента установленного ГИИС ЭБ для доступа в личный кабинет)</a:t>
            </a:r>
          </a:p>
          <a:p>
            <a:pPr algn="r"/>
            <a:endParaRPr lang="ru-RU" sz="1600" dirty="0" smtClean="0">
              <a:ln w="18415" cmpd="sng">
                <a:noFill/>
                <a:prstDash val="solid"/>
              </a:ln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9612" y="765543"/>
            <a:ext cx="11963401" cy="6509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Располагается по пути:</a:t>
            </a:r>
          </a:p>
          <a:p>
            <a:pPr algn="ctr"/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Подсистема нормативно – справочной информации →Ведение справочников, реестров, классификаторов→ Книга регистрации лицевых счетов → Открыть лицевой счет</a:t>
            </a:r>
          </a:p>
        </p:txBody>
      </p:sp>
      <p:cxnSp>
        <p:nvCxnSpPr>
          <p:cNvPr id="25" name="Соединительная линия уступом 24"/>
          <p:cNvCxnSpPr/>
          <p:nvPr/>
        </p:nvCxnSpPr>
        <p:spPr>
          <a:xfrm rot="10800000" flipV="1">
            <a:off x="4518835" y="2687212"/>
            <a:ext cx="1097970" cy="106327"/>
          </a:xfrm>
          <a:prstGeom prst="bentConnector3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 flipH="1">
            <a:off x="5616805" y="2326710"/>
            <a:ext cx="1440398" cy="4824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2"/>
                </a:solidFill>
                <a:latin typeface="Arial Narrow" panose="020B0606020202030204" pitchFamily="34" charset="0"/>
              </a:rPr>
              <a:t>2. Основные сведения о клиенте заполняются автоматически</a:t>
            </a:r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4810034" y="3857649"/>
            <a:ext cx="1584561" cy="3425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>
                <a:solidFill>
                  <a:schemeClr val="tx2"/>
                </a:solidFill>
                <a:latin typeface="Arial Narrow" panose="020B0606020202030204" pitchFamily="34" charset="0"/>
              </a:rPr>
              <a:t>3. Заполняется вручную</a:t>
            </a:r>
          </a:p>
        </p:txBody>
      </p:sp>
      <p:sp>
        <p:nvSpPr>
          <p:cNvPr id="34" name="Прямоугольник 33"/>
          <p:cNvSpPr/>
          <p:nvPr/>
        </p:nvSpPr>
        <p:spPr>
          <a:xfrm rot="10800000" flipH="1" flipV="1">
            <a:off x="0" y="4649839"/>
            <a:ext cx="925036" cy="4893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2"/>
                </a:solidFill>
                <a:latin typeface="Arial Narrow" panose="020B0606020202030204" pitchFamily="34" charset="0"/>
              </a:rPr>
              <a:t>5. </a:t>
            </a:r>
            <a:r>
              <a:rPr lang="ru-RU" sz="10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Формируется </a:t>
            </a:r>
            <a:r>
              <a:rPr lang="ru-RU" sz="1000" dirty="0">
                <a:solidFill>
                  <a:schemeClr val="tx2"/>
                </a:solidFill>
                <a:latin typeface="Arial Narrow" panose="020B0606020202030204" pitchFamily="34" charset="0"/>
              </a:rPr>
              <a:t>автоматически</a:t>
            </a:r>
          </a:p>
        </p:txBody>
      </p:sp>
      <p:sp>
        <p:nvSpPr>
          <p:cNvPr id="36" name="Прямоугольник 35"/>
          <p:cNvSpPr/>
          <p:nvPr/>
        </p:nvSpPr>
        <p:spPr>
          <a:xfrm flipH="1">
            <a:off x="3072810" y="4339497"/>
            <a:ext cx="1020724" cy="3976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2"/>
                </a:solidFill>
                <a:latin typeface="Arial Narrow" panose="020B0606020202030204" pitchFamily="34" charset="0"/>
              </a:rPr>
              <a:t>4</a:t>
            </a:r>
            <a:r>
              <a:rPr lang="ru-RU" sz="1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. </a:t>
            </a:r>
            <a:r>
              <a:rPr lang="ru-RU" sz="1000" dirty="0">
                <a:solidFill>
                  <a:schemeClr val="tx2"/>
                </a:solidFill>
                <a:latin typeface="Arial Narrow" panose="020B0606020202030204" pitchFamily="34" charset="0"/>
              </a:rPr>
              <a:t>Выбирается из справочника</a:t>
            </a:r>
          </a:p>
        </p:txBody>
      </p:sp>
      <p:cxnSp>
        <p:nvCxnSpPr>
          <p:cNvPr id="37" name="Соединительная линия уступом 36"/>
          <p:cNvCxnSpPr/>
          <p:nvPr/>
        </p:nvCxnSpPr>
        <p:spPr>
          <a:xfrm rot="10800000" flipV="1">
            <a:off x="2045886" y="4660117"/>
            <a:ext cx="1026925" cy="234394"/>
          </a:xfrm>
          <a:prstGeom prst="bentConnector3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/>
        </p:nvSpPr>
        <p:spPr>
          <a:xfrm flipH="1">
            <a:off x="5374756" y="6278436"/>
            <a:ext cx="2589029" cy="3423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ctr"/>
            <a:endParaRPr lang="ru-RU" sz="10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000" dirty="0">
                <a:solidFill>
                  <a:schemeClr val="tx2"/>
                </a:solidFill>
                <a:latin typeface="Arial Narrow" panose="020B0606020202030204" pitchFamily="34" charset="0"/>
              </a:rPr>
              <a:t>7. Из справочника выбирается Заказчик по реквизиту ИНН либо коду по Сводному реестру</a:t>
            </a:r>
          </a:p>
          <a:p>
            <a:endParaRPr lang="ru-RU" sz="15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ctr"/>
            <a:endParaRPr lang="ru-RU" sz="15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 flipH="1">
            <a:off x="4465672" y="5256382"/>
            <a:ext cx="3498113" cy="4955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ctr"/>
            <a:endParaRPr lang="ru-RU" sz="10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000" dirty="0">
                <a:solidFill>
                  <a:schemeClr val="tx2"/>
                </a:solidFill>
                <a:latin typeface="Arial Narrow" panose="020B0606020202030204" pitchFamily="34" charset="0"/>
              </a:rPr>
              <a:t>6. Признак проставляется только в случае, если заказчик  находится в закрытой части Сводного реестра. В остальных случаях признак НЕ ПРОСТАВЛЯЕТСЯ!</a:t>
            </a:r>
          </a:p>
          <a:p>
            <a:endParaRPr lang="ru-RU" sz="15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ctr"/>
            <a:endParaRPr lang="ru-RU" sz="15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42" name="Прямая со стрелкой 41"/>
          <p:cNvCxnSpPr/>
          <p:nvPr/>
        </p:nvCxnSpPr>
        <p:spPr>
          <a:xfrm flipH="1">
            <a:off x="1654698" y="5751882"/>
            <a:ext cx="2810976" cy="1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Соединительная линия уступом 43"/>
          <p:cNvCxnSpPr>
            <a:stCxn id="40" idx="3"/>
          </p:cNvCxnSpPr>
          <p:nvPr/>
        </p:nvCxnSpPr>
        <p:spPr>
          <a:xfrm rot="10800000">
            <a:off x="2351880" y="5986131"/>
            <a:ext cx="3022876" cy="463494"/>
          </a:xfrm>
          <a:prstGeom prst="bentConnector3">
            <a:avLst>
              <a:gd name="adj1" fmla="val 50000"/>
            </a:avLst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925036" y="4666056"/>
            <a:ext cx="550234" cy="5654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/>
          <p:cNvSpPr/>
          <p:nvPr/>
        </p:nvSpPr>
        <p:spPr>
          <a:xfrm flipH="1">
            <a:off x="2111451" y="1557867"/>
            <a:ext cx="1776965" cy="5081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2"/>
                </a:solidFill>
                <a:latin typeface="Arial Narrow" panose="020B0606020202030204" pitchFamily="34" charset="0"/>
              </a:rPr>
              <a:t>1. Выбираем Тип заявки –Резервирование                      (Выбирается из </a:t>
            </a:r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списка)</a:t>
            </a:r>
          </a:p>
        </p:txBody>
      </p:sp>
      <p:cxnSp>
        <p:nvCxnSpPr>
          <p:cNvPr id="45" name="Прямая со стрелкой 44"/>
          <p:cNvCxnSpPr/>
          <p:nvPr/>
        </p:nvCxnSpPr>
        <p:spPr>
          <a:xfrm>
            <a:off x="2206256" y="2066025"/>
            <a:ext cx="0" cy="521369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Соединительная линия уступом 47"/>
          <p:cNvCxnSpPr/>
          <p:nvPr/>
        </p:nvCxnSpPr>
        <p:spPr>
          <a:xfrm flipV="1">
            <a:off x="3530820" y="3984194"/>
            <a:ext cx="715202" cy="216000"/>
          </a:xfrm>
          <a:prstGeom prst="bentConnector3">
            <a:avLst>
              <a:gd name="adj1" fmla="val 170419"/>
            </a:avLst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Соединительная линия уступом 54"/>
          <p:cNvCxnSpPr>
            <a:stCxn id="36" idx="2"/>
          </p:cNvCxnSpPr>
          <p:nvPr/>
        </p:nvCxnSpPr>
        <p:spPr>
          <a:xfrm rot="5400000">
            <a:off x="2635113" y="4308321"/>
            <a:ext cx="519204" cy="1376915"/>
          </a:xfrm>
          <a:prstGeom prst="bentConnector2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Прямоугольник 63"/>
          <p:cNvSpPr/>
          <p:nvPr/>
        </p:nvSpPr>
        <p:spPr>
          <a:xfrm flipH="1">
            <a:off x="8431617" y="1487511"/>
            <a:ext cx="3232297" cy="6196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2"/>
                </a:solidFill>
                <a:latin typeface="Arial Narrow" panose="020B0606020202030204" pitchFamily="34" charset="0"/>
              </a:rPr>
              <a:t>8. После заполнения всех полей необходимо проверить документ и при необходимости исправить критичные ошибки</a:t>
            </a:r>
          </a:p>
        </p:txBody>
      </p:sp>
      <p:cxnSp>
        <p:nvCxnSpPr>
          <p:cNvPr id="66" name="Соединительная линия уступом 65"/>
          <p:cNvCxnSpPr/>
          <p:nvPr/>
        </p:nvCxnSpPr>
        <p:spPr>
          <a:xfrm rot="10800000" flipV="1">
            <a:off x="462518" y="1493352"/>
            <a:ext cx="7969099" cy="276462"/>
          </a:xfrm>
          <a:prstGeom prst="bentConnector3">
            <a:avLst>
              <a:gd name="adj1" fmla="val 103236"/>
            </a:avLst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Прямоугольник 77"/>
          <p:cNvSpPr/>
          <p:nvPr/>
        </p:nvSpPr>
        <p:spPr>
          <a:xfrm flipH="1">
            <a:off x="8431614" y="3364586"/>
            <a:ext cx="3232297" cy="8356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2"/>
                </a:solidFill>
                <a:latin typeface="Arial Narrow" panose="020B0606020202030204" pitchFamily="34" charset="0"/>
              </a:rPr>
              <a:t>9. При отсутствии ошибок необходимо сохранить документ. Документ отразится  в статусе «Черновик».</a:t>
            </a:r>
          </a:p>
          <a:p>
            <a:pPr algn="ctr"/>
            <a:r>
              <a:rPr lang="ru-RU" sz="1000" dirty="0">
                <a:solidFill>
                  <a:schemeClr val="tx2"/>
                </a:solidFill>
                <a:latin typeface="Arial Narrow" panose="020B0606020202030204" pitchFamily="34" charset="0"/>
              </a:rPr>
              <a:t> В списковой форме раздела «Открыть лицевой счет» документ необходимо выделить и нажать кнопку «Зарезервировать»</a:t>
            </a:r>
          </a:p>
        </p:txBody>
      </p:sp>
    </p:spTree>
    <p:extLst>
      <p:ext uri="{BB962C8B-B14F-4D97-AF65-F5344CB8AC3E}">
        <p14:creationId xmlns:p14="http://schemas.microsoft.com/office/powerpoint/2010/main" val="240895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4181474" y="196421"/>
            <a:ext cx="7515226" cy="695325"/>
          </a:xfrm>
        </p:spPr>
        <p:txBody>
          <a:bodyPr/>
          <a:lstStyle/>
          <a:p>
            <a:pPr lvl="0" algn="r">
              <a:lnSpc>
                <a:spcPct val="100000"/>
              </a:lnSpc>
            </a:pPr>
            <a:r>
              <a:rPr lang="ru-RU" sz="2000" b="1" dirty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Arial" pitchFamily="34" charset="0"/>
              </a:rPr>
              <a:t>Процесс формирования Заявки на резервирование 71 л/с самостоятельно клиентом в ЛК ЕИС</a:t>
            </a:r>
          </a:p>
        </p:txBody>
      </p:sp>
      <p:pic>
        <p:nvPicPr>
          <p:cNvPr id="17" name="Рисунок 1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74" y="939914"/>
            <a:ext cx="5310617" cy="2854456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075C6-3FCA-44D6-AF79-67455D1720D9}" type="slidenum">
              <a:rPr lang="ru-RU" altLang="ru-RU" smtClean="0"/>
              <a:pPr/>
              <a:t>9</a:t>
            </a:fld>
            <a:endParaRPr lang="ru-RU" alt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0324" y="958450"/>
            <a:ext cx="5286376" cy="283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62573" y="3895725"/>
            <a:ext cx="5219502" cy="2922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 flipH="1">
            <a:off x="5172078" y="2240749"/>
            <a:ext cx="1142996" cy="5405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2"/>
                </a:solidFill>
                <a:latin typeface="Arial Narrow" panose="020B0606020202030204" pitchFamily="34" charset="0"/>
              </a:rPr>
              <a:t>1. Выбирается Личный кабинет участника закупок</a:t>
            </a:r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7400370" y="1509856"/>
            <a:ext cx="1653142" cy="56659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2"/>
                </a:solidFill>
                <a:latin typeface="Arial Narrow" panose="020B0606020202030204" pitchFamily="34" charset="0"/>
              </a:rPr>
              <a:t>2. Выбирается раздел Казначейское сопровождение Лицевые счета</a:t>
            </a:r>
          </a:p>
        </p:txBody>
      </p:sp>
      <p:sp>
        <p:nvSpPr>
          <p:cNvPr id="23" name="Прямоугольник 22"/>
          <p:cNvSpPr/>
          <p:nvPr/>
        </p:nvSpPr>
        <p:spPr>
          <a:xfrm flipH="1">
            <a:off x="7024132" y="4567382"/>
            <a:ext cx="2272268" cy="56659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tx2"/>
                </a:solidFill>
                <a:latin typeface="Arial Narrow" panose="020B0606020202030204" pitchFamily="34" charset="0"/>
              </a:rPr>
              <a:t>3. Выбирается уровень бюджета </a:t>
            </a:r>
          </a:p>
          <a:p>
            <a:pPr algn="ctr"/>
            <a:r>
              <a:rPr lang="ru-RU" sz="1050" dirty="0">
                <a:solidFill>
                  <a:schemeClr val="tx2"/>
                </a:solidFill>
                <a:latin typeface="Arial Narrow" panose="020B0606020202030204" pitchFamily="34" charset="0"/>
              </a:rPr>
              <a:t>Нажимаем «Зарезервировать счет»</a:t>
            </a:r>
          </a:p>
        </p:txBody>
      </p:sp>
    </p:spTree>
    <p:extLst>
      <p:ext uri="{BB962C8B-B14F-4D97-AF65-F5344CB8AC3E}">
        <p14:creationId xmlns:p14="http://schemas.microsoft.com/office/powerpoint/2010/main" val="262823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34480</TotalTime>
  <Words>4257</Words>
  <Application>Microsoft Office PowerPoint</Application>
  <PresentationFormat>Широкоэкранный</PresentationFormat>
  <Paragraphs>528</Paragraphs>
  <Slides>31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Arial</vt:lpstr>
      <vt:lpstr>Arial Narrow</vt:lpstr>
      <vt:lpstr>Calibri</vt:lpstr>
      <vt:lpstr>Calibri Light</vt:lpstr>
      <vt:lpstr>Times New Roman</vt:lpstr>
      <vt:lpstr>2_Тема Office</vt:lpstr>
      <vt:lpstr>Презентация PowerPoint</vt:lpstr>
      <vt:lpstr>Содержание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Процесс формирования Заявки на резервирование 71 л/с самостоятельно клиентом в ЛК ЕИС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Создание записи справочника «Шаблон листа согласования»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PetrichenkoSM@fsfk.local</dc:creator>
  <cp:lastModifiedBy>Дудкина Екатерина Сергеевна</cp:lastModifiedBy>
  <cp:revision>1780</cp:revision>
  <cp:lastPrinted>2021-12-06T11:46:54Z</cp:lastPrinted>
  <dcterms:created xsi:type="dcterms:W3CDTF">2015-03-03T16:27:21Z</dcterms:created>
  <dcterms:modified xsi:type="dcterms:W3CDTF">2023-01-23T16:35:41Z</dcterms:modified>
</cp:coreProperties>
</file>