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84" r:id="rId4"/>
    <p:sldId id="258" r:id="rId5"/>
    <p:sldId id="259" r:id="rId6"/>
    <p:sldId id="260" r:id="rId7"/>
    <p:sldId id="285" r:id="rId8"/>
    <p:sldId id="261" r:id="rId9"/>
    <p:sldId id="286" r:id="rId10"/>
    <p:sldId id="287" r:id="rId11"/>
    <p:sldId id="288" r:id="rId12"/>
    <p:sldId id="289" r:id="rId13"/>
    <p:sldId id="262" r:id="rId14"/>
    <p:sldId id="263" r:id="rId15"/>
    <p:sldId id="264" r:id="rId16"/>
    <p:sldId id="265" r:id="rId17"/>
    <p:sldId id="290" r:id="rId18"/>
    <p:sldId id="291" r:id="rId19"/>
    <p:sldId id="292" r:id="rId20"/>
    <p:sldId id="293" r:id="rId21"/>
    <p:sldId id="266" r:id="rId22"/>
    <p:sldId id="267" r:id="rId23"/>
    <p:sldId id="294" r:id="rId24"/>
    <p:sldId id="295" r:id="rId25"/>
    <p:sldId id="296" r:id="rId26"/>
    <p:sldId id="268" r:id="rId27"/>
    <p:sldId id="269" r:id="rId28"/>
    <p:sldId id="270" r:id="rId29"/>
    <p:sldId id="271" r:id="rId30"/>
    <p:sldId id="297" r:id="rId31"/>
    <p:sldId id="272" r:id="rId32"/>
    <p:sldId id="273" r:id="rId33"/>
    <p:sldId id="298" r:id="rId34"/>
    <p:sldId id="299" r:id="rId35"/>
    <p:sldId id="274" r:id="rId36"/>
    <p:sldId id="300" r:id="rId37"/>
    <p:sldId id="275" r:id="rId38"/>
    <p:sldId id="301" r:id="rId39"/>
    <p:sldId id="302" r:id="rId40"/>
    <p:sldId id="277" r:id="rId41"/>
    <p:sldId id="303" r:id="rId42"/>
    <p:sldId id="304" r:id="rId43"/>
    <p:sldId id="305" r:id="rId44"/>
    <p:sldId id="278" r:id="rId45"/>
    <p:sldId id="306" r:id="rId46"/>
    <p:sldId id="307" r:id="rId47"/>
    <p:sldId id="279" r:id="rId48"/>
    <p:sldId id="308" r:id="rId49"/>
    <p:sldId id="280" r:id="rId50"/>
    <p:sldId id="281" r:id="rId51"/>
    <p:sldId id="282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стафурова Анастасия Владимировна" initials="ААВ" lastIdx="4" clrIdx="0">
    <p:extLst>
      <p:ext uri="{19B8F6BF-5375-455C-9EA6-DF929625EA0E}">
        <p15:presenceInfo xmlns:p15="http://schemas.microsoft.com/office/powerpoint/2012/main" userId="S-1-5-21-3210910915-2755529328-1879487246-547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>
        <p:scale>
          <a:sx n="75" d="100"/>
          <a:sy n="75" d="100"/>
        </p:scale>
        <p:origin x="-964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984885"/>
          </a:xfrm>
          <a:custGeom>
            <a:avLst/>
            <a:gdLst/>
            <a:ahLst/>
            <a:cxnLst/>
            <a:rect l="l" t="t" r="r" b="b"/>
            <a:pathLst>
              <a:path w="12192000" h="984885">
                <a:moveTo>
                  <a:pt x="12192000" y="0"/>
                </a:moveTo>
                <a:lnTo>
                  <a:pt x="0" y="0"/>
                </a:lnTo>
                <a:lnTo>
                  <a:pt x="0" y="984503"/>
                </a:lnTo>
                <a:lnTo>
                  <a:pt x="12192000" y="984503"/>
                </a:lnTo>
                <a:lnTo>
                  <a:pt x="12192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504" y="285750"/>
            <a:ext cx="8215045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80922" y="1846833"/>
            <a:ext cx="10030155" cy="2038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498833" y="6317386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skazna.gov.ru/opendata/7710568760-GISGMPPayees/" TargetMode="Externa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449A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464302" y="5869330"/>
            <a:ext cx="126365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Calibri Light"/>
                <a:cs typeface="Calibri Light"/>
              </a:rPr>
              <a:t>Москва</a:t>
            </a:r>
            <a:r>
              <a:rPr sz="1600" spc="-2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 Light"/>
                <a:cs typeface="Calibri Light"/>
              </a:rPr>
              <a:t>|</a:t>
            </a:r>
            <a:r>
              <a:rPr sz="1600" spc="-20" dirty="0">
                <a:solidFill>
                  <a:srgbClr val="FFFFFF"/>
                </a:solidFill>
                <a:latin typeface="Calibri Light"/>
                <a:cs typeface="Calibri Light"/>
              </a:rPr>
              <a:t> 202</a:t>
            </a:r>
            <a:r>
              <a:rPr lang="ru-RU" sz="1600" spc="-20" dirty="0">
                <a:solidFill>
                  <a:srgbClr val="FFFFFF"/>
                </a:solidFill>
                <a:latin typeface="Calibri Light"/>
                <a:cs typeface="Calibri Light"/>
              </a:rPr>
              <a:t>5</a:t>
            </a:r>
            <a:endParaRPr sz="1600" dirty="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" marR="5080" algn="ctr">
              <a:lnSpc>
                <a:spcPct val="100000"/>
              </a:lnSpc>
              <a:spcBef>
                <a:spcPts val="105"/>
              </a:spcBef>
            </a:pPr>
            <a:r>
              <a:rPr dirty="0"/>
              <a:t>Форматы</a:t>
            </a:r>
            <a:r>
              <a:rPr spc="-140" dirty="0"/>
              <a:t> </a:t>
            </a:r>
            <a:r>
              <a:rPr dirty="0"/>
              <a:t>взаимодействия</a:t>
            </a:r>
            <a:r>
              <a:rPr spc="-165" dirty="0"/>
              <a:t> </a:t>
            </a:r>
            <a:r>
              <a:rPr dirty="0"/>
              <a:t>ГИС</a:t>
            </a:r>
            <a:r>
              <a:rPr spc="-125" dirty="0"/>
              <a:t> </a:t>
            </a:r>
            <a:r>
              <a:rPr spc="-25" dirty="0"/>
              <a:t>ГМП </a:t>
            </a:r>
            <a:r>
              <a:rPr dirty="0"/>
              <a:t>с</a:t>
            </a:r>
            <a:r>
              <a:rPr spc="-110" dirty="0"/>
              <a:t> </a:t>
            </a:r>
            <a:r>
              <a:rPr dirty="0"/>
              <a:t>информационными</a:t>
            </a:r>
            <a:r>
              <a:rPr spc="-105" dirty="0"/>
              <a:t> </a:t>
            </a:r>
            <a:r>
              <a:rPr spc="-10" dirty="0"/>
              <a:t>системами </a:t>
            </a:r>
            <a:r>
              <a:rPr dirty="0"/>
              <a:t>участников</a:t>
            </a:r>
            <a:r>
              <a:rPr spc="-120" dirty="0"/>
              <a:t> </a:t>
            </a:r>
            <a:r>
              <a:rPr dirty="0" err="1"/>
              <a:t>версии</a:t>
            </a:r>
            <a:r>
              <a:rPr spc="-110" dirty="0"/>
              <a:t> </a:t>
            </a:r>
            <a:r>
              <a:rPr spc="-25" dirty="0"/>
              <a:t>2.</a:t>
            </a:r>
            <a:r>
              <a:rPr lang="ru-RU" spc="-25" dirty="0"/>
              <a:t>7</a:t>
            </a:r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3836670" y="4014596"/>
            <a:ext cx="45180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Перечень</a:t>
            </a:r>
            <a:r>
              <a:rPr sz="3600" spc="-20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3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изменений</a:t>
            </a:r>
            <a:endParaRPr sz="3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71681" y="642711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115933"/>
              </p:ext>
            </p:extLst>
          </p:nvPr>
        </p:nvGraphicFramePr>
        <p:xfrm>
          <a:off x="140830" y="1065721"/>
          <a:ext cx="11879580" cy="51826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168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303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«108»: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6441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Реквизиты платежа 101, 106 - 109, предусмотренные Правилами указания информации в реквизитах распоряжений о переводе денежных средств в уплату платежей в бюджетную систему Российской Федерации</a:t>
                      </a:r>
                      <a:endParaRPr lang="ru-RU" sz="1100" dirty="0">
                        <a:latin typeface="+mn-lt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/@status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/@paytReason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/@taxPeriod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/@taxDocDate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/@taxCode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Проверка с кодом «239» разделена на проверки с кодами: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«239»,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«260»: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Реквизиты 106 «Показатель основания платежа», 107 «Показатель налогового периода» (поле «@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taxPeriod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»), 109 «Показатель даты документа» должны принимать значение «0», если извещение о начислении в уплату денежных средств в бюджетную систему РФ, за исключением налогов, сборов, страховых взносов и иных платежей, администрируемых налоговыми органами (значение в поле «KBK» начинается на «182») и таможенных и иных платежей, администрируемых таможенными органами (значение в поле «KBK» начинается на «153»). 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«261»: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 106 «Статус плательщика» должен принимать одно из следующих значений: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­с 01.01.2021: ТП, ЗД, БФ, ТР, РС, ОТ, РТ, ПБ, ПР, АП, АР, ИН, ТЛ, БД, ПК, КВ, УВ, ИЛ, ТГ, ТБ, ТД, ПВ, ЗТ, 00, 0;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­с 01.10.2021: ТП, ЗД, РС, ОТ, РТ, ПБ, ИН, ТЛ, ЗТ, ПК, КЭ, УВ, ИЛ, ТГ, ТБ, ТД, ПВ, 00, 0;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с 25.09.2023: ПК, КЭ, УВ, ИЛ, ПБ, ТГ, ТБ, ТД, ПВ, ИН, 00, 0.</a:t>
                      </a:r>
                      <a:endParaRPr lang="en-US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«253»: В извещении должно быть заполнено либо поле 107 «Показатель налогового периода» (поле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taxPeriod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»), либо 1027 «Код таможенного органа» (поле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taxCode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отсутствия информации, достаточной для указания полей, необходимо указать значение «0» в поле «Показатель налогового периода» (реквизит @taxPeriod).</a:t>
                      </a:r>
                    </a:p>
                  </a:txBody>
                  <a:tcPr marL="50800" marR="50800" marT="50800" marB="5080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50" dirty="0"/>
              <a:t> </a:t>
            </a:r>
            <a:r>
              <a:rPr spc="-10" dirty="0"/>
              <a:t>необходимой</a:t>
            </a:r>
            <a:r>
              <a:rPr spc="-65" dirty="0"/>
              <a:t> </a:t>
            </a:r>
            <a:r>
              <a:rPr dirty="0"/>
              <a:t>для</a:t>
            </a:r>
            <a:r>
              <a:rPr spc="-50" dirty="0"/>
              <a:t> </a:t>
            </a:r>
            <a:r>
              <a:rPr dirty="0"/>
              <a:t>уплаты</a:t>
            </a:r>
            <a:r>
              <a:rPr spc="-45" dirty="0"/>
              <a:t> </a:t>
            </a:r>
            <a:r>
              <a:rPr spc="-10" dirty="0"/>
              <a:t>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3738956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431444"/>
              </p:ext>
            </p:extLst>
          </p:nvPr>
        </p:nvGraphicFramePr>
        <p:xfrm>
          <a:off x="140830" y="1065721"/>
          <a:ext cx="11879580" cy="5230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168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5711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«306»: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Блок данных «Реквизиты платежа 101, 106-109» обязателен для заполнения в извещении о начислении в адрес получателей средств, не являющихся коммерческими организациями.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Данные Справочника организаций для направления в ГИС ГМП приведены в п. 5.6.1 данного документа и размещены на сайте Федерального казначейства в формате открытых данных по ссылке https://www.roskazna.gov.ru/opendata/7710568760-GISGMPPayees/.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6036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Реквизиты счета организации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OrgAccount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/@accountNumber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OrgAccount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/@Bank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«281»: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Блок данных «Данные ТОФК, структурного подразделения кредитной организации или подразделения Банка России, в котором открыт счет» («Bank») в Данных организации, являющейся получателем средств, («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Payee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обязателен для заполнения, если в первом разряде счета получателя средств (поле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указано значение, отличное от значения «0».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«339»: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Проверка счета получателя средств, являющегося коммерческой организацией, на наличие в Справочнике организаций для направления в ГИС ГМП.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Данные Справочника организаций для направления в ГИС ГМП приведены в п. 5.6.1 данного документа и размещены на сайте Федерального казначейства в формате открытых данных по ссылке https://www.roskazna.gov.ru/opendata/7710568760-GISGMPPayees/.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«460»: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Проверка на актуальность в НСИ ГИС ГМП счета получателя средств (атрибут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»), указанного в извещении.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Пакет данных для передачи необходимой для уплаты информации в подсистему учета и отчетности ГИИС «Электронный бюджет»» («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BudgetAccountingInfoPackage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BudgetManager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/@counteragentType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С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ounteragent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/@counteragentType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«153»: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Поля «Тип контрагента» (атрибут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counteragentType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(«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BudgetManager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могут принимать значение из диапазонов: «0», «1» – «9».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71534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50" dirty="0"/>
              <a:t> </a:t>
            </a:r>
            <a:r>
              <a:rPr spc="-10" dirty="0"/>
              <a:t>необходимой</a:t>
            </a:r>
            <a:r>
              <a:rPr spc="-65" dirty="0"/>
              <a:t> </a:t>
            </a:r>
            <a:r>
              <a:rPr dirty="0"/>
              <a:t>для</a:t>
            </a:r>
            <a:r>
              <a:rPr spc="-50" dirty="0"/>
              <a:t> </a:t>
            </a:r>
            <a:r>
              <a:rPr dirty="0"/>
              <a:t>уплаты</a:t>
            </a:r>
            <a:r>
              <a:rPr spc="-45" dirty="0"/>
              <a:t> </a:t>
            </a:r>
            <a:r>
              <a:rPr spc="-10" dirty="0"/>
              <a:t>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3407568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538535"/>
              </p:ext>
            </p:extLst>
          </p:nvPr>
        </p:nvGraphicFramePr>
        <p:xfrm>
          <a:off x="108515" y="1031375"/>
          <a:ext cx="11974970" cy="5217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9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5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79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4318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1799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Пакет данных для передачи необходимой для уплаты информации в подсистему учета и отчетности ГИИС «Электронный бюджет»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BudgetAccountingInfoPackage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BudgetAccountingInfo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/@primaryDocumentDate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BudgetAccountingInfo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/@revenueRecognitionDate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BudgetAccountingInfo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/@supplierBillID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BudgetAccountingInfo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/@registryEntryNumber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«12»: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Проверка корректности формата полей из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xml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-вложения «Данные для передачи необходимой для уплаты информации в подсистему учета и отчетности» (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xml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BudgetAccountingInfoPackage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«14»: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Проверка вложения на соответствие требованиям по передаче вложения (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zip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-архив), описанным в п. 4.7 документа.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«155»: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Дата первичного документа (поле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primaryDocumentDate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не должна быть ранее 1 января 2013 года.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«156»: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Дата признания доходов (поле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revenueRecognitionDate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не должна быть ранее 1 января 2013 года.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случае невозможности установления конкретной Даты признания дохода бюджета должно быть указано значение «31.12.2999».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«158»: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Для УИН из запроса допустимо указание не более одного блока данных в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xml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-вложении «Данные для передачи необходимой для уплаты информации в подсистему учета и отчетности» (блок данных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BudgetAccountingInfo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«159»: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Проверка на наличие в НСИ ГИС ГМП данных, соответствующих Номеру реестровой записи источника доходов бюджета (атрибут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registryEntryNumber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3832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Направляемое новое извещение о начисление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ImportedCharge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/Payee/@inn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ImportedCharge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/Payee/@kpp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ImportedCharge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/@supplierBillID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«157»: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Проверка наличия в справочнике НСИ ЭБ получателя средств по начислению, для которого имеется в запросе вложение «Данные для передачи необходимой для уплаты информации в подсистему учета и отчетности» (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xml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BudgetAccountingInfoPackage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«160»: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Проверка наличия в справочнике ГИС ГМП сведений о распорядителе бюджетных средств для получателя средств по начислению, для которого имеется в запросе вложение «Данные для передачи необходимой для уплаты информации в подсистему учета и отчетности» (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xml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BudgetAccountingInfoPackage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7153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направления в ГИС ГМП извещения о начислении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в части направления извещений о начислении в адрес получателей средств, являющихся коммерческими организациями.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06228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50" dirty="0"/>
              <a:t> </a:t>
            </a:r>
            <a:r>
              <a:rPr spc="-10" dirty="0"/>
              <a:t>необходимой</a:t>
            </a:r>
            <a:r>
              <a:rPr spc="-65" dirty="0"/>
              <a:t> </a:t>
            </a:r>
            <a:r>
              <a:rPr dirty="0"/>
              <a:t>для</a:t>
            </a:r>
            <a:r>
              <a:rPr spc="-50" dirty="0"/>
              <a:t> </a:t>
            </a:r>
            <a:r>
              <a:rPr dirty="0"/>
              <a:t>уплаты</a:t>
            </a:r>
            <a:r>
              <a:rPr spc="-45" dirty="0"/>
              <a:t> </a:t>
            </a:r>
            <a:r>
              <a:rPr spc="-10" dirty="0"/>
              <a:t>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1392224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257300"/>
              </p:ext>
            </p:extLst>
          </p:nvPr>
        </p:nvGraphicFramePr>
        <p:xfrm>
          <a:off x="140830" y="1065720"/>
          <a:ext cx="11878945" cy="5057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6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1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Запрос на формирование начисления от посредника 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6688" marR="440055" indent="95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ChargeService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Добавлено обязательное для заполнения поле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@ChargeService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13030" marR="795655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Используется при необходимости формирования ГИС ГМП начисления от посредника по коду вида начисления.</a:t>
                      </a:r>
                    </a:p>
                    <a:p>
                      <a:pPr marL="113030" marR="795655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Наличие данного контейнера исключает наличие контейнера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ChargeTemplate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 marR="795655">
                        <a:lnSpc>
                          <a:spcPct val="100000"/>
                        </a:lnSpc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 marR="795655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ChargeServiceType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УИН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@SupplierBillID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Изменение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xsd-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изменен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формат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(\w{20}) 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или 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(\d{25})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»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на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((\d{25}|\d{20}))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Допустимые для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20  или 25 цифр.</a:t>
                      </a:r>
                      <a:endParaRPr lang="ru-RU" sz="1000" spc="-1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8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начисления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@totalAmount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 типа данных «» атрибута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totalAmount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 Допустимые для ввода значения: Целое неотрицательное число длиной до 18 цифр/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785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Назначение платежа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purpose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Calibri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 удален формат значения</a:t>
                      </a:r>
                      <a:r>
                        <a:rPr lang="ru-RU"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«[\S\t</a:t>
                      </a:r>
                      <a:r>
                        <a:rPr lang="ru-RU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]*».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 Строка длиной до 210 символов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проверка</a:t>
                      </a:r>
                      <a:r>
                        <a:rPr lang="ru-RU" sz="1000" spc="-2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кодом</a:t>
                      </a:r>
                      <a:r>
                        <a:rPr lang="ru-RU" sz="1000" spc="-2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ошибки</a:t>
                      </a:r>
                      <a:r>
                        <a:rPr lang="ru-RU" sz="1000" spc="-2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«300»: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 поля 24 «Назначение платежа» должно соответствовать маске: «[ -~А-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ЯЁа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яёa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zA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-Z№]+».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12545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1010:</a:t>
                      </a:r>
                    </a:p>
                    <a:p>
                      <a:pPr marL="89535" marR="432434" algn="l" defTabSz="1076325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2419350" algn="l"/>
                        </a:tabLs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Информация о нормативном правовом акте, являющемся основанием для исчисления суммы денежных средств, подлежащих уплате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ОГРН организации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legalAct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комплексных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типов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»,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ChargeTemplateType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комплексных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типов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»,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ChargeTemplateType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3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spc="-3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а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трибуты удалены.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40" dirty="0"/>
              <a:t> </a:t>
            </a:r>
            <a:r>
              <a:rPr dirty="0"/>
              <a:t>запроса</a:t>
            </a:r>
            <a:r>
              <a:rPr spc="-50" dirty="0"/>
              <a:t> </a:t>
            </a:r>
            <a:r>
              <a:rPr dirty="0"/>
              <a:t>на</a:t>
            </a:r>
            <a:r>
              <a:rPr spc="-30" dirty="0"/>
              <a:t> </a:t>
            </a:r>
            <a:r>
              <a:rPr dirty="0"/>
              <a:t>формирование</a:t>
            </a:r>
            <a:r>
              <a:rPr spc="-65" dirty="0"/>
              <a:t> </a:t>
            </a:r>
            <a:r>
              <a:rPr spc="-10" dirty="0"/>
              <a:t>необходимой</a:t>
            </a:r>
            <a:r>
              <a:rPr spc="-50" dirty="0"/>
              <a:t> </a:t>
            </a:r>
            <a:r>
              <a:rPr dirty="0"/>
              <a:t>для</a:t>
            </a:r>
            <a:r>
              <a:rPr spc="-45" dirty="0"/>
              <a:t> </a:t>
            </a:r>
            <a:r>
              <a:rPr dirty="0"/>
              <a:t>уплаты</a:t>
            </a:r>
            <a:r>
              <a:rPr spc="-40" dirty="0"/>
              <a:t> </a:t>
            </a:r>
            <a:r>
              <a:rPr spc="-10" dirty="0"/>
              <a:t>информации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408839"/>
              </p:ext>
            </p:extLst>
          </p:nvPr>
        </p:nvGraphicFramePr>
        <p:xfrm>
          <a:off x="140830" y="1065720"/>
          <a:ext cx="11879580" cy="4930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2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1013: Код категории начислений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1014: Код нормативного акта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1450: Тип операции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1500:  Информация о нормативном правовом акте, соглашении, договоре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@categoryChargeCode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@NPACode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@operationTypeCode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@LegalActInfo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поля добавлены в схему.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spc="-1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6545">
                <a:tc>
                  <a:txBody>
                    <a:bodyPr/>
                    <a:lstStyle/>
                    <a:p>
                      <a:pPr marL="89535" marR="3689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spc="-10" dirty="0">
                          <a:latin typeface="+mn-lt"/>
                          <a:cs typeface="Calibri"/>
                        </a:rPr>
                        <a:t>Поле номер 16:</a:t>
                      </a:r>
                    </a:p>
                    <a:p>
                      <a:pPr marL="89535" marR="3689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spc="-10" dirty="0">
                          <a:latin typeface="+mn-lt"/>
                          <a:cs typeface="Calibri"/>
                        </a:rPr>
                        <a:t>Наименование организации</a:t>
                      </a:r>
                    </a:p>
                    <a:p>
                      <a:pPr marL="89535" marR="3689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spc="-10" dirty="0">
                        <a:latin typeface="Calibri"/>
                        <a:cs typeface="Calibri"/>
                      </a:endParaRPr>
                    </a:p>
                    <a:p>
                      <a:pPr marL="89535" marR="3689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Payee/@name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требований к указанию значений атрибута.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Указывается: 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если в поле 17 «Номер счета» (@accountNumber) указан казначейский счет, открытый территориальному органу Федерального казначейства - сокращенное наименование территориального органа Федерального казначейства, в скобках сокращенное наименование организации, а также номер лицевого счета организации;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если в поле 17 «Номер счета» (@accountNumber) указан казначейский счет, открытый финансовому органу, органу управления внебюджетным фондом - сокращенное наименование финансового органа, органа управления внебюджетным фондом, в скобках сокращенное наименование организации, а также: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номер лицевого счета организации, если указанный счет открыт в территориальном органе Федерального казначейства;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номер лицевого счета финансового органа или органа управления государственным внебюджетным фондом Российской Федерации, если лицевой счет организации, являющейся участником бюджетного процесса, открыт в финансовом органе или органе управления государственным внебюджетным фондом Российской Федерации;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если в поле 17 «Номер счета» (@accountNumber) указан счет, открытый в кредитной организации, подразделении Банка России – сокращенное наименование организации, являющейся получателем средств.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 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Значение поля не должно превышать 160 символов.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40" dirty="0"/>
              <a:t> </a:t>
            </a:r>
            <a:r>
              <a:rPr dirty="0"/>
              <a:t>запроса</a:t>
            </a:r>
            <a:r>
              <a:rPr spc="-50" dirty="0"/>
              <a:t> </a:t>
            </a:r>
            <a:r>
              <a:rPr dirty="0"/>
              <a:t>на</a:t>
            </a:r>
            <a:r>
              <a:rPr spc="-30" dirty="0"/>
              <a:t> </a:t>
            </a:r>
            <a:r>
              <a:rPr dirty="0"/>
              <a:t>формирование</a:t>
            </a:r>
            <a:r>
              <a:rPr spc="-65" dirty="0"/>
              <a:t> </a:t>
            </a:r>
            <a:r>
              <a:rPr spc="-10" dirty="0"/>
              <a:t>необходимой</a:t>
            </a:r>
            <a:r>
              <a:rPr spc="-50" dirty="0"/>
              <a:t> </a:t>
            </a:r>
            <a:r>
              <a:rPr dirty="0"/>
              <a:t>для</a:t>
            </a:r>
            <a:r>
              <a:rPr spc="-45" dirty="0"/>
              <a:t> </a:t>
            </a:r>
            <a:r>
              <a:rPr dirty="0"/>
              <a:t>уплаты</a:t>
            </a:r>
            <a:r>
              <a:rPr spc="-40" dirty="0"/>
              <a:t> </a:t>
            </a:r>
            <a:r>
              <a:rPr spc="-10" dirty="0"/>
              <a:t>информации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097483"/>
              </p:ext>
            </p:extLst>
          </p:nvPr>
        </p:nvGraphicFramePr>
        <p:xfrm>
          <a:off x="140830" y="1065720"/>
          <a:ext cx="11880215" cy="5195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en-US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73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Данные ТОФК, структурного подразделения кредитной организации или подразделения Банка России, в котором открыт счет 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OrgAccount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/@Bank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Calibri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Обязательно, если первая цифра номера счета получателя средств (атрибут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отлична от значения «0».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Указываются данные  ТОФК, структурного подразделения кредитной организации или подразделения Банка России, в котором открыт счет.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При отсутствии в запросе данного блока поле 14 «БИК ТОФК, структурного подразделения кредитной организации или подразделения Банка России, в котором открыт счет» («@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bik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и поле 15 «Номер единого казначейского счета или корреспондентского счета кредитной организации, открытый в подразделении Банка России» («@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correspondentBankAccount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заполняются ГИС ГМП на основании данных НСИ ГИС ГМП (справочник «Книга регистрации казначейских счетов»).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51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начисления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@totalAmount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Допустимые для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2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значения: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Calibri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»</a:t>
                      </a:r>
                      <a:r>
                        <a:rPr lang="en-US" sz="1000" dirty="0">
                          <a:latin typeface="Calibri"/>
                          <a:cs typeface="Calibri"/>
                        </a:rPr>
                        <a:t>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Поле 2007: 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Реквизиты платежа 101, 106 - 109, предусмотренные Правилами указания информации в реквизитах распоряжений о переводе денежных средств в уплату платежей в бюджетную систему Российской Федерации (утверждены приказом Министерства финансов Российской Федерации от 12 ноября 2013 г. №107н)</a:t>
                      </a:r>
                      <a:endParaRPr sz="1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BudgetIndex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комплексных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типов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»,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ChargeTemplateType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Обязателен для заполнения в извещении о начислении в адрес получателей средств, являющихся участниками системы казначейских платежей (не являющихся коммерческими организациями).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 err="1">
                          <a:latin typeface="Calibri"/>
                          <a:cs typeface="Calibri"/>
                        </a:rPr>
                        <a:t>Поле</a:t>
                      </a:r>
                      <a:r>
                        <a:rPr lang="ru-RU" sz="1100" dirty="0">
                          <a:latin typeface="Calibri"/>
                          <a:cs typeface="Calibri"/>
                        </a:rPr>
                        <a:t> номер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lang="ru-RU" sz="1100" spc="-20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: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Показатель налогового периода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@taxPeriod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1027 «Код таможенного органа» (@taxCode).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При отсутствии значения реквизита 107 (как Показателя налогового периода, так и Кода таможенного органа) допускается указание в данном поле значения «0».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40" dirty="0"/>
              <a:t> </a:t>
            </a:r>
            <a:r>
              <a:rPr dirty="0"/>
              <a:t>запроса</a:t>
            </a:r>
            <a:r>
              <a:rPr spc="-50" dirty="0"/>
              <a:t> </a:t>
            </a:r>
            <a:r>
              <a:rPr dirty="0"/>
              <a:t>на</a:t>
            </a:r>
            <a:r>
              <a:rPr spc="-30" dirty="0"/>
              <a:t> </a:t>
            </a:r>
            <a:r>
              <a:rPr dirty="0"/>
              <a:t>формирование</a:t>
            </a:r>
            <a:r>
              <a:rPr spc="-65" dirty="0"/>
              <a:t> </a:t>
            </a:r>
            <a:r>
              <a:rPr spc="-10" dirty="0"/>
              <a:t>необходимой</a:t>
            </a:r>
            <a:r>
              <a:rPr spc="-50" dirty="0"/>
              <a:t> </a:t>
            </a:r>
            <a:r>
              <a:rPr dirty="0"/>
              <a:t>для</a:t>
            </a:r>
            <a:r>
              <a:rPr spc="-45" dirty="0"/>
              <a:t> </a:t>
            </a:r>
            <a:r>
              <a:rPr dirty="0"/>
              <a:t>уплаты</a:t>
            </a:r>
            <a:r>
              <a:rPr spc="-40" dirty="0"/>
              <a:t> </a:t>
            </a:r>
            <a:r>
              <a:rPr spc="-10" dirty="0"/>
              <a:t>информации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41503"/>
            <a:ext cx="828649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404040"/>
                </a:solidFill>
                <a:latin typeface="Calibri"/>
                <a:ea typeface="+mj-ea"/>
                <a:cs typeface="Calibri"/>
              </a:rPr>
              <a:t>Прием запроса на формирование необходимой для уплаты информации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51359"/>
              </p:ext>
            </p:extLst>
          </p:nvPr>
        </p:nvGraphicFramePr>
        <p:xfrm>
          <a:off x="140830" y="1065720"/>
          <a:ext cx="11974970" cy="5208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3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7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en-US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1027: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таможенного органа.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@taxCode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новый атрибут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@taxCode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8 цифр (Маска: \d{8})/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107 «Показатель налогового периода» (@taxPeriod).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Проверка с кодом ошибки «253»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валидирует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заполнение атрибута.</a:t>
                      </a:r>
                      <a:endParaRPr sz="1000" dirty="0">
                        <a:solidFill>
                          <a:srgbClr val="FF0000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ОГРН организации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OrganizationType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998173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Реквизиты счета организации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AccountChargeType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AccountType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переименован в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AccountChargeType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полей комплексного типа данных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AccountChargeType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815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1121: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Тип должника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Debtor/@debtorSnils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c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трока длиной 11 символов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2169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1130: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Идентификационный номер налогоплательщика должника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Debtor/@debtorInn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строка длиной 10 или 12 цифр (\d{10}|\d{12})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92075" indent="0"/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 обязателен для заполнения, если значение поля 1121 "Тип должника" («@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debtorType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 равно значению "1" (юридическое лицо) или "3" (индивидуальный предприниматель). </a:t>
                      </a:r>
                    </a:p>
                    <a:p>
                      <a:pPr marL="92075" indent="0"/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 </a:t>
                      </a:r>
                    </a:p>
                    <a:p>
                      <a:pPr marL="92075" indent="0"/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 обязателен для заполнения, если значение поля 1121 "Тип должника" («@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debtorType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 равно значению "2" (физическое лицо) и не указаны значения одного из полей – 1129 "Страховой номер индивидуального лицевого счета должника" («@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debtorSnils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»),  1132 "Водительское удостоверение должника" («@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debtorDriveLicenseNum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 или отсутствует запись в блоке "Документ, удостоверяющий личность должника» («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MvvDatumIdentificatorDebtor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 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41503"/>
            <a:ext cx="828649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404040"/>
                </a:solidFill>
                <a:latin typeface="Calibri"/>
                <a:ea typeface="+mj-ea"/>
                <a:cs typeface="Calibri"/>
              </a:rPr>
              <a:t>Прием запроса на формирование необходимой для уплаты информации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164389"/>
              </p:ext>
            </p:extLst>
          </p:nvPr>
        </p:nvGraphicFramePr>
        <p:xfrm>
          <a:off x="140830" y="1065720"/>
          <a:ext cx="11974970" cy="5132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3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7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en-US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1131: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причины постановки на учет должника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Debtor/@debtorKpp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значение «0» или строка длиной 9 цифр (([0-9]{1}[1-9]{1}|[1-9]{1}[0-9]{1})([0-9]{2})([0-9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A-F]{2})([0-9]{3})|0) /String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97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1410: Дополнительная информация о начислении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OffenseType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и требования к заполнению полей комплексного типа данных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OffenseType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83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1407: Данные о коде подразделения, выставившего начисление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@departmentCode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OffenseType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 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атрибут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@departmentCode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добавлен.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 длиной от 1 до 8 цифр.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998173"/>
                  </a:ext>
                </a:extLst>
              </a:tr>
              <a:tr h="65068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1500: Информация о нормативном правовом акте, соглашении, договоре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LegalActInfoType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LegalActInfoType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752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Описание простых типов полей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PayerIdentifierType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SupplierBillIDType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AmountType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предназначен для указания идентификатора плательщика.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d{2}[0-9a-zA-Z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-Я]{19},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(2|3)00\d{10}[0]{9}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,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«0»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, 20 или 25 цифр (маска ввода: «(\d{25})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|(\d{20})»).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простой тип полей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600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41503"/>
            <a:ext cx="828649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404040"/>
                </a:solidFill>
                <a:latin typeface="Calibri"/>
                <a:ea typeface="+mj-ea"/>
                <a:cs typeface="Calibri"/>
              </a:rPr>
              <a:t>Прием запроса на формирование необходимой для уплаты информации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462935"/>
              </p:ext>
            </p:extLst>
          </p:nvPr>
        </p:nvGraphicFramePr>
        <p:xfrm>
          <a:off x="140830" y="1065720"/>
          <a:ext cx="11974970" cy="5022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3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7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en-US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16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сообщения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ИНН организации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КПП организации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Payee/@inn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Payee/@kpp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«23»: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При направлении в ГИС ГМП начисления без ограничения срока действия участник-отправитель сообщения и получатель средств должны иметь статус «Активный».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«108»: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97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4: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Дата и время начисления суммы денежных средств, подлежащих уплате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@billDate</a:t>
                      </a: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«52»: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При направлении в ГИС ГМП начисления без ограничения срока действия участник-отправитель сообщения и получатель средств должны иметь статус «Активный».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101: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Статус плательщика 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/@status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Удалена проверка с кодом «52»: Проверка значения реквизита платежа 101 «Статус плательщика».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998173"/>
                  </a:ext>
                </a:extLst>
              </a:tr>
              <a:tr h="65068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105: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ОКТМО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104: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КБК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ChargeTemplate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/@oktmo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ChargeTemplate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/@kbk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Изменена проверка с кодом «232»: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Поле «ОКТМО» должно принимать значение из 8 цифр либо «0».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поле «ОКТМО» должно быть указано ненулевое значение, если: в первых пяти знаках счета получателя средств указано значение «03100»» (значение в поле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Изменена проверка с кодом «233»: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При указании 20-ти символьного значения КБК все поля разряды «КБК» не должны одновременно принимать нулевое значение.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Поле «КБК» может быть равно значению «0», если по начислению не предполагается поступление средств на счет, первые цифры которого равны «03100» (значение в поле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7758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41503"/>
            <a:ext cx="828649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404040"/>
                </a:solidFill>
                <a:latin typeface="Calibri"/>
                <a:ea typeface="+mj-ea"/>
                <a:cs typeface="Calibri"/>
              </a:rPr>
              <a:t>Прием запроса на формирование необходимой для уплаты информации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766066"/>
              </p:ext>
            </p:extLst>
          </p:nvPr>
        </p:nvGraphicFramePr>
        <p:xfrm>
          <a:off x="140830" y="1065720"/>
          <a:ext cx="11974970" cy="4587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3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7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en-US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16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Реквизиты платежа 101, 106 - 109, предусмотренные Правилами указания информации в реквизитах распоряжений о переводе денежных средств в уплату платежей в бюджетную систему Российской Федерации</a:t>
                      </a:r>
                      <a:endParaRPr lang="ru-RU" sz="1100" dirty="0">
                        <a:latin typeface="+mn-lt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/@status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/@paytReason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/@taxPeriod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/@taxDocDate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/@taxCode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Проверка с кодом «239» разделена на проверки с кодами: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«239»,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«260»: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Реквизиты 106 «Показатель основания платежа», 107 «Показатель налогового периода» (поле «@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taxPeriod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»), 109 «Показатель даты документа» должны принимать значение «0», если извещение о начислении в уплату денежных средств в бюджетную систему РФ, за исключением налогов, сборов, страховых взносов и иных платежей, администрируемых налоговыми органами (значение в поле «KBK» начинается на «182») и таможенных и иных платежей, администрируемых таможенными органами (значение в поле «KBK» начинается на «153»). 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«261»: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 106 «Статус плательщика» должен принимать одно из следующих значений: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­с 01.01.2021: ТП, ЗД, БФ, ТР, РС, ОТ, РТ, ПБ, ПР, АП, АР, ИН, ТЛ, БД, ПК, КВ, УВ, ИЛ, ТГ, ТБ, ТД, ПВ, ЗТ, 00, 0;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­с 01.10.2021: ТП, ЗД, РС, ОТ, РТ, ПБ, ИН, ТЛ, ЗТ, ПК, КЭ, УВ, ИЛ, ТГ, ТБ, ТД, ПВ, 00, 0;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с 25.09.2023: ПК, КЭ, УВ, ИЛ, ПБ, ТГ, ТБ, ТД, ПВ, ИН, 00, 0.</a:t>
                      </a:r>
                      <a:endParaRPr lang="en-US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Проверка с кодом «291» разделена на проверки с кодами «291», «262» и «263».</a:t>
                      </a:r>
                      <a:endParaRPr lang="en-US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50800" marR="50800" marT="50800" marB="5080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97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Основной идентификатор плательщика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1201: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Дополнительный идентификатор плательщика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Payer/@payerIdentifier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@additionalPayerIdentifier</a:t>
                      </a: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«249»: Поле 201 «Идентификатор плательщика» при указании сведений о физическом лице должно быть заполнено в соответствии с пунктом 5.3.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«251»: Поле 1201 «Дополнительный идентификатор плательщика» при указании сведений о физическом лице должно быть заполнено в соответствии с пунктом 5.3.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Удалена проверка с кодом «252».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88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Оглавление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9081" y="1192933"/>
            <a:ext cx="45726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Прием</a:t>
            </a:r>
            <a:r>
              <a:rPr sz="14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необходимой</a:t>
            </a:r>
            <a:r>
              <a:rPr sz="140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для</a:t>
            </a:r>
            <a:r>
              <a:rPr sz="14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уплаты</a:t>
            </a:r>
            <a:r>
              <a:rPr sz="14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r>
              <a:rPr sz="14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(начисления)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9081" y="1890027"/>
            <a:ext cx="4311519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093960" algn="l"/>
              </a:tabLst>
            </a:pP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Предоставление необходимой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для уплаты </a:t>
            </a:r>
            <a:r>
              <a:rPr sz="1400" u="sng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r>
              <a:rPr sz="1400" spc="12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43870" y="1598446"/>
            <a:ext cx="257148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dirty="0">
                <a:latin typeface="Calibri"/>
                <a:cs typeface="Calibri"/>
              </a:rPr>
              <a:t>13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36177" y="1943366"/>
            <a:ext cx="20574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25" dirty="0">
                <a:latin typeface="Calibri"/>
                <a:cs typeface="Calibri"/>
              </a:rPr>
              <a:t>21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1683" y="2277910"/>
            <a:ext cx="585406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Прием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r>
              <a:rPr sz="14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об</a:t>
            </a:r>
            <a:r>
              <a:rPr sz="14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уплате</a:t>
            </a:r>
            <a:r>
              <a:rPr sz="1400" u="sng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(информации</a:t>
            </a:r>
            <a:r>
              <a:rPr sz="14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из</a:t>
            </a:r>
            <a:r>
              <a:rPr sz="14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распоряжения</a:t>
            </a:r>
            <a:r>
              <a:rPr sz="14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плательщика)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728779" y="2277910"/>
            <a:ext cx="20574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25" dirty="0">
                <a:latin typeface="Calibri"/>
                <a:cs typeface="Calibri"/>
              </a:rPr>
              <a:t>26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9081" y="2625635"/>
            <a:ext cx="30822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Предоставление</a:t>
            </a:r>
            <a:r>
              <a:rPr sz="14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r>
              <a:rPr sz="14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об</a:t>
            </a:r>
            <a:r>
              <a:rPr sz="14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уплате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736177" y="2627158"/>
            <a:ext cx="20574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25" dirty="0">
                <a:latin typeface="Calibri"/>
                <a:cs typeface="Calibri"/>
              </a:rPr>
              <a:t>31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9081" y="2988531"/>
            <a:ext cx="24085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Прием</a:t>
            </a:r>
            <a:r>
              <a:rPr sz="14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r>
              <a:rPr sz="14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о</a:t>
            </a:r>
            <a:r>
              <a:rPr sz="14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возврате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736177" y="2989040"/>
            <a:ext cx="20574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25" dirty="0">
                <a:latin typeface="Calibri"/>
                <a:cs typeface="Calibri"/>
              </a:rPr>
              <a:t>35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8954" y="3342234"/>
            <a:ext cx="31553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Предоставление</a:t>
            </a:r>
            <a:r>
              <a:rPr sz="14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r>
              <a:rPr sz="14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о</a:t>
            </a:r>
            <a:r>
              <a:rPr sz="14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возврате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2832" y="3733960"/>
            <a:ext cx="33648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Предоставление</a:t>
            </a:r>
            <a:r>
              <a:rPr sz="14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r>
              <a:rPr sz="14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о</a:t>
            </a:r>
            <a:r>
              <a:rPr sz="14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зачислении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726470" y="3752553"/>
            <a:ext cx="20637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25" dirty="0">
                <a:latin typeface="Calibri"/>
                <a:cs typeface="Calibri"/>
              </a:rPr>
              <a:t>40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5099" y="4106204"/>
            <a:ext cx="59175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Предоставление</a:t>
            </a:r>
            <a:r>
              <a:rPr sz="14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r>
              <a:rPr sz="14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об</a:t>
            </a:r>
            <a:r>
              <a:rPr sz="14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уточнении</a:t>
            </a:r>
            <a:r>
              <a:rPr sz="14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вида</a:t>
            </a:r>
            <a:r>
              <a:rPr sz="1400" u="sng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</a:t>
            </a:r>
            <a:r>
              <a:rPr sz="14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принадлежности</a:t>
            </a:r>
            <a:r>
              <a:rPr sz="14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платежа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109949" y="1734604"/>
            <a:ext cx="4421505" cy="17145"/>
          </a:xfrm>
          <a:custGeom>
            <a:avLst/>
            <a:gdLst/>
            <a:ahLst/>
            <a:cxnLst/>
            <a:rect l="l" t="t" r="r" b="b"/>
            <a:pathLst>
              <a:path w="4421505" h="17144">
                <a:moveTo>
                  <a:pt x="4421377" y="16637"/>
                </a:moveTo>
                <a:lnTo>
                  <a:pt x="0" y="0"/>
                </a:lnTo>
              </a:path>
            </a:pathLst>
          </a:custGeom>
          <a:ln w="19811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757871" y="2427312"/>
            <a:ext cx="3766820" cy="0"/>
          </a:xfrm>
          <a:custGeom>
            <a:avLst/>
            <a:gdLst/>
            <a:ahLst/>
            <a:cxnLst/>
            <a:rect l="l" t="t" r="r" b="b"/>
            <a:pathLst>
              <a:path w="3766820">
                <a:moveTo>
                  <a:pt x="3766439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820901" y="2779051"/>
            <a:ext cx="6711315" cy="0"/>
          </a:xfrm>
          <a:custGeom>
            <a:avLst/>
            <a:gdLst/>
            <a:ahLst/>
            <a:cxnLst/>
            <a:rect l="l" t="t" r="r" b="b"/>
            <a:pathLst>
              <a:path w="6711315">
                <a:moveTo>
                  <a:pt x="6710934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212825" y="3127216"/>
            <a:ext cx="7318375" cy="0"/>
          </a:xfrm>
          <a:custGeom>
            <a:avLst/>
            <a:gdLst/>
            <a:ahLst/>
            <a:cxnLst/>
            <a:rect l="l" t="t" r="r" b="b"/>
            <a:pathLst>
              <a:path w="7318375">
                <a:moveTo>
                  <a:pt x="7318121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89081" y="1533437"/>
            <a:ext cx="55886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Прием</a:t>
            </a:r>
            <a:r>
              <a:rPr sz="14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запроса</a:t>
            </a:r>
            <a:r>
              <a:rPr sz="14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на</a:t>
            </a:r>
            <a:r>
              <a:rPr sz="14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формирование</a:t>
            </a:r>
            <a:r>
              <a:rPr sz="14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необходимой</a:t>
            </a:r>
            <a:r>
              <a:rPr sz="14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для</a:t>
            </a:r>
            <a:r>
              <a:rPr sz="1400" u="sng" spc="-4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уплаты</a:t>
            </a:r>
            <a:r>
              <a:rPr sz="1400" u="sng" spc="-5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819972" y="1276786"/>
            <a:ext cx="11620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dirty="0">
                <a:latin typeface="Calibri"/>
                <a:cs typeface="Calibri"/>
              </a:rPr>
              <a:t>4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109411" y="1391241"/>
            <a:ext cx="5415280" cy="17145"/>
          </a:xfrm>
          <a:custGeom>
            <a:avLst/>
            <a:gdLst/>
            <a:ahLst/>
            <a:cxnLst/>
            <a:rect l="l" t="t" r="r" b="b"/>
            <a:pathLst>
              <a:path w="5415280" h="17144">
                <a:moveTo>
                  <a:pt x="5415025" y="16637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84381" y="4486736"/>
            <a:ext cx="51415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Предоставление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нормативно-справочной</a:t>
            </a:r>
            <a:r>
              <a:rPr sz="14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</a:t>
            </a:r>
            <a:r>
              <a:rPr sz="1400" u="sng" spc="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из</a:t>
            </a:r>
            <a:r>
              <a:rPr sz="14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ГИС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ГМП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75099" y="5167265"/>
            <a:ext cx="1011110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33470" algn="l"/>
                <a:tab pos="10097770" algn="l"/>
              </a:tabLst>
            </a:pP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Предоставление</a:t>
            </a:r>
            <a:r>
              <a:rPr sz="14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уведомлений</a:t>
            </a:r>
            <a:r>
              <a:rPr sz="1400" u="sng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по</a:t>
            </a:r>
            <a:r>
              <a:rPr sz="14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подписке</a:t>
            </a:r>
            <a:r>
              <a:rPr sz="1400" dirty="0">
                <a:solidFill>
                  <a:srgbClr val="0462C1"/>
                </a:solidFill>
                <a:latin typeface="Calibri"/>
                <a:cs typeface="Calibri"/>
              </a:rPr>
              <a:t>	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773344" y="4675253"/>
            <a:ext cx="4749165" cy="8890"/>
          </a:xfrm>
          <a:custGeom>
            <a:avLst/>
            <a:gdLst/>
            <a:ahLst/>
            <a:cxnLst/>
            <a:rect l="l" t="t" r="r" b="b"/>
            <a:pathLst>
              <a:path w="4749165" h="8889">
                <a:moveTo>
                  <a:pt x="4748784" y="0"/>
                </a:moveTo>
                <a:lnTo>
                  <a:pt x="0" y="8889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0717102" y="4521928"/>
            <a:ext cx="2057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-25" dirty="0">
                <a:latin typeface="Calibri"/>
                <a:cs typeface="Calibri"/>
              </a:rPr>
              <a:t>47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3" name="object 27">
            <a:extLst>
              <a:ext uri="{FF2B5EF4-FFF2-40B4-BE49-F238E27FC236}">
                <a16:creationId xmlns:a16="http://schemas.microsoft.com/office/drawing/2014/main" id="{6B5CB67D-F2B2-4130-B202-D62ACCBE717F}"/>
              </a:ext>
            </a:extLst>
          </p:cNvPr>
          <p:cNvSpPr txBox="1"/>
          <p:nvPr/>
        </p:nvSpPr>
        <p:spPr>
          <a:xfrm>
            <a:off x="475099" y="5517404"/>
            <a:ext cx="51415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spc="-10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Предоставление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lang="ru-RU"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уведомлений НСИ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5" name="object 31">
            <a:extLst>
              <a:ext uri="{FF2B5EF4-FFF2-40B4-BE49-F238E27FC236}">
                <a16:creationId xmlns:a16="http://schemas.microsoft.com/office/drawing/2014/main" id="{936397D4-98AB-47B5-80F7-862D068A9A72}"/>
              </a:ext>
            </a:extLst>
          </p:cNvPr>
          <p:cNvSpPr txBox="1"/>
          <p:nvPr/>
        </p:nvSpPr>
        <p:spPr>
          <a:xfrm>
            <a:off x="10712187" y="5557463"/>
            <a:ext cx="2057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-25" dirty="0">
                <a:latin typeface="Calibri"/>
                <a:cs typeface="Calibri"/>
              </a:rPr>
              <a:t>56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9" name="object 27">
            <a:extLst>
              <a:ext uri="{FF2B5EF4-FFF2-40B4-BE49-F238E27FC236}">
                <a16:creationId xmlns:a16="http://schemas.microsoft.com/office/drawing/2014/main" id="{446026A2-B4B3-49B6-88A6-D8CD74CA539A}"/>
              </a:ext>
            </a:extLst>
          </p:cNvPr>
          <p:cNvSpPr txBox="1"/>
          <p:nvPr/>
        </p:nvSpPr>
        <p:spPr>
          <a:xfrm>
            <a:off x="482832" y="4832564"/>
            <a:ext cx="51415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Подписка на предоставление уведомлений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1" name="object 31">
            <a:extLst>
              <a:ext uri="{FF2B5EF4-FFF2-40B4-BE49-F238E27FC236}">
                <a16:creationId xmlns:a16="http://schemas.microsoft.com/office/drawing/2014/main" id="{EEC82A0F-45DC-4008-8097-DB5BB473C9D9}"/>
              </a:ext>
            </a:extLst>
          </p:cNvPr>
          <p:cNvSpPr txBox="1"/>
          <p:nvPr/>
        </p:nvSpPr>
        <p:spPr>
          <a:xfrm>
            <a:off x="10717102" y="4879585"/>
            <a:ext cx="2057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-25" dirty="0">
                <a:latin typeface="Calibri"/>
                <a:cs typeface="Calibri"/>
              </a:rPr>
              <a:t>49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3" name="object 25">
            <a:extLst>
              <a:ext uri="{FF2B5EF4-FFF2-40B4-BE49-F238E27FC236}">
                <a16:creationId xmlns:a16="http://schemas.microsoft.com/office/drawing/2014/main" id="{A73372EC-3E51-40F3-B79A-43BAA71F74DF}"/>
              </a:ext>
            </a:extLst>
          </p:cNvPr>
          <p:cNvSpPr/>
          <p:nvPr/>
        </p:nvSpPr>
        <p:spPr>
          <a:xfrm>
            <a:off x="5109411" y="2092324"/>
            <a:ext cx="5415280" cy="17145"/>
          </a:xfrm>
          <a:custGeom>
            <a:avLst/>
            <a:gdLst/>
            <a:ahLst/>
            <a:cxnLst/>
            <a:rect l="l" t="t" r="r" b="b"/>
            <a:pathLst>
              <a:path w="5415280" h="17144">
                <a:moveTo>
                  <a:pt x="5415025" y="16637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10">
            <a:extLst>
              <a:ext uri="{FF2B5EF4-FFF2-40B4-BE49-F238E27FC236}">
                <a16:creationId xmlns:a16="http://schemas.microsoft.com/office/drawing/2014/main" id="{5A855841-49A5-4030-8086-4FFAD98E479C}"/>
              </a:ext>
            </a:extLst>
          </p:cNvPr>
          <p:cNvSpPr txBox="1"/>
          <p:nvPr/>
        </p:nvSpPr>
        <p:spPr>
          <a:xfrm>
            <a:off x="10726470" y="3371081"/>
            <a:ext cx="20574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25" dirty="0">
                <a:latin typeface="Calibri"/>
                <a:cs typeface="Calibri"/>
              </a:rPr>
              <a:t>37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21">
            <a:extLst>
              <a:ext uri="{FF2B5EF4-FFF2-40B4-BE49-F238E27FC236}">
                <a16:creationId xmlns:a16="http://schemas.microsoft.com/office/drawing/2014/main" id="{83FCCF08-67EC-4DF0-A252-94B8A4E58F0C}"/>
              </a:ext>
            </a:extLst>
          </p:cNvPr>
          <p:cNvSpPr/>
          <p:nvPr/>
        </p:nvSpPr>
        <p:spPr>
          <a:xfrm>
            <a:off x="3811194" y="3522974"/>
            <a:ext cx="6711315" cy="0"/>
          </a:xfrm>
          <a:custGeom>
            <a:avLst/>
            <a:gdLst/>
            <a:ahLst/>
            <a:cxnLst/>
            <a:rect l="l" t="t" r="r" b="b"/>
            <a:pathLst>
              <a:path w="6711315">
                <a:moveTo>
                  <a:pt x="6710934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8">
            <a:extLst>
              <a:ext uri="{FF2B5EF4-FFF2-40B4-BE49-F238E27FC236}">
                <a16:creationId xmlns:a16="http://schemas.microsoft.com/office/drawing/2014/main" id="{AA0FBCA3-753B-493E-92E2-A5AE119AB013}"/>
              </a:ext>
            </a:extLst>
          </p:cNvPr>
          <p:cNvSpPr txBox="1"/>
          <p:nvPr/>
        </p:nvSpPr>
        <p:spPr>
          <a:xfrm>
            <a:off x="10717102" y="4147103"/>
            <a:ext cx="20574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25" dirty="0">
                <a:latin typeface="Calibri"/>
                <a:cs typeface="Calibri"/>
              </a:rPr>
              <a:t>44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9" name="object 20">
            <a:extLst>
              <a:ext uri="{FF2B5EF4-FFF2-40B4-BE49-F238E27FC236}">
                <a16:creationId xmlns:a16="http://schemas.microsoft.com/office/drawing/2014/main" id="{80D23EBB-CEB0-498A-A8A7-BD35B2673F46}"/>
              </a:ext>
            </a:extLst>
          </p:cNvPr>
          <p:cNvSpPr/>
          <p:nvPr/>
        </p:nvSpPr>
        <p:spPr>
          <a:xfrm>
            <a:off x="6755689" y="4331634"/>
            <a:ext cx="3766820" cy="0"/>
          </a:xfrm>
          <a:custGeom>
            <a:avLst/>
            <a:gdLst/>
            <a:ahLst/>
            <a:cxnLst/>
            <a:rect l="l" t="t" r="r" b="b"/>
            <a:pathLst>
              <a:path w="3766820">
                <a:moveTo>
                  <a:pt x="3766439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21">
            <a:extLst>
              <a:ext uri="{FF2B5EF4-FFF2-40B4-BE49-F238E27FC236}">
                <a16:creationId xmlns:a16="http://schemas.microsoft.com/office/drawing/2014/main" id="{773DF059-6B7A-4BFB-BDF7-47DB8A8F9C64}"/>
              </a:ext>
            </a:extLst>
          </p:cNvPr>
          <p:cNvSpPr/>
          <p:nvPr/>
        </p:nvSpPr>
        <p:spPr>
          <a:xfrm>
            <a:off x="3832202" y="5020036"/>
            <a:ext cx="6711315" cy="0"/>
          </a:xfrm>
          <a:custGeom>
            <a:avLst/>
            <a:gdLst/>
            <a:ahLst/>
            <a:cxnLst/>
            <a:rect l="l" t="t" r="r" b="b"/>
            <a:pathLst>
              <a:path w="6711315">
                <a:moveTo>
                  <a:pt x="6710934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21">
            <a:extLst>
              <a:ext uri="{FF2B5EF4-FFF2-40B4-BE49-F238E27FC236}">
                <a16:creationId xmlns:a16="http://schemas.microsoft.com/office/drawing/2014/main" id="{F421C0CA-CE0F-4EA5-9817-EE73D0BEEA7B}"/>
              </a:ext>
            </a:extLst>
          </p:cNvPr>
          <p:cNvSpPr/>
          <p:nvPr/>
        </p:nvSpPr>
        <p:spPr>
          <a:xfrm>
            <a:off x="4114800" y="3907335"/>
            <a:ext cx="6407708" cy="102600"/>
          </a:xfrm>
          <a:custGeom>
            <a:avLst/>
            <a:gdLst/>
            <a:ahLst/>
            <a:cxnLst/>
            <a:rect l="l" t="t" r="r" b="b"/>
            <a:pathLst>
              <a:path w="6711315">
                <a:moveTo>
                  <a:pt x="6710934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31">
            <a:extLst>
              <a:ext uri="{FF2B5EF4-FFF2-40B4-BE49-F238E27FC236}">
                <a16:creationId xmlns:a16="http://schemas.microsoft.com/office/drawing/2014/main" id="{D5BAD508-4211-40DC-AE61-D3023C5FC682}"/>
              </a:ext>
            </a:extLst>
          </p:cNvPr>
          <p:cNvSpPr txBox="1"/>
          <p:nvPr/>
        </p:nvSpPr>
        <p:spPr>
          <a:xfrm>
            <a:off x="10717102" y="5207640"/>
            <a:ext cx="2057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-25" dirty="0">
                <a:latin typeface="Calibri"/>
                <a:cs typeface="Calibri"/>
              </a:rPr>
              <a:t>50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54" name="object 21">
            <a:extLst>
              <a:ext uri="{FF2B5EF4-FFF2-40B4-BE49-F238E27FC236}">
                <a16:creationId xmlns:a16="http://schemas.microsoft.com/office/drawing/2014/main" id="{35E8B440-8C51-4E65-B62B-DD431FA972FA}"/>
              </a:ext>
            </a:extLst>
          </p:cNvPr>
          <p:cNvSpPr/>
          <p:nvPr/>
        </p:nvSpPr>
        <p:spPr>
          <a:xfrm>
            <a:off x="3832202" y="5348091"/>
            <a:ext cx="6711315" cy="0"/>
          </a:xfrm>
          <a:custGeom>
            <a:avLst/>
            <a:gdLst/>
            <a:ahLst/>
            <a:cxnLst/>
            <a:rect l="l" t="t" r="r" b="b"/>
            <a:pathLst>
              <a:path w="6711315">
                <a:moveTo>
                  <a:pt x="6710934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22">
            <a:extLst>
              <a:ext uri="{FF2B5EF4-FFF2-40B4-BE49-F238E27FC236}">
                <a16:creationId xmlns:a16="http://schemas.microsoft.com/office/drawing/2014/main" id="{EFF0200C-1DA0-4113-A011-287560B03703}"/>
              </a:ext>
            </a:extLst>
          </p:cNvPr>
          <p:cNvSpPr/>
          <p:nvPr/>
        </p:nvSpPr>
        <p:spPr>
          <a:xfrm>
            <a:off x="3225142" y="5716517"/>
            <a:ext cx="7318375" cy="0"/>
          </a:xfrm>
          <a:custGeom>
            <a:avLst/>
            <a:gdLst/>
            <a:ahLst/>
            <a:cxnLst/>
            <a:rect l="l" t="t" r="r" b="b"/>
            <a:pathLst>
              <a:path w="7318375">
                <a:moveTo>
                  <a:pt x="7318121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41503"/>
            <a:ext cx="828649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404040"/>
                </a:solidFill>
                <a:latin typeface="Calibri"/>
                <a:ea typeface="+mj-ea"/>
                <a:cs typeface="Calibri"/>
              </a:rPr>
              <a:t>Прием запроса на формирование необходимой для уплаты информации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224988"/>
              </p:ext>
            </p:extLst>
          </p:nvPr>
        </p:nvGraphicFramePr>
        <p:xfrm>
          <a:off x="140830" y="1065720"/>
          <a:ext cx="11974970" cy="472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3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7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en-US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17: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Номер счета 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Данные организации, в которой открыт счет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OrgAccount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/@accountNumber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OrgAccount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/@Bank</a:t>
                      </a: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«2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Блок данных «Данные ТОФК, структурного подразделения кредитной организации или подразделения Банка России, в котором открыт счет» («Bank») в Данных организации, являющейся получателем средств («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Payee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»), обязателен для заполнения, если в первом разряде счета получателя средств (поле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 указано значение, отличное от значения «0».</a:t>
                      </a:r>
                      <a:endParaRPr lang="ru-RU" sz="1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50800" marR="50800" marT="50800" marB="5080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97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Данные организации, в которой открыт счет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Поле 2007: Реквизиты платежа 101, 106 - 109, предусмотренные Правилами указания информации в реквизитах распоряжений о переводе денежных средств в уплату платежей в бюджетную систему Российской Федерации (утверждены приказом Министерства финансов Российской Федерации от 12 ноября 2013 г. №107н)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OrgAccount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accountNumber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«306»: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Блок данных «Реквизиты платежа 101, 106-109» обязателен для заполнения в извещении о начислении в адрес получателей средств, не являющихся коммерческими организациями.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Данные Справочника организаций для направления в ГИС ГМП приведены в п. 5.4.1данного документа и размещены на сайте Федерального казначейства в формате открытых данных по ссылке </a:t>
                      </a:r>
                      <a:r>
                        <a:rPr lang="ru-RU" sz="1000" dirty="0">
                          <a:latin typeface="+mn-lt"/>
                          <a:cs typeface="Calibri"/>
                          <a:hlinkClick r:id="rId2"/>
                        </a:rPr>
                        <a:t>https://www.roskazna.gov.ru/opendata/7710568760-GISGMPPayees/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«339»: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Проверка счета получателя средств, являющегося коммерческой организацией, на наличие в справочнике коммерческих организаций ГИС ГМП.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Данные Справочника организаций для направления в ГИС ГМП приведены в п. 5.4.1 данного документа и размещены на сайте Федерального казначейства в формате открытых данных по ссылке </a:t>
                      </a:r>
                      <a:r>
                        <a:rPr lang="ru-RU" sz="1000" dirty="0">
                          <a:latin typeface="+mn-lt"/>
                          <a:cs typeface="Calibri"/>
                          <a:hlinkClick r:id="rId2"/>
                        </a:rPr>
                        <a:t>https://www.roskazna.gov.ru/opendata/7710568760-GISGMPPayees/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 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33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направления в ГИС ГМП извещения о начислении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в части направления извещений о начислении в адрес получателей средств, являющихся коммерческими организациями.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7830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697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41503"/>
            <a:ext cx="56419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необходимой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для уплаты </a:t>
            </a:r>
            <a:r>
              <a:rPr sz="1800" b="1" spc="-10" dirty="0">
                <a:latin typeface="Calibri"/>
                <a:cs typeface="Calibri"/>
              </a:rPr>
              <a:t>информации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452178"/>
              </p:ext>
            </p:extLst>
          </p:nvPr>
        </p:nvGraphicFramePr>
        <p:xfrm>
          <a:off x="140830" y="1065720"/>
          <a:ext cx="11880215" cy="5141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4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53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 перечня допустимых значений удалено: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УИН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@SupplierBillID</a:t>
                      </a: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20 или 25 цифр ((\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d{25}|\d{20}))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Удалена проверка с кодом «234».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 5.1.3)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Остаток суммы подлежащей оплате, указанной в начислении (в                                              копейках)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ChargeInfo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@amountToPay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AmountToPayType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погашения начисления, в копейках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ChargeInfo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/@amountReconcile 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начисления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@totalAmount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ChargeType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 «0» может указываться, если значение поля «Признак предварительного начисления» (атрибут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origin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равно «PRIOR»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8601582"/>
                  </a:ext>
                </a:extLst>
              </a:tr>
              <a:tr h="63881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Назначение платежа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purpose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Calibri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 удален формат значения</a:t>
                      </a:r>
                      <a:r>
                        <a:rPr lang="ru-RU"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«[\S\t</a:t>
                      </a:r>
                      <a:r>
                        <a:rPr lang="ru-RU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]*».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 Строка длиной до 210 символов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обязателен для заполнения.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8395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Данные ТОФК, структурного подразделения кредитной организации или подразделения Банка России, в котором открыт счет </a:t>
                      </a:r>
                      <a:endParaRPr sz="1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77851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1884363" algn="l"/>
                        </a:tabLst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OrgAccount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/@Bank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endParaRPr sz="10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Обязательно , если первая цифра номера счета получателя средств (атрибут 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») отлична от значения «0».</a:t>
                      </a:r>
                      <a:endParaRPr lang="ru-RU" sz="10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4120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731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>
                <a:latin typeface="Calibri"/>
                <a:cs typeface="Calibri"/>
              </a:rPr>
              <a:t>Предоставление</a:t>
            </a:r>
            <a:r>
              <a:rPr lang="ru-RU" sz="1800" b="1" spc="-60" dirty="0">
                <a:latin typeface="Calibri"/>
                <a:cs typeface="Calibri"/>
              </a:rPr>
              <a:t> </a:t>
            </a:r>
            <a:r>
              <a:rPr lang="ru-RU" sz="1800" b="1" spc="-10" dirty="0">
                <a:latin typeface="Calibri"/>
                <a:cs typeface="Calibri"/>
              </a:rPr>
              <a:t>необходимой</a:t>
            </a:r>
            <a:r>
              <a:rPr lang="ru-RU" sz="1800" b="1" spc="-45" dirty="0">
                <a:latin typeface="Calibri"/>
                <a:cs typeface="Calibri"/>
              </a:rPr>
              <a:t> </a:t>
            </a:r>
            <a:r>
              <a:rPr lang="ru-RU" sz="1800" b="1" dirty="0">
                <a:latin typeface="Calibri"/>
                <a:cs typeface="Calibri"/>
              </a:rPr>
              <a:t>для уплаты </a:t>
            </a:r>
            <a:r>
              <a:rPr lang="ru-RU" sz="1800" b="1" spc="-10" dirty="0">
                <a:latin typeface="Calibri"/>
                <a:cs typeface="Calibri"/>
              </a:rPr>
              <a:t>информации</a:t>
            </a:r>
            <a:endParaRPr lang="ru-RU"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688498"/>
              </p:ext>
            </p:extLst>
          </p:nvPr>
        </p:nvGraphicFramePr>
        <p:xfrm>
          <a:off x="140830" y="1065720"/>
          <a:ext cx="11880849" cy="4954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6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1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1010:</a:t>
                      </a:r>
                    </a:p>
                    <a:p>
                      <a:pPr marL="89535" marR="432434" algn="l" defTabSz="1076325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2419350" algn="l"/>
                        </a:tabLs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Информация о нормативном правовом акте, являющемся основанием для исчисления суммы денежных средств, подлежащих уплате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ОГРН организации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legalAct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а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трибуты удалены.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1013: Код категории начислений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1014: Код нормативного акта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1450: Тип операции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1500:  Информация о нормативном правовом акте, соглашении, договоре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@categoryChargeCode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@NPACode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@operationTypeCode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@LegalActInfo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поля добавлены в схему.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spc="-1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8: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Плательщик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Payer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@payerName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обязателен для заполнения.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случае невозможности указания плательщика, заполняется значением «-» (прочерк).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27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2007: Реквизиты платежа 101, 106 - 109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BudgetIndexType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1739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Уточнено описание полей.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41503"/>
            <a:ext cx="56419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необходимой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для уплаты </a:t>
            </a:r>
            <a:r>
              <a:rPr sz="1800" b="1" spc="-10" dirty="0">
                <a:latin typeface="Calibri"/>
                <a:cs typeface="Calibri"/>
              </a:rPr>
              <a:t>информации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958340"/>
              </p:ext>
            </p:extLst>
          </p:nvPr>
        </p:nvGraphicFramePr>
        <p:xfrm>
          <a:off x="140830" y="1065720"/>
          <a:ext cx="11880215" cy="4813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4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53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16:</a:t>
                      </a: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Наименование организации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Payee/@name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требований к указанию значений атрибута.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Указывается: 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территориальному органу Федерального казначейства - сокращенное наименование территориального органа Федерального казначейства, в скобках сокращенное наименование организации, а также номер лицевого счета организации;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финансовому органу, органу управления внебюджетным фондом - сокращенное наименование финансового органа, органа управления внебюджетным фондом, в скобках сокращенное наименование организации, а также: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организации, если указанный счет открыт в территориальном органе Федерального казначейства;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финансового органа или органа управления государственным внебюджетным фондом Российской Федерации, если лицевой счет организации, являющейся участником бюджетного процесса, открыт в финансовом органе или органе управления государственным внебюджетным фондом Российской Федерации;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счет, открытый в кредитной организации, подразделении Банка России – сокращенное наименование организации, являющейся получателем средств.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Значение поля не должно превышать 160 символов.</a:t>
                      </a:r>
                      <a:endParaRPr sz="10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1027: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таможенного органа.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@taxCode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новый атрибут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@taxCode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8 цифр (Маска: \d{8})/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107 «Показатель налогового периода» (@taxPeriod).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ОГРН организации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OrganizationType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0045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41503"/>
            <a:ext cx="56419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необходимой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для уплаты </a:t>
            </a:r>
            <a:r>
              <a:rPr sz="1800" b="1" spc="-10" dirty="0">
                <a:latin typeface="Calibri"/>
                <a:cs typeface="Calibri"/>
              </a:rPr>
              <a:t>информации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705338"/>
              </p:ext>
            </p:extLst>
          </p:nvPr>
        </p:nvGraphicFramePr>
        <p:xfrm>
          <a:off x="140830" y="1065720"/>
          <a:ext cx="11880215" cy="5016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4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13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Реквизиты счета организации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AccountChargeType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AccountType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переименован в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AccountChargeType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полей комплексного типа данных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AccountChargeType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Способ оплаты начисления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@paymentMethod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ChargesConditionsType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Удален атрибут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@TimeInterval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», добавлен атрибут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@paymentMethod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Допустимые значения: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1 - Признак оплаты начисления через СБП. Заполняется при оплате через СБП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1130: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Идентификационный номер налогоплательщика должника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Debtor/@debtorInn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строка длиной 10 или 12 цифр (\d{10}|\d{12})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 обязателен для заполнения, если значение поля 1121 "Тип должника" («@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debtorType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 равно значению "1" (юридическое лицо) или "3" (индивидуальный предприниматель). </a:t>
                      </a:r>
                    </a:p>
                    <a:p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 </a:t>
                      </a:r>
                    </a:p>
                    <a:p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 обязателен для заполнения, если значение поля 1121 "Тип должника" («@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debtorType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 равно значению "2" (физическое лицо) и не указаны значения одного из полей – 1129 "Страховой номер индивидуального лицевого счета должника" («@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debtorSnils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»),  1132 "Водительское удостоверение должника" («@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debtorDriveLicenseNum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 или отсутствует запись в блоке "Документ, удостоверяющий личность должника» («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MvvDatumIdentificatorDebtor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 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1131: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причины постановки на учет должника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Debtor/@debtorKpp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значение «0» или строка длиной 9 цифр (([0-9]{1}[1-9]{1}|[1-9]{1}[0-9]{1})([0-9]{2})([0-9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A-F]{2})([0-9]{3})|0) /String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1410: Дополнительная информация о начислении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OffenseType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и требования к заполнению полей комплексного типа данных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OffenseType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41571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1407: Данные о коде подразделения, выставившего начисление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@departmentCode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OffenseType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 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атрибут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@departmentCode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добавлен.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 длиной от 1 до 8 цифр.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42912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1500: Информация о нормативном правовом акте, соглашении, договоре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LegalActInfoType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LegalActInfoType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385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9473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41503"/>
            <a:ext cx="56419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необходимой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для уплаты </a:t>
            </a:r>
            <a:r>
              <a:rPr sz="1800" b="1" spc="-10" dirty="0">
                <a:latin typeface="Calibri"/>
                <a:cs typeface="Calibri"/>
              </a:rPr>
              <a:t>информации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697872"/>
              </p:ext>
            </p:extLst>
          </p:nvPr>
        </p:nvGraphicFramePr>
        <p:xfrm>
          <a:off x="140830" y="1065720"/>
          <a:ext cx="11880215" cy="5189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4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13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Описание простых типов полей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PayerIdentifierType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SupplierBillIDType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предназначен для указания идентификатора плательщика.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d{2}[0-9a-zA-Z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-Я]{19},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(2|3)00\d{10}[0]{9}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,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«0»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, 20 или 25 цифр (маска ввода: «(\d{25})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|(\d{20})»).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для получения извещений о начислении за временной интервал с указанием дополнительных параметров 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/@startDate</a:t>
                      </a: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/@endDate</a:t>
                      </a: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107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Временной интервал, за который запрашиваются сведения, не должен превышать одних суток.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УИН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Способ оплаты 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@SupplierBillID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@paymentMethod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220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При указании в поле «Способ оплаты начисления» (@paymentMethod) значения «1» в поле «УИН» (@SupplierBillID) должно быть указано не более 1 значения.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24578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731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Прием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уплате (информации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из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распоряжения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плательщика)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2972"/>
              </p:ext>
            </p:extLst>
          </p:nvPr>
        </p:nvGraphicFramePr>
        <p:xfrm>
          <a:off x="140830" y="1065720"/>
          <a:ext cx="11878945" cy="5139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6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Назначение платежа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purpose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Calibri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 удален формат значения</a:t>
                      </a:r>
                      <a:r>
                        <a:rPr lang="ru-RU"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«[\S\t</a:t>
                      </a:r>
                      <a:r>
                        <a:rPr lang="ru-RU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]*».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 Строка длиной до 210 символов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обязателен для заполнения.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«300»: Значение поля 24 «Назначение платежа» должно соответствовать маске: «[ -~А-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ЯЁа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яёa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zA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-Z№]+».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Удалена проверка с кодом «246».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39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платежа 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@Amount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длиной до 18 цифр ([1-9]\d{0,}|[0]).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7205">
                <a:tc>
                  <a:txBody>
                    <a:bodyPr/>
                    <a:lstStyle/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2001:</a:t>
                      </a:r>
                    </a:p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Дата и время приема к исполнению распоряжения о переводе денежных средств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@paymentDate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  <a:p>
                      <a:pPr marL="176213" marR="104775" indent="125413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описание: 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По принятым к исполнению распоряжениям о переводе денежных средств и помещенным в соответствии с установленным законодательством порядком в очередь не исполненных в срок, указывается дата и время, в которые осуществлен контроль достаточности денежных средств на банковском счете плательщика.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0250">
                <a:tc>
                  <a:txBody>
                    <a:bodyPr/>
                    <a:lstStyle/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18:</a:t>
                      </a:r>
                    </a:p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Вид операции</a:t>
                      </a:r>
                    </a:p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@transKind 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  <a:p>
                      <a:pPr marL="302895" marR="1047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Уточнен перечень возможных значений: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01 – указывается для платежного поручения, поручения для СБП, поручения о перечислении на счет; 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02 – указывается для платежного требования;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06 – указывается для инкассового поручения; 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16 –  указывается для платежного ордера.</a:t>
                      </a: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850">
                <a:tc>
                  <a:txBody>
                    <a:bodyPr/>
                    <a:lstStyle/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2010: Идентификационный код выплат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@purposeCode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 добавлен атрибут «</a:t>
                      </a:r>
                      <a:r>
                        <a:rPr lang="en-US" sz="1000" spc="-20" dirty="0">
                          <a:latin typeface="+mn-lt"/>
                          <a:cs typeface="Calibri"/>
                        </a:rPr>
                        <a:t>@purposeCode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Строка, длиной до 25 символов/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8:</a:t>
                      </a:r>
                    </a:p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Плательщик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@payerName 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обязателен для заполнения.</a:t>
                      </a: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 поля не должно превышать 160 символов.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375130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ОГРН организации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а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трибут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@ogrn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удален.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22573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731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Прием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уплате (информации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из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распоряжения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плательщика)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62475"/>
              </p:ext>
            </p:extLst>
          </p:nvPr>
        </p:nvGraphicFramePr>
        <p:xfrm>
          <a:off x="140830" y="1065720"/>
          <a:ext cx="11880215" cy="4942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5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2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793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2011: Контактная информация плательщика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2012: Номер телефона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2013: Адрес электронной почты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ContactDetails</a:t>
                      </a: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047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ContactDetails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/@phoneNumber</a:t>
                      </a: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047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ContactDetails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/@email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контейнер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ContactDetails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 атрибутами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@phoneNumber», «@email»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PaymentType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извещении о приеме к исполнению распоряжения в адрес коммерческих организаций необходимо указать данные хотя бы одного вида контактной информации плательщика.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PhoneNumberType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b="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b="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b="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длиной до 11 цифр (7([0-9]){10}).</a:t>
                      </a:r>
                      <a:endParaRPr sz="1000" b="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918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16:</a:t>
                      </a: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Наименование организации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Payee/@name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920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требований к указанию значений атрибута.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Указывается: 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территориальному органу Федерального казначейства - сокращенное наименование территориального органа Федерального казначейства, в скобках сокращенное наименование организации, а также номер лицевого счета организации;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финансовому органу, органу управления внебюджетным фондом - сокращенное наименование финансового органа, органа управления внебюджетным фондом, в скобках сокращенное наименование организации, а также: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организации, если указанный счет открыт в территориальном органе Федерального казначейства;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финансового органа или органа управления государственным внебюджетным фондом Российской Федерации, если лицевой счет организации, являющейся участником бюджетного процесса, открыт в финансовом органе или органе управления государственным внебюджетным фондом Российской Федерации;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счет, открытый в кредитной организации, подразделении Банка России – сокращенное наименование организации, являющейся получателем средств.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Значение поля не должно превышать 160 символов.</a:t>
                      </a:r>
                      <a:endParaRPr sz="10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Реквизиты платежа 101, 106-109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BudgetIndex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</a:t>
                      </a: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Обязателен для заполнения в извещении в адрес получателей средств, являющихся участниками системы казначейских платежей (не являющихся коммерческими организациями).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731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Прием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уплате (информации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из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распоряжения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плательщика)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50216"/>
              </p:ext>
            </p:extLst>
          </p:nvPr>
        </p:nvGraphicFramePr>
        <p:xfrm>
          <a:off x="140830" y="1065720"/>
          <a:ext cx="11880215" cy="5182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53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10: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PaymentOrgType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544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Показатель налогового периода или код таможенного органа, осуществляющего в соответствии с законодательством РФ функции по выработке государственной политики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@taxPeriod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1027 «Код таможенного органа» (@taxCode).</a:t>
                      </a: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При отсутствии значения Реквизита 107 (как Показателя налогового периода, так и Кода таможенного органа) допускается указание в данном поле значения «0».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1027: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таможенного органа.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@taxCode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r>
                        <a:rPr lang="ru-RU" sz="1100" spc="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новый атрибут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@taxCode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8 цифр (Маска: \d{8})/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107 «Показатель налогового периода» (@taxPeriod).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Добавлена проверка с кодом «253»: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В извещении должно быть заполнено либо поле 107 «Показатель налогового периода» (поле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taxPeriod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»), либо 1027 «Код таможенного органа» (поле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taxCode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»).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В случае отсутствия информации, достаточной для указания полей, необходимо указать значение «0» в поле «Показатель налогового периода» (реквизит @taxPeriod).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091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ОГРН организации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OrganizationType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731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Прием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уплате (информации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из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распоряжения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плательщика)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185486"/>
              </p:ext>
            </p:extLst>
          </p:nvPr>
        </p:nvGraphicFramePr>
        <p:xfrm>
          <a:off x="140830" y="1065721"/>
          <a:ext cx="11974970" cy="51837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5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80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5053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2274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УИН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@SupplierBillID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Изменение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xsd-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изменен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формат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(\w{20}) 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или 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(\d{25})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»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на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((\d{25}|\d{20}))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000" dirty="0" err="1">
                          <a:latin typeface="Calibri"/>
                          <a:cs typeface="Calibri"/>
                        </a:rPr>
                        <a:t>Допустимые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ввода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значения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20  или 25 цифр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 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pc="-10" dirty="0">
                        <a:latin typeface="+mn-lt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, 20 или 25 цифр символов 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(маска ввода: «(\d{25})|\(\d{20})»).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pc="-1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 5.2.3).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5878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плательщика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@payerIdentifier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4311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сущность,</a:t>
                      </a: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999157"/>
                  </a:ext>
                </a:extLst>
              </a:tr>
              <a:tr h="774854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БИК структурного подразделения кредитной организации или подразделения Банка России, в котором открыт счет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Bank/@bik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«254»: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 поля 11 «БИК организации, принявшей платеж» должно соответствовать справочнику БИК.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«255»: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 поля 14 «БИК организации-получателя платежа» должно соответствовать справочнику БИК.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702925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Оглавление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6504" y="1205341"/>
            <a:ext cx="4844919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Прием информации о погашении начисления, учете платежа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38960" y="1998192"/>
            <a:ext cx="19625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50" dirty="0">
                <a:latin typeface="Calibri"/>
                <a:cs typeface="Calibri"/>
              </a:rPr>
              <a:t>63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6504" y="2351700"/>
            <a:ext cx="585406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Проверка значений реквизитов распоряжения о переводе денежных средств</a:t>
            </a:r>
            <a:endParaRPr sz="1400" u="sng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104383" y="2132049"/>
            <a:ext cx="4421505" cy="17145"/>
          </a:xfrm>
          <a:custGeom>
            <a:avLst/>
            <a:gdLst/>
            <a:ahLst/>
            <a:cxnLst/>
            <a:rect l="l" t="t" r="r" b="b"/>
            <a:pathLst>
              <a:path w="4421505" h="17144">
                <a:moveTo>
                  <a:pt x="4421377" y="16637"/>
                </a:moveTo>
                <a:lnTo>
                  <a:pt x="0" y="0"/>
                </a:lnTo>
              </a:path>
            </a:pathLst>
          </a:custGeom>
          <a:ln w="19811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76504" y="1950349"/>
            <a:ext cx="558863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u="sng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Прием</a:t>
            </a:r>
            <a:r>
              <a:rPr sz="14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lang="ru-RU"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 о постановлении исполнительного производства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738961" y="1269513"/>
            <a:ext cx="187912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50" dirty="0">
                <a:latin typeface="Calibri"/>
                <a:cs typeface="Calibri"/>
              </a:rPr>
              <a:t>57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16" name="object 27">
            <a:extLst>
              <a:ext uri="{FF2B5EF4-FFF2-40B4-BE49-F238E27FC236}">
                <a16:creationId xmlns:a16="http://schemas.microsoft.com/office/drawing/2014/main" id="{8F225087-CCD7-4CC6-B2BB-8FDE0242F603}"/>
              </a:ext>
            </a:extLst>
          </p:cNvPr>
          <p:cNvSpPr txBox="1"/>
          <p:nvPr/>
        </p:nvSpPr>
        <p:spPr>
          <a:xfrm>
            <a:off x="483902" y="1586225"/>
            <a:ext cx="51415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u="sng" spc="-10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Предоставление</a:t>
            </a:r>
            <a:r>
              <a:rPr sz="1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  <a:r>
              <a:rPr lang="ru-RU" sz="14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информации о результатах квитирования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7" name="object 30">
            <a:extLst>
              <a:ext uri="{FF2B5EF4-FFF2-40B4-BE49-F238E27FC236}">
                <a16:creationId xmlns:a16="http://schemas.microsoft.com/office/drawing/2014/main" id="{0E02F23E-9554-498B-8081-0E68B3FC2CD2}"/>
              </a:ext>
            </a:extLst>
          </p:cNvPr>
          <p:cNvSpPr/>
          <p:nvPr/>
        </p:nvSpPr>
        <p:spPr>
          <a:xfrm>
            <a:off x="5237875" y="1782485"/>
            <a:ext cx="5288400" cy="8890"/>
          </a:xfrm>
          <a:custGeom>
            <a:avLst/>
            <a:gdLst/>
            <a:ahLst/>
            <a:cxnLst/>
            <a:rect l="l" t="t" r="r" b="b"/>
            <a:pathLst>
              <a:path w="4749165" h="8889">
                <a:moveTo>
                  <a:pt x="4748784" y="0"/>
                </a:moveTo>
                <a:lnTo>
                  <a:pt x="0" y="8889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31">
            <a:extLst>
              <a:ext uri="{FF2B5EF4-FFF2-40B4-BE49-F238E27FC236}">
                <a16:creationId xmlns:a16="http://schemas.microsoft.com/office/drawing/2014/main" id="{99015C10-A957-44BC-906C-33688C1078E7}"/>
              </a:ext>
            </a:extLst>
          </p:cNvPr>
          <p:cNvSpPr txBox="1"/>
          <p:nvPr/>
        </p:nvSpPr>
        <p:spPr>
          <a:xfrm>
            <a:off x="10743210" y="1621775"/>
            <a:ext cx="2057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-25" dirty="0">
                <a:latin typeface="Calibri"/>
                <a:cs typeface="Calibri"/>
              </a:rPr>
              <a:t>59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6" name="object 30">
            <a:extLst>
              <a:ext uri="{FF2B5EF4-FFF2-40B4-BE49-F238E27FC236}">
                <a16:creationId xmlns:a16="http://schemas.microsoft.com/office/drawing/2014/main" id="{6D289FC4-E513-42F2-AA96-F3C0CD9EC597}"/>
              </a:ext>
            </a:extLst>
          </p:cNvPr>
          <p:cNvSpPr/>
          <p:nvPr/>
        </p:nvSpPr>
        <p:spPr>
          <a:xfrm>
            <a:off x="5417875" y="1403015"/>
            <a:ext cx="5108400" cy="8890"/>
          </a:xfrm>
          <a:custGeom>
            <a:avLst/>
            <a:gdLst/>
            <a:ahLst/>
            <a:cxnLst/>
            <a:rect l="l" t="t" r="r" b="b"/>
            <a:pathLst>
              <a:path w="4749165" h="8889">
                <a:moveTo>
                  <a:pt x="4748784" y="0"/>
                </a:moveTo>
                <a:lnTo>
                  <a:pt x="0" y="8889"/>
                </a:lnTo>
              </a:path>
            </a:pathLst>
          </a:custGeom>
          <a:ln w="19812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5">
            <a:extLst>
              <a:ext uri="{FF2B5EF4-FFF2-40B4-BE49-F238E27FC236}">
                <a16:creationId xmlns:a16="http://schemas.microsoft.com/office/drawing/2014/main" id="{AE4A8C9A-6D0E-4948-A40E-FD401B70EBF1}"/>
              </a:ext>
            </a:extLst>
          </p:cNvPr>
          <p:cNvSpPr txBox="1"/>
          <p:nvPr/>
        </p:nvSpPr>
        <p:spPr>
          <a:xfrm>
            <a:off x="10738960" y="2406829"/>
            <a:ext cx="19625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400" spc="-50" dirty="0">
                <a:latin typeface="Calibri"/>
                <a:cs typeface="Calibri"/>
              </a:rPr>
              <a:t>64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8" name="object 19">
            <a:extLst>
              <a:ext uri="{FF2B5EF4-FFF2-40B4-BE49-F238E27FC236}">
                <a16:creationId xmlns:a16="http://schemas.microsoft.com/office/drawing/2014/main" id="{98717098-5E6F-4114-87B6-4B9F85DC7093}"/>
              </a:ext>
            </a:extLst>
          </p:cNvPr>
          <p:cNvSpPr/>
          <p:nvPr/>
        </p:nvSpPr>
        <p:spPr>
          <a:xfrm>
            <a:off x="6565888" y="2534183"/>
            <a:ext cx="3960000" cy="17145"/>
          </a:xfrm>
          <a:custGeom>
            <a:avLst/>
            <a:gdLst/>
            <a:ahLst/>
            <a:cxnLst/>
            <a:rect l="l" t="t" r="r" b="b"/>
            <a:pathLst>
              <a:path w="4421505" h="17144">
                <a:moveTo>
                  <a:pt x="4421377" y="16637"/>
                </a:moveTo>
                <a:lnTo>
                  <a:pt x="0" y="0"/>
                </a:lnTo>
              </a:path>
            </a:pathLst>
          </a:custGeom>
          <a:ln w="19811">
            <a:solidFill>
              <a:srgbClr val="FFC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78318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731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Прием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уплате (информации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из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распоряжения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плательщика)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980165"/>
              </p:ext>
            </p:extLst>
          </p:nvPr>
        </p:nvGraphicFramePr>
        <p:xfrm>
          <a:off x="140830" y="1065720"/>
          <a:ext cx="11880215" cy="4972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5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2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135"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Поле номер 101:</a:t>
                      </a:r>
                    </a:p>
                    <a:p>
                      <a:pPr marL="92075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Статус плательщика </a:t>
                      </a:r>
                      <a:endParaRPr sz="1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/@status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Уточнено описание проверки с кодом «239»: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 101 «Статус плательщика» должен принимать значение из следующих диапазонов: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­до 01.07.2021: "01"-"13", "15"-"28";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­с 01.07.2021: "01"-"13", "15"-"29";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­с 01.10.2021: "01"-"08", "13","15"-"17", "19"-"20", "23"-"24", "27"-"30";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­с 30.12.2022: "01"-"08", "13", "15"-"17", "19"-"20", "23"-"24", "27"-"31";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­с 01.10.2023: "01"-"08", "13","15"-"17", "19"-"20", "23"-"24", "27"-"32";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­с 01.01.2024: "01", "03"-"08", "13","15"-"17", "19"-"20", "23"-"24", "27"-"33".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Сравнение с датами производится согласно п. 5.7.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90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106: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Показатель основания платежа 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/@paytReason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Проверка с кодом 239 для атрибута «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@paytReason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» изменена на проверку с кодом «261»: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Реквизит 106 «Статус плательщика» должен принимать одно из следующих значений: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­с 01.01.2021: ТП, ЗД, БФ, ТР, РС, ОТ, РТ, ПБ, ПР, АП, АР, ИН, ТЛ, БД, ПК, КВ, УВ, ИЛ, ТГ, ТБ, ТД, ПВ, ЗТ, 00, 0;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­с 01.10.2021: ТП, ЗД, РС, ОТ, РТ, ПБ, ИН, ТЛ, ЗТ, ПК, КЭ, УВ, ИЛ, ТГ, ТБ, ТД, ПВ, 00, 0;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с 25.09.2023: ПК, КЭ, УВ, ИЛ, ПБ, ТГ, ТБ, ТД, ПВ, ИН, 00, 0.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Сравнение с датами производится согласно п. 5.7.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390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104: КБК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Реквизиты платежа 101, 106-109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Реквизиты счета получателя средств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2006: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Сведения о плательщике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@kbk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/@status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/@taxDocNumber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OrgAccount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/@accountNumber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Payer/@payerIdentifier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/@taxDocNumber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Проверка с кодом «291» разделена на проверки с кодами: «291», «262», «263».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999157"/>
                  </a:ext>
                </a:extLst>
              </a:tr>
              <a:tr h="11055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формирования и направления извещения о приеме к исполнению распоряжения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в части направления извещения о приеме к исполнению распоряжения в адрес получателей средств, являющихся коммерческими организациями.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7029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929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0424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уплате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106339"/>
              </p:ext>
            </p:extLst>
          </p:nvPr>
        </p:nvGraphicFramePr>
        <p:xfrm>
          <a:off x="140830" y="1065720"/>
          <a:ext cx="11878945" cy="4517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6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1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 перечня допустимых значений удалено: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возврата денежных средств по данному платежу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платежа 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6213" algn="l"/>
                        </a:tabLs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RefundInfo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/@amount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6213" algn="l"/>
                        </a:tabLst>
                      </a:pP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6213" algn="l"/>
                        </a:tabLst>
                      </a:pP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6213" algn="l"/>
                        </a:tabLst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@amount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комплексных типов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PaymentType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»,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ServiceDataType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Целое неотрицательное число длиной не более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18 цифр/ 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25723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25723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»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Назначение платежа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purpose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Calibri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 удален формат значения</a:t>
                      </a:r>
                      <a:r>
                        <a:rPr lang="ru-RU"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«[\S\t</a:t>
                      </a:r>
                      <a:r>
                        <a:rPr lang="ru-RU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]*».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 Строка длиной до 210 символов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обязателен для заполнения.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90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2010: Идентификационный код выплат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purposeCode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28384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@purposeCode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Строка, длиной до 25 символов/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9939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2011: Контактная информация плательщика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2012: Номер телефона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2013: Адрес электронной почты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ContactDetails</a:t>
                      </a: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047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ContactDetails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/@phoneNumber</a:t>
                      </a: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047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ContactDetails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/@email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контейнер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ContactDetails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 атрибутами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@phoneNumber», «@email»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PaymentType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извещении о приеме к исполнению распоряжения в адрес коммерческих организаций необходимо указать данные хотя бы одного вида контактной информации плательщика.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PhoneNumberType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b="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b="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длиной до 11 цифр (7([0-9]){10}).</a:t>
                      </a:r>
                      <a:endParaRPr sz="1000" b="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0424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уплате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166939"/>
              </p:ext>
            </p:extLst>
          </p:nvPr>
        </p:nvGraphicFramePr>
        <p:xfrm>
          <a:off x="140830" y="1065720"/>
          <a:ext cx="11880215" cy="4744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8:</a:t>
                      </a:r>
                    </a:p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Плательщик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@payerName 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обязателен для заполнения.</a:t>
                      </a: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 поля не должно превышать 160 символов.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16:</a:t>
                      </a: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Наименование организации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Payee/@name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r>
                        <a:rPr lang="en-US" sz="1100" spc="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требований к указанию значений атрибута.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Указывается: 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территориальному органу Федерального казначейства - сокращенное наименование территориального органа Федерального казначейства, в скобках сокращенное наименование организации, а также номер лицевого счета организации;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финансовому органу, органу управления внебюджетным фондом - сокращенное наименование финансового органа, органа управления внебюджетным фондом, в скобках сокращенное наименование организации, а также: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организации, если указанный счет открыт в территориальном органе Федерального казначейства;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финансового органа или органа управления государственным внебюджетным фондом Российской Федерации, если лицевой счет организации, являющейся участником бюджетного процесса, открыт в финансовом органе или органе управления государственным внебюджетным фондом Российской Федерации;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счет, открытый в кредитной организации, подразделении Банка России – сокращенное наименование организации, являющейся получателем средств.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Значение поля не должно превышать 160 символов.</a:t>
                      </a:r>
                      <a:endParaRPr sz="10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ОГРН организации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а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трибут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@ogrn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удален.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10: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Bank@name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PaymentOrgType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0424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уплате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81819"/>
              </p:ext>
            </p:extLst>
          </p:nvPr>
        </p:nvGraphicFramePr>
        <p:xfrm>
          <a:off x="140830" y="1065720"/>
          <a:ext cx="11880215" cy="5067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135">
                <a:tc>
                  <a:txBody>
                    <a:bodyPr/>
                    <a:lstStyle/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2007:</a:t>
                      </a:r>
                    </a:p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Реквизиты платежа 101, 106-109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Уточнено описание атрибутов комплексного типа данных «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BudgetIndexType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»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1027: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таможенного органа.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@taxCode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r>
                        <a:rPr lang="ru-RU" sz="1100" spc="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новый атрибут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@taxCode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8 цифр (Маска: \d{8})/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107 «Показатель налогового периода» (@taxPeriod).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ОГРН организации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OrganizationType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УИН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@SupplierBillID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, 20 символов (маска ввода: «\w{20}») или 25 цифр символов 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(маска ввода: «(\d{25})|\(\d{20})»).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pc="-1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 5.1.3).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077730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плательщика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@PayerIdentifier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934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0877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0424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уплате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409586"/>
              </p:ext>
            </p:extLst>
          </p:nvPr>
        </p:nvGraphicFramePr>
        <p:xfrm>
          <a:off x="140830" y="1065720"/>
          <a:ext cx="11880215" cy="1576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для получения извещений о приеме к исполнению распоряжений за временной интервал с указанием дополнительных параметров 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/@startDate</a:t>
                      </a:r>
                    </a:p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/@endDate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Добавлена проверка с кодом «107»: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Временной интервал, за который запрашиваются сведения, не должен превышать одних суток.</a:t>
                      </a:r>
                      <a:endParaRPr lang="ru-RU" sz="1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29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2000: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УПНО 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@PaymentId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Добавлена проверка с кодом «221»: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УПНО должен соответствовать требованиям к формированию, описанным в п. 5.2.</a:t>
                      </a:r>
                      <a:endParaRPr lang="ru-RU" sz="1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1861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31686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Прием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возврате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033399"/>
              </p:ext>
            </p:extLst>
          </p:nvPr>
        </p:nvGraphicFramePr>
        <p:xfrm>
          <a:off x="140830" y="1065720"/>
          <a:ext cx="11878945" cy="5124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8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 перечня допустимых значений удалено: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34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Направляемые изменения в извещение о возврате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ImportedChange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удалены атрибуты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@originatorId», «@id», «@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paymentId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контейнера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ImportedChange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»,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@refundId».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38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105: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по ОКТМО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@oktmo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Добавлены рекомендации по заполнению атрибута: 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случае отсутствия следует указывать значение «0». 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Все знаки (цифры) одновременно не могут принимать значение ноль («0»).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3011: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операции в ИС, формирующей извещение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859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@statementID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@statementID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 для ввода значение: Строка длиной до 50 символов/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83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Сведения об организации, осуществляющей возврат денежных средств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54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UBPOrganizationType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UBPOrganizationType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OrganizationType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переименован в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OrganizationIncomeType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200: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ОГРН организации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17399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удален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@ogrn»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комплексных типов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OrganizationIncomeType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»,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RefundType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возврата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@amount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данных предназначен для описания суммы денежных средств с учетом отрицательного баланса.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длиной до 18 цифр ([\-]?[1-9]\d{0,}|[0]).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5945856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Назначение платежа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purpose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en-US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r>
                        <a:rPr lang="en-US" sz="1100" spc="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Calibri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 удален формат значения</a:t>
                      </a:r>
                      <a:r>
                        <a:rPr lang="ru-RU"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«[\S\t</a:t>
                      </a:r>
                      <a:r>
                        <a:rPr lang="ru-RU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]*».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 Строка длиной до 210 символов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303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 проверка с кодом «300»: Значение поля 24 «Назначение платежа» должно соответствовать маске: «[ -~А-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ЯЁа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яёa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zA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-Z№]+».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602525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31686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Прием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возврате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779194"/>
              </p:ext>
            </p:extLst>
          </p:nvPr>
        </p:nvGraphicFramePr>
        <p:xfrm>
          <a:off x="140830" y="1065720"/>
          <a:ext cx="11878945" cy="4598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8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34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плательщика, которому осуществляется возврат денежных средств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@payerIdentifier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38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направления информации о возврате в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Извещение о возврате формируется для направления в ГИС ГМП в случае, если возврат осуществляется в отношении извещения о приеме к исполнению распоряжения, у которого в реквизите 15 «</a:t>
                      </a:r>
                      <a:r>
                        <a:rPr lang="ru-RU" sz="1000" spc="-1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Сч</a:t>
                      </a: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. №» указан счет, открытый на балансовом счете «40102», и в реквизите 17 «</a:t>
                      </a:r>
                      <a:r>
                        <a:rPr lang="ru-RU" sz="1000" spc="-1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Сч</a:t>
                      </a: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. №» указан номер казначейского счета:</a:t>
                      </a:r>
                    </a:p>
                    <a:p>
                      <a:pPr marL="283845" marR="781685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для осуществления и отражения операций по учету и распределению поступлений, в первых пяти знаках которого указано значение «03100»;</a:t>
                      </a:r>
                    </a:p>
                    <a:p>
                      <a:pPr marL="283845" marR="781685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для осуществления и отражения операций со средствами бюджетных и автономных учреждений субъектов Российской Федерации, в первых пяти знаках которого указано значение «03224», при условии, что возвращаемый платеж направлен ранее в ГИС ГМП в составе извещения о зачислении;</a:t>
                      </a:r>
                    </a:p>
                    <a:p>
                      <a:pPr marL="283845" marR="781685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для осуществления и отражения операций со средствами муниципальных бюджетных и автономных учреждений, в первых пяти знаках которого указано значение «03234», при условии, что возвращаемый платеж направлен ранее в ГИС ГМП в составе извещения о зачислении;</a:t>
                      </a:r>
                    </a:p>
                    <a:p>
                      <a:pPr marL="283845" marR="781685" lvl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для осуществления и отражения операций со средствами бюджетных учреждений Фонда пенсионного и социального страхования Российской Федерации, в первых пяти знаках которого указано значение «03244», при условии, что возвращаемый платеж направлен ранее в ГИС ГМП в составе извещения о зачислении.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3180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140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возврате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242263"/>
              </p:ext>
            </p:extLst>
          </p:nvPr>
        </p:nvGraphicFramePr>
        <p:xfrm>
          <a:off x="140830" y="1065720"/>
          <a:ext cx="11880215" cy="483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 перечня допустимых значений удалено: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94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105: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по ОКТМО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@oktmo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Добавлены рекомендации по заполнению атрибута: 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случае отсутствия следует указывать значение «0». 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Все знаки (цифры) одновременно не могут принимать значение ноль («0»).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3010: 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ИС, формирующей возврат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805" marR="1047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sourceIDIS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ru-RU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 перечень допустимых значений: 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«ASFK» – Автоматизированная система ФК;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«EXP» – Подсистема Управление расходами;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«FAMABS» – Подсистема управления денежными средствами;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«RMS» – Подсистема управления доходами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«EIS» -  Единая информационная система в сфере закупок;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«TSE» - Компонент КС ПУР ЭБ;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«INC» - Компонент АУ, БУ ПУР ЭБ;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«EBP» - ЕБП;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«PFHD» - ПФХД;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«IVS» – Иная внешняя система.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3011: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операции в ИС, формирующей извещение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85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@statementID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@statementID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 для ввода значение: Строка длиной до 50 символов/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Сведения об организации, осуществляющей возврат денежных средств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5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UBPOrganizationType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UBPOrganizationType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OrganizationType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переименован в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OrganizationIncomeType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200: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ОГРН организации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17399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удален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@ogrn»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комплексных типов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OrganizationIncomeType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»,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RefundType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140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возврате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503551"/>
              </p:ext>
            </p:extLst>
          </p:nvPr>
        </p:nvGraphicFramePr>
        <p:xfrm>
          <a:off x="140830" y="1065720"/>
          <a:ext cx="11880215" cy="4579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94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возврата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@amount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данных предназначен для описания суммы денежных средств с учетом отрицательного баланса.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длиной до 18 цифр ([\-]?[1-9]\d{0,}|[0]).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Назначение платежа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purpose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en-US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r>
                        <a:rPr lang="en-US" sz="1100" spc="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Calibri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 удален формат значения</a:t>
                      </a:r>
                      <a:r>
                        <a:rPr lang="ru-RU"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«[\S\t</a:t>
                      </a:r>
                      <a:r>
                        <a:rPr lang="ru-RU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]*».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 Строка длиной до 210 символов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плательщика, которому осуществляется возврат денежных средств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@payerIdentifier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для получения извещений о возвратах за временной интервал с указанием дополнительных параметров 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/@startDate</a:t>
                      </a:r>
                    </a:p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/@endDate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Добавлена проверка с кодом «107»: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Временной интервал, за который запрашиваются сведения, не должен превышать одних суток.</a:t>
                      </a:r>
                      <a:endParaRPr lang="ru-RU" sz="1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2571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140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возврате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834544"/>
              </p:ext>
            </p:extLst>
          </p:nvPr>
        </p:nvGraphicFramePr>
        <p:xfrm>
          <a:off x="140830" y="1065720"/>
          <a:ext cx="11880215" cy="1613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сущность,</a:t>
                      </a: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81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019385"/>
              </p:ext>
            </p:extLst>
          </p:nvPr>
        </p:nvGraphicFramePr>
        <p:xfrm>
          <a:off x="140830" y="1065720"/>
          <a:ext cx="11878945" cy="5144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6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1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Допустимые значения: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1 – ГАН (главный администратор доходов бюджета, имеющий в своем ведении администраторов доходов бюджета и (или) осуществляющий функции и полномочия учредителя в отношении государственных (муниципальных) учреждений);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2 – ГАН (орган государственной власти субъектов Российской Федерации (орган местного самоуправления), обеспечивающий информационное взаимодействие с ГИС ГМП государственных (муниципальных) учреждений и (или) администраторов доходов бюджета);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3 — АН (администратор доходов бюджета, главный администратор доходов бюджета);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4 — АН (государственное (муниципальное) учреждение);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17 — АЗ (оператор единого портала) – для уточнения ранее сформированного ГИС ГМП предварительного начисления по запросу участника;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18 — АЗ (оператор регионального портала) - для уточнения ранее сформированного ГИС ГМП предварительного начисления по запросу участника;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24 – ГАН (уполномоченный орган, являющийся главным администратором доходов бюджета);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25 – ГАН (оператор системы «Электронный бюджет»);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бюджета);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33 — АН (уполномоченный орган).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УИН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ImportedChange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/@SupplierBillID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Изменение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xsd-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изменен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формат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(\w{20}) 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или 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(\d{25})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»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на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((\d{25}|\d{20}))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Допустимые для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20  или 25 цифр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lang="ru-RU" sz="1000" spc="-10" dirty="0">
                          <a:latin typeface="Calibri"/>
                          <a:cs typeface="Calibri"/>
                        </a:rPr>
                        <a:t>Удалена проверка с кодом «238».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5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Направляемое новое извещение о начисление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Imported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С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harge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Imported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С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harge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Описание типа:</a:t>
                      </a: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Тип предназначен для описания каждого начисления в пакете.</a:t>
                      </a: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Описание типа приведено в файле Package.xsd. Данный тип основана на типе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ChargeType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(см. описание в таблице - Таблица 4) с указанием расширяющего поля 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» («УРН участника косвенного взаимодействия, сформировавшего сущность»): тип 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URNType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» (см. описание в пункте 12 раздела 4.4) и поля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(«Идентификатор начисления в пакете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Calibri"/>
                        </a:rPr>
                        <a:t>»): формируется на стороне ИС участника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, тип «Строка не более 50 символов в формате в формате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»,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Calibri"/>
                        </a:rPr>
                        <a:t>должен иметь структуру &lt;[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Calibri"/>
                        </a:rPr>
                        <a:t>A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Calibri"/>
                        </a:rPr>
                        <a:t>-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Calibri"/>
                        </a:rPr>
                        <a:t>Z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Calibri"/>
                        </a:rPr>
                        <a:t>]&gt;_&lt;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Calibri"/>
                        </a:rPr>
                        <a:t>GUID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Calibri"/>
                          <a:ea typeface="+mn-ea"/>
                          <a:cs typeface="Calibri"/>
                        </a:rPr>
                        <a:t>&gt;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50" dirty="0"/>
              <a:t> </a:t>
            </a:r>
            <a:r>
              <a:rPr spc="-10" dirty="0"/>
              <a:t>необходимой</a:t>
            </a:r>
            <a:r>
              <a:rPr spc="-65" dirty="0"/>
              <a:t> </a:t>
            </a:r>
            <a:r>
              <a:rPr dirty="0"/>
              <a:t>для</a:t>
            </a:r>
            <a:r>
              <a:rPr spc="-50" dirty="0"/>
              <a:t> </a:t>
            </a:r>
            <a:r>
              <a:rPr dirty="0"/>
              <a:t>уплаты</a:t>
            </a:r>
            <a:r>
              <a:rPr spc="-45" dirty="0"/>
              <a:t> </a:t>
            </a:r>
            <a:r>
              <a:rPr spc="-10" dirty="0"/>
              <a:t>информации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417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 </a:t>
            </a:r>
            <a:r>
              <a:rPr sz="1800" b="1" spc="-10" dirty="0">
                <a:latin typeface="Calibri"/>
                <a:cs typeface="Calibri"/>
              </a:rPr>
              <a:t>зачислении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484592"/>
              </p:ext>
            </p:extLst>
          </p:nvPr>
        </p:nvGraphicFramePr>
        <p:xfrm>
          <a:off x="140830" y="1065720"/>
          <a:ext cx="11879580" cy="4798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3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 перечня допустимых значений удалено: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платежа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@amount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IncomeType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данных предназначен для описания суммы денежных средств без учета отрицательного баланса.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длиной до 18 цифр ([1-9]\d{0,}|[0]).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18: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Вид операции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805" marR="1466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@transKind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IncomeType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 перечень возможных значений: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01 – указывается для платежного поручения (ED101, ED108), поручения для СБП (VDG25), поручения о перечислении на счет (VD101); 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02 – указывается для платежного требования;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06 – указывается для инкассового поручения (ED104);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16 – указывается для платежного ордера (ED105).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4021: 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ИС, формирующей зачисление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1466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sourceIDIS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ru-RU" sz="1100" dirty="0" err="1">
                          <a:latin typeface="Courier New"/>
                          <a:cs typeface="Courier New"/>
                        </a:rPr>
                        <a:t>IncomeType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 перечень допустимых значений: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«ASFK» – Автоматизированная система ФК;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«EXP» – Подсистема Управление расходами;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«FAMABS» – Подсистема управления денежными средствами;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«RMS» – Подсистема управления доходами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«EIS» -  Единая информационная система в сфере закупок;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«TSE» - Компонент КС ПУР ЭБ;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«INC» - Компонент АУ, БУ ПУР ЭБ;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«EBP» - ЕБП;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«PFHD» - ПФХД;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«IVS» – Иная внешняя система.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34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417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 </a:t>
            </a:r>
            <a:r>
              <a:rPr sz="1800" b="1" spc="-10" dirty="0">
                <a:latin typeface="Calibri"/>
                <a:cs typeface="Calibri"/>
              </a:rPr>
              <a:t>зачислении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405335"/>
              </p:ext>
            </p:extLst>
          </p:nvPr>
        </p:nvGraphicFramePr>
        <p:xfrm>
          <a:off x="140830" y="1065720"/>
          <a:ext cx="11879580" cy="4874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3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16:</a:t>
                      </a: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Наименование организации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Payee/@name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920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Income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требований к указанию значений атрибута.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Указывается: 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территориальному органу Федерального казначейства - сокращенное наименование территориального органа Федерального казначейства, в скобках сокращенное наименование организации, а также номер лицевого счета организации;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финансовому органу, органу управления внебюджетным фондом - сокращенное наименование финансового органа, органа управления внебюджетным фондом, в скобках сокращенное наименование организации, а также: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организации, если указанный счет открыт в территориальном органе Федерального казначейства;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финансового органа или органа управления государственным внебюджетным фондом Российской Федерации, если лицевой счет организации, являющейся участником бюджетного процесса, открыт в финансовом органе или органе управления государственным внебюджетным фондом Российской Федерации;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счет, открытый в кредитной организации, подразделении Банка России – сокращенное наименование организации, являющейся получателем средств.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Значение поля не должно превышать 160 символов.</a:t>
                      </a:r>
                      <a:endParaRPr sz="10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4022: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Аналитический код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@purposeCode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IncomeType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@purposeCode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Строка длиной 25 символов/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Указывается аналитический код, код источника поступлений (код направления расходования), идентификационный код поступлений (выплат).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74199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200: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ОГРН организации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17399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удален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@ogrn»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IncomeType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10: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92075" algn="l"/>
                        </a:tabLs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Bank@name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92075" indent="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92075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PaymentOrgType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1687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417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 </a:t>
            </a:r>
            <a:r>
              <a:rPr sz="1800" b="1" spc="-10" dirty="0">
                <a:latin typeface="Calibri"/>
                <a:cs typeface="Calibri"/>
              </a:rPr>
              <a:t>зачислении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170961"/>
              </p:ext>
            </p:extLst>
          </p:nvPr>
        </p:nvGraphicFramePr>
        <p:xfrm>
          <a:off x="140830" y="1065720"/>
          <a:ext cx="11879580" cy="4610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3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320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2003:</a:t>
                      </a: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Данные участника, принявшего платеж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@UFK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PaymentOrgType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Допустимое для ввода значение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: Строка длиной до 13 символов (\d{4}, [a-zA-Z0-9]{6}, \d{13})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/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Если платеж принят ТОФК, то тег должен быть заполнен значением, содержащим:</a:t>
                      </a:r>
                    </a:p>
                    <a:p>
                      <a:pPr marL="283845" indent="-171450" algn="just">
                        <a:lnSpc>
                          <a:spcPct val="100000"/>
                        </a:lnSpc>
                        <a:spcBef>
                          <a:spcPts val="32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­код ТОФК (с 1 по 4 символы);</a:t>
                      </a:r>
                    </a:p>
                    <a:p>
                      <a:pPr marL="283845" indent="-171450" algn="just">
                        <a:lnSpc>
                          <a:spcPct val="100000"/>
                        </a:lnSpc>
                        <a:spcBef>
                          <a:spcPts val="32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­БИК ТОФК (с 5 по 13 символы).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Если платеж принят организацией почтовой связи, Банком России или иной организацией, не являющейся кредитной организацией и не являющейся ТОФК, указывается УРН организации.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2007:</a:t>
                      </a: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Реквизиты платежа 101, 106-109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8191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Уточнено описание атрибутов комплексного типа данных «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BudgetIndexType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74199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1027: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таможенного органа.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@taxCode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r>
                        <a:rPr lang="ru-RU" sz="1100" spc="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новый атрибут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@taxCode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8 цифр (Маска: \d{8})/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107 «Показатель налогового периода» (@taxPeriod).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92075" algn="l"/>
                        </a:tabLs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плательщика, которому осуществляется возврат денежных средств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@payerIdentifier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6118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65932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417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 </a:t>
            </a:r>
            <a:r>
              <a:rPr sz="1800" b="1" spc="-10" dirty="0">
                <a:latin typeface="Calibri"/>
                <a:cs typeface="Calibri"/>
              </a:rPr>
              <a:t>зачислении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225197"/>
              </p:ext>
            </p:extLst>
          </p:nvPr>
        </p:nvGraphicFramePr>
        <p:xfrm>
          <a:off x="140830" y="1065720"/>
          <a:ext cx="11879580" cy="3431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3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32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УИН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@SupplierBillID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, 20 или 25 цифр символов 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(маска ввода: «(\d{25})|\(\d{20})»).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pc="-1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 5.2.3).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для получения извещений о зачислении за временной интервал с указанием дополнительных параметров 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/@startDate</a:t>
                      </a:r>
                    </a:p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/@endDate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Добавлена проверка с кодом «107»: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Временной интервал, за который запрашиваются сведения, не должен превышать одних суток.</a:t>
                      </a:r>
                      <a:endParaRPr lang="ru-RU" sz="1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74199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сущность,</a:t>
                      </a: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3487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781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 уточнении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вида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 </a:t>
            </a:r>
            <a:r>
              <a:rPr sz="1800" b="1" spc="-10" dirty="0">
                <a:latin typeface="Calibri"/>
                <a:cs typeface="Calibri"/>
              </a:rPr>
              <a:t>принадлежности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платежа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921892"/>
              </p:ext>
            </p:extLst>
          </p:nvPr>
        </p:nvGraphicFramePr>
        <p:xfrm>
          <a:off x="140830" y="1065720"/>
          <a:ext cx="11879580" cy="5050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3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075" algn="l"/>
                        </a:tabLst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 перечня допустимых значений удалено: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УИН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@SupplierBillID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Изменение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xsd-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изменен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формат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(\w{20}) 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или 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(\d{25})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»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на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((\d{25}|\d{20}))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Допустимые для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20  или 25 цифр.</a:t>
                      </a:r>
                      <a:endParaRPr lang="ru-RU" sz="1000" spc="-1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по ОКПО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@okpo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ClarificationType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92075" algn="l"/>
                        </a:tabLst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Наименование атрибута изменено с «</a:t>
                      </a:r>
                      <a:r>
                        <a:rPr lang="en-US" sz="1000" dirty="0">
                          <a:latin typeface="Calibri"/>
                          <a:cs typeface="Calibri"/>
                        </a:rPr>
                        <a:t>OKPO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»</a:t>
                      </a:r>
                      <a:r>
                        <a:rPr lang="en-US" sz="10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на «</a:t>
                      </a:r>
                      <a:r>
                        <a:rPr lang="en-US" sz="1000" dirty="0" err="1">
                          <a:latin typeface="Calibri"/>
                          <a:cs typeface="Calibri"/>
                        </a:rPr>
                        <a:t>okpo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Номер лицевого счета финансового органа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23114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finBodyAccount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ru-RU" sz="1100" dirty="0" err="1">
                          <a:latin typeface="Courier New"/>
                          <a:cs typeface="Courier New"/>
                        </a:rPr>
                        <a:t>ClarificationType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Наименование атрибута изменено с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FinBodyAccount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на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finBodyAccount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92075" indent="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Финансовый орган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23114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financialBody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ru-RU" sz="1100" dirty="0" err="1">
                          <a:latin typeface="Courier New"/>
                          <a:cs typeface="Courier New"/>
                        </a:rPr>
                        <a:t>ClarificationType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5723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Наименование атрибута изменено с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FinancialBody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на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financialBody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54305" marR="257238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31369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Федеральное казначейство, орган Федерального казначейства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tofkName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ru-RU" sz="1100" dirty="0" err="1">
                          <a:latin typeface="Courier New"/>
                          <a:cs typeface="Courier New"/>
                        </a:rPr>
                        <a:t>ClarificationType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Наименование атрибута изменено с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TOFKname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на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tofkName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по КОФК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1466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tofkCode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ru-RU" sz="1100" dirty="0" err="1">
                          <a:latin typeface="Courier New"/>
                          <a:cs typeface="Courier New"/>
                        </a:rPr>
                        <a:t>ClarificationType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Наименование атрибута изменено с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TOFKcode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на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tofkCode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29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5227:</a:t>
                      </a:r>
                      <a:r>
                        <a:rPr lang="en-US" sz="11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операции в ИС, формирующей извещение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en-US" sz="1100" dirty="0">
                        <a:latin typeface="Calibri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5027:</a:t>
                      </a:r>
                      <a:r>
                        <a:rPr lang="en-US" sz="11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100" dirty="0">
                          <a:latin typeface="+mn-lt"/>
                          <a:cs typeface="Calibri"/>
                        </a:rPr>
                        <a:t>Тип операции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@statementID </a:t>
                      </a: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@operationType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добавлены новые атрибуты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@statementID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»,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@operationType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комплексного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ClarificationType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781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 уточнении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вида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 </a:t>
            </a:r>
            <a:r>
              <a:rPr sz="1800" b="1" spc="-10" dirty="0">
                <a:latin typeface="Calibri"/>
                <a:cs typeface="Calibri"/>
              </a:rPr>
              <a:t>принадлежности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платежа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824664"/>
              </p:ext>
            </p:extLst>
          </p:nvPr>
        </p:nvGraphicFramePr>
        <p:xfrm>
          <a:off x="140830" y="1065720"/>
          <a:ext cx="11879580" cy="5050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3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5026: 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ИС, формирующей уточнение вида и принадлежности платежа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805" marR="1466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sourceIDIS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ru-RU" sz="1100" dirty="0" err="1">
                          <a:latin typeface="Courier New"/>
                          <a:cs typeface="Courier New"/>
                        </a:rPr>
                        <a:t>IncomeType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 перечень допустимых значений: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«ASFK» – Автоматизированная система ФК;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«EXP» – Подсистема Управление расходами;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«FAMABS» – Подсистема управления денежными средствами;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«RMS» – Подсистема управления доходами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«EIS» -  Единая информационная система в сфере закупок;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«TSE» - Компонент КС ПУР ЭБ;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«INC» - Компонент АУ, БУ ПУР ЭБ;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«EBP» - ЕБП;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«PFHD» - ПФХД;</a:t>
                      </a:r>
                    </a:p>
                    <a:p>
                      <a:pPr marL="154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«IVS» – Иная внешняя система.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документа, подтверждающий проведение операции АДБ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ClarificationApplication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/@appCodeAdb 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новый атрибут «@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appCodeAdb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комплексного типа данных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ClarificationType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spc="-1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@amount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PaymentDetailType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данных предназначен для описания суммы денежных средств без учета отрицательного баланса.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длиной до 18 цифр ([1-9]\d{0,}|[0]).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Назначение платежа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805" marR="23114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purpose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 типа данных «</a:t>
                      </a:r>
                      <a:r>
                        <a:rPr lang="ru-RU" sz="1100" dirty="0" err="1">
                          <a:latin typeface="Courier New"/>
                          <a:cs typeface="Courier New"/>
                        </a:rPr>
                        <a:t>PaymentDetailType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 удален формат значения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«[\S\t</a:t>
                      </a:r>
                      <a:r>
                        <a:rPr lang="ru-RU" sz="1000" spc="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]*».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 длиной до 210 символов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плательщика, которому осуществляется возврат денежных средств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@payerIdentifier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6237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781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об уточнении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вида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 </a:t>
            </a:r>
            <a:r>
              <a:rPr sz="1800" b="1" spc="-10" dirty="0">
                <a:latin typeface="Calibri"/>
                <a:cs typeface="Calibri"/>
              </a:rPr>
              <a:t>принадлежности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платежа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530677"/>
              </p:ext>
            </p:extLst>
          </p:nvPr>
        </p:nvGraphicFramePr>
        <p:xfrm>
          <a:off x="140830" y="1065720"/>
          <a:ext cx="11879580" cy="3431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3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УИН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@SupplierBillID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, 20 или 25 цифр символов 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(маска ввода: «(\d{25})|\(\d{20})»).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pc="-1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 5.4.3).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для получения извещений о зачислении за временной интервал с указанием дополнительных параметров 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/@startDate</a:t>
                      </a:r>
                    </a:p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/@endDate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Добавлена проверка с кодом «107»: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Временной интервал, за который запрашиваются сведения, не должен превышать одних суток.</a:t>
                      </a:r>
                      <a:endParaRPr lang="ru-RU" sz="1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41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сущность,</a:t>
                      </a: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876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6737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нормативно-</a:t>
            </a:r>
            <a:r>
              <a:rPr sz="1800" b="1" dirty="0">
                <a:latin typeface="Calibri"/>
                <a:cs typeface="Calibri"/>
              </a:rPr>
              <a:t>справочной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из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ГИС </a:t>
            </a:r>
            <a:r>
              <a:rPr sz="1800" b="1" spc="-25" dirty="0">
                <a:latin typeface="Calibri"/>
                <a:cs typeface="Calibri"/>
              </a:rPr>
              <a:t>ГМП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365065"/>
              </p:ext>
            </p:extLst>
          </p:nvPr>
        </p:nvGraphicFramePr>
        <p:xfrm>
          <a:off x="140830" y="1065720"/>
          <a:ext cx="11879580" cy="5040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4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2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90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сообщения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541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@senderRole</a:t>
                      </a: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25730" marR="1054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4019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Добавлено допустимое значение:</a:t>
                      </a:r>
                    </a:p>
                    <a:p>
                      <a:pPr marL="112395" marR="4019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22 — АЗ (орган государственной власти (орган местного самоуправления), обладающий правом получать информацию из ГИС ГМП при предоставлении государственных (муниципальных) услуг и (или) выполнении государственных (муниципальных) функций, и не осуществляющий администрирование платежей, его территориальные органы).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5638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статуса организации</a:t>
                      </a:r>
                    </a:p>
                    <a:p>
                      <a:pPr marL="89535" marR="5638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5638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Дата и время обновления справочника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@orgStatus </a:t>
                      </a:r>
                    </a:p>
                    <a:p>
                      <a:pPr marL="12573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2573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@updateDate</a:t>
                      </a:r>
                    </a:p>
                    <a:p>
                      <a:pPr marL="12573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атрибуты не обязательны для заполнения.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56388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@bankName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RegistryDataType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</a:t>
                      </a:r>
                      <a:r>
                        <a:rPr lang="ru-RU" sz="1000" b="1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b="0" dirty="0">
                          <a:latin typeface="+mn-lt"/>
                          <a:cs typeface="Calibri"/>
                        </a:rPr>
                        <a:t>@bankName</a:t>
                      </a:r>
                      <a:r>
                        <a:rPr lang="ru-RU" sz="1000" b="1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b="0" dirty="0">
                          <a:latin typeface="+mn-lt"/>
                          <a:cs typeface="Calibri"/>
                        </a:rPr>
                        <a:t>удален.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57010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5638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106:</a:t>
                      </a:r>
                    </a:p>
                    <a:p>
                      <a:pPr marL="89535" marR="5638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Показатель основания платежа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@paytReason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RegistryDataType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822925"/>
                  </a:ext>
                </a:extLst>
              </a:tr>
              <a:tr h="362395">
                <a:tc>
                  <a:txBody>
                    <a:bodyPr/>
                    <a:lstStyle/>
                    <a:p>
                      <a:pPr marL="89535" marR="5638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Шаблоны реквизитов участника в ГИС ГМП 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RegistryDataType</a:t>
                      </a:r>
                      <a:endParaRPr lang="en-US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атрибутов комплексного типа данных.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04425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1027: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таможенного органа.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@taxCode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r>
                        <a:rPr lang="ru-RU" sz="1100" spc="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RegistryDataType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новый атрибут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@taxCode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8 цифр (Маска: \d{8})/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107 «Показатель налогового периода» (@taxPeriod).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193465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Счета получателей средств коммерческих организаций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AccountsRecipient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r>
                        <a:rPr lang="ru-RU" sz="1100" spc="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RegistryDataType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необязательный для заполнения контейнер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AccountsRecipient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», включающий атрибуты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@ksNumber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»,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@bik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424462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6737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нормативно-</a:t>
            </a:r>
            <a:r>
              <a:rPr sz="1800" b="1" dirty="0">
                <a:latin typeface="Calibri"/>
                <a:cs typeface="Calibri"/>
              </a:rPr>
              <a:t>справочной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информации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из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ГИС </a:t>
            </a:r>
            <a:r>
              <a:rPr sz="1800" b="1" spc="-25" dirty="0">
                <a:latin typeface="Calibri"/>
                <a:cs typeface="Calibri"/>
              </a:rPr>
              <a:t>ГМП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563426"/>
              </p:ext>
            </p:extLst>
          </p:nvPr>
        </p:nvGraphicFramePr>
        <p:xfrm>
          <a:off x="140830" y="1065720"/>
          <a:ext cx="11879580" cy="1613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4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2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90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сущность,</a:t>
                      </a: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1071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374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>
                <a:latin typeface="Calibri"/>
                <a:cs typeface="Calibri"/>
              </a:rPr>
              <a:t>Подписка на предоставление уведомлений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24155"/>
              </p:ext>
            </p:extLst>
          </p:nvPr>
        </p:nvGraphicFramePr>
        <p:xfrm>
          <a:off x="140830" y="1065720"/>
          <a:ext cx="11879580" cy="4334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1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 перечня допустимых значений удалено: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Описание простых типов полей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PayerIdentifierType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сущность,</a:t>
                      </a: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53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Наименование URI зарегистрированного в едином сервисе СМЭВ 3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ChangeSubscription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/@noticeUri</a:t>
                      </a:r>
                    </a:p>
                    <a:p>
                      <a:pPr marL="990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660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Уточнено описание ошибки с кодом «410»:</a:t>
                      </a:r>
                    </a:p>
                    <a:p>
                      <a:pPr marL="112395" marR="2660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Версия ВС «Предоставление уведомлений по подписке», указанная в поле «Наименование URI, зарегистрированного в едином сервисе СМЭВ 3» должна поддерживаться ГИС ГМП.</a:t>
                      </a:r>
                    </a:p>
                    <a:p>
                      <a:pPr marL="112395" marR="2660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Поддерживаемые ГИС ГМП версии ВС «Предоставлений уведомлений по подписке» см. в карточке ВС в ЛК УВ.</a:t>
                      </a:r>
                    </a:p>
                    <a:p>
                      <a:pPr marL="112395" marR="2660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087005"/>
              </p:ext>
            </p:extLst>
          </p:nvPr>
        </p:nvGraphicFramePr>
        <p:xfrm>
          <a:off x="140830" y="1065720"/>
          <a:ext cx="11974970" cy="5221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1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80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начисления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totalAmount</a:t>
                      </a:r>
                      <a:r>
                        <a:rPr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Charge</a:t>
                      </a:r>
                      <a:r>
                        <a:rPr sz="1100" spc="-10" dirty="0" err="1">
                          <a:latin typeface="Courier New"/>
                          <a:cs typeface="Courier New"/>
                        </a:rPr>
                        <a:t>Type</a:t>
                      </a:r>
                      <a:r>
                        <a:rPr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Изменение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xsd-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изменен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формат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[-+]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?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[0-9]+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»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на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([1-9]\d{0,}|[0])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13030" marR="79565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ввода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: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Integer.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</a:p>
                    <a:p>
                      <a:pPr marL="113030" marR="795655">
                        <a:lnSpc>
                          <a:spcPct val="100000"/>
                        </a:lnSpc>
                      </a:pPr>
                      <a:r>
                        <a:rPr lang="ru-RU" sz="1000" spc="-10" dirty="0">
                          <a:latin typeface="Calibri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».</a:t>
                      </a:r>
                      <a:endParaRPr lang="en-US" sz="1000" spc="-10" dirty="0">
                        <a:highlight>
                          <a:srgbClr val="FFFF00"/>
                        </a:highlight>
                        <a:latin typeface="Calibri"/>
                        <a:cs typeface="Calibri"/>
                      </a:endParaRPr>
                    </a:p>
                    <a:p>
                      <a:pPr marL="113030" marR="795655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 «0» может указываться, если значение поля «Признак предварительного начисления» (атрибут «@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origin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») равно «PRIOR».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Проверка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</a:t>
                      </a:r>
                      <a:r>
                        <a:rPr lang="ru-RU" sz="1000" spc="-3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кодом</a:t>
                      </a:r>
                      <a:r>
                        <a:rPr lang="ru-RU" sz="1000" spc="-3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ошибки</a:t>
                      </a:r>
                      <a:r>
                        <a:rPr lang="ru-RU" sz="1000" spc="-2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«40» ограничивает</a:t>
                      </a:r>
                      <a:r>
                        <a:rPr lang="ru-RU" sz="1000" spc="-2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указание нулевого значения в атрибуте.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26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Назначение платежа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purpose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Calibri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 удален формат значения</a:t>
                      </a:r>
                      <a:r>
                        <a:rPr lang="ru-RU"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«[\S\t</a:t>
                      </a:r>
                      <a:r>
                        <a:rPr lang="ru-RU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]*».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 Строка длиной до 210 символов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обязателен для заполнения.</a:t>
                      </a:r>
                    </a:p>
                    <a:p>
                      <a:pPr marL="11303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Добавлена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проверка</a:t>
                      </a:r>
                      <a:r>
                        <a:rPr lang="ru-RU" sz="1000" spc="-2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кодом</a:t>
                      </a:r>
                      <a:r>
                        <a:rPr lang="ru-RU" sz="1000" spc="-2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ошибки</a:t>
                      </a:r>
                      <a:r>
                        <a:rPr lang="ru-RU" sz="1000" spc="-2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«300»: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 поля 24 «Назначение платежа» должно соответствовать маске: «[ -~А-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ЯЁа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яёa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zA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-Z№]+».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325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Данные ТОФК, структурного подразделения кредитной организации или подразделения Банка России, в котором открыт счет </a:t>
                      </a:r>
                      <a:endParaRPr sz="1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77851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1884363" algn="l"/>
                        </a:tabLst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OrgAccount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/@Bank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endParaRPr sz="10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Обязательно , если первая цифра номера счета получателя средств (атрибут 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») отлична от значения «0».</a:t>
                      </a:r>
                      <a:endParaRPr lang="ru-RU" sz="10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8: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Плательщик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OrgAccount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payerName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обязателен для заполнения.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918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Поле 2007: 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Реквизиты платежа 101, 106 - 109, предусмотренные Правилами указания информации в реквизитах распоряжений о переводе денежных средств в уплату платежей в бюджетную систему Российской Федерации (утверждены приказом Министерства финансов Российской Федерации от 12 ноября 2013 г. №107н)</a:t>
                      </a:r>
                      <a:endParaRPr sz="1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BudgetIndex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Обязателен для заполнения в извещении о начислении в адрес получателей средств, являющихся участниками системы казначейских платежей (не являющихся коммерческими организациями).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50" dirty="0"/>
              <a:t> </a:t>
            </a:r>
            <a:r>
              <a:rPr spc="-10" dirty="0"/>
              <a:t>необходимой</a:t>
            </a:r>
            <a:r>
              <a:rPr spc="-65" dirty="0"/>
              <a:t> </a:t>
            </a:r>
            <a:r>
              <a:rPr dirty="0"/>
              <a:t>для</a:t>
            </a:r>
            <a:r>
              <a:rPr spc="-50" dirty="0"/>
              <a:t> </a:t>
            </a:r>
            <a:r>
              <a:rPr dirty="0"/>
              <a:t>уплаты</a:t>
            </a:r>
            <a:r>
              <a:rPr spc="-45" dirty="0"/>
              <a:t> </a:t>
            </a:r>
            <a:r>
              <a:rPr spc="-10" dirty="0"/>
              <a:t>информации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374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уведомлений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по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подписке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105976"/>
              </p:ext>
            </p:extLst>
          </p:nvPr>
        </p:nvGraphicFramePr>
        <p:xfrm>
          <a:off x="140830" y="1065720"/>
          <a:ext cx="11879580" cy="5132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53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Уведомление о погашении начисления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Описание события для рассылки уведомления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операции,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Описание операции,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извещения, соответствующий операции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05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NoticeChargeQuittance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07950" marR="105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07950" marR="105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EventData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07950" marR="105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07950" marR="105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EventData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@operation </a:t>
                      </a:r>
                    </a:p>
                    <a:p>
                      <a:pPr marL="107950" marR="105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EventData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@operationName</a:t>
                      </a:r>
                    </a:p>
                    <a:p>
                      <a:pPr marL="107950" marR="10541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EventData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/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@entityId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добавлены поля запроса:</a:t>
                      </a:r>
                    </a:p>
                    <a:p>
                      <a:pPr marL="28384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Обязательное для заполнения поле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NoticeChargeQuittance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»;</a:t>
                      </a:r>
                    </a:p>
                    <a:p>
                      <a:pPr marL="28384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Обязательный для заполнения контейнер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EventData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 с атрибутами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@operation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»,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@operationName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»,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@entityId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1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УИН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@SupplierBillID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Изменение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xsd-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изменен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формат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(\w{20}) 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или 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(\d{25})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»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на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((\d{25}|\d{20}))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».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Допустимые для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значения: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20  или 25 цифр.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, 20 или 25 цифр символов 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(маска ввода: «(\d{25})|\(\d{20})»). </a:t>
                      </a:r>
                      <a:endParaRPr lang="ru-RU" sz="1000" spc="-1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pc="-1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(п.5.1.3)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34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начисления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totalAmount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 marR="7956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000" dirty="0" err="1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ввода</a:t>
                      </a:r>
                      <a:r>
                        <a:rPr sz="1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 err="1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: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целое неотрицательное число длиной не более 18 цифр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lang="en-US" sz="1000" spc="-10" dirty="0">
                          <a:latin typeface="Calibri"/>
                          <a:cs typeface="Calibri"/>
                        </a:rPr>
                        <a:t>Integer.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</a:p>
                    <a:p>
                      <a:pPr marL="113030" marR="7956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spc="-10" dirty="0">
                        <a:latin typeface="Calibri"/>
                        <a:cs typeface="Calibri"/>
                      </a:endParaRPr>
                    </a:p>
                    <a:p>
                      <a:pPr marL="113030" marR="7956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Calibri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».</a:t>
                      </a:r>
                      <a:endParaRPr lang="en-US" sz="1000" spc="-10" dirty="0">
                        <a:highlight>
                          <a:srgbClr val="FFFF00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1010:</a:t>
                      </a:r>
                    </a:p>
                    <a:p>
                      <a:pPr marL="89535" marR="432434" algn="l" defTabSz="107632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19350" algn="l"/>
                        </a:tabLs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Информация о нормативном правовом акте, являющемся основанием для исчисления суммы денежных средств, подлежащих уплате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ОГРН организации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legalAct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NoticeChargeType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NoticeChargeType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а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трибуты удалены.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374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уведомлений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по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подписке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383034"/>
              </p:ext>
            </p:extLst>
          </p:nvPr>
        </p:nvGraphicFramePr>
        <p:xfrm>
          <a:off x="140830" y="1065720"/>
          <a:ext cx="11879580" cy="4883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7744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1013: Код категории начислений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1014: Код нормативного акта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1500:  Информация о нормативном правовом акте, соглашении, договоре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@categoryChargeCode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@NPACode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@LegalActInfo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поля добавлены в схему.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spc="-1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544">
                <a:tc>
                  <a:txBody>
                    <a:bodyPr/>
                    <a:lstStyle/>
                    <a:p>
                      <a:pPr marL="89535" marR="26479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Остаток суммы подлежащей оплате, указанной в начислении (в</a:t>
                      </a:r>
                      <a:r>
                        <a:rPr lang="en-US" sz="11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100" dirty="0">
                          <a:latin typeface="+mn-lt"/>
                          <a:cs typeface="Calibri"/>
                        </a:rPr>
                        <a:t>копейках),</a:t>
                      </a:r>
                    </a:p>
                    <a:p>
                      <a:pPr marL="89535" marR="26479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остатка денежных средств плательщика,</a:t>
                      </a:r>
                    </a:p>
                    <a:p>
                      <a:pPr marL="89535" marR="26479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Сумма, подлежащая уплате,</a:t>
                      </a:r>
                    </a:p>
                    <a:p>
                      <a:pPr marL="89535" marR="26479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Общая подлежащая уплате сумма средств с наступившим сроком уплаты (задолженность)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@amountToPay</a:t>
                      </a: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@amountBalance</a:t>
                      </a: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@amountPayment</a:t>
                      </a:r>
                    </a:p>
                    <a:p>
                      <a:pPr marL="167640">
                        <a:lnSpc>
                          <a:spcPct val="100000"/>
                        </a:lnSpc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@amountDebt 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Уточнен тип данных: добавлен простой тип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AmountToPayType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».</a:t>
                      </a:r>
                      <a:endParaRPr lang="en-US" sz="1000" dirty="0">
                        <a:latin typeface="Calibri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Calibri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Calibri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Calibri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Calibri"/>
                        <a:cs typeface="Calibri"/>
                      </a:endParaRP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 тип данных: д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обавлен простой тип данных «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spc="-10" dirty="0">
                        <a:highlight>
                          <a:srgbClr val="FFFF00"/>
                        </a:highlight>
                        <a:latin typeface="+mn-lt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544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Основной идентификатор плательщика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@payerIdentifier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  <a:endParaRPr lang="ru-RU" sz="1000" spc="-1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40994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374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уведомлений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по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подписке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213637"/>
              </p:ext>
            </p:extLst>
          </p:nvPr>
        </p:nvGraphicFramePr>
        <p:xfrm>
          <a:off x="140830" y="1065720"/>
          <a:ext cx="11879580" cy="5039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535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Сведения об уточнении вида и принадлежности платежа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@Clarification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QuittanceType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требование к заполнению: доступно указание до 100 значений.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24: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Назначение платежа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purpose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Calibri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 удален формат значения</a:t>
                      </a:r>
                      <a:r>
                        <a:rPr lang="ru-RU"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«[\S\t</a:t>
                      </a:r>
                      <a:r>
                        <a:rPr lang="ru-RU" sz="10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spc="-20" dirty="0">
                          <a:latin typeface="Calibri"/>
                          <a:cs typeface="Calibri"/>
                        </a:rPr>
                        <a:t>]*».</a:t>
                      </a: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lang="ru-RU"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ввода</a:t>
                      </a:r>
                      <a:r>
                        <a:rPr lang="ru-RU"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значение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 Строка длиной до 210 символов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/String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обязателен для заполнения.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544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2011: Контактная информация плательщика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2012: Номер телефона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2013: Адрес электронной почты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ContactDetails</a:t>
                      </a: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ContactDetails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/@phoneNumber</a:t>
                      </a: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ContactDetails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/@email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контейнер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ContactDetails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 атрибутами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@phoneNumber», «@email»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PaymentType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В извещении о приеме к исполнению распоряжения в адрес коммерческих организаций необходимо указать данные хотя бы одного вида контактной информации плательщика.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PhoneNumberType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3030" marR="3105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b="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b="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b="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 длиной до 11 цифр (7([0-9]){10}).</a:t>
                      </a:r>
                      <a:endParaRPr sz="1000" b="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409943"/>
                  </a:ext>
                </a:extLst>
              </a:tr>
              <a:tr h="931544">
                <a:tc>
                  <a:txBody>
                    <a:bodyPr/>
                    <a:lstStyle/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18:</a:t>
                      </a:r>
                    </a:p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Вид операции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@transKind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Уточнен перечень возможных значений: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01 – указывается для платежного поручения, поручения для СБП, поручения о перечислении на счет; 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02 – указывается для платежного требования;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06 – указывается для инкассового поручения; 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16 –  указывается для платежного ордера.</a:t>
                      </a: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796899"/>
                  </a:ext>
                </a:extLst>
              </a:tr>
              <a:tr h="931544">
                <a:tc>
                  <a:txBody>
                    <a:bodyPr/>
                    <a:lstStyle/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11:</a:t>
                      </a:r>
                    </a:p>
                    <a:p>
                      <a:pPr marL="89535" marR="295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БИК структурного подразделения кредитной организации или подразделения Банка России, в котором открыт счет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bik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PaymentOrgType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76213" marR="1047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Изменение </a:t>
                      </a:r>
                      <a:r>
                        <a:rPr lang="ru-RU" sz="11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1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1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100" spc="-20" dirty="0">
                          <a:latin typeface="+mn-lt"/>
                          <a:cs typeface="Calibri"/>
                        </a:rPr>
                        <a:t> добавлен атрибут «</a:t>
                      </a:r>
                      <a:r>
                        <a:rPr lang="en-US" sz="1100" spc="-20" dirty="0">
                          <a:latin typeface="+mn-lt"/>
                          <a:cs typeface="Calibri"/>
                        </a:rPr>
                        <a:t>@bik</a:t>
                      </a:r>
                      <a:r>
                        <a:rPr lang="ru-RU" sz="1100" spc="-20" dirty="0">
                          <a:latin typeface="+mn-lt"/>
                          <a:cs typeface="Calibri"/>
                        </a:rPr>
                        <a:t>».</a:t>
                      </a:r>
                      <a:endParaRPr lang="ru-RU" sz="1100" dirty="0">
                        <a:latin typeface="+mn-lt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2590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6147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374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уведомлений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по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подписке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799440"/>
              </p:ext>
            </p:extLst>
          </p:nvPr>
        </p:nvGraphicFramePr>
        <p:xfrm>
          <a:off x="140830" y="1065720"/>
          <a:ext cx="11879580" cy="4422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535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12: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Номер корреспондентского счета кредитной организации, открытый в подразделении Банка России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correspondentBankAccount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PaymentOrgType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 добавлен атрибут «</a:t>
                      </a:r>
                      <a:r>
                        <a:rPr lang="en-US" sz="1000" spc="-20" dirty="0">
                          <a:latin typeface="+mn-lt"/>
                          <a:cs typeface="Calibri"/>
                        </a:rPr>
                        <a:t>@correspondentBankAccount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».</a:t>
                      </a: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spc="-1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107: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Показатель налогового периода или код таможенного органа, осуществляющего в соответствии с законодательством РФ функции по выработке государственной политики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@taxPeriod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1027 «Код таможенного органа» (@taxCode).</a:t>
                      </a:r>
                    </a:p>
                    <a:p>
                      <a:pPr marL="1130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При отсутствии значения Реквизита 107 (как Показателя налогового периода, так и Кода таможенного органа) допускается указание в данном поле значения «0».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410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1027: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таможенного органа.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1047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@taxCode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r>
                        <a:rPr lang="ru-RU" sz="1100" spc="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новый атрибут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@taxCode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8 цифр (Маска: \d{8})/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107 «Показатель налогового периода» (@taxPeriod).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409943"/>
                  </a:ext>
                </a:extLst>
              </a:tr>
              <a:tr h="931544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796899"/>
                  </a:ext>
                </a:extLst>
              </a:tr>
              <a:tr h="551626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1121: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Тип должника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Debtor/@debtorType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 длиной от 1 до 4 символов/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2590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1732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374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уведомлений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по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подписке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096450"/>
              </p:ext>
            </p:extLst>
          </p:nvPr>
        </p:nvGraphicFramePr>
        <p:xfrm>
          <a:off x="140830" y="1065720"/>
          <a:ext cx="11879580" cy="48183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53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1130: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Идентификационный номер налогоплательщика должника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Debtor/@debtorInn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 длиной 10 или 12 цифр (\d{10}|\d{12})/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1131: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причины постановки на учет должника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Debtor/@debtorKpp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значение «0» или строка длиной 9 цифр (([0-9]{1}[1-9]{1}|[1-9]{1}[0-9]{1})([0-9]{2})([0-9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A-F]{2})([0-9]{3})|0) /String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544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ИС, формирующей возврат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805" marR="1047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sourceIDIS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 перечень допустимых значений: 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«ASFK» – Автоматизированная система ФК;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«EXP» – Подсистема Управление расходами;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«FAMABS» – Подсистема управления денежными средствами;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«RMS» – Подсистема управления доходами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«EIS» -  Единая информационная система в сфере закупок;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«TSE» - Компонент КС ПУР ЭБ;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«INC» - Компонент АУ, БУ ПУР ЭБ;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«EBP» - ЕБП;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«PFHD» - ПФХД;</a:t>
                      </a:r>
                    </a:p>
                    <a:p>
                      <a:pPr marL="283845" marR="2572385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«IVS» – Иная внешняя система.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409943"/>
                  </a:ext>
                </a:extLst>
              </a:tr>
              <a:tr h="931544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4022: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ИС, формирующей зачисление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@purposeCode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IncomeInfoType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»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@purposeCode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Строка длиной 25 символов/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Указывается аналитический код, код источника поступлений (код направления расходования), идентификационный код поступлений (выплат).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796899"/>
                  </a:ext>
                </a:extLst>
              </a:tr>
              <a:tr h="551626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3011: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операции в ИС, формирующей извещение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859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@statementID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RefundType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»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атрибут «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@statementID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 для ввода значение: Строка длиной до 50 символов/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2590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51188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374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уведомлений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по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подписке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222031"/>
              </p:ext>
            </p:extLst>
          </p:nvPr>
        </p:nvGraphicFramePr>
        <p:xfrm>
          <a:off x="140830" y="1065720"/>
          <a:ext cx="11879580" cy="49873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53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5227: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операции в ИС, формирующей извещение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Тип операции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документа, подтверждающий проведение операции АДБ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@statementID 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@operationType 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@appCodeAdb 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 добавлены атрибуты комплексного типа данных «</a:t>
                      </a:r>
                      <a:r>
                        <a:rPr lang="en-US" sz="1000" spc="-20" dirty="0" err="1">
                          <a:latin typeface="+mn-lt"/>
                          <a:cs typeface="Calibri"/>
                        </a:rPr>
                        <a:t>ClarificationType</a:t>
                      </a:r>
                      <a:r>
                        <a:rPr lang="en-US" sz="1000" spc="-2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1410: Дополнительная информация о начислении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OffenseType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и требования к заполнению полей комплексного типа данных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OffenseType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00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1407: Данные о коде подразделения, выставившего начисление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@departmentCode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OffenseType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 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атрибут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@departmentCode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добавлен.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 длиной от 1 до 8 цифр.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409943"/>
                  </a:ext>
                </a:extLst>
              </a:tr>
              <a:tr h="603061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1500: Информация о нормативном правовом акте, соглашении, договоре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LegalActInfoType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LegalActInfoType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796899"/>
                  </a:ext>
                </a:extLst>
              </a:tr>
              <a:tr h="551626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Уведомление о погашении начисления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85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ChargeQuittanceType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ChargeQuittanceType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2590453"/>
                  </a:ext>
                </a:extLst>
              </a:tr>
              <a:tr h="551626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Описания статусов квитирования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85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AcknowledgmentStatusType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AcknowledgmentStatusType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, допустимые значения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от 1 до 20 символов.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1032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Справочная информация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9065" marR="104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Добавлено описание алгоритма заполнения полей с описанием обстоятельств, послуживших основанием вынесения постановления (п. 5.8.1)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справочник операций при погашении начислений (п. 5.8.2)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939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53766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4374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 err="1">
                <a:latin typeface="Calibri"/>
                <a:cs typeface="Calibri"/>
              </a:rPr>
              <a:t>Предоставление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 err="1">
                <a:latin typeface="Calibri"/>
                <a:cs typeface="Calibri"/>
              </a:rPr>
              <a:t>уведомлений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lang="ru-RU" sz="1800" b="1" dirty="0">
                <a:latin typeface="Calibri"/>
                <a:cs typeface="Calibri"/>
              </a:rPr>
              <a:t>НСИ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625271"/>
              </p:ext>
            </p:extLst>
          </p:nvPr>
        </p:nvGraphicFramePr>
        <p:xfrm>
          <a:off x="140830" y="1065720"/>
          <a:ext cx="11879580" cy="1901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43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статуса организации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Дата и время обновления справочника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@orgStatus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@updateDate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PayeeNSIInfoType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атрибуты не обязательны для заполнения.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Шаблоны реквизитов участника в ГИС ГМП 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@RegistryData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PayeeNSIInfoType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добавлен не обязательный для заполнения атрибут «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@RegistryData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»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RegistryDataType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06050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622909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>
                <a:latin typeface="Calibri"/>
                <a:cs typeface="Calibri"/>
              </a:rPr>
              <a:t>Прием информации о погашении начисления, учете платежа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143487"/>
              </p:ext>
            </p:extLst>
          </p:nvPr>
        </p:nvGraphicFramePr>
        <p:xfrm>
          <a:off x="140830" y="1065720"/>
          <a:ext cx="11879580" cy="5030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43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погашения, в копейках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Reconcile/@amountReconcile 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 для ввода значение: 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простой тип данных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Информация о погашении начисления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результата обработки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@ChargeQuittance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@code </a:t>
                      </a: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 добавлены поля ответа на запрос «</a:t>
                      </a:r>
                      <a:r>
                        <a:rPr lang="en-US" sz="1000" spc="-20" dirty="0">
                          <a:latin typeface="+mn-lt"/>
                          <a:cs typeface="Calibri"/>
                        </a:rPr>
                        <a:t>@ChargeQuittance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», «</a:t>
                      </a:r>
                      <a:r>
                        <a:rPr lang="en-US" sz="1000" spc="-20" dirty="0">
                          <a:latin typeface="+mn-lt"/>
                          <a:cs typeface="Calibri"/>
                        </a:rPr>
                        <a:t>@code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ChargeQuittanceType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Сумма, указанная в начислении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Сумма, указанная в платеже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 возврата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Баланс квитанции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@totalAmount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@amountPayment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@amount 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@balance</a:t>
                      </a: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 для ввода значение: 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 Добавлен простой тип данных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данных предназначен для описания суммы денежных средств без учета отрицательного баланса.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длиной до 18 цифр ([1-9]\d{0,}|[0]).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 тип данных. 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AmountToPayType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данных предназначен для описания суммы денежных средств с учетом отрицательного баланса.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длиной до 18 цифр ([\-]?[1-9]\d{0,}|[0]).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980789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Идентификатор плательщика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@payerIdentifier 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44812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Описания статусов квитирования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85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AcknowledgmentStatusType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AcknowledgmentStatusType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, допустимые значения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от 1 до 20 символов.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259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94105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622909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>
                <a:latin typeface="Calibri"/>
                <a:cs typeface="Calibri"/>
              </a:rPr>
              <a:t>Прием информации о погашении начисления, учете платежа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806675"/>
              </p:ext>
            </p:extLst>
          </p:nvPr>
        </p:nvGraphicFramePr>
        <p:xfrm>
          <a:off x="140830" y="1065720"/>
          <a:ext cx="11879580" cy="2568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УИН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@SupplierBillID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, 20 или 25 цифр символов 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(маска ввода: «(\d{25})|\(\d{20})»).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pc="-1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 5.1.3).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сущность,</a:t>
                      </a: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9807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05118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622909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>
                <a:latin typeface="Calibri"/>
                <a:cs typeface="Calibri"/>
              </a:rPr>
              <a:t>Предоставление информации о результатах квитирования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447121"/>
              </p:ext>
            </p:extLst>
          </p:nvPr>
        </p:nvGraphicFramePr>
        <p:xfrm>
          <a:off x="140830" y="1065720"/>
          <a:ext cx="11879580" cy="5160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 перечня допустимых значений удалено: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Тип запроса на предоставление информации о результатах квитирования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QuittancesExportConditions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/@kind 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Уточнен перечень допустимых значений: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QUITTANCE - для запросов результатов квитирования, за исключением неактивных (возвращается результат квитирования с последним полученным платежом);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ALLQUITTANCE - для запросов всех результатов квитирования;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QUITTANCEMAINCHARGE - для запросов результатов квитирования по связанным начислениям (используется только ФССП);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CHARGEQUITTANCE - для запросов информации о погашении начисления фактами оплаты с указанием сведений о реквизитах извещений, в которых выявлены расхождения с начислением. На данный момент тип запроса не введен в эксплуатацию (пока не используется);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CHARGEDOCS – для запросов общих сведений о погашении начисления. На данный момент тип запроса не введен в эксплуатацию (пока не используется);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CHARGESTATEMENT – для запросов информации по операциям погашения начисления. Данный тип запроса не введен в эксплуатацию (пока не используется).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ru-RU" sz="10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«219»: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Проверка указания действующих типов запросов. На данный момент доступны для указания следующие типы запросов: QUITTANCE, ALLQUITTANCE, QUITTANCEMAINCHARGE.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980789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Результаты квитирования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@Quittance 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Уточнено описание: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Присутствует в ответе на запрос с типами (@kind) QUITTANCE, ALLQUITTANCE, QUITTANCEMAINCHARGE.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84642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Дополнительные сведения об извещениях о приеме к исполнению распоряжений, которые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несквитированы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с извещением о начислении, но сопоставлены с ним по нескольким реквизитам квитирования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PossibleData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 контейнер «</a:t>
                      </a:r>
                      <a:r>
                        <a:rPr lang="en-US" sz="1000" spc="-20" dirty="0" err="1">
                          <a:latin typeface="+mn-lt"/>
                          <a:cs typeface="Calibri"/>
                        </a:rPr>
                        <a:t>PossibleData</a:t>
                      </a:r>
                      <a:r>
                        <a:rPr lang="ru-RU" sz="1000" spc="-20" dirty="0">
                          <a:latin typeface="+mn-lt"/>
                          <a:cs typeface="Calibri"/>
                        </a:rPr>
                        <a:t>» удален.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15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854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322167"/>
              </p:ext>
            </p:extLst>
          </p:nvPr>
        </p:nvGraphicFramePr>
        <p:xfrm>
          <a:off x="140830" y="1065720"/>
          <a:ext cx="11880215" cy="4902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5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2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0622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858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1010:</a:t>
                      </a:r>
                    </a:p>
                    <a:p>
                      <a:pPr marL="89535" marR="432434" algn="l" defTabSz="1076325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2419350" algn="l"/>
                        </a:tabLst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Информация о нормативном правовом акте, являющемся основанием для исчисления суммы денежных средств, подлежащих уплате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ОГРН организации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ru-RU" sz="110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legalAct</a:t>
                      </a:r>
                      <a:r>
                        <a:rPr lang="en-US" sz="110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а</a:t>
                      </a:r>
                      <a:r>
                        <a:rPr lang="ru-RU" sz="1000" dirty="0">
                          <a:latin typeface="Calibri"/>
                          <a:cs typeface="Calibri"/>
                        </a:rPr>
                        <a:t>трибуты удалены.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60561"/>
                  </a:ext>
                </a:extLst>
              </a:tr>
              <a:tr h="1981200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1013: Код категории начислений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1014: Код нормативного акта</a:t>
                      </a: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1450: Тип операции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1500:  Информация о нормативном правовом акте, соглашении, договоре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@categoryChargeCode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@NPACode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@operationTypeCode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,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@LegalActInfo</a:t>
                      </a:r>
                      <a:endParaRPr lang="ru-RU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поля добавлены в схему.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spc="-10" dirty="0">
                        <a:latin typeface="+mn-lt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Добавлена проверка с кодом ошибки «152»: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Поле 1450 «Тип операции» (@operationTypeCode) обязательно для заполнения, если для начисления присутствует вложение с Данными для передачи необходимой для уплаты информации в подсистему учета и отчетности.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spc="-10" dirty="0">
                        <a:latin typeface="+mn-lt"/>
                        <a:cs typeface="Calibri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Добавлена проверка с кодом ошибки «15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«Значение поля «Тип операции» должно соответствовать перечню допустимых значений, указанных в п.5.6.2 данного документа».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spc="-1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06318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89535" marR="43243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Сведения о плательщике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1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Payer/@payerIdentifier</a:t>
                      </a:r>
                      <a:endParaRPr lang="ru-RU" sz="1100" spc="-1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1047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Payer/@additionalPayerIdentifier</a:t>
                      </a: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Добавлена проверка с кодом ошибки «249»: Поле 201 «Идентификатор плательщика» (реквизит 1201) при указании сведений о физическом лице должен быть заполнен в соответствии с пунктом 5.3.</a:t>
                      </a:r>
                    </a:p>
                    <a:p>
                      <a:pPr marL="11239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Добавлена проверка с кодом ошибки «251»: Поле 1201 «Дополнительный идентификатор плательщика» (реквизит 1201) при указании сведений о физическом лице должен быть заполнен в соответствии с пунктом 5.3.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11126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50" dirty="0"/>
              <a:t> </a:t>
            </a:r>
            <a:r>
              <a:rPr spc="-10" dirty="0"/>
              <a:t>необходимой</a:t>
            </a:r>
            <a:r>
              <a:rPr spc="-65" dirty="0"/>
              <a:t> </a:t>
            </a:r>
            <a:r>
              <a:rPr dirty="0"/>
              <a:t>для</a:t>
            </a:r>
            <a:r>
              <a:rPr spc="-50" dirty="0"/>
              <a:t> </a:t>
            </a:r>
            <a:r>
              <a:rPr dirty="0"/>
              <a:t>уплаты</a:t>
            </a:r>
            <a:r>
              <a:rPr spc="-45" dirty="0"/>
              <a:t> </a:t>
            </a:r>
            <a:r>
              <a:rPr spc="-10" dirty="0"/>
              <a:t>информации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622909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>
                <a:latin typeface="Calibri"/>
                <a:cs typeface="Calibri"/>
              </a:rPr>
              <a:t>Предоставление информации о результатах квитирования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11735"/>
              </p:ext>
            </p:extLst>
          </p:nvPr>
        </p:nvGraphicFramePr>
        <p:xfrm>
          <a:off x="140830" y="1065720"/>
          <a:ext cx="11879580" cy="4753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Информация по операциям погашения начисления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+mn-lt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Общие сведений о погашении начисления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@ChargeDocs</a:t>
                      </a: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@ChargeStatement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добавлены необязательные для заполнения поля ответа на запрос.</a:t>
                      </a:r>
                      <a:endParaRPr lang="ru-RU" sz="1000" strike="sngStrike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37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Параметры постраничного предоставления из ГИС ГМП информации (при больших объемах предоставляемых данных)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@Paging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ExportRequestType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Уточнено описание: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Если контейнер в запросе не указан, то в ответе по умолчанию вернутся первые 100 элементов и признак конца выборки (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true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или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false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) в блоках: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Дополнительные сведения о сверке значений реквизитов начисления и погашающего его извещения («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Quittance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/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QuttanceData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»);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Извещения, отражающие погашение начисление («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ChargeDocs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/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LinkedEntity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);</a:t>
                      </a:r>
                    </a:p>
                    <a:p>
                      <a:pPr marL="283845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Информация по операциям погашения начисления (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ChargeStatement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/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ChgStatementData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980789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Сумма, указанная в начислении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Сумма, указанная в платеже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Баланс квитанции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@totalAmount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@amountPayment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@balance</a:t>
                      </a: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 для ввода значение: целое неотрицательное число длиной не более 18 цифр 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 Добавлен простой тип данных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данных предназначен для описания суммы денежных средств без учета отрицательного баланса.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длиной до 18 цифр ([1-9]\d{0,}|[0]).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 тип данных. Добавлен простой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AmountToPayType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данных предназначен для описания суммы денежных средств с учетом отрицательного баланса.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Integer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 длиной до 18 цифр ([\-]?[1-9]\d{0,}|[0]).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84642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Идентификатор плательщика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@payerIdentifier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PayerIdentifierType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1\d{2}[0-9a-zA-Z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spc="-1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-Я]{19}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(2|3)00\d{10}[0]{9},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-10" dirty="0">
                          <a:latin typeface="+mn-lt"/>
                          <a:cs typeface="Calibri"/>
                        </a:rPr>
                        <a:t>«0».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15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3127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622909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>
                <a:latin typeface="Calibri"/>
                <a:cs typeface="Calibri"/>
              </a:rPr>
              <a:t>Предоставление информации о результатах квитирования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596985"/>
              </p:ext>
            </p:extLst>
          </p:nvPr>
        </p:nvGraphicFramePr>
        <p:xfrm>
          <a:off x="140830" y="1065720"/>
          <a:ext cx="11879580" cy="515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6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Информация о погашении начисления фактами оплаты с указанием сведений о реквизитах извещений, в которых выявлены расхождения с начислением,</a:t>
                      </a:r>
                      <a:endParaRPr lang="ru-RU" sz="1100" dirty="0">
                        <a:latin typeface="Calibri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Информация по операциям погашения начисления,</a:t>
                      </a:r>
                    </a:p>
                    <a:p>
                      <a:pPr marL="8953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Общие сведений о погашении начисления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ChargeQuittanceType</a:t>
                      </a: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ChargeDocsType</a:t>
                      </a: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ChargeStatementType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добавлены комплексные типы полей.</a:t>
                      </a:r>
                      <a:endParaRPr lang="ru-RU" sz="1000" strike="sngStrike" dirty="0">
                        <a:latin typeface="+mn-lt"/>
                        <a:cs typeface="Calibri"/>
                      </a:endParaRP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trike="sngStrike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86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Временной интервал, за который запрашиваются сведения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TimeIntervalType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Уточнено описание атрибутов комплексного типа данных «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TimeIntervalType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980789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УИН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SupplierBillID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, 20 или 25 цифр символов 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(маска ввода: «(\d{25})|\(\d{20})»).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pc="-1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 5.1.3)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84642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Описания статусов квитирования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85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AcknowledgmentStatusType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простого типа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AcknowledgmentStatusType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»:</a:t>
                      </a: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, допустимые значения 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от 1 до 20 символов.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15948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Тип запроса на предоставление информации о результатах квитирования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859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ExportQuittancesKindType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Тип предназначен для указания типа запроса на предоставление информации о результатах квитирования. 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Основан на типе </a:t>
                      </a:r>
                      <a:r>
                        <a:rPr lang="en-US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String</a:t>
                      </a: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, допустимые значения:</a:t>
                      </a:r>
                    </a:p>
                    <a:p>
                      <a:pPr marL="171450" lvl="0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QUITTANCE </a:t>
                      </a: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- для запросов результатов квитирования, за исключением неактивных (возвращается результат квитирования с последним полученным платежом);</a:t>
                      </a:r>
                    </a:p>
                    <a:p>
                      <a:pPr marL="171450" lvl="0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ALLQUITTANCE </a:t>
                      </a: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- для запросов всех результатов квитирования;</a:t>
                      </a:r>
                    </a:p>
                    <a:p>
                      <a:pPr marL="171450" lvl="0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QUITTANCEMAINCHARGE </a:t>
                      </a: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- для запросов результатов квитирования по связанным начислениям (используется только ФССП);</a:t>
                      </a:r>
                    </a:p>
                    <a:p>
                      <a:pPr marL="171450" lvl="0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CHARGEQUITTANCE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 - для запросов информации о погашении начисления фактами оплаты с указанием сведений о реквизитах извещений, в которых выявлены расхождения с начислением;</a:t>
                      </a:r>
                    </a:p>
                    <a:p>
                      <a:pPr marL="171450" lvl="0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CHARGEDOCS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 – для запросов общих сведений о погашении начисления;</a:t>
                      </a:r>
                    </a:p>
                    <a:p>
                      <a:pPr marL="171450" lvl="0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000" spc="-1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CHARGESTATEMENT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Calibri"/>
                        </a:rPr>
                        <a:t> – для запросов информации по операциям погашения начисления.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9674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31227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622909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b="1" spc="-10" dirty="0">
                <a:latin typeface="Calibri"/>
                <a:cs typeface="Calibri"/>
              </a:rPr>
              <a:t>Предоставление информации о результатах квитирования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752137"/>
              </p:ext>
            </p:extLst>
          </p:nvPr>
        </p:nvGraphicFramePr>
        <p:xfrm>
          <a:off x="140830" y="1065720"/>
          <a:ext cx="11879580" cy="3392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Тип операции погашения</a:t>
                      </a:r>
                      <a:endParaRPr sz="1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ourier New"/>
                          <a:cs typeface="Courier New"/>
                        </a:rPr>
                        <a:t>OperKindType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strike="noStrike" dirty="0">
                          <a:latin typeface="+mn-lt"/>
                          <a:cs typeface="Calibri"/>
                        </a:rPr>
                        <a:t>Добавлен комплексный тип </a:t>
                      </a:r>
                      <a:r>
                        <a:rPr lang="ru-RU" sz="1000" strike="noStrik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данных «</a:t>
                      </a:r>
                      <a:r>
                        <a:rPr lang="en-US" sz="1000" strike="noStrike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OperKindType</a:t>
                      </a:r>
                      <a:r>
                        <a:rPr lang="ru-RU" sz="1000" strike="noStrik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</a:p>
                    <a:p>
                      <a:pPr marL="92075" indent="0"/>
                      <a:r>
                        <a:rPr lang="ru-RU" sz="1000" strike="noStrik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Тип данных предназначен для описания типов операции.</a:t>
                      </a:r>
                    </a:p>
                    <a:p>
                      <a:pPr marL="92075" indent="0"/>
                      <a:r>
                        <a:rPr lang="ru-RU" sz="1000" strike="noStrik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Основан на типе </a:t>
                      </a:r>
                      <a:r>
                        <a:rPr lang="en-US" sz="1000" strike="noStrik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String</a:t>
                      </a:r>
                      <a:r>
                        <a:rPr lang="ru-RU" sz="1000" strike="noStrik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, от 1 до 20 символов.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860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Условия для получения извещений о начислении за временной интервал с указанием дополнительных параметров 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/@startDate</a:t>
                      </a: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TimeConditions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/@endDate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107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Временной интервал, за который запрашиваются сведения, не должен превышать одних суток.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980789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сущность,</a:t>
                      </a: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84642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Справочная информация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85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 справочник операций при погашении начислений (п. 5.7.1).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15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18385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744829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b="1" spc="-10" dirty="0">
                <a:latin typeface="Calibri"/>
                <a:cs typeface="Calibri"/>
              </a:rPr>
              <a:t>Прием информации о постановлении исполнительного производства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879099"/>
              </p:ext>
            </p:extLst>
          </p:nvPr>
        </p:nvGraphicFramePr>
        <p:xfrm>
          <a:off x="140830" y="1065720"/>
          <a:ext cx="11879580" cy="3635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100" spc="-10" dirty="0">
                          <a:latin typeface="Courier New"/>
                          <a:cs typeface="Courier New"/>
                        </a:rPr>
                        <a:t>@</a:t>
                      </a: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senderRole</a:t>
                      </a: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 перечня допустимых значений удалено:</a:t>
                      </a:r>
                    </a:p>
                    <a:p>
                      <a:pPr marL="112395" marR="25723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trike="sngStrike" dirty="0">
                          <a:latin typeface="+mn-lt"/>
                          <a:cs typeface="Calibri"/>
                        </a:rPr>
                        <a:t>27 – АН (уполномоченный орган, являющийся администратором доходов бюджета)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УИН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SupplierBillID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Уточнено описание простого типа данных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SupplierBillIDType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: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, 20 или 25 цифр символов </a:t>
                      </a: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(маска ввода: «(\d{25})|\(\d{20})»). </a:t>
                      </a:r>
                    </a:p>
                    <a:p>
                      <a:pPr marL="112395" marR="7816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000" spc="-1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7816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spc="-1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 5.1.3)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84642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участника-отправителя запроса,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УРН участника косвенного взаимодействия, сформировавшего сущность,</a:t>
                      </a:r>
                    </a:p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Полномочие участника-отправителя запроса, с которым происходит обращение к ГИС ГМП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@senderIdentifier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@senderRole</a:t>
                      </a:r>
                    </a:p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@originatorId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Добавлена проверка с кодом «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108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Участник-отправитель запроса (@senderIdentifier) с полномочием ГАН, ГАП, ГАЗ дополнительно должен указать УРН участника, сформировавшего запрос/извещение (@originatorId).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В случае необходимости направления запроса (извещения), относящегося непосредственно к участнику с полномочием ГАН, ГАП, ГАЗ, в поле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originatorId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 нужно указать свой же УРН (равен значению из атрибута «@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senderIdentifier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»).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159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89535" marR="8318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Справочная информация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Добавлено описание алгоритма заполнения полей с описанием обстоятельств, послуживших основанием вынесения постановления (п. 5.3)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75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09899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6504" y="333883"/>
            <a:ext cx="805789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b="1" spc="-10" dirty="0">
                <a:latin typeface="Calibri"/>
                <a:cs typeface="Calibri"/>
              </a:rPr>
              <a:t>Проверка значений реквизитов распоряжения о переводе денежных средств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985628"/>
              </p:ext>
            </p:extLst>
          </p:nvPr>
        </p:nvGraphicFramePr>
        <p:xfrm>
          <a:off x="140830" y="1065720"/>
          <a:ext cx="11879580" cy="4709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16:</a:t>
                      </a: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Наименование организации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Payee/@name</a:t>
                      </a: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требований к указанию значений атрибута.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Указывается: 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территориальному органу Федерального казначейства - сокращенное наименование территориального органа Федерального казначейства, в скобках сокращенное наименование организации, а также номер лицевого счета организации;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финансовому органу, органу управления внебюджетным фондом - сокращенное наименование финансового органа, органа управления внебюджетным фондом, в скобках сокращенное наименование организации, а также: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организации, если указанный счет открыт в территориальном органе Федерального казначейства;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финансового органа или органа управления государственным внебюджетным фондом Российской Федерации, если лицевой счет организации, являющейся участником бюджетного процесса, открыт в финансовом органе или органе управления государственным внебюджетным фондом Российской Федерации;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счет, открытый в кредитной организации, подразделении Банка России – сокращенное наименование организации, являющейся получателем средств.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Значение поля не должно превышать 160 символов.</a:t>
                      </a:r>
                      <a:endParaRPr sz="10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ОГРН организации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OrganizationType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84642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159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Поле номер 1000:</a:t>
                      </a:r>
                    </a:p>
                    <a:p>
                      <a:r>
                        <a:rPr lang="ru-RU" sz="11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УИН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@supplierBillID 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Добавлено описание структуры УИН для начислений в оплату платежей, поступающих на счет во временном распоряжении получателей средств федерального бюджета (п. 5.1.3)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75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37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90284"/>
              </p:ext>
            </p:extLst>
          </p:nvPr>
        </p:nvGraphicFramePr>
        <p:xfrm>
          <a:off x="140830" y="1065720"/>
          <a:ext cx="11880215" cy="4954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5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2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0622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0054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16:</a:t>
                      </a: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Наименование организации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Payee/@name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90805" marR="1060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требований к указанию значений атрибута.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Указывается: 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территориальному органу Федерального казначейства - сокращенное наименование территориального органа Федерального казначейства, в скобках сокращенное наименование организации, а также номер лицевого счета организации;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казначейский счет, открытый финансовому органу, органу управления внебюджетным фондом - сокращенное наименование финансового органа, органа управления внебюджетным фондом, в скобках сокращенное наименование организации, а также: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организации, если указанный счет открыт в территориальном органе Федерального казначейства;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номер лицевого счета финансового органа или органа управления государственным внебюджетным фондом Российской Федерации, если лицевой счет организации, являющейся участником бюджетного процесса, открыт в финансовом органе или органе управления государственным внебюджетным фондом Российской Федерации;</a:t>
                      </a:r>
                    </a:p>
                    <a:p>
                      <a:pPr marL="112395" marR="81915" lvl="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в случае если в поле 17 «Номер счета» (@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accountNumber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) указан счет, открытый в кредитной организации, подразделении Банка России – сокращенное наименование организации, являющейся получателем средств.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 </a:t>
                      </a:r>
                    </a:p>
                    <a:p>
                      <a:pPr marL="112395" marR="81915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Значение поля не должно превышать 160 символов.</a:t>
                      </a:r>
                      <a:endParaRPr sz="10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60561"/>
                  </a:ext>
                </a:extLst>
              </a:tr>
              <a:tr h="1263818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202: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Дополнительные поля начисления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@AdditionalData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ru-RU" sz="1100" spc="-10" dirty="0" err="1">
                          <a:latin typeface="Courier New"/>
                          <a:cs typeface="Courier New"/>
                        </a:rPr>
                        <a:t>ChargeType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90805" marR="1060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требований к указанию значений атрибута: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При предоставлении сведений о начислении в адрес коммерческой организации указывается:</a:t>
                      </a:r>
                    </a:p>
                    <a:p>
                      <a:pPr marL="283845" indent="-171450" algn="just">
                        <a:lnSpc>
                          <a:spcPct val="100000"/>
                        </a:lnSpc>
                        <a:spcBef>
                          <a:spcPts val="32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Идентификатор проезда («Name»=«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PassNumber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»);</a:t>
                      </a:r>
                    </a:p>
                    <a:p>
                      <a:pPr marL="283845" indent="-171450" algn="just">
                        <a:lnSpc>
                          <a:spcPct val="100000"/>
                        </a:lnSpc>
                        <a:spcBef>
                          <a:spcPts val="32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Категория транспортного средства («Name»=«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VehicleCategory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»);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Фотоматериалы фиксации проезда («Name»=«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PhotoVideo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», доступно для Единого портала государственных и муниципальных услуг (функций)).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063184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100" dirty="0" err="1">
                          <a:latin typeface="Calibri"/>
                          <a:cs typeface="Calibri"/>
                        </a:rPr>
                        <a:t>Поле</a:t>
                      </a:r>
                      <a:r>
                        <a:rPr lang="ru-RU" sz="1100" dirty="0">
                          <a:latin typeface="Calibri"/>
                          <a:cs typeface="Calibri"/>
                        </a:rPr>
                        <a:t> номер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lang="ru-RU" sz="1100" spc="-20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: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Показатель налогового периода 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@taxPeriod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Уточнены требования к заполнению: атрибут не обязателен для заполнения.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1027 «Код таможенного органа» (@taxCode).</a:t>
                      </a:r>
                    </a:p>
                    <a:p>
                      <a:pPr marL="113030">
                        <a:lnSpc>
                          <a:spcPct val="100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113030">
                        <a:lnSpc>
                          <a:spcPct val="100000"/>
                        </a:lnSpc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При отсутствии значения реквизита 107 (как Показателя налогового периода, так и Кода таможенного органа) допускается указание в данном поле значения «0».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3011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50" dirty="0"/>
              <a:t> </a:t>
            </a:r>
            <a:r>
              <a:rPr spc="-10" dirty="0"/>
              <a:t>необходимой</a:t>
            </a:r>
            <a:r>
              <a:rPr spc="-65" dirty="0"/>
              <a:t> </a:t>
            </a:r>
            <a:r>
              <a:rPr dirty="0"/>
              <a:t>для</a:t>
            </a:r>
            <a:r>
              <a:rPr spc="-50" dirty="0"/>
              <a:t> </a:t>
            </a:r>
            <a:r>
              <a:rPr dirty="0"/>
              <a:t>уплаты</a:t>
            </a:r>
            <a:r>
              <a:rPr spc="-45" dirty="0"/>
              <a:t> </a:t>
            </a:r>
            <a:r>
              <a:rPr spc="-10" dirty="0"/>
              <a:t>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643550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505922"/>
              </p:ext>
            </p:extLst>
          </p:nvPr>
        </p:nvGraphicFramePr>
        <p:xfrm>
          <a:off x="140830" y="1065720"/>
          <a:ext cx="11879580" cy="5091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915">
                <a:tc>
                  <a:txBody>
                    <a:bodyPr/>
                    <a:lstStyle/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1027: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236854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таможенного органа.</a:t>
                      </a:r>
                    </a:p>
                  </a:txBody>
                  <a:tcPr marL="0" marR="0" marT="4127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spc="-10" dirty="0">
                          <a:latin typeface="Courier New"/>
                          <a:cs typeface="Courier New"/>
                        </a:rPr>
                        <a:t>@taxCode 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BudgetIndexType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90805" marR="1060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4765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новый атрибут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@taxCode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Строка длиной 8 цифр (Маска: \d{8})/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Обязательно для заполнения, если не заполнено значение поля 107 «Показатель налогового периода» (@taxPeriod).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spc="-10" dirty="0">
                          <a:latin typeface="+mn-lt"/>
                          <a:cs typeface="Calibri"/>
                        </a:rPr>
                        <a:t>Проверка с кодом ошибки «253» </a:t>
                      </a:r>
                      <a:r>
                        <a:rPr lang="ru-RU" sz="1000" spc="-10" dirty="0" err="1">
                          <a:latin typeface="+mn-lt"/>
                          <a:cs typeface="Calibri"/>
                        </a:rPr>
                        <a:t>валидирует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заполнение атрибута.</a:t>
                      </a:r>
                      <a:endParaRPr sz="1000" dirty="0">
                        <a:solidFill>
                          <a:srgbClr val="FF0000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6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200:</a:t>
                      </a:r>
                    </a:p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ОГРН организации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latin typeface="Courier New"/>
                          <a:cs typeface="Courier New"/>
                        </a:rPr>
                        <a:t>@ogrn</a:t>
                      </a:r>
                      <a:r>
                        <a:rPr lang="ru-RU" sz="1100" dirty="0">
                          <a:latin typeface="Courier New"/>
                          <a:cs typeface="Courier New"/>
                        </a:rPr>
                        <a:t> комплексного</a:t>
                      </a:r>
                      <a:r>
                        <a:rPr lang="ru-RU" sz="1100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ru-RU" sz="1100" spc="-20" dirty="0">
                          <a:latin typeface="Courier New"/>
                          <a:cs typeface="Courier New"/>
                        </a:rPr>
                        <a:t>типа 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данных</a:t>
                      </a:r>
                      <a:endParaRPr lang="ru-RU" sz="1100" dirty="0">
                        <a:latin typeface="Courier New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«</a:t>
                      </a:r>
                      <a:r>
                        <a:rPr lang="en-US" sz="1100" spc="-10" dirty="0" err="1">
                          <a:latin typeface="Courier New"/>
                          <a:cs typeface="Courier New"/>
                        </a:rPr>
                        <a:t>OrganizationType</a:t>
                      </a:r>
                      <a:r>
                        <a:rPr lang="ru-RU" sz="1100" spc="-10" dirty="0">
                          <a:latin typeface="Courier New"/>
                          <a:cs typeface="Courier New"/>
                        </a:rPr>
                        <a:t>»</a:t>
                      </a:r>
                      <a:endParaRPr lang="en-US" sz="1100" spc="-10" dirty="0">
                        <a:latin typeface="Courier New"/>
                        <a:cs typeface="Courier New"/>
                      </a:endParaRPr>
                    </a:p>
                    <a:p>
                      <a:pPr marL="90805" marR="1060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lang="en-US" sz="1100" dirty="0">
                        <a:latin typeface="Courier New"/>
                        <a:cs typeface="Courier New"/>
                      </a:endParaRPr>
                    </a:p>
                  </a:txBody>
                  <a:tcPr marL="0" marR="0" marT="2540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Поле номер 13: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Наименование ТОФК, структурного подразделения кредитной организации или подразделения Банка России, в котором открыт счет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1047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@name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</a:t>
                      </a: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BankType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атрибут удален.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Реквизиты счета организации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AccountChargeType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AccountType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переименован в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AccountChargeType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полей комплексного типа данных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AccountChargeType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048805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1121: 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Тип должника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Debtor/@debtorType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 длиной от 1 до 4 символов/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682882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1130: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Идентификационный номер налогоплательщика должника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Debtor/@debtorInn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 длиной 10 или 12 цифр (\d{10}|\d{12})/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485517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50" dirty="0"/>
              <a:t> </a:t>
            </a:r>
            <a:r>
              <a:rPr spc="-10" dirty="0"/>
              <a:t>необходимой</a:t>
            </a:r>
            <a:r>
              <a:rPr spc="-65" dirty="0"/>
              <a:t> </a:t>
            </a:r>
            <a:r>
              <a:rPr dirty="0"/>
              <a:t>для</a:t>
            </a:r>
            <a:r>
              <a:rPr spc="-50" dirty="0"/>
              <a:t> </a:t>
            </a:r>
            <a:r>
              <a:rPr dirty="0"/>
              <a:t>уплаты</a:t>
            </a:r>
            <a:r>
              <a:rPr spc="-45" dirty="0"/>
              <a:t> </a:t>
            </a:r>
            <a:r>
              <a:rPr spc="-10" dirty="0"/>
              <a:t>информации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887882"/>
              </p:ext>
            </p:extLst>
          </p:nvPr>
        </p:nvGraphicFramePr>
        <p:xfrm>
          <a:off x="140830" y="1065720"/>
          <a:ext cx="11879580" cy="5121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5745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10" dirty="0">
                          <a:latin typeface="Calibri"/>
                          <a:cs typeface="Calibri"/>
                        </a:rPr>
                        <a:t>Параметр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6350">
                      <a:solidFill>
                        <a:srgbClr val="A4A4A4"/>
                      </a:solidFill>
                      <a:prstDash val="solid"/>
                    </a:lnL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spc="-25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ru-RU" sz="1000" b="1" spc="-25" dirty="0">
                          <a:latin typeface="Calibri"/>
                          <a:cs typeface="Calibri"/>
                        </a:rPr>
                        <a:t>7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Описание</a:t>
                      </a:r>
                      <a:r>
                        <a:rPr sz="1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latin typeface="Calibri"/>
                          <a:cs typeface="Calibri"/>
                        </a:rPr>
                        <a:t>изменения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6350">
                      <a:solidFill>
                        <a:srgbClr val="A4A4A4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120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1131:</a:t>
                      </a:r>
                    </a:p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Код причины постановки на учет должника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Debtor/@debtorKpp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ExecutiveProcedureInfoType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</a:t>
                      </a:r>
                    </a:p>
                  </a:txBody>
                  <a:tcPr marL="0" marR="0" marT="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значение «0» или строка длиной 9 цифр (([0-9]{1}[1-9]{1}|[1-9]{1}[0-9]{1})([0-9]{2})([0-9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A-F]{2})([0-9]{3})|0) /String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65">
                <a:tc>
                  <a:txBody>
                    <a:bodyPr/>
                    <a:lstStyle/>
                    <a:p>
                      <a:pPr marL="89535" marR="50800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1410: Дополнительная информация о начислении</a:t>
                      </a: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OffenseType</a:t>
                      </a:r>
                      <a:endParaRPr lang="en-US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25400" marB="0"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Уточнено описание и требования к заполнению полей комплексного типа данных «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OffenseType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0640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номер 1407: Данные о коде подразделения, выставившего начисление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@departmentCode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комплексного типа данных «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OffenseType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» 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атрибут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@departmentCode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 добавлен.</a:t>
                      </a: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Допустимое</a:t>
                      </a:r>
                      <a:r>
                        <a:rPr lang="ru-RU" sz="10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lang="ru-RU" sz="10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ввода</a:t>
                      </a:r>
                      <a:r>
                        <a:rPr lang="ru-RU" sz="1000" spc="-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значение: строка длиной от 1 до 8 цифр.</a:t>
                      </a: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+mn-lt"/>
                          <a:cs typeface="Calibri"/>
                        </a:rPr>
                        <a:t>Поле 1500: Информация о нормативном правовом акте, соглашении, договоре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LegalActInfoType</a:t>
                      </a:r>
                      <a:endParaRPr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Добавлен комплексный тип данных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LegalActInfoType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0488053"/>
                  </a:ext>
                </a:extLst>
              </a:tr>
              <a:tr h="1768415">
                <a:tc>
                  <a:txBody>
                    <a:bodyPr/>
                    <a:lstStyle/>
                    <a:p>
                      <a:pPr marL="89535" marR="831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100" dirty="0">
                          <a:latin typeface="Calibri"/>
                          <a:cs typeface="Calibri"/>
                        </a:rPr>
                        <a:t>Описание простых типов полей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A4A4A4"/>
                      </a:solidFill>
                      <a:prstDash val="solid"/>
                    </a:lnL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PayerIdentifierType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SupplierBillIDType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AmountType</a:t>
                      </a:r>
                      <a:endParaRPr lang="ru-RU" sz="1100" dirty="0">
                        <a:solidFill>
                          <a:schemeClr val="tx1"/>
                        </a:solidFill>
                        <a:latin typeface="Courier New"/>
                        <a:ea typeface="+mn-ea"/>
                        <a:cs typeface="Courier New"/>
                      </a:endParaRPr>
                    </a:p>
                  </a:txBody>
                  <a:tcPr marL="0" marR="0" marT="0" marB="0"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предназначен для указания идентификатора плательщика.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String: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1\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d{2}[0-9a-zA-Z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-Я</a:t>
                      </a:r>
                      <a:r>
                        <a:rPr lang="en-US" sz="1000" dirty="0" err="1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ÄÖÜäöü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]{19}, 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200\d{14}[A-Z0-9]{2}\d{3}, 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300[0-9a-zA-Z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а-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яА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-Я]{19},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4[0]{9}\</a:t>
                      </a:r>
                      <a:r>
                        <a:rPr lang="en-US" sz="1000" dirty="0">
                          <a:latin typeface="+mn-lt"/>
                          <a:cs typeface="Calibri"/>
                        </a:rPr>
                        <a:t>d{12},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(2|3)00\d{10}[0]{9}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,</a:t>
                      </a:r>
                      <a:endParaRPr lang="en-US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dirty="0">
                          <a:latin typeface="+mn-lt"/>
                          <a:cs typeface="Calibri"/>
                        </a:rPr>
                        <a:t>«0»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latin typeface="+mn-lt"/>
                        <a:cs typeface="Calibri"/>
                      </a:endParaRP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Тип предназначен для указания УИН.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Основан на типе </a:t>
                      </a:r>
                      <a:r>
                        <a:rPr lang="ru-RU" sz="1000" dirty="0" err="1">
                          <a:latin typeface="+mn-lt"/>
                          <a:cs typeface="Calibri"/>
                        </a:rPr>
                        <a:t>String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, 20 или 25 цифр (маска ввода: «(\d{25})</a:t>
                      </a:r>
                      <a:r>
                        <a:rPr lang="ru-RU" sz="10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|(\d{20})»).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112395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+mn-lt"/>
                          <a:cs typeface="Calibri"/>
                        </a:rPr>
                        <a:t>Изменение</a:t>
                      </a:r>
                      <a:r>
                        <a:rPr lang="ru-RU" sz="1000" spc="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000" spc="-10" dirty="0" err="1">
                          <a:latin typeface="+mn-lt"/>
                          <a:cs typeface="Calibri"/>
                        </a:rPr>
                        <a:t>xsd</a:t>
                      </a:r>
                      <a:r>
                        <a:rPr lang="en-US" sz="1000" spc="-10" dirty="0">
                          <a:latin typeface="+mn-lt"/>
                          <a:cs typeface="Calibri"/>
                        </a:rPr>
                        <a:t>-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схемы: добавлен простой тип полей «</a:t>
                      </a:r>
                      <a:r>
                        <a:rPr lang="en-US" sz="1000" dirty="0" err="1">
                          <a:latin typeface="+mn-lt"/>
                          <a:cs typeface="Calibri"/>
                        </a:rPr>
                        <a:t>AmountType</a:t>
                      </a:r>
                      <a:r>
                        <a:rPr lang="ru-RU" sz="1000" dirty="0">
                          <a:latin typeface="+mn-lt"/>
                          <a:cs typeface="Calibri"/>
                        </a:rPr>
                        <a:t>».</a:t>
                      </a:r>
                    </a:p>
                    <a:p>
                      <a:pPr marL="112395" algn="just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lang="ru-RU" sz="100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R w="6350">
                      <a:solidFill>
                        <a:srgbClr val="A4A4A4"/>
                      </a:solidFill>
                      <a:prstDash val="solid"/>
                    </a:lnR>
                    <a:lnT w="28575">
                      <a:solidFill>
                        <a:srgbClr val="FFC000"/>
                      </a:solidFill>
                      <a:prstDash val="soli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682882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Прием</a:t>
            </a:r>
            <a:r>
              <a:rPr spc="-50" dirty="0"/>
              <a:t> </a:t>
            </a:r>
            <a:r>
              <a:rPr spc="-10" dirty="0"/>
              <a:t>необходимой</a:t>
            </a:r>
            <a:r>
              <a:rPr spc="-65" dirty="0"/>
              <a:t> </a:t>
            </a:r>
            <a:r>
              <a:rPr dirty="0"/>
              <a:t>для</a:t>
            </a:r>
            <a:r>
              <a:rPr spc="-50" dirty="0"/>
              <a:t> </a:t>
            </a:r>
            <a:r>
              <a:rPr dirty="0"/>
              <a:t>уплаты</a:t>
            </a:r>
            <a:r>
              <a:rPr spc="-45" dirty="0"/>
              <a:t> </a:t>
            </a:r>
            <a:r>
              <a:rPr spc="-10" dirty="0"/>
              <a:t>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1450969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4962</TotalTime>
  <Words>17549</Words>
  <Application>Microsoft Office PowerPoint</Application>
  <PresentationFormat>Широкоэкранный</PresentationFormat>
  <Paragraphs>2271</Paragraphs>
  <Slides>64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71" baseType="lpstr">
      <vt:lpstr>Arial</vt:lpstr>
      <vt:lpstr>Calibri</vt:lpstr>
      <vt:lpstr>Calibri Light</vt:lpstr>
      <vt:lpstr>Courier New</vt:lpstr>
      <vt:lpstr>Microsoft Sans Serif</vt:lpstr>
      <vt:lpstr>Times New Roman</vt:lpstr>
      <vt:lpstr>Office Theme</vt:lpstr>
      <vt:lpstr>Презентация PowerPoint</vt:lpstr>
      <vt:lpstr>Оглавление</vt:lpstr>
      <vt:lpstr>Оглавление</vt:lpstr>
      <vt:lpstr>Прием необходимой для уплаты информации</vt:lpstr>
      <vt:lpstr>Прием необходимой для уплаты информации</vt:lpstr>
      <vt:lpstr>Прием необходимой для уплаты информации</vt:lpstr>
      <vt:lpstr>Прием необходимой для уплаты информации</vt:lpstr>
      <vt:lpstr>Прием необходимой для уплаты информации</vt:lpstr>
      <vt:lpstr>Прием необходимой для уплаты информации</vt:lpstr>
      <vt:lpstr>Прием необходимой для уплаты информации</vt:lpstr>
      <vt:lpstr>Прием необходимой для уплаты информации</vt:lpstr>
      <vt:lpstr>Прием необходимой для уплаты информации</vt:lpstr>
      <vt:lpstr>Прием запроса на формирование необходимой для уплаты информации</vt:lpstr>
      <vt:lpstr>Прием запроса на формирование необходимой для уплаты информации</vt:lpstr>
      <vt:lpstr>Прием запроса на формирование необходимой для уплаты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Новое в форматах. Импорт извещений о начислении</dc:title>
  <dc:creator>Васильев Алексей Юрьевич</dc:creator>
  <cp:lastModifiedBy>Астафурова Анастасия Владимировна</cp:lastModifiedBy>
  <cp:revision>329</cp:revision>
  <dcterms:created xsi:type="dcterms:W3CDTF">2025-07-14T07:55:35Z</dcterms:created>
  <dcterms:modified xsi:type="dcterms:W3CDTF">2025-07-28T13:07:36Z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2025-07-14T00:00:00Z</vt:filetime>
  </property>
  <property fmtid="{D5CDD505-2E9C-101B-9397-08002B2CF9AE}" pid="5" name="Producer">
    <vt:lpwstr>Microsoft® PowerPoint® 2013</vt:lpwstr>
  </property>
</Properties>
</file>