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24384000" cy="13716000"/>
  <p:defaultTextStyle>
    <a:defPPr marL="0" marR="0" indent="0" algn="l" defTabSz="9144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1800" b="0" i="0" u="none" strike="noStrike" cap="none" spc="0">
        <a:ln>
          <a:noFill/>
        </a:ln>
        <a:solidFill>
          <a:srgbClr val="000000"/>
        </a:solidFill>
      </a:defRPr>
    </a:defPPr>
    <a:lvl1pPr marL="0" marR="0" indent="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1pPr>
    <a:lvl2pPr marL="0" marR="0" indent="2286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2pPr>
    <a:lvl3pPr marL="0" marR="0" indent="4572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3pPr>
    <a:lvl4pPr marL="0" marR="0" indent="6858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4pPr>
    <a:lvl5pPr marL="0" marR="0" indent="9144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5pPr>
    <a:lvl6pPr marL="0" marR="0" indent="11430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6pPr>
    <a:lvl7pPr marL="0" marR="0" indent="13716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7pPr>
    <a:lvl8pPr marL="0" marR="0" indent="16002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8pPr>
    <a:lvl9pPr marL="0" marR="0" indent="1828800" algn="ctr" defTabSz="82550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sz="3000" b="1" i="0" u="none" strike="noStrike" cap="none" spc="0">
        <a:ln>
          <a:noFill/>
        </a:ln>
        <a:solidFill>
          <a:srgbClr val="000000"/>
        </a:solidFill>
        <a:latin typeface="Helvetica Neue"/>
        <a:ea typeface="Helvetica Neue"/>
        <a:cs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65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7F"/>
    <a:srgbClr val="114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Нет стиля, сетка таблицы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8" autoAdjust="0"/>
    <p:restoredTop sz="95804" autoAdjust="0"/>
  </p:normalViewPr>
  <p:slideViewPr>
    <p:cSldViewPr>
      <p:cViewPr varScale="1">
        <p:scale>
          <a:sx n="56" d="100"/>
          <a:sy n="56" d="100"/>
        </p:scale>
        <p:origin x="966" y="90"/>
      </p:cViewPr>
      <p:guideLst>
        <p:guide orient="horz" pos="4365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123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5664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3811250" y="0"/>
            <a:ext cx="105664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7988-D66C-43BA-9640-7D3D1B9979BE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077200" y="1714500"/>
            <a:ext cx="8229600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438400" y="6600825"/>
            <a:ext cx="19507200" cy="5400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3028613"/>
            <a:ext cx="105664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3811250" y="13028613"/>
            <a:ext cx="105664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8DA7A-3CB4-4BB9-9DD1-37B8DC627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393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837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8DA7A-3CB4-4BB9-9DD1-37B8DC627AF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580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8DA7A-3CB4-4BB9-9DD1-37B8DC627AF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21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Фото — горизонтальн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 bwMode="auto"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 bwMode="auto"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>
              <a:defRPr/>
            </a:pPr>
            <a:r>
              <a:rPr/>
              <a:t>Уровень текста 1</a:t>
            </a:r>
          </a:p>
          <a:p>
            <a:pPr lvl="1">
              <a:defRPr/>
            </a:pPr>
            <a:r>
              <a:rPr/>
              <a:t>Уровень текста 2</a:t>
            </a:r>
          </a:p>
          <a:p>
            <a:pPr lvl="2">
              <a:defRPr/>
            </a:pPr>
            <a:r>
              <a:rPr/>
              <a:t>Уровень текста 3</a:t>
            </a:r>
          </a:p>
          <a:p>
            <a:pPr lvl="3">
              <a:defRPr/>
            </a:pPr>
            <a:r>
              <a:rPr/>
              <a:t>Уровень текста 4</a:t>
            </a:r>
          </a:p>
          <a:p>
            <a:pPr lvl="4">
              <a:defRPr/>
            </a:pPr>
            <a:r>
              <a:rPr/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4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>
          <a:xfrm>
            <a:off x="1219253" y="12755938"/>
            <a:ext cx="5608322" cy="1149032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xfrm>
            <a:off x="8290562" y="12755942"/>
            <a:ext cx="7802880" cy="1149032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>
          <a:xfrm>
            <a:off x="23740443" y="12788962"/>
            <a:ext cx="375102" cy="369332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</a:rPr>
              <a:t>‹#›</a:t>
            </a:fld>
            <a:endParaRPr lang="ru-RU">
              <a:solidFill>
                <a:srgbClr val="44546A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 bwMode="auto">
          <a:xfrm>
            <a:off x="12535526" y="93965"/>
            <a:ext cx="11579936" cy="69762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46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object 2"/>
          <p:cNvSpPr/>
          <p:nvPr userDrawn="1"/>
        </p:nvSpPr>
        <p:spPr bwMode="auto">
          <a:xfrm flipV="1">
            <a:off x="2" y="1060277"/>
            <a:ext cx="24384000" cy="748890"/>
          </a:xfrm>
          <a:custGeom>
            <a:avLst/>
            <a:gdLst/>
            <a:ahLst/>
            <a:cxnLst/>
            <a:rect l="l" t="t" r="r" b="b"/>
            <a:pathLst>
              <a:path w="4416425" extrusionOk="0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1828800">
              <a:defRPr/>
            </a:pPr>
            <a:endParaRPr sz="7800" b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 bwMode="auto">
          <a:xfrm>
            <a:off x="180976" y="1981200"/>
            <a:ext cx="24025224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 bwMode="auto">
          <a:xfrm>
            <a:off x="6204000" y="180000"/>
            <a:ext cx="18000000" cy="18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4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 bwMode="auto">
          <a:xfrm>
            <a:off x="4991100" y="12817477"/>
            <a:ext cx="14401800" cy="717550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81498" y="180000"/>
            <a:ext cx="4046947" cy="158417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 bwMode="auto">
          <a:xfrm>
            <a:off x="22482504" y="12888696"/>
            <a:ext cx="1728192" cy="64633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wrap="square" rtlCol="0">
            <a:spAutoFit/>
          </a:bodyPr>
          <a:lstStyle/>
          <a:p>
            <a:pPr algn="r"/>
            <a:fld id="{079EE77F-60C7-4ACF-9E1C-42233131F797}" type="slidenum">
              <a:rPr lang="ru-RU" sz="3600" b="1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/11</a:t>
            </a:r>
            <a:endParaRPr lang="ru-RU" sz="20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26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 — по центр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Фото — вертикальн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idx="13"/>
          </p:nvPr>
        </p:nvSpPr>
        <p:spPr bwMode="auto"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 bwMode="auto"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>
              <a:defRPr/>
            </a:pPr>
            <a:r>
              <a:rPr/>
              <a:t>Уровень текста 1</a:t>
            </a:r>
          </a:p>
          <a:p>
            <a:pPr lvl="1">
              <a:defRPr/>
            </a:pPr>
            <a:r>
              <a:rPr/>
              <a:t>Уровень текста 2</a:t>
            </a:r>
          </a:p>
          <a:p>
            <a:pPr lvl="2">
              <a:defRPr/>
            </a:pPr>
            <a:r>
              <a:rPr/>
              <a:t>Уровень текста 3</a:t>
            </a:r>
          </a:p>
          <a:p>
            <a:pPr lvl="3">
              <a:defRPr/>
            </a:pPr>
            <a:r>
              <a:rPr/>
              <a:t>Уровень текста 4</a:t>
            </a:r>
          </a:p>
          <a:p>
            <a:pPr lvl="4">
              <a:defRPr/>
            </a:pPr>
            <a:r>
              <a:rPr/>
              <a:t>Уровень текста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 —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 и пункты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>
              <a:defRPr/>
            </a:pPr>
            <a:r>
              <a:rPr/>
              <a:t>Уровень текста 1</a:t>
            </a:r>
          </a:p>
          <a:p>
            <a:pPr lvl="1">
              <a:defRPr/>
            </a:pPr>
            <a:r>
              <a:rPr/>
              <a:t>Уровень текста 2</a:t>
            </a:r>
          </a:p>
          <a:p>
            <a:pPr lvl="2">
              <a:defRPr/>
            </a:pPr>
            <a:r>
              <a:rPr/>
              <a:t>Уровень текста 3</a:t>
            </a:r>
          </a:p>
          <a:p>
            <a:pPr lvl="3">
              <a:defRPr/>
            </a:pPr>
            <a:r>
              <a:rPr/>
              <a:t>Уровень текста 4</a:t>
            </a:r>
          </a:p>
          <a:p>
            <a:pPr lvl="4">
              <a:defRPr/>
            </a:pPr>
            <a:r>
              <a:rPr/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Заголовок, пункты и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13"/>
          </p:nvPr>
        </p:nvSpPr>
        <p:spPr bwMode="auto">
          <a:xfrm>
            <a:off x="10960099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half" idx="1"/>
          </p:nvPr>
        </p:nvSpPr>
        <p:spPr bwMode="auto"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>
              <a:defRPr/>
            </a:pPr>
            <a:r>
              <a:rPr/>
              <a:t>Уровень текста 1</a:t>
            </a:r>
          </a:p>
          <a:p>
            <a:pPr lvl="1">
              <a:defRPr/>
            </a:pPr>
            <a:r>
              <a:rPr/>
              <a:t>Уровень текста 2</a:t>
            </a:r>
          </a:p>
          <a:p>
            <a:pPr lvl="2">
              <a:defRPr/>
            </a:pPr>
            <a:r>
              <a:rPr/>
              <a:t>Уровень текста 3</a:t>
            </a:r>
          </a:p>
          <a:p>
            <a:pPr lvl="3">
              <a:defRPr/>
            </a:pPr>
            <a:r>
              <a:rPr/>
              <a:t>Уровень текста 4</a:t>
            </a:r>
          </a:p>
          <a:p>
            <a:pPr lvl="4">
              <a:defRPr/>
            </a:pPr>
            <a:r>
              <a:rPr/>
              <a:t>Уровень текста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Фото (3 шт.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13"/>
          </p:nvPr>
        </p:nvSpPr>
        <p:spPr bwMode="auto"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14"/>
          </p:nvPr>
        </p:nvSpPr>
        <p:spPr bwMode="auto"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idx="15"/>
          </p:nvPr>
        </p:nvSpPr>
        <p:spPr bwMode="auto"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userDrawn="1">
  <p:cSld name="Цита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13"/>
          </p:nvPr>
        </p:nvSpPr>
        <p:spPr bwMode="auto"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pPr>
              <a:defRPr/>
            </a:pPr>
            <a:r>
              <a:rPr/>
              <a:t>— Иван Арсентьев</a:t>
            </a:r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14"/>
          </p:nvPr>
        </p:nvSpPr>
        <p:spPr bwMode="auto"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/>
              <a:t>«Место ввода цитаты».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prstGeom prst="rect">
            <a:avLst/>
          </a:prstGeom>
        </p:spPr>
        <p:txBody>
          <a:bodyPr/>
          <a:lstStyle/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>
          <a:xfrm>
            <a:off x="8077200" y="12712701"/>
            <a:ext cx="8229600" cy="73025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>
          <a:xfrm>
            <a:off x="1676400" y="12712701"/>
            <a:ext cx="5486400" cy="73025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ru-RU">
                <a:solidFill>
                  <a:srgbClr val="44546A"/>
                </a:solidFill>
              </a:rPr>
              <a:t>‹#›</a:t>
            </a:fld>
            <a:endParaRPr lang="ru-RU">
              <a:solidFill>
                <a:srgbClr val="44546A"/>
              </a:solidFill>
            </a:endParaRPr>
          </a:p>
        </p:txBody>
      </p:sp>
      <p:sp>
        <p:nvSpPr>
          <p:cNvPr id="6" name="Holder 2"/>
          <p:cNvSpPr>
            <a:spLocks noGrp="1"/>
          </p:cNvSpPr>
          <p:nvPr>
            <p:ph type="title"/>
          </p:nvPr>
        </p:nvSpPr>
        <p:spPr bwMode="auto">
          <a:xfrm>
            <a:off x="12535531" y="93957"/>
            <a:ext cx="11579936" cy="5539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6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pPr>
              <a:defRPr/>
            </a:pPr>
            <a:r>
              <a:rPr/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normAutofit/>
          </a:bodyPr>
          <a:lstStyle/>
          <a:p>
            <a:pPr>
              <a:defRPr/>
            </a:pPr>
            <a:r>
              <a:rPr/>
              <a:t>Уровень текста 1</a:t>
            </a:r>
          </a:p>
          <a:p>
            <a:pPr lvl="1">
              <a:defRPr/>
            </a:pPr>
            <a:r>
              <a:rPr/>
              <a:t>Уровень текста 2</a:t>
            </a:r>
          </a:p>
          <a:p>
            <a:pPr lvl="2">
              <a:defRPr/>
            </a:pPr>
            <a:r>
              <a:rPr/>
              <a:t>Уровень текста 3</a:t>
            </a:r>
          </a:p>
          <a:p>
            <a:pPr lvl="3">
              <a:defRPr/>
            </a:pPr>
            <a:r>
              <a:rPr/>
              <a:t>Уровень текста 4</a:t>
            </a:r>
          </a:p>
          <a:p>
            <a:pPr lvl="4">
              <a:defRPr/>
            </a:pPr>
            <a:r>
              <a:rPr/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</a:defRPr>
            </a:lvl1pPr>
          </a:lstStyle>
          <a:p>
            <a:pPr>
              <a:defRPr/>
            </a:pPr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</p:sldLayoutIdLst>
  <p:hf hdr="0" ftr="0" dt="0"/>
  <p:txStyles>
    <p:titleStyle>
      <a:lvl1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1pPr>
      <a:lvl2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2pPr>
      <a:lvl3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3pPr>
      <a:lvl4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4pPr>
      <a:lvl5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5pPr>
      <a:lvl6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6pPr>
      <a:lvl7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7pPr>
      <a:lvl8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8pPr>
      <a:lvl9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>
          <a:solidFill>
            <a:srgbClr val="000000"/>
          </a:solidFill>
          <a:latin typeface="+mn-lt"/>
          <a:ea typeface="+mn-ea"/>
          <a:cs typeface="+mn-cs"/>
        </a:defRPr>
      </a:lvl9pPr>
    </p:titleStyle>
    <p:bodyStyle>
      <a:lvl1pPr marL="635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1pPr>
      <a:lvl2pPr marL="1270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2pPr>
      <a:lvl3pPr marL="1905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3pPr>
      <a:lvl4pPr marL="2540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4pPr>
      <a:lvl5pPr marL="3175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5pPr>
      <a:lvl6pPr marL="3810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6pPr>
      <a:lvl7pPr marL="4445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7pPr>
      <a:lvl8pPr marL="5080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8pPr>
      <a:lvl9pPr marL="5715000" marR="0" indent="-635000" algn="l" defTabSz="82550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5200" b="0" i="0" u="none" strike="noStrike" cap="none" spc="0">
          <a:solidFill>
            <a:srgbClr val="000000"/>
          </a:solidFill>
          <a:latin typeface="Helvetica Neue"/>
          <a:ea typeface="Helvetica Neue"/>
          <a:cs typeface="Helvetica Neue"/>
        </a:defRPr>
      </a:lvl9pPr>
    </p:bodyStyle>
    <p:otherStyle>
      <a:lvl1pPr marL="0" marR="0" indent="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1pPr>
      <a:lvl2pPr marL="0" marR="0" indent="2286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2pPr>
      <a:lvl3pPr marL="0" marR="0" indent="4572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3pPr>
      <a:lvl4pPr marL="0" marR="0" indent="6858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4pPr>
      <a:lvl5pPr marL="0" marR="0" indent="9144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5pPr>
      <a:lvl6pPr marL="0" marR="0" indent="11430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6pPr>
      <a:lvl7pPr marL="0" marR="0" indent="13716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7pPr>
      <a:lvl8pPr marL="0" marR="0" indent="16002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8pPr>
      <a:lvl9pPr marL="0" marR="0" indent="1828800" algn="ctr" defTabSz="8255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 bwMode="auto">
          <a:xfrm>
            <a:off x="0" y="-126776"/>
            <a:ext cx="24384000" cy="7315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endParaRPr lang="en-US" sz="860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3192551" y="-126776"/>
            <a:ext cx="11813410" cy="132588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rcRect t="55327" b="-1"/>
          <a:stretch/>
        </p:blipFill>
        <p:spPr bwMode="auto">
          <a:xfrm>
            <a:off x="13192545" y="7188424"/>
            <a:ext cx="11977534" cy="5943600"/>
          </a:xfrm>
          <a:prstGeom prst="rect">
            <a:avLst/>
          </a:prstGeom>
        </p:spPr>
      </p:pic>
      <p:sp>
        <p:nvSpPr>
          <p:cNvPr id="8" name="Заголовок 1"/>
          <p:cNvSpPr txBox="1"/>
          <p:nvPr/>
        </p:nvSpPr>
        <p:spPr bwMode="auto">
          <a:xfrm>
            <a:off x="238671" y="737321"/>
            <a:ext cx="12789761" cy="5976664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50" b="1" i="0" u="none" strike="noStrike" cap="none" spc="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Результаты мониторинга осуществления ТОФК казначейского обслуживания исполнения бюджетов  субъектов Российской Федерации, местных бюджетов, бюджетов государственных внебюджетных фондов</a:t>
            </a: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2992018" y="7467745"/>
            <a:ext cx="5931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solidFill>
                  <a:srgbClr val="17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на </a:t>
            </a:r>
            <a:r>
              <a:rPr lang="ru-RU" sz="3200" dirty="0" smtClean="0">
                <a:solidFill>
                  <a:srgbClr val="17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01.07.2024</a:t>
            </a:r>
            <a:endParaRPr lang="ru-RU" sz="3200" dirty="0">
              <a:solidFill>
                <a:srgbClr val="1751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 xmlns:m="http://schemas.openxmlformats.org/officeDocument/2006/math" xmlns:w="http://schemas.openxmlformats.org/wordprocessingml/2006/main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492000" y="2198444"/>
            <a:ext cx="2340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применении ТОФК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«режима первоочередных расходов» </a:t>
            </a:r>
            <a:b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исполнении расходных обязательств субъекта Российской Федерации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960310"/>
              </p:ext>
            </p:extLst>
          </p:nvPr>
        </p:nvGraphicFramePr>
        <p:xfrm>
          <a:off x="492000" y="4337720"/>
          <a:ext cx="23220000" cy="6480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0000">
                  <a:extLst>
                    <a:ext uri="{9D8B030D-6E8A-4147-A177-3AD203B41FA5}">
                      <a16:colId xmlns:a16="http://schemas.microsoft.com/office/drawing/2014/main" val="1160462668"/>
                    </a:ext>
                  </a:extLst>
                </a:gridCol>
              </a:tblGrid>
              <a:tr h="1800000">
                <a:tc rowSpan="2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Наименование субъекта </a:t>
                      </a:r>
                    </a:p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Российской Федерации 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noFill/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случаев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приостановления </a:t>
                      </a: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операций по бюджету субъекта Российской Федерации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dirty="0"/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0">
                <a:tc v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7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9525" marR="9525" marT="9525" marB="0" anchor="ctr">
                    <a:lnL w="12700" algn="ctr">
                      <a:noFill/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7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chemeClr val="bg1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</a:t>
                      </a:r>
                      <a:endParaRPr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Республика Калмыкия</a:t>
                      </a:r>
                      <a:endParaRPr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360000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solidFill>
                        <a:schemeClr val="bg1"/>
                      </a:solidFill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7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84966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Республика Тыва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0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79294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A7A69B"/>
                      </a:solidFill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Республика Ингушетия</a:t>
                      </a:r>
                    </a:p>
                  </a:txBody>
                  <a:tcPr marL="360000" marR="9525" marT="9525" marB="0" anchor="ctr">
                    <a:lnL w="12700" algn="ctr">
                      <a:solidFill>
                        <a:srgbClr val="A7A69B"/>
                      </a:solidFill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A7A69B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A7A69B"/>
                      </a:solidFill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algn="ctr">
                      <a:solidFill>
                        <a:srgbClr val="A7A69B"/>
                      </a:solidFill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A7A69B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A7A69B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 gridSpan="2">
                  <a:txBody>
                    <a:bodyPr/>
                    <a:lstStyle/>
                    <a:p>
                      <a:pPr marL="0" marR="0" indent="0" algn="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Всего:                          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36000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Segoe UI Light"/>
                        <a:ea typeface="Helvetica Neue"/>
                        <a:cs typeface="Segoe UI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7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6" name="Стрелка вниз 45"/>
          <p:cNvSpPr/>
          <p:nvPr/>
        </p:nvSpPr>
        <p:spPr bwMode="auto">
          <a:xfrm>
            <a:off x="17016536" y="9604155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48" name="Стрелка вниз 47"/>
          <p:cNvSpPr/>
          <p:nvPr/>
        </p:nvSpPr>
        <p:spPr bwMode="auto">
          <a:xfrm>
            <a:off x="17016536" y="10334085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49" name="Стрелка вниз 48"/>
          <p:cNvSpPr/>
          <p:nvPr/>
        </p:nvSpPr>
        <p:spPr bwMode="auto">
          <a:xfrm rot="10800000">
            <a:off x="22345128" y="8162720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51" name="Стрелка вниз 50"/>
          <p:cNvSpPr/>
          <p:nvPr/>
        </p:nvSpPr>
        <p:spPr bwMode="auto">
          <a:xfrm>
            <a:off x="22345128" y="9604155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54" name="Стрелка вниз 53"/>
          <p:cNvSpPr/>
          <p:nvPr/>
        </p:nvSpPr>
        <p:spPr bwMode="auto">
          <a:xfrm rot="10800000">
            <a:off x="22345128" y="1032954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55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ПЕРВООЧЕРЕДНЫЕ РАСХОДЫ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(казенные учреждения)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  <p:sp>
        <p:nvSpPr>
          <p:cNvPr id="56" name="Стрелка вниз 55"/>
          <p:cNvSpPr/>
          <p:nvPr/>
        </p:nvSpPr>
        <p:spPr bwMode="auto">
          <a:xfrm rot="10800000">
            <a:off x="17016536" y="8874224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82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384000" y="2133995"/>
            <a:ext cx="2361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применении ТОФК «режима первоочередных расходов» </a:t>
            </a:r>
            <a:b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отношении бюджетных и автономных учреждений субъектов Российской Федерации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417907"/>
              </p:ext>
            </p:extLst>
          </p:nvPr>
        </p:nvGraphicFramePr>
        <p:xfrm>
          <a:off x="166665" y="3617640"/>
          <a:ext cx="23833335" cy="58185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6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9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3420980162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493318667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3397216484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562246">
                  <a:extLst>
                    <a:ext uri="{9D8B030D-6E8A-4147-A177-3AD203B41FA5}">
                      <a16:colId xmlns:a16="http://schemas.microsoft.com/office/drawing/2014/main" val="1066401588"/>
                    </a:ext>
                  </a:extLst>
                </a:gridCol>
              </a:tblGrid>
              <a:tr h="2787556">
                <a:tc rowSpan="2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6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algn="ctr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6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Наименование субъекта Российской Федерации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бюджетных учреждений, 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 которых образовалась просроченная кредиторская задолженность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случаев включения режима «первоочередных расходов»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 бюджетных учреждений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автономных учреждений, 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 которых образовалась просроченная кредиторская задолженность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chemeClr val="tx1"/>
                      </a:solidFill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случаев включения режима «первоочередных расходов»</a:t>
                      </a:r>
                      <a:b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 автономных учреждений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dirty="0"/>
                    </a:p>
                  </a:txBody>
                  <a:tcPr marL="9525" marR="9525" marT="9525" marB="0" anchor="ctr">
                    <a:lnL w="12700" algn="ctr">
                      <a:solidFill>
                        <a:schemeClr val="tx1"/>
                      </a:solidFill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015">
                <a:tc vMerge="1"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800" b="0" i="0" u="none" strike="noStrike" cap="none" spc="0">
                        <a:solidFill>
                          <a:schemeClr val="bg2">
                            <a:lumMod val="50000"/>
                          </a:schemeClr>
                        </a:solidFill>
                        <a:latin typeface="Segoe UI Light"/>
                        <a:ea typeface="Helvetica Neue"/>
                        <a:cs typeface="Segoe UI Light"/>
                      </a:endParaRPr>
                    </a:p>
                  </a:txBody>
                  <a:tcPr marL="9525" marR="9525" marT="9525" marB="0" anchor="ctr">
                    <a:lnL w="12700" algn="ctr">
                      <a:noFill/>
                    </a:lnL>
                    <a:lnR w="12700" algn="ctr">
                      <a:solidFill>
                        <a:srgbClr val="A7A69B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800" b="0" i="0" u="none" strike="noStrike" cap="none" spc="0">
                        <a:solidFill>
                          <a:schemeClr val="bg2">
                            <a:lumMod val="50000"/>
                          </a:schemeClr>
                        </a:solidFill>
                        <a:latin typeface="Segoe UI Light"/>
                        <a:ea typeface="Helvetica Neue"/>
                        <a:cs typeface="Segoe UI Light"/>
                      </a:endParaRPr>
                    </a:p>
                  </a:txBody>
                  <a:tcPr marL="9525" marR="9525" marT="9525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2024</a:t>
                      </a: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2022</a:t>
                      </a: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2024</a:t>
                      </a: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2024</a:t>
                      </a: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2024</a:t>
                      </a:r>
                      <a:endParaRPr lang="ru-RU" sz="20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Республика </a:t>
                      </a: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Ингушетия</a:t>
                      </a:r>
                      <a:endParaRPr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148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1 182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235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 Марий Эл</a:t>
                      </a:r>
                      <a:endParaRPr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1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2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3185178"/>
                  </a:ext>
                </a:extLst>
              </a:tr>
            </a:tbl>
          </a:graphicData>
        </a:graphic>
      </p:graphicFrame>
      <p:sp>
        <p:nvSpPr>
          <p:cNvPr id="60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ПЕРВООЧЕРЕДНЫЕ РАСХОДЫ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(бюджетные и автономные учреждения)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  <p:sp>
        <p:nvSpPr>
          <p:cNvPr id="67" name="Стрелка вниз 66"/>
          <p:cNvSpPr/>
          <p:nvPr/>
        </p:nvSpPr>
        <p:spPr bwMode="auto">
          <a:xfrm>
            <a:off x="8015536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74" name="Стрелка вниз 73"/>
          <p:cNvSpPr/>
          <p:nvPr/>
        </p:nvSpPr>
        <p:spPr bwMode="auto">
          <a:xfrm rot="10800000">
            <a:off x="9599712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87" name="Стрелка вниз 86"/>
          <p:cNvSpPr/>
          <p:nvPr/>
        </p:nvSpPr>
        <p:spPr bwMode="auto">
          <a:xfrm>
            <a:off x="12696056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05" name="Стрелка вниз 104"/>
          <p:cNvSpPr/>
          <p:nvPr/>
        </p:nvSpPr>
        <p:spPr bwMode="auto">
          <a:xfrm rot="10800000">
            <a:off x="14208224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10" name="Стрелка вниз 109"/>
          <p:cNvSpPr/>
          <p:nvPr/>
        </p:nvSpPr>
        <p:spPr bwMode="auto">
          <a:xfrm>
            <a:off x="17230088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25" name="Стрелка вниз 124"/>
          <p:cNvSpPr/>
          <p:nvPr/>
        </p:nvSpPr>
        <p:spPr bwMode="auto">
          <a:xfrm>
            <a:off x="21985088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35" name="Стрелка вниз 134"/>
          <p:cNvSpPr/>
          <p:nvPr/>
        </p:nvSpPr>
        <p:spPr bwMode="auto">
          <a:xfrm>
            <a:off x="18924768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40" name="Стрелка вниз 139"/>
          <p:cNvSpPr/>
          <p:nvPr/>
        </p:nvSpPr>
        <p:spPr bwMode="auto">
          <a:xfrm>
            <a:off x="23497256" y="766811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 bwMode="auto">
          <a:xfrm>
            <a:off x="8015536" y="874823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4" name="Стрелка вниз 13"/>
          <p:cNvSpPr/>
          <p:nvPr/>
        </p:nvSpPr>
        <p:spPr bwMode="auto">
          <a:xfrm rot="10800000">
            <a:off x="9599712" y="874823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5" name="Стрелка вниз 14"/>
          <p:cNvSpPr/>
          <p:nvPr/>
        </p:nvSpPr>
        <p:spPr bwMode="auto">
          <a:xfrm>
            <a:off x="12696056" y="874823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cap="flat">
            <a:solidFill>
              <a:srgbClr val="00B05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  <p:sp>
        <p:nvSpPr>
          <p:cNvPr id="16" name="Стрелка вниз 15"/>
          <p:cNvSpPr/>
          <p:nvPr/>
        </p:nvSpPr>
        <p:spPr bwMode="auto">
          <a:xfrm rot="10800000">
            <a:off x="14208224" y="8748239"/>
            <a:ext cx="18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>
              <a:defRPr/>
            </a:pPr>
            <a:endParaRPr lang="ru-RU" sz="3200" b="0">
              <a:solidFill>
                <a:srgbClr val="FFFFFF"/>
              </a:solidFill>
              <a:latin typeface="Helvetica Neue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2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-34362" y="206367"/>
            <a:ext cx="24186291" cy="1724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alt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СТАТИСТИКА</a:t>
            </a:r>
            <a:r>
              <a:rPr lang="ru-RU" altLang="ru-RU" sz="3200" b="1" dirty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ru-RU" alt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ПО КАЗНАЧЕЙСКОМУ ОБСЛУЖИВАНИЮ </a:t>
            </a:r>
            <a:br>
              <a:rPr lang="ru-RU" alt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</a:br>
            <a:r>
              <a:rPr lang="ru-RU" alt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ИСПОЛНЕНИЯ </a:t>
            </a:r>
            <a:r>
              <a:rPr lang="ru-RU" altLang="ru-RU" sz="3200" b="1" dirty="0" smtClean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БЮДЖЕТОВ</a:t>
            </a:r>
            <a:br>
              <a:rPr lang="ru-RU" altLang="ru-RU" sz="3200" b="1" dirty="0" smtClean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</a:b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2023/2024</a:t>
            </a:r>
            <a:endParaRPr lang="ru-RU" altLang="ru-RU" sz="24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48356"/>
              </p:ext>
            </p:extLst>
          </p:nvPr>
        </p:nvGraphicFramePr>
        <p:xfrm>
          <a:off x="688874" y="6081919"/>
          <a:ext cx="22854463" cy="5052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0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5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4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20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84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6687">
                <a:tc rowSpan="2"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Порядок </a:t>
                      </a:r>
                    </a:p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казначейского </a:t>
                      </a:r>
                      <a:r>
                        <a:rPr kumimoji="0" lang="ru-RU" sz="28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обслуживания</a:t>
                      </a: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7517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Субъекты Российской Федерации</a:t>
                      </a: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Segoe UI Light" panose="020B0502040204020203" pitchFamily="34" charset="0"/>
                        <a:ea typeface="Segoe UI Black" panose="020B0A02040204020203" pitchFamily="34" charset="0"/>
                        <a:cs typeface="Segoe UI Light" panose="020B0502040204020203" pitchFamily="34" charset="0"/>
                        <a:sym typeface="Helvetica Neue"/>
                      </a:endParaRPr>
                    </a:p>
                  </a:txBody>
                  <a:tcPr marL="6070" marR="607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Муниципальные образования</a:t>
                      </a: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4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2023</a:t>
                      </a:r>
                      <a:endParaRPr kumimoji="0" lang="ru-RU" sz="28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Arial" panose="020B0604020202020204" pitchFamily="34" charset="0"/>
                        <a:ea typeface="Segoe UI Black" panose="020B0A02040204020203" pitchFamily="34" charset="0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Arial" panose="020B0604020202020204" pitchFamily="34" charset="0"/>
                        <a:ea typeface="Segoe UI Black" panose="020B0A02040204020203" pitchFamily="34" charset="0"/>
                        <a:cs typeface="Arial" panose="020B0604020202020204" pitchFamily="34" charset="0"/>
                      </a:endParaRP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2023</a:t>
                      </a:r>
                      <a:endParaRPr kumimoji="0" lang="ru-RU" sz="28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Arial" panose="020B0604020202020204" pitchFamily="34" charset="0"/>
                        <a:ea typeface="Segoe UI Black" panose="020B0A02040204020203" pitchFamily="34" charset="0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FillTx/>
                          <a:latin typeface="Arial" panose="020B0604020202020204" pitchFamily="34" charset="0"/>
                          <a:ea typeface="Segoe UI Black" panose="020B0A02040204020203" pitchFamily="34" charset="0"/>
                          <a:cs typeface="Arial" panose="020B0604020202020204" pitchFamily="34" charset="0"/>
                          <a:sym typeface="Helvetica Neue"/>
                        </a:rPr>
                        <a:t>2024</a:t>
                      </a:r>
                      <a:endParaRPr kumimoji="0" lang="ru-RU" sz="28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Arial" panose="020B0604020202020204" pitchFamily="34" charset="0"/>
                        <a:ea typeface="Segoe UI Black" panose="020B0A02040204020203" pitchFamily="34" charset="0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6069" marR="6069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9745">
                <a:tc>
                  <a:txBody>
                    <a:bodyPr/>
                    <a:lstStyle/>
                    <a:p>
                      <a:pPr marL="18000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Полная касса</a:t>
                      </a:r>
                      <a:endParaRPr lang="ru-RU" sz="2800" b="0" i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43* (48%)</a:t>
                      </a: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44* (49%)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9 200 (50%)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734 </a:t>
                      </a: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(49%)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2604">
                <a:tc>
                  <a:txBody>
                    <a:bodyPr/>
                    <a:lstStyle/>
                    <a:p>
                      <a:pPr marL="180000" indent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Неполная касса</a:t>
                      </a:r>
                      <a:endParaRPr lang="ru-RU" sz="2800" b="0" i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 (52%)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 (51%)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9 187 (50%)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008 </a:t>
                      </a:r>
                      <a:r>
                        <a:rPr lang="ru-RU" sz="2800" b="0" i="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(51%)</a:t>
                      </a:r>
                      <a:endParaRPr lang="ru-RU" sz="2800" b="0" i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9" marB="57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268740" y="3229180"/>
            <a:ext cx="23883187" cy="2638117"/>
            <a:chOff x="6386330" y="2618197"/>
            <a:chExt cx="5376686" cy="258395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6386330" y="2618197"/>
              <a:ext cx="5376686" cy="2025161"/>
            </a:xfrm>
            <a:prstGeom prst="rect">
              <a:avLst/>
            </a:prstGeom>
          </p:spPr>
          <p:txBody>
            <a:bodyPr wrap="square" lIns="340229" tIns="170115" rIns="340229" bIns="170115">
              <a:spAutoFit/>
            </a:bodyPr>
            <a:lstStyle/>
            <a:p>
              <a:pPr algn="l"/>
              <a:r>
                <a:rPr lang="ru-RU" sz="28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Полная касса </a:t>
              </a:r>
              <a:r>
                <a:rPr lang="ru-RU" sz="2800" b="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с передачей ТОФК функций по исполнению бюджета, включающих:</a:t>
              </a:r>
            </a:p>
            <a:p>
              <a:pPr lvl="1" indent="2689225" algn="l"/>
              <a:r>
                <a:rPr lang="ru-RU" sz="2101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открытие и ведение л/</a:t>
              </a:r>
              <a:r>
                <a:rPr lang="ru-RU" sz="2101" b="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сч</a:t>
              </a:r>
              <a:endParaRPr lang="ru-RU" sz="2101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1" indent="2689225" algn="l"/>
              <a:r>
                <a:rPr lang="ru-RU" sz="2101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доведение БА, ЛБО, ПОФР</a:t>
              </a:r>
            </a:p>
            <a:p>
              <a:pPr lvl="1" indent="2689225" algn="l"/>
              <a:r>
                <a:rPr lang="ru-RU" sz="2101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учет БО/ДО</a:t>
              </a:r>
            </a:p>
            <a:p>
              <a:pPr lvl="1" indent="2689225" algn="l"/>
              <a:r>
                <a:rPr lang="ru-RU" sz="2101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санкционирование операций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386330" y="4443608"/>
              <a:ext cx="5242897" cy="758539"/>
            </a:xfrm>
            <a:prstGeom prst="rect">
              <a:avLst/>
            </a:prstGeom>
          </p:spPr>
          <p:txBody>
            <a:bodyPr wrap="square" lIns="340229" tIns="170115" rIns="340229" bIns="170115">
              <a:spAutoFit/>
            </a:bodyPr>
            <a:lstStyle/>
            <a:p>
              <a:pPr algn="l"/>
              <a:r>
                <a:rPr lang="ru-RU" sz="28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Неполная касса </a:t>
              </a:r>
              <a:r>
                <a:rPr lang="ru-RU" sz="2800" b="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с открытием в ТОФК 02 л/</a:t>
              </a:r>
              <a:r>
                <a:rPr lang="ru-RU" sz="2800" b="0" dirty="0" err="1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сч</a:t>
              </a:r>
              <a:r>
                <a:rPr lang="ru-RU" sz="2800" b="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бюджета финансовому органу</a:t>
              </a:r>
            </a:p>
          </p:txBody>
        </p:sp>
      </p:grpSp>
      <p:sp>
        <p:nvSpPr>
          <p:cNvPr id="13" name="Прямоугольник 3"/>
          <p:cNvSpPr>
            <a:spLocks noChangeArrowheads="1"/>
          </p:cNvSpPr>
          <p:nvPr/>
        </p:nvSpPr>
        <p:spPr bwMode="auto">
          <a:xfrm>
            <a:off x="268739" y="2061576"/>
            <a:ext cx="18016139" cy="116760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ru-RU" sz="3200" b="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  <a:sym typeface="Helvetica Neue Light"/>
              </a:rPr>
              <a:t>Порядок казначейского обслуживания исполнения</a:t>
            </a:r>
          </a:p>
          <a:p>
            <a:pPr algn="ctr"/>
            <a:r>
              <a:rPr lang="ru-RU" sz="3200" b="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  <a:sym typeface="Helvetica Neue Light"/>
              </a:rPr>
              <a:t>региональных и местных бюджетов</a:t>
            </a:r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03174" y="12916792"/>
            <a:ext cx="20556069" cy="682107"/>
          </a:xfrm>
          <a:prstGeom prst="rect">
            <a:avLst/>
          </a:prstGeom>
        </p:spPr>
        <p:txBody>
          <a:bodyPr wrap="square" lIns="340229" tIns="170115" rIns="340229" bIns="170115">
            <a:spAutoFit/>
          </a:bodyPr>
          <a:lstStyle/>
          <a:p>
            <a:pPr algn="l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  <a:sym typeface="Helvetica Neue Light"/>
              </a:rPr>
              <a:t> </a:t>
            </a:r>
            <a:r>
              <a:rPr lang="ru-RU" sz="2200" b="0" i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 Light"/>
              </a:rPr>
              <a:t>*Данные </a:t>
            </a:r>
            <a:r>
              <a:rPr lang="ru-RU" sz="2200" b="0" i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Neue Light"/>
              </a:rPr>
              <a:t>приведены с учетом ФТ «Сириус» </a:t>
            </a:r>
            <a:endParaRPr lang="ru-RU" sz="2200" b="0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703174" y="11341765"/>
            <a:ext cx="23932335" cy="1590046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 algn="l">
              <a:defRPr/>
            </a:pPr>
            <a:r>
              <a:rPr lang="ru-RU" sz="2800" b="0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Анализ </a:t>
            </a:r>
            <a:r>
              <a:rPr lang="ru-RU" sz="2800" b="0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изменений: </a:t>
            </a:r>
            <a:endParaRPr lang="ru-RU" sz="2800" b="0" u="sng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>
              <a:defRPr/>
            </a:pPr>
            <a:endParaRPr lang="ru-RU" sz="1100" b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buFontTx/>
              <a:buChar char="-"/>
              <a:defRPr/>
            </a:pPr>
            <a:r>
              <a:rPr lang="ru-RU" sz="2800" b="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смена порядка КО </a:t>
            </a:r>
            <a:r>
              <a:rPr lang="ru-RU" sz="2800" b="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порядок Полная касса </a:t>
            </a:r>
            <a:r>
              <a:rPr lang="ru-RU" sz="2800" b="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Еврейский </a:t>
            </a:r>
            <a:r>
              <a:rPr lang="ru-RU" sz="2800" b="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АО</a:t>
            </a:r>
            <a:endParaRPr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91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139248"/>
              </p:ext>
            </p:extLst>
          </p:nvPr>
        </p:nvGraphicFramePr>
        <p:xfrm>
          <a:off x="12262599" y="2125211"/>
          <a:ext cx="11520000" cy="10762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5453">
                <a:tc gridSpan="2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 Все функции переданы на исполнение в ТОФК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2800" b="0" i="1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36 </a:t>
                      </a: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субъектов Российской Федерации)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6797">
                <a:tc>
                  <a:txBody>
                    <a:bodyPr/>
                    <a:lstStyle/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Республика Бурятия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Республика Дагестан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Республика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Калмыкия</a:t>
                      </a:r>
                    </a:p>
                    <a:p>
                      <a:pPr marL="108000" marR="0" lvl="0" indent="0" algn="l" defTabSz="91440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Республика Карелия</a:t>
                      </a:r>
                      <a:endParaRPr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Коми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Республика Марий Эл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 Республика Мордовия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 Республика Северная Осетия - Алания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 Республика Тыва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 Алтайский край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 Приморский край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 Хабаровский край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 Архангельская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14. Ненецкий АО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Владимирская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16. Ивановская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17.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Калининградская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 Камчатский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край</a:t>
                      </a:r>
                      <a:endParaRPr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0" marR="115300" marT="57698" marB="57698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marR="0" lvl="0" indent="0" algn="l" defTabSz="91440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19. Магаданская</a:t>
                      </a:r>
                      <a:r>
                        <a:rPr lang="ru-RU" sz="2400" b="1" i="0" u="none" strike="noStrike" cap="none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область</a:t>
                      </a:r>
                      <a:endParaRPr lang="en-US" sz="2400" b="1" i="0" u="none" strike="noStrike" cap="none" spc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08000" marR="0" lvl="0" indent="0" algn="l" defTabSz="91440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 Мурманская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область</a:t>
                      </a:r>
                    </a:p>
                    <a:p>
                      <a:pPr marL="108000" marR="0" lvl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Новгородская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lvl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Орловская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Псковская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Рязанская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Тамбовская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Севастополь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Крым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Адыгея</a:t>
                      </a: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29. Карачаево-Черкесская</a:t>
                      </a:r>
                      <a:r>
                        <a:rPr lang="ru-RU" sz="2400" b="1" i="0" u="none" strike="noStrike" cap="none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</a:t>
                      </a:r>
                      <a:endParaRPr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Хакасия</a:t>
                      </a:r>
                      <a:endParaRPr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  <a:r>
                        <a:rPr lang="en-US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Забайкальский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край</a:t>
                      </a: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32. Чеченская</a:t>
                      </a:r>
                      <a:r>
                        <a:rPr lang="ru-RU" sz="2400" b="1" i="0" u="none" strike="noStrike" cap="none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Республика</a:t>
                      </a:r>
                      <a:endParaRPr lang="ru-RU" sz="2400" b="1" i="0" u="none" strike="noStrike" cap="none" spc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Донецкая Народная Республика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Луганская Народная Республика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Запорожская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36. 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Херсонская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0" marR="115300" marT="57698" marB="57698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 bwMode="auto">
          <a:xfrm>
            <a:off x="13545988" y="7374906"/>
            <a:ext cx="9975321" cy="989881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4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411282"/>
              </p:ext>
            </p:extLst>
          </p:nvPr>
        </p:nvGraphicFramePr>
        <p:xfrm>
          <a:off x="526704" y="2125210"/>
          <a:ext cx="11520640" cy="10859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3918">
                <a:tc gridSpan="2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Все функции осуществляются финансовым органом </a:t>
                      </a:r>
                      <a:r>
                        <a:rPr lang="ru-RU" sz="2800" b="1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САМОСТОЯТЕЛЬНО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800" b="0" i="1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21 субъект </a:t>
                      </a: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Российской Федерации)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03529">
                <a:tc>
                  <a:txBody>
                    <a:bodyPr/>
                    <a:lstStyle/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Республика Башкортостан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ru-RU" sz="2400" b="1" i="0" u="none" strike="noStrike" cap="none" spc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Кабардино</a:t>
                      </a: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Балкарская Республика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Республика Татарстан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Чувашская Республика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Краснодарский край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 Брянская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 Волгоградская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 Вологодская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 Нижегородская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 Калужская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 Кировская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 Самарская область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 Московская область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14. Омская  область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Пермский край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16. Свердловская область                                </a:t>
                      </a:r>
                      <a:endParaRPr lang="ru-RU" sz="2400" b="1" i="0" u="none" strike="noStrike" cap="none" spc="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17. Ярославская область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 г. Санкт-Петербург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19. г. Москва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0" marR="115300" marT="57698" marB="57698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 Ханты – Мансийский АО - Югра</a:t>
                      </a:r>
                      <a:endParaRPr lang="ru-RU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8000" marR="0" indent="0" algn="l" defTabSz="914400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21. </a:t>
                      </a:r>
                      <a:r>
                        <a:rPr lang="ru-RU" sz="2400" b="1" i="0" u="none" strike="noStrike" cap="none" spc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Ямало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– Ненецкий АО</a:t>
                      </a:r>
                    </a:p>
                    <a:p>
                      <a:pPr marL="0" indent="0" algn="ctr" defTabSz="914400">
                        <a:lnSpc>
                          <a:spcPts val="3600"/>
                        </a:lnSpc>
                        <a:spcAft>
                          <a:spcPts val="0"/>
                        </a:spcAft>
                        <a:defRPr/>
                      </a:pPr>
                      <a:endParaRPr lang="ru-RU" sz="2400" b="0" i="0" u="none" dirty="0"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0" marR="115300" marT="57698" marB="57698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0599" y="-4592368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18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600" b="1" dirty="0">
              <a:solidFill>
                <a:schemeClr val="tx1"/>
              </a:solidFill>
              <a:latin typeface="Segoe UI Light"/>
              <a:ea typeface="Helvetica Neue"/>
              <a:cs typeface="Segoe UI Light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</p:spPr>
        <p:txBody>
          <a:bodyPr vert="horz" wrap="square" rIns="360000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ОСУЩЕСТВЛЕНИЕ ФУНКЦИЙ ФИНАНСОВЫХ ОРГАНОВ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СУБЪЕКТОВ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143967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88" y="7374906"/>
            <a:ext cx="9975321" cy="989881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4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35814"/>
              </p:ext>
            </p:extLst>
          </p:nvPr>
        </p:nvGraphicFramePr>
        <p:xfrm>
          <a:off x="3623048" y="2290368"/>
          <a:ext cx="17929992" cy="10884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29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31328"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Все функции осуществляются финансовым органом субъекта Российской Федерации </a:t>
                      </a:r>
                      <a:r>
                        <a:rPr lang="ru-RU" sz="2800" b="1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САМОСТОЯТЕЛЬНО</a:t>
                      </a: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</a:br>
                      <a:r>
                        <a:rPr lang="ru-RU" sz="28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кроме казначейского сопровождения</a:t>
                      </a: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25500">
                        <a:lnSpc>
                          <a:spcPts val="4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2800" b="0" i="1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17 </a:t>
                      </a:r>
                      <a:r>
                        <a:rPr lang="ru-RU" sz="2800" b="0" i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субъектов Российской Федерации</a:t>
                      </a:r>
                      <a:r>
                        <a:rPr lang="ru-RU" sz="2800" b="0" i="1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)</a:t>
                      </a:r>
                      <a:endParaRPr lang="ru-RU" sz="28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2529">
                <a:tc>
                  <a:txBody>
                    <a:bodyPr/>
                    <a:lstStyle/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Саха (Якутия)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Ставропольский край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Амурская область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Белгородская область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Воронежская область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Иркутская область</a:t>
                      </a:r>
                      <a:endParaRPr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Курганская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область</a:t>
                      </a:r>
                      <a:endParaRPr lang="en-US" sz="2400" b="1" i="0" u="none" strike="noStrike" cap="none" spc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Ленинградская</a:t>
                      </a:r>
                      <a:r>
                        <a:rPr lang="ru-RU" sz="2400" b="1" i="0" u="none" strike="noStrike" cap="none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область</a:t>
                      </a:r>
                    </a:p>
                    <a:p>
                      <a:pPr marL="7172325" marR="0" lvl="0" indent="-358775" algn="l" defTabSz="914400" eaLnBrk="1" fontAlgn="auto" latinLnBrk="0" hangingPunct="1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Липецкая область</a:t>
                      </a:r>
                    </a:p>
                    <a:p>
                      <a:pPr marL="7172325" marR="0" lvl="0" indent="-358775" algn="l" defTabSz="914400" eaLnBrk="1" fontAlgn="auto" latinLnBrk="0" hangingPunct="1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Новосибирская область</a:t>
                      </a: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Оренбургская область</a:t>
                      </a:r>
                      <a:endParaRPr lang="ru-RU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Пензенская область</a:t>
                      </a:r>
                      <a:endParaRPr lang="ru-RU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Ростовская область</a:t>
                      </a: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Сахалинская область</a:t>
                      </a: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Томская область</a:t>
                      </a:r>
                      <a:endParaRPr lang="ru-RU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Тюменская область</a:t>
                      </a:r>
                      <a:endParaRPr lang="ru-RU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2325" marR="0" indent="-358775" algn="l" defTabSz="914400">
                        <a:lnSpc>
                          <a:spcPts val="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Челябинская область</a:t>
                      </a:r>
                      <a:endParaRPr lang="ru-RU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0" marR="115300" marT="57698" marB="57698">
                    <a:lnL w="12700" algn="ctr">
                      <a:solidFill>
                        <a:srgbClr val="A7A69B"/>
                      </a:solidFill>
                    </a:lnL>
                    <a:lnR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rgbClr val="A7A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ОСУЩЕСТВЛЕНИЕ ФУНКЦИЙ ФИНАНСОВЫХ ОРГАНОВ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СУБЪЕКТОВ РОССИЙСКОЙ ФЕДЕРАЦИИ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7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88" y="7374906"/>
            <a:ext cx="9975321" cy="989881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4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557016"/>
              </p:ext>
            </p:extLst>
          </p:nvPr>
        </p:nvGraphicFramePr>
        <p:xfrm>
          <a:off x="312000" y="2185299"/>
          <a:ext cx="23760000" cy="9926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66352294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852164552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920686557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3378583702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305421435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063105720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735312099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1263639594"/>
                    </a:ext>
                  </a:extLst>
                </a:gridCol>
              </a:tblGrid>
              <a:tr h="540000">
                <a:tc rowSpan="2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2000" b="1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субъекта Российской Федерации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функции финансового органа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503661"/>
                  </a:ext>
                </a:extLst>
              </a:tr>
              <a:tr h="1620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бюджета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операций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 средствами, поступающими во временное распоряжение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и санкционирование операций по расходам бюджетных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автономных учреждений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и санкционирование операций по расходам получателей средств из бюджета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Привлечение на единый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счет бюджета субъекта РФ и возврат привлеченных средств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Казначейское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сопровождение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496977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Кемеровская область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1384380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Курская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Федеральная территория «Сириус»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Ингушетия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0821902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Алтай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9897905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Удмуртская Республика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lang="ru-RU" sz="2000" b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051643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Костромская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334261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Еврейская АО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1437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  <a:endParaRPr kumimoji="0" lang="ru-RU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1437F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826180"/>
                  </a:ext>
                </a:extLst>
              </a:tr>
            </a:tbl>
          </a:graphicData>
        </a:graphic>
      </p:graphicFrame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ИНФОРМАЦИЯ ОБ ОСУЩЕСТВЛЕНИИ ТОФК ОТДЕЛЬНЫХ ФУНКЦИЙ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ФИНАНСОВЫХ ОРГАНОВ СУБЪЕКТОВ РОССИЙСКОЙ ФЕДЕРАЦИИ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5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88" y="7374906"/>
            <a:ext cx="9975321" cy="989881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4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7699"/>
              </p:ext>
            </p:extLst>
          </p:nvPr>
        </p:nvGraphicFramePr>
        <p:xfrm>
          <a:off x="312000" y="2185299"/>
          <a:ext cx="23760000" cy="10098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166352294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852164552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920686557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3378583702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305421435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063105720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735312099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1263639594"/>
                    </a:ext>
                  </a:extLst>
                </a:gridCol>
              </a:tblGrid>
              <a:tr h="712261">
                <a:tc rowSpan="2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2000" b="1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субъекта Российской Федерации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функции финансового органа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503661"/>
                  </a:ext>
                </a:extLst>
              </a:tr>
              <a:tr h="18002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Исполнение бюджета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операций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 средствами, поступающими во временное распоряжение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и санкционирование операций по расходам бюджетных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автономных учреждений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и санкционирование операций по расходам получателей средств из бюджета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Привлечение на единый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счет бюджета субъекта РФ и возврат привлеченных средств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Казначейское</a:t>
                      </a:r>
                      <a:r>
                        <a:rPr lang="ru-RU" sz="2000" b="1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сопровождение</a:t>
                      </a:r>
                      <a:endParaRPr lang="ru-RU" sz="20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496977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Красноярский край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Тульская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1384380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Саратовская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0821902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Тверская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9897905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Чукотский АО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051643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Астраханская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ТОФК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Смоленская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826180"/>
                  </a:ext>
                </a:extLst>
              </a:tr>
              <a:tr h="933246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20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Ульяновская область</a:t>
                      </a:r>
                      <a:endParaRPr lang="ru-RU" sz="20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Финансовый орган</a:t>
                      </a:r>
                      <a:endParaRPr kumimoji="0" lang="ru-RU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cap="none" spc="0" noProof="0" dirty="0" smtClean="0">
                          <a:solidFill>
                            <a:srgbClr val="11437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ТОФК</a:t>
                      </a:r>
                      <a:endParaRPr lang="ru-RU" sz="2000" b="1" i="0" u="none" strike="noStrike" cap="none" spc="0" noProof="0" dirty="0">
                        <a:solidFill>
                          <a:srgbClr val="11437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52212"/>
                  </a:ext>
                </a:extLst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ИНФОРМАЦИЯ ОБ ОСУЩЕСТВЛЕНИИ ТОФК ОТДЕЛЬНЫХ ФУНКЦИЙ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ФИНАНСОВЫХ ОРГАНОВ СУБЪЕКТОВ РОССИЙСКОЙ ФЕДЕРАЦИИ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55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93" y="7374907"/>
            <a:ext cx="9975322" cy="1005266"/>
          </a:xfrm>
          <a:prstGeom prst="rect">
            <a:avLst/>
          </a:prstGeom>
        </p:spPr>
        <p:txBody>
          <a:bodyPr wrap="square" lIns="340226" tIns="170112" rIns="340226" bIns="170112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50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845705"/>
              </p:ext>
            </p:extLst>
          </p:nvPr>
        </p:nvGraphicFramePr>
        <p:xfrm>
          <a:off x="942526" y="5450402"/>
          <a:ext cx="22498949" cy="738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8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0000">
                <a:tc gridSpan="5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2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субъектов Российской Федерации, передавших на исполнение в ТОФК следующие функции:</a:t>
                      </a: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операций со средствами,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поступающими </a:t>
                      </a: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во временное распоряжение</a:t>
                      </a: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бюджетных и автономных учреждений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получателей средств из бюджета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Привлечение 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 единый счет бюджета субъекта Российской Федерации и возврат привлеченных средств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участников казначейского сопровождения</a:t>
                      </a:r>
                      <a:endParaRPr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0"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115302" marR="115302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46%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2" marR="115302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46%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2" marR="115302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43%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2" marR="115302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73%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2" marR="115302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Номер слайда 1"/>
          <p:cNvSpPr txBox="1"/>
          <p:nvPr/>
        </p:nvSpPr>
        <p:spPr bwMode="auto">
          <a:xfrm>
            <a:off x="23486400" y="12830402"/>
            <a:ext cx="720000" cy="720000"/>
          </a:xfrm>
          <a:prstGeom prst="rect">
            <a:avLst/>
          </a:prstGeom>
        </p:spPr>
        <p:txBody>
          <a:bodyPr/>
          <a:lstStyle>
            <a:defPPr marL="0" marR="0" indent="0" algn="l" defTabSz="914389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 b="0" i="0" u="none" strike="noStrike" cap="none" spc="0">
                <a:ln>
                  <a:noFill/>
                </a:ln>
                <a:solidFill>
                  <a:srgbClr val="000000"/>
                </a:solidFill>
              </a:defRPr>
            </a:defPPr>
            <a:lvl1pPr marL="0" marR="0" indent="0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1pPr>
            <a:lvl2pPr marL="0" marR="0" indent="228597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2pPr>
            <a:lvl3pPr marL="0" marR="0" indent="457195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3pPr>
            <a:lvl4pPr marL="0" marR="0" indent="685792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4pPr>
            <a:lvl5pPr marL="0" marR="0" indent="914389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5pPr>
            <a:lvl6pPr marL="0" marR="0" indent="1142986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6pPr>
            <a:lvl7pPr marL="0" marR="0" indent="1371584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7pPr>
            <a:lvl8pPr marL="0" marR="0" indent="1600181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8pPr>
            <a:lvl9pPr marL="0" marR="0" indent="1828778" algn="ctr" defTabSz="8254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1" i="0" u="none" strike="noStrike" cap="none" spc="0">
                <a:ln>
                  <a:noFill/>
                </a:ln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lvl9pPr>
          </a:lstStyle>
          <a:p>
            <a:pPr defTabSz="1828778">
              <a:defRPr/>
            </a:pPr>
            <a:endParaRPr lang="ru-RU" b="0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53556" y="2695538"/>
            <a:ext cx="11692844" cy="2400657"/>
          </a:xfrm>
          <a:prstGeom prst="rect">
            <a:avLst/>
          </a:prstGeom>
          <a:ln>
            <a:noFill/>
          </a:ln>
        </p:spPr>
        <p:txBody>
          <a:bodyPr wrap="square" lIns="182880" tIns="91440" rIns="182880" bIns="91440">
            <a:spAutoFit/>
          </a:bodyPr>
          <a:lstStyle/>
          <a:p>
            <a:pPr defTabSz="1651000">
              <a:defRPr/>
            </a:pPr>
            <a:r>
              <a:rPr lang="ru-RU" sz="28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НЕПОЛНАЯ КАССА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r>
              <a:rPr lang="ru-RU" sz="2800" i="1" dirty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открытием в ТОФК лицевого счета бюджета </a:t>
            </a:r>
            <a:r>
              <a:rPr lang="ru-RU" sz="2800" i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финансовому органу</a:t>
            </a:r>
            <a:r>
              <a:rPr lang="ru-RU" sz="2800" i="1" dirty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endParaRPr lang="ru-RU" sz="2800" i="1" dirty="0">
              <a:solidFill>
                <a:srgbClr val="000000">
                  <a:lumMod val="95000"/>
                  <a:lumOff val="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r>
              <a:rPr lang="ru-RU" sz="3200" dirty="0" smtClean="0">
                <a:solidFill>
                  <a:srgbClr val="00A2FF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46 </a:t>
            </a:r>
            <a:r>
              <a:rPr lang="ru-RU" sz="3200" dirty="0">
                <a:solidFill>
                  <a:srgbClr val="00A2FF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субъектов Российской Федерации (</a:t>
            </a:r>
            <a:r>
              <a:rPr lang="ru-RU" sz="3200" dirty="0" smtClean="0">
                <a:solidFill>
                  <a:srgbClr val="00A2FF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51%)</a:t>
            </a:r>
            <a:endParaRPr lang="ru-RU" sz="3200" dirty="0">
              <a:solidFill>
                <a:srgbClr val="00A2FF">
                  <a:lumMod val="50000"/>
                </a:srgb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670720" y="2695538"/>
            <a:ext cx="10806105" cy="1969770"/>
          </a:xfrm>
          <a:prstGeom prst="rect">
            <a:avLst/>
          </a:prstGeom>
          <a:ln>
            <a:noFill/>
          </a:ln>
        </p:spPr>
        <p:txBody>
          <a:bodyPr wrap="square" lIns="182880" tIns="91440" rIns="182880" bIns="91440">
            <a:spAutoFit/>
          </a:bodyPr>
          <a:lstStyle/>
          <a:p>
            <a:pPr>
              <a:defRPr/>
            </a:pPr>
            <a:r>
              <a:rPr lang="ru-RU" sz="28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ПОЛНАЯ КАССА</a:t>
            </a:r>
            <a:endParaRPr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r>
              <a:rPr lang="ru-RU" sz="28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i="1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передачей ТОФК функций по исполнению бюджета</a:t>
            </a:r>
            <a:r>
              <a:rPr lang="ru-RU" sz="2800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endParaRPr lang="ru-RU" sz="2800" i="1" dirty="0">
              <a:solidFill>
                <a:srgbClr val="000000">
                  <a:lumMod val="95000"/>
                  <a:lumOff val="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r>
              <a:rPr lang="ru-RU" sz="3200" dirty="0" smtClean="0">
                <a:solidFill>
                  <a:srgbClr val="0051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44 </a:t>
            </a:r>
            <a:r>
              <a:rPr lang="ru-RU" sz="3200" dirty="0">
                <a:solidFill>
                  <a:srgbClr val="0051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субъектов Российской </a:t>
            </a:r>
            <a:r>
              <a:rPr lang="ru-RU" sz="3200" dirty="0">
                <a:solidFill>
                  <a:srgbClr val="00A2FF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Федерации (</a:t>
            </a:r>
            <a:r>
              <a:rPr lang="ru-RU" sz="3200" dirty="0" smtClean="0">
                <a:solidFill>
                  <a:srgbClr val="00A2FF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49%)*</a:t>
            </a:r>
            <a:r>
              <a:rPr lang="ru-RU" sz="28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670720" y="13027182"/>
            <a:ext cx="8937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i="1" dirty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400" i="1" dirty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Данные с </a:t>
            </a:r>
            <a:r>
              <a:rPr lang="ru-RU" sz="2400" i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учетом федеральной </a:t>
            </a:r>
            <a:r>
              <a:rPr lang="ru-RU" sz="2400" i="1" dirty="0">
                <a:solidFill>
                  <a:srgbClr val="000000">
                    <a:lumMod val="95000"/>
                    <a:lumOff val="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территории «Сириус»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СВОДНАЯ ИНФОРМАЦИЯ О ФУНКЦИЯХ ФИНАНСОВЫХ ОРГАНОВ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СУБЪЕКТОВ РОССИЙСКОЙ ФЕДЕРАЦИИ, ПЕРЕДАННЫХ ТОФК 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45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91" y="7374906"/>
            <a:ext cx="9975321" cy="1005266"/>
          </a:xfrm>
          <a:prstGeom prst="rect">
            <a:avLst/>
          </a:prstGeom>
        </p:spPr>
        <p:txBody>
          <a:bodyPr wrap="square" lIns="340225" tIns="170112" rIns="340225" bIns="170112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5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031367"/>
              </p:ext>
            </p:extLst>
          </p:nvPr>
        </p:nvGraphicFramePr>
        <p:xfrm>
          <a:off x="942000" y="5450402"/>
          <a:ext cx="22500000" cy="738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0000">
                <a:tc gridSpan="5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Количество муниципальных образований, </a:t>
                      </a:r>
                      <a:r>
                        <a:rPr lang="ru-RU" sz="32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передавших на исполнение </a:t>
                      </a:r>
                      <a:r>
                        <a:rPr lang="ru-RU" sz="32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в ТОФК следующие функции:</a:t>
                      </a: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операций со средствами, поступающими во временное распоряжение</a:t>
                      </a: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бюджетных и автономных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учреждений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получателей средств из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бюджета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Привлечение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 единый счет бюджета субъекта Российской Федерации и возврат привлеченных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средств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и санкционирование операций по расходам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участников казначейского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сопровождения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0"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018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62%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15301" marR="115301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6 014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34%</a:t>
                      </a:r>
                    </a:p>
                  </a:txBody>
                  <a:tcPr marL="115301" marR="115301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045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28%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1" marR="115301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549</a:t>
                      </a: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20%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1" marR="115301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40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184</a:t>
                      </a:r>
                      <a:endParaRPr lang="ru-RU" sz="4000" b="1" i="0" u="none" strike="noStrike" cap="none" spc="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4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29%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5301" marR="115301" marT="57698" marB="57698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12700" algn="ctr">
                      <a:solidFill>
                        <a:srgbClr val="A7A69B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12192000" y="3001712"/>
            <a:ext cx="11250000" cy="1815882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ПОЛНАЯ </a:t>
            </a:r>
            <a:r>
              <a:rPr lang="ru-RU" sz="2400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КАССА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651000">
              <a:defRPr/>
            </a:pPr>
            <a:r>
              <a:rPr lang="ru-RU" sz="2500" b="0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500" b="0" i="1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передачей ТОФК функций по исполнению бюджета</a:t>
            </a:r>
            <a:r>
              <a:rPr lang="ru-RU" sz="2500" b="0" dirty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5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5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500" b="0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600" i="1" dirty="0" smtClean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3600" i="1" dirty="0" smtClean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734 </a:t>
            </a:r>
            <a:r>
              <a:rPr lang="ru-RU" sz="3600" b="0" i="1" dirty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образований </a:t>
            </a:r>
            <a:r>
              <a:rPr lang="ru-RU" sz="3600" i="1" dirty="0" smtClean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(49%)</a:t>
            </a:r>
            <a:endParaRPr lang="ru-RU" sz="3600" i="1" dirty="0">
              <a:solidFill>
                <a:srgbClr val="0051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42000" y="2970935"/>
            <a:ext cx="11250000" cy="184665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>
              <a:defRPr/>
            </a:pPr>
            <a:r>
              <a:rPr lang="ru-RU" sz="25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rgbClr val="D5D5D5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НЕПОЛНАЯ КАССА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500" b="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открытием в ТОФК лицевого счета бюджета финансовому органу</a:t>
            </a:r>
            <a:r>
              <a:rPr lang="ru-RU" sz="2500" b="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ru-RU" sz="2500" b="0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600" i="1" dirty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ru-RU" sz="3600" i="1" dirty="0" smtClean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008 </a:t>
            </a:r>
            <a:r>
              <a:rPr lang="ru-RU" sz="3600" b="0" i="1" dirty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образований </a:t>
            </a:r>
            <a:r>
              <a:rPr lang="ru-RU" sz="3600" i="1" dirty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600" i="1" dirty="0" smtClean="0">
                <a:solidFill>
                  <a:srgbClr val="0051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51%)</a:t>
            </a:r>
            <a:endParaRPr lang="ru-RU" sz="3600" i="1" dirty="0">
              <a:solidFill>
                <a:srgbClr val="0051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СВОДНАЯ ИНФОРМАЦИЯ О ФУНКЦИЯХ ФИНАНСОВЫХ ОРГАНОВ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МУНИЦИПАЛЬНЫХ ОБРАЗОВАНИЙ, ПЕРЕДАННЫХ ТОФК 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97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 bwMode="auto">
          <a:xfrm>
            <a:off x="13545988" y="7374906"/>
            <a:ext cx="9975321" cy="989881"/>
          </a:xfrm>
          <a:prstGeom prst="rect">
            <a:avLst/>
          </a:prstGeom>
        </p:spPr>
        <p:txBody>
          <a:bodyPr wrap="square" lIns="340230" tIns="170114" rIns="340230" bIns="170114">
            <a:spAutoFit/>
          </a:bodyPr>
          <a:lstStyle/>
          <a:p>
            <a:pPr>
              <a:defRPr/>
            </a:pPr>
            <a:endParaRPr lang="ru-RU" sz="1800">
              <a:solidFill>
                <a:srgbClr val="817F71"/>
              </a:solidFill>
              <a:latin typeface="Segoe UI Light"/>
              <a:cs typeface="Segoe UI Light"/>
            </a:endParaRPr>
          </a:p>
          <a:p>
            <a:pPr>
              <a:defRPr/>
            </a:pPr>
            <a:r>
              <a:rPr lang="ru-RU" sz="2400" b="0">
                <a:solidFill>
                  <a:srgbClr val="817F71"/>
                </a:solidFill>
                <a:latin typeface="Segoe UI Light"/>
                <a:cs typeface="Segoe UI Light"/>
              </a:rPr>
              <a:t> </a:t>
            </a:r>
            <a:endParaRPr lang="ru-RU" sz="1400" b="0">
              <a:solidFill>
                <a:srgbClr val="817F71"/>
              </a:solidFill>
              <a:latin typeface="Segoe UI Light"/>
              <a:cs typeface="Segoe U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032826"/>
              </p:ext>
            </p:extLst>
          </p:nvPr>
        </p:nvGraphicFramePr>
        <p:xfrm>
          <a:off x="526705" y="2897560"/>
          <a:ext cx="23275295" cy="7830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2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8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8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8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8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81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36104">
                <a:tc rowSpan="3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2400" b="1" i="0" u="none" strike="noStrike" cap="none" spc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пп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Наименование </a:t>
                      </a: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государственного </a:t>
                      </a: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внебюджетного фонда </a:t>
                      </a:r>
                      <a:endParaRPr lang="ru-RU" sz="2400" b="1" i="0" u="none" strike="noStrike" cap="none" spc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Российской </a:t>
                      </a: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Федерации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Наименование функции органа управления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государственным внебюджетным фондом Российской Федерации</a:t>
                      </a: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noFill/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4159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Исполнение бюджета государственного внебюджетного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фонда Российской Федерации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Проведение операций со средствами, поступающими во временное распоряжение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0199">
                <a:tc vMerge="1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открытие и ведение лицевых счетов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доведение бюджетных данных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учет бюджетных и денежных обязательств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санкционирование операций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4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latin typeface="Segoe UI Light"/>
                        <a:ea typeface="Segoe UI Black"/>
                        <a:cs typeface="Segoe UI Light"/>
                      </a:endParaRPr>
                    </a:p>
                  </a:txBody>
                  <a:tcPr marL="6070" marR="6070" marT="0" marB="0" anchor="ctr">
                    <a:lnL w="28575" algn="ctr">
                      <a:solidFill>
                        <a:schemeClr val="bg1"/>
                      </a:solidFill>
                    </a:lnL>
                    <a:lnR w="28575" algn="ctr">
                      <a:solidFill>
                        <a:schemeClr val="bg1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Фонд пенсионного и социального страхования Российской Федерации</a:t>
                      </a: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2. </a:t>
                      </a:r>
                      <a:endParaRPr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Федеральный фонд обязательного медицинского </a:t>
                      </a:r>
                      <a:r>
                        <a:rPr lang="ru-RU" sz="2400" b="1" i="0" u="none" strike="noStrike" cap="none" spc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страхования</a:t>
                      </a:r>
                      <a:endParaRPr sz="2400" b="1" i="0" u="none" strike="noStrike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-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55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i="0" u="none" strike="noStrike" cap="none" spc="0" dirty="0" smtClean="0">
                          <a:ln>
                            <a:noFill/>
                          </a:ln>
                          <a:solidFill>
                            <a:srgbClr val="000D33"/>
                          </a:solidFill>
                          <a:latin typeface="Arial" panose="020B0604020202020204" pitchFamily="34" charset="0"/>
                          <a:ea typeface="Segoe UI Black"/>
                          <a:cs typeface="Arial" panose="020B0604020202020204" pitchFamily="34" charset="0"/>
                        </a:rPr>
                        <a:t>ТОФК</a:t>
                      </a:r>
                      <a:endParaRPr lang="ru-RU" sz="2400" b="1" i="0" u="none" strike="noStrike" cap="none" spc="0" dirty="0">
                        <a:ln>
                          <a:noFill/>
                        </a:ln>
                        <a:solidFill>
                          <a:srgbClr val="000D33"/>
                        </a:solidFill>
                        <a:latin typeface="Arial" panose="020B0604020202020204" pitchFamily="34" charset="0"/>
                        <a:ea typeface="Segoe UI Black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algn="ctr">
                      <a:solidFill>
                        <a:srgbClr val="A7A69B"/>
                      </a:solidFill>
                    </a:lnL>
                    <a:lnR w="12700" algn="ctr">
                      <a:solidFill>
                        <a:srgbClr val="A7A69B"/>
                      </a:solidFill>
                    </a:lnR>
                    <a:lnT w="3175" algn="ctr">
                      <a:solidFill>
                        <a:schemeClr val="bg1">
                          <a:lumMod val="85000"/>
                        </a:schemeClr>
                      </a:solidFill>
                    </a:lnT>
                    <a:lnB w="3175" algn="ctr">
                      <a:solidFill>
                        <a:schemeClr val="bg1">
                          <a:lumMod val="8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0"/>
            <a:ext cx="24384000" cy="1955710"/>
          </a:xfrm>
          <a:prstGeom prst="rect">
            <a:avLst/>
          </a:prstGeom>
          <a:noFill/>
          <a:ln w="12700">
            <a:miter lim="400000"/>
          </a:ln>
        </p:spPr>
        <p:txBody>
          <a:bodyPr vert="horz" wrap="square" lIns="0" tIns="0" rIns="36000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4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marR="0" indent="0" algn="ctr" defTabSz="825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1200" b="0" i="0" u="none" strike="noStrike" cap="none" spc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ИНФОРМАЦИЯ ОБ ОСУЩЕСТВЛЕНИИ ТОФК ОТДЕЛЬНЫХ ФУНКЦИЙ </a:t>
            </a:r>
            <a:b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</a:b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ОРГАНОВ УПРАВЛЕНИЯ ГОСУДАРСТВЕННЫМИ </a:t>
            </a:r>
            <a:r>
              <a:rPr lang="ru-RU" sz="3200" b="1" dirty="0" smtClean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ВНЕБЮДЖЕТНЫМИ </a:t>
            </a:r>
          </a:p>
          <a:p>
            <a:pPr>
              <a:defRPr/>
            </a:pPr>
            <a:r>
              <a:rPr lang="ru-RU" sz="3200" b="1" dirty="0" smtClean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ФОНДАМИ 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rPr>
              <a:t>РОССИЙСКОЙ ФЕДЕРАЦИИ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3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chemeClr val="accent1"/>
        </a:solidFill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spDef>
    <a:lnDef>
      <a:spPr bwMode="auto">
        <a:prstGeom prst="rect">
          <a:avLst/>
        </a:prstGeom>
        <a:noFill/>
        <a:ln w="25400" cap="flat">
          <a:solidFill>
            <a:srgbClr val="000000"/>
          </a:solidFill>
          <a:prstDash val="solid"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lnDef>
    <a:txDef>
      <a:spPr bwMode="auto">
        <a:prstGeom prst="rect">
          <a:avLst/>
        </a:prstGeom>
        <a:noFill/>
        <a:ln w="12700" cap="flat">
          <a:noFill/>
          <a:miter lim="400000"/>
        </a:ln>
      </a:spPr>
      <a:bodyPr/>
      <a:lstStyle/>
      <a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1947</TotalTime>
  <Words>1399</Words>
  <Application>Microsoft Office PowerPoint</Application>
  <DocSecurity>0</DocSecurity>
  <PresentationFormat>Произвольный</PresentationFormat>
  <Paragraphs>443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Helvetica Neue</vt:lpstr>
      <vt:lpstr>Helvetica Neue Light</vt:lpstr>
      <vt:lpstr>Helvetica Neue Medium</vt:lpstr>
      <vt:lpstr>Segoe UI Black</vt:lpstr>
      <vt:lpstr>Segoe UI Light</vt:lpstr>
      <vt:lpstr>White</vt:lpstr>
      <vt:lpstr>Презентация PowerPoint</vt:lpstr>
      <vt:lpstr>СТАТИСТИКА ПО КАЗНАЧЕЙСКОМУ ОБСЛУЖИВАНИЮ  ИСПОЛНЕНИЯ БЮДЖЕТОВ 2023/2024</vt:lpstr>
      <vt:lpstr>ОСУЩЕСТВЛЕНИЕ ФУНКЦИЙ ФИНАНСОВЫХ ОРГАНОВ  СУБЪЕКТОВ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Серебрякова Зинаида Олеговна</dc:creator>
  <cp:keywords/>
  <dc:description/>
  <cp:lastModifiedBy>Федеральное казначейство</cp:lastModifiedBy>
  <cp:revision>966</cp:revision>
  <dcterms:modified xsi:type="dcterms:W3CDTF">2024-07-23T14:36:28Z</dcterms:modified>
  <cp:category/>
  <dc:identifier/>
  <cp:contentStatus/>
  <dc:language/>
  <cp:version/>
</cp:coreProperties>
</file>