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14"/>
  </p:notesMasterIdLst>
  <p:sldIdLst>
    <p:sldId id="1144" r:id="rId3"/>
    <p:sldId id="1149" r:id="rId4"/>
    <p:sldId id="1136" r:id="rId5"/>
    <p:sldId id="1151" r:id="rId6"/>
    <p:sldId id="1139" r:id="rId7"/>
    <p:sldId id="1140" r:id="rId8"/>
    <p:sldId id="1141" r:id="rId9"/>
    <p:sldId id="1142" r:id="rId10"/>
    <p:sldId id="1147" r:id="rId11"/>
    <p:sldId id="1153" r:id="rId12"/>
    <p:sldId id="1152" r:id="rId13"/>
  </p:sldIdLst>
  <p:sldSz cx="24384000" cy="137160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144"/>
            <p14:sldId id="1149"/>
            <p14:sldId id="1136"/>
            <p14:sldId id="1151"/>
            <p14:sldId id="1139"/>
            <p14:sldId id="1140"/>
            <p14:sldId id="1141"/>
          </p14:sldIdLst>
        </p14:section>
        <p14:section name="Заключение" id="{E2014C89-73CD-4995-BED8-E17B79378571}">
          <p14:sldIdLst>
            <p14:sldId id="1142"/>
            <p14:sldId id="1147"/>
            <p14:sldId id="1153"/>
            <p14:sldId id="11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65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000D33"/>
    <a:srgbClr val="ACAC94"/>
    <a:srgbClr val="E2F0D9"/>
    <a:srgbClr val="D0CECE"/>
    <a:srgbClr val="FFF2CC"/>
    <a:srgbClr val="7F7F7F"/>
    <a:srgbClr val="85CC50"/>
    <a:srgbClr val="F7F9FC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15" autoAdjust="0"/>
    <p:restoredTop sz="95610" autoAdjust="0"/>
  </p:normalViewPr>
  <p:slideViewPr>
    <p:cSldViewPr>
      <p:cViewPr varScale="1">
        <p:scale>
          <a:sx n="59" d="100"/>
          <a:sy n="59" d="100"/>
        </p:scale>
        <p:origin x="132" y="90"/>
      </p:cViewPr>
      <p:guideLst>
        <p:guide orient="horz" pos="4365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3188" y="742950"/>
            <a:ext cx="6613525" cy="3721100"/>
          </a:xfrm>
          <a:prstGeom prst="rect">
            <a:avLst/>
          </a:prstGeom>
        </p:spPr>
        <p:txBody>
          <a:bodyPr lIns="91806" tIns="45903" rIns="91806" bIns="45903"/>
          <a:lstStyle/>
          <a:p>
            <a:endParaRPr dirty="0"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9322" y="4711384"/>
            <a:ext cx="5001260" cy="4463415"/>
          </a:xfrm>
          <a:prstGeom prst="rect">
            <a:avLst/>
          </a:prstGeom>
        </p:spPr>
        <p:txBody>
          <a:bodyPr lIns="91806" tIns="45903" rIns="91806" bIns="45903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409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8388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10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1443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149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005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6125"/>
            <a:ext cx="6651625" cy="37417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17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8425" y="746125"/>
            <a:ext cx="6645275" cy="37385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152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336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8760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 dirty="0"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2817477"/>
            <a:ext cx="720724" cy="7175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081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53" y="12755938"/>
            <a:ext cx="5608322" cy="1149032"/>
          </a:xfrm>
          <a:prstGeom prst="rect">
            <a:avLst/>
          </a:prstGeom>
        </p:spPr>
        <p:txBody>
          <a:bodyPr lIns="91440" tIns="45720" rIns="91440" bIns="45720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 lIns="91440" tIns="45720" rIns="91440" bIns="45720"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40443" y="12788962"/>
            <a:ext cx="375102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5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2" y="1060277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 hangingPunct="1"/>
            <a:endParaRPr sz="78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19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88" r:id="rId10"/>
    <p:sldLayoutId id="214748378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 dirty="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6776"/>
            <a:ext cx="24384000" cy="7315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86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2551" y="-126776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7" b="-1"/>
          <a:stretch/>
        </p:blipFill>
        <p:spPr>
          <a:xfrm>
            <a:off x="13192545" y="7188424"/>
            <a:ext cx="11977534" cy="59436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38672" y="737321"/>
            <a:ext cx="11953328" cy="5976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/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Результаты мониторинга осуществления ТОФК казначейского обслуживания исполнения бюджетов 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 субъектов Российской Федерации, местных бюджетов, бюджетов государственных </a:t>
            </a:r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в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небюджетных фондов</a:t>
            </a:r>
            <a:endParaRPr lang="ru-RU" sz="5400" dirty="0">
              <a:solidFill>
                <a:schemeClr val="bg1"/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84648" y="7467746"/>
            <a:ext cx="53447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hangingPunct="1"/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320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состоянию на </a:t>
            </a:r>
            <a:r>
              <a:rPr lang="ru-RU" sz="3200" dirty="0" smtClean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01.07.2023</a:t>
            </a:r>
            <a:endParaRPr lang="ru-RU" sz="3200" dirty="0">
              <a:solidFill>
                <a:srgbClr val="1751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42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-34362" y="206366"/>
            <a:ext cx="24186290" cy="1724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8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СТАТИСТИКА </a:t>
            </a:r>
            <a:r>
              <a:rPr lang="ru-RU" altLang="ru-RU" sz="38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ПО КАССОВОМУ / КАЗНАЧЕЙСКОМУ </a:t>
            </a:r>
            <a:r>
              <a:rPr lang="ru-RU" altLang="ru-RU" sz="38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ОБСЛУЖИВАНИЮ </a:t>
            </a:r>
            <a:r>
              <a:rPr lang="ru-RU" altLang="ru-RU" sz="38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/>
            </a:r>
            <a:br>
              <a:rPr lang="ru-RU" altLang="ru-RU" sz="38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</a:br>
            <a:r>
              <a:rPr lang="ru-RU" altLang="ru-RU" sz="38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ИСПОЛНЕНИЯ </a:t>
            </a:r>
            <a:r>
              <a:rPr lang="ru-RU" altLang="ru-RU" sz="38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БЮДЖЕТОВ</a:t>
            </a:r>
            <a:br>
              <a:rPr lang="ru-RU" altLang="ru-RU" sz="38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</a:br>
            <a:r>
              <a:rPr lang="ru-RU" altLang="ru-RU" sz="26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2022/2023</a:t>
            </a:r>
            <a:endParaRPr lang="ru-RU" altLang="ru-RU" sz="2600" b="1" dirty="0">
              <a:solidFill>
                <a:schemeClr val="tx1"/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985832"/>
              </p:ext>
            </p:extLst>
          </p:nvPr>
        </p:nvGraphicFramePr>
        <p:xfrm>
          <a:off x="238672" y="2239309"/>
          <a:ext cx="15957742" cy="72109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80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361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679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5752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410462"/>
              </a:tblGrid>
              <a:tr h="946283"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Порядок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казначейского </a:t>
                      </a: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обслуживания</a:t>
                      </a:r>
                    </a:p>
                  </a:txBody>
                  <a:tcPr marL="6070" marR="6070" marT="0" marB="0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Субъекты Российской Федерации</a:t>
                      </a: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Муниципальные образования</a:t>
                      </a: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4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2022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2023</a:t>
                      </a:r>
                      <a:endParaRPr kumimoji="0" lang="ru-RU" sz="28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2022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2023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780045">
                <a:tc>
                  <a:txBody>
                    <a:bodyPr/>
                    <a:lstStyle/>
                    <a:p>
                      <a:pPr marL="18000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01 - Базовый</a:t>
                      </a:r>
                      <a:endParaRPr lang="ru-RU" sz="3200" b="0" i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48 (56%)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46 (51%)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9 704 (50%)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9 187 (50%)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240">
                <a:tc>
                  <a:txBody>
                    <a:bodyPr/>
                    <a:lstStyle/>
                    <a:p>
                      <a:pPr marL="18000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02 – Полный </a:t>
                      </a:r>
                      <a:endParaRPr lang="ru-RU" sz="3200" b="0" i="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38* (44%)</a:t>
                      </a: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44* (49%)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9 864 (50%)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0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9 200 (50%)</a:t>
                      </a:r>
                      <a:endParaRPr lang="ru-RU" sz="3200" b="0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016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ИТОГО</a:t>
                      </a:r>
                    </a:p>
                  </a:txBody>
                  <a:tcPr marL="115300" marR="115300" marT="57698" marB="57698"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86* (100%)</a:t>
                      </a:r>
                      <a:endParaRPr lang="ru-RU" sz="3200" b="1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90* (100%)</a:t>
                      </a:r>
                      <a:endParaRPr lang="ru-RU" sz="3200" b="1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0" kern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19 568 (100%)</a:t>
                      </a:r>
                      <a:endParaRPr lang="ru-RU" sz="3200" b="1" i="0" kern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i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18 387 (100%)</a:t>
                      </a:r>
                      <a:endParaRPr lang="ru-RU" sz="32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16339613" y="4341817"/>
            <a:ext cx="7945532" cy="3992711"/>
            <a:chOff x="6497157" y="2567458"/>
            <a:chExt cx="5376686" cy="1853001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6497157" y="3261153"/>
              <a:ext cx="5376686" cy="1159306"/>
            </a:xfrm>
            <a:prstGeom prst="rect">
              <a:avLst/>
            </a:prstGeom>
          </p:spPr>
          <p:txBody>
            <a:bodyPr wrap="square" lIns="340230" tIns="170114" rIns="340230" bIns="170114">
              <a:spAutoFit/>
            </a:bodyPr>
            <a:lstStyle/>
            <a:p>
              <a:r>
                <a:rPr lang="ru-RU" sz="2800" dirty="0">
                  <a:solidFill>
                    <a:schemeClr val="bg2">
                      <a:lumMod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02 - с передачей ТОФК функций по исполнению бюджета, включающих:</a:t>
              </a:r>
            </a:p>
            <a:p>
              <a:pPr lvl="1" indent="1795463" algn="l"/>
              <a:r>
                <a:rPr lang="ru-RU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1. открытие и ведение л/</a:t>
              </a:r>
              <a:r>
                <a:rPr lang="ru-RU" sz="21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сч</a:t>
              </a:r>
              <a:endParaRPr lang="ru-RU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lvl="1" indent="1795463" algn="l"/>
              <a:r>
                <a:rPr lang="ru-RU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2. доведение БА, ЛБО, ПОФР</a:t>
              </a:r>
            </a:p>
            <a:p>
              <a:pPr lvl="1" indent="1795463" algn="l"/>
              <a:r>
                <a:rPr lang="ru-RU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3. учет БО/ДО</a:t>
              </a:r>
            </a:p>
            <a:p>
              <a:pPr lvl="1" indent="1795463" algn="l"/>
              <a:r>
                <a:rPr lang="ru-RU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4. санкционирование операций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6564052" y="2567458"/>
              <a:ext cx="5242898" cy="559387"/>
            </a:xfrm>
            <a:prstGeom prst="rect">
              <a:avLst/>
            </a:prstGeom>
          </p:spPr>
          <p:txBody>
            <a:bodyPr wrap="square" lIns="340230" tIns="170114" rIns="340230" bIns="170114">
              <a:spAutoFit/>
            </a:bodyPr>
            <a:lstStyle/>
            <a:p>
              <a:r>
                <a:rPr lang="ru-RU" sz="2800" dirty="0">
                  <a:solidFill>
                    <a:schemeClr val="bg2">
                      <a:lumMod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01 - с открытием в ТОФК 02 л/</a:t>
              </a:r>
              <a:r>
                <a:rPr lang="ru-RU" sz="2800" dirty="0" err="1">
                  <a:solidFill>
                    <a:schemeClr val="bg2">
                      <a:lumMod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сч</a:t>
              </a:r>
              <a:r>
                <a:rPr lang="ru-RU" sz="2800" dirty="0">
                  <a:solidFill>
                    <a:schemeClr val="bg2">
                      <a:lumMod val="2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бюджета финансовому органу</a:t>
              </a:r>
            </a:p>
          </p:txBody>
        </p:sp>
      </p:grpSp>
      <p:sp>
        <p:nvSpPr>
          <p:cNvPr id="13" name="Прямоугольник 3"/>
          <p:cNvSpPr>
            <a:spLocks noChangeArrowheads="1"/>
          </p:cNvSpPr>
          <p:nvPr/>
        </p:nvSpPr>
        <p:spPr bwMode="auto">
          <a:xfrm>
            <a:off x="16404104" y="2245107"/>
            <a:ext cx="7747824" cy="180458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txBody>
          <a:bodyPr wrap="square" anchor="ctr" anchorCtr="0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  <a:sym typeface="Helvetica Neue Light"/>
              </a:rPr>
              <a:t>Порядок </a:t>
            </a:r>
            <a:r>
              <a:rPr lang="ru-RU" sz="32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  <a:sym typeface="Helvetica Neue Light"/>
              </a:rPr>
              <a:t>казначейского </a:t>
            </a:r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  <a:sym typeface="Helvetica Neue Light"/>
              </a:rPr>
              <a:t>обслуживания исполнения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  <a:sym typeface="Helvetica Neue Light"/>
              </a:rPr>
              <a:t>региональных и местных бюджетов</a:t>
            </a: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9" y="12916792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8"/>
            <a:ext cx="4046948" cy="1584176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 flipH="1">
            <a:off x="703173" y="12916793"/>
            <a:ext cx="20556070" cy="682105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pPr algn="l"/>
            <a:r>
              <a:rPr lang="ru-RU" sz="1200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* </a:t>
            </a:r>
            <a:r>
              <a:rPr lang="ru-RU" sz="22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данные приведены с учетом ФТ «Сириус» </a:t>
            </a:r>
            <a:endParaRPr lang="ru-RU" sz="2200" dirty="0">
              <a:solidFill>
                <a:schemeClr val="bg2">
                  <a:lumMod val="1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8672" y="9882336"/>
            <a:ext cx="23913256" cy="2236376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pPr algn="l"/>
            <a:r>
              <a:rPr lang="ru-RU" sz="2800" u="sng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Анализ изменений с 01.01.2023: </a:t>
            </a:r>
            <a:endParaRPr lang="ru-RU" sz="2800" u="sng" kern="12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Light"/>
            </a:endParaRPr>
          </a:p>
          <a:p>
            <a:pPr algn="l"/>
            <a:endParaRPr lang="ru-RU" sz="1100" kern="12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Light"/>
            </a:endParaRPr>
          </a:p>
          <a:p>
            <a:pPr marL="457200" indent="-457200" algn="l">
              <a:lnSpc>
                <a:spcPct val="150000"/>
              </a:lnSpc>
              <a:buFontTx/>
              <a:buChar char="-"/>
            </a:pPr>
            <a:r>
              <a:rPr lang="ru-RU" sz="2800" i="1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смена порядка КО с базового на полный – Республика Удмуртия (соглашение о первоочередных расходах КУ)</a:t>
            </a:r>
          </a:p>
          <a:p>
            <a:pPr marL="457200" indent="-457200" algn="l">
              <a:lnSpc>
                <a:spcPct val="150000"/>
              </a:lnSpc>
              <a:buFontTx/>
              <a:buChar char="-"/>
            </a:pPr>
            <a:r>
              <a:rPr lang="ru-RU" sz="2800" i="1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включение 4х новых регионов в состав РФ </a:t>
            </a:r>
            <a:r>
              <a:rPr lang="ru-RU" sz="2800" i="1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с установлением полного порядка КО</a:t>
            </a:r>
            <a:endParaRPr lang="ru-RU" sz="2800" i="1" kern="12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79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24825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ОСУЩЕСТВЛЕНИЕ ФУНКЦИЙ ФИНАНСОВЫХ ОРГАНОВ </a:t>
            </a:r>
            <a:b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 РОССИЙСКОЙ </a:t>
            </a: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</a:t>
            </a:r>
            <a:endParaRPr lang="ru-RU" altLang="ru-RU" sz="4000" b="1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648693"/>
              </p:ext>
            </p:extLst>
          </p:nvPr>
        </p:nvGraphicFramePr>
        <p:xfrm>
          <a:off x="526704" y="2125210"/>
          <a:ext cx="11502741" cy="11027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40"/>
                <a:gridCol w="5742101"/>
              </a:tblGrid>
              <a:tr h="1461445">
                <a:tc grid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Все функции осуществляются финансовым органом </a:t>
                      </a:r>
                      <a:r>
                        <a:rPr kumimoji="0" lang="ru-RU" sz="2800" b="1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САМОСТОЯТЕЛЬНО</a:t>
                      </a:r>
                    </a:p>
                    <a:p>
                      <a:pPr marL="0" marR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(</a:t>
                      </a:r>
                      <a:r>
                        <a:rPr kumimoji="0" lang="ru-RU" sz="2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22 </a:t>
                      </a:r>
                      <a:r>
                        <a:rPr kumimoji="0" lang="ru-RU" sz="2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субъекта Российской Федерации)</a:t>
                      </a:r>
                      <a:endParaRPr kumimoji="0" lang="ru-RU" sz="2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66099">
                <a:tc>
                  <a:txBody>
                    <a:bodyPr/>
                    <a:lstStyle/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1. Республика Башкортостан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2. </a:t>
                      </a:r>
                      <a:r>
                        <a:rPr lang="ru-RU" sz="2400" b="1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Кабардино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 - Балкарская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3. Республика Татарстан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4. Чувашская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5. Краснодарский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6. Брянская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7. Волгоградская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8. Вологодская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9. Нижегородская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10. Калужская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11. Кировская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12. Самарская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13. Московская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14. Омская 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15. Пермский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16. Сахалинская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17. Свердловская область                                </a:t>
                      </a:r>
                      <a:endParaRPr lang="ru-RU" sz="2400" b="1" i="0" u="none" strike="noStrike" cap="none" spc="0" baseline="0" dirty="0" smtClean="0">
                        <a:solidFill>
                          <a:srgbClr val="FF0000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18. Ярославская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19. г. Санкт-Петербург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20. г. Москва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21. Ханты – Мансийский АО - Югра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22. </a:t>
                      </a:r>
                      <a:r>
                        <a:rPr lang="ru-RU" sz="2400" b="1" i="0" u="none" strike="noStrike" cap="none" spc="0" baseline="0" dirty="0" err="1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Ямало</a:t>
                      </a: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 – Ненецкий АО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ts val="3600"/>
                        </a:lnSpc>
                        <a:spcAft>
                          <a:spcPts val="0"/>
                        </a:spcAft>
                      </a:pPr>
                      <a:endParaRPr lang="ru-RU" sz="2400" b="0" i="0" u="none" kern="1200" dirty="0">
                        <a:solidFill>
                          <a:srgbClr val="000D33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21309" y="12402616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endParaRPr lang="ru-RU" alt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072446"/>
              </p:ext>
            </p:extLst>
          </p:nvPr>
        </p:nvGraphicFramePr>
        <p:xfrm>
          <a:off x="12552039" y="2125209"/>
          <a:ext cx="11665295" cy="112090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7453"/>
                <a:gridCol w="6127842"/>
              </a:tblGrid>
              <a:tr h="1492431">
                <a:tc grid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 Все функции переданы на исполнение в ТОФК</a:t>
                      </a:r>
                    </a:p>
                    <a:p>
                      <a:pPr marL="0" marR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 </a:t>
                      </a:r>
                      <a:r>
                        <a:rPr kumimoji="0" lang="ru-RU" sz="28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 (36 субъектов Российской Федерации)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20905">
                <a:tc>
                  <a:txBody>
                    <a:bodyPr/>
                    <a:lstStyle/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1. Республика Бурятия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2. Республика Дагестан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3. Республика Калмыкия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4. Республика Коми</a:t>
                      </a:r>
                    </a:p>
                    <a:p>
                      <a:pPr marL="108000" marR="0" lvl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5. Республика Карелия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6. Республика Марий Эл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7. Республика Мордовия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8. Республика Северная Осетия - Алания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9. Республика Тыва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10. Алтайский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11. Приморский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12. Хабаровский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13. Архангельская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14. Ненецкий АО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15. Владимирская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16. Ивановская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17. Калининградская 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18. Камчатский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19. Магаданская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20. Мурманская область</a:t>
                      </a: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21. Новгородская область</a:t>
                      </a:r>
                    </a:p>
                    <a:p>
                      <a:pPr marL="108000" marR="0" lvl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22. Орловская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23. Псковская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24. Рязанская область</a:t>
                      </a:r>
                    </a:p>
                    <a:p>
                      <a:pPr marL="108000" marR="0" indent="0" algn="l" defTabSz="914400" rtl="0" eaLnBrk="1" fontAlgn="auto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25. Тамбовская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26. г. Севастополь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27. Республика Крым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28. Республика Адыгея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29. Республика Алтай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30. Республика Хакасия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31. Забайкальский край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32. Чеченская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33. Донецкая Народная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34. Луганская Народная Республика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35. Запорожская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36. Херсонская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3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785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24825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ОСУЩЕСТВЛЕНИЕ ФУНКЦИЙ ФИНАНСОВЫХ ОРГАНОВ </a:t>
            </a:r>
            <a:b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 РОССИЙСКОЙ </a:t>
            </a: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</a:t>
            </a:r>
            <a:endParaRPr lang="ru-RU" altLang="ru-RU" sz="4000" b="1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794466"/>
              </p:ext>
            </p:extLst>
          </p:nvPr>
        </p:nvGraphicFramePr>
        <p:xfrm>
          <a:off x="3695056" y="2290368"/>
          <a:ext cx="17857984" cy="8841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96944"/>
                <a:gridCol w="9361040"/>
              </a:tblGrid>
              <a:tr h="2671128">
                <a:tc grid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Все функции осуществляются финансовым органом субъекта Российской Федерации </a:t>
                      </a:r>
                      <a:r>
                        <a:rPr kumimoji="0" lang="ru-RU" sz="3200" b="1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САМОСТОЯТЕЛЬНО</a:t>
                      </a: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, </a:t>
                      </a:r>
                      <a:b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</a:b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кроме казначейского сопровождения</a:t>
                      </a:r>
                    </a:p>
                    <a:p>
                      <a:pPr marL="0" marR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0" i="1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(15 субъектов Российской Федерации)</a:t>
                      </a:r>
                      <a:endParaRPr kumimoji="0" lang="ru-RU" sz="32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ts val="4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40920">
                <a:tc>
                  <a:txBody>
                    <a:bodyPr/>
                    <a:lstStyle/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Республика Саха (Якутия)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Ставропольский край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Амурская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Белгородская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Воронежская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Иркутская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Курганская область</a:t>
                      </a:r>
                    </a:p>
                    <a:p>
                      <a:pPr marL="565200" marR="0" indent="-45720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Липецкая область</a:t>
                      </a:r>
                      <a:endParaRPr lang="ru-RU" sz="19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19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9. Новосибирская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10. Оренбургская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11. Пензенская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12. Ростовская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13. Томская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14. Тюменская область</a:t>
                      </a:r>
                    </a:p>
                    <a:p>
                      <a:pPr marL="108000" marR="0" indent="0" algn="l" defTabSz="914400" rtl="0" eaLnBrk="1" latinLnBrk="0" hangingPunct="1">
                        <a:lnSpc>
                          <a:spcPts val="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15. Челябинская область</a:t>
                      </a:r>
                    </a:p>
                  </a:txBody>
                  <a:tcPr marL="115300" marR="115300" marT="57698" marB="57698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21309" y="12402616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-216025" y="161257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ОБ ОСУЩЕСТВЛЕНИИ ТОФК ОТДЕЛЬНЫХ ФУНКЦИЙ </a:t>
            </a:r>
            <a:b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ФИНАНСОВЫХ ОРГАНОВ СУБЪЕКТОВ РОССИЙСКОЙ ФЕДЕРАЦИИ</a:t>
            </a: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7" y="12916791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  <a:endParaRPr lang="ru-RU" altLang="ru-RU" sz="24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915493"/>
              </p:ext>
            </p:extLst>
          </p:nvPr>
        </p:nvGraphicFramePr>
        <p:xfrm>
          <a:off x="382688" y="2064304"/>
          <a:ext cx="23618622" cy="11089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6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69951"/>
                <a:gridCol w="3031578"/>
                <a:gridCol w="3282116"/>
                <a:gridCol w="3282116"/>
                <a:gridCol w="3282116"/>
                <a:gridCol w="3282116"/>
                <a:gridCol w="3282116"/>
              </a:tblGrid>
              <a:tr h="276822">
                <a:tc rowSpan="2">
                  <a:txBody>
                    <a:bodyPr/>
                    <a:lstStyle/>
                    <a:p>
                      <a:pPr marL="0" marR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№ </a:t>
                      </a:r>
                      <a:r>
                        <a:rPr kumimoji="0" lang="ru-RU" sz="24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пп</a:t>
                      </a: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Наименование субъекта Российской Федерации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функции финансового органа</a:t>
                      </a:r>
                      <a:endParaRPr kumimoji="0" lang="ru-RU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609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Исполнение бюджета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поступающими во временное распоряжение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и автономных учреждений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получателей средств из бюджета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Привлечение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единый счет бюджета субъекта РФ и возврат привлеченных средств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Казначейское сопровождение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12775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Красноярский край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17212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Астраханская 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noProof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noProof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Тверская область 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Ленинградская область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Саратовская 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091632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Смоленская 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37385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Тульская 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8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Ульяновская область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41546"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9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Чукотский АО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200" marR="115200" marT="36000" marB="0" anchor="ctr" anchorCtr="1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20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138135" y="200080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ОБ ОСУЩЕСТВЛЕНИИ ТОФК ОТДЕЛЬНЫХ ФУНКЦИЙ </a:t>
            </a:r>
            <a:b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ФИНАНСОВЫХ ОРГАНОВ СУБЪЕКТОВ РОССИЙСКОЙ ФЕДЕРАЦИИ</a:t>
            </a: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063450"/>
              </p:ext>
            </p:extLst>
          </p:nvPr>
        </p:nvGraphicFramePr>
        <p:xfrm>
          <a:off x="1750840" y="2393504"/>
          <a:ext cx="21625049" cy="9607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6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21792"/>
                <a:gridCol w="2088232"/>
                <a:gridCol w="2881301"/>
                <a:gridCol w="2951347"/>
                <a:gridCol w="3567561"/>
                <a:gridCol w="2980072"/>
                <a:gridCol w="2980072"/>
              </a:tblGrid>
              <a:tr h="517238">
                <a:tc row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№ </a:t>
                      </a:r>
                      <a:r>
                        <a:rPr kumimoji="0" lang="ru-RU" sz="18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пп</a:t>
                      </a: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Наименование субъекта Российской Федерации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функции финансового органа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889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Исполнение бюджета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поступающими во временное распоряжение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и автономных учреждений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получателей средств из бюджета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Привлечение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единый счет бюджета субъекта РФ и возврат привлеченных средств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Казначейское сопровождение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824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36000" marR="0" lvl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Удмуртская Республика</a:t>
                      </a:r>
                    </a:p>
                    <a:p>
                      <a:pPr marL="3600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08000" marR="1800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24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Республике Ингушетия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24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Кемеровская область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24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Костромская область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24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Курская область 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458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Карачаево-Черкесская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 Республика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66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Еврейская автономная область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966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8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 smtClean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Федеральная территория «Сириус»</a:t>
                      </a: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Финансовый орган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tx1"/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ТОФК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4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0" marR="115300" marT="3600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7" y="12916791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</a:t>
            </a:r>
            <a:endParaRPr lang="ru-RU" altLang="ru-RU" sz="24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4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5" y="161258"/>
            <a:ext cx="24217334" cy="19125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СВОДНАЯ ИНФОРМАЦИЯ О ФУНКЦИЯХ ФИНАНСОВЫХ ОРГАНОВ </a:t>
            </a:r>
            <a:b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СУБЪЕКТОВ РОССИЙСКОЙ ФЕДЕРАЦИИ, ПЕРЕДАННЫХ ТОФК </a:t>
            </a:r>
            <a:endParaRPr lang="ru-RU" alt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93" y="7374907"/>
            <a:ext cx="9975322" cy="1005266"/>
          </a:xfrm>
          <a:prstGeom prst="rect">
            <a:avLst/>
          </a:prstGeom>
        </p:spPr>
        <p:txBody>
          <a:bodyPr wrap="square" lIns="340226" tIns="170112" rIns="340226" bIns="170112">
            <a:spAutoFit/>
          </a:bodyPr>
          <a:lstStyle/>
          <a:p>
            <a:endParaRPr lang="ru-RU" sz="180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500" dirty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192674"/>
              </p:ext>
            </p:extLst>
          </p:nvPr>
        </p:nvGraphicFramePr>
        <p:xfrm>
          <a:off x="1495755" y="4884988"/>
          <a:ext cx="22276162" cy="7651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9658"/>
                <a:gridCol w="4498949"/>
                <a:gridCol w="4423966"/>
                <a:gridCol w="4573931"/>
                <a:gridCol w="4389658"/>
              </a:tblGrid>
              <a:tr h="1168532">
                <a:tc gridSpan="5">
                  <a:txBody>
                    <a:bodyPr/>
                    <a:lstStyle/>
                    <a:p>
                      <a:pPr algn="ctr"/>
                      <a:r>
                        <a:rPr kumimoji="0" lang="ru-RU" sz="32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Количество субъектов Российской Федерации, передавших на исполнение в ТОФК следующие функции:</a:t>
                      </a:r>
                      <a:endParaRPr kumimoji="0" lang="ru-RU" sz="3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3176"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поступающими во временное распоряжение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и автономных учреждений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получателей средств из бюджета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Привлечение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единый счет бюджета субъекта Российской Федерации и возврат привлеченных средств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участников казначейского сопровождения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819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54%</a:t>
                      </a:r>
                      <a:endParaRPr kumimoji="0" lang="ru-RU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46%</a:t>
                      </a: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47%</a:t>
                      </a: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39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43%</a:t>
                      </a: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64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"/>
                        </a:rPr>
                        <a:t>71%</a:t>
                      </a:r>
                    </a:p>
                  </a:txBody>
                  <a:tcPr marL="115302" marR="115302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7" y="161258"/>
            <a:ext cx="4046946" cy="1584176"/>
          </a:xfrm>
          <a:prstGeom prst="rect">
            <a:avLst/>
          </a:prstGeom>
        </p:spPr>
      </p:pic>
      <p:sp>
        <p:nvSpPr>
          <p:cNvPr id="17" name="Номер слайда 1"/>
          <p:cNvSpPr txBox="1">
            <a:spLocks/>
          </p:cNvSpPr>
          <p:nvPr/>
        </p:nvSpPr>
        <p:spPr>
          <a:xfrm>
            <a:off x="23486400" y="12830402"/>
            <a:ext cx="720000" cy="720000"/>
          </a:xfrm>
          <a:prstGeom prst="rect">
            <a:avLst/>
          </a:prstGeom>
        </p:spPr>
        <p:txBody>
          <a:bodyPr/>
          <a:lstStyle>
            <a:defPPr marL="0" marR="0" indent="0" algn="l" defTabSz="9143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597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195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792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389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2986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584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181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778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1828778" hangingPunct="1"/>
            <a:endParaRPr lang="ru-RU" b="0" dirty="0">
              <a:solidFill>
                <a:prstClr val="black">
                  <a:lumMod val="50000"/>
                  <a:lumOff val="50000"/>
                </a:prstClr>
              </a:solidFill>
              <a:ea typeface="+mn-e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2728" y="2178455"/>
            <a:ext cx="11809312" cy="2308324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defTabSz="1651000"/>
            <a:r>
              <a:rPr lang="ru-RU" sz="5000" i="1" dirty="0">
                <a:solidFill>
                  <a:srgbClr val="00B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800" dirty="0" smtClean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БАЗОВЫЙ </a:t>
            </a:r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казначейского обслуживания</a:t>
            </a:r>
          </a:p>
          <a:p>
            <a:pPr defTabSz="1651000"/>
            <a:r>
              <a:rPr lang="ru-RU" sz="2800" i="1" dirty="0">
                <a:solidFill>
                  <a:srgbClr val="000000">
                    <a:lumMod val="95000"/>
                    <a:lumOff val="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(с открытием в ТОФК лицевого счета бюджета финансовому органу)</a:t>
            </a:r>
          </a:p>
          <a:p>
            <a:pPr defTabSz="1651000"/>
            <a:endParaRPr lang="ru-RU" sz="2800" i="1" dirty="0">
              <a:solidFill>
                <a:srgbClr val="000000">
                  <a:lumMod val="95000"/>
                  <a:lumOff val="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651000"/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46 </a:t>
            </a:r>
            <a:r>
              <a:rPr lang="ru-RU" sz="3200" kern="1200" dirty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субъектов Российской Федерации (</a:t>
            </a:r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Light"/>
              </a:rPr>
              <a:t>52%)</a:t>
            </a:r>
            <a:endParaRPr lang="ru-RU" sz="3200" kern="1200" dirty="0">
              <a:solidFill>
                <a:srgbClr val="00A2FF">
                  <a:lumMod val="50000"/>
                </a:srgb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Ligh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92000" y="1932232"/>
            <a:ext cx="12014400" cy="2985433"/>
          </a:xfrm>
          <a:prstGeom prst="rect">
            <a:avLst/>
          </a:prstGeom>
        </p:spPr>
        <p:txBody>
          <a:bodyPr wrap="square" lIns="182880" tIns="91440" rIns="182880" bIns="91440">
            <a:spAutoFit/>
          </a:bodyPr>
          <a:lstStyle/>
          <a:p>
            <a:pPr algn="l"/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  <a:p>
            <a:pPr defTabSz="1651000">
              <a:spcAft>
                <a:spcPts val="1200"/>
              </a:spcAft>
            </a:pPr>
            <a:r>
              <a:rPr lang="ru-RU" sz="2800" dirty="0" smtClean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ПОЛНЫЙ </a:t>
            </a:r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казначейского обслуживания</a:t>
            </a:r>
          </a:p>
          <a:p>
            <a:pPr defTabSz="1651000"/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2800" i="1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передачей ТОФК функций по исполнению бюджета</a:t>
            </a:r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  <a:p>
            <a:pPr defTabSz="1651000"/>
            <a:endParaRPr lang="ru-RU" sz="2800" i="1" dirty="0">
              <a:solidFill>
                <a:srgbClr val="000000">
                  <a:lumMod val="95000"/>
                  <a:lumOff val="5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651000"/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44 </a:t>
            </a:r>
            <a:r>
              <a:rPr lang="ru-RU" sz="3200" kern="1200" dirty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субъектов Российской Федерации (</a:t>
            </a:r>
            <a:r>
              <a:rPr lang="ru-RU" sz="3200" kern="1200" dirty="0" smtClean="0">
                <a:solidFill>
                  <a:srgbClr val="00A2FF">
                    <a:lumMod val="50000"/>
                  </a:srgb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48%)*</a:t>
            </a:r>
            <a:endParaRPr lang="ru-RU" sz="3200" kern="1200" dirty="0">
              <a:solidFill>
                <a:srgbClr val="00A2FF">
                  <a:lumMod val="50000"/>
                </a:srgb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defTabSz="1651000"/>
            <a:r>
              <a:rPr lang="ru-RU" sz="2800" dirty="0">
                <a:solidFill>
                  <a:srgbClr val="D5D5D5">
                    <a:lumMod val="1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39488" y="12996404"/>
            <a:ext cx="80137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000000">
                    <a:lumMod val="95000"/>
                    <a:lumOff val="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</a:t>
            </a:r>
            <a:r>
              <a:rPr lang="ru-RU" sz="2400" i="1" dirty="0">
                <a:solidFill>
                  <a:srgbClr val="000000">
                    <a:lumMod val="95000"/>
                    <a:lumOff val="5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Данные с учетом  федеральной  территории «Сириус»</a:t>
            </a: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52699" y="12830402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</a:t>
            </a:r>
            <a:endParaRPr lang="ru-RU" altLang="ru-RU" sz="24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0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3" y="161258"/>
            <a:ext cx="24217334" cy="19125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СВОДНАЯ ИНФОРМАЦИЯ О ФУНКЦИЯХ ФИНАНСОВЫХ ОРГАНОВ </a:t>
            </a:r>
            <a:b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МУНИЦИПАЛЬНЫХ ОБРАЗОВАНИЙ, ПЕРЕДАННЫХ ТОФК </a:t>
            </a:r>
            <a:endParaRPr lang="ru-RU" altLang="ru-RU" sz="3600" b="1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91" y="7374906"/>
            <a:ext cx="9975321" cy="1005266"/>
          </a:xfrm>
          <a:prstGeom prst="rect">
            <a:avLst/>
          </a:prstGeom>
        </p:spPr>
        <p:txBody>
          <a:bodyPr wrap="square" lIns="340225" tIns="170112" rIns="340225" bIns="170112">
            <a:spAutoFit/>
          </a:bodyPr>
          <a:lstStyle/>
          <a:p>
            <a:endParaRPr lang="ru-RU" sz="180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500" b="0" dirty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800186"/>
              </p:ext>
            </p:extLst>
          </p:nvPr>
        </p:nvGraphicFramePr>
        <p:xfrm>
          <a:off x="886744" y="5800381"/>
          <a:ext cx="22394488" cy="7322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77651"/>
                <a:gridCol w="4112424"/>
                <a:gridCol w="4726855"/>
                <a:gridCol w="4838779"/>
                <a:gridCol w="4838779"/>
              </a:tblGrid>
              <a:tr h="1123402">
                <a:tc gridSpan="5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3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муниципальных образований, передавших в ТОФК следующие функции:</a:t>
                      </a:r>
                      <a:endParaRPr kumimoji="0" lang="ru-RU" sz="32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6505"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поступающими во временное распоряжение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и автономных учреждений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получателей средств из бюджета</a:t>
                      </a: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Привлечение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 единый счет бюджета субъекта Российской Федерации и возврат привлеченных средств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и санкционирование операций по расходам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участников казначейского сопровождения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6724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11 835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64%</a:t>
                      </a:r>
                      <a:endParaRPr kumimoji="0" lang="ru-RU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6 166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34%</a:t>
                      </a:r>
                      <a:endParaRPr kumimoji="0" lang="ru-RU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4 997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27%</a:t>
                      </a: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2 920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16%</a:t>
                      </a: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4 318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23%</a:t>
                      </a:r>
                    </a:p>
                  </a:txBody>
                  <a:tcPr marL="115301" marR="115301" marT="57698" marB="57698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5" y="161257"/>
            <a:ext cx="4046946" cy="158417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543928" y="2632382"/>
            <a:ext cx="13249472" cy="212365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l"/>
            <a:r>
              <a:rPr lang="ru-RU" sz="14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  <a:p>
            <a:pPr>
              <a:spcAft>
                <a:spcPts val="600"/>
              </a:spcAft>
            </a:pPr>
            <a:r>
              <a:rPr lang="ru-RU" sz="27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02 - ПОЛНЫЙ </a:t>
            </a:r>
            <a:r>
              <a:rPr lang="ru-RU" sz="2700" b="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казначейского обслуживания</a:t>
            </a:r>
          </a:p>
          <a:p>
            <a:r>
              <a:rPr lang="ru-RU" sz="25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(С передачей ТОФК функций по исполнению бюджета)</a:t>
            </a:r>
          </a:p>
          <a:p>
            <a:r>
              <a:rPr lang="ru-RU" sz="25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2500" b="0" i="1" dirty="0" smtClean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en-US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200 </a:t>
            </a:r>
            <a:r>
              <a:rPr lang="ru-RU" sz="3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муниципальных </a:t>
            </a:r>
            <a:r>
              <a:rPr lang="ru-RU" sz="36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образований </a:t>
            </a:r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50%)</a:t>
            </a:r>
            <a:endParaRPr lang="ru-RU" sz="3600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6705" y="2970935"/>
            <a:ext cx="9937105" cy="183127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ru-RU" sz="2500" i="1" dirty="0">
                <a:solidFill>
                  <a:srgbClr val="00B05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70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01 - БАЗОВЫЙ </a:t>
            </a:r>
            <a:r>
              <a:rPr lang="ru-RU" sz="2700" b="0" dirty="0">
                <a:solidFill>
                  <a:schemeClr val="bg2">
                    <a:lumMod val="1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порядок казначейского обслуживания</a:t>
            </a:r>
          </a:p>
          <a:p>
            <a:r>
              <a:rPr lang="ru-RU" sz="25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(с открытием в ТОФК лицевого счета бюджета финансовому органу)</a:t>
            </a:r>
          </a:p>
          <a:p>
            <a:endParaRPr lang="ru-RU" sz="2500" b="0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 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187 </a:t>
            </a:r>
            <a:r>
              <a:rPr lang="ru-RU" sz="3600" b="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муниципальных </a:t>
            </a:r>
            <a:r>
              <a:rPr lang="ru-RU" sz="3600" b="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образований </a:t>
            </a:r>
            <a:r>
              <a:rPr lang="ru-RU" sz="3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(50%)</a:t>
            </a:r>
            <a:endParaRPr lang="ru-RU" sz="3600" i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Номер слайда 1"/>
          <p:cNvSpPr txBox="1">
            <a:spLocks/>
          </p:cNvSpPr>
          <p:nvPr/>
        </p:nvSpPr>
        <p:spPr>
          <a:xfrm>
            <a:off x="23486400" y="12830402"/>
            <a:ext cx="720000" cy="720000"/>
          </a:xfrm>
          <a:prstGeom prst="rect">
            <a:avLst/>
          </a:prstGeom>
        </p:spPr>
        <p:txBody>
          <a:bodyPr/>
          <a:lstStyle>
            <a:defPPr marL="0" marR="0" indent="0" algn="l" defTabSz="914389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597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195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792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389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2986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584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181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778" algn="ctr" defTabSz="82549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1828778" hangingPunct="1"/>
            <a:r>
              <a:rPr lang="ru-RU" altLang="ru-RU" sz="2800" b="0" dirty="0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</a:t>
            </a:r>
            <a:endParaRPr lang="ru-RU" altLang="ru-RU" sz="28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828778" hangingPunct="1"/>
            <a:endParaRPr lang="ru-RU" sz="2800" b="0" kern="1200" dirty="0">
              <a:solidFill>
                <a:prstClr val="black">
                  <a:lumMod val="50000"/>
                  <a:lumOff val="50000"/>
                </a:prst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995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186002"/>
            <a:ext cx="24217335" cy="154535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alt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ОБ ОСУЩЕСТВЛЕНИИ ТОФК ОТДЕЛЬНЫХ ФУНКЦИЙ </a:t>
            </a:r>
            <a:br>
              <a:rPr lang="ru-RU" alt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alt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ОРГАНОВ УПРАВЛЕНИЯ ГОСУДАРСТВЕННЫМИ ВНЕБЮДЖЕТНЫМИ ФОНДАМИ РОССИЙСКОЙ ФЕДЕРАЦИИ</a:t>
            </a:r>
            <a:endParaRPr lang="ru-RU" alt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45988" y="7374906"/>
            <a:ext cx="9975321" cy="989881"/>
          </a:xfrm>
          <a:prstGeom prst="rect">
            <a:avLst/>
          </a:prstGeom>
        </p:spPr>
        <p:txBody>
          <a:bodyPr wrap="square" lIns="340230" tIns="170114" rIns="340230" bIns="170114">
            <a:spAutoFit/>
          </a:bodyPr>
          <a:lstStyle/>
          <a:p>
            <a:endParaRPr lang="ru-RU" sz="1800" dirty="0" smtClean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2400" b="0" dirty="0" smtClean="0">
                <a:solidFill>
                  <a:srgbClr val="817F7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400" b="0" dirty="0">
              <a:solidFill>
                <a:srgbClr val="817F7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280641"/>
              </p:ext>
            </p:extLst>
          </p:nvPr>
        </p:nvGraphicFramePr>
        <p:xfrm>
          <a:off x="560342" y="2609528"/>
          <a:ext cx="22957181" cy="70732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8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64084"/>
                <a:gridCol w="3376056"/>
                <a:gridCol w="3291655"/>
                <a:gridCol w="3460458"/>
                <a:gridCol w="3207253"/>
                <a:gridCol w="3544858"/>
              </a:tblGrid>
              <a:tr h="792088">
                <a:tc rowSpan="3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№ </a:t>
                      </a:r>
                      <a:r>
                        <a:rPr kumimoji="0" lang="ru-RU" sz="24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пп</a:t>
                      </a: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"/>
                        </a:rPr>
                        <a:t>Наименование государственного внебюджетного фонда Российской Федерации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функции органа управления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государственным внебюджетным фондом Российской Федерации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349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Исполнение бюджета государственного внебюджетного 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фонда Российской Федерации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Проведение операций со средствами, поступающими во временное распоряжение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777429">
                <a:tc v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открытие и ведение лицевых счетов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доведение бюджетных данных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учет бюджетных и денежных обязательств 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санкционирование операций</a:t>
                      </a: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6070" marR="607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871543"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1.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Фонд пенсионного и социального страхования Российской Федерации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725591"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Федеральный фонд обязательного медицинского страхования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D33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D33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передано в ТОФК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7" y="12916791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</a:t>
            </a:r>
            <a:endParaRPr lang="ru-RU" altLang="ru-RU" sz="2400" b="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8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1" y="197016"/>
            <a:ext cx="23713280" cy="17946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ПЕРВООЧЕРЕДНЫЕ </a:t>
            </a:r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РАСХОДЫ</a:t>
            </a:r>
            <a:b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</a:br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(казенные </a:t>
            </a:r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учреждения)</a:t>
            </a:r>
            <a:endParaRPr lang="ru-RU" altLang="ru-RU" sz="4000" dirty="0">
              <a:solidFill>
                <a:schemeClr val="tx1"/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0720" y="2130382"/>
            <a:ext cx="234472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Информация о применении ТОФК </a:t>
            </a:r>
          </a:p>
          <a:p>
            <a:pPr fontAlgn="ctr"/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«режима первоочередных расходов» </a:t>
            </a:r>
            <a:b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</a:br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при исполнении расходных обязательств субъекта Российской Федерации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00995"/>
              </p:ext>
            </p:extLst>
          </p:nvPr>
        </p:nvGraphicFramePr>
        <p:xfrm>
          <a:off x="670720" y="4337720"/>
          <a:ext cx="22538504" cy="69320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32648"/>
                <a:gridCol w="6048672"/>
              </a:tblGrid>
              <a:tr h="1440160"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№ п/п</a:t>
                      </a:r>
                      <a:endParaRPr kumimoji="0" lang="ru-RU" sz="2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субъекта </a:t>
                      </a:r>
                      <a:endParaRPr kumimoji="0" lang="ru-RU" sz="27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Российской </a:t>
                      </a:r>
                      <a:r>
                        <a:rPr kumimoji="0" lang="ru-RU" sz="27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Федерации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случаев  приостановления операций по бюджету субъекта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7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1778">
                <a:tc v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7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7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722398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Республика Мордовия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 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Республика Ингушетия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17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72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Камчатский край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772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Республика Хакасия</a:t>
                      </a:r>
                      <a:endParaRPr lang="ru-RU" sz="28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Чеченская Республика </a:t>
                      </a:r>
                      <a:endParaRPr lang="ru-RU" sz="28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Республика Тыва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9964"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8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  <a:sym typeface="Helvetica Neue Ligh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Всего</a:t>
                      </a: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:                          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29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kumimoji="0" lang="ru-RU" sz="2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0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510627" y="12916791"/>
            <a:ext cx="261290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endParaRPr lang="ru-RU" alt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04" y="161257"/>
            <a:ext cx="4046947" cy="1584176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15259740" y="695004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5259739" y="8741882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15259739" y="8165806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15259739" y="937956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1120992" y="695004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21120992" y="755712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21120992" y="820040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21120992" y="875958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21120992" y="934625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21120992" y="10017238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Стрелка вниз 21"/>
          <p:cNvSpPr/>
          <p:nvPr/>
        </p:nvSpPr>
        <p:spPr>
          <a:xfrm>
            <a:off x="21120992" y="10762928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15257204" y="7569701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15257204" y="10018042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15257204" y="10804379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5266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 bwMode="auto">
          <a:xfrm>
            <a:off x="526704" y="56010"/>
            <a:ext cx="23713280" cy="17946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  <a:noAutofit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ПЕРВООЧЕРЕДНЫЕ </a:t>
            </a:r>
            <a: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РАСХОДЫ</a:t>
            </a:r>
            <a:br>
              <a:rPr lang="ru-RU" sz="4000" b="1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  <a:t>(бюджетные и автономные учреждения)</a:t>
            </a:r>
            <a:b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</a:rPr>
            </a:br>
            <a:endParaRPr lang="ru-RU" altLang="ru-RU" sz="4000" dirty="0">
              <a:solidFill>
                <a:schemeClr val="tx1"/>
              </a:solidFill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92748" y="1961194"/>
            <a:ext cx="23447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Информация о применении ТОФК «режима первоочередных расходов» </a:t>
            </a:r>
            <a:b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</a:br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 Light"/>
              </a:rPr>
              <a:t>в отношении бюджетных и автономных учреждений субъектов Российской Федерации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524377"/>
              </p:ext>
            </p:extLst>
          </p:nvPr>
        </p:nvGraphicFramePr>
        <p:xfrm>
          <a:off x="958752" y="3322779"/>
          <a:ext cx="21664018" cy="102098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60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459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364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0160"/>
                <a:gridCol w="1440160"/>
                <a:gridCol w="14401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0160"/>
                <a:gridCol w="1440160"/>
                <a:gridCol w="14401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40160"/>
                <a:gridCol w="1440160"/>
                <a:gridCol w="14401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40160"/>
                <a:gridCol w="1512170"/>
              </a:tblGrid>
              <a:tr h="2304256"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№ п/п</a:t>
                      </a:r>
                      <a:endParaRPr kumimoji="0" lang="ru-RU" sz="26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6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Наименование субъекта Российской Федерации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ctr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</a:t>
                      </a:r>
                      <a:b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бюджетных учреждений, </a:t>
                      </a: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/>
                      </a:r>
                      <a:b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 которых образовалась просроченная </a:t>
                      </a: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кредиторская задолженность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ctr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случаев включения режима </a:t>
                      </a: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«первоочередных расходов»</a:t>
                      </a:r>
                      <a:b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 бюджетных учреждений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6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</a:t>
                      </a:r>
                      <a:b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автономных учреждений, </a:t>
                      </a: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/>
                      </a:r>
                      <a:b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 которых образовалась просроченная </a:t>
                      </a: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кредиторская задолженность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825500" rtl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Количество случаев включения режима </a:t>
                      </a: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«первоочередных расходов»</a:t>
                      </a:r>
                      <a:b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</a:b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у автономных учреждений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800" b="0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800" b="0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A69B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2022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2023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2023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2021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2022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2023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2020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2022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  <a:sym typeface="Helvetica Neue Light"/>
                        </a:rPr>
                        <a:t>2023</a:t>
                      </a:r>
                      <a:endParaRPr kumimoji="0" lang="ru-RU" sz="20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FillTx/>
                        <a:latin typeface="Segoe UI Light" panose="020B05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Мордовия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128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221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20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Ингушетия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282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467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1182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162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987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Тыва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83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199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104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Марий Эл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Коми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Мурманская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</a:t>
                      </a: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Алтай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8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Республика Адыгея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Удмуртская Республика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10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Магаданская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Камчатский край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5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Ульяновская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6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13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 Курганская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ct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14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г. Севастополь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0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0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946"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15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Саратовская область</a:t>
                      </a:r>
                      <a:endParaRPr kumimoji="0" lang="ru-RU" sz="24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-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946">
                <a:tc>
                  <a:txBody>
                    <a:bodyPr/>
                    <a:lstStyle/>
                    <a:p>
                      <a:pPr marL="0" marR="0" indent="0" algn="l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8255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Всего</a:t>
                      </a:r>
                      <a:r>
                        <a:rPr kumimoji="0" lang="ru-RU" sz="24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:                          </a:t>
                      </a:r>
                      <a:endParaRPr kumimoji="0" lang="ru-RU" sz="2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358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319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95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917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1295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162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29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7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2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42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10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82550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400" b="1" i="0" u="none" strike="noStrike" cap="none" spc="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uFillTx/>
                          <a:latin typeface="Segoe UI Light" panose="020B0502040204020203" pitchFamily="34" charset="0"/>
                          <a:ea typeface="Helvetica Neue"/>
                          <a:cs typeface="Segoe UI Light" panose="020B0502040204020203" pitchFamily="34" charset="0"/>
                          <a:sym typeface="Helvetica Neue Light"/>
                        </a:rPr>
                        <a:t>4</a:t>
                      </a:r>
                      <a:endParaRPr lang="ru-RU" sz="2400" b="1" i="0" u="none" strike="noStrike" cap="none" spc="0" baseline="0" dirty="0">
                        <a:solidFill>
                          <a:schemeClr val="bg2">
                            <a:lumMod val="10000"/>
                          </a:schemeClr>
                        </a:solidFill>
                        <a:uFillTx/>
                        <a:latin typeface="Segoe UI Light" panose="020B0502040204020203" pitchFamily="34" charset="0"/>
                        <a:ea typeface="Helvetica Neue"/>
                        <a:cs typeface="Segoe UI Light" panose="020B0502040204020203" pitchFamily="34" charset="0"/>
                        <a:sym typeface="Helvetica Neue Ligh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4" y="56010"/>
            <a:ext cx="4046947" cy="1584176"/>
          </a:xfrm>
          <a:prstGeom prst="rect">
            <a:avLst/>
          </a:prstGeom>
        </p:spPr>
      </p:pic>
      <p:sp>
        <p:nvSpPr>
          <p:cNvPr id="12" name="Стрелка вниз 11"/>
          <p:cNvSpPr/>
          <p:nvPr/>
        </p:nvSpPr>
        <p:spPr>
          <a:xfrm>
            <a:off x="12111675" y="893603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2119992" y="761444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16432179" y="891558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16416045" y="8452262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16432179" y="934608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9" name="Стрелка вниз 28"/>
          <p:cNvSpPr/>
          <p:nvPr/>
        </p:nvSpPr>
        <p:spPr>
          <a:xfrm rot="10800000">
            <a:off x="16440915" y="11076615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5" name="Стрелка вниз 44"/>
          <p:cNvSpPr/>
          <p:nvPr/>
        </p:nvSpPr>
        <p:spPr>
          <a:xfrm rot="10800000">
            <a:off x="12135072" y="6754467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7" name="Стрелка вниз 46"/>
          <p:cNvSpPr/>
          <p:nvPr/>
        </p:nvSpPr>
        <p:spPr>
          <a:xfrm>
            <a:off x="20760952" y="626273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49" name="Стрелка вниз 48"/>
          <p:cNvSpPr/>
          <p:nvPr/>
        </p:nvSpPr>
        <p:spPr>
          <a:xfrm>
            <a:off x="13587182" y="6741429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0" name="Стрелка вниз 49"/>
          <p:cNvSpPr/>
          <p:nvPr/>
        </p:nvSpPr>
        <p:spPr>
          <a:xfrm>
            <a:off x="12119992" y="6392220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54" name="Стрелка вниз 53"/>
          <p:cNvSpPr/>
          <p:nvPr/>
        </p:nvSpPr>
        <p:spPr>
          <a:xfrm>
            <a:off x="20680227" y="1319422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2235" y="6762476"/>
            <a:ext cx="182563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3644109" y="12917488"/>
            <a:ext cx="419988" cy="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1485900" indent="-5715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22860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32004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4114800" indent="-4572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50292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59436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68580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7772400" indent="-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dirty="0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</a:t>
            </a:r>
            <a:endParaRPr lang="ru-RU" alt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8" name="Стрелка вниз 67"/>
          <p:cNvSpPr/>
          <p:nvPr/>
        </p:nvSpPr>
        <p:spPr>
          <a:xfrm>
            <a:off x="7771573" y="629225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3" name="Стрелка вниз 82"/>
          <p:cNvSpPr/>
          <p:nvPr/>
        </p:nvSpPr>
        <p:spPr>
          <a:xfrm rot="10800000">
            <a:off x="7763945" y="6821426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4" name="Стрелка вниз 83"/>
          <p:cNvSpPr/>
          <p:nvPr/>
        </p:nvSpPr>
        <p:spPr>
          <a:xfrm>
            <a:off x="7771573" y="716120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5" name="Стрелка вниз 84"/>
          <p:cNvSpPr/>
          <p:nvPr/>
        </p:nvSpPr>
        <p:spPr>
          <a:xfrm>
            <a:off x="7833042" y="10238587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6" name="Стрелка вниз 85"/>
          <p:cNvSpPr/>
          <p:nvPr/>
        </p:nvSpPr>
        <p:spPr>
          <a:xfrm rot="10800000">
            <a:off x="7839450" y="12066774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0" name="Стрелка вниз 89"/>
          <p:cNvSpPr/>
          <p:nvPr/>
        </p:nvSpPr>
        <p:spPr>
          <a:xfrm>
            <a:off x="7825444" y="10619601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1" name="Стрелка вниз 90"/>
          <p:cNvSpPr/>
          <p:nvPr/>
        </p:nvSpPr>
        <p:spPr>
          <a:xfrm>
            <a:off x="7843716" y="13153450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2" name="Стрелка вниз 91"/>
          <p:cNvSpPr/>
          <p:nvPr/>
        </p:nvSpPr>
        <p:spPr>
          <a:xfrm rot="10800000">
            <a:off x="12143777" y="7139682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3" name="Стрелка вниз 92"/>
          <p:cNvSpPr/>
          <p:nvPr/>
        </p:nvSpPr>
        <p:spPr>
          <a:xfrm rot="10800000">
            <a:off x="12142400" y="10145539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4" name="Стрелка вниз 93"/>
          <p:cNvSpPr/>
          <p:nvPr/>
        </p:nvSpPr>
        <p:spPr>
          <a:xfrm rot="10800000">
            <a:off x="12129127" y="10635941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5" name="Стрелка вниз 94"/>
          <p:cNvSpPr/>
          <p:nvPr/>
        </p:nvSpPr>
        <p:spPr>
          <a:xfrm rot="10800000">
            <a:off x="12143777" y="11059353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6" name="Стрелка вниз 95"/>
          <p:cNvSpPr/>
          <p:nvPr/>
        </p:nvSpPr>
        <p:spPr>
          <a:xfrm rot="10800000">
            <a:off x="12142400" y="11581196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7" name="Стрелка вниз 96"/>
          <p:cNvSpPr/>
          <p:nvPr/>
        </p:nvSpPr>
        <p:spPr>
          <a:xfrm>
            <a:off x="12122995" y="8037856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8" name="Стрелка вниз 97"/>
          <p:cNvSpPr/>
          <p:nvPr/>
        </p:nvSpPr>
        <p:spPr>
          <a:xfrm>
            <a:off x="12111675" y="848054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99" name="Стрелка вниз 98"/>
          <p:cNvSpPr/>
          <p:nvPr/>
        </p:nvSpPr>
        <p:spPr>
          <a:xfrm rot="10800000">
            <a:off x="12156250" y="13161128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6" name="Стрелка вниз 105"/>
          <p:cNvSpPr/>
          <p:nvPr/>
        </p:nvSpPr>
        <p:spPr>
          <a:xfrm>
            <a:off x="16484027" y="7194839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7" name="Стрелка вниз 106"/>
          <p:cNvSpPr/>
          <p:nvPr/>
        </p:nvSpPr>
        <p:spPr>
          <a:xfrm>
            <a:off x="16383764" y="1319422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8" name="Стрелка вниз 107"/>
          <p:cNvSpPr/>
          <p:nvPr/>
        </p:nvSpPr>
        <p:spPr>
          <a:xfrm>
            <a:off x="20740501" y="7221138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69" name="Стрелка вниз 68"/>
          <p:cNvSpPr/>
          <p:nvPr/>
        </p:nvSpPr>
        <p:spPr>
          <a:xfrm>
            <a:off x="7771573" y="758236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0" name="Стрелка вниз 69"/>
          <p:cNvSpPr/>
          <p:nvPr/>
        </p:nvSpPr>
        <p:spPr>
          <a:xfrm rot="10800000">
            <a:off x="7812525" y="9778460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1" name="Стрелка вниз 70"/>
          <p:cNvSpPr/>
          <p:nvPr/>
        </p:nvSpPr>
        <p:spPr>
          <a:xfrm>
            <a:off x="7782994" y="8867041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2" name="Стрелка вниз 71"/>
          <p:cNvSpPr/>
          <p:nvPr/>
        </p:nvSpPr>
        <p:spPr>
          <a:xfrm>
            <a:off x="7812525" y="11139511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8" name="Стрелка вниз 77"/>
          <p:cNvSpPr/>
          <p:nvPr/>
        </p:nvSpPr>
        <p:spPr>
          <a:xfrm>
            <a:off x="7825444" y="11609033"/>
            <a:ext cx="151614" cy="231381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5" name="Стрелка вниз 114"/>
          <p:cNvSpPr/>
          <p:nvPr/>
        </p:nvSpPr>
        <p:spPr>
          <a:xfrm>
            <a:off x="16473674" y="6313205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6" name="Стрелка вниз 115"/>
          <p:cNvSpPr/>
          <p:nvPr/>
        </p:nvSpPr>
        <p:spPr>
          <a:xfrm>
            <a:off x="16447099" y="10672323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7" name="Стрелка вниз 116"/>
          <p:cNvSpPr/>
          <p:nvPr/>
        </p:nvSpPr>
        <p:spPr>
          <a:xfrm rot="10800000">
            <a:off x="16467818" y="9803253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18" name="Стрелка вниз 117"/>
          <p:cNvSpPr/>
          <p:nvPr/>
        </p:nvSpPr>
        <p:spPr>
          <a:xfrm rot="10800000">
            <a:off x="16467818" y="6784775"/>
            <a:ext cx="144016" cy="216024"/>
          </a:xfrm>
          <a:prstGeom prst="downArrow">
            <a:avLst/>
          </a:prstGeom>
          <a:solidFill>
            <a:srgbClr val="C00000"/>
          </a:solidFill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1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6787" y="9738910"/>
            <a:ext cx="182563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1" name="Стрелка вниз 120"/>
          <p:cNvSpPr/>
          <p:nvPr/>
        </p:nvSpPr>
        <p:spPr>
          <a:xfrm>
            <a:off x="20740501" y="10660701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01" name="Стрелка вниз 100"/>
          <p:cNvSpPr/>
          <p:nvPr/>
        </p:nvSpPr>
        <p:spPr>
          <a:xfrm>
            <a:off x="9215652" y="1319422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27" name="Стрелка вниз 126"/>
          <p:cNvSpPr/>
          <p:nvPr/>
        </p:nvSpPr>
        <p:spPr>
          <a:xfrm>
            <a:off x="9143644" y="9754661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28" name="Стрелка вниз 127"/>
          <p:cNvSpPr/>
          <p:nvPr/>
        </p:nvSpPr>
        <p:spPr>
          <a:xfrm>
            <a:off x="9266496" y="6762342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30" name="Стрелка вниз 129"/>
          <p:cNvSpPr/>
          <p:nvPr/>
        </p:nvSpPr>
        <p:spPr>
          <a:xfrm>
            <a:off x="14952831" y="13194224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31" name="Стрелка вниз 130"/>
          <p:cNvSpPr/>
          <p:nvPr/>
        </p:nvSpPr>
        <p:spPr>
          <a:xfrm>
            <a:off x="17826353" y="6762342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32" name="Стрелка вниз 131"/>
          <p:cNvSpPr/>
          <p:nvPr/>
        </p:nvSpPr>
        <p:spPr>
          <a:xfrm>
            <a:off x="13521898" y="13161129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33" name="Стрелка вниз 132"/>
          <p:cNvSpPr/>
          <p:nvPr/>
        </p:nvSpPr>
        <p:spPr>
          <a:xfrm>
            <a:off x="17670537" y="13168807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60787" y="11078891"/>
            <a:ext cx="182896" cy="231668"/>
          </a:xfrm>
          <a:prstGeom prst="rect">
            <a:avLst/>
          </a:prstGeom>
        </p:spPr>
      </p:pic>
      <p:sp>
        <p:nvSpPr>
          <p:cNvPr id="137" name="Стрелка вниз 136"/>
          <p:cNvSpPr/>
          <p:nvPr/>
        </p:nvSpPr>
        <p:spPr>
          <a:xfrm>
            <a:off x="22147039" y="6770351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38" name="Стрелка вниз 137"/>
          <p:cNvSpPr/>
          <p:nvPr/>
        </p:nvSpPr>
        <p:spPr>
          <a:xfrm>
            <a:off x="22050637" y="13174391"/>
            <a:ext cx="144016" cy="216024"/>
          </a:xfrm>
          <a:prstGeom prst="downArrow">
            <a:avLst/>
          </a:prstGeom>
          <a:solidFill>
            <a:srgbClr val="00B050"/>
          </a:solidFill>
          <a:ln w="12700" cap="flat">
            <a:solidFill>
              <a:srgbClr val="00B05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3200" b="0">
              <a:solidFill>
                <a:srgbClr val="FFFFFF"/>
              </a:solidFill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1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5757" y="12663216"/>
            <a:ext cx="182563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147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40648</TotalTime>
  <Words>1624</Words>
  <Application>Microsoft Office PowerPoint</Application>
  <PresentationFormat>Произвольный</PresentationFormat>
  <Paragraphs>772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</vt:lpstr>
      <vt:lpstr>Helvetica Neue</vt:lpstr>
      <vt:lpstr>Helvetica Neue Light</vt:lpstr>
      <vt:lpstr>Helvetica Neue Medium</vt:lpstr>
      <vt:lpstr>PT Serif</vt:lpstr>
      <vt:lpstr>Segoe UI Black</vt:lpstr>
      <vt:lpstr>Segoe UI Light</vt:lpstr>
      <vt:lpstr>Tahoma</vt:lpstr>
      <vt:lpstr>Trebuchet MS</vt:lpstr>
      <vt:lpstr>White</vt:lpstr>
      <vt:lpstr>Шаблон_2015_16x9_PTSerif</vt:lpstr>
      <vt:lpstr>Презентация PowerPoint</vt:lpstr>
      <vt:lpstr>СТАТИСТИКА ПО КАССОВОМУ / КАЗНАЧЕЙСКОМУ ОБСЛУЖИВАНИЮ  ИСПОЛНЕНИЯ БЮДЖЕТОВ 2022/2023</vt:lpstr>
      <vt:lpstr>ОСУЩЕСТВЛЕНИЕ ФУНКЦИЙ ФИНАНСОВЫХ ОРГАНОВ  СУБЪЕКТОВ РОССИЙСКОЙ ФЕДЕРАЦИИ</vt:lpstr>
      <vt:lpstr>ОСУЩЕСТВЛЕНИЕ ФУНКЦИЙ ФИНАНСОВЫХ ОРГАНОВ  СУБЪЕКТОВ РОССИЙСКОЙ ФЕДЕРАЦИИ</vt:lpstr>
      <vt:lpstr>ИНФОРМАЦИЯ ОБ ОСУЩЕСТВЛЕНИИ ТОФК ОТДЕЛЬНЫХ ФУНКЦИЙ  ФИНАНСОВЫХ ОРГАНОВ СУБЪЕКТОВ РОССИЙСКОЙ ФЕДЕРАЦИИ</vt:lpstr>
      <vt:lpstr>ИНФОРМАЦИЯ ОБ ОСУЩЕСТВЛЕНИИ ТОФК ОТДЕЛЬНЫХ ФУНКЦИЙ  ФИНАНСОВЫХ ОРГАНОВ СУБЪЕКТОВ РОССИЙСКОЙ ФЕДЕРАЦИИ</vt:lpstr>
      <vt:lpstr>СВОДНАЯ ИНФОРМАЦИЯ О ФУНКЦИЯХ ФИНАНСОВЫХ ОРГАНОВ  СУБЪЕКТОВ РОССИЙСКОЙ ФЕДЕРАЦИИ, ПЕРЕДАННЫХ ТОФК </vt:lpstr>
      <vt:lpstr>СВОДНАЯ ИНФОРМАЦИЯ О ФУНКЦИЯХ ФИНАНСОВЫХ ОРГАНОВ  МУНИЦИПАЛЬНЫХ ОБРАЗОВАНИЙ, ПЕРЕДАННЫХ ТОФК </vt:lpstr>
      <vt:lpstr>ИНФОРМАЦИЯ ОБ ОСУЩЕСТВЛЕНИИ ТОФК ОТДЕЛЬНЫХ ФУНКЦИЙ  ОРГАНОВ УПРАВЛЕНИЯ ГОСУДАРСТВЕННЫМИ ВНЕБЮДЖЕТНЫМИ ФОНДАМИ РОССИЙСКОЙ ФЕДЕРАЦИИ</vt:lpstr>
      <vt:lpstr>ПЕРВООЧЕРЕДНЫЕ РАСХОДЫ (казенные учреждения)</vt:lpstr>
      <vt:lpstr>ПЕРВООЧЕРЕДНЫЕ РАСХОДЫ (бюджетные и автономные учреждения)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Серебрякова Зинаида Олеговна</dc:creator>
  <cp:lastModifiedBy>Федеральное казначейство</cp:lastModifiedBy>
  <cp:revision>934</cp:revision>
  <cp:lastPrinted>2023-09-15T13:57:54Z</cp:lastPrinted>
  <dcterms:modified xsi:type="dcterms:W3CDTF">2024-02-05T08:04:18Z</dcterms:modified>
</cp:coreProperties>
</file>