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774" r:id="rId2"/>
  </p:sldMasterIdLst>
  <p:notesMasterIdLst>
    <p:notesMasterId r:id="rId14"/>
  </p:notesMasterIdLst>
  <p:sldIdLst>
    <p:sldId id="1144" r:id="rId3"/>
    <p:sldId id="1149" r:id="rId4"/>
    <p:sldId id="1136" r:id="rId5"/>
    <p:sldId id="1151" r:id="rId6"/>
    <p:sldId id="1139" r:id="rId7"/>
    <p:sldId id="1140" r:id="rId8"/>
    <p:sldId id="1141" r:id="rId9"/>
    <p:sldId id="1142" r:id="rId10"/>
    <p:sldId id="1147" r:id="rId11"/>
    <p:sldId id="1143" r:id="rId12"/>
    <p:sldId id="1146" r:id="rId13"/>
  </p:sldIdLst>
  <p:sldSz cx="24384000" cy="13716000"/>
  <p:notesSz cx="6819900" cy="99187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50AC14F-8934-4EA2-B05E-28D7EE262D73}">
          <p14:sldIdLst>
            <p14:sldId id="1144"/>
            <p14:sldId id="1149"/>
            <p14:sldId id="1136"/>
            <p14:sldId id="1151"/>
            <p14:sldId id="1139"/>
            <p14:sldId id="1140"/>
            <p14:sldId id="1141"/>
          </p14:sldIdLst>
        </p14:section>
        <p14:section name="Заключение" id="{E2014C89-73CD-4995-BED8-E17B79378571}">
          <p14:sldIdLst>
            <p14:sldId id="1142"/>
            <p14:sldId id="1147"/>
            <p14:sldId id="1143"/>
            <p14:sldId id="114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365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517F"/>
    <a:srgbClr val="000D33"/>
    <a:srgbClr val="ACAC94"/>
    <a:srgbClr val="E2F0D9"/>
    <a:srgbClr val="D0CECE"/>
    <a:srgbClr val="FFF2CC"/>
    <a:srgbClr val="7F7F7F"/>
    <a:srgbClr val="85CC50"/>
    <a:srgbClr val="F7F9FC"/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815" autoAdjust="0"/>
    <p:restoredTop sz="95610" autoAdjust="0"/>
  </p:normalViewPr>
  <p:slideViewPr>
    <p:cSldViewPr>
      <p:cViewPr varScale="1">
        <p:scale>
          <a:sx n="57" d="100"/>
          <a:sy n="57" d="100"/>
        </p:scale>
        <p:origin x="210" y="90"/>
      </p:cViewPr>
      <p:guideLst>
        <p:guide orient="horz" pos="4365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03188" y="742950"/>
            <a:ext cx="6613525" cy="3721100"/>
          </a:xfrm>
          <a:prstGeom prst="rect">
            <a:avLst/>
          </a:prstGeom>
        </p:spPr>
        <p:txBody>
          <a:bodyPr lIns="91806" tIns="45903" rIns="91806" bIns="45903"/>
          <a:lstStyle/>
          <a:p>
            <a:endParaRPr dirty="0"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09322" y="4711384"/>
            <a:ext cx="5001260" cy="4463415"/>
          </a:xfrm>
          <a:prstGeom prst="rect">
            <a:avLst/>
          </a:prstGeom>
        </p:spPr>
        <p:txBody>
          <a:bodyPr lIns="91806" tIns="45903" rIns="91806" bIns="45903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90492349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0409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83889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6101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14434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71497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60057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4138" y="746125"/>
            <a:ext cx="6651625" cy="37417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9170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8425" y="746125"/>
            <a:ext cx="6645275" cy="37385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01523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53365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7373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Изображение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 dirty="0"/>
          </a:p>
        </p:txBody>
      </p:sp>
      <p:sp>
        <p:nvSpPr>
          <p:cNvPr id="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Текст заголовка</a:t>
            </a:r>
          </a:p>
        </p:txBody>
      </p:sp>
      <p:sp>
        <p:nvSpPr>
          <p:cNvPr id="2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Изображение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 dirty="0"/>
          </a:p>
        </p:txBody>
      </p:sp>
      <p:sp>
        <p:nvSpPr>
          <p:cNvPr id="3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Текст заголовка</a:t>
            </a:r>
          </a:p>
        </p:txBody>
      </p:sp>
      <p:sp>
        <p:nvSpPr>
          <p:cNvPr id="4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7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Изображение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 dirty="0"/>
          </a:p>
        </p:txBody>
      </p:sp>
      <p:sp>
        <p:nvSpPr>
          <p:cNvPr id="6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7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Изображение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 dirty="0"/>
          </a:p>
        </p:txBody>
      </p:sp>
      <p:sp>
        <p:nvSpPr>
          <p:cNvPr id="84" name="Изображение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 dirty="0"/>
          </a:p>
        </p:txBody>
      </p:sp>
      <p:sp>
        <p:nvSpPr>
          <p:cNvPr id="85" name="Изображение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 dirty="0"/>
          </a:p>
        </p:txBody>
      </p:sp>
      <p:sp>
        <p:nvSpPr>
          <p:cNvPr id="8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— Иван Арсентьев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— Иван Арсентьев</a:t>
            </a:r>
          </a:p>
        </p:txBody>
      </p:sp>
      <p:sp>
        <p:nvSpPr>
          <p:cNvPr id="94" name="«Место ввода цитаты».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«Место ввода цитаты».</a:t>
            </a:r>
          </a:p>
        </p:txBody>
      </p:sp>
      <p:sp>
        <p:nvSpPr>
          <p:cNvPr id="9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5532" y="93957"/>
            <a:ext cx="11579936" cy="55399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36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97765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180976" y="1981200"/>
            <a:ext cx="24025224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204000" y="180000"/>
            <a:ext cx="18000000" cy="18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44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4991100" y="12817477"/>
            <a:ext cx="14401800" cy="717550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28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23485476" y="12817477"/>
            <a:ext cx="720724" cy="71755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28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308185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1219253" y="12755938"/>
            <a:ext cx="5608322" cy="1149032"/>
          </a:xfrm>
          <a:prstGeom prst="rect">
            <a:avLst/>
          </a:prstGeom>
        </p:spPr>
        <p:txBody>
          <a:bodyPr lIns="91440" tIns="45720" rIns="91440" bIns="45720"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8290562" y="12755942"/>
            <a:ext cx="7802880" cy="1149032"/>
          </a:xfrm>
          <a:prstGeom prst="rect">
            <a:avLst/>
          </a:prstGeom>
        </p:spPr>
        <p:txBody>
          <a:bodyPr lIns="91440" tIns="45720" rIns="91440" bIns="45720"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xmlns="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23740443" y="12788962"/>
            <a:ext cx="375102" cy="369332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xmlns="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5526" y="93965"/>
            <a:ext cx="11579936" cy="69762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46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xmlns="" id="{D1FFA894-E666-4AAB-90B4-A00984BD322C}"/>
              </a:ext>
            </a:extLst>
          </p:cNvPr>
          <p:cNvSpPr/>
          <p:nvPr userDrawn="1"/>
        </p:nvSpPr>
        <p:spPr>
          <a:xfrm flipV="1">
            <a:off x="2" y="1060277"/>
            <a:ext cx="24384000" cy="748890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algn="l" defTabSz="1828800" hangingPunct="1"/>
            <a:endParaRPr sz="7800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919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92427" y="2249488"/>
            <a:ext cx="15162773" cy="4800533"/>
          </a:xfrm>
        </p:spPr>
        <p:txBody>
          <a:bodyPr>
            <a:normAutofit/>
          </a:bodyPr>
          <a:lstStyle>
            <a:lvl1pPr algn="l">
              <a:defRPr sz="7500" b="0">
                <a:latin typeface="PT Serif" panose="020A0603040505020204" pitchFamily="18" charset="-52"/>
                <a:ea typeface="PT Serif" panose="020A0603040505020204" pitchFamily="18" charset="-52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91467" y="9546299"/>
            <a:ext cx="6336704" cy="2880320"/>
          </a:xfrm>
        </p:spPr>
        <p:txBody>
          <a:bodyPr anchor="ctr">
            <a:normAutofit/>
          </a:bodyPr>
          <a:lstStyle>
            <a:lvl1pPr marL="0" indent="0" algn="l">
              <a:buNone/>
              <a:defRPr sz="4300">
                <a:solidFill>
                  <a:schemeClr val="tx1"/>
                </a:solidFill>
                <a:latin typeface="PT Serif" panose="020A0603040505020204" pitchFamily="18" charset="-52"/>
                <a:ea typeface="PT Serif" panose="020A0603040505020204" pitchFamily="18" charset="-52"/>
              </a:defRPr>
            </a:lvl1pPr>
            <a:lvl2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6095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7315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85341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9753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7392427" y="9162256"/>
            <a:ext cx="6335744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773" y="2249488"/>
            <a:ext cx="3622523" cy="403244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2240293" y="6334740"/>
            <a:ext cx="3647152" cy="738664"/>
          </a:xfrm>
          <a:prstGeom prst="rect">
            <a:avLst/>
          </a:prstGeom>
          <a:noFill/>
        </p:spPr>
        <p:txBody>
          <a:bodyPr wrap="none" lIns="243834" tIns="121917" rIns="243834" bIns="121917" rtlCol="0">
            <a:spAutoFit/>
          </a:bodyPr>
          <a:lstStyle/>
          <a:p>
            <a:pPr algn="l" defTabSz="2438339" hangingPunct="1"/>
            <a:r>
              <a:rPr lang="en-US" sz="3200" b="0" kern="1200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t>www.roskazna.ru</a:t>
            </a:r>
            <a:endParaRPr lang="ru-RU" sz="3200" b="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731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 userDrawn="1"/>
        </p:nvSpPr>
        <p:spPr>
          <a:xfrm>
            <a:off x="12068534" y="192021"/>
            <a:ext cx="12604853" cy="13962789"/>
          </a:xfrm>
          <a:prstGeom prst="rect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834" tIns="121917" rIns="243834" bIns="121917" rtlCol="0" anchor="ctr"/>
          <a:lstStyle/>
          <a:p>
            <a:pPr defTabSz="2438339" hangingPunct="1"/>
            <a:endParaRPr lang="ru-RU" sz="4800" b="0" kern="1200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11683" y="2"/>
            <a:ext cx="15067013" cy="1734829"/>
          </a:xfrm>
          <a:solidFill>
            <a:schemeClr val="bg1">
              <a:lumMod val="65000"/>
              <a:alpha val="10000"/>
            </a:schemeClr>
          </a:solidFill>
        </p:spPr>
        <p:txBody>
          <a:bodyPr>
            <a:noAutofit/>
          </a:bodyPr>
          <a:lstStyle>
            <a:lvl1pPr algn="ctr">
              <a:defRPr sz="4300" b="1">
                <a:latin typeface="PT Serif" panose="020A0603040505020204" pitchFamily="18" charset="-52"/>
                <a:ea typeface="PT Serif" panose="020A0603040505020204" pitchFamily="18" charset="-52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9200" y="3593638"/>
            <a:ext cx="21945600" cy="8658691"/>
          </a:xfrm>
        </p:spPr>
        <p:txBody>
          <a:bodyPr>
            <a:normAutofit/>
          </a:bodyPr>
          <a:lstStyle>
            <a:lvl1pPr>
              <a:defRPr sz="6400">
                <a:latin typeface="PT Serif" panose="020A0603040505020204" pitchFamily="18" charset="-52"/>
                <a:ea typeface="PT Serif" panose="020A0603040505020204" pitchFamily="18" charset="-52"/>
              </a:defRPr>
            </a:lvl1pPr>
            <a:lvl2pPr>
              <a:defRPr sz="5300">
                <a:latin typeface="PT Serif" panose="020A0603040505020204" pitchFamily="18" charset="-52"/>
                <a:ea typeface="PT Serif" panose="020A0603040505020204" pitchFamily="18" charset="-52"/>
              </a:defRPr>
            </a:lvl2pPr>
            <a:lvl3pPr>
              <a:defRPr sz="4800">
                <a:latin typeface="PT Serif" panose="020A0603040505020204" pitchFamily="18" charset="-52"/>
                <a:ea typeface="PT Serif" panose="020A0603040505020204" pitchFamily="18" charset="-52"/>
              </a:defRPr>
            </a:lvl3pPr>
            <a:lvl4pPr>
              <a:defRPr sz="4300">
                <a:latin typeface="PT Serif" panose="020A0603040505020204" pitchFamily="18" charset="-52"/>
                <a:ea typeface="PT Serif" panose="020A0603040505020204" pitchFamily="18" charset="-52"/>
              </a:defRPr>
            </a:lvl4pPr>
            <a:lvl5pPr>
              <a:defRPr sz="4300">
                <a:latin typeface="PT Serif" panose="020A0603040505020204" pitchFamily="18" charset="-52"/>
                <a:ea typeface="PT Serif" panose="020A0603040505020204" pitchFamily="18" charset="-52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1822560" y="1081021"/>
            <a:ext cx="2687339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1822560" y="329276"/>
            <a:ext cx="5760640" cy="656589"/>
          </a:xfrm>
          <a:prstGeom prst="rect">
            <a:avLst/>
          </a:prstGeom>
          <a:noFill/>
        </p:spPr>
        <p:txBody>
          <a:bodyPr wrap="square" lIns="0" tIns="121917" rIns="0" bIns="121917" rtlCol="0">
            <a:spAutoFit/>
          </a:bodyPr>
          <a:lstStyle/>
          <a:p>
            <a:pPr algn="l" defTabSz="2438339" hangingPunct="1"/>
            <a:r>
              <a:rPr lang="ru-RU" sz="2700" kern="1200" cap="all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Tahoma" panose="020B0604030504040204" pitchFamily="34" charset="0"/>
              </a:rPr>
              <a:t>Федеральное казначейство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1822561" y="1208858"/>
            <a:ext cx="2671672" cy="656589"/>
          </a:xfrm>
          <a:prstGeom prst="rect">
            <a:avLst/>
          </a:prstGeom>
          <a:noFill/>
        </p:spPr>
        <p:txBody>
          <a:bodyPr wrap="none" lIns="0" tIns="121917" rIns="0" bIns="121917" rtlCol="0">
            <a:spAutoFit/>
          </a:bodyPr>
          <a:lstStyle/>
          <a:p>
            <a:pPr algn="l" defTabSz="2438339" hangingPunct="1"/>
            <a:r>
              <a:rPr lang="en-US" sz="2700" b="0" kern="1200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t>www.roskazna.ru</a:t>
            </a:r>
            <a:endParaRPr lang="ru-RU" sz="2700" b="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80" y="345452"/>
            <a:ext cx="1248139" cy="1389379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 userDrawn="1"/>
        </p:nvCxnSpPr>
        <p:spPr>
          <a:xfrm>
            <a:off x="23040331" y="12426619"/>
            <a:ext cx="1343669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23137216" y="12426619"/>
            <a:ext cx="1246784" cy="1289381"/>
          </a:xfrm>
          <a:prstGeom prst="rect">
            <a:avLst/>
          </a:prstGeom>
        </p:spPr>
        <p:txBody>
          <a:bodyPr vert="horz" lIns="0" tIns="121917" rIns="0" bIns="121917" rtlCol="0" anchor="t"/>
          <a:lstStyle>
            <a:defPPr>
              <a:defRPr lang="ru-RU"/>
            </a:defPPr>
            <a:lvl1pPr>
              <a:defRPr b="1">
                <a:latin typeface="Trebuchet MS" panose="020B0603020202020204" pitchFamily="34" charset="0"/>
              </a:defRPr>
            </a:lvl1pPr>
          </a:lstStyle>
          <a:p>
            <a:pPr algn="l" defTabSz="2438339" hangingPunct="1"/>
            <a:fld id="{F777CE8F-F8DB-4AC4-B215-9C5F8871BE3C}" type="slidenum">
              <a:rPr lang="ru-RU" sz="4800" kern="1200" smtClean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pPr algn="l" defTabSz="2438339" hangingPunct="1"/>
              <a:t>‹#›</a:t>
            </a:fld>
            <a:endParaRPr lang="ru-RU" sz="480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67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85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7" r:id="rId7"/>
    <p:sldLayoutId id="2147483658" r:id="rId8"/>
    <p:sldLayoutId id="2147483719" r:id="rId9"/>
    <p:sldLayoutId id="2147483788" r:id="rId10"/>
    <p:sldLayoutId id="2147483789" r:id="rId11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549277"/>
            <a:ext cx="21945600" cy="2286000"/>
          </a:xfrm>
          <a:prstGeom prst="rect">
            <a:avLst/>
          </a:prstGeom>
        </p:spPr>
        <p:txBody>
          <a:bodyPr vert="horz" lIns="243834" tIns="121917" rIns="243834" bIns="121917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9200" y="3200403"/>
            <a:ext cx="21945600" cy="9051925"/>
          </a:xfrm>
          <a:prstGeom prst="rect">
            <a:avLst/>
          </a:prstGeom>
        </p:spPr>
        <p:txBody>
          <a:bodyPr vert="horz" lIns="243834" tIns="121917" rIns="243834" bIns="121917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19200" y="12712701"/>
            <a:ext cx="5689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l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339" hangingPunct="1"/>
            <a:endParaRPr lang="ru-RU" b="0" kern="1200" dirty="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8331200" y="12712701"/>
            <a:ext cx="7721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ctr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339" hangingPunct="1"/>
            <a:endParaRPr lang="ru-RU" b="0" kern="1200" dirty="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7475200" y="12712701"/>
            <a:ext cx="5689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r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339" hangingPunct="1"/>
            <a:fld id="{AFAE60AF-26C0-4F26-B6EA-302E8E682429}" type="slidenum">
              <a:rPr lang="ru-RU" b="0" kern="1200" smtClean="0">
                <a:solidFill>
                  <a:prstClr val="black">
                    <a:tint val="75000"/>
                  </a:prstClr>
                </a:solidFill>
                <a:latin typeface="PT Serif"/>
                <a:ea typeface="+mn-ea"/>
                <a:cs typeface="+mn-cs"/>
              </a:rPr>
              <a:pPr defTabSz="2438339" hangingPunct="1"/>
              <a:t>‹#›</a:t>
            </a:fld>
            <a:endParaRPr lang="ru-RU" b="0" kern="1200" dirty="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5749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  <p:txStyles>
    <p:titleStyle>
      <a:lvl1pPr algn="ctr" defTabSz="2438339" rtl="0" eaLnBrk="1" latinLnBrk="0" hangingPunct="1">
        <a:spcBef>
          <a:spcPct val="0"/>
        </a:spcBef>
        <a:buNone/>
        <a:defRPr sz="11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377" indent="-914377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1981150" indent="-761981" algn="l" defTabSz="2438339" rtl="0" eaLnBrk="1" latinLnBrk="0" hangingPunct="1">
        <a:spcBef>
          <a:spcPct val="20000"/>
        </a:spcBef>
        <a:buFont typeface="Arial" panose="020B0604020202020204" pitchFamily="34" charset="0"/>
        <a:buChar char="–"/>
        <a:defRPr sz="75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924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3pPr>
      <a:lvl4pPr marL="4267093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–"/>
        <a:defRPr sz="5300" kern="1200">
          <a:solidFill>
            <a:schemeClr val="tx1"/>
          </a:solidFill>
          <a:latin typeface="+mn-lt"/>
          <a:ea typeface="+mn-ea"/>
          <a:cs typeface="+mn-cs"/>
        </a:defRPr>
      </a:lvl4pPr>
      <a:lvl5pPr marL="5486263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»"/>
        <a:defRPr sz="5300" kern="1200">
          <a:solidFill>
            <a:schemeClr val="tx1"/>
          </a:solidFill>
          <a:latin typeface="+mn-lt"/>
          <a:ea typeface="+mn-ea"/>
          <a:cs typeface="+mn-cs"/>
        </a:defRPr>
      </a:lvl5pPr>
      <a:lvl6pPr marL="6705432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6pPr>
      <a:lvl7pPr marL="7924602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7pPr>
      <a:lvl8pPr marL="9143771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8pPr>
      <a:lvl9pPr marL="10362941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219170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438339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657509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76678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6095848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315017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534187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753356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7"/>
          <p:cNvSpPr/>
          <p:nvPr/>
        </p:nvSpPr>
        <p:spPr>
          <a:xfrm>
            <a:off x="0" y="-126776"/>
            <a:ext cx="24384000" cy="73152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8600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2551" y="-126776"/>
            <a:ext cx="11813410" cy="132588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327" b="-1"/>
          <a:stretch/>
        </p:blipFill>
        <p:spPr>
          <a:xfrm>
            <a:off x="13192545" y="7188424"/>
            <a:ext cx="11977534" cy="5943600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238672" y="737321"/>
            <a:ext cx="11953328" cy="5976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Autofit/>
          </a:bodyPr>
          <a:lstStyle>
            <a:lvl1pPr marL="0" marR="0" indent="0" algn="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34" b="1" i="0" u="none" strike="noStrike" cap="none" spc="0" baseline="0">
                <a:solidFill>
                  <a:schemeClr val="tx2"/>
                </a:solidFill>
                <a:uFillTx/>
                <a:latin typeface="Arial"/>
                <a:ea typeface="+mn-ea"/>
                <a:cs typeface="Arial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ctr" hangingPunct="1"/>
            <a:r>
              <a:rPr lang="ru-RU" sz="5400" dirty="0">
                <a:solidFill>
                  <a:schemeClr val="bg1"/>
                </a:solidFill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</a:rPr>
              <a:t>Результаты мониторинга осуществления ТОФК казначейского обслуживания исполнения бюджетов </a:t>
            </a:r>
            <a:r>
              <a:rPr lang="ru-RU" sz="5400" dirty="0" smtClean="0">
                <a:solidFill>
                  <a:schemeClr val="bg1"/>
                </a:solidFill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</a:rPr>
              <a:t> субъектов Российской Федерации, местных бюджетов, бюджетов государственных </a:t>
            </a:r>
            <a:r>
              <a:rPr lang="ru-RU" sz="5400" dirty="0">
                <a:solidFill>
                  <a:schemeClr val="bg1"/>
                </a:solidFill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</a:rPr>
              <a:t>в</a:t>
            </a:r>
            <a:r>
              <a:rPr lang="ru-RU" sz="5400" dirty="0" smtClean="0">
                <a:solidFill>
                  <a:schemeClr val="bg1"/>
                </a:solidFill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</a:rPr>
              <a:t>небюджетных фондов</a:t>
            </a:r>
            <a:endParaRPr lang="ru-RU" sz="5400" dirty="0">
              <a:solidFill>
                <a:schemeClr val="bg1"/>
              </a:solidFill>
              <a:latin typeface="Segoe UI Light" panose="020B0502040204020203" pitchFamily="34" charset="0"/>
              <a:ea typeface="Helvetica Neue"/>
              <a:cs typeface="Segoe UI Light" panose="020B0502040204020203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84648" y="7467746"/>
            <a:ext cx="534473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hangingPunct="1"/>
            <a:r>
              <a:rPr lang="ru-RU" sz="32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</a:t>
            </a:r>
            <a:r>
              <a:rPr lang="ru-RU" sz="3200" dirty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 состоянию на </a:t>
            </a:r>
            <a:r>
              <a:rPr lang="ru-RU" sz="3200" dirty="0" smtClean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01.02.2023</a:t>
            </a:r>
            <a:endParaRPr lang="ru-RU" sz="3200" dirty="0">
              <a:solidFill>
                <a:srgbClr val="17517F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6424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 bwMode="auto">
          <a:xfrm>
            <a:off x="-34362" y="206366"/>
            <a:ext cx="24186290" cy="17244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  <a:noAutofit/>
          </a:bodyPr>
          <a:lstStyle/>
          <a:p>
            <a:r>
              <a:rPr lang="ru-RU" altLang="ru-RU" sz="3800" b="1" dirty="0">
                <a:solidFill>
                  <a:schemeClr val="tx1"/>
                </a:solidFill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  <a:sym typeface="Helvetica Neue"/>
              </a:rPr>
              <a:t>СТАТИСТИКА </a:t>
            </a:r>
            <a:r>
              <a:rPr lang="ru-RU" altLang="ru-RU" sz="3800" b="1" dirty="0" smtClean="0">
                <a:solidFill>
                  <a:schemeClr val="tx1"/>
                </a:solidFill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  <a:sym typeface="Helvetica Neue"/>
              </a:rPr>
              <a:t>ПО КАССОВОМУ / КАЗНАЧЕЙСКОМУ </a:t>
            </a:r>
            <a:r>
              <a:rPr lang="ru-RU" altLang="ru-RU" sz="3800" b="1" dirty="0">
                <a:solidFill>
                  <a:schemeClr val="tx1"/>
                </a:solidFill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  <a:sym typeface="Helvetica Neue"/>
              </a:rPr>
              <a:t>ОБСЛУЖИВАНИЮ </a:t>
            </a:r>
            <a:r>
              <a:rPr lang="ru-RU" altLang="ru-RU" sz="3800" b="1" dirty="0" smtClean="0">
                <a:solidFill>
                  <a:schemeClr val="tx1"/>
                </a:solidFill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  <a:sym typeface="Helvetica Neue"/>
              </a:rPr>
              <a:t/>
            </a:r>
            <a:br>
              <a:rPr lang="ru-RU" altLang="ru-RU" sz="3800" b="1" dirty="0" smtClean="0">
                <a:solidFill>
                  <a:schemeClr val="tx1"/>
                </a:solidFill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  <a:sym typeface="Helvetica Neue"/>
              </a:rPr>
            </a:br>
            <a:r>
              <a:rPr lang="ru-RU" altLang="ru-RU" sz="3800" b="1" dirty="0" smtClean="0">
                <a:solidFill>
                  <a:schemeClr val="tx1"/>
                </a:solidFill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  <a:sym typeface="Helvetica Neue"/>
              </a:rPr>
              <a:t>ИСПОЛНЕНИЯ </a:t>
            </a:r>
            <a:r>
              <a:rPr lang="ru-RU" altLang="ru-RU" sz="3800" b="1" dirty="0">
                <a:solidFill>
                  <a:schemeClr val="tx1"/>
                </a:solidFill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  <a:sym typeface="Helvetica Neue"/>
              </a:rPr>
              <a:t>БЮДЖЕТОВ</a:t>
            </a:r>
            <a:br>
              <a:rPr lang="ru-RU" altLang="ru-RU" sz="3800" b="1" dirty="0">
                <a:solidFill>
                  <a:schemeClr val="tx1"/>
                </a:solidFill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  <a:sym typeface="Helvetica Neue"/>
              </a:rPr>
            </a:br>
            <a:r>
              <a:rPr lang="ru-RU" altLang="ru-RU" sz="2600" b="1" dirty="0" smtClean="0">
                <a:solidFill>
                  <a:schemeClr val="tx1"/>
                </a:solidFill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  <a:sym typeface="Helvetica Neue"/>
              </a:rPr>
              <a:t>2022/2023</a:t>
            </a:r>
            <a:endParaRPr lang="ru-RU" altLang="ru-RU" sz="2600" b="1" dirty="0">
              <a:solidFill>
                <a:schemeClr val="tx1"/>
              </a:solidFill>
              <a:latin typeface="Segoe UI Light" panose="020B0502040204020203" pitchFamily="34" charset="0"/>
              <a:ea typeface="Helvetica Neue"/>
              <a:cs typeface="Segoe UI Light" panose="020B0502040204020203" pitchFamily="34" charset="0"/>
              <a:sym typeface="Helvetica Neue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5345263"/>
              </p:ext>
            </p:extLst>
          </p:nvPr>
        </p:nvGraphicFramePr>
        <p:xfrm>
          <a:off x="238672" y="2239309"/>
          <a:ext cx="15957742" cy="72109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680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3610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6791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57522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3410462"/>
              </a:tblGrid>
              <a:tr h="946283">
                <a:tc rowSpan="2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Порядок </a:t>
                      </a:r>
                    </a:p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казначейского </a:t>
                      </a:r>
                      <a:r>
                        <a:rPr kumimoji="0" lang="ru-RU" sz="28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обслуживания</a:t>
                      </a:r>
                    </a:p>
                  </a:txBody>
                  <a:tcPr marL="6070" marR="6070" marT="0" marB="0" anchor="ctr">
                    <a:lnL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Субъекты Российской Федерации</a:t>
                      </a:r>
                    </a:p>
                  </a:txBody>
                  <a:tcPr marL="6070" marR="607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Муниципальные образования</a:t>
                      </a:r>
                    </a:p>
                  </a:txBody>
                  <a:tcPr marL="6070" marR="607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842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2022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</a:rPr>
                        <a:t>2023</a:t>
                      </a:r>
                      <a:endParaRPr kumimoji="0" lang="ru-RU" sz="2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6070" marR="607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2022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2023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1780045">
                <a:tc>
                  <a:txBody>
                    <a:bodyPr/>
                    <a:lstStyle/>
                    <a:p>
                      <a:pPr marL="18000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200" b="1" i="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01 - Базовый</a:t>
                      </a:r>
                      <a:endParaRPr lang="ru-RU" sz="3200" b="0" i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 marL="115300" marR="115300" marT="57698" marB="57698" anchor="ctr">
                    <a:lnL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200" b="0" i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48 (56%)</a:t>
                      </a:r>
                      <a:endParaRPr lang="ru-RU" sz="3200" b="0" i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 marL="115300" marR="115300" marT="57698" marB="57698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200" b="0" i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47 (52%)</a:t>
                      </a:r>
                      <a:endParaRPr lang="ru-RU" sz="3200" b="0" i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 marL="115300" marR="115300" marT="57698" marB="57698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200" b="0" i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9 704 (50%)</a:t>
                      </a:r>
                      <a:endParaRPr lang="ru-RU" sz="3200" b="0" i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 marL="115300" marR="115300" marT="57698" marB="57698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200" b="0" i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9 187 (50%)</a:t>
                      </a:r>
                      <a:endParaRPr lang="ru-RU" sz="3200" b="0" i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 marL="115300" marR="115300" marT="57698" marB="57698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160240">
                <a:tc>
                  <a:txBody>
                    <a:bodyPr/>
                    <a:lstStyle/>
                    <a:p>
                      <a:pPr marL="18000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200" b="1" i="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02 – Полный </a:t>
                      </a:r>
                      <a:endParaRPr lang="ru-RU" sz="3200" b="0" i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 marL="115300" marR="115300" marT="57698" marB="57698" anchor="ctr">
                    <a:lnL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0" i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38* (44%)</a:t>
                      </a:r>
                    </a:p>
                  </a:txBody>
                  <a:tcPr marL="115300" marR="115300" marT="57698" marB="57698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0" i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43* (48%)</a:t>
                      </a:r>
                      <a:endParaRPr lang="ru-RU" sz="3200" b="0" i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 marL="115300" marR="115300" marT="57698" marB="57698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0" i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9 864 (50%)</a:t>
                      </a:r>
                      <a:endParaRPr lang="ru-RU" sz="3200" b="0" i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 marL="115300" marR="115300" marT="57698" marB="57698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0" i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9 199 (50%)</a:t>
                      </a:r>
                      <a:endParaRPr lang="ru-RU" sz="3200" b="0" i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 marL="115300" marR="115300" marT="57698" marB="57698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440160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200" b="1" i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 ИТОГО</a:t>
                      </a:r>
                    </a:p>
                  </a:txBody>
                  <a:tcPr marL="115300" marR="115300" marT="57698" marB="57698" anchor="ctr">
                    <a:lnL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200" b="1" i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86* (100%)</a:t>
                      </a:r>
                      <a:endParaRPr lang="ru-RU" sz="3200" b="1" i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 marL="115300" marR="115300" marT="57698" marB="57698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1" i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90* (100%)</a:t>
                      </a:r>
                      <a:endParaRPr lang="ru-RU" sz="3200" b="1" i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 marL="115300" marR="115300" marT="57698" marB="57698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200" b="1" i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19 568 (100%)</a:t>
                      </a:r>
                      <a:endParaRPr lang="ru-RU" sz="3200" b="1" i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 marL="115300" marR="115300" marT="57698" marB="57698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i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18 386 (100%)</a:t>
                      </a:r>
                      <a:endParaRPr lang="ru-RU" sz="3200" b="1" i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115300" marR="115300" marT="57698" marB="57698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2" name="Группа 1"/>
          <p:cNvGrpSpPr/>
          <p:nvPr/>
        </p:nvGrpSpPr>
        <p:grpSpPr>
          <a:xfrm>
            <a:off x="16339613" y="4341817"/>
            <a:ext cx="7945532" cy="3992711"/>
            <a:chOff x="6497157" y="2567458"/>
            <a:chExt cx="5376686" cy="1853001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6497157" y="3261153"/>
              <a:ext cx="5376686" cy="1159306"/>
            </a:xfrm>
            <a:prstGeom prst="rect">
              <a:avLst/>
            </a:prstGeom>
          </p:spPr>
          <p:txBody>
            <a:bodyPr wrap="square" lIns="340230" tIns="170114" rIns="340230" bIns="170114">
              <a:spAutoFit/>
            </a:bodyPr>
            <a:lstStyle/>
            <a:p>
              <a:r>
                <a:rPr lang="ru-RU" sz="2800" dirty="0">
                  <a:solidFill>
                    <a:schemeClr val="bg2">
                      <a:lumMod val="2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02 - с передачей ТОФК функций по исполнению бюджета, включающих:</a:t>
              </a:r>
            </a:p>
            <a:p>
              <a:pPr lvl="1" indent="1795463" algn="l"/>
              <a:r>
                <a:rPr lang="ru-RU" sz="2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1. открытие и ведение л/</a:t>
              </a:r>
              <a:r>
                <a:rPr lang="ru-RU" sz="21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сч</a:t>
              </a:r>
              <a:endParaRPr lang="ru-RU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lvl="1" indent="1795463" algn="l"/>
              <a:r>
                <a:rPr lang="ru-RU" sz="2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2. доведение БА, ЛБО, ПОФР</a:t>
              </a:r>
            </a:p>
            <a:p>
              <a:pPr lvl="1" indent="1795463" algn="l"/>
              <a:r>
                <a:rPr lang="ru-RU" sz="2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3. учет БО/ДО</a:t>
              </a:r>
            </a:p>
            <a:p>
              <a:pPr lvl="1" indent="1795463" algn="l"/>
              <a:r>
                <a:rPr lang="ru-RU" sz="2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4. санкционирование операций</a:t>
              </a: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6564052" y="2567458"/>
              <a:ext cx="5242898" cy="559387"/>
            </a:xfrm>
            <a:prstGeom prst="rect">
              <a:avLst/>
            </a:prstGeom>
          </p:spPr>
          <p:txBody>
            <a:bodyPr wrap="square" lIns="340230" tIns="170114" rIns="340230" bIns="170114">
              <a:spAutoFit/>
            </a:bodyPr>
            <a:lstStyle/>
            <a:p>
              <a:r>
                <a:rPr lang="ru-RU" sz="2800" dirty="0">
                  <a:solidFill>
                    <a:schemeClr val="bg2">
                      <a:lumMod val="2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01 - с открытием в ТОФК 02 л/</a:t>
              </a:r>
              <a:r>
                <a:rPr lang="ru-RU" sz="2800" dirty="0" err="1">
                  <a:solidFill>
                    <a:schemeClr val="bg2">
                      <a:lumMod val="2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сч</a:t>
              </a:r>
              <a:r>
                <a:rPr lang="ru-RU" sz="2800" dirty="0">
                  <a:solidFill>
                    <a:schemeClr val="bg2">
                      <a:lumMod val="2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 бюджета финансовому органу</a:t>
              </a:r>
            </a:p>
          </p:txBody>
        </p:sp>
      </p:grpSp>
      <p:sp>
        <p:nvSpPr>
          <p:cNvPr id="13" name="Прямоугольник 3"/>
          <p:cNvSpPr>
            <a:spLocks noChangeArrowheads="1"/>
          </p:cNvSpPr>
          <p:nvPr/>
        </p:nvSpPr>
        <p:spPr bwMode="auto">
          <a:xfrm>
            <a:off x="16404104" y="2245107"/>
            <a:ext cx="7747824" cy="180458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txBody>
          <a:bodyPr wrap="square" anchor="ctr" anchorCtr="0">
            <a:no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  <a:sym typeface="Helvetica Neue Light"/>
              </a:rPr>
              <a:t>Порядок </a:t>
            </a:r>
            <a:r>
              <a:rPr lang="ru-RU" sz="3200" dirty="0" smtClean="0">
                <a:solidFill>
                  <a:schemeClr val="bg1"/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  <a:sym typeface="Helvetica Neue Light"/>
              </a:rPr>
              <a:t>казначейского </a:t>
            </a:r>
            <a:r>
              <a:rPr lang="ru-RU" sz="3200" dirty="0">
                <a:solidFill>
                  <a:schemeClr val="bg1"/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  <a:sym typeface="Helvetica Neue Light"/>
              </a:rPr>
              <a:t>обслуживания исполнения</a:t>
            </a:r>
          </a:p>
          <a:p>
            <a:pPr algn="ctr"/>
            <a:r>
              <a:rPr lang="ru-RU" sz="3200" dirty="0">
                <a:solidFill>
                  <a:schemeClr val="bg1"/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  <a:sym typeface="Helvetica Neue Light"/>
              </a:rPr>
              <a:t>региональных и местных бюджетов</a:t>
            </a:r>
          </a:p>
        </p:txBody>
      </p:sp>
      <p:sp>
        <p:nvSpPr>
          <p:cNvPr id="14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3510629" y="12916792"/>
            <a:ext cx="261290" cy="471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1485900" indent="-5715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22860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32004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41148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50292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59436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68580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77724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dirty="0">
                <a:solidFill>
                  <a:prstClr val="black">
                    <a:tint val="75000"/>
                  </a:prst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04" y="161258"/>
            <a:ext cx="4046948" cy="1584176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 flipH="1">
            <a:off x="703173" y="12916793"/>
            <a:ext cx="20556070" cy="682105"/>
          </a:xfrm>
          <a:prstGeom prst="rect">
            <a:avLst/>
          </a:prstGeom>
        </p:spPr>
        <p:txBody>
          <a:bodyPr wrap="square" lIns="340230" tIns="170114" rIns="340230" bIns="170114">
            <a:spAutoFit/>
          </a:bodyPr>
          <a:lstStyle/>
          <a:p>
            <a:pPr algn="l"/>
            <a:r>
              <a:rPr lang="ru-RU" sz="1200" dirty="0">
                <a:latin typeface="Segoe UI Light" panose="020B0502040204020203" pitchFamily="34" charset="0"/>
                <a:cs typeface="Segoe UI Light" panose="020B0502040204020203" pitchFamily="34" charset="0"/>
                <a:sym typeface="Helvetica Neue Light"/>
              </a:rPr>
              <a:t> </a:t>
            </a:r>
            <a:r>
              <a:rPr lang="ru-RU" sz="1200" dirty="0">
                <a:solidFill>
                  <a:schemeClr val="bg2">
                    <a:lumMod val="1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 Light"/>
              </a:rPr>
              <a:t>* </a:t>
            </a:r>
            <a:r>
              <a:rPr lang="ru-RU" sz="2200" dirty="0">
                <a:solidFill>
                  <a:schemeClr val="bg2">
                    <a:lumMod val="1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 Light"/>
              </a:rPr>
              <a:t>данные приведены с учетом ФТ «Сириус» </a:t>
            </a:r>
            <a:endParaRPr lang="ru-RU" sz="2200" dirty="0">
              <a:solidFill>
                <a:schemeClr val="bg2">
                  <a:lumMod val="10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38672" y="9882336"/>
            <a:ext cx="23913256" cy="2898096"/>
          </a:xfrm>
          <a:prstGeom prst="rect">
            <a:avLst/>
          </a:prstGeom>
        </p:spPr>
        <p:txBody>
          <a:bodyPr wrap="square" lIns="340230" tIns="170114" rIns="340230" bIns="170114">
            <a:spAutoFit/>
          </a:bodyPr>
          <a:lstStyle/>
          <a:p>
            <a:pPr algn="l"/>
            <a:r>
              <a:rPr lang="ru-RU" sz="2800" u="sng" kern="1200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Light"/>
              </a:rPr>
              <a:t>Анализ изменений с 01.01.2023: </a:t>
            </a:r>
            <a:endParaRPr lang="ru-RU" sz="2800" u="sng" kern="1200" dirty="0" smtClean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Light"/>
            </a:endParaRPr>
          </a:p>
          <a:p>
            <a:pPr algn="l"/>
            <a:endParaRPr lang="ru-RU" sz="1100" kern="1200" dirty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Light"/>
            </a:endParaRPr>
          </a:p>
          <a:p>
            <a:pPr marL="457200" indent="-457200" algn="l">
              <a:lnSpc>
                <a:spcPct val="150000"/>
              </a:lnSpc>
              <a:buFontTx/>
              <a:buChar char="-"/>
            </a:pPr>
            <a:r>
              <a:rPr lang="ru-RU" sz="2800" i="1" kern="1200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Light"/>
              </a:rPr>
              <a:t>смена порядка КО с базового на полный – Республика Удмуртия (соглашение о первоочередных расходах КУ)</a:t>
            </a:r>
          </a:p>
          <a:p>
            <a:pPr marL="457200" indent="-457200" algn="l">
              <a:lnSpc>
                <a:spcPct val="150000"/>
              </a:lnSpc>
              <a:buFontTx/>
              <a:buChar char="-"/>
            </a:pPr>
            <a:r>
              <a:rPr lang="ru-RU" sz="2800" i="1" kern="1200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Light"/>
              </a:rPr>
              <a:t>включение 4х новых регионов в состав РФ </a:t>
            </a:r>
            <a:r>
              <a:rPr lang="ru-RU" sz="2800" i="1" kern="1200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Light"/>
              </a:rPr>
              <a:t>с установлением полного порядка </a:t>
            </a:r>
            <a:r>
              <a:rPr lang="ru-RU" sz="2800" i="1" kern="1200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Light"/>
              </a:rPr>
              <a:t>КО</a:t>
            </a:r>
          </a:p>
          <a:p>
            <a:pPr marL="457200" indent="-457200" algn="l">
              <a:lnSpc>
                <a:spcPct val="150000"/>
              </a:lnSpc>
              <a:buFontTx/>
              <a:buChar char="-"/>
            </a:pPr>
            <a:r>
              <a:rPr lang="ru-RU" sz="2800" i="1" kern="1200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Light"/>
              </a:rPr>
              <a:t>сокращение количества муниципальных образований </a:t>
            </a:r>
            <a:r>
              <a:rPr lang="ru-RU" sz="2800" i="1" kern="1200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Light"/>
              </a:rPr>
              <a:t>на 1 182 (реорганизация МО)</a:t>
            </a:r>
            <a:endParaRPr lang="ru-RU" sz="2800" i="1" kern="1200" dirty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128792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224825"/>
            <a:ext cx="24217335" cy="154535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  <a:noAutofit/>
          </a:bodyPr>
          <a:lstStyle/>
          <a:p>
            <a:r>
              <a:rPr lang="ru-RU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ОСУЩЕСТВЛЕНИЕ ФУНКЦИЙ ФИНАНСОВЫХ ОРГАНОВ </a:t>
            </a:r>
            <a:br>
              <a:rPr lang="ru-RU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СУБЪЕКТОВ РОССИЙСКОЙ </a:t>
            </a:r>
            <a:r>
              <a:rPr lang="ru-RU" alt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ФЕДЕРАЦИИ</a:t>
            </a:r>
            <a:endParaRPr lang="ru-RU" altLang="ru-RU" sz="4000" b="1" i="1" dirty="0">
              <a:solidFill>
                <a:schemeClr val="tx1">
                  <a:lumMod val="95000"/>
                  <a:lumOff val="5000"/>
                </a:schemeClr>
              </a:solidFill>
              <a:latin typeface="Segoe UI Light" panose="020B0502040204020203" pitchFamily="34" charset="0"/>
              <a:ea typeface="Helvetica Neue"/>
              <a:cs typeface="Segoe UI Light" panose="020B0502040204020203" pitchFamily="34" charset="0"/>
              <a:sym typeface="Helvetica Neue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3545988" y="7374906"/>
            <a:ext cx="9975321" cy="989881"/>
          </a:xfrm>
          <a:prstGeom prst="rect">
            <a:avLst/>
          </a:prstGeom>
        </p:spPr>
        <p:txBody>
          <a:bodyPr wrap="square" lIns="340230" tIns="170114" rIns="340230" bIns="170114">
            <a:spAutoFit/>
          </a:bodyPr>
          <a:lstStyle/>
          <a:p>
            <a:endParaRPr lang="ru-RU" sz="1800" dirty="0" smtClean="0">
              <a:solidFill>
                <a:srgbClr val="817F7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ru-RU" sz="2400" b="0" dirty="0" smtClean="0">
                <a:solidFill>
                  <a:srgbClr val="817F7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endParaRPr lang="ru-RU" sz="1400" b="0" dirty="0">
              <a:solidFill>
                <a:srgbClr val="817F7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627911"/>
              </p:ext>
            </p:extLst>
          </p:nvPr>
        </p:nvGraphicFramePr>
        <p:xfrm>
          <a:off x="526704" y="2125210"/>
          <a:ext cx="11502741" cy="110275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60640"/>
                <a:gridCol w="5742101"/>
              </a:tblGrid>
              <a:tr h="1461445">
                <a:tc gridSpan="2"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ts val="4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Все функции осуществляются финансовым органом </a:t>
                      </a:r>
                      <a:r>
                        <a:rPr kumimoji="0" lang="ru-RU" sz="2800" b="1" i="1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САМОСТОЯТЕЛЬНО</a:t>
                      </a:r>
                    </a:p>
                    <a:p>
                      <a:pPr marL="0" marR="0" indent="0" algn="ctr" defTabSz="825500" rtl="0" eaLnBrk="1" fontAlgn="auto" latinLnBrk="0" hangingPunct="0">
                        <a:lnSpc>
                          <a:spcPts val="4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0" i="1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(22 субъекта Российской Федерации)</a:t>
                      </a:r>
                      <a:endParaRPr kumimoji="0" lang="ru-RU" sz="28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566099">
                <a:tc>
                  <a:txBody>
                    <a:bodyPr/>
                    <a:lstStyle/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1. Республика Башкортостан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2. </a:t>
                      </a:r>
                      <a:r>
                        <a:rPr lang="ru-RU" sz="2400" b="1" i="0" u="none" strike="noStrike" cap="none" spc="0" baseline="0" dirty="0" err="1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Кабардино</a:t>
                      </a: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 - Балкарская Республика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3. Республика Татарстан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4. Чувашская </a:t>
                      </a: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Республика</a:t>
                      </a: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5. </a:t>
                      </a: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Краснодарский </a:t>
                      </a: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край</a:t>
                      </a: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6. </a:t>
                      </a: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Брянская область</a:t>
                      </a:r>
                    </a:p>
                    <a:p>
                      <a:pPr marL="108000" marR="0" indent="0" algn="l" defTabSz="914400" rtl="0" eaLnBrk="1" fontAlgn="auto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7. </a:t>
                      </a: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Волгоградская область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8. </a:t>
                      </a: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Вологодская область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9. </a:t>
                      </a: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Нижегородская область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10. </a:t>
                      </a: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Калужская </a:t>
                      </a: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область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11. Кировская область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12. Самарская область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57698" marB="57698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13. Московская область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14. Омская  область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15. Пермский край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16. </a:t>
                      </a: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Свердловская область                                </a:t>
                      </a:r>
                      <a:endParaRPr lang="ru-RU" sz="2400" b="1" i="0" u="none" strike="noStrike" cap="none" spc="0" baseline="0" dirty="0" smtClean="0">
                        <a:solidFill>
                          <a:srgbClr val="FF0000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17. </a:t>
                      </a: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Ярославская область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18. </a:t>
                      </a: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г. Санкт-Петербург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19. </a:t>
                      </a: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г. Москва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20. </a:t>
                      </a: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Еврейской АО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21. </a:t>
                      </a: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Ханты – Мансийский АО - Югра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22. </a:t>
                      </a:r>
                      <a:r>
                        <a:rPr lang="ru-RU" sz="2400" b="1" i="0" u="none" strike="noStrike" cap="none" spc="0" baseline="0" dirty="0" err="1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Ямало</a:t>
                      </a: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 – Ненецкий АО</a:t>
                      </a:r>
                    </a:p>
                    <a:p>
                      <a:pPr marL="0" indent="0" algn="ctr" defTabSz="914400" rtl="0" eaLnBrk="1" latinLnBrk="0" hangingPunct="1">
                        <a:lnSpc>
                          <a:spcPts val="3600"/>
                        </a:lnSpc>
                        <a:spcAft>
                          <a:spcPts val="0"/>
                        </a:spcAft>
                      </a:pPr>
                      <a:endParaRPr lang="ru-RU" sz="2400" b="0" i="0" u="none" kern="1200" dirty="0">
                        <a:solidFill>
                          <a:srgbClr val="000D33"/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 marL="115300" marR="115300" marT="57698" marB="57698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4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3521309" y="12402616"/>
            <a:ext cx="261290" cy="471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1485900" indent="-5715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22860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32004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41148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50292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59436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68580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77724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dirty="0" smtClean="0">
                <a:solidFill>
                  <a:prstClr val="black">
                    <a:tint val="75000"/>
                  </a:prst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</a:t>
            </a:r>
            <a:endParaRPr lang="ru-RU" altLang="ru-RU" dirty="0">
              <a:solidFill>
                <a:prstClr val="black">
                  <a:tint val="75000"/>
                </a:prst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04" y="161257"/>
            <a:ext cx="4046947" cy="1584176"/>
          </a:xfrm>
          <a:prstGeom prst="rect">
            <a:avLst/>
          </a:prstGeom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2072446"/>
              </p:ext>
            </p:extLst>
          </p:nvPr>
        </p:nvGraphicFramePr>
        <p:xfrm>
          <a:off x="12552039" y="2125209"/>
          <a:ext cx="11665295" cy="111637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37453"/>
                <a:gridCol w="6127842"/>
              </a:tblGrid>
              <a:tr h="1492431">
                <a:tc gridSpan="2"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ts val="4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 Все функции переданы на исполнение в ТОФК</a:t>
                      </a:r>
                    </a:p>
                    <a:p>
                      <a:pPr marL="0" marR="0" indent="0" algn="ctr" defTabSz="825500" rtl="0" eaLnBrk="1" fontAlgn="auto" latinLnBrk="0" hangingPunct="0">
                        <a:lnSpc>
                          <a:spcPts val="4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 </a:t>
                      </a:r>
                      <a:r>
                        <a:rPr kumimoji="0" lang="ru-RU" sz="2800" b="0" i="1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 (36 субъектов </a:t>
                      </a:r>
                      <a:r>
                        <a:rPr kumimoji="0" lang="ru-RU" sz="2800" b="0" i="1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Российской Федерации)</a:t>
                      </a:r>
                      <a:endParaRPr kumimoji="0" lang="ru-RU" sz="2800" b="0" i="1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520905">
                <a:tc>
                  <a:txBody>
                    <a:bodyPr/>
                    <a:lstStyle/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1. Республика Бурятия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2. Республика Дагестан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3. Республика Калмыкия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4. Республика Коми</a:t>
                      </a:r>
                    </a:p>
                    <a:p>
                      <a:pPr marL="108000" marR="0" lvl="0" indent="0" algn="l" defTabSz="914400" rtl="0" eaLnBrk="1" fontAlgn="auto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5. Республика Карелия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6. Республика Марий Эл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7. Республика Мордовия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8. Республика Северная Осетия - Алания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9. Республика Тыва</a:t>
                      </a:r>
                    </a:p>
                    <a:p>
                      <a:pPr marL="108000" marR="0" indent="0" algn="l" defTabSz="914400" rtl="0" eaLnBrk="1" fontAlgn="auto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10. Алтайский край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11. Приморский край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12. Хабаровский край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13. Архангельская область</a:t>
                      </a:r>
                    </a:p>
                    <a:p>
                      <a:pPr marL="108000" marR="0" indent="0" algn="l" defTabSz="914400" rtl="0" eaLnBrk="1" fontAlgn="auto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14. Ненецкий АО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15. Владимирская область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16. Ивановская область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17. Калининградская  область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18. Камчатский край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19. Магаданская область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20. Мурманская область</a:t>
                      </a:r>
                    </a:p>
                  </a:txBody>
                  <a:tcPr marL="115300" marR="115300" marT="57698" marB="57698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8000" marR="0" lvl="0" indent="0" algn="l" defTabSz="914400" rtl="0" eaLnBrk="1" fontAlgn="auto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21. Новгородская область</a:t>
                      </a:r>
                    </a:p>
                    <a:p>
                      <a:pPr marL="108000" marR="0" lvl="0" indent="0" algn="l" defTabSz="914400" rtl="0" eaLnBrk="1" fontAlgn="auto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22. Орловская область</a:t>
                      </a:r>
                    </a:p>
                    <a:p>
                      <a:pPr marL="108000" marR="0" indent="0" algn="l" defTabSz="914400" rtl="0" eaLnBrk="1" fontAlgn="auto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23. Псковская область</a:t>
                      </a:r>
                    </a:p>
                    <a:p>
                      <a:pPr marL="108000" marR="0" indent="0" algn="l" defTabSz="914400" rtl="0" eaLnBrk="1" fontAlgn="auto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24. Рязанская область</a:t>
                      </a:r>
                    </a:p>
                    <a:p>
                      <a:pPr marL="108000" marR="0" indent="0" algn="l" defTabSz="914400" rtl="0" eaLnBrk="1" fontAlgn="auto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25. Тамбовская область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26. г. Севастополь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27. Республика Крым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28. Республика Адыгея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29. </a:t>
                      </a: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Республика Алтай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30. Республика Хакасия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31</a:t>
                      </a: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. Забайкальский край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32. Чеченская Республика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33. Донецкая Народная Республика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34. Луганская Народная Республика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35. Запорожская область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36. Херсонская область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57698" marB="57698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7857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224825"/>
            <a:ext cx="24217335" cy="154535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  <a:noAutofit/>
          </a:bodyPr>
          <a:lstStyle/>
          <a:p>
            <a:r>
              <a:rPr lang="ru-RU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ОСУЩЕСТВЛЕНИЕ ФУНКЦИЙ ФИНАНСОВЫХ ОРГАНОВ </a:t>
            </a:r>
            <a:br>
              <a:rPr lang="ru-RU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СУБЪЕКТОВ РОССИЙСКОЙ </a:t>
            </a:r>
            <a:r>
              <a:rPr lang="ru-RU" alt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ФЕДЕРАЦИИ</a:t>
            </a:r>
            <a:endParaRPr lang="ru-RU" altLang="ru-RU" sz="4000" b="1" i="1" dirty="0">
              <a:solidFill>
                <a:schemeClr val="tx1">
                  <a:lumMod val="95000"/>
                  <a:lumOff val="5000"/>
                </a:schemeClr>
              </a:solidFill>
              <a:latin typeface="Segoe UI Light" panose="020B0502040204020203" pitchFamily="34" charset="0"/>
              <a:ea typeface="Helvetica Neue"/>
              <a:cs typeface="Segoe UI Light" panose="020B0502040204020203" pitchFamily="34" charset="0"/>
              <a:sym typeface="Helvetica Neue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3545988" y="7374906"/>
            <a:ext cx="9975321" cy="989881"/>
          </a:xfrm>
          <a:prstGeom prst="rect">
            <a:avLst/>
          </a:prstGeom>
        </p:spPr>
        <p:txBody>
          <a:bodyPr wrap="square" lIns="340230" tIns="170114" rIns="340230" bIns="170114">
            <a:spAutoFit/>
          </a:bodyPr>
          <a:lstStyle/>
          <a:p>
            <a:endParaRPr lang="ru-RU" sz="1800" dirty="0" smtClean="0">
              <a:solidFill>
                <a:srgbClr val="817F7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ru-RU" sz="2400" b="0" dirty="0" smtClean="0">
                <a:solidFill>
                  <a:srgbClr val="817F7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endParaRPr lang="ru-RU" sz="1400" b="0" dirty="0">
              <a:solidFill>
                <a:srgbClr val="817F7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0052908"/>
              </p:ext>
            </p:extLst>
          </p:nvPr>
        </p:nvGraphicFramePr>
        <p:xfrm>
          <a:off x="3695056" y="2290368"/>
          <a:ext cx="17857984" cy="87884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496944"/>
                <a:gridCol w="9361040"/>
              </a:tblGrid>
              <a:tr h="2671128">
                <a:tc gridSpan="2"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ts val="4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32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Все функции осуществляются </a:t>
                      </a:r>
                      <a:r>
                        <a:rPr kumimoji="0" lang="ru-RU" sz="32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финансовым </a:t>
                      </a:r>
                      <a:r>
                        <a:rPr kumimoji="0" lang="ru-RU" sz="32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органом </a:t>
                      </a:r>
                      <a:r>
                        <a:rPr kumimoji="0" lang="ru-RU" sz="32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субъекта Российской Федерации </a:t>
                      </a:r>
                      <a:r>
                        <a:rPr kumimoji="0" lang="ru-RU" sz="3200" b="1" i="1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САМОСТОЯТЕЛЬНО</a:t>
                      </a:r>
                      <a:r>
                        <a:rPr kumimoji="0" lang="ru-RU" sz="32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, </a:t>
                      </a:r>
                      <a:br>
                        <a:rPr kumimoji="0" lang="ru-RU" sz="32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</a:br>
                      <a:r>
                        <a:rPr kumimoji="0" lang="ru-RU" sz="32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кроме казначейского сопровождения</a:t>
                      </a:r>
                    </a:p>
                    <a:p>
                      <a:pPr marL="0" marR="0" indent="0" algn="ctr" defTabSz="825500" rtl="0" eaLnBrk="1" fontAlgn="auto" latinLnBrk="0" hangingPunct="0">
                        <a:lnSpc>
                          <a:spcPts val="4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3200" b="0" i="1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(17 субъектов Российской Федерации)</a:t>
                      </a:r>
                      <a:endParaRPr kumimoji="0" lang="ru-RU" sz="32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ts val="4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8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ts val="4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8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640920">
                <a:tc>
                  <a:txBody>
                    <a:bodyPr/>
                    <a:lstStyle/>
                    <a:p>
                      <a:pPr marL="565200" marR="0" indent="-457200" algn="l" defTabSz="914400" rtl="0" eaLnBrk="1" latinLnBrk="0" hangingPunct="1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lang="ru-RU" sz="28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Республика Саха (Якутия)</a:t>
                      </a:r>
                    </a:p>
                    <a:p>
                      <a:pPr marL="565200" marR="0" indent="-457200" algn="l" defTabSz="914400" rtl="0" eaLnBrk="1" latinLnBrk="0" hangingPunct="1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lang="ru-RU" sz="28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Ставропольский край</a:t>
                      </a:r>
                    </a:p>
                    <a:p>
                      <a:pPr marL="565200" marR="0" indent="-457200" algn="l" defTabSz="914400" rtl="0" eaLnBrk="1" latinLnBrk="0" hangingPunct="1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lang="ru-RU" sz="28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Амурская область</a:t>
                      </a:r>
                    </a:p>
                    <a:p>
                      <a:pPr marL="565200" marR="0" indent="-457200" algn="l" defTabSz="914400" rtl="0" eaLnBrk="1" latinLnBrk="0" hangingPunct="1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lang="ru-RU" sz="28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Белгородская область</a:t>
                      </a:r>
                    </a:p>
                    <a:p>
                      <a:pPr marL="565200" marR="0" indent="-457200" algn="l" defTabSz="914400" rtl="0" eaLnBrk="1" latinLnBrk="0" hangingPunct="1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lang="ru-RU" sz="28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Воронежская область</a:t>
                      </a:r>
                    </a:p>
                    <a:p>
                      <a:pPr marL="565200" marR="0" indent="-457200" algn="l" defTabSz="914400" rtl="0" eaLnBrk="1" latinLnBrk="0" hangingPunct="1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lang="ru-RU" sz="28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Иркутская область</a:t>
                      </a:r>
                    </a:p>
                    <a:p>
                      <a:pPr marL="565200" marR="0" indent="-457200" algn="l" defTabSz="914400" rtl="0" eaLnBrk="1" latinLnBrk="0" hangingPunct="1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lang="ru-RU" sz="28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Курганская область</a:t>
                      </a:r>
                    </a:p>
                    <a:p>
                      <a:pPr marL="565200" marR="0" indent="-457200" algn="l" defTabSz="914400" rtl="0" eaLnBrk="1" latinLnBrk="0" hangingPunct="1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lang="ru-RU" sz="28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Ленинградская область</a:t>
                      </a:r>
                    </a:p>
                    <a:p>
                      <a:pPr marL="565200" marR="0" indent="-457200" algn="l" defTabSz="914400" rtl="0" eaLnBrk="1" latinLnBrk="0" hangingPunct="1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lang="ru-RU" sz="28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Липецкая область</a:t>
                      </a:r>
                      <a:endParaRPr lang="ru-RU" sz="19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108000" marR="0" indent="0" algn="l" defTabSz="914400" rtl="0" eaLnBrk="1" latinLnBrk="0" hangingPunct="1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9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57698" marB="57698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8000" marR="0" indent="0" algn="l" defTabSz="914400" rtl="0" eaLnBrk="1" latinLnBrk="0" hangingPunct="1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8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10. Новосибирская область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8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11. Оренбургская область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8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12. Пензенская область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8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13. Ростовская область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8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14. Сахалинская область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8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15. Томская область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8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16. Тюменская область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8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17. Челябинская область</a:t>
                      </a:r>
                      <a:endParaRPr lang="ru-RU" sz="28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57698" marB="57698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4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3521309" y="12402616"/>
            <a:ext cx="261290" cy="471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1485900" indent="-5715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22860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32004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41148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50292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59436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68580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77724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dirty="0">
                <a:solidFill>
                  <a:prstClr val="black">
                    <a:tint val="75000"/>
                  </a:prst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3</a:t>
            </a:r>
            <a:endParaRPr lang="ru-RU" altLang="ru-RU" dirty="0">
              <a:solidFill>
                <a:prstClr val="black">
                  <a:tint val="75000"/>
                </a:prst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04" y="161257"/>
            <a:ext cx="4046947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53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 bwMode="auto">
          <a:xfrm>
            <a:off x="-216025" y="161257"/>
            <a:ext cx="24217335" cy="154535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  <a:noAutofit/>
          </a:bodyPr>
          <a:lstStyle/>
          <a:p>
            <a:r>
              <a:rPr lang="ru-RU" alt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ИНФОРМАЦИЯ ОБ ОСУЩЕСТВЛЕНИИ ТОФК ОТДЕЛЬНЫХ ФУНКЦИЙ </a:t>
            </a:r>
            <a:br>
              <a:rPr lang="ru-RU" alt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alt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ФИНАНСОВЫХ ОРГАНОВ СУБЪЕКТОВ РОССИЙСКОЙ ФЕДЕРАЦИИ</a:t>
            </a:r>
            <a:endParaRPr lang="ru-RU" altLang="ru-RU" sz="3600" b="1" dirty="0">
              <a:solidFill>
                <a:schemeClr val="tx1">
                  <a:lumMod val="95000"/>
                  <a:lumOff val="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  <a:sym typeface="Helvetica Neue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3545988" y="7374906"/>
            <a:ext cx="9975321" cy="989881"/>
          </a:xfrm>
          <a:prstGeom prst="rect">
            <a:avLst/>
          </a:prstGeom>
        </p:spPr>
        <p:txBody>
          <a:bodyPr wrap="square" lIns="340230" tIns="170114" rIns="340230" bIns="170114">
            <a:spAutoFit/>
          </a:bodyPr>
          <a:lstStyle/>
          <a:p>
            <a:endParaRPr lang="ru-RU" sz="1800" dirty="0" smtClean="0">
              <a:solidFill>
                <a:srgbClr val="817F7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ru-RU" sz="2400" b="0" dirty="0" smtClean="0">
                <a:solidFill>
                  <a:srgbClr val="817F7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endParaRPr lang="ru-RU" sz="1400" b="0" dirty="0">
              <a:solidFill>
                <a:srgbClr val="817F7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3510627" y="12916791"/>
            <a:ext cx="261290" cy="471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1485900" indent="-5715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22860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32004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41148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50292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59436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68580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77724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dirty="0">
                <a:solidFill>
                  <a:prstClr val="black">
                    <a:tint val="75000"/>
                  </a:prst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4</a:t>
            </a:r>
            <a:endParaRPr lang="ru-RU" altLang="ru-RU" sz="2400" b="0" dirty="0">
              <a:solidFill>
                <a:prstClr val="black">
                  <a:tint val="75000"/>
                </a:prst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04" y="161257"/>
            <a:ext cx="4046947" cy="1584176"/>
          </a:xfrm>
          <a:prstGeom prst="rect">
            <a:avLst/>
          </a:prstGeom>
        </p:spPr>
      </p:pic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8992419"/>
              </p:ext>
            </p:extLst>
          </p:nvPr>
        </p:nvGraphicFramePr>
        <p:xfrm>
          <a:off x="382688" y="2064304"/>
          <a:ext cx="23618622" cy="91987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65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19413"/>
                <a:gridCol w="3282116"/>
                <a:gridCol w="3282116"/>
                <a:gridCol w="3282116"/>
                <a:gridCol w="3282116"/>
                <a:gridCol w="3282116"/>
                <a:gridCol w="3282116"/>
              </a:tblGrid>
              <a:tr h="276822">
                <a:tc rowSpan="2">
                  <a:txBody>
                    <a:bodyPr/>
                    <a:lstStyle/>
                    <a:p>
                      <a:pPr marL="0" marR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№ </a:t>
                      </a:r>
                      <a:r>
                        <a:rPr kumimoji="0" lang="ru-RU" sz="2400" b="1" i="0" u="none" strike="noStrike" cap="none" spc="0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пп</a:t>
                      </a:r>
                      <a:endParaRPr kumimoji="0" lang="ru-RU" sz="24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Наименование субъекта Российской Федерации</a:t>
                      </a: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Наименование функции финансового органа</a:t>
                      </a:r>
                      <a:endParaRPr kumimoji="0" lang="ru-RU" sz="1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609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Исполнение бюджета</a:t>
                      </a: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Проведение операций со средствами, поступающими во временное распоряжение</a:t>
                      </a: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Проведение и санкционирование операций по расходам 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бюджетных и автономных учреждений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Проведение и санкционирование операций по расходам </a:t>
                      </a:r>
                    </a:p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получателей средств из бюджета</a:t>
                      </a:r>
                    </a:p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Привлечение 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на единый счет бюджета субъекта РФ и возврат привлеченных средств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Казначейское сопровождение</a:t>
                      </a: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1127756"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</a:t>
                      </a: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Красноярский край</a:t>
                      </a: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</a:t>
                      </a: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орган</a:t>
                      </a: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817212"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2</a:t>
                      </a: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Астраханская область</a:t>
                      </a: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noProof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noProof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41546"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3</a:t>
                      </a: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Тверская </a:t>
                      </a: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область </a:t>
                      </a: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41546"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4</a:t>
                      </a: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Саратовская </a:t>
                      </a: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область</a:t>
                      </a: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</a:t>
                      </a: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орган</a:t>
                      </a: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</a:t>
                      </a: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орган</a:t>
                      </a: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</a:t>
                      </a: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орган</a:t>
                      </a: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</a:t>
                      </a: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орган</a:t>
                      </a: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41546"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5</a:t>
                      </a: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Смоленская </a:t>
                      </a: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область</a:t>
                      </a: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</a:t>
                      </a: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орган</a:t>
                      </a: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37385"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6</a:t>
                      </a: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Тульская область</a:t>
                      </a: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</a:t>
                      </a: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орган</a:t>
                      </a: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41546"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7</a:t>
                      </a: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Ульяновская </a:t>
                      </a: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область</a:t>
                      </a: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</a:t>
                      </a: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орган</a:t>
                      </a: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</a:t>
                      </a: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орган</a:t>
                      </a:r>
                    </a:p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41546"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8</a:t>
                      </a: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Чукотский АО</a:t>
                      </a: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</a:t>
                      </a: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орган</a:t>
                      </a: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9206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 bwMode="auto">
          <a:xfrm>
            <a:off x="138135" y="200080"/>
            <a:ext cx="24217335" cy="154535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  <a:noAutofit/>
          </a:bodyPr>
          <a:lstStyle/>
          <a:p>
            <a:r>
              <a:rPr lang="ru-RU" alt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ИНФОРМАЦИЯ ОБ ОСУЩЕСТВЛЕНИИ ТОФК ОТДЕЛЬНЫХ ФУНКЦИЙ </a:t>
            </a:r>
            <a:br>
              <a:rPr lang="ru-RU" alt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alt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ФИНАНСОВЫХ ОРГАНОВ СУБЪЕКТОВ РОССИЙСКОЙ ФЕДЕРАЦИИ</a:t>
            </a:r>
            <a:endParaRPr lang="ru-RU" altLang="ru-RU" sz="3600" b="1" dirty="0">
              <a:solidFill>
                <a:schemeClr val="tx1">
                  <a:lumMod val="95000"/>
                  <a:lumOff val="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  <a:sym typeface="Helvetica Neue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3545988" y="7374906"/>
            <a:ext cx="9975321" cy="989881"/>
          </a:xfrm>
          <a:prstGeom prst="rect">
            <a:avLst/>
          </a:prstGeom>
        </p:spPr>
        <p:txBody>
          <a:bodyPr wrap="square" lIns="340230" tIns="170114" rIns="340230" bIns="170114">
            <a:spAutoFit/>
          </a:bodyPr>
          <a:lstStyle/>
          <a:p>
            <a:endParaRPr lang="ru-RU" sz="1800" dirty="0" smtClean="0">
              <a:solidFill>
                <a:srgbClr val="817F7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ru-RU" sz="2400" b="0" dirty="0" smtClean="0">
                <a:solidFill>
                  <a:srgbClr val="817F7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endParaRPr lang="ru-RU" sz="1400" b="0" dirty="0">
              <a:solidFill>
                <a:srgbClr val="817F7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035006"/>
              </p:ext>
            </p:extLst>
          </p:nvPr>
        </p:nvGraphicFramePr>
        <p:xfrm>
          <a:off x="1750840" y="2393504"/>
          <a:ext cx="21625049" cy="83875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46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621792"/>
                <a:gridCol w="2088232"/>
                <a:gridCol w="2881301"/>
                <a:gridCol w="2951347"/>
                <a:gridCol w="3567561"/>
                <a:gridCol w="2980072"/>
                <a:gridCol w="2980072"/>
              </a:tblGrid>
              <a:tr h="504056">
                <a:tc rowSpan="2"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№ </a:t>
                      </a:r>
                      <a:r>
                        <a:rPr kumimoji="0" lang="ru-RU" sz="1800" b="1" i="0" u="none" strike="noStrike" cap="none" spc="0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пп</a:t>
                      </a:r>
                      <a:endParaRPr kumimoji="0" lang="ru-RU" sz="18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Наименование субъекта Российской Федерации</a:t>
                      </a: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Наименование функции финансового органа</a:t>
                      </a: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349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Исполнение бюджета</a:t>
                      </a: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Проведение операций со средствами, поступающими во временное распоряжение</a:t>
                      </a: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Проведение и санкционирование операций по расходам 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бюджетных и автономных учреждений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Проведение и санкционирование операций по расходам </a:t>
                      </a:r>
                    </a:p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получателей средств из бюджета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Привлечение 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на единый счет бюджета субъекта РФ и возврат привлеченных средств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Казначейское сопровождение</a:t>
                      </a: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72559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</a:t>
                      </a: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Удмуртская Республика</a:t>
                      </a:r>
                    </a:p>
                    <a:p>
                      <a:pPr marL="3600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08000" marR="1800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72559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2</a:t>
                      </a: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 </a:t>
                      </a: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Республике </a:t>
                      </a: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Ингушетия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72559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3</a:t>
                      </a: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Кемеровская </a:t>
                      </a: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область</a:t>
                      </a: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72559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4</a:t>
                      </a: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Костромская </a:t>
                      </a: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область</a:t>
                      </a: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72559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5</a:t>
                      </a: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Курская </a:t>
                      </a: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область </a:t>
                      </a: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72559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6</a:t>
                      </a: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Карачаево-Черкесская</a:t>
                      </a: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 Республика</a:t>
                      </a: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416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7</a:t>
                      </a: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Федеральная территория «Сириус»</a:t>
                      </a: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3510627" y="12916791"/>
            <a:ext cx="261290" cy="471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1485900" indent="-5715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22860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32004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41148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50292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59436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68580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77724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dirty="0">
                <a:solidFill>
                  <a:prstClr val="black">
                    <a:tint val="75000"/>
                  </a:prst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5</a:t>
            </a:r>
            <a:endParaRPr lang="ru-RU" altLang="ru-RU" sz="2400" b="0" dirty="0">
              <a:solidFill>
                <a:prstClr val="black">
                  <a:tint val="75000"/>
                </a:prst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04" y="161257"/>
            <a:ext cx="4046947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849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 bwMode="auto">
          <a:xfrm>
            <a:off x="5" y="161258"/>
            <a:ext cx="24217334" cy="191256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  <a:noAutofit/>
          </a:bodyPr>
          <a:lstStyle/>
          <a:p>
            <a:r>
              <a:rPr lang="ru-RU" alt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СВОДНАЯ ИНФОРМАЦИЯ О ФУНКЦИЯХ ФИНАНСОВЫХ ОРГАНОВ </a:t>
            </a:r>
            <a:br>
              <a:rPr lang="ru-RU" alt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alt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СУБЪЕКТОВ РОССИЙСКОЙ ФЕДЕРАЦИИ, ПЕРЕДАННЫХ ТОФК </a:t>
            </a:r>
            <a:endParaRPr lang="ru-RU" altLang="ru-RU" sz="3600" b="1" dirty="0">
              <a:solidFill>
                <a:schemeClr val="tx1">
                  <a:lumMod val="95000"/>
                  <a:lumOff val="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  <a:sym typeface="Helvetica Neue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3545993" y="7374907"/>
            <a:ext cx="9975322" cy="1005266"/>
          </a:xfrm>
          <a:prstGeom prst="rect">
            <a:avLst/>
          </a:prstGeom>
        </p:spPr>
        <p:txBody>
          <a:bodyPr wrap="square" lIns="340226" tIns="170112" rIns="340226" bIns="170112">
            <a:spAutoFit/>
          </a:bodyPr>
          <a:lstStyle/>
          <a:p>
            <a:endParaRPr lang="ru-RU" sz="1800" dirty="0">
              <a:solidFill>
                <a:srgbClr val="817F7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ru-RU" sz="2500" dirty="0">
                <a:solidFill>
                  <a:srgbClr val="817F7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endParaRPr lang="ru-RU" sz="1400" dirty="0">
              <a:solidFill>
                <a:srgbClr val="817F7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420191"/>
              </p:ext>
            </p:extLst>
          </p:nvPr>
        </p:nvGraphicFramePr>
        <p:xfrm>
          <a:off x="1495755" y="4884988"/>
          <a:ext cx="22276162" cy="76516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89658"/>
                <a:gridCol w="4498949"/>
                <a:gridCol w="4423966"/>
                <a:gridCol w="4573931"/>
                <a:gridCol w="4389658"/>
              </a:tblGrid>
              <a:tr h="1168532">
                <a:tc gridSpan="5">
                  <a:txBody>
                    <a:bodyPr/>
                    <a:lstStyle/>
                    <a:p>
                      <a:pPr algn="ctr"/>
                      <a:r>
                        <a:rPr kumimoji="0" lang="ru-RU" sz="3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</a:rPr>
                        <a:t>Количество субъектов Российской Федерации, передавших на исполнение в ТОФК следующие функции:</a:t>
                      </a:r>
                      <a:endParaRPr kumimoji="0" lang="ru-RU" sz="3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63176"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Проведение операций со средствами, 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поступающими во временное распоряжение</a:t>
                      </a: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Проведение и санкционирование операций по расходам 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бюджетных и автономных учреждений</a:t>
                      </a: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Проведение и санкционирование операций по расходам </a:t>
                      </a:r>
                    </a:p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получателей средств из бюджета</a:t>
                      </a: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Привлечение 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на единый счет бюджета субъекта Российской Федерации и возврат привлеченных средств</a:t>
                      </a: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Проведение и санкционирование операций по расходам 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участников казначейского сопровождения</a:t>
                      </a: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3819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4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"/>
                        </a:rPr>
                        <a:t>49</a:t>
                      </a:r>
                      <a:endParaRPr kumimoji="0" lang="ru-RU" sz="4000" b="1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4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"/>
                        </a:rPr>
                        <a:t>54%</a:t>
                      </a:r>
                      <a:endParaRPr kumimoji="0" lang="ru-RU" sz="4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115302" marR="115302" marT="57698" marB="57698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4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"/>
                        </a:rPr>
                        <a:t>42</a:t>
                      </a:r>
                      <a:endParaRPr kumimoji="0" lang="ru-RU" sz="4000" b="1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4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"/>
                        </a:rPr>
                        <a:t>46%</a:t>
                      </a:r>
                      <a:endParaRPr kumimoji="0" lang="ru-RU" sz="4000" b="1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115302" marR="115302" marT="57698" marB="57698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4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"/>
                        </a:rPr>
                        <a:t>43</a:t>
                      </a:r>
                      <a:endParaRPr kumimoji="0" lang="ru-RU" sz="4000" b="1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4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"/>
                        </a:rPr>
                        <a:t>47%</a:t>
                      </a:r>
                      <a:endParaRPr kumimoji="0" lang="ru-RU" sz="4000" b="1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115302" marR="115302" marT="57698" marB="57698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4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"/>
                        </a:rPr>
                        <a:t>38</a:t>
                      </a:r>
                      <a:endParaRPr kumimoji="0" lang="ru-RU" sz="4000" b="1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4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"/>
                        </a:rPr>
                        <a:t>42%</a:t>
                      </a:r>
                      <a:endParaRPr kumimoji="0" lang="ru-RU" sz="4000" b="1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115302" marR="115302" marT="57698" marB="57698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4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"/>
                        </a:rPr>
                        <a:t>65</a:t>
                      </a:r>
                      <a:endParaRPr kumimoji="0" lang="ru-RU" sz="4000" b="1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4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"/>
                        </a:rPr>
                        <a:t>72%</a:t>
                      </a:r>
                      <a:endParaRPr kumimoji="0" lang="ru-RU" sz="4000" b="1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115302" marR="115302" marT="57698" marB="57698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07" y="161258"/>
            <a:ext cx="4046946" cy="1584176"/>
          </a:xfrm>
          <a:prstGeom prst="rect">
            <a:avLst/>
          </a:prstGeom>
        </p:spPr>
      </p:pic>
      <p:sp>
        <p:nvSpPr>
          <p:cNvPr id="17" name="Номер слайда 1"/>
          <p:cNvSpPr txBox="1">
            <a:spLocks/>
          </p:cNvSpPr>
          <p:nvPr/>
        </p:nvSpPr>
        <p:spPr>
          <a:xfrm>
            <a:off x="23486400" y="12830402"/>
            <a:ext cx="720000" cy="720000"/>
          </a:xfrm>
          <a:prstGeom prst="rect">
            <a:avLst/>
          </a:prstGeom>
        </p:spPr>
        <p:txBody>
          <a:bodyPr/>
          <a:lstStyle>
            <a:defPPr marL="0" marR="0" indent="0" algn="l" defTabSz="914389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49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597" algn="ctr" defTabSz="82549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195" algn="ctr" defTabSz="82549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792" algn="ctr" defTabSz="82549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389" algn="ctr" defTabSz="82549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2986" algn="ctr" defTabSz="82549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584" algn="ctr" defTabSz="82549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181" algn="ctr" defTabSz="82549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778" algn="ctr" defTabSz="82549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defTabSz="1828778" hangingPunct="1"/>
            <a:endParaRPr lang="ru-RU" b="0" dirty="0">
              <a:solidFill>
                <a:prstClr val="black">
                  <a:lumMod val="50000"/>
                  <a:lumOff val="50000"/>
                </a:prstClr>
              </a:solidFill>
              <a:ea typeface="+mn-ea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42728" y="2178455"/>
            <a:ext cx="11809312" cy="2308324"/>
          </a:xfrm>
          <a:prstGeom prst="rect">
            <a:avLst/>
          </a:prstGeom>
        </p:spPr>
        <p:txBody>
          <a:bodyPr wrap="square" lIns="182880" tIns="91440" rIns="182880" bIns="91440">
            <a:spAutoFit/>
          </a:bodyPr>
          <a:lstStyle/>
          <a:p>
            <a:pPr defTabSz="1651000"/>
            <a:r>
              <a:rPr lang="ru-RU" sz="5000" i="1" dirty="0">
                <a:solidFill>
                  <a:srgbClr val="00B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2800" dirty="0" smtClean="0">
                <a:solidFill>
                  <a:srgbClr val="D5D5D5">
                    <a:lumMod val="1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БАЗОВЫЙ </a:t>
            </a:r>
            <a:r>
              <a:rPr lang="ru-RU" sz="2800" dirty="0">
                <a:solidFill>
                  <a:srgbClr val="D5D5D5">
                    <a:lumMod val="1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порядок казначейского обслуживания</a:t>
            </a:r>
          </a:p>
          <a:p>
            <a:pPr defTabSz="1651000"/>
            <a:r>
              <a:rPr lang="ru-RU" sz="2800" i="1" dirty="0">
                <a:solidFill>
                  <a:srgbClr val="000000">
                    <a:lumMod val="95000"/>
                    <a:lumOff val="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(с открытием в ТОФК лицевого счета бюджета финансовому органу)</a:t>
            </a:r>
          </a:p>
          <a:p>
            <a:pPr defTabSz="1651000"/>
            <a:endParaRPr lang="ru-RU" sz="2800" i="1" dirty="0">
              <a:solidFill>
                <a:srgbClr val="000000">
                  <a:lumMod val="95000"/>
                  <a:lumOff val="5000"/>
                </a:srgb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defTabSz="1651000"/>
            <a:r>
              <a:rPr lang="ru-RU" sz="3200" kern="1200" dirty="0" smtClean="0">
                <a:solidFill>
                  <a:srgbClr val="00A2FF">
                    <a:lumMod val="50000"/>
                  </a:srgb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Light"/>
              </a:rPr>
              <a:t>47</a:t>
            </a:r>
            <a:r>
              <a:rPr lang="ru-RU" sz="3200" kern="1200" dirty="0" smtClean="0">
                <a:solidFill>
                  <a:srgbClr val="00A2FF">
                    <a:lumMod val="50000"/>
                  </a:srgb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Light"/>
              </a:rPr>
              <a:t> </a:t>
            </a:r>
            <a:r>
              <a:rPr lang="ru-RU" sz="3200" kern="1200" dirty="0">
                <a:solidFill>
                  <a:srgbClr val="00A2FF">
                    <a:lumMod val="50000"/>
                  </a:srgb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Light"/>
              </a:rPr>
              <a:t>субъектов Российской Федерации (</a:t>
            </a:r>
            <a:r>
              <a:rPr lang="ru-RU" sz="3200" kern="1200" dirty="0" smtClean="0">
                <a:solidFill>
                  <a:srgbClr val="00A2FF">
                    <a:lumMod val="50000"/>
                  </a:srgb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Light"/>
              </a:rPr>
              <a:t>52%)</a:t>
            </a:r>
            <a:endParaRPr lang="ru-RU" sz="3200" kern="1200" dirty="0">
              <a:solidFill>
                <a:srgbClr val="00A2FF">
                  <a:lumMod val="50000"/>
                </a:srgb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Light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2192000" y="1932232"/>
            <a:ext cx="12014400" cy="2985433"/>
          </a:xfrm>
          <a:prstGeom prst="rect">
            <a:avLst/>
          </a:prstGeom>
        </p:spPr>
        <p:txBody>
          <a:bodyPr wrap="square" lIns="182880" tIns="91440" rIns="182880" bIns="91440">
            <a:spAutoFit/>
          </a:bodyPr>
          <a:lstStyle/>
          <a:p>
            <a:pPr algn="l"/>
            <a:r>
              <a:rPr lang="ru-RU" sz="2800" dirty="0">
                <a:solidFill>
                  <a:srgbClr val="D5D5D5">
                    <a:lumMod val="1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</a:t>
            </a:r>
          </a:p>
          <a:p>
            <a:pPr defTabSz="1651000">
              <a:spcAft>
                <a:spcPts val="1200"/>
              </a:spcAft>
            </a:pPr>
            <a:r>
              <a:rPr lang="ru-RU" sz="2800" dirty="0" smtClean="0">
                <a:solidFill>
                  <a:srgbClr val="D5D5D5">
                    <a:lumMod val="1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ПОЛНЫЙ </a:t>
            </a:r>
            <a:r>
              <a:rPr lang="ru-RU" sz="2800" dirty="0">
                <a:solidFill>
                  <a:srgbClr val="D5D5D5">
                    <a:lumMod val="1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порядок казначейского обслуживания</a:t>
            </a:r>
          </a:p>
          <a:p>
            <a:pPr defTabSz="1651000"/>
            <a:r>
              <a:rPr lang="ru-RU" sz="2800" dirty="0">
                <a:solidFill>
                  <a:srgbClr val="D5D5D5">
                    <a:lumMod val="1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</a:t>
            </a:r>
            <a:r>
              <a:rPr lang="ru-RU" sz="2800" i="1" dirty="0">
                <a:solidFill>
                  <a:srgbClr val="D5D5D5">
                    <a:lumMod val="1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 передачей ТОФК функций по исполнению бюджета</a:t>
            </a:r>
            <a:r>
              <a:rPr lang="ru-RU" sz="2800" dirty="0">
                <a:solidFill>
                  <a:srgbClr val="D5D5D5">
                    <a:lumMod val="1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)</a:t>
            </a:r>
          </a:p>
          <a:p>
            <a:pPr defTabSz="1651000"/>
            <a:endParaRPr lang="ru-RU" sz="2800" i="1" dirty="0">
              <a:solidFill>
                <a:srgbClr val="000000">
                  <a:lumMod val="95000"/>
                  <a:lumOff val="5000"/>
                </a:srgb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defTabSz="1651000"/>
            <a:r>
              <a:rPr lang="ru-RU" sz="3200" kern="1200" dirty="0" smtClean="0">
                <a:solidFill>
                  <a:srgbClr val="00A2FF">
                    <a:lumMod val="50000"/>
                  </a:srgb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43</a:t>
            </a:r>
            <a:r>
              <a:rPr lang="ru-RU" sz="3200" kern="1200" dirty="0" smtClean="0">
                <a:solidFill>
                  <a:srgbClr val="00A2FF">
                    <a:lumMod val="50000"/>
                  </a:srgb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  <a:r>
              <a:rPr lang="ru-RU" sz="3200" kern="1200" dirty="0">
                <a:solidFill>
                  <a:srgbClr val="00A2FF">
                    <a:lumMod val="50000"/>
                  </a:srgb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субъектов Российской Федерации (</a:t>
            </a:r>
            <a:r>
              <a:rPr lang="ru-RU" sz="3200" kern="1200" dirty="0" smtClean="0">
                <a:solidFill>
                  <a:srgbClr val="00A2FF">
                    <a:lumMod val="50000"/>
                  </a:srgb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48%)*</a:t>
            </a:r>
            <a:endParaRPr lang="ru-RU" sz="3200" kern="1200" dirty="0">
              <a:solidFill>
                <a:srgbClr val="00A2FF">
                  <a:lumMod val="50000"/>
                </a:srgb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defTabSz="1651000"/>
            <a:r>
              <a:rPr lang="ru-RU" sz="2800" dirty="0">
                <a:solidFill>
                  <a:srgbClr val="D5D5D5">
                    <a:lumMod val="1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39488" y="12996404"/>
            <a:ext cx="80137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i="1" dirty="0">
                <a:solidFill>
                  <a:srgbClr val="000000">
                    <a:lumMod val="95000"/>
                    <a:lumOff val="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*</a:t>
            </a:r>
            <a:r>
              <a:rPr lang="ru-RU" sz="2400" i="1" dirty="0">
                <a:solidFill>
                  <a:srgbClr val="000000">
                    <a:lumMod val="95000"/>
                    <a:lumOff val="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Данные с учетом  федеральной  территории «Сириус»</a:t>
            </a: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3552699" y="12830402"/>
            <a:ext cx="261290" cy="471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1485900" indent="-5715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22860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32004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41148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50292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59436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68580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77724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dirty="0">
                <a:solidFill>
                  <a:prstClr val="black">
                    <a:tint val="75000"/>
                  </a:prst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6</a:t>
            </a:r>
            <a:endParaRPr lang="ru-RU" altLang="ru-RU" sz="2400" b="0" dirty="0">
              <a:solidFill>
                <a:prstClr val="black">
                  <a:tint val="75000"/>
                </a:prst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0007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 bwMode="auto">
          <a:xfrm>
            <a:off x="3" y="161258"/>
            <a:ext cx="24217334" cy="191256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  <a:noAutofit/>
          </a:bodyPr>
          <a:lstStyle/>
          <a:p>
            <a:r>
              <a:rPr lang="ru-RU" alt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СВОДНАЯ ИНФОРМАЦИЯ О ФУНКЦИЯХ ФИНАНСОВЫХ ОРГАНОВ </a:t>
            </a:r>
            <a:br>
              <a:rPr lang="ru-RU" alt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alt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МУНИЦИПАЛЬНЫХ ОБРАЗОВАНИЙ, ПЕРЕДАННЫХ ТОФК </a:t>
            </a:r>
            <a:endParaRPr lang="ru-RU" altLang="ru-RU" sz="3600" b="1" dirty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ea typeface="Helvetica Neue"/>
              <a:cs typeface="Segoe UI Light" panose="020B0502040204020203" pitchFamily="34" charset="0"/>
              <a:sym typeface="Helvetica Neue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3545991" y="7374906"/>
            <a:ext cx="9975321" cy="1005266"/>
          </a:xfrm>
          <a:prstGeom prst="rect">
            <a:avLst/>
          </a:prstGeom>
        </p:spPr>
        <p:txBody>
          <a:bodyPr wrap="square" lIns="340225" tIns="170112" rIns="340225" bIns="170112">
            <a:spAutoFit/>
          </a:bodyPr>
          <a:lstStyle/>
          <a:p>
            <a:endParaRPr lang="ru-RU" sz="1800" dirty="0">
              <a:solidFill>
                <a:srgbClr val="817F7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ru-RU" sz="2500" b="0" dirty="0">
                <a:solidFill>
                  <a:srgbClr val="817F7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endParaRPr lang="ru-RU" sz="1400" b="0" dirty="0">
              <a:solidFill>
                <a:srgbClr val="817F7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5143059"/>
              </p:ext>
            </p:extLst>
          </p:nvPr>
        </p:nvGraphicFramePr>
        <p:xfrm>
          <a:off x="886744" y="5800381"/>
          <a:ext cx="22394488" cy="73223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77651"/>
                <a:gridCol w="4112424"/>
                <a:gridCol w="4726855"/>
                <a:gridCol w="4838779"/>
                <a:gridCol w="4838779"/>
              </a:tblGrid>
              <a:tr h="1123402">
                <a:tc gridSpan="5"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32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Количество муниципальных образований, передавших в ТОФК следующие функции:</a:t>
                      </a:r>
                      <a:endParaRPr kumimoji="0" lang="ru-RU" sz="32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26505"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Проведение операций со средствами, поступающими во временное распоряжение</a:t>
                      </a: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Проведение и санкционирование операций по расходам 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бюджетных и автономных учреждений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4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Проведение и санкционирование операций по расходам </a:t>
                      </a:r>
                    </a:p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получателей средств из бюджета</a:t>
                      </a:r>
                    </a:p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Привлечение 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на единый счет бюджета субъекта Российской Федерации и возврат привлеченных средств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4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Проведение и санкционирование операций по расходам 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участников казначейского сопровождения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4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367240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4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11 837</a:t>
                      </a:r>
                      <a:endParaRPr kumimoji="0" lang="ru-RU" sz="4000" b="1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4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64%</a:t>
                      </a:r>
                      <a:endParaRPr kumimoji="0" lang="ru-RU" sz="4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1" marR="115301" marT="57698" marB="57698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4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6 170 </a:t>
                      </a:r>
                      <a:endParaRPr kumimoji="0" lang="ru-RU" sz="4000" b="1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4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33%</a:t>
                      </a:r>
                      <a:endParaRPr kumimoji="0" lang="ru-RU" sz="4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1" marR="115301" marT="57698" marB="57698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4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4 </a:t>
                      </a:r>
                      <a:r>
                        <a:rPr kumimoji="0" lang="ru-RU" sz="4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990</a:t>
                      </a:r>
                      <a:endParaRPr kumimoji="0" lang="ru-RU" sz="4000" b="1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4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27%</a:t>
                      </a:r>
                      <a:endParaRPr kumimoji="0" lang="ru-RU" sz="4000" b="1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1" marR="115301" marT="57698" marB="57698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4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2 919 </a:t>
                      </a:r>
                      <a:endParaRPr kumimoji="0" lang="ru-RU" sz="4000" b="1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4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16%</a:t>
                      </a:r>
                      <a:endParaRPr kumimoji="0" lang="ru-RU" sz="4000" b="1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1" marR="115301" marT="57698" marB="57698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4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4 230 </a:t>
                      </a:r>
                      <a:endParaRPr kumimoji="0" lang="ru-RU" sz="4000" b="1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4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23%</a:t>
                      </a:r>
                      <a:endParaRPr kumimoji="0" lang="ru-RU" sz="4000" b="1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1" marR="115301" marT="57698" marB="57698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05" y="161257"/>
            <a:ext cx="4046946" cy="158417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1543928" y="2632382"/>
            <a:ext cx="13249472" cy="2123658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ru-RU" sz="1400" dirty="0">
                <a:solidFill>
                  <a:schemeClr val="bg2">
                    <a:lumMod val="1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</a:t>
            </a:r>
          </a:p>
          <a:p>
            <a:pPr>
              <a:spcAft>
                <a:spcPts val="600"/>
              </a:spcAft>
            </a:pPr>
            <a:r>
              <a:rPr lang="ru-RU" sz="2700" dirty="0">
                <a:solidFill>
                  <a:schemeClr val="bg2">
                    <a:lumMod val="1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02 - ПОЛНЫЙ </a:t>
            </a:r>
            <a:r>
              <a:rPr lang="ru-RU" sz="2700" b="0" dirty="0">
                <a:solidFill>
                  <a:schemeClr val="bg2">
                    <a:lumMod val="1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порядок казначейского обслуживания</a:t>
            </a:r>
          </a:p>
          <a:p>
            <a:r>
              <a:rPr lang="ru-RU" sz="2500" b="0" i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(С передачей ТОФК функций по исполнению бюджета)</a:t>
            </a:r>
          </a:p>
          <a:p>
            <a:r>
              <a:rPr lang="ru-RU" sz="2500" b="0" i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endParaRPr lang="ru-RU" sz="2500" b="0" i="1" dirty="0" smtClean="0">
              <a:solidFill>
                <a:schemeClr val="tx1">
                  <a:lumMod val="95000"/>
                  <a:lumOff val="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en-US" sz="36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9</a:t>
            </a:r>
            <a:r>
              <a:rPr lang="ru-RU" sz="36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36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199 </a:t>
            </a:r>
            <a:r>
              <a:rPr lang="ru-RU" sz="3600" b="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муниципальных </a:t>
            </a:r>
            <a:r>
              <a:rPr lang="ru-RU" sz="3600" b="0" i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образований </a:t>
            </a:r>
            <a:r>
              <a:rPr lang="ru-RU" sz="3600" i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</a:t>
            </a:r>
            <a:r>
              <a:rPr lang="ru-RU" sz="36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50%)</a:t>
            </a:r>
            <a:endParaRPr lang="ru-RU" sz="3600" i="1" dirty="0">
              <a:solidFill>
                <a:schemeClr val="tx1">
                  <a:lumMod val="95000"/>
                  <a:lumOff val="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26705" y="2970935"/>
            <a:ext cx="9937105" cy="1831271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r>
              <a:rPr lang="ru-RU" sz="2500" i="1" dirty="0">
                <a:solidFill>
                  <a:srgbClr val="00B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2700" dirty="0">
                <a:solidFill>
                  <a:schemeClr val="bg2">
                    <a:lumMod val="1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01 - БАЗОВЫЙ </a:t>
            </a:r>
            <a:r>
              <a:rPr lang="ru-RU" sz="2700" b="0" dirty="0">
                <a:solidFill>
                  <a:schemeClr val="bg2">
                    <a:lumMod val="1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порядок казначейского обслуживания</a:t>
            </a:r>
          </a:p>
          <a:p>
            <a:r>
              <a:rPr lang="ru-RU" sz="2500" b="0" i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(с открытием в ТОФК лицевого счета бюджета финансовому органу)</a:t>
            </a:r>
          </a:p>
          <a:p>
            <a:endParaRPr lang="ru-RU" sz="2500" b="0" i="1" dirty="0">
              <a:solidFill>
                <a:schemeClr val="tx1">
                  <a:lumMod val="95000"/>
                  <a:lumOff val="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ru-RU" sz="3600" i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9 </a:t>
            </a:r>
            <a:r>
              <a:rPr lang="ru-RU" sz="36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187</a:t>
            </a:r>
            <a:r>
              <a:rPr lang="ru-RU" sz="36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3600" b="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муниципальных </a:t>
            </a:r>
            <a:r>
              <a:rPr lang="ru-RU" sz="3600" b="0" i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образований </a:t>
            </a:r>
            <a:r>
              <a:rPr lang="ru-RU" sz="36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(50%)</a:t>
            </a:r>
            <a:endParaRPr lang="ru-RU" sz="3600" i="1" dirty="0">
              <a:solidFill>
                <a:schemeClr val="tx1">
                  <a:lumMod val="95000"/>
                  <a:lumOff val="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7" name="Номер слайда 1"/>
          <p:cNvSpPr txBox="1">
            <a:spLocks/>
          </p:cNvSpPr>
          <p:nvPr/>
        </p:nvSpPr>
        <p:spPr>
          <a:xfrm>
            <a:off x="23486400" y="12830402"/>
            <a:ext cx="720000" cy="720000"/>
          </a:xfrm>
          <a:prstGeom prst="rect">
            <a:avLst/>
          </a:prstGeom>
        </p:spPr>
        <p:txBody>
          <a:bodyPr/>
          <a:lstStyle>
            <a:defPPr marL="0" marR="0" indent="0" algn="l" defTabSz="914389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49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597" algn="ctr" defTabSz="82549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195" algn="ctr" defTabSz="82549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792" algn="ctr" defTabSz="82549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389" algn="ctr" defTabSz="82549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2986" algn="ctr" defTabSz="82549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584" algn="ctr" defTabSz="82549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181" algn="ctr" defTabSz="82549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778" algn="ctr" defTabSz="82549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defTabSz="1828778" hangingPunct="1"/>
            <a:r>
              <a:rPr lang="ru-RU" altLang="ru-RU" sz="2800" b="0" dirty="0" smtClean="0">
                <a:solidFill>
                  <a:prstClr val="black">
                    <a:tint val="75000"/>
                  </a:prst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7</a:t>
            </a:r>
            <a:endParaRPr lang="ru-RU" altLang="ru-RU" sz="2800" b="0" dirty="0">
              <a:solidFill>
                <a:prstClr val="black">
                  <a:tint val="75000"/>
                </a:prst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defTabSz="1828778" hangingPunct="1"/>
            <a:endParaRPr lang="ru-RU" sz="2800" b="0" kern="1200" dirty="0">
              <a:solidFill>
                <a:prstClr val="black">
                  <a:lumMod val="50000"/>
                  <a:lumOff val="50000"/>
                </a:prstClr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69959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186002"/>
            <a:ext cx="24217335" cy="154535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  <a:noAutofit/>
          </a:bodyPr>
          <a:lstStyle/>
          <a:p>
            <a:r>
              <a:rPr lang="ru-RU" alt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ИНФОРМАЦИЯ ОБ ОСУЩЕСТВЛЕНИИ ТОФК ОТДЕЛЬНЫХ ФУНКЦИЙ </a:t>
            </a:r>
            <a:br>
              <a:rPr lang="ru-RU" alt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alt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ОРГАНОВ УПРАВЛЕНИЯ ГОСУДАРСТВЕННЫМИ ВНЕБЮДЖЕТНЫМИ ФОНДАМИ РОССИЙСКОЙ ФЕДЕРАЦИИ</a:t>
            </a:r>
            <a:endParaRPr lang="ru-RU" altLang="ru-RU" sz="3200" b="1" dirty="0">
              <a:solidFill>
                <a:schemeClr val="tx1">
                  <a:lumMod val="95000"/>
                  <a:lumOff val="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  <a:sym typeface="Helvetica Neue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3545988" y="7374906"/>
            <a:ext cx="9975321" cy="989881"/>
          </a:xfrm>
          <a:prstGeom prst="rect">
            <a:avLst/>
          </a:prstGeom>
        </p:spPr>
        <p:txBody>
          <a:bodyPr wrap="square" lIns="340230" tIns="170114" rIns="340230" bIns="170114">
            <a:spAutoFit/>
          </a:bodyPr>
          <a:lstStyle/>
          <a:p>
            <a:endParaRPr lang="ru-RU" sz="1800" dirty="0" smtClean="0">
              <a:solidFill>
                <a:srgbClr val="817F7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ru-RU" sz="2400" b="0" dirty="0" smtClean="0">
                <a:solidFill>
                  <a:srgbClr val="817F7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endParaRPr lang="ru-RU" sz="1400" b="0" dirty="0">
              <a:solidFill>
                <a:srgbClr val="817F7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1280641"/>
              </p:ext>
            </p:extLst>
          </p:nvPr>
        </p:nvGraphicFramePr>
        <p:xfrm>
          <a:off x="560342" y="2609528"/>
          <a:ext cx="22957181" cy="70732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281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064084"/>
                <a:gridCol w="3376056"/>
                <a:gridCol w="3291655"/>
                <a:gridCol w="3460458"/>
                <a:gridCol w="3207253"/>
                <a:gridCol w="3544858"/>
              </a:tblGrid>
              <a:tr h="792088">
                <a:tc rowSpan="3"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№ </a:t>
                      </a:r>
                      <a:r>
                        <a:rPr kumimoji="0" lang="ru-RU" sz="2400" b="1" i="0" u="none" strike="noStrike" cap="none" spc="0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пп</a:t>
                      </a:r>
                      <a:endParaRPr kumimoji="0" lang="ru-RU" sz="24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Наименование государственного внебюджетного фонда Российской Федерации</a:t>
                      </a: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Наименование функции органа управления 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государственным внебюджетным фондом Российской Федерации</a:t>
                      </a: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349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Исполнение бюджета государственного внебюджетного 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фонда Российской Федерации</a:t>
                      </a: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Проведение операций со средствами, поступающими во временное распоряжение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4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1777429">
                <a:tc vMerge="1"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открытие и ведение лицевых счетов</a:t>
                      </a: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доведение бюджетных данных</a:t>
                      </a: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учет бюджетных и денежных обязательств </a:t>
                      </a: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санкционирование операций</a:t>
                      </a: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4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1871543">
                <a:tc>
                  <a:txBody>
                    <a:bodyPr/>
                    <a:lstStyle/>
                    <a:p>
                      <a:pPr algn="ctr"/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D33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1.</a:t>
                      </a: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rgbClr val="000D33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D33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Фонд пенсионного и социального страхования Российской Федерации</a:t>
                      </a: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rgbClr val="000D33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D33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передано в ТОФК</a:t>
                      </a: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rgbClr val="000D33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D33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передано в ТОФК</a:t>
                      </a: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rgbClr val="000D33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4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rgbClr val="000D33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D33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передано в ТОФК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4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rgbClr val="000D33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4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rgbClr val="000D33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D33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передано в ТОФК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4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rgbClr val="000D33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D33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передано в ТОФК</a:t>
                      </a: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rgbClr val="000D33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725591"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D33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2. </a:t>
                      </a:r>
                      <a:endParaRPr kumimoji="0" lang="ru-RU" sz="24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rgbClr val="000D33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D33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Федеральный фонд обязательного медицинского страхования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rgbClr val="000D33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D33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передано в ТОФК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rgbClr val="000D33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D33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передано в ТОФК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4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rgbClr val="000D33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4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rgbClr val="000D33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4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rgbClr val="000D33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D33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передано в ТОФК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3510627" y="12916791"/>
            <a:ext cx="261290" cy="471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1485900" indent="-5715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22860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32004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41148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50292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59436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68580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77724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dirty="0">
                <a:solidFill>
                  <a:prstClr val="black">
                    <a:tint val="75000"/>
                  </a:prst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8</a:t>
            </a:r>
            <a:endParaRPr lang="ru-RU" altLang="ru-RU" sz="2400" b="0" dirty="0">
              <a:solidFill>
                <a:prstClr val="black">
                  <a:tint val="75000"/>
                </a:prst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04" y="161257"/>
            <a:ext cx="4046947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28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 bwMode="auto">
          <a:xfrm>
            <a:off x="1" y="197016"/>
            <a:ext cx="23713280" cy="179467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  <a:normAutofit/>
          </a:bodyPr>
          <a:lstStyle/>
          <a:p>
            <a:r>
              <a:rPr lang="ru-RU" sz="4000" b="1" dirty="0">
                <a:solidFill>
                  <a:schemeClr val="tx1"/>
                </a:solidFill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</a:rPr>
              <a:t>ПЕРВООЧЕРЕДНЫЕ </a:t>
            </a:r>
            <a:r>
              <a:rPr lang="ru-RU" sz="4000" b="1" dirty="0" smtClean="0">
                <a:solidFill>
                  <a:schemeClr val="tx1"/>
                </a:solidFill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</a:rPr>
              <a:t>РАСХОДЫ</a:t>
            </a:r>
            <a:br>
              <a:rPr lang="ru-RU" sz="4000" b="1" dirty="0" smtClean="0">
                <a:solidFill>
                  <a:schemeClr val="tx1"/>
                </a:solidFill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</a:rPr>
            </a:br>
            <a:r>
              <a:rPr lang="ru-RU" sz="4000" b="1" dirty="0">
                <a:solidFill>
                  <a:schemeClr val="tx1"/>
                </a:solidFill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</a:rPr>
              <a:t>(казенные </a:t>
            </a:r>
            <a:r>
              <a:rPr lang="ru-RU" sz="4000" b="1" dirty="0" smtClean="0">
                <a:solidFill>
                  <a:schemeClr val="tx1"/>
                </a:solidFill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</a:rPr>
              <a:t>учреждения)</a:t>
            </a:r>
            <a:endParaRPr lang="ru-RU" altLang="ru-RU" sz="4000" dirty="0">
              <a:solidFill>
                <a:schemeClr val="tx1"/>
              </a:solidFill>
              <a:latin typeface="Segoe UI Light" panose="020B0502040204020203" pitchFamily="34" charset="0"/>
              <a:ea typeface="Helvetica Neue"/>
              <a:cs typeface="Segoe UI Light" panose="020B0502040204020203" pitchFamily="34" charset="0"/>
              <a:sym typeface="Helvetica Neue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70720" y="2130382"/>
            <a:ext cx="234472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sz="3600" i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 Light"/>
              </a:rPr>
              <a:t>Информация о применении ТОФК </a:t>
            </a:r>
          </a:p>
          <a:p>
            <a:pPr fontAlgn="ctr"/>
            <a:r>
              <a:rPr lang="ru-RU" sz="3600" i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 Light"/>
              </a:rPr>
              <a:t>«режима первоочередных расходов» </a:t>
            </a:r>
            <a:br>
              <a:rPr lang="ru-RU" sz="3600" i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 Light"/>
              </a:rPr>
            </a:br>
            <a:r>
              <a:rPr lang="ru-RU" sz="3600" i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 Light"/>
              </a:rPr>
              <a:t>при исполнении расходных обязательств субъекта Российской Федерации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6123266"/>
              </p:ext>
            </p:extLst>
          </p:nvPr>
        </p:nvGraphicFramePr>
        <p:xfrm>
          <a:off x="670720" y="4337720"/>
          <a:ext cx="22538504" cy="693205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2961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4644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89654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832648"/>
                <a:gridCol w="6048672"/>
              </a:tblGrid>
              <a:tr h="1440160">
                <a:tc rowSpan="2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7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№ п/п</a:t>
                      </a:r>
                      <a:endParaRPr kumimoji="0" lang="ru-RU" sz="27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7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Наименование субъекта </a:t>
                      </a:r>
                      <a:endParaRPr kumimoji="0" lang="ru-RU" sz="27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7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Российской </a:t>
                      </a:r>
                      <a:r>
                        <a:rPr kumimoji="0" lang="ru-RU" sz="27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Федерации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7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Количество случаев  приостановления операций по бюджету субъекта Российской Федерации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7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61778">
                <a:tc vMerge="1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7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7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7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2020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7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2021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7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на </a:t>
                      </a:r>
                      <a:r>
                        <a:rPr kumimoji="0" lang="ru-RU" sz="27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01.01.2023</a:t>
                      </a:r>
                      <a:endParaRPr kumimoji="0" lang="ru-RU" sz="27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722398"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Республика Мордовия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13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6 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2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Республика Ингушетия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6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17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11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2772"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Камчатский край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4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2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2772"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4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Республика Хакасия</a:t>
                      </a:r>
                      <a:endParaRPr lang="ru-RU" sz="2800" b="1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5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Чеченская Республика </a:t>
                      </a:r>
                      <a:endParaRPr lang="ru-RU" sz="2800" b="1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Республика Тыва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4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9964"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800" b="0" i="0" u="none" strike="noStrike" cap="none" spc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Всего</a:t>
                      </a: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:                          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25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29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11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10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3510627" y="12916791"/>
            <a:ext cx="261290" cy="471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1485900" indent="-5715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22860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32004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41148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50292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59436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68580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77724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dirty="0" smtClean="0">
                <a:solidFill>
                  <a:prstClr val="black">
                    <a:tint val="75000"/>
                  </a:prst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9</a:t>
            </a:r>
            <a:endParaRPr lang="ru-RU" altLang="ru-RU" dirty="0">
              <a:solidFill>
                <a:prstClr val="black">
                  <a:tint val="75000"/>
                </a:prst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04" y="161257"/>
            <a:ext cx="4046947" cy="1584176"/>
          </a:xfrm>
          <a:prstGeom prst="rect">
            <a:avLst/>
          </a:prstGeom>
        </p:spPr>
      </p:pic>
      <p:sp>
        <p:nvSpPr>
          <p:cNvPr id="5" name="Стрелка вниз 4"/>
          <p:cNvSpPr/>
          <p:nvPr/>
        </p:nvSpPr>
        <p:spPr>
          <a:xfrm>
            <a:off x="15259740" y="6950044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15259739" y="8741882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15259739" y="8165806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2" name="Стрелка вниз 11"/>
          <p:cNvSpPr/>
          <p:nvPr/>
        </p:nvSpPr>
        <p:spPr>
          <a:xfrm rot="10800000">
            <a:off x="15259739" y="7557123"/>
            <a:ext cx="144016" cy="216024"/>
          </a:xfrm>
          <a:prstGeom prst="down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3" name="Стрелка вниз 12"/>
          <p:cNvSpPr/>
          <p:nvPr/>
        </p:nvSpPr>
        <p:spPr>
          <a:xfrm rot="10800000">
            <a:off x="15259739" y="10017238"/>
            <a:ext cx="144016" cy="216024"/>
          </a:xfrm>
          <a:prstGeom prst="down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5" name="Стрелка вниз 14"/>
          <p:cNvSpPr/>
          <p:nvPr/>
        </p:nvSpPr>
        <p:spPr>
          <a:xfrm>
            <a:off x="15259739" y="9379560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4" name="Стрелка вниз 13"/>
          <p:cNvSpPr/>
          <p:nvPr/>
        </p:nvSpPr>
        <p:spPr>
          <a:xfrm>
            <a:off x="21120992" y="6950044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6" name="Стрелка вниз 15"/>
          <p:cNvSpPr/>
          <p:nvPr/>
        </p:nvSpPr>
        <p:spPr>
          <a:xfrm>
            <a:off x="21120992" y="7557123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7" name="Стрелка вниз 16"/>
          <p:cNvSpPr/>
          <p:nvPr/>
        </p:nvSpPr>
        <p:spPr>
          <a:xfrm>
            <a:off x="21120992" y="8200404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8" name="Стрелка вниз 17"/>
          <p:cNvSpPr/>
          <p:nvPr/>
        </p:nvSpPr>
        <p:spPr>
          <a:xfrm>
            <a:off x="21120992" y="8759580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9" name="Стрелка вниз 18"/>
          <p:cNvSpPr/>
          <p:nvPr/>
        </p:nvSpPr>
        <p:spPr>
          <a:xfrm>
            <a:off x="21120992" y="9346255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0" name="Стрелка вниз 19"/>
          <p:cNvSpPr/>
          <p:nvPr/>
        </p:nvSpPr>
        <p:spPr>
          <a:xfrm>
            <a:off x="21120992" y="10017238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1" name="Стрелка вниз 20"/>
          <p:cNvSpPr/>
          <p:nvPr/>
        </p:nvSpPr>
        <p:spPr>
          <a:xfrm rot="10800000">
            <a:off x="15259739" y="10694388"/>
            <a:ext cx="144016" cy="216024"/>
          </a:xfrm>
          <a:prstGeom prst="down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2" name="Стрелка вниз 21"/>
          <p:cNvSpPr/>
          <p:nvPr/>
        </p:nvSpPr>
        <p:spPr>
          <a:xfrm>
            <a:off x="21120992" y="10762928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295175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 bwMode="auto">
          <a:xfrm>
            <a:off x="526704" y="56010"/>
            <a:ext cx="23713280" cy="179467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  <a:noAutofit/>
          </a:bodyPr>
          <a:lstStyle/>
          <a:p>
            <a:r>
              <a:rPr lang="ru-RU" sz="4000" b="1" dirty="0">
                <a:solidFill>
                  <a:schemeClr val="tx1"/>
                </a:solidFill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</a:rPr>
              <a:t>ПЕРВООЧЕРЕДНЫЕ </a:t>
            </a:r>
            <a:r>
              <a:rPr lang="ru-RU" sz="4000" b="1" dirty="0" smtClean="0">
                <a:solidFill>
                  <a:schemeClr val="tx1"/>
                </a:solidFill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</a:rPr>
              <a:t>РАСХОДЫ</a:t>
            </a:r>
            <a:br>
              <a:rPr lang="ru-RU" sz="4000" b="1" dirty="0" smtClean="0">
                <a:solidFill>
                  <a:schemeClr val="tx1"/>
                </a:solidFill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</a:rPr>
            </a:b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</a:rPr>
              <a:t>(бюджетные и автономные учреждения)</a:t>
            </a:r>
            <a:b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</a:rPr>
            </a:br>
            <a:endParaRPr lang="ru-RU" altLang="ru-RU" sz="4000" dirty="0">
              <a:solidFill>
                <a:schemeClr val="tx1"/>
              </a:solidFill>
              <a:latin typeface="Segoe UI Light" panose="020B0502040204020203" pitchFamily="34" charset="0"/>
              <a:ea typeface="Helvetica Neue"/>
              <a:cs typeface="Segoe UI Light" panose="020B0502040204020203" pitchFamily="34" charset="0"/>
              <a:sym typeface="Helvetica Neue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92748" y="1961194"/>
            <a:ext cx="234472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sz="3600" i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 Light"/>
              </a:rPr>
              <a:t>Информация о применении ТОФК «режима первоочередных расходов» </a:t>
            </a:r>
            <a:br>
              <a:rPr lang="ru-RU" sz="3600" i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 Light"/>
              </a:rPr>
            </a:br>
            <a:r>
              <a:rPr lang="ru-RU" sz="3600" i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 Light"/>
              </a:rPr>
              <a:t>в отношении бюджетных и автономных учреждений субъектов Российской Федерации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2469958"/>
              </p:ext>
            </p:extLst>
          </p:nvPr>
        </p:nvGraphicFramePr>
        <p:xfrm>
          <a:off x="958752" y="3322779"/>
          <a:ext cx="21664018" cy="965590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606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7459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4364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40160"/>
                <a:gridCol w="1440160"/>
                <a:gridCol w="144016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40160"/>
                <a:gridCol w="1440160"/>
                <a:gridCol w="144016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440160"/>
                <a:gridCol w="1440160"/>
                <a:gridCol w="144016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440160"/>
                <a:gridCol w="1512170"/>
              </a:tblGrid>
              <a:tr h="2304256">
                <a:tc rowSpan="2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№ п/п</a:t>
                      </a:r>
                      <a:endParaRPr kumimoji="0" lang="ru-RU" sz="26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Наименование субъекта Российской Федерации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825500" rtl="0" fontAlgn="ctr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Количество </a:t>
                      </a:r>
                      <a:br>
                        <a:rPr kumimoji="0" lang="ru-RU" sz="20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</a:br>
                      <a:r>
                        <a:rPr kumimoji="0" lang="ru-RU" sz="20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бюджетных учреждений, </a:t>
                      </a:r>
                      <a:r>
                        <a:rPr kumimoji="0" lang="ru-RU" sz="20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/>
                      </a:r>
                      <a:br>
                        <a:rPr kumimoji="0" lang="ru-RU" sz="20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</a:br>
                      <a:r>
                        <a:rPr kumimoji="0" lang="ru-RU" sz="20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у которых образовалась просроченная </a:t>
                      </a:r>
                      <a:r>
                        <a:rPr kumimoji="0" lang="ru-RU" sz="20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кредиторская задолженность</a:t>
                      </a:r>
                      <a:endParaRPr kumimoji="0" lang="ru-RU" sz="20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6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825500" rtl="0" fontAlgn="ctr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Количество случаев включения режима </a:t>
                      </a:r>
                      <a:r>
                        <a:rPr kumimoji="0" lang="ru-RU" sz="20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«первоочередных расходов»</a:t>
                      </a:r>
                      <a:br>
                        <a:rPr kumimoji="0" lang="ru-RU" sz="20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</a:br>
                      <a:r>
                        <a:rPr kumimoji="0" lang="ru-RU" sz="20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у бюджетных учреждений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6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Количество </a:t>
                      </a:r>
                      <a:br>
                        <a:rPr kumimoji="0" lang="ru-RU" sz="20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</a:br>
                      <a:r>
                        <a:rPr kumimoji="0" lang="ru-RU" sz="20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автономных учреждений, </a:t>
                      </a:r>
                      <a:r>
                        <a:rPr kumimoji="0" lang="ru-RU" sz="20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/>
                      </a:r>
                      <a:br>
                        <a:rPr kumimoji="0" lang="ru-RU" sz="20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</a:br>
                      <a:r>
                        <a:rPr kumimoji="0" lang="ru-RU" sz="20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у которых образовалась просроченная </a:t>
                      </a:r>
                      <a:r>
                        <a:rPr kumimoji="0" lang="ru-RU" sz="20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кредиторская задолженность</a:t>
                      </a:r>
                      <a:endParaRPr kumimoji="0" lang="ru-RU" sz="20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Количество случаев включения режима </a:t>
                      </a:r>
                      <a:r>
                        <a:rPr kumimoji="0" lang="ru-RU" sz="20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«первоочередных расходов»</a:t>
                      </a:r>
                      <a:br>
                        <a:rPr kumimoji="0" lang="ru-RU" sz="20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</a:br>
                      <a:r>
                        <a:rPr kumimoji="0" lang="ru-RU" sz="20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у автономных учреждений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4056">
                <a:tc vMerge="1"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2800" b="0" i="0" u="none" strike="noStrike" cap="none" spc="0" baseline="0" dirty="0">
                        <a:solidFill>
                          <a:schemeClr val="bg2">
                            <a:lumMod val="5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2800" b="0" i="0" u="none" strike="noStrike" cap="none" spc="0" baseline="0" dirty="0">
                        <a:solidFill>
                          <a:schemeClr val="bg2">
                            <a:lumMod val="5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2020</a:t>
                      </a:r>
                      <a:endParaRPr kumimoji="0" lang="ru-RU" sz="20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2021</a:t>
                      </a:r>
                      <a:endParaRPr kumimoji="0" lang="ru-RU" sz="20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2022</a:t>
                      </a:r>
                      <a:endParaRPr kumimoji="0" lang="ru-RU" sz="20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2020</a:t>
                      </a:r>
                      <a:endParaRPr kumimoji="0" lang="ru-RU" sz="20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2021</a:t>
                      </a:r>
                      <a:endParaRPr kumimoji="0" lang="ru-RU" sz="20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2022</a:t>
                      </a:r>
                      <a:endParaRPr kumimoji="0" lang="ru-RU" sz="20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2020</a:t>
                      </a:r>
                      <a:endParaRPr kumimoji="0" lang="ru-RU" sz="20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2021</a:t>
                      </a:r>
                      <a:endParaRPr kumimoji="0" lang="ru-RU" sz="20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2022</a:t>
                      </a:r>
                      <a:endParaRPr kumimoji="0" lang="ru-RU" sz="20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2020</a:t>
                      </a:r>
                      <a:endParaRPr kumimoji="0" lang="ru-RU" sz="20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2021</a:t>
                      </a:r>
                      <a:endParaRPr kumimoji="0" lang="ru-RU" sz="20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2022</a:t>
                      </a:r>
                      <a:endParaRPr kumimoji="0" lang="ru-RU" sz="20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indent="0" algn="ctr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 Республика </a:t>
                      </a:r>
                      <a:r>
                        <a:rPr kumimoji="0" lang="ru-RU" sz="24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Мордовия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126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128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4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337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221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4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10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15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23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20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ctr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 Республика </a:t>
                      </a:r>
                      <a:r>
                        <a:rPr kumimoji="0" lang="ru-RU" sz="24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Ингушетия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213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123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282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377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467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1182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3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2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4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3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4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6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987">
                <a:tc>
                  <a:txBody>
                    <a:bodyPr/>
                    <a:lstStyle/>
                    <a:p>
                      <a:pPr marL="0" marR="0" indent="0" algn="ctr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 Республика </a:t>
                      </a:r>
                      <a:r>
                        <a:rPr kumimoji="0" lang="ru-RU" sz="24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Тыва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28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83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27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55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199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104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5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9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15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15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2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ctr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 Республика </a:t>
                      </a:r>
                      <a:r>
                        <a:rPr kumimoji="0" lang="ru-RU" sz="24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Марий Эл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22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3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22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3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indent="0" algn="ctr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5</a:t>
                      </a:r>
                      <a:endParaRPr kumimoji="0" lang="ru-RU" sz="2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 Республика Коми</a:t>
                      </a:r>
                      <a:endParaRPr kumimoji="0" lang="ru-RU" sz="2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5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5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ctr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6</a:t>
                      </a:r>
                      <a:endParaRPr kumimoji="0" lang="ru-RU" sz="2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 Мурманская область</a:t>
                      </a:r>
                      <a:endParaRPr kumimoji="0" lang="ru-RU" sz="2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4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5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2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ctr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7</a:t>
                      </a:r>
                      <a:endParaRPr kumimoji="0" lang="ru-RU" sz="2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 Республика </a:t>
                      </a:r>
                      <a:r>
                        <a:rPr kumimoji="0" lang="ru-RU" sz="24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Алтай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2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9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5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ctr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8</a:t>
                      </a:r>
                      <a:endParaRPr kumimoji="0" lang="ru-RU" sz="2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 Республика Адыгея</a:t>
                      </a:r>
                      <a:endParaRPr kumimoji="0" lang="ru-RU" sz="2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ctr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9</a:t>
                      </a:r>
                      <a:endParaRPr kumimoji="0" lang="ru-RU" sz="2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 Удмуртская Республика</a:t>
                      </a:r>
                      <a:endParaRPr kumimoji="0" lang="ru-RU" sz="2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ctr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10</a:t>
                      </a:r>
                      <a:endParaRPr kumimoji="0" lang="ru-RU" sz="2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 Магаданская область</a:t>
                      </a:r>
                      <a:endParaRPr kumimoji="0" lang="ru-RU" sz="2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7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7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ctr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11</a:t>
                      </a:r>
                      <a:endParaRPr kumimoji="0" lang="ru-RU" sz="2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 Камчатский край</a:t>
                      </a:r>
                      <a:endParaRPr kumimoji="0" lang="ru-RU" sz="2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5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2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6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2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2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2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indent="0" algn="ctr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12</a:t>
                      </a:r>
                      <a:endParaRPr kumimoji="0" lang="ru-RU" sz="2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 Ульяновская область</a:t>
                      </a:r>
                      <a:endParaRPr kumimoji="0" lang="ru-RU" sz="2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6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11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indent="0" algn="ctr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13</a:t>
                      </a:r>
                      <a:endParaRPr kumimoji="0" lang="ru-RU" sz="2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 Курганская область</a:t>
                      </a:r>
                      <a:endParaRPr kumimoji="0" lang="ru-RU" sz="2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2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2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marL="0" marR="0" indent="0" algn="ctr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14</a:t>
                      </a:r>
                      <a:endParaRPr kumimoji="0" lang="ru-RU" sz="2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г. Севастополь</a:t>
                      </a:r>
                      <a:endParaRPr kumimoji="0" lang="ru-RU" sz="2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2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2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3946">
                <a:tc>
                  <a:txBody>
                    <a:bodyPr/>
                    <a:lstStyle/>
                    <a:p>
                      <a:pPr marL="0" marR="0" indent="0" algn="l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Всего</a:t>
                      </a: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:                          </a:t>
                      </a: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400</a:t>
                      </a:r>
                      <a:endParaRPr lang="ru-RU" sz="2400" b="1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358</a:t>
                      </a:r>
                      <a:endParaRPr lang="ru-RU" sz="2400" b="1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319</a:t>
                      </a:r>
                      <a:endParaRPr lang="ru-RU" sz="2400" b="1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810</a:t>
                      </a:r>
                      <a:endParaRPr lang="ru-RU" sz="2400" b="1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917</a:t>
                      </a:r>
                      <a:endParaRPr lang="ru-RU" sz="2400" b="1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1295</a:t>
                      </a:r>
                      <a:endParaRPr lang="ru-RU" sz="2400" b="1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22</a:t>
                      </a:r>
                      <a:endParaRPr lang="ru-RU" sz="2400" b="1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29</a:t>
                      </a:r>
                      <a:endParaRPr lang="ru-RU" sz="2400" b="1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7</a:t>
                      </a:r>
                      <a:endParaRPr lang="ru-RU" sz="2400" b="1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50</a:t>
                      </a:r>
                      <a:endParaRPr lang="ru-RU" sz="2400" b="1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42</a:t>
                      </a:r>
                      <a:endParaRPr lang="ru-RU" sz="2400" b="1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10</a:t>
                      </a:r>
                      <a:endParaRPr lang="ru-RU" sz="2400" b="1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4" y="56010"/>
            <a:ext cx="4046947" cy="1584176"/>
          </a:xfrm>
          <a:prstGeom prst="rect">
            <a:avLst/>
          </a:prstGeom>
        </p:spPr>
      </p:pic>
      <p:sp>
        <p:nvSpPr>
          <p:cNvPr id="8" name="Стрелка вниз 7"/>
          <p:cNvSpPr/>
          <p:nvPr/>
        </p:nvSpPr>
        <p:spPr>
          <a:xfrm>
            <a:off x="20763810" y="8927752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12111675" y="8936030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4" name="Стрелка вниз 13"/>
          <p:cNvSpPr/>
          <p:nvPr/>
        </p:nvSpPr>
        <p:spPr>
          <a:xfrm>
            <a:off x="12119992" y="7614444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5" name="Стрелка вниз 14"/>
          <p:cNvSpPr/>
          <p:nvPr/>
        </p:nvSpPr>
        <p:spPr>
          <a:xfrm>
            <a:off x="7777130" y="8041373"/>
            <a:ext cx="151614" cy="231381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6" name="Стрелка вниз 15"/>
          <p:cNvSpPr/>
          <p:nvPr/>
        </p:nvSpPr>
        <p:spPr>
          <a:xfrm>
            <a:off x="16432179" y="8915580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7" name="Стрелка вниз 16"/>
          <p:cNvSpPr/>
          <p:nvPr/>
        </p:nvSpPr>
        <p:spPr>
          <a:xfrm>
            <a:off x="20740501" y="8460590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8" name="Стрелка вниз 17"/>
          <p:cNvSpPr/>
          <p:nvPr/>
        </p:nvSpPr>
        <p:spPr>
          <a:xfrm>
            <a:off x="16416045" y="8452262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0" name="Стрелка вниз 19"/>
          <p:cNvSpPr/>
          <p:nvPr/>
        </p:nvSpPr>
        <p:spPr>
          <a:xfrm>
            <a:off x="16432179" y="6740455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1" name="Стрелка вниз 20"/>
          <p:cNvSpPr/>
          <p:nvPr/>
        </p:nvSpPr>
        <p:spPr>
          <a:xfrm>
            <a:off x="16432179" y="9346083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2" name="Стрелка вниз 21"/>
          <p:cNvSpPr/>
          <p:nvPr/>
        </p:nvSpPr>
        <p:spPr>
          <a:xfrm>
            <a:off x="20769651" y="9341419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6" name="Стрелка вниз 25"/>
          <p:cNvSpPr/>
          <p:nvPr/>
        </p:nvSpPr>
        <p:spPr>
          <a:xfrm>
            <a:off x="20774445" y="9778460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7" name="Стрелка вниз 26"/>
          <p:cNvSpPr/>
          <p:nvPr/>
        </p:nvSpPr>
        <p:spPr>
          <a:xfrm rot="10800000">
            <a:off x="20768728" y="11108390"/>
            <a:ext cx="144016" cy="216024"/>
          </a:xfrm>
          <a:prstGeom prst="down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8" name="Стрелка вниз 27"/>
          <p:cNvSpPr/>
          <p:nvPr/>
        </p:nvSpPr>
        <p:spPr>
          <a:xfrm rot="10800000">
            <a:off x="20768728" y="10591741"/>
            <a:ext cx="144016" cy="216024"/>
          </a:xfrm>
          <a:prstGeom prst="down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9" name="Стрелка вниз 28"/>
          <p:cNvSpPr/>
          <p:nvPr/>
        </p:nvSpPr>
        <p:spPr>
          <a:xfrm rot="10800000">
            <a:off x="16440915" y="11076615"/>
            <a:ext cx="144016" cy="216024"/>
          </a:xfrm>
          <a:prstGeom prst="down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8" name="Стрелка вниз 37"/>
          <p:cNvSpPr/>
          <p:nvPr/>
        </p:nvSpPr>
        <p:spPr>
          <a:xfrm rot="10800000">
            <a:off x="7796100" y="10591741"/>
            <a:ext cx="144016" cy="216024"/>
          </a:xfrm>
          <a:prstGeom prst="down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41" name="Стрелка вниз 40"/>
          <p:cNvSpPr/>
          <p:nvPr/>
        </p:nvSpPr>
        <p:spPr>
          <a:xfrm rot="10800000">
            <a:off x="16440915" y="10625086"/>
            <a:ext cx="144016" cy="216024"/>
          </a:xfrm>
          <a:prstGeom prst="down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42" name="Стрелка вниз 41"/>
          <p:cNvSpPr/>
          <p:nvPr/>
        </p:nvSpPr>
        <p:spPr>
          <a:xfrm rot="10800000">
            <a:off x="16432179" y="7169108"/>
            <a:ext cx="144016" cy="216024"/>
          </a:xfrm>
          <a:prstGeom prst="down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43" name="Стрелка вниз 42"/>
          <p:cNvSpPr/>
          <p:nvPr/>
        </p:nvSpPr>
        <p:spPr>
          <a:xfrm rot="10800000">
            <a:off x="16432240" y="6277137"/>
            <a:ext cx="144016" cy="216024"/>
          </a:xfrm>
          <a:prstGeom prst="down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45" name="Стрелка вниз 44"/>
          <p:cNvSpPr/>
          <p:nvPr/>
        </p:nvSpPr>
        <p:spPr>
          <a:xfrm rot="10800000">
            <a:off x="12135072" y="6754467"/>
            <a:ext cx="144016" cy="216024"/>
          </a:xfrm>
          <a:prstGeom prst="down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47" name="Стрелка вниз 46"/>
          <p:cNvSpPr/>
          <p:nvPr/>
        </p:nvSpPr>
        <p:spPr>
          <a:xfrm>
            <a:off x="20760952" y="6262735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49" name="Стрелка вниз 48"/>
          <p:cNvSpPr/>
          <p:nvPr/>
        </p:nvSpPr>
        <p:spPr>
          <a:xfrm>
            <a:off x="13570542" y="6277137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0" name="Стрелка вниз 49"/>
          <p:cNvSpPr/>
          <p:nvPr/>
        </p:nvSpPr>
        <p:spPr>
          <a:xfrm>
            <a:off x="12119992" y="6392220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2" name="Стрелка вниз 51"/>
          <p:cNvSpPr/>
          <p:nvPr/>
        </p:nvSpPr>
        <p:spPr>
          <a:xfrm rot="10800000">
            <a:off x="13549492" y="12081188"/>
            <a:ext cx="144016" cy="216024"/>
          </a:xfrm>
          <a:prstGeom prst="down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3" name="Стрелка вниз 52"/>
          <p:cNvSpPr/>
          <p:nvPr/>
        </p:nvSpPr>
        <p:spPr>
          <a:xfrm rot="10800000">
            <a:off x="16504187" y="12584187"/>
            <a:ext cx="144016" cy="216024"/>
          </a:xfrm>
          <a:prstGeom prst="down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4" name="Стрелка вниз 53"/>
          <p:cNvSpPr/>
          <p:nvPr/>
        </p:nvSpPr>
        <p:spPr>
          <a:xfrm>
            <a:off x="20699501" y="12654344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52235" y="6762476"/>
            <a:ext cx="182563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3644109" y="12917488"/>
            <a:ext cx="419988" cy="471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1485900" indent="-5715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22860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32004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41148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50292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59436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68580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77724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dirty="0" smtClean="0">
                <a:solidFill>
                  <a:prstClr val="black">
                    <a:tint val="75000"/>
                  </a:prst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10</a:t>
            </a:r>
            <a:endParaRPr lang="ru-RU" altLang="ru-RU" dirty="0">
              <a:solidFill>
                <a:prstClr val="black">
                  <a:tint val="75000"/>
                </a:prst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7" name="Стрелка вниз 56"/>
          <p:cNvSpPr/>
          <p:nvPr/>
        </p:nvSpPr>
        <p:spPr>
          <a:xfrm>
            <a:off x="7794864" y="8503703"/>
            <a:ext cx="151614" cy="231381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8" name="Стрелка вниз 67"/>
          <p:cNvSpPr/>
          <p:nvPr/>
        </p:nvSpPr>
        <p:spPr>
          <a:xfrm>
            <a:off x="9284784" y="6287657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73" name="Стрелка вниз 72"/>
          <p:cNvSpPr/>
          <p:nvPr/>
        </p:nvSpPr>
        <p:spPr>
          <a:xfrm>
            <a:off x="7785926" y="8940498"/>
            <a:ext cx="151614" cy="231381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74" name="Стрелка вниз 73"/>
          <p:cNvSpPr/>
          <p:nvPr/>
        </p:nvSpPr>
        <p:spPr>
          <a:xfrm rot="10800000">
            <a:off x="7794861" y="10122316"/>
            <a:ext cx="144016" cy="216024"/>
          </a:xfrm>
          <a:prstGeom prst="down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75" name="Стрелка вниз 74"/>
          <p:cNvSpPr/>
          <p:nvPr/>
        </p:nvSpPr>
        <p:spPr>
          <a:xfrm rot="10800000">
            <a:off x="7794860" y="11104296"/>
            <a:ext cx="144016" cy="216024"/>
          </a:xfrm>
          <a:prstGeom prst="down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76" name="Стрелка вниз 75"/>
          <p:cNvSpPr/>
          <p:nvPr/>
        </p:nvSpPr>
        <p:spPr>
          <a:xfrm rot="10800000">
            <a:off x="7777130" y="11581196"/>
            <a:ext cx="144016" cy="216024"/>
          </a:xfrm>
          <a:prstGeom prst="down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77" name="Стрелка вниз 76"/>
          <p:cNvSpPr/>
          <p:nvPr/>
        </p:nvSpPr>
        <p:spPr>
          <a:xfrm>
            <a:off x="7777130" y="7593735"/>
            <a:ext cx="151614" cy="231381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79" name="Стрелка вниз 78"/>
          <p:cNvSpPr/>
          <p:nvPr/>
        </p:nvSpPr>
        <p:spPr>
          <a:xfrm>
            <a:off x="7785926" y="6772464"/>
            <a:ext cx="151614" cy="231381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80" name="Стрелка вниз 79"/>
          <p:cNvSpPr/>
          <p:nvPr/>
        </p:nvSpPr>
        <p:spPr>
          <a:xfrm rot="10800000">
            <a:off x="7798664" y="6330104"/>
            <a:ext cx="144016" cy="216024"/>
          </a:xfrm>
          <a:prstGeom prst="down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81" name="Стрелка вниз 80"/>
          <p:cNvSpPr/>
          <p:nvPr/>
        </p:nvSpPr>
        <p:spPr>
          <a:xfrm rot="10800000">
            <a:off x="7794862" y="7130594"/>
            <a:ext cx="144016" cy="216024"/>
          </a:xfrm>
          <a:prstGeom prst="down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82" name="Стрелка вниз 81"/>
          <p:cNvSpPr/>
          <p:nvPr/>
        </p:nvSpPr>
        <p:spPr>
          <a:xfrm>
            <a:off x="7799530" y="12655100"/>
            <a:ext cx="151614" cy="231381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83" name="Стрелка вниз 82"/>
          <p:cNvSpPr/>
          <p:nvPr/>
        </p:nvSpPr>
        <p:spPr>
          <a:xfrm rot="10800000">
            <a:off x="9293564" y="6762476"/>
            <a:ext cx="144016" cy="216024"/>
          </a:xfrm>
          <a:prstGeom prst="down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84" name="Стрелка вниз 83"/>
          <p:cNvSpPr/>
          <p:nvPr/>
        </p:nvSpPr>
        <p:spPr>
          <a:xfrm>
            <a:off x="9307173" y="7177243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85" name="Стрелка вниз 84"/>
          <p:cNvSpPr/>
          <p:nvPr/>
        </p:nvSpPr>
        <p:spPr>
          <a:xfrm>
            <a:off x="9242371" y="10173265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86" name="Стрелка вниз 85"/>
          <p:cNvSpPr/>
          <p:nvPr/>
        </p:nvSpPr>
        <p:spPr>
          <a:xfrm rot="10800000">
            <a:off x="9251963" y="12081187"/>
            <a:ext cx="144016" cy="216024"/>
          </a:xfrm>
          <a:prstGeom prst="down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90" name="Стрелка вниз 89"/>
          <p:cNvSpPr/>
          <p:nvPr/>
        </p:nvSpPr>
        <p:spPr>
          <a:xfrm>
            <a:off x="9244365" y="10601584"/>
            <a:ext cx="151614" cy="231381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91" name="Стрелка вниз 90"/>
          <p:cNvSpPr/>
          <p:nvPr/>
        </p:nvSpPr>
        <p:spPr>
          <a:xfrm>
            <a:off x="9250765" y="12638987"/>
            <a:ext cx="151614" cy="231381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92" name="Стрелка вниз 91"/>
          <p:cNvSpPr/>
          <p:nvPr/>
        </p:nvSpPr>
        <p:spPr>
          <a:xfrm rot="10800000">
            <a:off x="12143777" y="7139682"/>
            <a:ext cx="144016" cy="216024"/>
          </a:xfrm>
          <a:prstGeom prst="down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93" name="Стрелка вниз 92"/>
          <p:cNvSpPr/>
          <p:nvPr/>
        </p:nvSpPr>
        <p:spPr>
          <a:xfrm rot="10800000">
            <a:off x="12142400" y="10145539"/>
            <a:ext cx="144016" cy="216024"/>
          </a:xfrm>
          <a:prstGeom prst="down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94" name="Стрелка вниз 93"/>
          <p:cNvSpPr/>
          <p:nvPr/>
        </p:nvSpPr>
        <p:spPr>
          <a:xfrm rot="10800000">
            <a:off x="12129127" y="10635941"/>
            <a:ext cx="144016" cy="216024"/>
          </a:xfrm>
          <a:prstGeom prst="down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95" name="Стрелка вниз 94"/>
          <p:cNvSpPr/>
          <p:nvPr/>
        </p:nvSpPr>
        <p:spPr>
          <a:xfrm rot="10800000">
            <a:off x="12143777" y="11059353"/>
            <a:ext cx="144016" cy="216024"/>
          </a:xfrm>
          <a:prstGeom prst="down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96" name="Стрелка вниз 95"/>
          <p:cNvSpPr/>
          <p:nvPr/>
        </p:nvSpPr>
        <p:spPr>
          <a:xfrm rot="10800000">
            <a:off x="12142400" y="11581196"/>
            <a:ext cx="144016" cy="216024"/>
          </a:xfrm>
          <a:prstGeom prst="down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97" name="Стрелка вниз 96"/>
          <p:cNvSpPr/>
          <p:nvPr/>
        </p:nvSpPr>
        <p:spPr>
          <a:xfrm>
            <a:off x="12122995" y="8037856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98" name="Стрелка вниз 97"/>
          <p:cNvSpPr/>
          <p:nvPr/>
        </p:nvSpPr>
        <p:spPr>
          <a:xfrm>
            <a:off x="12111675" y="8480545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99" name="Стрелка вниз 98"/>
          <p:cNvSpPr/>
          <p:nvPr/>
        </p:nvSpPr>
        <p:spPr>
          <a:xfrm rot="10800000">
            <a:off x="12129126" y="12593452"/>
            <a:ext cx="144016" cy="216024"/>
          </a:xfrm>
          <a:prstGeom prst="down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00" name="Стрелка вниз 99"/>
          <p:cNvSpPr/>
          <p:nvPr/>
        </p:nvSpPr>
        <p:spPr>
          <a:xfrm rot="10800000">
            <a:off x="13621500" y="6754971"/>
            <a:ext cx="144016" cy="216024"/>
          </a:xfrm>
          <a:prstGeom prst="down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02" name="Стрелка вниз 101"/>
          <p:cNvSpPr/>
          <p:nvPr/>
        </p:nvSpPr>
        <p:spPr>
          <a:xfrm>
            <a:off x="13570542" y="10643173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03" name="Стрелка вниз 102"/>
          <p:cNvSpPr/>
          <p:nvPr/>
        </p:nvSpPr>
        <p:spPr>
          <a:xfrm>
            <a:off x="13553468" y="10165339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05" name="Стрелка вниз 104"/>
          <p:cNvSpPr/>
          <p:nvPr/>
        </p:nvSpPr>
        <p:spPr>
          <a:xfrm>
            <a:off x="16432179" y="9778460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06" name="Стрелка вниз 105"/>
          <p:cNvSpPr/>
          <p:nvPr/>
        </p:nvSpPr>
        <p:spPr>
          <a:xfrm>
            <a:off x="17894252" y="7177243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07" name="Стрелка вниз 106"/>
          <p:cNvSpPr/>
          <p:nvPr/>
        </p:nvSpPr>
        <p:spPr>
          <a:xfrm>
            <a:off x="17894252" y="12625979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08" name="Стрелка вниз 107"/>
          <p:cNvSpPr/>
          <p:nvPr/>
        </p:nvSpPr>
        <p:spPr>
          <a:xfrm>
            <a:off x="22166012" y="7156275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09" name="Стрелка вниз 108"/>
          <p:cNvSpPr/>
          <p:nvPr/>
        </p:nvSpPr>
        <p:spPr>
          <a:xfrm>
            <a:off x="22166012" y="12656135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9" name="Стрелка вниз 68"/>
          <p:cNvSpPr/>
          <p:nvPr/>
        </p:nvSpPr>
        <p:spPr>
          <a:xfrm>
            <a:off x="9284784" y="7632011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70" name="Стрелка вниз 69"/>
          <p:cNvSpPr/>
          <p:nvPr/>
        </p:nvSpPr>
        <p:spPr>
          <a:xfrm rot="10800000">
            <a:off x="9242371" y="9811647"/>
            <a:ext cx="144016" cy="216024"/>
          </a:xfrm>
          <a:prstGeom prst="down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71" name="Стрелка вниз 70"/>
          <p:cNvSpPr/>
          <p:nvPr/>
        </p:nvSpPr>
        <p:spPr>
          <a:xfrm>
            <a:off x="9242370" y="8905957"/>
            <a:ext cx="151614" cy="231381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72" name="Стрелка вниз 71"/>
          <p:cNvSpPr/>
          <p:nvPr/>
        </p:nvSpPr>
        <p:spPr>
          <a:xfrm>
            <a:off x="9227567" y="11093239"/>
            <a:ext cx="151614" cy="231381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78" name="Стрелка вниз 77"/>
          <p:cNvSpPr/>
          <p:nvPr/>
        </p:nvSpPr>
        <p:spPr>
          <a:xfrm>
            <a:off x="9227567" y="11583991"/>
            <a:ext cx="151614" cy="231381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88" name="Стрелка вниз 87"/>
          <p:cNvSpPr/>
          <p:nvPr/>
        </p:nvSpPr>
        <p:spPr>
          <a:xfrm>
            <a:off x="13587183" y="7201871"/>
            <a:ext cx="179325" cy="227828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10" name="Стрелка вниз 109"/>
          <p:cNvSpPr/>
          <p:nvPr/>
        </p:nvSpPr>
        <p:spPr>
          <a:xfrm>
            <a:off x="13587183" y="7627977"/>
            <a:ext cx="179325" cy="227828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11" name="Стрелка вниз 110"/>
          <p:cNvSpPr/>
          <p:nvPr/>
        </p:nvSpPr>
        <p:spPr>
          <a:xfrm>
            <a:off x="13502358" y="8930128"/>
            <a:ext cx="179325" cy="227828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12" name="Стрелка вниз 111"/>
          <p:cNvSpPr/>
          <p:nvPr/>
        </p:nvSpPr>
        <p:spPr>
          <a:xfrm rot="10800000">
            <a:off x="13587183" y="12593452"/>
            <a:ext cx="144016" cy="216024"/>
          </a:xfrm>
          <a:prstGeom prst="down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13" name="Стрелка вниз 112"/>
          <p:cNvSpPr/>
          <p:nvPr/>
        </p:nvSpPr>
        <p:spPr>
          <a:xfrm>
            <a:off x="13570542" y="11132610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14" name="Стрелка вниз 113"/>
          <p:cNvSpPr/>
          <p:nvPr/>
        </p:nvSpPr>
        <p:spPr>
          <a:xfrm>
            <a:off x="13570542" y="11609033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15" name="Стрелка вниз 114"/>
          <p:cNvSpPr/>
          <p:nvPr/>
        </p:nvSpPr>
        <p:spPr>
          <a:xfrm>
            <a:off x="17853736" y="6330104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16" name="Стрелка вниз 115"/>
          <p:cNvSpPr/>
          <p:nvPr/>
        </p:nvSpPr>
        <p:spPr>
          <a:xfrm>
            <a:off x="17843960" y="10610686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17" name="Стрелка вниз 116"/>
          <p:cNvSpPr/>
          <p:nvPr/>
        </p:nvSpPr>
        <p:spPr>
          <a:xfrm rot="10800000">
            <a:off x="17868245" y="9703635"/>
            <a:ext cx="144016" cy="216024"/>
          </a:xfrm>
          <a:prstGeom prst="down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18" name="Стрелка вниз 117"/>
          <p:cNvSpPr/>
          <p:nvPr/>
        </p:nvSpPr>
        <p:spPr>
          <a:xfrm rot="10800000">
            <a:off x="17868245" y="6770259"/>
            <a:ext cx="144016" cy="216024"/>
          </a:xfrm>
          <a:prstGeom prst="down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pic>
        <p:nvPicPr>
          <p:cNvPr id="11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8940" y="6746591"/>
            <a:ext cx="182563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8940" y="9701363"/>
            <a:ext cx="182563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1" name="Стрелка вниз 120"/>
          <p:cNvSpPr/>
          <p:nvPr/>
        </p:nvSpPr>
        <p:spPr>
          <a:xfrm>
            <a:off x="22166012" y="10625087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1315620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Шаблон_2015_16x9_PTSerif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T Serif">
      <a:majorFont>
        <a:latin typeface="PT Serif"/>
        <a:ea typeface=""/>
        <a:cs typeface=""/>
      </a:majorFont>
      <a:minorFont>
        <a:latin typeface="PT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40554</TotalTime>
  <Words>1605</Words>
  <Application>Microsoft Office PowerPoint</Application>
  <PresentationFormat>Произвольный</PresentationFormat>
  <Paragraphs>706</Paragraphs>
  <Slides>11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23" baseType="lpstr">
      <vt:lpstr>Arial</vt:lpstr>
      <vt:lpstr>Calibri</vt:lpstr>
      <vt:lpstr>Helvetica Neue</vt:lpstr>
      <vt:lpstr>Helvetica Neue Light</vt:lpstr>
      <vt:lpstr>Helvetica Neue Medium</vt:lpstr>
      <vt:lpstr>PT Serif</vt:lpstr>
      <vt:lpstr>Segoe UI Black</vt:lpstr>
      <vt:lpstr>Segoe UI Light</vt:lpstr>
      <vt:lpstr>Tahoma</vt:lpstr>
      <vt:lpstr>Trebuchet MS</vt:lpstr>
      <vt:lpstr>White</vt:lpstr>
      <vt:lpstr>Шаблон_2015_16x9_PTSerif</vt:lpstr>
      <vt:lpstr>Презентация PowerPoint</vt:lpstr>
      <vt:lpstr>СТАТИСТИКА ПО КАССОВОМУ / КАЗНАЧЕЙСКОМУ ОБСЛУЖИВАНИЮ  ИСПОЛНЕНИЯ БЮДЖЕТОВ 2022/2023</vt:lpstr>
      <vt:lpstr>ОСУЩЕСТВЛЕНИЕ ФУНКЦИЙ ФИНАНСОВЫХ ОРГАНОВ  СУБЪЕКТОВ РОССИЙСКОЙ ФЕДЕРАЦИИ</vt:lpstr>
      <vt:lpstr>ОСУЩЕСТВЛЕНИЕ ФУНКЦИЙ ФИНАНСОВЫХ ОРГАНОВ  СУБЪЕКТОВ РОССИЙСКОЙ ФЕДЕРАЦИИ</vt:lpstr>
      <vt:lpstr>ИНФОРМАЦИЯ ОБ ОСУЩЕСТВЛЕНИИ ТОФК ОТДЕЛЬНЫХ ФУНКЦИЙ  ФИНАНСОВЫХ ОРГАНОВ СУБЪЕКТОВ РОССИЙСКОЙ ФЕДЕРАЦИИ</vt:lpstr>
      <vt:lpstr>ИНФОРМАЦИЯ ОБ ОСУЩЕСТВЛЕНИИ ТОФК ОТДЕЛЬНЫХ ФУНКЦИЙ  ФИНАНСОВЫХ ОРГАНОВ СУБЪЕКТОВ РОССИЙСКОЙ ФЕДЕРАЦИИ</vt:lpstr>
      <vt:lpstr>СВОДНАЯ ИНФОРМАЦИЯ О ФУНКЦИЯХ ФИНАНСОВЫХ ОРГАНОВ  СУБЪЕКТОВ РОССИЙСКОЙ ФЕДЕРАЦИИ, ПЕРЕДАННЫХ ТОФК </vt:lpstr>
      <vt:lpstr>СВОДНАЯ ИНФОРМАЦИЯ О ФУНКЦИЯХ ФИНАНСОВЫХ ОРГАНОВ  МУНИЦИПАЛЬНЫХ ОБРАЗОВАНИЙ, ПЕРЕДАННЫХ ТОФК </vt:lpstr>
      <vt:lpstr>ИНФОРМАЦИЯ ОБ ОСУЩЕСТВЛЕНИИ ТОФК ОТДЕЛЬНЫХ ФУНКЦИЙ  ОРГАНОВ УПРАВЛЕНИЯ ГОСУДАРСТВЕННЫМИ ВНЕБЮДЖЕТНЫМИ ФОНДАМИ РОССИЙСКОЙ ФЕДЕРАЦИИ</vt:lpstr>
      <vt:lpstr>ПЕРВООЧЕРЕДНЫЕ РАСХОДЫ (казенные учреждения)</vt:lpstr>
      <vt:lpstr>ПЕРВООЧЕРЕДНЫЕ РАСХОДЫ (бюджетные и автономные учреждения)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Серебрякова Зинаида Олеговна</dc:creator>
  <cp:lastModifiedBy>Грачева Светлана Германовна</cp:lastModifiedBy>
  <cp:revision>912</cp:revision>
  <cp:lastPrinted>2023-03-03T11:26:20Z</cp:lastPrinted>
  <dcterms:modified xsi:type="dcterms:W3CDTF">2023-03-13T10:52:37Z</dcterms:modified>
</cp:coreProperties>
</file>