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81" r:id="rId4"/>
    <p:sldId id="282" r:id="rId5"/>
    <p:sldId id="283" r:id="rId6"/>
    <p:sldId id="280" r:id="rId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 showGuides="1">
      <p:cViewPr varScale="1">
        <p:scale>
          <a:sx n="147" d="100"/>
          <a:sy n="147" d="100"/>
        </p:scale>
        <p:origin x="-600" y="-9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26338339164493E-2"/>
          <c:y val="0.13812880547928116"/>
          <c:w val="0.59488334116180352"/>
          <c:h val="0.69291986387057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из АСП на 27 июня 2018 года</c:v>
                </c:pt>
              </c:strCache>
            </c:strRef>
          </c:tx>
          <c:spPr>
            <a:solidFill>
              <a:schemeClr val="accent2">
                <a:alpha val="62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495107571959737E-2"/>
                  <c:y val="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Franklin Gothic Demi Cond" panose="020B0706030402020204" pitchFamily="34" charset="0"/>
                      </a:rPr>
                      <a:t>3 711,0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840132396258139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50082747661336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101158467258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035074472895202E-2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Контрольные мероприятия, ед.</c:v>
                </c:pt>
                <c:pt idx="1">
                  <c:v>Объем проверенных средств, млрд руб.</c:v>
                </c:pt>
                <c:pt idx="2">
                  <c:v>Выявленные нарушения, млрд руб.</c:v>
                </c:pt>
                <c:pt idx="3">
                  <c:v>Направлено представлений, ед.</c:v>
                </c:pt>
                <c:pt idx="4">
                  <c:v>Направлено предписаний, ед.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3711</c:v>
                </c:pt>
                <c:pt idx="1">
                  <c:v>1301.9000000000001</c:v>
                </c:pt>
                <c:pt idx="2">
                  <c:v>217.2</c:v>
                </c:pt>
                <c:pt idx="3">
                  <c:v>1371</c:v>
                </c:pt>
                <c:pt idx="4">
                  <c:v>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Сведенные данные за I полугодие 2018 года</c:v>
                </c:pt>
              </c:strCache>
            </c:strRef>
          </c:tx>
          <c:spPr>
            <a:solidFill>
              <a:schemeClr val="accent3">
                <a:alpha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95107571959737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95107571959737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80099297193603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40044600330989E-2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049701274358696E-3"/>
                  <c:y val="-7.0316186619329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Контрольные мероприятия, ед.</c:v>
                </c:pt>
                <c:pt idx="1">
                  <c:v>Объем проверенных средств, млрд руб.</c:v>
                </c:pt>
                <c:pt idx="2">
                  <c:v>Выявленные нарушения, млрд руб.</c:v>
                </c:pt>
                <c:pt idx="3">
                  <c:v>Направлено представлений, ед.</c:v>
                </c:pt>
                <c:pt idx="4">
                  <c:v>Направлено предписаний, ед.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4092</c:v>
                </c:pt>
                <c:pt idx="1">
                  <c:v>3852.2</c:v>
                </c:pt>
                <c:pt idx="2">
                  <c:v>1720.1</c:v>
                </c:pt>
                <c:pt idx="3">
                  <c:v>1589</c:v>
                </c:pt>
                <c:pt idx="4">
                  <c:v>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51008"/>
        <c:axId val="71452544"/>
      </c:barChart>
      <c:catAx>
        <c:axId val="7145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ru-RU"/>
          </a:p>
        </c:txPr>
        <c:crossAx val="71452544"/>
        <c:crosses val="autoZero"/>
        <c:auto val="1"/>
        <c:lblAlgn val="ctr"/>
        <c:lblOffset val="100"/>
        <c:noMultiLvlLbl val="0"/>
      </c:catAx>
      <c:valAx>
        <c:axId val="71452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defRPr>
            </a:pPr>
            <a:endParaRPr lang="ru-RU"/>
          </a:p>
        </c:txPr>
        <c:crossAx val="714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250112419240661"/>
          <c:y val="0.19017797678443446"/>
          <c:w val="0.39621629295443472"/>
          <c:h val="0.20558358087538861"/>
        </c:manualLayout>
      </c:layout>
      <c:overlay val="0"/>
      <c:txPr>
        <a:bodyPr/>
        <a:lstStyle/>
        <a:p>
          <a:pPr>
            <a:defRPr sz="1200">
              <a:latin typeface="Franklin Gothic Demi Cond" panose="020B07060304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0787E-552E-4CC4-808B-EA14891E1B10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CCE6-7BAB-4030-82AD-95EEC249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89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57A2-644B-430E-ABCC-93828DFC3554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A5E5-C0C6-4D5F-B1C2-42A04A4F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53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A5E5-C0C6-4D5F-B1C2-42A04A4FCC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C30C-3CA0-4498-B0CE-D94042462B4A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39EB-7797-4F80-B6B2-E1A5A21CA58D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D01-EB96-4C48-8E1C-AD748F4E53CA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912-F605-4BAD-B540-33913ADC19D1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FB5B-157B-4E38-A884-A9A2A918E95A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1D3-09E0-46D2-BAAF-D0B9588E1970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D89C-90D0-40CF-A30E-8232757AA91F}" type="datetime1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E8F-64B4-4055-B811-5417842CB8D6}" type="datetime1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48A-2EFC-4E7A-AAE2-B8C3CA177367}" type="datetime1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52F0-CB85-4DE2-B206-CBE00F319772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F10-4672-4459-9FC6-6FF6CEEB0B06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1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671D-7222-4E44-A85D-1530D8A57F30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0C7B-3824-4DB8-9137-599D7A20C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8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"/>
            <a:ext cx="9144000" cy="5143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15616" y="30688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ВСЕРОССИЙСКОЕ СОВЕЩАНИЕ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ОРГАНОВ ФЕДЕРАЛЬНОГО КАЗНАЧЕЙСТВА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9502"/>
            <a:ext cx="720080" cy="657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88024" y="1897544"/>
            <a:ext cx="432048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ТЕКУЩЕЕ СОСТОЯНИЕ РЕАЛИЗАЦИИ ПОЛНОМОЧИЯ ФЕДЕРАЛЬНОГО КАЗНАЧЕЙСТВА ПРИ ОСУЩЕСТВЛЕНИИ ВНУТРЕННЕГО ГОСУДАРСТВЕННОГО (МУНИЦИПАЛЬНОГО) ФИНАНСОВОГО КОНТРОЛЯ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064" y="852323"/>
            <a:ext cx="18722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Ялта, Республика Крым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21-22 сентября 2018 года</a:t>
            </a:r>
            <a:endParaRPr lang="ru-RU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4083918"/>
            <a:ext cx="26632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Заместитель </a:t>
            </a:r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руководителя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Федерального казначейства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Э.А. Исаев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авнобедренный треугольник 36"/>
          <p:cNvSpPr/>
          <p:nvPr/>
        </p:nvSpPr>
        <p:spPr>
          <a:xfrm rot="10800000">
            <a:off x="539553" y="1851670"/>
            <a:ext cx="3350731" cy="1142285"/>
          </a:xfrm>
          <a:prstGeom prst="triangle">
            <a:avLst/>
          </a:prstGeom>
          <a:gradFill>
            <a:gsLst>
              <a:gs pos="2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1635646"/>
            <a:ext cx="432048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1520" y="247749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РИСК-ОРИЕНТИРОВАННЫЙ ПОДХОД ПРИ ПЛАНИРОВАНИИ КОНТРОЛЬНОЙ ДЕЯТЕЛЬНОСТИ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В </a:t>
            </a:r>
            <a:r>
              <a:rPr lang="ru-RU" sz="1400" smtClean="0">
                <a:latin typeface="Franklin Gothic Demi Cond" panose="020B0706030402020204" pitchFamily="34" charset="0"/>
              </a:rPr>
              <a:t>ФИНАНСОВО-БЮДЖЕТНОЙ </a:t>
            </a:r>
            <a:r>
              <a:rPr lang="ru-RU" sz="1400" smtClean="0">
                <a:latin typeface="Franklin Gothic Demi Cond" panose="020B0706030402020204" pitchFamily="34" charset="0"/>
              </a:rPr>
              <a:t>СФЕРЕ</a:t>
            </a:r>
            <a:endParaRPr lang="ru-RU" sz="1400" dirty="0" smtClean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05" y="105217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Demi Cond" panose="020B0706030402020204" pitchFamily="34" charset="0"/>
              </a:rPr>
              <a:t>Для обеспечения повышения эффективности контроля </a:t>
            </a:r>
            <a:br>
              <a:rPr lang="ru-RU" sz="1200" dirty="0" smtClean="0">
                <a:latin typeface="Franklin Gothic Demi Cond" panose="020B0706030402020204" pitchFamily="34" charset="0"/>
              </a:rPr>
            </a:br>
            <a:r>
              <a:rPr lang="ru-RU" sz="1200" dirty="0" smtClean="0">
                <a:latin typeface="Franklin Gothic Demi Cond" panose="020B0706030402020204" pitchFamily="34" charset="0"/>
              </a:rPr>
              <a:t>в финансово-бюджетной сфере и снижения контрольной нагрузки на проверяемые организации отбор должен строиться на сочетании:</a:t>
            </a:r>
            <a:endParaRPr lang="ru-RU" sz="1200" dirty="0">
              <a:latin typeface="Franklin Gothic Demi Cond" panose="020B07060304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3744" y="1995686"/>
            <a:ext cx="293051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РИСК-ОРИЕНТИРОВАННОГО МЕТОДА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43744" y="2427734"/>
            <a:ext cx="2930515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ПРОГРАММНО-ЦЕЛЕВОГО МЕТОДА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1044156"/>
            <a:ext cx="4320480" cy="5755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300" dirty="0" smtClean="0">
              <a:latin typeface="Franklin Gothic Demi Cond" panose="020B0706030402020204" pitchFamily="34" charset="0"/>
            </a:endParaRPr>
          </a:p>
          <a:p>
            <a:pPr algn="ctr"/>
            <a:r>
              <a:rPr lang="ru-RU" sz="1200" dirty="0" smtClean="0">
                <a:latin typeface="Franklin Gothic Demi Cond" panose="020B0706030402020204" pitchFamily="34" charset="0"/>
              </a:rPr>
              <a:t>Отбор контрольных мероприятий должен осуществляться,</a:t>
            </a:r>
            <a:br>
              <a:rPr lang="ru-RU" sz="1200" dirty="0" smtClean="0">
                <a:latin typeface="Franklin Gothic Demi Cond" panose="020B0706030402020204" pitchFamily="34" charset="0"/>
              </a:rPr>
            </a:br>
            <a:r>
              <a:rPr lang="ru-RU" sz="1200" dirty="0" smtClean="0">
                <a:latin typeface="Franklin Gothic Demi Cond" panose="020B0706030402020204" pitchFamily="34" charset="0"/>
              </a:rPr>
              <a:t>исходя из следующих критериев:</a:t>
            </a:r>
            <a:endParaRPr lang="ru-RU" sz="1200" dirty="0">
              <a:latin typeface="Franklin Gothic Demi Cond" panose="020B0706030402020204" pitchFamily="34" charset="0"/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4" cstate="print"/>
          <a:srcRect l="1249" t="17939" r="24246" b="25222"/>
          <a:stretch/>
        </p:blipFill>
        <p:spPr bwMode="auto">
          <a:xfrm>
            <a:off x="414717" y="3075806"/>
            <a:ext cx="3588568" cy="1735038"/>
          </a:xfrm>
          <a:prstGeom prst="rect">
            <a:avLst/>
          </a:prstGeom>
          <a:ln w="3175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583492" y="1716360"/>
            <a:ext cx="4248472" cy="305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соответствие планируемых контрольных мероприятий полномочиям Федерального казначейства по контролю в финансово-бюджетной сфере;</a:t>
            </a:r>
          </a:p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существенность и значимость мероприятий, осуществляемых объектами контроля, в отношении которых предполагается проведение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контроля</a:t>
            </a:r>
            <a:b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финансово-бюджетной сфере, в том числе объемов бюджетных расходов;</a:t>
            </a:r>
          </a:p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периодичность проведения плановых контрольных мероприятий;</a:t>
            </a:r>
          </a:p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информация о наличии признаков нарушений, поступившая от органов государственного (муниципального) финансового контроля, а также выявленная по результатам анализа данных информационных систем, владельцем которых является Федеральное казначейство;</a:t>
            </a:r>
          </a:p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необходимость обеспечения реализации всех полномочий Федерального казначейства по контролю в финансово-бюджетной сфере;</a:t>
            </a:r>
          </a:p>
          <a:p>
            <a:pPr marL="171450" indent="-1714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оценка состояния внутреннего финансового контроля.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49" name="Равнобедренный треугольник 48"/>
          <p:cNvSpPr/>
          <p:nvPr/>
        </p:nvSpPr>
        <p:spPr>
          <a:xfrm rot="1750612">
            <a:off x="7717659" y="3421066"/>
            <a:ext cx="708117" cy="646430"/>
          </a:xfrm>
          <a:prstGeom prst="triangle">
            <a:avLst/>
          </a:prstGeom>
          <a:gradFill flip="none" rotWithShape="1">
            <a:gsLst>
              <a:gs pos="25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7766187">
            <a:off x="5687623" y="3419417"/>
            <a:ext cx="708117" cy="646430"/>
          </a:xfrm>
          <a:prstGeom prst="triangle">
            <a:avLst/>
          </a:prstGeom>
          <a:gradFill flip="none" rotWithShape="1">
            <a:gsLst>
              <a:gs pos="25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4617963">
            <a:off x="7733704" y="2423667"/>
            <a:ext cx="708117" cy="646430"/>
          </a:xfrm>
          <a:prstGeom prst="triangle">
            <a:avLst/>
          </a:prstGeom>
          <a:gradFill flip="none" rotWithShape="1">
            <a:gsLst>
              <a:gs pos="25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7007805">
            <a:off x="5667828" y="2434954"/>
            <a:ext cx="708117" cy="646430"/>
          </a:xfrm>
          <a:prstGeom prst="triangle">
            <a:avLst/>
          </a:prstGeom>
          <a:gradFill flip="none" rotWithShape="1">
            <a:gsLst>
              <a:gs pos="25000">
                <a:schemeClr val="accent2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310828" y="4011910"/>
            <a:ext cx="4187037" cy="720080"/>
            <a:chOff x="2866309" y="1707654"/>
            <a:chExt cx="3610973" cy="7200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2866309" y="1707654"/>
              <a:ext cx="3610973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990815" y="1806084"/>
              <a:ext cx="97705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Franklin Gothic Demi Cond" panose="020B0706030402020204" pitchFamily="34" charset="0"/>
                </a:rPr>
                <a:t>ИТОГО</a:t>
              </a:r>
              <a:endParaRPr lang="ru-RU" sz="28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10828" y="2571750"/>
            <a:ext cx="4187037" cy="720080"/>
            <a:chOff x="2866309" y="1707654"/>
            <a:chExt cx="3610973" cy="7200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2866309" y="1707654"/>
              <a:ext cx="3610973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90815" y="1806084"/>
              <a:ext cx="883713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Franklin Gothic Demi Cond" panose="020B0706030402020204" pitchFamily="34" charset="0"/>
                </a:rPr>
                <a:t>ЦАФК</a:t>
              </a:r>
              <a:endParaRPr lang="ru-RU" sz="2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10828" y="3291830"/>
            <a:ext cx="4187037" cy="720080"/>
            <a:chOff x="2843808" y="2715766"/>
            <a:chExt cx="3552533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Прямоугольник 63"/>
            <p:cNvSpPr/>
            <p:nvPr/>
          </p:nvSpPr>
          <p:spPr>
            <a:xfrm>
              <a:off x="2843808" y="2715766"/>
              <a:ext cx="3552533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90815" y="2814196"/>
              <a:ext cx="821639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Franklin Gothic Demi Cond" panose="020B0706030402020204" pitchFamily="34" charset="0"/>
                </a:rPr>
                <a:t>ТОФК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617545" y="1923678"/>
            <a:ext cx="864096" cy="2808312"/>
            <a:chOff x="5148064" y="915566"/>
            <a:chExt cx="864096" cy="280831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148064" y="915566"/>
              <a:ext cx="864096" cy="2808312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148064" y="1059582"/>
              <a:ext cx="864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Franklin Gothic Demi Cond" panose="020B0706030402020204" pitchFamily="34" charset="0"/>
                </a:rPr>
                <a:t>ПКМ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625657" y="1923678"/>
            <a:ext cx="864096" cy="2808312"/>
            <a:chOff x="5148064" y="915566"/>
            <a:chExt cx="864096" cy="280831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148064" y="915566"/>
              <a:ext cx="864096" cy="2808312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148064" y="1059582"/>
              <a:ext cx="864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Franklin Gothic Demi Cond" panose="020B0706030402020204" pitchFamily="34" charset="0"/>
                </a:rPr>
                <a:t>ВКМ</a:t>
              </a:r>
              <a:endParaRPr lang="ru-RU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633769" y="1923678"/>
            <a:ext cx="864096" cy="2808312"/>
            <a:chOff x="5148064" y="915566"/>
            <a:chExt cx="864096" cy="280831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148064" y="915566"/>
              <a:ext cx="864096" cy="2808312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148064" y="1059582"/>
              <a:ext cx="864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Franklin Gothic Demi Cond" panose="020B0706030402020204" pitchFamily="34" charset="0"/>
                </a:rPr>
                <a:t>ВСЕГО</a:t>
              </a:r>
              <a:endParaRPr lang="ru-RU" sz="2400" dirty="0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840625" y="2747124"/>
            <a:ext cx="4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14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56849" y="2747124"/>
            <a:ext cx="4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14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625657" y="2742662"/>
            <a:ext cx="864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—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17544" y="3467204"/>
            <a:ext cx="864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127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616358" y="3467204"/>
            <a:ext cx="864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18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633143" y="3467204"/>
            <a:ext cx="864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145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617545" y="4141117"/>
            <a:ext cx="86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Demi Cond" panose="020B0706030402020204" pitchFamily="34" charset="0"/>
              </a:rPr>
              <a:t>141</a:t>
            </a:r>
            <a:endParaRPr lang="ru-RU" sz="2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616358" y="4141116"/>
            <a:ext cx="86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Demi Cond" panose="020B0706030402020204" pitchFamily="34" charset="0"/>
              </a:rPr>
              <a:t>18</a:t>
            </a:r>
            <a:endParaRPr lang="ru-RU" sz="2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33142" y="4141115"/>
            <a:ext cx="864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Demi Cond" panose="020B0706030402020204" pitchFamily="34" charset="0"/>
              </a:rPr>
              <a:t>159</a:t>
            </a:r>
            <a:endParaRPr lang="ru-RU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10828" y="1179498"/>
            <a:ext cx="4189164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Franklin Gothic Demi Cond" panose="020B0706030402020204" pitchFamily="34" charset="0"/>
              </a:rPr>
              <a:t>Количество заявок в ФКУ «ЦОКР»</a:t>
            </a:r>
          </a:p>
          <a:p>
            <a:pPr algn="ctr"/>
            <a:r>
              <a:rPr lang="ru-RU" sz="1200" dirty="0" smtClean="0">
                <a:latin typeface="Franklin Gothic Demi Cond" panose="020B0706030402020204" pitchFamily="34" charset="0"/>
              </a:rPr>
              <a:t>на проведение исследований за 2018 год</a:t>
            </a:r>
          </a:p>
          <a:p>
            <a:pPr algn="ct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(по состоянию на 10 сентября 2018 года)</a:t>
            </a:r>
          </a:p>
        </p:txBody>
      </p:sp>
      <p:sp>
        <p:nvSpPr>
          <p:cNvPr id="85" name="Овал 84"/>
          <p:cNvSpPr/>
          <p:nvPr/>
        </p:nvSpPr>
        <p:spPr>
          <a:xfrm>
            <a:off x="6173969" y="2358445"/>
            <a:ext cx="1785933" cy="17455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Franklin Gothic Demi Cond" panose="020B0706030402020204" pitchFamily="34" charset="0"/>
              </a:rPr>
              <a:t>70</a:t>
            </a:r>
            <a:endParaRPr lang="ru-RU" sz="3200" dirty="0">
              <a:latin typeface="Franklin Gothic Demi Cond" panose="020B07060304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5302447" y="3677221"/>
            <a:ext cx="766743" cy="7667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64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8053729" y="3651870"/>
            <a:ext cx="766743" cy="7667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6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5220072" y="2165053"/>
            <a:ext cx="766743" cy="7667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50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8125737" y="2157023"/>
            <a:ext cx="766743" cy="7667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 Cond" panose="020B0706030402020204" pitchFamily="34" charset="0"/>
              </a:rPr>
              <a:t>20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92080" y="1842378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ПКМ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211010" y="185167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Demi Cond" panose="020B0706030402020204" pitchFamily="34" charset="0"/>
              </a:rPr>
              <a:t>В</a:t>
            </a:r>
            <a:r>
              <a:rPr lang="ru-RU" dirty="0" smtClean="0">
                <a:latin typeface="Franklin Gothic Demi Cond" panose="020B0706030402020204" pitchFamily="34" charset="0"/>
              </a:rPr>
              <a:t>КМ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988488" y="4445119"/>
            <a:ext cx="1383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latin typeface="Franklin Gothic Demi Cond" panose="020B0706030402020204" pitchFamily="34" charset="0"/>
              </a:rPr>
              <a:t>Экспертиза</a:t>
            </a:r>
          </a:p>
          <a:p>
            <a:pPr algn="ctr"/>
            <a:r>
              <a:rPr lang="ru-RU" sz="1100" dirty="0" smtClean="0">
                <a:latin typeface="Franklin Gothic Demi Cond" panose="020B0706030402020204" pitchFamily="34" charset="0"/>
              </a:rPr>
              <a:t>качества материалов</a:t>
            </a:r>
            <a:endParaRPr lang="ru-RU" sz="11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7950026" y="4432419"/>
            <a:ext cx="9637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latin typeface="Franklin Gothic Demi Cond" panose="020B0706030402020204" pitchFamily="34" charset="0"/>
              </a:rPr>
              <a:t>Экспертиза</a:t>
            </a:r>
          </a:p>
          <a:p>
            <a:pPr algn="ctr"/>
            <a:r>
              <a:rPr lang="ru-RU" sz="1100" dirty="0" smtClean="0">
                <a:latin typeface="Franklin Gothic Demi Cond" panose="020B0706030402020204" pitchFamily="34" charset="0"/>
              </a:rPr>
              <a:t>оборудования</a:t>
            </a:r>
            <a:endParaRPr lang="ru-RU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4847332" y="1292156"/>
            <a:ext cx="4189164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Franklin Gothic Demi Cond" panose="020B0706030402020204" pitchFamily="34" charset="0"/>
              </a:rPr>
              <a:t>Количество проведенных экспертиз за 2018 год</a:t>
            </a:r>
          </a:p>
          <a:p>
            <a:pPr algn="ct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(по состоянию на 10 сентября 2018 года)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1520" y="247749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ИССЛЕДОВАНИЯ И ЭКСПЕРТИЗЫ.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СТАТИСТИКА ЗА 2018 </a:t>
            </a:r>
            <a:r>
              <a:rPr lang="ru-RU" sz="1400" dirty="0" smtClean="0">
                <a:latin typeface="Franklin Gothic Demi Cond" panose="020B0706030402020204" pitchFamily="34" charset="0"/>
              </a:rPr>
              <a:t>ГОД</a:t>
            </a:r>
            <a:endParaRPr lang="ru-RU" sz="1400" dirty="0" smtClean="0">
              <a:latin typeface="Franklin Gothic Demi Cond" panose="020B07060304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1778578"/>
              </p:ext>
            </p:extLst>
          </p:nvPr>
        </p:nvGraphicFramePr>
        <p:xfrm>
          <a:off x="1403649" y="1347614"/>
          <a:ext cx="7416824" cy="347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47749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ОТЧЁТНОСТЬ О РЕЗУЛЬТАТАХ КОНТРОЛЯ В ФИНАНСОВО-БЮДЖЕТНОЙ СФЕРЕ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В АС ПЛАНИРОВАНИЕ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23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Выноска со стрелками влево/вправо 29"/>
          <p:cNvSpPr/>
          <p:nvPr/>
        </p:nvSpPr>
        <p:spPr>
          <a:xfrm rot="5400000">
            <a:off x="4210527" y="3951741"/>
            <a:ext cx="387355" cy="953189"/>
          </a:xfrm>
          <a:custGeom>
            <a:avLst/>
            <a:gdLst>
              <a:gd name="connsiteX0" fmla="*/ 0 w 809322"/>
              <a:gd name="connsiteY0" fmla="*/ 678268 h 1356535"/>
              <a:gd name="connsiteX1" fmla="*/ 107672 w 809322"/>
              <a:gd name="connsiteY1" fmla="*/ 469195 h 1356535"/>
              <a:gd name="connsiteX2" fmla="*/ 107672 w 809322"/>
              <a:gd name="connsiteY2" fmla="*/ 571971 h 1356535"/>
              <a:gd name="connsiteX3" fmla="*/ 209926 w 809322"/>
              <a:gd name="connsiteY3" fmla="*/ 571971 h 1356535"/>
              <a:gd name="connsiteX4" fmla="*/ 209926 w 809322"/>
              <a:gd name="connsiteY4" fmla="*/ 0 h 1356535"/>
              <a:gd name="connsiteX5" fmla="*/ 599396 w 809322"/>
              <a:gd name="connsiteY5" fmla="*/ 0 h 1356535"/>
              <a:gd name="connsiteX6" fmla="*/ 599396 w 809322"/>
              <a:gd name="connsiteY6" fmla="*/ 571971 h 1356535"/>
              <a:gd name="connsiteX7" fmla="*/ 701650 w 809322"/>
              <a:gd name="connsiteY7" fmla="*/ 571971 h 1356535"/>
              <a:gd name="connsiteX8" fmla="*/ 701650 w 809322"/>
              <a:gd name="connsiteY8" fmla="*/ 469195 h 1356535"/>
              <a:gd name="connsiteX9" fmla="*/ 809322 w 809322"/>
              <a:gd name="connsiteY9" fmla="*/ 678268 h 1356535"/>
              <a:gd name="connsiteX10" fmla="*/ 701650 w 809322"/>
              <a:gd name="connsiteY10" fmla="*/ 887340 h 1356535"/>
              <a:gd name="connsiteX11" fmla="*/ 701650 w 809322"/>
              <a:gd name="connsiteY11" fmla="*/ 784564 h 1356535"/>
              <a:gd name="connsiteX12" fmla="*/ 599396 w 809322"/>
              <a:gd name="connsiteY12" fmla="*/ 784564 h 1356535"/>
              <a:gd name="connsiteX13" fmla="*/ 599396 w 809322"/>
              <a:gd name="connsiteY13" fmla="*/ 1356535 h 1356535"/>
              <a:gd name="connsiteX14" fmla="*/ 209926 w 809322"/>
              <a:gd name="connsiteY14" fmla="*/ 1356535 h 1356535"/>
              <a:gd name="connsiteX15" fmla="*/ 209926 w 809322"/>
              <a:gd name="connsiteY15" fmla="*/ 784564 h 1356535"/>
              <a:gd name="connsiteX16" fmla="*/ 107672 w 809322"/>
              <a:gd name="connsiteY16" fmla="*/ 784564 h 1356535"/>
              <a:gd name="connsiteX17" fmla="*/ 107672 w 809322"/>
              <a:gd name="connsiteY17" fmla="*/ 887340 h 1356535"/>
              <a:gd name="connsiteX18" fmla="*/ 0 w 809322"/>
              <a:gd name="connsiteY18" fmla="*/ 678268 h 1356535"/>
              <a:gd name="connsiteX0" fmla="*/ 0 w 809322"/>
              <a:gd name="connsiteY0" fmla="*/ 678268 h 1356535"/>
              <a:gd name="connsiteX1" fmla="*/ 107672 w 809322"/>
              <a:gd name="connsiteY1" fmla="*/ 469195 h 1356535"/>
              <a:gd name="connsiteX2" fmla="*/ 107672 w 809322"/>
              <a:gd name="connsiteY2" fmla="*/ 571971 h 1356535"/>
              <a:gd name="connsiteX3" fmla="*/ 209926 w 809322"/>
              <a:gd name="connsiteY3" fmla="*/ 571971 h 1356535"/>
              <a:gd name="connsiteX4" fmla="*/ 209926 w 809322"/>
              <a:gd name="connsiteY4" fmla="*/ 0 h 1356535"/>
              <a:gd name="connsiteX5" fmla="*/ 599396 w 809322"/>
              <a:gd name="connsiteY5" fmla="*/ 0 h 1356535"/>
              <a:gd name="connsiteX6" fmla="*/ 599396 w 809322"/>
              <a:gd name="connsiteY6" fmla="*/ 571971 h 1356535"/>
              <a:gd name="connsiteX7" fmla="*/ 701650 w 809322"/>
              <a:gd name="connsiteY7" fmla="*/ 571971 h 1356535"/>
              <a:gd name="connsiteX8" fmla="*/ 701650 w 809322"/>
              <a:gd name="connsiteY8" fmla="*/ 469195 h 1356535"/>
              <a:gd name="connsiteX9" fmla="*/ 809322 w 809322"/>
              <a:gd name="connsiteY9" fmla="*/ 678268 h 1356535"/>
              <a:gd name="connsiteX10" fmla="*/ 701650 w 809322"/>
              <a:gd name="connsiteY10" fmla="*/ 887340 h 1356535"/>
              <a:gd name="connsiteX11" fmla="*/ 701650 w 809322"/>
              <a:gd name="connsiteY11" fmla="*/ 784564 h 1356535"/>
              <a:gd name="connsiteX12" fmla="*/ 599396 w 809322"/>
              <a:gd name="connsiteY12" fmla="*/ 784564 h 1356535"/>
              <a:gd name="connsiteX13" fmla="*/ 599396 w 809322"/>
              <a:gd name="connsiteY13" fmla="*/ 1356535 h 1356535"/>
              <a:gd name="connsiteX14" fmla="*/ 209926 w 809322"/>
              <a:gd name="connsiteY14" fmla="*/ 1356535 h 1356535"/>
              <a:gd name="connsiteX15" fmla="*/ 209926 w 809322"/>
              <a:gd name="connsiteY15" fmla="*/ 784564 h 1356535"/>
              <a:gd name="connsiteX16" fmla="*/ 107672 w 809322"/>
              <a:gd name="connsiteY16" fmla="*/ 784564 h 1356535"/>
              <a:gd name="connsiteX17" fmla="*/ 0 w 809322"/>
              <a:gd name="connsiteY17" fmla="*/ 678268 h 1356535"/>
              <a:gd name="connsiteX0" fmla="*/ 0 w 809322"/>
              <a:gd name="connsiteY0" fmla="*/ 678268 h 1356535"/>
              <a:gd name="connsiteX1" fmla="*/ 107672 w 809322"/>
              <a:gd name="connsiteY1" fmla="*/ 571971 h 1356535"/>
              <a:gd name="connsiteX2" fmla="*/ 209926 w 809322"/>
              <a:gd name="connsiteY2" fmla="*/ 571971 h 1356535"/>
              <a:gd name="connsiteX3" fmla="*/ 209926 w 809322"/>
              <a:gd name="connsiteY3" fmla="*/ 0 h 1356535"/>
              <a:gd name="connsiteX4" fmla="*/ 599396 w 809322"/>
              <a:gd name="connsiteY4" fmla="*/ 0 h 1356535"/>
              <a:gd name="connsiteX5" fmla="*/ 599396 w 809322"/>
              <a:gd name="connsiteY5" fmla="*/ 571971 h 1356535"/>
              <a:gd name="connsiteX6" fmla="*/ 701650 w 809322"/>
              <a:gd name="connsiteY6" fmla="*/ 571971 h 1356535"/>
              <a:gd name="connsiteX7" fmla="*/ 701650 w 809322"/>
              <a:gd name="connsiteY7" fmla="*/ 469195 h 1356535"/>
              <a:gd name="connsiteX8" fmla="*/ 809322 w 809322"/>
              <a:gd name="connsiteY8" fmla="*/ 678268 h 1356535"/>
              <a:gd name="connsiteX9" fmla="*/ 701650 w 809322"/>
              <a:gd name="connsiteY9" fmla="*/ 887340 h 1356535"/>
              <a:gd name="connsiteX10" fmla="*/ 701650 w 809322"/>
              <a:gd name="connsiteY10" fmla="*/ 784564 h 1356535"/>
              <a:gd name="connsiteX11" fmla="*/ 599396 w 809322"/>
              <a:gd name="connsiteY11" fmla="*/ 784564 h 1356535"/>
              <a:gd name="connsiteX12" fmla="*/ 599396 w 809322"/>
              <a:gd name="connsiteY12" fmla="*/ 1356535 h 1356535"/>
              <a:gd name="connsiteX13" fmla="*/ 209926 w 809322"/>
              <a:gd name="connsiteY13" fmla="*/ 1356535 h 1356535"/>
              <a:gd name="connsiteX14" fmla="*/ 209926 w 809322"/>
              <a:gd name="connsiteY14" fmla="*/ 784564 h 1356535"/>
              <a:gd name="connsiteX15" fmla="*/ 107672 w 809322"/>
              <a:gd name="connsiteY15" fmla="*/ 784564 h 1356535"/>
              <a:gd name="connsiteX16" fmla="*/ 0 w 809322"/>
              <a:gd name="connsiteY16" fmla="*/ 678268 h 1356535"/>
              <a:gd name="connsiteX0" fmla="*/ 0 w 701650"/>
              <a:gd name="connsiteY0" fmla="*/ 784564 h 1356535"/>
              <a:gd name="connsiteX1" fmla="*/ 0 w 701650"/>
              <a:gd name="connsiteY1" fmla="*/ 571971 h 1356535"/>
              <a:gd name="connsiteX2" fmla="*/ 102254 w 701650"/>
              <a:gd name="connsiteY2" fmla="*/ 571971 h 1356535"/>
              <a:gd name="connsiteX3" fmla="*/ 102254 w 701650"/>
              <a:gd name="connsiteY3" fmla="*/ 0 h 1356535"/>
              <a:gd name="connsiteX4" fmla="*/ 491724 w 701650"/>
              <a:gd name="connsiteY4" fmla="*/ 0 h 1356535"/>
              <a:gd name="connsiteX5" fmla="*/ 491724 w 701650"/>
              <a:gd name="connsiteY5" fmla="*/ 571971 h 1356535"/>
              <a:gd name="connsiteX6" fmla="*/ 593978 w 701650"/>
              <a:gd name="connsiteY6" fmla="*/ 571971 h 1356535"/>
              <a:gd name="connsiteX7" fmla="*/ 593978 w 701650"/>
              <a:gd name="connsiteY7" fmla="*/ 469195 h 1356535"/>
              <a:gd name="connsiteX8" fmla="*/ 701650 w 701650"/>
              <a:gd name="connsiteY8" fmla="*/ 678268 h 1356535"/>
              <a:gd name="connsiteX9" fmla="*/ 593978 w 701650"/>
              <a:gd name="connsiteY9" fmla="*/ 887340 h 1356535"/>
              <a:gd name="connsiteX10" fmla="*/ 593978 w 701650"/>
              <a:gd name="connsiteY10" fmla="*/ 784564 h 1356535"/>
              <a:gd name="connsiteX11" fmla="*/ 491724 w 701650"/>
              <a:gd name="connsiteY11" fmla="*/ 784564 h 1356535"/>
              <a:gd name="connsiteX12" fmla="*/ 491724 w 701650"/>
              <a:gd name="connsiteY12" fmla="*/ 1356535 h 1356535"/>
              <a:gd name="connsiteX13" fmla="*/ 102254 w 701650"/>
              <a:gd name="connsiteY13" fmla="*/ 1356535 h 1356535"/>
              <a:gd name="connsiteX14" fmla="*/ 102254 w 701650"/>
              <a:gd name="connsiteY14" fmla="*/ 784564 h 1356535"/>
              <a:gd name="connsiteX15" fmla="*/ 0 w 701650"/>
              <a:gd name="connsiteY15" fmla="*/ 784564 h 135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1650" h="1356535">
                <a:moveTo>
                  <a:pt x="0" y="784564"/>
                </a:moveTo>
                <a:lnTo>
                  <a:pt x="0" y="571971"/>
                </a:lnTo>
                <a:lnTo>
                  <a:pt x="102254" y="571971"/>
                </a:lnTo>
                <a:lnTo>
                  <a:pt x="102254" y="0"/>
                </a:lnTo>
                <a:lnTo>
                  <a:pt x="491724" y="0"/>
                </a:lnTo>
                <a:lnTo>
                  <a:pt x="491724" y="571971"/>
                </a:lnTo>
                <a:lnTo>
                  <a:pt x="593978" y="571971"/>
                </a:lnTo>
                <a:lnTo>
                  <a:pt x="593978" y="469195"/>
                </a:lnTo>
                <a:lnTo>
                  <a:pt x="701650" y="678268"/>
                </a:lnTo>
                <a:lnTo>
                  <a:pt x="593978" y="887340"/>
                </a:lnTo>
                <a:lnTo>
                  <a:pt x="593978" y="784564"/>
                </a:lnTo>
                <a:lnTo>
                  <a:pt x="491724" y="784564"/>
                </a:lnTo>
                <a:lnTo>
                  <a:pt x="491724" y="1356535"/>
                </a:lnTo>
                <a:lnTo>
                  <a:pt x="102254" y="1356535"/>
                </a:lnTo>
                <a:lnTo>
                  <a:pt x="102254" y="784564"/>
                </a:lnTo>
                <a:lnTo>
                  <a:pt x="0" y="78456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altLang="ru-RU" sz="1050" b="1" dirty="0" smtClean="0">
                <a:solidFill>
                  <a:srgbClr val="C80000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ИНТЕГРАЦИЯ</a:t>
            </a:r>
            <a:endParaRPr lang="ru-RU" altLang="ru-RU" sz="800" dirty="0" smtClean="0">
              <a:solidFill>
                <a:srgbClr val="C80000"/>
              </a:solidFill>
              <a:latin typeface="Franklin Gothic Demi Cond" panose="020B0706030402020204" pitchFamily="34" charset="0"/>
            </a:endParaRPr>
          </a:p>
          <a:p>
            <a:pPr algn="ctr"/>
            <a:endParaRPr lang="ru-RU" altLang="ru-RU" sz="400" b="1" dirty="0" smtClean="0">
              <a:solidFill>
                <a:srgbClr val="C80000"/>
              </a:solidFill>
              <a:latin typeface="Franklin Gothic Demi Cond" panose="020B0706030402020204" pitchFamily="34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944100" y="4621594"/>
            <a:ext cx="916918" cy="3054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81223"/>
            <a:ext cx="9144000" cy="846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47749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ИНФОРМАЦИОННОЕ ВЗАИМОДЕЙСТВИЕ</a:t>
            </a:r>
          </a:p>
          <a:p>
            <a:pPr algn="ctr"/>
            <a:r>
              <a:rPr lang="ru-RU" sz="1400" dirty="0" smtClean="0">
                <a:latin typeface="Franklin Gothic Demi Cond" panose="020B0706030402020204" pitchFamily="34" charset="0"/>
              </a:rPr>
              <a:t>АСП И ГИС </a:t>
            </a:r>
            <a:r>
              <a:rPr lang="ru-RU" sz="1400" dirty="0" smtClean="0">
                <a:latin typeface="Franklin Gothic Demi Cond" panose="020B0706030402020204" pitchFamily="34" charset="0"/>
              </a:rPr>
              <a:t>ЕГСФК</a:t>
            </a:r>
            <a:endParaRPr lang="ru-RU" sz="1400" dirty="0" smtClean="0">
              <a:latin typeface="Franklin Gothic Demi Cond" panose="020B07060304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1556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Совместный приказ Счетной палаты Российской Федерации и Министерства финансов Российской Федерации «Об утверждении положения ГИС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ЕСГФК для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размещения информации об осуществлении государственного (муниципального) финансового аудита (контроля) в сфере бюджетных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правоотношений» от 25 декабря 2015 г. 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№128/214н</a:t>
            </a:r>
            <a:endParaRPr lang="ru-RU" altLang="ru-RU" sz="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7560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Приказ Федерального казначейства «Об обеспечении регистрации и организации работы в государственной информационной системе «Официальный сайт Российской Федерации в информационно-телекоммуникационной сети «Интернет» для размещения информации об осуществлении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государственного (муниципального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) финансового аудита (контроля) в сфере бюджетных правоотношений»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от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26 июля 2016 г. № 281</a:t>
            </a:r>
            <a:endParaRPr lang="ru-RU" altLang="ru-RU" sz="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9" y="935738"/>
            <a:ext cx="249272" cy="30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" y="935738"/>
            <a:ext cx="264471" cy="303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5" y="1340995"/>
            <a:ext cx="273591" cy="30398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17" y="2014830"/>
            <a:ext cx="3013028" cy="156503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251520" y="2010087"/>
            <a:ext cx="5423599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8288" algn="l"/>
              </a:tabLst>
            </a:pPr>
            <a:r>
              <a:rPr lang="ru-RU" sz="800" dirty="0" smtClean="0">
                <a:latin typeface="Franklin Gothic Demi Cond" panose="020B0706030402020204" pitchFamily="34" charset="0"/>
              </a:rPr>
              <a:t>	Информация о плановых КМ</a:t>
            </a:r>
            <a:endParaRPr lang="ru-RU" sz="800" dirty="0">
              <a:latin typeface="Franklin Gothic Demi Cond" panose="020B07060304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2335554"/>
            <a:ext cx="5423599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8288" algn="l"/>
              </a:tabLst>
            </a:pPr>
            <a:r>
              <a:rPr lang="ru-RU" sz="800" dirty="0">
                <a:latin typeface="Franklin Gothic Demi Cond" panose="020B0706030402020204" pitchFamily="34" charset="0"/>
              </a:rPr>
              <a:t>	</a:t>
            </a:r>
            <a:r>
              <a:rPr lang="ru-RU" sz="800" dirty="0" smtClean="0">
                <a:latin typeface="Franklin Gothic Demi Cond" panose="020B0706030402020204" pitchFamily="34" charset="0"/>
              </a:rPr>
              <a:t>Информация о внеплановых КМ</a:t>
            </a:r>
            <a:endParaRPr lang="ru-RU" sz="800" dirty="0">
              <a:latin typeface="Franklin Gothic Demi Cond" panose="020B07060304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2657206"/>
            <a:ext cx="5423599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8288" algn="l"/>
              </a:tabLst>
            </a:pPr>
            <a:r>
              <a:rPr lang="ru-RU" sz="800" dirty="0" smtClean="0">
                <a:latin typeface="Franklin Gothic Demi Cond" panose="020B0706030402020204" pitchFamily="34" charset="0"/>
              </a:rPr>
              <a:t>	Информация и документы о результатах КМ</a:t>
            </a:r>
          </a:p>
          <a:p>
            <a:pPr>
              <a:tabLst>
                <a:tab pos="268288" algn="l"/>
              </a:tabLst>
            </a:pPr>
            <a:r>
              <a:rPr lang="ru-RU" sz="800" dirty="0">
                <a:latin typeface="Franklin Gothic Demi Cond" panose="020B0706030402020204" pitchFamily="34" charset="0"/>
              </a:rPr>
              <a:t>	</a:t>
            </a:r>
            <a:r>
              <a:rPr lang="ru-RU" sz="800" dirty="0" smtClean="0">
                <a:latin typeface="Franklin Gothic Demi Cond" panose="020B0706030402020204" pitchFamily="34" charset="0"/>
              </a:rPr>
              <a:t>(акты, заключения, отчёты)</a:t>
            </a:r>
            <a:endParaRPr lang="ru-RU" sz="800" dirty="0">
              <a:latin typeface="Franklin Gothic Demi Cond" panose="020B07060304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2979811"/>
            <a:ext cx="5423599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8288" algn="l"/>
              </a:tabLst>
            </a:pPr>
            <a:r>
              <a:rPr lang="ru-RU" sz="800" dirty="0" smtClean="0">
                <a:latin typeface="Franklin Gothic Demi Cond" panose="020B0706030402020204" pitchFamily="34" charset="0"/>
              </a:rPr>
              <a:t>	Информация о представлениях, предписаниях</a:t>
            </a:r>
          </a:p>
          <a:p>
            <a:pPr>
              <a:tabLst>
                <a:tab pos="268288" algn="l"/>
              </a:tabLst>
            </a:pPr>
            <a:r>
              <a:rPr lang="ru-RU" sz="800" dirty="0">
                <a:latin typeface="Franklin Gothic Demi Cond" panose="020B0706030402020204" pitchFamily="34" charset="0"/>
              </a:rPr>
              <a:t>	</a:t>
            </a:r>
            <a:r>
              <a:rPr lang="ru-RU" sz="800" dirty="0" smtClean="0">
                <a:latin typeface="Franklin Gothic Demi Cond" panose="020B0706030402020204" pitchFamily="34" charset="0"/>
              </a:rPr>
              <a:t>уведомлениях о бюджетных мерах принуждения</a:t>
            </a:r>
            <a:endParaRPr lang="ru-RU" sz="800" dirty="0">
              <a:latin typeface="Franklin Gothic Demi Cond" panose="020B07060304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3298554"/>
            <a:ext cx="5423599" cy="2880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8288" algn="l"/>
              </a:tabLst>
            </a:pPr>
            <a:r>
              <a:rPr lang="ru-RU" sz="800" dirty="0" smtClean="0">
                <a:latin typeface="Franklin Gothic Demi Cond" panose="020B0706030402020204" pitchFamily="34" charset="0"/>
              </a:rPr>
              <a:t>	Информация о привлечении</a:t>
            </a:r>
            <a:br>
              <a:rPr lang="ru-RU" sz="800" dirty="0" smtClean="0">
                <a:latin typeface="Franklin Gothic Demi Cond" panose="020B0706030402020204" pitchFamily="34" charset="0"/>
              </a:rPr>
            </a:br>
            <a:r>
              <a:rPr lang="ru-RU" sz="800" dirty="0" smtClean="0">
                <a:latin typeface="Franklin Gothic Demi Cond" panose="020B0706030402020204" pitchFamily="34" charset="0"/>
              </a:rPr>
              <a:t>	к административной ответственности</a:t>
            </a:r>
            <a:endParaRPr lang="ru-RU" sz="800" dirty="0">
              <a:latin typeface="Franklin Gothic Demi Cond" panose="020B07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922" y="1779662"/>
            <a:ext cx="2018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Информация, подлежащая размещению</a:t>
            </a:r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64432" y="1779662"/>
            <a:ext cx="2643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Порядок размещения информации, утверждённый ФК</a:t>
            </a:r>
            <a:endParaRPr lang="ru-RU" sz="900" dirty="0">
              <a:solidFill>
                <a:srgbClr val="C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27784" y="1976047"/>
            <a:ext cx="0" cy="196385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79304" y="2050076"/>
            <a:ext cx="20938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 течение 5 </a:t>
            </a:r>
            <a:r>
              <a:rPr lang="ru-RU" sz="8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р.д</a:t>
            </a:r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с даты утверждения планов КМ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79304" y="2374280"/>
            <a:ext cx="17796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 течение 5 </a:t>
            </a:r>
            <a:r>
              <a:rPr lang="ru-RU" sz="8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р.д</a:t>
            </a:r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после присвоения ИКМ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79304" y="2696769"/>
            <a:ext cx="1920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 течение 5 </a:t>
            </a:r>
            <a:r>
              <a:rPr lang="ru-RU" sz="8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р.д</a:t>
            </a:r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с даты утверждения отчёта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9304" y="2951962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 течение 5 </a:t>
            </a:r>
            <a:r>
              <a:rPr lang="ru-RU" sz="800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р.д</a:t>
            </a:r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. после направления представления, 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предписания, УБМП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79304" y="3330556"/>
            <a:ext cx="22765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В течение 5 </a:t>
            </a:r>
            <a:r>
              <a:rPr lang="ru-RU" sz="800" dirty="0" err="1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р.д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. после направления протокола об АП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5" name="Picture 85" descr="C:\Users\3053\Desktop\Site-Lis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5" y="2060970"/>
            <a:ext cx="208389" cy="1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5" descr="C:\Users\3053\Desktop\Site-Lis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6" y="2386562"/>
            <a:ext cx="208389" cy="1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5" descr="C:\Users\3053\Desktop\Site-Lis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6" y="2709042"/>
            <a:ext cx="208389" cy="1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5" descr="C:\Users\3053\Desktop\Site-Lis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" y="3029866"/>
            <a:ext cx="208389" cy="1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5" descr="C:\Users\3053\Desktop\Site-Lis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9" y="3343666"/>
            <a:ext cx="208389" cy="1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960776" y="1779662"/>
            <a:ext cx="27156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ГИС ЕСГФК</a:t>
            </a:r>
            <a:endParaRPr lang="ru-RU" sz="900" dirty="0">
              <a:solidFill>
                <a:srgbClr val="C0000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965093" y="4614870"/>
            <a:ext cx="1038955" cy="323165"/>
            <a:chOff x="3821077" y="4659982"/>
            <a:chExt cx="1038955" cy="323165"/>
          </a:xfrm>
        </p:grpSpPr>
        <p:sp>
          <p:nvSpPr>
            <p:cNvPr id="43" name="Номер слайда 3"/>
            <p:cNvSpPr txBox="1">
              <a:spLocks/>
            </p:cNvSpPr>
            <p:nvPr/>
          </p:nvSpPr>
          <p:spPr bwMode="auto">
            <a:xfrm>
              <a:off x="4024295" y="4659982"/>
              <a:ext cx="83573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  <a:cs typeface="Times New Roman" panose="02020603050405020304" pitchFamily="18" charset="0"/>
                </a:rPr>
                <a:t>ГИС ЕСГФК</a:t>
              </a:r>
              <a:endParaRPr lang="ru-RU" altLang="ru-RU" sz="900" b="1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portal.audit.gov.ru</a:t>
              </a:r>
              <a:endParaRPr lang="ru-RU" altLang="ru-RU" sz="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077" y="4661440"/>
              <a:ext cx="264471" cy="303989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3999618" y="3654391"/>
            <a:ext cx="8258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Ввод информации</a:t>
            </a:r>
            <a:endParaRPr lang="ru-RU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6356" y="4898699"/>
            <a:ext cx="11112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Размещение информации</a:t>
            </a:r>
            <a:endParaRPr lang="ru-RU" sz="7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139952" y="3770845"/>
            <a:ext cx="522436" cy="511345"/>
            <a:chOff x="3995936" y="3777569"/>
            <a:chExt cx="522436" cy="511345"/>
          </a:xfrm>
        </p:grpSpPr>
        <p:pic>
          <p:nvPicPr>
            <p:cNvPr id="41" name="Picture 2" descr="Картинки по запросу монитор иконк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634" y="3777569"/>
              <a:ext cx="510738" cy="511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3995936" y="3826963"/>
              <a:ext cx="519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АСП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908256" y="3708755"/>
            <a:ext cx="399667" cy="391195"/>
            <a:chOff x="2024518" y="4907628"/>
            <a:chExt cx="545957" cy="587821"/>
          </a:xfrm>
        </p:grpSpPr>
        <p:pic>
          <p:nvPicPr>
            <p:cNvPr id="56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Группа 59"/>
          <p:cNvGrpSpPr/>
          <p:nvPr/>
        </p:nvGrpSpPr>
        <p:grpSpPr>
          <a:xfrm>
            <a:off x="906316" y="4062299"/>
            <a:ext cx="399667" cy="391195"/>
            <a:chOff x="2024518" y="4907628"/>
            <a:chExt cx="545957" cy="587821"/>
          </a:xfrm>
        </p:grpSpPr>
        <p:pic>
          <p:nvPicPr>
            <p:cNvPr id="61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Группа 62"/>
          <p:cNvGrpSpPr/>
          <p:nvPr/>
        </p:nvGrpSpPr>
        <p:grpSpPr>
          <a:xfrm>
            <a:off x="906316" y="4412803"/>
            <a:ext cx="399667" cy="391195"/>
            <a:chOff x="2024518" y="4907628"/>
            <a:chExt cx="545957" cy="587821"/>
          </a:xfrm>
        </p:grpSpPr>
        <p:pic>
          <p:nvPicPr>
            <p:cNvPr id="64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1298737" y="3861155"/>
            <a:ext cx="399667" cy="391195"/>
            <a:chOff x="2024518" y="4907628"/>
            <a:chExt cx="545957" cy="587821"/>
          </a:xfrm>
        </p:grpSpPr>
        <p:pic>
          <p:nvPicPr>
            <p:cNvPr id="67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Группа 68"/>
          <p:cNvGrpSpPr/>
          <p:nvPr/>
        </p:nvGrpSpPr>
        <p:grpSpPr>
          <a:xfrm>
            <a:off x="1296797" y="4214699"/>
            <a:ext cx="399667" cy="391195"/>
            <a:chOff x="2024518" y="4907628"/>
            <a:chExt cx="545957" cy="587821"/>
          </a:xfrm>
        </p:grpSpPr>
        <p:pic>
          <p:nvPicPr>
            <p:cNvPr id="70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Группа 71"/>
          <p:cNvGrpSpPr/>
          <p:nvPr/>
        </p:nvGrpSpPr>
        <p:grpSpPr>
          <a:xfrm>
            <a:off x="1724061" y="4060623"/>
            <a:ext cx="399667" cy="391195"/>
            <a:chOff x="2024518" y="4907628"/>
            <a:chExt cx="545957" cy="587821"/>
          </a:xfrm>
        </p:grpSpPr>
        <p:pic>
          <p:nvPicPr>
            <p:cNvPr id="73" name="Picture 20" descr="C:\Users\3053\Desktop\Безымян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518" y="4907628"/>
              <a:ext cx="545957" cy="58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83" descr="C:\Users\3053\Desktop\180px-Roskazn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9304" y="4989932"/>
              <a:ext cx="116384" cy="1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Группа 115"/>
          <p:cNvGrpSpPr>
            <a:grpSpLocks/>
          </p:cNvGrpSpPr>
          <p:nvPr/>
        </p:nvGrpSpPr>
        <p:grpSpPr bwMode="auto">
          <a:xfrm>
            <a:off x="2346638" y="4149202"/>
            <a:ext cx="543829" cy="425964"/>
            <a:chOff x="9828584" y="2348880"/>
            <a:chExt cx="432048" cy="3591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6" name="Рисунок 1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828584" y="2348880"/>
              <a:ext cx="288032" cy="28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Рисунок 1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972600" y="2420888"/>
              <a:ext cx="288032" cy="28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Стрелка углом 78"/>
          <p:cNvSpPr/>
          <p:nvPr/>
        </p:nvSpPr>
        <p:spPr>
          <a:xfrm>
            <a:off x="2627785" y="3822397"/>
            <a:ext cx="1192999" cy="32680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Стрелка углом 79"/>
          <p:cNvSpPr/>
          <p:nvPr/>
        </p:nvSpPr>
        <p:spPr>
          <a:xfrm flipV="1">
            <a:off x="2627784" y="4614485"/>
            <a:ext cx="1192999" cy="32680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Умножение 80"/>
          <p:cNvSpPr/>
          <p:nvPr/>
        </p:nvSpPr>
        <p:spPr>
          <a:xfrm>
            <a:off x="3035020" y="4656155"/>
            <a:ext cx="438150" cy="395332"/>
          </a:xfrm>
          <a:prstGeom prst="mathMultiply">
            <a:avLst>
              <a:gd name="adj1" fmla="val 148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026193" y="4821021"/>
            <a:ext cx="1673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ОДНОКРАТНОСТЬ ВВОДА</a:t>
            </a:r>
            <a:endParaRPr lang="ru-RU" sz="1200" dirty="0"/>
          </a:p>
        </p:txBody>
      </p:sp>
      <p:sp>
        <p:nvSpPr>
          <p:cNvPr id="84" name="Нашивка 83"/>
          <p:cNvSpPr/>
          <p:nvPr/>
        </p:nvSpPr>
        <p:spPr>
          <a:xfrm>
            <a:off x="856543" y="4870974"/>
            <a:ext cx="209290" cy="16336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892480" y="4889454"/>
            <a:ext cx="255135" cy="257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7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41"/>
            <a:ext cx="432048" cy="44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8882"/>
            <a:ext cx="501286" cy="562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848475"/>
            <a:ext cx="4464496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СПАСИБО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ЗА ВНИМАНИЕ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9132"/>
            <a:ext cx="2839207" cy="29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362</Words>
  <Application>Microsoft Office PowerPoint</Application>
  <PresentationFormat>Экран (16:9)</PresentationFormat>
  <Paragraphs>100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Хазин Павел Юрьевич</dc:creator>
  <cp:lastModifiedBy>Ильичева Владислава Борисовна</cp:lastModifiedBy>
  <cp:revision>185</cp:revision>
  <cp:lastPrinted>2018-09-18T11:39:05Z</cp:lastPrinted>
  <dcterms:created xsi:type="dcterms:W3CDTF">2018-09-11T15:38:07Z</dcterms:created>
  <dcterms:modified xsi:type="dcterms:W3CDTF">2018-09-18T16:39:25Z</dcterms:modified>
</cp:coreProperties>
</file>