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8" r:id="rId2"/>
    <p:sldId id="307" r:id="rId3"/>
    <p:sldId id="306" r:id="rId4"/>
    <p:sldId id="296" r:id="rId5"/>
    <p:sldId id="293" r:id="rId6"/>
    <p:sldId id="292" r:id="rId7"/>
    <p:sldId id="297" r:id="rId8"/>
    <p:sldId id="303" r:id="rId9"/>
    <p:sldId id="299" r:id="rId10"/>
    <p:sldId id="300" r:id="rId11"/>
    <p:sldId id="309" r:id="rId12"/>
    <p:sldId id="302" r:id="rId13"/>
  </p:sldIdLst>
  <p:sldSz cx="12192000" cy="6858000"/>
  <p:notesSz cx="9926638" cy="679767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31">
          <p15:clr>
            <a:srgbClr val="A4A3A4"/>
          </p15:clr>
        </p15:guide>
        <p15:guide id="2" pos="2144">
          <p15:clr>
            <a:srgbClr val="A4A3A4"/>
          </p15:clr>
        </p15:guide>
        <p15:guide id="3" orient="horz" pos="2141">
          <p15:clr>
            <a:srgbClr val="A4A3A4"/>
          </p15:clr>
        </p15:guide>
        <p15:guide id="4" pos="312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C000"/>
    <a:srgbClr val="2E75B6"/>
    <a:srgbClr val="DEEBF7"/>
    <a:srgbClr val="FFFFFF"/>
    <a:srgbClr val="0066FF"/>
    <a:srgbClr val="9966FF"/>
    <a:srgbClr val="FF9900"/>
    <a:srgbClr val="0033CC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188" autoAdjust="0"/>
    <p:restoredTop sz="90400" autoAdjust="0"/>
  </p:normalViewPr>
  <p:slideViewPr>
    <p:cSldViewPr snapToGrid="0">
      <p:cViewPr>
        <p:scale>
          <a:sx n="120" d="100"/>
          <a:sy n="120" d="100"/>
        </p:scale>
        <p:origin x="-72" y="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19" d="100"/>
          <a:sy n="119" d="100"/>
        </p:scale>
        <p:origin x="-1986" y="-96"/>
      </p:cViewPr>
      <p:guideLst>
        <p:guide orient="horz" pos="3131"/>
        <p:guide orient="horz" pos="2141"/>
        <p:guide pos="2144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ru-RU" sz="1200" dirty="0"/>
              <a:t>Количество запланированных контрольных мероприятий структурных подразделений ФК на 2017 </a:t>
            </a:r>
            <a:r>
              <a:rPr lang="ru-RU" sz="1200" dirty="0" smtClean="0"/>
              <a:t>год </a:t>
            </a:r>
            <a:r>
              <a:rPr lang="ru-RU" sz="1200" b="0" dirty="0" smtClean="0"/>
              <a:t>(Итого 98 КМ)</a:t>
            </a:r>
            <a:endParaRPr lang="ru-RU" sz="1200" b="0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4.9813375649268375E-2"/>
          <c:y val="0.12294058379888113"/>
          <c:w val="0.82187567900941505"/>
          <c:h val="0.5905877549078245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Лист2!$A$2</c:f>
              <c:strCache>
                <c:ptCount val="1"/>
                <c:pt idx="0">
                  <c:v>всего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Лист2!$B$1:$F$1</c:f>
              <c:strCache>
                <c:ptCount val="5"/>
                <c:pt idx="0">
                  <c:v>Контрольно-ревизионное управление в сфере национальной безопасности, правоохранительной деятельности, судебной системе и оборонном комплексе</c:v>
                </c:pt>
                <c:pt idx="1">
                  <c:v>Контрольно-ревизионное управление в социальной сфере, сфере межбюджетных отношений и социального страхования;</c:v>
                </c:pt>
                <c:pt idx="2">
                  <c:v>Контрольно-ревизионное управление в сфере развития экономики</c:v>
                </c:pt>
                <c:pt idx="3">
                  <c:v>Управление по контролю в сфере контрактных отношений</c:v>
                </c:pt>
                <c:pt idx="4">
                  <c:v>Управление ведомственных проектов</c:v>
                </c:pt>
              </c:strCache>
            </c:strRef>
          </c:cat>
          <c:val>
            <c:numRef>
              <c:f>Лист2!$B$2:$F$2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2AC-404B-AA53-23488B0885A4}"/>
            </c:ext>
          </c:extLst>
        </c:ser>
        <c:ser>
          <c:idx val="1"/>
          <c:order val="1"/>
          <c:tx>
            <c:strRef>
              <c:f>Лист2!$A$3</c:f>
              <c:strCache>
                <c:ptCount val="1"/>
                <c:pt idx="0">
                  <c:v>ЦАФК</c:v>
                </c:pt>
              </c:strCache>
            </c:strRef>
          </c:tx>
          <c:spPr>
            <a:solidFill>
              <a:srgbClr val="0066FF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Лист2!$B$1:$F$1</c:f>
              <c:strCache>
                <c:ptCount val="5"/>
                <c:pt idx="0">
                  <c:v>Контрольно-ревизионное управление в сфере национальной безопасности, правоохранительной деятельности, судебной системе и оборонном комплексе</c:v>
                </c:pt>
                <c:pt idx="1">
                  <c:v>Контрольно-ревизионное управление в социальной сфере, сфере межбюджетных отношений и социального страхования;</c:v>
                </c:pt>
                <c:pt idx="2">
                  <c:v>Контрольно-ревизионное управление в сфере развития экономики</c:v>
                </c:pt>
                <c:pt idx="3">
                  <c:v>Управление по контролю в сфере контрактных отношений</c:v>
                </c:pt>
                <c:pt idx="4">
                  <c:v>Управление ведомственных проектов</c:v>
                </c:pt>
              </c:strCache>
            </c:strRef>
          </c:cat>
          <c:val>
            <c:numRef>
              <c:f>Лист2!$B$3:$F$3</c:f>
              <c:numCache>
                <c:formatCode>General</c:formatCode>
                <c:ptCount val="5"/>
                <c:pt idx="0">
                  <c:v>10</c:v>
                </c:pt>
                <c:pt idx="1">
                  <c:v>10</c:v>
                </c:pt>
                <c:pt idx="2">
                  <c:v>5</c:v>
                </c:pt>
                <c:pt idx="3">
                  <c:v>19</c:v>
                </c:pt>
                <c:pt idx="4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2AC-404B-AA53-23488B0885A4}"/>
            </c:ext>
          </c:extLst>
        </c:ser>
        <c:ser>
          <c:idx val="2"/>
          <c:order val="2"/>
          <c:tx>
            <c:strRef>
              <c:f>Лист2!$A$4</c:f>
              <c:strCache>
                <c:ptCount val="1"/>
                <c:pt idx="0">
                  <c:v>ЦАФК + ТОФК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Лист2!$B$1:$F$1</c:f>
              <c:strCache>
                <c:ptCount val="5"/>
                <c:pt idx="0">
                  <c:v>Контрольно-ревизионное управление в сфере национальной безопасности, правоохранительной деятельности, судебной системе и оборонном комплексе</c:v>
                </c:pt>
                <c:pt idx="1">
                  <c:v>Контрольно-ревизионное управление в социальной сфере, сфере межбюджетных отношений и социального страхования;</c:v>
                </c:pt>
                <c:pt idx="2">
                  <c:v>Контрольно-ревизионное управление в сфере развития экономики</c:v>
                </c:pt>
                <c:pt idx="3">
                  <c:v>Управление по контролю в сфере контрактных отношений</c:v>
                </c:pt>
                <c:pt idx="4">
                  <c:v>Управление ведомственных проектов</c:v>
                </c:pt>
              </c:strCache>
            </c:strRef>
          </c:cat>
          <c:val>
            <c:numRef>
              <c:f>Лист2!$B$4:$F$4</c:f>
              <c:numCache>
                <c:formatCode>General</c:formatCode>
                <c:ptCount val="5"/>
                <c:pt idx="0">
                  <c:v>3</c:v>
                </c:pt>
                <c:pt idx="1">
                  <c:v>19</c:v>
                </c:pt>
                <c:pt idx="2">
                  <c:v>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2AC-404B-AA53-23488B0885A4}"/>
            </c:ext>
          </c:extLst>
        </c:ser>
        <c:ser>
          <c:idx val="3"/>
          <c:order val="3"/>
          <c:tx>
            <c:strRef>
              <c:f>Лист2!$A$5</c:f>
              <c:strCache>
                <c:ptCount val="1"/>
                <c:pt idx="0">
                  <c:v>ЦАФК участие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Лист2!$B$1:$F$1</c:f>
              <c:strCache>
                <c:ptCount val="5"/>
                <c:pt idx="0">
                  <c:v>Контрольно-ревизионное управление в сфере национальной безопасности, правоохранительной деятельности, судебной системе и оборонном комплексе</c:v>
                </c:pt>
                <c:pt idx="1">
                  <c:v>Контрольно-ревизионное управление в социальной сфере, сфере межбюджетных отношений и социального страхования;</c:v>
                </c:pt>
                <c:pt idx="2">
                  <c:v>Контрольно-ревизионное управление в сфере развития экономики</c:v>
                </c:pt>
                <c:pt idx="3">
                  <c:v>Управление по контролю в сфере контрактных отношений</c:v>
                </c:pt>
                <c:pt idx="4">
                  <c:v>Управление ведомственных проектов</c:v>
                </c:pt>
              </c:strCache>
            </c:strRef>
          </c:cat>
          <c:val>
            <c:numRef>
              <c:f>Лист2!$B$5:$F$5</c:f>
              <c:numCache>
                <c:formatCode>General</c:formatCode>
                <c:ptCount val="5"/>
                <c:pt idx="0">
                  <c:v>3</c:v>
                </c:pt>
                <c:pt idx="1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D2AC-404B-AA53-23488B0885A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57389184"/>
        <c:axId val="157390720"/>
      </c:barChart>
      <c:lineChart>
        <c:grouping val="standard"/>
        <c:varyColors val="0"/>
        <c:ser>
          <c:idx val="4"/>
          <c:order val="4"/>
          <c:tx>
            <c:strRef>
              <c:f>Лист2!$A$6</c:f>
              <c:strCache>
                <c:ptCount val="1"/>
                <c:pt idx="0">
                  <c:v>Итого</c:v>
                </c:pt>
              </c:strCache>
            </c:strRef>
          </c:tx>
          <c:spPr>
            <a:ln w="28575">
              <a:noFill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Лист2!$B$1:$F$1</c:f>
              <c:strCache>
                <c:ptCount val="5"/>
                <c:pt idx="0">
                  <c:v>Контрольно-ревизионное управление в сфере национальной безопасности, правоохранительной деятельности, судебной системе и оборонном комплексе</c:v>
                </c:pt>
                <c:pt idx="1">
                  <c:v>Контрольно-ревизионное управление в социальной сфере, сфере межбюджетных отношений и социального страхования;</c:v>
                </c:pt>
                <c:pt idx="2">
                  <c:v>Контрольно-ревизионное управление в сфере развития экономики</c:v>
                </c:pt>
                <c:pt idx="3">
                  <c:v>Управление по контролю в сфере контрактных отношений</c:v>
                </c:pt>
                <c:pt idx="4">
                  <c:v>Управление ведомственных проектов</c:v>
                </c:pt>
              </c:strCache>
            </c:strRef>
          </c:cat>
          <c:val>
            <c:numRef>
              <c:f>Лист2!$B$6:$F$6</c:f>
              <c:numCache>
                <c:formatCode>General</c:formatCode>
                <c:ptCount val="5"/>
                <c:pt idx="0">
                  <c:v>16</c:v>
                </c:pt>
                <c:pt idx="1">
                  <c:v>34</c:v>
                </c:pt>
                <c:pt idx="2">
                  <c:v>27</c:v>
                </c:pt>
                <c:pt idx="3">
                  <c:v>19</c:v>
                </c:pt>
                <c:pt idx="4">
                  <c:v>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D2AC-404B-AA53-23488B0885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7389184"/>
        <c:axId val="157390720"/>
      </c:lineChart>
      <c:catAx>
        <c:axId val="1573891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ru-RU"/>
          </a:p>
        </c:txPr>
        <c:crossAx val="157390720"/>
        <c:crosses val="autoZero"/>
        <c:auto val="1"/>
        <c:lblAlgn val="ctr"/>
        <c:lblOffset val="100"/>
        <c:noMultiLvlLbl val="0"/>
      </c:catAx>
      <c:valAx>
        <c:axId val="157390720"/>
        <c:scaling>
          <c:orientation val="minMax"/>
          <c:max val="4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7389184"/>
        <c:crosses val="autoZero"/>
        <c:crossBetween val="between"/>
        <c:majorUnit val="10"/>
        <c:minorUnit val="5"/>
      </c:valAx>
    </c:plotArea>
    <c:legend>
      <c:legendPos val="r"/>
      <c:legendEntry>
        <c:idx val="3"/>
        <c:delete val="1"/>
      </c:legendEntry>
      <c:layout>
        <c:manualLayout>
          <c:xMode val="edge"/>
          <c:yMode val="edge"/>
          <c:x val="0.8943532519736237"/>
          <c:y val="0.35193519680214747"/>
          <c:w val="9.295674703773403E-2"/>
          <c:h val="0.23931061935467737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ru-RU" sz="1200" dirty="0"/>
              <a:t>Количество предложений, включенных в План ФК на 2017 год</a:t>
            </a:r>
          </a:p>
        </c:rich>
      </c:tx>
      <c:layout>
        <c:manualLayout>
          <c:xMode val="edge"/>
          <c:yMode val="edge"/>
          <c:x val="0.295801211255663"/>
          <c:y val="0.11846318268859285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9.3791001345505012E-2"/>
          <c:y val="0.22519847168783977"/>
          <c:w val="0.76371446382746488"/>
          <c:h val="0.4527915855040096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Лист3!$B$1</c:f>
              <c:strCache>
                <c:ptCount val="1"/>
                <c:pt idx="0">
                  <c:v>предложения МФ РФ</c:v>
                </c:pt>
              </c:strCache>
            </c:strRef>
          </c:tx>
          <c:spPr>
            <a:solidFill>
              <a:srgbClr val="0066FF"/>
            </a:solidFill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C8ED-4187-8632-C5F797A95D76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C8ED-4187-8632-C5F797A95D76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C8ED-4187-8632-C5F797A95D76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C8ED-4187-8632-C5F797A95D76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Лист3!$A$2:$A$7</c:f>
              <c:strCache>
                <c:ptCount val="6"/>
                <c:pt idx="0">
                  <c:v>Контрольно-ревизионное управление в сфере национальной безопасности, правоохранительной деятельности, судебной системе и оборонном комплексе</c:v>
                </c:pt>
                <c:pt idx="1">
                  <c:v>Контрольно-ревизионное управление в социальной сфере, сфере межбюджетных отношений и социального страхования;</c:v>
                </c:pt>
                <c:pt idx="2">
                  <c:v>Контрольно-ревизионное управление в сфере развития экономики</c:v>
                </c:pt>
                <c:pt idx="3">
                  <c:v>Управление по контролю в сфере контрактных отношений</c:v>
                </c:pt>
                <c:pt idx="4">
                  <c:v>Управление ведомственных проектов</c:v>
                </c:pt>
                <c:pt idx="5">
                  <c:v>II раздел планов ТОФК</c:v>
                </c:pt>
              </c:strCache>
            </c:strRef>
          </c:cat>
          <c:val>
            <c:numRef>
              <c:f>Лист3!$B$2:$B$7</c:f>
              <c:numCache>
                <c:formatCode>General</c:formatCode>
                <c:ptCount val="6"/>
                <c:pt idx="0">
                  <c:v>11</c:v>
                </c:pt>
                <c:pt idx="1">
                  <c:v>24</c:v>
                </c:pt>
                <c:pt idx="2">
                  <c:v>21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C8ED-4187-8632-C5F797A95D76}"/>
            </c:ext>
          </c:extLst>
        </c:ser>
        <c:ser>
          <c:idx val="1"/>
          <c:order val="1"/>
          <c:tx>
            <c:strRef>
              <c:f>Лист3!$C$1</c:f>
              <c:strCache>
                <c:ptCount val="1"/>
                <c:pt idx="0">
                  <c:v>предложения ФСБ России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Лист3!$A$2:$A$7</c:f>
              <c:strCache>
                <c:ptCount val="6"/>
                <c:pt idx="0">
                  <c:v>Контрольно-ревизионное управление в сфере национальной безопасности, правоохранительной деятельности, судебной системе и оборонном комплексе</c:v>
                </c:pt>
                <c:pt idx="1">
                  <c:v>Контрольно-ревизионное управление в социальной сфере, сфере межбюджетных отношений и социального страхования;</c:v>
                </c:pt>
                <c:pt idx="2">
                  <c:v>Контрольно-ревизионное управление в сфере развития экономики</c:v>
                </c:pt>
                <c:pt idx="3">
                  <c:v>Управление по контролю в сфере контрактных отношений</c:v>
                </c:pt>
                <c:pt idx="4">
                  <c:v>Управление ведомственных проектов</c:v>
                </c:pt>
                <c:pt idx="5">
                  <c:v>II раздел планов ТОФК</c:v>
                </c:pt>
              </c:strCache>
            </c:strRef>
          </c:cat>
          <c:val>
            <c:numRef>
              <c:f>Лист3!$C$2:$C$7</c:f>
              <c:numCache>
                <c:formatCode>General</c:formatCode>
                <c:ptCount val="6"/>
                <c:pt idx="0">
                  <c:v>7</c:v>
                </c:pt>
                <c:pt idx="1">
                  <c:v>4</c:v>
                </c:pt>
                <c:pt idx="2">
                  <c:v>11</c:v>
                </c:pt>
                <c:pt idx="4">
                  <c:v>1</c:v>
                </c:pt>
                <c:pt idx="5">
                  <c:v>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C8ED-4187-8632-C5F797A95D76}"/>
            </c:ext>
          </c:extLst>
        </c:ser>
        <c:ser>
          <c:idx val="2"/>
          <c:order val="2"/>
          <c:tx>
            <c:strRef>
              <c:f>Лист3!$D$1</c:f>
              <c:strCache>
                <c:ptCount val="1"/>
                <c:pt idx="0">
                  <c:v>предложения Генеральной прокуратуры</c:v>
                </c:pt>
              </c:strCache>
            </c:strRef>
          </c:tx>
          <c:spPr>
            <a:solidFill>
              <a:srgbClr val="FF99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Лист3!$A$2:$A$7</c:f>
              <c:strCache>
                <c:ptCount val="6"/>
                <c:pt idx="0">
                  <c:v>Контрольно-ревизионное управление в сфере национальной безопасности, правоохранительной деятельности, судебной системе и оборонном комплексе</c:v>
                </c:pt>
                <c:pt idx="1">
                  <c:v>Контрольно-ревизионное управление в социальной сфере, сфере межбюджетных отношений и социального страхования;</c:v>
                </c:pt>
                <c:pt idx="2">
                  <c:v>Контрольно-ревизионное управление в сфере развития экономики</c:v>
                </c:pt>
                <c:pt idx="3">
                  <c:v>Управление по контролю в сфере контрактных отношений</c:v>
                </c:pt>
                <c:pt idx="4">
                  <c:v>Управление ведомственных проектов</c:v>
                </c:pt>
                <c:pt idx="5">
                  <c:v>II раздел планов ТОФК</c:v>
                </c:pt>
              </c:strCache>
            </c:strRef>
          </c:cat>
          <c:val>
            <c:numRef>
              <c:f>Лист3!$D$2:$D$7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5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C8ED-4187-8632-C5F797A95D76}"/>
            </c:ext>
          </c:extLst>
        </c:ser>
        <c:ser>
          <c:idx val="3"/>
          <c:order val="3"/>
          <c:tx>
            <c:strRef>
              <c:f>Лист3!$E$1</c:f>
              <c:strCache>
                <c:ptCount val="1"/>
                <c:pt idx="0">
                  <c:v>предложения структурных подразделений ФК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Лист3!$A$2:$A$7</c:f>
              <c:strCache>
                <c:ptCount val="6"/>
                <c:pt idx="0">
                  <c:v>Контрольно-ревизионное управление в сфере национальной безопасности, правоохранительной деятельности, судебной системе и оборонном комплексе</c:v>
                </c:pt>
                <c:pt idx="1">
                  <c:v>Контрольно-ревизионное управление в социальной сфере, сфере межбюджетных отношений и социального страхования;</c:v>
                </c:pt>
                <c:pt idx="2">
                  <c:v>Контрольно-ревизионное управление в сфере развития экономики</c:v>
                </c:pt>
                <c:pt idx="3">
                  <c:v>Управление по контролю в сфере контрактных отношений</c:v>
                </c:pt>
                <c:pt idx="4">
                  <c:v>Управление ведомственных проектов</c:v>
                </c:pt>
                <c:pt idx="5">
                  <c:v>II раздел планов ТОФК</c:v>
                </c:pt>
              </c:strCache>
            </c:strRef>
          </c:cat>
          <c:val>
            <c:numRef>
              <c:f>Лист3!$E$2:$E$7</c:f>
              <c:numCache>
                <c:formatCode>General</c:formatCode>
                <c:ptCount val="6"/>
                <c:pt idx="0">
                  <c:v>1</c:v>
                </c:pt>
                <c:pt idx="1">
                  <c:v>4</c:v>
                </c:pt>
                <c:pt idx="2">
                  <c:v>2</c:v>
                </c:pt>
                <c:pt idx="3">
                  <c:v>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C8ED-4187-8632-C5F797A95D7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58692864"/>
        <c:axId val="158694400"/>
      </c:barChart>
      <c:lineChart>
        <c:grouping val="standard"/>
        <c:varyColors val="0"/>
        <c:ser>
          <c:idx val="4"/>
          <c:order val="4"/>
          <c:tx>
            <c:strRef>
              <c:f>Лист3!$F$1</c:f>
              <c:strCache>
                <c:ptCount val="1"/>
                <c:pt idx="0">
                  <c:v>итого</c:v>
                </c:pt>
              </c:strCache>
            </c:strRef>
          </c:tx>
          <c:spPr>
            <a:ln>
              <a:noFill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Лист3!$A$2:$A$7</c:f>
              <c:strCache>
                <c:ptCount val="6"/>
                <c:pt idx="0">
                  <c:v>Контрольно-ревизионное управление в сфере национальной безопасности, правоохранительной деятельности, судебной системе и оборонном комплексе</c:v>
                </c:pt>
                <c:pt idx="1">
                  <c:v>Контрольно-ревизионное управление в социальной сфере, сфере межбюджетных отношений и социального страхования;</c:v>
                </c:pt>
                <c:pt idx="2">
                  <c:v>Контрольно-ревизионное управление в сфере развития экономики</c:v>
                </c:pt>
                <c:pt idx="3">
                  <c:v>Управление по контролю в сфере контрактных отношений</c:v>
                </c:pt>
                <c:pt idx="4">
                  <c:v>Управление ведомственных проектов</c:v>
                </c:pt>
                <c:pt idx="5">
                  <c:v>II раздел планов ТОФК</c:v>
                </c:pt>
              </c:strCache>
            </c:strRef>
          </c:cat>
          <c:val>
            <c:numRef>
              <c:f>Лист3!$F$2:$F$7</c:f>
              <c:numCache>
                <c:formatCode>General</c:formatCode>
                <c:ptCount val="6"/>
                <c:pt idx="0">
                  <c:v>20</c:v>
                </c:pt>
                <c:pt idx="1">
                  <c:v>33</c:v>
                </c:pt>
                <c:pt idx="2">
                  <c:v>35</c:v>
                </c:pt>
                <c:pt idx="3">
                  <c:v>19</c:v>
                </c:pt>
                <c:pt idx="4">
                  <c:v>2</c:v>
                </c:pt>
                <c:pt idx="5">
                  <c:v>11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C8ED-4187-8632-C5F797A95D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8692864"/>
        <c:axId val="158694400"/>
      </c:lineChart>
      <c:catAx>
        <c:axId val="1586928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ru-RU"/>
          </a:p>
        </c:txPr>
        <c:crossAx val="158694400"/>
        <c:crosses val="autoZero"/>
        <c:auto val="1"/>
        <c:lblAlgn val="ctr"/>
        <c:lblOffset val="100"/>
        <c:noMultiLvlLbl val="0"/>
      </c:catAx>
      <c:valAx>
        <c:axId val="1586944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8692864"/>
        <c:crosses val="autoZero"/>
        <c:crossBetween val="between"/>
        <c:majorUnit val="10"/>
        <c:minorUnit val="5"/>
      </c:valAx>
    </c:plotArea>
    <c:legend>
      <c:legendPos val="r"/>
      <c:legendEntry>
        <c:idx val="4"/>
        <c:delete val="1"/>
      </c:legendEntry>
      <c:layout>
        <c:manualLayout>
          <c:xMode val="edge"/>
          <c:yMode val="edge"/>
          <c:x val="0.87936306182195634"/>
          <c:y val="0.2087572548285879"/>
          <c:w val="0.11957452126824805"/>
          <c:h val="0.56538646292491901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1055728317505148E-2"/>
          <c:y val="6.2988967259156606E-2"/>
          <c:w val="0.72610068788894433"/>
          <c:h val="0.7948831347868836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КРУ в сфере национальной безопасности, правоохранительной деятельности, судебной системе и оборонном комплексе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013F-40D8-B308-D7FB49A6AD88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1 полномочие</c:v>
                </c:pt>
                <c:pt idx="1">
                  <c:v>2 полномочие</c:v>
                </c:pt>
                <c:pt idx="2">
                  <c:v>3 полномочие</c:v>
                </c:pt>
                <c:pt idx="3">
                  <c:v>4 полномочие</c:v>
                </c:pt>
                <c:pt idx="4">
                  <c:v>5 полномочие</c:v>
                </c:pt>
                <c:pt idx="5">
                  <c:v>6 полномочие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13</c:v>
                </c:pt>
                <c:pt idx="2">
                  <c:v>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13F-40D8-B308-D7FB49A6AD8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КРУ в социальной сфере, сфере межбюджетных отношений и социального страхования;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013F-40D8-B308-D7FB49A6AD88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013F-40D8-B308-D7FB49A6AD88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1 полномочие</c:v>
                </c:pt>
                <c:pt idx="1">
                  <c:v>2 полномочие</c:v>
                </c:pt>
                <c:pt idx="2">
                  <c:v>3 полномочие</c:v>
                </c:pt>
                <c:pt idx="3">
                  <c:v>4 полномочие</c:v>
                </c:pt>
                <c:pt idx="4">
                  <c:v>5 полномочие</c:v>
                </c:pt>
                <c:pt idx="5">
                  <c:v>6 полномочие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28</c:v>
                </c:pt>
                <c:pt idx="2">
                  <c:v>20</c:v>
                </c:pt>
                <c:pt idx="4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13F-40D8-B308-D7FB49A6AD8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КРУ в сфере развития экономики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1 полномочие</c:v>
                </c:pt>
                <c:pt idx="1">
                  <c:v>2 полномочие</c:v>
                </c:pt>
                <c:pt idx="2">
                  <c:v>3 полномочие</c:v>
                </c:pt>
                <c:pt idx="3">
                  <c:v>4 полномочие</c:v>
                </c:pt>
                <c:pt idx="4">
                  <c:v>5 полномочие</c:v>
                </c:pt>
                <c:pt idx="5">
                  <c:v>6 полномочие</c:v>
                </c:pt>
              </c:strCache>
            </c:strRef>
          </c:cat>
          <c:val>
            <c:numRef>
              <c:f>Лист1!$D$2:$D$7</c:f>
              <c:numCache>
                <c:formatCode>General</c:formatCode>
                <c:ptCount val="6"/>
                <c:pt idx="0">
                  <c:v>26</c:v>
                </c:pt>
                <c:pt idx="1">
                  <c:v>19</c:v>
                </c:pt>
                <c:pt idx="2">
                  <c:v>4</c:v>
                </c:pt>
                <c:pt idx="3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013F-40D8-B308-D7FB49A6AD88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Управление по контролю в сфере контрактных отношений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1 полномочие</c:v>
                </c:pt>
                <c:pt idx="1">
                  <c:v>2 полномочие</c:v>
                </c:pt>
                <c:pt idx="2">
                  <c:v>3 полномочие</c:v>
                </c:pt>
                <c:pt idx="3">
                  <c:v>4 полномочие</c:v>
                </c:pt>
                <c:pt idx="4">
                  <c:v>5 полномочие</c:v>
                </c:pt>
                <c:pt idx="5">
                  <c:v>6 полномочие</c:v>
                </c:pt>
              </c:strCache>
            </c:strRef>
          </c:cat>
          <c:val>
            <c:numRef>
              <c:f>Лист1!$E$2:$E$7</c:f>
              <c:numCache>
                <c:formatCode>General</c:formatCode>
                <c:ptCount val="6"/>
                <c:pt idx="2">
                  <c:v>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013F-40D8-B308-D7FB49A6AD88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Управление ведомственных проектов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013F-40D8-B308-D7FB49A6AD88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1 полномочие</c:v>
                </c:pt>
                <c:pt idx="1">
                  <c:v>2 полномочие</c:v>
                </c:pt>
                <c:pt idx="2">
                  <c:v>3 полномочие</c:v>
                </c:pt>
                <c:pt idx="3">
                  <c:v>4 полномочие</c:v>
                </c:pt>
                <c:pt idx="4">
                  <c:v>5 полномочие</c:v>
                </c:pt>
                <c:pt idx="5">
                  <c:v>6 полномочие</c:v>
                </c:pt>
              </c:strCache>
            </c:strRef>
          </c:cat>
          <c:val>
            <c:numRef>
              <c:f>Лист1!$F$2:$F$7</c:f>
              <c:numCache>
                <c:formatCode>General</c:formatCode>
                <c:ptCount val="6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013F-40D8-B308-D7FB49A6AD8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59114368"/>
        <c:axId val="159115904"/>
      </c:barChart>
      <c:lineChart>
        <c:grouping val="standard"/>
        <c:varyColors val="0"/>
        <c:ser>
          <c:idx val="5"/>
          <c:order val="5"/>
          <c:tx>
            <c:strRef>
              <c:f>Лист1!$G$1</c:f>
              <c:strCache>
                <c:ptCount val="1"/>
                <c:pt idx="0">
                  <c:v>ИТОГО</c:v>
                </c:pt>
              </c:strCache>
            </c:strRef>
          </c:tx>
          <c:spPr>
            <a:ln>
              <a:noFill/>
            </a:ln>
          </c:spPr>
          <c:marker>
            <c:symbol val="none"/>
          </c:marker>
          <c:dLbls>
            <c:dLbl>
              <c:idx val="5"/>
              <c:layout/>
              <c:tx>
                <c:rich>
                  <a:bodyPr/>
                  <a:lstStyle/>
                  <a:p>
                    <a:pPr>
                      <a:defRPr b="1"/>
                    </a:pPr>
                    <a:r>
                      <a:rPr lang="en-US" b="1"/>
                      <a:t>II </a:t>
                    </a:r>
                    <a:r>
                      <a:rPr lang="ru-RU" b="1"/>
                      <a:t>раздел </a:t>
                    </a:r>
                  </a:p>
                  <a:p>
                    <a:pPr>
                      <a:defRPr b="1"/>
                    </a:pPr>
                    <a:r>
                      <a:rPr lang="ru-RU" b="1"/>
                      <a:t>Планов ТОФК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013F-40D8-B308-D7FB49A6AD8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1 полномочие</c:v>
                </c:pt>
                <c:pt idx="1">
                  <c:v>2 полномочие</c:v>
                </c:pt>
                <c:pt idx="2">
                  <c:v>3 полномочие</c:v>
                </c:pt>
                <c:pt idx="3">
                  <c:v>4 полномочие</c:v>
                </c:pt>
                <c:pt idx="4">
                  <c:v>5 полномочие</c:v>
                </c:pt>
                <c:pt idx="5">
                  <c:v>6 полномочие</c:v>
                </c:pt>
              </c:strCache>
            </c:strRef>
          </c:cat>
          <c:val>
            <c:numRef>
              <c:f>Лист1!$G$2:$G$7</c:f>
              <c:numCache>
                <c:formatCode>General</c:formatCode>
                <c:ptCount val="6"/>
                <c:pt idx="0">
                  <c:v>68</c:v>
                </c:pt>
                <c:pt idx="1">
                  <c:v>19</c:v>
                </c:pt>
                <c:pt idx="2">
                  <c:v>52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013F-40D8-B308-D7FB49A6AD8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59114368"/>
        <c:axId val="159115904"/>
      </c:lineChart>
      <c:catAx>
        <c:axId val="1591143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59115904"/>
        <c:crosses val="autoZero"/>
        <c:auto val="1"/>
        <c:lblAlgn val="ctr"/>
        <c:lblOffset val="100"/>
        <c:noMultiLvlLbl val="0"/>
      </c:catAx>
      <c:valAx>
        <c:axId val="1591159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9114368"/>
        <c:crosses val="autoZero"/>
        <c:crossBetween val="between"/>
      </c:valAx>
    </c:plotArea>
    <c:legend>
      <c:legendPos val="r"/>
      <c:legendEntry>
        <c:idx val="5"/>
        <c:delete val="1"/>
      </c:legendEntry>
      <c:layout>
        <c:manualLayout>
          <c:xMode val="edge"/>
          <c:yMode val="edge"/>
          <c:x val="0.76482743048573798"/>
          <c:y val="8.8694355509155831E-2"/>
          <c:w val="0.23517256951426188"/>
          <c:h val="0.82171918129799215"/>
        </c:manualLayout>
      </c:layout>
      <c:overlay val="0"/>
      <c:txPr>
        <a:bodyPr/>
        <a:lstStyle/>
        <a:p>
          <a:pPr>
            <a:defRPr sz="900"/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5" y="0"/>
            <a:ext cx="4301543" cy="339884"/>
          </a:xfrm>
          <a:prstGeom prst="rect">
            <a:avLst/>
          </a:prstGeom>
        </p:spPr>
        <p:txBody>
          <a:bodyPr vert="horz" lIns="91321" tIns="45661" rIns="91321" bIns="45661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2802" y="0"/>
            <a:ext cx="4301543" cy="339884"/>
          </a:xfrm>
          <a:prstGeom prst="rect">
            <a:avLst/>
          </a:prstGeom>
        </p:spPr>
        <p:txBody>
          <a:bodyPr vert="horz" lIns="91321" tIns="45661" rIns="91321" bIns="45661" rtlCol="0"/>
          <a:lstStyle>
            <a:lvl1pPr algn="r">
              <a:defRPr sz="1200"/>
            </a:lvl1pPr>
          </a:lstStyle>
          <a:p>
            <a:pPr>
              <a:defRPr/>
            </a:pPr>
            <a:fld id="{A408EEA4-2D7D-4234-B1CC-66DC5ECBEFB5}" type="datetimeFigureOut">
              <a:rPr lang="ru-RU"/>
              <a:pPr>
                <a:defRPr/>
              </a:pPr>
              <a:t>27.09.2016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5" y="6456612"/>
            <a:ext cx="4301543" cy="339884"/>
          </a:xfrm>
          <a:prstGeom prst="rect">
            <a:avLst/>
          </a:prstGeom>
        </p:spPr>
        <p:txBody>
          <a:bodyPr vert="horz" lIns="91321" tIns="45661" rIns="91321" bIns="45661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2802" y="6456612"/>
            <a:ext cx="4301543" cy="339884"/>
          </a:xfrm>
          <a:prstGeom prst="rect">
            <a:avLst/>
          </a:prstGeom>
        </p:spPr>
        <p:txBody>
          <a:bodyPr vert="horz" lIns="91321" tIns="45661" rIns="91321" bIns="45661" rtlCol="0" anchor="b"/>
          <a:lstStyle>
            <a:lvl1pPr algn="r">
              <a:defRPr sz="1200"/>
            </a:lvl1pPr>
          </a:lstStyle>
          <a:p>
            <a:pPr>
              <a:defRPr/>
            </a:pPr>
            <a:fld id="{786EF610-A9ED-4533-A556-0B819F4676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9205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5" y="0"/>
            <a:ext cx="4301543" cy="339884"/>
          </a:xfrm>
          <a:prstGeom prst="rect">
            <a:avLst/>
          </a:prstGeom>
        </p:spPr>
        <p:txBody>
          <a:bodyPr vert="horz" lIns="91321" tIns="45661" rIns="91321" bIns="45661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802" y="0"/>
            <a:ext cx="4301543" cy="339884"/>
          </a:xfrm>
          <a:prstGeom prst="rect">
            <a:avLst/>
          </a:prstGeom>
        </p:spPr>
        <p:txBody>
          <a:bodyPr vert="horz" lIns="91321" tIns="45661" rIns="91321" bIns="45661" rtlCol="0"/>
          <a:lstStyle>
            <a:lvl1pPr algn="r">
              <a:defRPr sz="1200"/>
            </a:lvl1pPr>
          </a:lstStyle>
          <a:p>
            <a:pPr>
              <a:defRPr/>
            </a:pPr>
            <a:fld id="{1383AB2E-40E8-47D1-A703-F4A74A1E8C20}" type="datetimeFigureOut">
              <a:rPr lang="ru-RU"/>
              <a:pPr>
                <a:defRPr/>
              </a:pPr>
              <a:t>27.09.2016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4781" y="429377"/>
            <a:ext cx="8068797" cy="453922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21" tIns="45661" rIns="91321" bIns="45661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665" y="5037220"/>
            <a:ext cx="7941310" cy="125062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91321" tIns="45661" rIns="91321" bIns="45661" rtlCol="0"/>
          <a:lstStyle/>
          <a:p>
            <a:pPr lvl="0"/>
            <a:r>
              <a:rPr lang="ru-RU" noProof="0" dirty="0" smtClean="0"/>
              <a:t>Образец текста</a:t>
            </a:r>
          </a:p>
          <a:p>
            <a:pPr lvl="1"/>
            <a:r>
              <a:rPr lang="ru-RU" noProof="0" dirty="0" smtClean="0"/>
              <a:t>Второй уровень</a:t>
            </a:r>
          </a:p>
          <a:p>
            <a:pPr lvl="2"/>
            <a:r>
              <a:rPr lang="ru-RU" noProof="0" dirty="0" smtClean="0"/>
              <a:t>Третий уровень</a:t>
            </a:r>
          </a:p>
          <a:p>
            <a:pPr lvl="3"/>
            <a:r>
              <a:rPr lang="ru-RU" noProof="0" dirty="0" smtClean="0"/>
              <a:t>Четвертый уровень</a:t>
            </a:r>
          </a:p>
          <a:p>
            <a:pPr lvl="4"/>
            <a:r>
              <a:rPr lang="ru-RU" noProof="0" dirty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5" y="6456612"/>
            <a:ext cx="4301543" cy="339884"/>
          </a:xfrm>
          <a:prstGeom prst="rect">
            <a:avLst/>
          </a:prstGeom>
        </p:spPr>
        <p:txBody>
          <a:bodyPr vert="horz" lIns="91321" tIns="45661" rIns="91321" bIns="45661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802" y="6456612"/>
            <a:ext cx="4301543" cy="339884"/>
          </a:xfrm>
          <a:prstGeom prst="rect">
            <a:avLst/>
          </a:prstGeom>
        </p:spPr>
        <p:txBody>
          <a:bodyPr vert="horz" lIns="91321" tIns="45661" rIns="91321" bIns="45661" rtlCol="0" anchor="b"/>
          <a:lstStyle>
            <a:lvl1pPr algn="r">
              <a:defRPr sz="1200"/>
            </a:lvl1pPr>
          </a:lstStyle>
          <a:p>
            <a:pPr>
              <a:defRPr/>
            </a:pPr>
            <a:fld id="{B6BEA596-A06E-4B61-8BA8-320DE576E5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33510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79388" y="398463"/>
            <a:ext cx="9496425" cy="5341937"/>
          </a:xfrm>
          <a:ln>
            <a:noFill/>
          </a:ln>
        </p:spPr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6BEA596-A06E-4B61-8BA8-320DE576E586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84002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06388" y="509588"/>
            <a:ext cx="9207500" cy="5180012"/>
          </a:xfrm>
          <a:ln>
            <a:noFill/>
          </a:ln>
        </p:spPr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6BEA596-A06E-4B61-8BA8-320DE576E586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63786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588" y="346075"/>
            <a:ext cx="9859963" cy="5546725"/>
          </a:xfrm>
          <a:ln>
            <a:noFill/>
          </a:ln>
        </p:spPr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6BEA596-A06E-4B61-8BA8-320DE576E586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62318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9700" y="581025"/>
            <a:ext cx="9424988" cy="5300663"/>
          </a:xfrm>
          <a:ln>
            <a:noFill/>
          </a:ln>
        </p:spPr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6BEA596-A06E-4B61-8BA8-320DE576E586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76656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55613" y="550863"/>
            <a:ext cx="9120187" cy="5129212"/>
          </a:xfrm>
          <a:ln>
            <a:noFill/>
          </a:ln>
        </p:spPr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6BEA596-A06E-4B61-8BA8-320DE576E586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31438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577850" y="509588"/>
            <a:ext cx="9029700" cy="5078412"/>
          </a:xfrm>
          <a:ln>
            <a:noFill/>
          </a:ln>
        </p:spPr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6BEA596-A06E-4B61-8BA8-320DE576E586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29824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647742" y="543593"/>
            <a:ext cx="6654047" cy="3742552"/>
          </a:xfrm>
          <a:ln>
            <a:noFill/>
          </a:ln>
        </p:spPr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6BEA596-A06E-4B61-8BA8-320DE576E586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41875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11275" y="519113"/>
            <a:ext cx="7097713" cy="3992562"/>
          </a:xfrm>
          <a:ln>
            <a:noFill/>
          </a:ln>
        </p:spPr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6BEA596-A06E-4B61-8BA8-320DE576E586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53421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01638" y="428625"/>
            <a:ext cx="9137650" cy="5140325"/>
          </a:xfrm>
          <a:ln>
            <a:noFill/>
          </a:ln>
        </p:spPr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6BEA596-A06E-4B61-8BA8-320DE576E586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145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555625" y="387350"/>
            <a:ext cx="8901113" cy="5006975"/>
          </a:xfrm>
          <a:ln>
            <a:noFill/>
          </a:ln>
        </p:spPr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6BEA596-A06E-4B61-8BA8-320DE576E586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03425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4400" y="428625"/>
            <a:ext cx="8069263" cy="4540250"/>
          </a:xfrm>
          <a:ln>
            <a:noFill/>
          </a:ln>
        </p:spPr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6BEA596-A06E-4B61-8BA8-320DE576E586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97938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0513" y="458788"/>
            <a:ext cx="9405937" cy="5291137"/>
          </a:xfrm>
          <a:ln>
            <a:noFill/>
          </a:ln>
        </p:spPr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6BEA596-A06E-4B61-8BA8-320DE576E586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66226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DCE224-A1F4-406E-B121-666D272BCB70}" type="datetime1">
              <a:rPr lang="ru-RU"/>
              <a:pPr>
                <a:defRPr/>
              </a:pPr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51517C-E063-4302-9940-1E2CBDBDE8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2898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CD5EF5-F177-4E87-820B-938D19094A44}" type="datetime1">
              <a:rPr lang="ru-RU"/>
              <a:pPr>
                <a:defRPr/>
              </a:pPr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0F1139-BAF6-491A-BBAD-FF0E203738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259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A68CC8-A6F6-4CE0-8451-EF2F82262F4E}" type="datetime1">
              <a:rPr lang="ru-RU"/>
              <a:pPr>
                <a:defRPr/>
              </a:pPr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065B33-08C3-4FE7-A0C7-C9A74B0EEF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752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AE150C-1DD8-4DA4-8B1A-4BECFFAAA81D}" type="datetime1">
              <a:rPr lang="ru-RU"/>
              <a:pPr>
                <a:defRPr/>
              </a:pPr>
              <a:t>27.09.2016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A735B-01CE-4787-9713-247F7A0E45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2318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6579B8-41FB-42F6-A2E1-B1CE22B42CE8}" type="datetime1">
              <a:rPr lang="ru-RU"/>
              <a:pPr>
                <a:defRPr/>
              </a:pPr>
              <a:t>27.09.2016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D75E5-24F7-4F91-B854-6FB6038CF5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140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F336BB-D5C5-4D9E-BA63-37673C6C1475}" type="datetime1">
              <a:rPr lang="ru-RU"/>
              <a:pPr>
                <a:defRPr/>
              </a:pPr>
              <a:t>27.09.2016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6384D7-2B88-425F-9BAB-51CBE093DB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349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8056C1-24EB-41EE-AA24-C6211C37B51B}" type="datetime1">
              <a:rPr lang="ru-RU"/>
              <a:pPr>
                <a:defRPr/>
              </a:pPr>
              <a:t>27.09.2016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349CFC-727B-4A72-A8CC-632E714D1F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4544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127065-146A-4B3D-84C5-BC3A26468A52}" type="datetime1">
              <a:rPr lang="ru-RU"/>
              <a:pPr>
                <a:defRPr/>
              </a:pPr>
              <a:t>27.09.2016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87ADAF-E42D-4093-958A-4DA53815A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9571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DF1054-7C74-4759-9433-8E74D8CBE687}" type="datetime1">
              <a:rPr lang="ru-RU"/>
              <a:pPr>
                <a:defRPr/>
              </a:pPr>
              <a:t>27.09.2016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EBE0A-FDE9-4887-8AFD-ECDBF40773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7333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55451-3054-4738-95BB-2A7236128B2A}" type="datetime1">
              <a:rPr lang="ru-RU"/>
              <a:pPr>
                <a:defRPr/>
              </a:pPr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C4EEE0-C8E5-4FF5-8971-90E15BD341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925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DCFCE1-20A7-405F-97A8-A12181E2DEEF}" type="datetime1">
              <a:rPr lang="ru-RU"/>
              <a:pPr>
                <a:defRPr/>
              </a:pPr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9CB9B1-67FC-4150-9FE4-9E17BECD00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5827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C28755A-A678-4C3D-A074-5678835933C6}" type="datetime1">
              <a:rPr lang="ru-RU"/>
              <a:pPr>
                <a:defRPr/>
              </a:pPr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47EF94F-D5F7-4E78-B63E-BB5D5A4333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Microsoft_Excel_97-2003_Worksheet1.xls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1"/>
          <p:cNvSpPr txBox="1">
            <a:spLocks noChangeArrowheads="1"/>
          </p:cNvSpPr>
          <p:nvPr/>
        </p:nvSpPr>
        <p:spPr bwMode="auto">
          <a:xfrm>
            <a:off x="2854655" y="3407328"/>
            <a:ext cx="803501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dirty="0">
                <a:latin typeface="Arial" charset="0"/>
              </a:rPr>
              <a:t>Планирование </a:t>
            </a:r>
            <a:r>
              <a:rPr lang="ru-RU" altLang="ru-RU" sz="2000" dirty="0" smtClean="0">
                <a:latin typeface="Arial" charset="0"/>
              </a:rPr>
              <a:t>контрольной </a:t>
            </a:r>
            <a:r>
              <a:rPr lang="ru-RU" altLang="ru-RU" sz="2000" dirty="0">
                <a:latin typeface="Arial" charset="0"/>
              </a:rPr>
              <a:t>деятельности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dirty="0">
                <a:latin typeface="Arial" charset="0"/>
              </a:rPr>
              <a:t>Федерального </a:t>
            </a:r>
            <a:r>
              <a:rPr lang="ru-RU" altLang="ru-RU" sz="2000" dirty="0" smtClean="0">
                <a:latin typeface="Arial" charset="0"/>
              </a:rPr>
              <a:t>казначейства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dirty="0" smtClean="0">
                <a:latin typeface="Arial" charset="0"/>
              </a:rPr>
              <a:t>в финансово-бюджетной сфере</a:t>
            </a:r>
            <a:endParaRPr lang="ru-RU" altLang="ru-RU" sz="1800" dirty="0"/>
          </a:p>
        </p:txBody>
      </p:sp>
      <p:sp>
        <p:nvSpPr>
          <p:cNvPr id="2051" name="TextBox 2"/>
          <p:cNvSpPr txBox="1">
            <a:spLocks noChangeArrowheads="1"/>
          </p:cNvSpPr>
          <p:nvPr/>
        </p:nvSpPr>
        <p:spPr bwMode="auto">
          <a:xfrm>
            <a:off x="8883361" y="4978917"/>
            <a:ext cx="3569896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Arial" charset="0"/>
              </a:rPr>
              <a:t>Начальник Управления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Arial" charset="0"/>
              </a:rPr>
              <a:t>планирования и отчетности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Arial" charset="0"/>
              </a:rPr>
              <a:t>контрольно-надзорной деятельности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Arial" charset="0"/>
              </a:rPr>
              <a:t>С.Н. </a:t>
            </a:r>
            <a:r>
              <a:rPr lang="ru-RU" altLang="ru-RU" sz="1400" dirty="0" smtClean="0">
                <a:latin typeface="Arial" charset="0"/>
              </a:rPr>
              <a:t>Кузьмина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dirty="0" smtClean="0">
                <a:latin typeface="Arial" charset="0"/>
              </a:rPr>
              <a:t>Москва 2016</a:t>
            </a:r>
            <a:endParaRPr lang="ru-RU" altLang="ru-RU" sz="14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101725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Организация планирования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контрольно-надзорной деятельности </a:t>
            </a:r>
            <a:endParaRPr lang="ru-RU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Федерального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казначейства 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в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финансово-бюджетной сфере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90316" y="1780979"/>
            <a:ext cx="9492010" cy="914596"/>
          </a:xfrm>
          <a:prstGeom prst="roundRect">
            <a:avLst/>
          </a:prstGeom>
          <a:solidFill>
            <a:srgbClr val="E6E0EC">
              <a:alpha val="60000"/>
            </a:srgbClr>
          </a:solidFill>
          <a:ln w="15875">
            <a:solidFill>
              <a:schemeClr val="accent5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Для обеспечения процесса планирования контрольно-надзорной деятельности Федерального казначейства на 2017 год, </a:t>
            </a:r>
            <a:b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</a:b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по результатам осуществления процедуры планирования контрольно-надзорной деятельности в 2016 году, </a:t>
            </a:r>
            <a:b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</a:br>
            <a:r>
              <a:rPr lang="ru-RU" sz="1400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УПиОКНД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разработан и согласовывается </a:t>
            </a:r>
            <a:r>
              <a:rPr lang="ru-RU" altLang="ru-RU" sz="1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Приказ </a:t>
            </a:r>
            <a:r>
              <a:rPr lang="ru-RU" altLang="ru-RU" sz="1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ФК об утверждении </a:t>
            </a:r>
            <a:r>
              <a:rPr lang="ru-RU" altLang="ru-RU" sz="1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Порядка </a:t>
            </a:r>
            <a:r>
              <a:rPr lang="ru-RU" altLang="ru-RU" sz="14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планирования</a:t>
            </a:r>
            <a:r>
              <a:rPr lang="ru-RU" altLang="ru-RU" sz="1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altLang="ru-RU" sz="1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контрольных </a:t>
            </a:r>
            <a:r>
              <a:rPr lang="ru-RU" altLang="ru-RU" sz="1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мероприятий в финансово-бюджетной </a:t>
            </a:r>
            <a:r>
              <a:rPr lang="ru-RU" altLang="ru-RU" sz="1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сфере.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2118205" y="3115545"/>
            <a:ext cx="5497634" cy="2970059"/>
            <a:chOff x="2327755" y="3115545"/>
            <a:chExt cx="5315031" cy="2970059"/>
          </a:xfrm>
        </p:grpSpPr>
        <p:sp>
          <p:nvSpPr>
            <p:cNvPr id="18" name="Полилиния 17"/>
            <p:cNvSpPr/>
            <p:nvPr/>
          </p:nvSpPr>
          <p:spPr>
            <a:xfrm>
              <a:off x="2327755" y="3115545"/>
              <a:ext cx="2525962" cy="690711"/>
            </a:xfrm>
            <a:custGeom>
              <a:avLst/>
              <a:gdLst>
                <a:gd name="connsiteX0" fmla="*/ 0 w 2525962"/>
                <a:gd name="connsiteY0" fmla="*/ 115121 h 690711"/>
                <a:gd name="connsiteX1" fmla="*/ 115121 w 2525962"/>
                <a:gd name="connsiteY1" fmla="*/ 0 h 690711"/>
                <a:gd name="connsiteX2" fmla="*/ 2410841 w 2525962"/>
                <a:gd name="connsiteY2" fmla="*/ 0 h 690711"/>
                <a:gd name="connsiteX3" fmla="*/ 2525962 w 2525962"/>
                <a:gd name="connsiteY3" fmla="*/ 115121 h 690711"/>
                <a:gd name="connsiteX4" fmla="*/ 2525962 w 2525962"/>
                <a:gd name="connsiteY4" fmla="*/ 575590 h 690711"/>
                <a:gd name="connsiteX5" fmla="*/ 2410841 w 2525962"/>
                <a:gd name="connsiteY5" fmla="*/ 690711 h 690711"/>
                <a:gd name="connsiteX6" fmla="*/ 115121 w 2525962"/>
                <a:gd name="connsiteY6" fmla="*/ 690711 h 690711"/>
                <a:gd name="connsiteX7" fmla="*/ 0 w 2525962"/>
                <a:gd name="connsiteY7" fmla="*/ 575590 h 690711"/>
                <a:gd name="connsiteX8" fmla="*/ 0 w 2525962"/>
                <a:gd name="connsiteY8" fmla="*/ 115121 h 690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25962" h="690711">
                  <a:moveTo>
                    <a:pt x="0" y="115121"/>
                  </a:moveTo>
                  <a:cubicBezTo>
                    <a:pt x="0" y="51541"/>
                    <a:pt x="51541" y="0"/>
                    <a:pt x="115121" y="0"/>
                  </a:cubicBezTo>
                  <a:lnTo>
                    <a:pt x="2410841" y="0"/>
                  </a:lnTo>
                  <a:cubicBezTo>
                    <a:pt x="2474421" y="0"/>
                    <a:pt x="2525962" y="51541"/>
                    <a:pt x="2525962" y="115121"/>
                  </a:cubicBezTo>
                  <a:lnTo>
                    <a:pt x="2525962" y="575590"/>
                  </a:lnTo>
                  <a:cubicBezTo>
                    <a:pt x="2525962" y="639170"/>
                    <a:pt x="2474421" y="690711"/>
                    <a:pt x="2410841" y="690711"/>
                  </a:cubicBezTo>
                  <a:lnTo>
                    <a:pt x="115121" y="690711"/>
                  </a:lnTo>
                  <a:cubicBezTo>
                    <a:pt x="51541" y="690711"/>
                    <a:pt x="0" y="639170"/>
                    <a:pt x="0" y="575590"/>
                  </a:cubicBezTo>
                  <a:lnTo>
                    <a:pt x="0" y="11512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02298" tIns="68008" rIns="102298" bIns="68008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ru-RU" sz="1400" kern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Формирование </a:t>
              </a: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ru-RU" sz="1400" kern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Плана ФК</a:t>
              </a:r>
              <a:endParaRPr lang="ru-RU" sz="140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Полилиния 18"/>
            <p:cNvSpPr/>
            <p:nvPr/>
          </p:nvSpPr>
          <p:spPr>
            <a:xfrm>
              <a:off x="4845599" y="3875328"/>
              <a:ext cx="2795534" cy="690711"/>
            </a:xfrm>
            <a:custGeom>
              <a:avLst/>
              <a:gdLst>
                <a:gd name="connsiteX0" fmla="*/ 0 w 2590818"/>
                <a:gd name="connsiteY0" fmla="*/ 86339 h 690711"/>
                <a:gd name="connsiteX1" fmla="*/ 2245463 w 2590818"/>
                <a:gd name="connsiteY1" fmla="*/ 86339 h 690711"/>
                <a:gd name="connsiteX2" fmla="*/ 2245463 w 2590818"/>
                <a:gd name="connsiteY2" fmla="*/ 0 h 690711"/>
                <a:gd name="connsiteX3" fmla="*/ 2590818 w 2590818"/>
                <a:gd name="connsiteY3" fmla="*/ 345356 h 690711"/>
                <a:gd name="connsiteX4" fmla="*/ 2245463 w 2590818"/>
                <a:gd name="connsiteY4" fmla="*/ 690711 h 690711"/>
                <a:gd name="connsiteX5" fmla="*/ 2245463 w 2590818"/>
                <a:gd name="connsiteY5" fmla="*/ 604372 h 690711"/>
                <a:gd name="connsiteX6" fmla="*/ 0 w 2590818"/>
                <a:gd name="connsiteY6" fmla="*/ 604372 h 690711"/>
                <a:gd name="connsiteX7" fmla="*/ 0 w 2590818"/>
                <a:gd name="connsiteY7" fmla="*/ 86339 h 690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90818" h="690711">
                  <a:moveTo>
                    <a:pt x="0" y="86339"/>
                  </a:moveTo>
                  <a:lnTo>
                    <a:pt x="2245463" y="86339"/>
                  </a:lnTo>
                  <a:lnTo>
                    <a:pt x="2245463" y="0"/>
                  </a:lnTo>
                  <a:lnTo>
                    <a:pt x="2590818" y="345356"/>
                  </a:lnTo>
                  <a:lnTo>
                    <a:pt x="2245463" y="690711"/>
                  </a:lnTo>
                  <a:lnTo>
                    <a:pt x="2245463" y="604372"/>
                  </a:lnTo>
                  <a:lnTo>
                    <a:pt x="0" y="604372"/>
                  </a:lnTo>
                  <a:lnTo>
                    <a:pt x="0" y="86339"/>
                  </a:lnTo>
                  <a:close/>
                </a:path>
              </a:pathLst>
            </a:custGeom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430" tIns="97769" rIns="270447" bIns="97769" numCol="1" spcCol="1270" anchor="t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ru-RU" sz="1800" kern="12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ru-RU" sz="180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Полилиния 19"/>
            <p:cNvSpPr/>
            <p:nvPr/>
          </p:nvSpPr>
          <p:spPr>
            <a:xfrm>
              <a:off x="2329881" y="3875328"/>
              <a:ext cx="2515718" cy="690711"/>
            </a:xfrm>
            <a:custGeom>
              <a:avLst/>
              <a:gdLst>
                <a:gd name="connsiteX0" fmla="*/ 0 w 2515718"/>
                <a:gd name="connsiteY0" fmla="*/ 115121 h 690711"/>
                <a:gd name="connsiteX1" fmla="*/ 115121 w 2515718"/>
                <a:gd name="connsiteY1" fmla="*/ 0 h 690711"/>
                <a:gd name="connsiteX2" fmla="*/ 2400597 w 2515718"/>
                <a:gd name="connsiteY2" fmla="*/ 0 h 690711"/>
                <a:gd name="connsiteX3" fmla="*/ 2515718 w 2515718"/>
                <a:gd name="connsiteY3" fmla="*/ 115121 h 690711"/>
                <a:gd name="connsiteX4" fmla="*/ 2515718 w 2515718"/>
                <a:gd name="connsiteY4" fmla="*/ 575590 h 690711"/>
                <a:gd name="connsiteX5" fmla="*/ 2400597 w 2515718"/>
                <a:gd name="connsiteY5" fmla="*/ 690711 h 690711"/>
                <a:gd name="connsiteX6" fmla="*/ 115121 w 2515718"/>
                <a:gd name="connsiteY6" fmla="*/ 690711 h 690711"/>
                <a:gd name="connsiteX7" fmla="*/ 0 w 2515718"/>
                <a:gd name="connsiteY7" fmla="*/ 575590 h 690711"/>
                <a:gd name="connsiteX8" fmla="*/ 0 w 2515718"/>
                <a:gd name="connsiteY8" fmla="*/ 115121 h 690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15718" h="690711">
                  <a:moveTo>
                    <a:pt x="0" y="115121"/>
                  </a:moveTo>
                  <a:cubicBezTo>
                    <a:pt x="0" y="51541"/>
                    <a:pt x="51541" y="0"/>
                    <a:pt x="115121" y="0"/>
                  </a:cubicBezTo>
                  <a:lnTo>
                    <a:pt x="2400597" y="0"/>
                  </a:lnTo>
                  <a:cubicBezTo>
                    <a:pt x="2464177" y="0"/>
                    <a:pt x="2515718" y="51541"/>
                    <a:pt x="2515718" y="115121"/>
                  </a:cubicBezTo>
                  <a:lnTo>
                    <a:pt x="2515718" y="575590"/>
                  </a:lnTo>
                  <a:cubicBezTo>
                    <a:pt x="2515718" y="639170"/>
                    <a:pt x="2464177" y="690711"/>
                    <a:pt x="2400597" y="690711"/>
                  </a:cubicBezTo>
                  <a:lnTo>
                    <a:pt x="115121" y="690711"/>
                  </a:lnTo>
                  <a:cubicBezTo>
                    <a:pt x="51541" y="690711"/>
                    <a:pt x="0" y="639170"/>
                    <a:pt x="0" y="575590"/>
                  </a:cubicBezTo>
                  <a:lnTo>
                    <a:pt x="0" y="11512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02298" tIns="68008" rIns="102298" bIns="68008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Aft>
                  <a:spcPts val="0"/>
                </a:spcAft>
              </a:pPr>
              <a:r>
                <a:rPr lang="ru-RU" sz="1400" dirty="0">
                  <a:latin typeface="Arial" panose="020B0604020202020204" pitchFamily="34" charset="0"/>
                  <a:cs typeface="Arial" panose="020B0604020202020204" pitchFamily="34" charset="0"/>
                </a:rPr>
                <a:t>Формирование </a:t>
              </a:r>
            </a:p>
            <a:p>
              <a:pPr lvl="0" algn="ctr" defTabSz="800100">
                <a:lnSpc>
                  <a:spcPct val="90000"/>
                </a:lnSpc>
                <a:spcAft>
                  <a:spcPts val="0"/>
                </a:spcAft>
              </a:pPr>
              <a:r>
                <a:rPr lang="ru-RU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Плана ТОФК</a:t>
              </a:r>
              <a:endParaRPr lang="ru-RU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Стрелка вправо 20"/>
            <p:cNvSpPr/>
            <p:nvPr/>
          </p:nvSpPr>
          <p:spPr>
            <a:xfrm>
              <a:off x="4853717" y="4635110"/>
              <a:ext cx="2789069" cy="690711"/>
            </a:xfrm>
            <a:prstGeom prst="rightArrow">
              <a:avLst>
                <a:gd name="adj1" fmla="val 75000"/>
                <a:gd name="adj2" fmla="val 50000"/>
              </a:avLst>
            </a:prstGeom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Полилиния 21"/>
            <p:cNvSpPr/>
            <p:nvPr/>
          </p:nvSpPr>
          <p:spPr>
            <a:xfrm>
              <a:off x="2327755" y="4635110"/>
              <a:ext cx="2525962" cy="690711"/>
            </a:xfrm>
            <a:custGeom>
              <a:avLst/>
              <a:gdLst>
                <a:gd name="connsiteX0" fmla="*/ 0 w 2525962"/>
                <a:gd name="connsiteY0" fmla="*/ 115121 h 690711"/>
                <a:gd name="connsiteX1" fmla="*/ 115121 w 2525962"/>
                <a:gd name="connsiteY1" fmla="*/ 0 h 690711"/>
                <a:gd name="connsiteX2" fmla="*/ 2410841 w 2525962"/>
                <a:gd name="connsiteY2" fmla="*/ 0 h 690711"/>
                <a:gd name="connsiteX3" fmla="*/ 2525962 w 2525962"/>
                <a:gd name="connsiteY3" fmla="*/ 115121 h 690711"/>
                <a:gd name="connsiteX4" fmla="*/ 2525962 w 2525962"/>
                <a:gd name="connsiteY4" fmla="*/ 575590 h 690711"/>
                <a:gd name="connsiteX5" fmla="*/ 2410841 w 2525962"/>
                <a:gd name="connsiteY5" fmla="*/ 690711 h 690711"/>
                <a:gd name="connsiteX6" fmla="*/ 115121 w 2525962"/>
                <a:gd name="connsiteY6" fmla="*/ 690711 h 690711"/>
                <a:gd name="connsiteX7" fmla="*/ 0 w 2525962"/>
                <a:gd name="connsiteY7" fmla="*/ 575590 h 690711"/>
                <a:gd name="connsiteX8" fmla="*/ 0 w 2525962"/>
                <a:gd name="connsiteY8" fmla="*/ 115121 h 690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25962" h="690711">
                  <a:moveTo>
                    <a:pt x="0" y="115121"/>
                  </a:moveTo>
                  <a:cubicBezTo>
                    <a:pt x="0" y="51541"/>
                    <a:pt x="51541" y="0"/>
                    <a:pt x="115121" y="0"/>
                  </a:cubicBezTo>
                  <a:lnTo>
                    <a:pt x="2410841" y="0"/>
                  </a:lnTo>
                  <a:cubicBezTo>
                    <a:pt x="2474421" y="0"/>
                    <a:pt x="2525962" y="51541"/>
                    <a:pt x="2525962" y="115121"/>
                  </a:cubicBezTo>
                  <a:lnTo>
                    <a:pt x="2525962" y="575590"/>
                  </a:lnTo>
                  <a:cubicBezTo>
                    <a:pt x="2525962" y="639170"/>
                    <a:pt x="2474421" y="690711"/>
                    <a:pt x="2410841" y="690711"/>
                  </a:cubicBezTo>
                  <a:lnTo>
                    <a:pt x="115121" y="690711"/>
                  </a:lnTo>
                  <a:cubicBezTo>
                    <a:pt x="51541" y="690711"/>
                    <a:pt x="0" y="639170"/>
                    <a:pt x="0" y="575590"/>
                  </a:cubicBezTo>
                  <a:lnTo>
                    <a:pt x="0" y="11512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02298" tIns="68008" rIns="102298" bIns="68008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Aft>
                  <a:spcPts val="0"/>
                </a:spcAft>
              </a:pPr>
              <a:r>
                <a:rPr lang="ru-RU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Внесение изменений </a:t>
              </a:r>
            </a:p>
            <a:p>
              <a:pPr lvl="0" algn="ctr" defTabSz="800100">
                <a:lnSpc>
                  <a:spcPct val="90000"/>
                </a:lnSpc>
                <a:spcAft>
                  <a:spcPts val="0"/>
                </a:spcAft>
              </a:pPr>
              <a:r>
                <a:rPr lang="ru-RU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в План ФК/планы ТОФК</a:t>
              </a:r>
              <a:endParaRPr lang="ru-RU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Стрелка вправо 22"/>
            <p:cNvSpPr/>
            <p:nvPr/>
          </p:nvSpPr>
          <p:spPr>
            <a:xfrm>
              <a:off x="4869861" y="5394893"/>
              <a:ext cx="2769679" cy="690711"/>
            </a:xfrm>
            <a:prstGeom prst="rightArrow">
              <a:avLst>
                <a:gd name="adj1" fmla="val 75000"/>
                <a:gd name="adj2" fmla="val 50000"/>
              </a:avLst>
            </a:prstGeom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Полилиния 23"/>
            <p:cNvSpPr/>
            <p:nvPr/>
          </p:nvSpPr>
          <p:spPr>
            <a:xfrm>
              <a:off x="2329581" y="5394893"/>
              <a:ext cx="2540281" cy="690711"/>
            </a:xfrm>
            <a:custGeom>
              <a:avLst/>
              <a:gdLst>
                <a:gd name="connsiteX0" fmla="*/ 0 w 2540281"/>
                <a:gd name="connsiteY0" fmla="*/ 115121 h 690711"/>
                <a:gd name="connsiteX1" fmla="*/ 115121 w 2540281"/>
                <a:gd name="connsiteY1" fmla="*/ 0 h 690711"/>
                <a:gd name="connsiteX2" fmla="*/ 2425160 w 2540281"/>
                <a:gd name="connsiteY2" fmla="*/ 0 h 690711"/>
                <a:gd name="connsiteX3" fmla="*/ 2540281 w 2540281"/>
                <a:gd name="connsiteY3" fmla="*/ 115121 h 690711"/>
                <a:gd name="connsiteX4" fmla="*/ 2540281 w 2540281"/>
                <a:gd name="connsiteY4" fmla="*/ 575590 h 690711"/>
                <a:gd name="connsiteX5" fmla="*/ 2425160 w 2540281"/>
                <a:gd name="connsiteY5" fmla="*/ 690711 h 690711"/>
                <a:gd name="connsiteX6" fmla="*/ 115121 w 2540281"/>
                <a:gd name="connsiteY6" fmla="*/ 690711 h 690711"/>
                <a:gd name="connsiteX7" fmla="*/ 0 w 2540281"/>
                <a:gd name="connsiteY7" fmla="*/ 575590 h 690711"/>
                <a:gd name="connsiteX8" fmla="*/ 0 w 2540281"/>
                <a:gd name="connsiteY8" fmla="*/ 115121 h 690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40281" h="690711">
                  <a:moveTo>
                    <a:pt x="0" y="115121"/>
                  </a:moveTo>
                  <a:cubicBezTo>
                    <a:pt x="0" y="51541"/>
                    <a:pt x="51541" y="0"/>
                    <a:pt x="115121" y="0"/>
                  </a:cubicBezTo>
                  <a:lnTo>
                    <a:pt x="2425160" y="0"/>
                  </a:lnTo>
                  <a:cubicBezTo>
                    <a:pt x="2488740" y="0"/>
                    <a:pt x="2540281" y="51541"/>
                    <a:pt x="2540281" y="115121"/>
                  </a:cubicBezTo>
                  <a:lnTo>
                    <a:pt x="2540281" y="575590"/>
                  </a:lnTo>
                  <a:cubicBezTo>
                    <a:pt x="2540281" y="639170"/>
                    <a:pt x="2488740" y="690711"/>
                    <a:pt x="2425160" y="690711"/>
                  </a:cubicBezTo>
                  <a:lnTo>
                    <a:pt x="115121" y="690711"/>
                  </a:lnTo>
                  <a:cubicBezTo>
                    <a:pt x="51541" y="690711"/>
                    <a:pt x="0" y="639170"/>
                    <a:pt x="0" y="575590"/>
                  </a:cubicBezTo>
                  <a:lnTo>
                    <a:pt x="0" y="11512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02298" tIns="68008" rIns="102298" bIns="68008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Aft>
                  <a:spcPts val="0"/>
                </a:spcAft>
              </a:pPr>
              <a:r>
                <a:rPr lang="ru-RU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Учет внеплановых КМ</a:t>
              </a:r>
              <a:endParaRPr lang="ru-RU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1490316" y="2695575"/>
            <a:ext cx="528195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Основные положения Порядка планирования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72275" y="2695575"/>
            <a:ext cx="421005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Основные изменения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614129" y="3115545"/>
            <a:ext cx="3251793" cy="690711"/>
          </a:xfrm>
          <a:custGeom>
            <a:avLst/>
            <a:gdLst>
              <a:gd name="connsiteX0" fmla="*/ 0 w 2525962"/>
              <a:gd name="connsiteY0" fmla="*/ 115121 h 690711"/>
              <a:gd name="connsiteX1" fmla="*/ 115121 w 2525962"/>
              <a:gd name="connsiteY1" fmla="*/ 0 h 690711"/>
              <a:gd name="connsiteX2" fmla="*/ 2410841 w 2525962"/>
              <a:gd name="connsiteY2" fmla="*/ 0 h 690711"/>
              <a:gd name="connsiteX3" fmla="*/ 2525962 w 2525962"/>
              <a:gd name="connsiteY3" fmla="*/ 115121 h 690711"/>
              <a:gd name="connsiteX4" fmla="*/ 2525962 w 2525962"/>
              <a:gd name="connsiteY4" fmla="*/ 575590 h 690711"/>
              <a:gd name="connsiteX5" fmla="*/ 2410841 w 2525962"/>
              <a:gd name="connsiteY5" fmla="*/ 690711 h 690711"/>
              <a:gd name="connsiteX6" fmla="*/ 115121 w 2525962"/>
              <a:gd name="connsiteY6" fmla="*/ 690711 h 690711"/>
              <a:gd name="connsiteX7" fmla="*/ 0 w 2525962"/>
              <a:gd name="connsiteY7" fmla="*/ 575590 h 690711"/>
              <a:gd name="connsiteX8" fmla="*/ 0 w 2525962"/>
              <a:gd name="connsiteY8" fmla="*/ 115121 h 690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25962" h="690711">
                <a:moveTo>
                  <a:pt x="0" y="115121"/>
                </a:moveTo>
                <a:cubicBezTo>
                  <a:pt x="0" y="51541"/>
                  <a:pt x="51541" y="0"/>
                  <a:pt x="115121" y="0"/>
                </a:cubicBezTo>
                <a:lnTo>
                  <a:pt x="2410841" y="0"/>
                </a:lnTo>
                <a:cubicBezTo>
                  <a:pt x="2474421" y="0"/>
                  <a:pt x="2525962" y="51541"/>
                  <a:pt x="2525962" y="115121"/>
                </a:cubicBezTo>
                <a:lnTo>
                  <a:pt x="2525962" y="575590"/>
                </a:lnTo>
                <a:cubicBezTo>
                  <a:pt x="2525962" y="639170"/>
                  <a:pt x="2474421" y="690711"/>
                  <a:pt x="2410841" y="690711"/>
                </a:cubicBezTo>
                <a:lnTo>
                  <a:pt x="115121" y="690711"/>
                </a:lnTo>
                <a:cubicBezTo>
                  <a:pt x="51541" y="690711"/>
                  <a:pt x="0" y="639170"/>
                  <a:pt x="0" y="575590"/>
                </a:cubicBezTo>
                <a:lnTo>
                  <a:pt x="0" y="11512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02298" tIns="68008" rIns="102298" bIns="68008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Aft>
                <a:spcPts val="0"/>
              </a:spcAft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Определены сроки </a:t>
            </a:r>
          </a:p>
          <a:p>
            <a:pPr lvl="0" algn="ctr" defTabSz="800100">
              <a:lnSpc>
                <a:spcPct val="90000"/>
              </a:lnSpc>
              <a:spcAft>
                <a:spcPts val="0"/>
              </a:spcAft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этапов планирования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7616255" y="3875328"/>
            <a:ext cx="3249667" cy="690711"/>
          </a:xfrm>
          <a:custGeom>
            <a:avLst/>
            <a:gdLst>
              <a:gd name="connsiteX0" fmla="*/ 0 w 2515718"/>
              <a:gd name="connsiteY0" fmla="*/ 115121 h 690711"/>
              <a:gd name="connsiteX1" fmla="*/ 115121 w 2515718"/>
              <a:gd name="connsiteY1" fmla="*/ 0 h 690711"/>
              <a:gd name="connsiteX2" fmla="*/ 2400597 w 2515718"/>
              <a:gd name="connsiteY2" fmla="*/ 0 h 690711"/>
              <a:gd name="connsiteX3" fmla="*/ 2515718 w 2515718"/>
              <a:gd name="connsiteY3" fmla="*/ 115121 h 690711"/>
              <a:gd name="connsiteX4" fmla="*/ 2515718 w 2515718"/>
              <a:gd name="connsiteY4" fmla="*/ 575590 h 690711"/>
              <a:gd name="connsiteX5" fmla="*/ 2400597 w 2515718"/>
              <a:gd name="connsiteY5" fmla="*/ 690711 h 690711"/>
              <a:gd name="connsiteX6" fmla="*/ 115121 w 2515718"/>
              <a:gd name="connsiteY6" fmla="*/ 690711 h 690711"/>
              <a:gd name="connsiteX7" fmla="*/ 0 w 2515718"/>
              <a:gd name="connsiteY7" fmla="*/ 575590 h 690711"/>
              <a:gd name="connsiteX8" fmla="*/ 0 w 2515718"/>
              <a:gd name="connsiteY8" fmla="*/ 115121 h 690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15718" h="690711">
                <a:moveTo>
                  <a:pt x="0" y="115121"/>
                </a:moveTo>
                <a:cubicBezTo>
                  <a:pt x="0" y="51541"/>
                  <a:pt x="51541" y="0"/>
                  <a:pt x="115121" y="0"/>
                </a:cubicBezTo>
                <a:lnTo>
                  <a:pt x="2400597" y="0"/>
                </a:lnTo>
                <a:cubicBezTo>
                  <a:pt x="2464177" y="0"/>
                  <a:pt x="2515718" y="51541"/>
                  <a:pt x="2515718" y="115121"/>
                </a:cubicBezTo>
                <a:lnTo>
                  <a:pt x="2515718" y="575590"/>
                </a:lnTo>
                <a:cubicBezTo>
                  <a:pt x="2515718" y="639170"/>
                  <a:pt x="2464177" y="690711"/>
                  <a:pt x="2400597" y="690711"/>
                </a:cubicBezTo>
                <a:lnTo>
                  <a:pt x="115121" y="690711"/>
                </a:lnTo>
                <a:cubicBezTo>
                  <a:pt x="51541" y="690711"/>
                  <a:pt x="0" y="639170"/>
                  <a:pt x="0" y="575590"/>
                </a:cubicBezTo>
                <a:lnTo>
                  <a:pt x="0" y="11512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02298" tIns="68008" rIns="102298" bIns="68008" numCol="1" spcCol="1270" anchor="ctr" anchorCtr="0">
            <a:noAutofit/>
          </a:bodyPr>
          <a:lstStyle/>
          <a:p>
            <a:pPr marL="171450" lvl="0" indent="-171450" defTabSz="800100">
              <a:lnSpc>
                <a:spcPct val="90000"/>
              </a:lnSpc>
              <a:spcAft>
                <a:spcPts val="0"/>
              </a:spcAft>
              <a:buFontTx/>
              <a:buChar char="-"/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Изменение формы плана;</a:t>
            </a:r>
          </a:p>
          <a:p>
            <a:pPr marL="171450" lvl="0" indent="-171450" defTabSz="800100">
              <a:lnSpc>
                <a:spcPct val="90000"/>
              </a:lnSpc>
              <a:spcAft>
                <a:spcPts val="0"/>
              </a:spcAft>
              <a:buFontTx/>
              <a:buChar char="-"/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Форма предложений в план;</a:t>
            </a:r>
          </a:p>
          <a:p>
            <a:pPr marL="171450" lvl="0" indent="-171450" defTabSz="800100">
              <a:lnSpc>
                <a:spcPct val="90000"/>
              </a:lnSpc>
              <a:spcAft>
                <a:spcPts val="0"/>
              </a:spcAft>
              <a:buFontTx/>
              <a:buChar char="-"/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Форма обоснования включения в план;</a:t>
            </a:r>
          </a:p>
          <a:p>
            <a:pPr marL="171450" lvl="0" indent="-171450" defTabSz="800100">
              <a:lnSpc>
                <a:spcPct val="90000"/>
              </a:lnSpc>
              <a:spcAft>
                <a:spcPts val="0"/>
              </a:spcAft>
              <a:buFontTx/>
              <a:buChar char="-"/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Реестр участия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614130" y="4635110"/>
            <a:ext cx="3251792" cy="690711"/>
          </a:xfrm>
          <a:custGeom>
            <a:avLst/>
            <a:gdLst>
              <a:gd name="connsiteX0" fmla="*/ 0 w 2525962"/>
              <a:gd name="connsiteY0" fmla="*/ 115121 h 690711"/>
              <a:gd name="connsiteX1" fmla="*/ 115121 w 2525962"/>
              <a:gd name="connsiteY1" fmla="*/ 0 h 690711"/>
              <a:gd name="connsiteX2" fmla="*/ 2410841 w 2525962"/>
              <a:gd name="connsiteY2" fmla="*/ 0 h 690711"/>
              <a:gd name="connsiteX3" fmla="*/ 2525962 w 2525962"/>
              <a:gd name="connsiteY3" fmla="*/ 115121 h 690711"/>
              <a:gd name="connsiteX4" fmla="*/ 2525962 w 2525962"/>
              <a:gd name="connsiteY4" fmla="*/ 575590 h 690711"/>
              <a:gd name="connsiteX5" fmla="*/ 2410841 w 2525962"/>
              <a:gd name="connsiteY5" fmla="*/ 690711 h 690711"/>
              <a:gd name="connsiteX6" fmla="*/ 115121 w 2525962"/>
              <a:gd name="connsiteY6" fmla="*/ 690711 h 690711"/>
              <a:gd name="connsiteX7" fmla="*/ 0 w 2525962"/>
              <a:gd name="connsiteY7" fmla="*/ 575590 h 690711"/>
              <a:gd name="connsiteX8" fmla="*/ 0 w 2525962"/>
              <a:gd name="connsiteY8" fmla="*/ 115121 h 690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25962" h="690711">
                <a:moveTo>
                  <a:pt x="0" y="115121"/>
                </a:moveTo>
                <a:cubicBezTo>
                  <a:pt x="0" y="51541"/>
                  <a:pt x="51541" y="0"/>
                  <a:pt x="115121" y="0"/>
                </a:cubicBezTo>
                <a:lnTo>
                  <a:pt x="2410841" y="0"/>
                </a:lnTo>
                <a:cubicBezTo>
                  <a:pt x="2474421" y="0"/>
                  <a:pt x="2525962" y="51541"/>
                  <a:pt x="2525962" y="115121"/>
                </a:cubicBezTo>
                <a:lnTo>
                  <a:pt x="2525962" y="575590"/>
                </a:lnTo>
                <a:cubicBezTo>
                  <a:pt x="2525962" y="639170"/>
                  <a:pt x="2474421" y="690711"/>
                  <a:pt x="2410841" y="690711"/>
                </a:cubicBezTo>
                <a:lnTo>
                  <a:pt x="115121" y="690711"/>
                </a:lnTo>
                <a:cubicBezTo>
                  <a:pt x="51541" y="690711"/>
                  <a:pt x="0" y="639170"/>
                  <a:pt x="0" y="575590"/>
                </a:cubicBezTo>
                <a:lnTo>
                  <a:pt x="0" y="11512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02298" tIns="68008" rIns="102298" bIns="68008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kern="1200" dirty="0" smtClean="0">
                <a:latin typeface="Arial" panose="020B0604020202020204" pitchFamily="34" charset="0"/>
                <a:cs typeface="Arial" panose="020B0604020202020204" pitchFamily="34" charset="0"/>
              </a:rPr>
              <a:t>Форма изменений плана</a:t>
            </a:r>
            <a:endParaRPr lang="ru-RU" sz="1400" kern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615956" y="5394893"/>
            <a:ext cx="3249966" cy="690711"/>
          </a:xfrm>
          <a:custGeom>
            <a:avLst/>
            <a:gdLst>
              <a:gd name="connsiteX0" fmla="*/ 0 w 2540281"/>
              <a:gd name="connsiteY0" fmla="*/ 115121 h 690711"/>
              <a:gd name="connsiteX1" fmla="*/ 115121 w 2540281"/>
              <a:gd name="connsiteY1" fmla="*/ 0 h 690711"/>
              <a:gd name="connsiteX2" fmla="*/ 2425160 w 2540281"/>
              <a:gd name="connsiteY2" fmla="*/ 0 h 690711"/>
              <a:gd name="connsiteX3" fmla="*/ 2540281 w 2540281"/>
              <a:gd name="connsiteY3" fmla="*/ 115121 h 690711"/>
              <a:gd name="connsiteX4" fmla="*/ 2540281 w 2540281"/>
              <a:gd name="connsiteY4" fmla="*/ 575590 h 690711"/>
              <a:gd name="connsiteX5" fmla="*/ 2425160 w 2540281"/>
              <a:gd name="connsiteY5" fmla="*/ 690711 h 690711"/>
              <a:gd name="connsiteX6" fmla="*/ 115121 w 2540281"/>
              <a:gd name="connsiteY6" fmla="*/ 690711 h 690711"/>
              <a:gd name="connsiteX7" fmla="*/ 0 w 2540281"/>
              <a:gd name="connsiteY7" fmla="*/ 575590 h 690711"/>
              <a:gd name="connsiteX8" fmla="*/ 0 w 2540281"/>
              <a:gd name="connsiteY8" fmla="*/ 115121 h 690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40281" h="690711">
                <a:moveTo>
                  <a:pt x="0" y="115121"/>
                </a:moveTo>
                <a:cubicBezTo>
                  <a:pt x="0" y="51541"/>
                  <a:pt x="51541" y="0"/>
                  <a:pt x="115121" y="0"/>
                </a:cubicBezTo>
                <a:lnTo>
                  <a:pt x="2425160" y="0"/>
                </a:lnTo>
                <a:cubicBezTo>
                  <a:pt x="2488740" y="0"/>
                  <a:pt x="2540281" y="51541"/>
                  <a:pt x="2540281" y="115121"/>
                </a:cubicBezTo>
                <a:lnTo>
                  <a:pt x="2540281" y="575590"/>
                </a:lnTo>
                <a:cubicBezTo>
                  <a:pt x="2540281" y="639170"/>
                  <a:pt x="2488740" y="690711"/>
                  <a:pt x="2425160" y="690711"/>
                </a:cubicBezTo>
                <a:lnTo>
                  <a:pt x="115121" y="690711"/>
                </a:lnTo>
                <a:cubicBezTo>
                  <a:pt x="51541" y="690711"/>
                  <a:pt x="0" y="639170"/>
                  <a:pt x="0" y="575590"/>
                </a:cubicBezTo>
                <a:lnTo>
                  <a:pt x="0" y="11512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02298" tIns="68008" rIns="102298" bIns="68008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kern="1200" dirty="0" smtClean="0">
                <a:latin typeface="Arial" panose="020B0604020202020204" pitchFamily="34" charset="0"/>
                <a:cs typeface="Arial" panose="020B0604020202020204" pitchFamily="34" charset="0"/>
              </a:rPr>
              <a:t>Реестр внеплановых КМ</a:t>
            </a:r>
            <a:endParaRPr lang="ru-RU" sz="1400" kern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Номер слайда 19"/>
          <p:cNvSpPr>
            <a:spLocks noGrp="1"/>
          </p:cNvSpPr>
          <p:nvPr>
            <p:ph type="sldNum" sz="quarter" idx="12"/>
          </p:nvPr>
        </p:nvSpPr>
        <p:spPr>
          <a:xfrm>
            <a:off x="9144000" y="6129338"/>
            <a:ext cx="2732088" cy="565150"/>
          </a:xfrm>
        </p:spPr>
        <p:txBody>
          <a:bodyPr/>
          <a:lstStyle/>
          <a:p>
            <a:pPr>
              <a:defRPr/>
            </a:pP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2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94894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19"/>
          <p:cNvSpPr>
            <a:spLocks noGrp="1"/>
          </p:cNvSpPr>
          <p:nvPr>
            <p:ph type="sldNum" sz="quarter" idx="12"/>
          </p:nvPr>
        </p:nvSpPr>
        <p:spPr>
          <a:xfrm>
            <a:off x="9144000" y="6129338"/>
            <a:ext cx="2732088" cy="565150"/>
          </a:xfrm>
        </p:spPr>
        <p:txBody>
          <a:bodyPr/>
          <a:lstStyle/>
          <a:p>
            <a:pPr>
              <a:defRPr/>
            </a:pPr>
            <a:fld id="{82DD4CFF-2AA8-4C8E-9CD4-3980D8811027}" type="slidenum">
              <a:rPr lang="ru-RU" sz="160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pPr>
                <a:defRPr/>
              </a:pPr>
              <a:t>3</a:t>
            </a:fld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101725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Схема процесса планирования контрольно-надзорной деятельности </a:t>
            </a:r>
            <a:endParaRPr lang="ru-RU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Федерального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казначейства в финансово-бюджетной сфере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  <p:sp>
        <p:nvSpPr>
          <p:cNvPr id="4" name="Полилиния 3"/>
          <p:cNvSpPr/>
          <p:nvPr/>
        </p:nvSpPr>
        <p:spPr>
          <a:xfrm>
            <a:off x="1129003" y="1710225"/>
            <a:ext cx="10552926" cy="374897"/>
          </a:xfrm>
          <a:custGeom>
            <a:avLst/>
            <a:gdLst>
              <a:gd name="connsiteX0" fmla="*/ 0 w 7579947"/>
              <a:gd name="connsiteY0" fmla="*/ 40316 h 403155"/>
              <a:gd name="connsiteX1" fmla="*/ 40316 w 7579947"/>
              <a:gd name="connsiteY1" fmla="*/ 0 h 403155"/>
              <a:gd name="connsiteX2" fmla="*/ 7539632 w 7579947"/>
              <a:gd name="connsiteY2" fmla="*/ 0 h 403155"/>
              <a:gd name="connsiteX3" fmla="*/ 7579948 w 7579947"/>
              <a:gd name="connsiteY3" fmla="*/ 40316 h 403155"/>
              <a:gd name="connsiteX4" fmla="*/ 7579947 w 7579947"/>
              <a:gd name="connsiteY4" fmla="*/ 362840 h 403155"/>
              <a:gd name="connsiteX5" fmla="*/ 7539631 w 7579947"/>
              <a:gd name="connsiteY5" fmla="*/ 403156 h 403155"/>
              <a:gd name="connsiteX6" fmla="*/ 40316 w 7579947"/>
              <a:gd name="connsiteY6" fmla="*/ 403155 h 403155"/>
              <a:gd name="connsiteX7" fmla="*/ 0 w 7579947"/>
              <a:gd name="connsiteY7" fmla="*/ 362839 h 403155"/>
              <a:gd name="connsiteX8" fmla="*/ 0 w 7579947"/>
              <a:gd name="connsiteY8" fmla="*/ 40316 h 403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79947" h="403155">
                <a:moveTo>
                  <a:pt x="0" y="40316"/>
                </a:moveTo>
                <a:cubicBezTo>
                  <a:pt x="0" y="18050"/>
                  <a:pt x="18050" y="0"/>
                  <a:pt x="40316" y="0"/>
                </a:cubicBezTo>
                <a:lnTo>
                  <a:pt x="7539632" y="0"/>
                </a:lnTo>
                <a:cubicBezTo>
                  <a:pt x="7561898" y="0"/>
                  <a:pt x="7579948" y="18050"/>
                  <a:pt x="7579948" y="40316"/>
                </a:cubicBezTo>
                <a:cubicBezTo>
                  <a:pt x="7579948" y="147824"/>
                  <a:pt x="7579947" y="255332"/>
                  <a:pt x="7579947" y="362840"/>
                </a:cubicBezTo>
                <a:cubicBezTo>
                  <a:pt x="7579947" y="385106"/>
                  <a:pt x="7561897" y="403156"/>
                  <a:pt x="7539631" y="403156"/>
                </a:cubicBezTo>
                <a:lnTo>
                  <a:pt x="40316" y="403155"/>
                </a:lnTo>
                <a:cubicBezTo>
                  <a:pt x="18050" y="403155"/>
                  <a:pt x="0" y="385105"/>
                  <a:pt x="0" y="362839"/>
                </a:cubicBezTo>
                <a:lnTo>
                  <a:pt x="0" y="4031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5875">
            <a:solidFill>
              <a:srgbClr val="FFC000"/>
            </a:solidFill>
            <a:prstDash val="solid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7147" tIns="97147" rIns="1297166" bIns="36000" numCol="1" spcCol="1270" anchor="b" anchorCtr="0">
            <a:noAutofit/>
          </a:bodyPr>
          <a:lstStyle/>
          <a:p>
            <a:pPr defTabSz="800100">
              <a:lnSpc>
                <a:spcPct val="0"/>
              </a:lnSpc>
              <a:spcAft>
                <a:spcPts val="0"/>
              </a:spcAft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Органы </a:t>
            </a:r>
            <a:r>
              <a:rPr lang="ru-RU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гос.власти</a:t>
            </a:r>
            <a:endParaRPr lang="ru-RU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олилиния 5"/>
          <p:cNvSpPr/>
          <p:nvPr/>
        </p:nvSpPr>
        <p:spPr>
          <a:xfrm>
            <a:off x="1129004" y="2085625"/>
            <a:ext cx="10552926" cy="354923"/>
          </a:xfrm>
          <a:custGeom>
            <a:avLst/>
            <a:gdLst>
              <a:gd name="connsiteX0" fmla="*/ 0 w 9844078"/>
              <a:gd name="connsiteY0" fmla="*/ 97536 h 975360"/>
              <a:gd name="connsiteX1" fmla="*/ 97536 w 9844078"/>
              <a:gd name="connsiteY1" fmla="*/ 0 h 975360"/>
              <a:gd name="connsiteX2" fmla="*/ 9746542 w 9844078"/>
              <a:gd name="connsiteY2" fmla="*/ 0 h 975360"/>
              <a:gd name="connsiteX3" fmla="*/ 9844078 w 9844078"/>
              <a:gd name="connsiteY3" fmla="*/ 97536 h 975360"/>
              <a:gd name="connsiteX4" fmla="*/ 9844078 w 9844078"/>
              <a:gd name="connsiteY4" fmla="*/ 877824 h 975360"/>
              <a:gd name="connsiteX5" fmla="*/ 9746542 w 9844078"/>
              <a:gd name="connsiteY5" fmla="*/ 975360 h 975360"/>
              <a:gd name="connsiteX6" fmla="*/ 97536 w 9844078"/>
              <a:gd name="connsiteY6" fmla="*/ 975360 h 975360"/>
              <a:gd name="connsiteX7" fmla="*/ 0 w 9844078"/>
              <a:gd name="connsiteY7" fmla="*/ 877824 h 975360"/>
              <a:gd name="connsiteX8" fmla="*/ 0 w 9844078"/>
              <a:gd name="connsiteY8" fmla="*/ 97536 h 975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844078" h="975360">
                <a:moveTo>
                  <a:pt x="0" y="97536"/>
                </a:moveTo>
                <a:cubicBezTo>
                  <a:pt x="0" y="43668"/>
                  <a:pt x="43668" y="0"/>
                  <a:pt x="97536" y="0"/>
                </a:cubicBezTo>
                <a:lnTo>
                  <a:pt x="9746542" y="0"/>
                </a:lnTo>
                <a:cubicBezTo>
                  <a:pt x="9800410" y="0"/>
                  <a:pt x="9844078" y="43668"/>
                  <a:pt x="9844078" y="97536"/>
                </a:cubicBezTo>
                <a:lnTo>
                  <a:pt x="9844078" y="877824"/>
                </a:lnTo>
                <a:cubicBezTo>
                  <a:pt x="9844078" y="931692"/>
                  <a:pt x="9800410" y="975360"/>
                  <a:pt x="9746542" y="975360"/>
                </a:cubicBezTo>
                <a:lnTo>
                  <a:pt x="97536" y="975360"/>
                </a:lnTo>
                <a:cubicBezTo>
                  <a:pt x="43668" y="975360"/>
                  <a:pt x="0" y="931692"/>
                  <a:pt x="0" y="877824"/>
                </a:cubicBezTo>
                <a:lnTo>
                  <a:pt x="0" y="97536"/>
                </a:lnTo>
                <a:close/>
              </a:path>
            </a:pathLst>
          </a:custGeom>
          <a:solidFill>
            <a:schemeClr val="bg1"/>
          </a:solidFill>
          <a:ln w="15875">
            <a:solidFill>
              <a:srgbClr val="FFC000"/>
            </a:solidFill>
            <a:prstDash val="solid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7147" tIns="97147" rIns="1297166" bIns="36000" numCol="1" spcCol="1270" anchor="b" anchorCtr="0">
            <a:noAutofit/>
          </a:bodyPr>
          <a:lstStyle/>
          <a:p>
            <a:pPr defTabSz="800100">
              <a:lnSpc>
                <a:spcPct val="0"/>
              </a:lnSpc>
              <a:spcAft>
                <a:spcPts val="0"/>
              </a:spcAft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Минфин России</a:t>
            </a:r>
          </a:p>
        </p:txBody>
      </p:sp>
      <p:sp>
        <p:nvSpPr>
          <p:cNvPr id="8" name="Полилиния 7"/>
          <p:cNvSpPr/>
          <p:nvPr/>
        </p:nvSpPr>
        <p:spPr>
          <a:xfrm>
            <a:off x="1129002" y="2441051"/>
            <a:ext cx="10552926" cy="574237"/>
          </a:xfrm>
          <a:custGeom>
            <a:avLst/>
            <a:gdLst>
              <a:gd name="connsiteX0" fmla="*/ 0 w 7579947"/>
              <a:gd name="connsiteY0" fmla="*/ 97536 h 975360"/>
              <a:gd name="connsiteX1" fmla="*/ 97536 w 7579947"/>
              <a:gd name="connsiteY1" fmla="*/ 0 h 975360"/>
              <a:gd name="connsiteX2" fmla="*/ 7482411 w 7579947"/>
              <a:gd name="connsiteY2" fmla="*/ 0 h 975360"/>
              <a:gd name="connsiteX3" fmla="*/ 7579947 w 7579947"/>
              <a:gd name="connsiteY3" fmla="*/ 97536 h 975360"/>
              <a:gd name="connsiteX4" fmla="*/ 7579947 w 7579947"/>
              <a:gd name="connsiteY4" fmla="*/ 877824 h 975360"/>
              <a:gd name="connsiteX5" fmla="*/ 7482411 w 7579947"/>
              <a:gd name="connsiteY5" fmla="*/ 975360 h 975360"/>
              <a:gd name="connsiteX6" fmla="*/ 97536 w 7579947"/>
              <a:gd name="connsiteY6" fmla="*/ 975360 h 975360"/>
              <a:gd name="connsiteX7" fmla="*/ 0 w 7579947"/>
              <a:gd name="connsiteY7" fmla="*/ 877824 h 975360"/>
              <a:gd name="connsiteX8" fmla="*/ 0 w 7579947"/>
              <a:gd name="connsiteY8" fmla="*/ 97536 h 975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79947" h="975360">
                <a:moveTo>
                  <a:pt x="0" y="97536"/>
                </a:moveTo>
                <a:cubicBezTo>
                  <a:pt x="0" y="43668"/>
                  <a:pt x="43668" y="0"/>
                  <a:pt x="97536" y="0"/>
                </a:cubicBezTo>
                <a:lnTo>
                  <a:pt x="7482411" y="0"/>
                </a:lnTo>
                <a:cubicBezTo>
                  <a:pt x="7536279" y="0"/>
                  <a:pt x="7579947" y="43668"/>
                  <a:pt x="7579947" y="97536"/>
                </a:cubicBezTo>
                <a:lnTo>
                  <a:pt x="7579947" y="877824"/>
                </a:lnTo>
                <a:cubicBezTo>
                  <a:pt x="7579947" y="931692"/>
                  <a:pt x="7536279" y="975360"/>
                  <a:pt x="7482411" y="975360"/>
                </a:cubicBezTo>
                <a:lnTo>
                  <a:pt x="97536" y="975360"/>
                </a:lnTo>
                <a:cubicBezTo>
                  <a:pt x="43668" y="975360"/>
                  <a:pt x="0" y="931692"/>
                  <a:pt x="0" y="877824"/>
                </a:cubicBezTo>
                <a:lnTo>
                  <a:pt x="0" y="9753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5875">
            <a:solidFill>
              <a:srgbClr val="FFC000"/>
            </a:solidFill>
            <a:prstDash val="solid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7147" tIns="97147" rIns="1297166" bIns="36000" numCol="1" spcCol="1270" anchor="b" anchorCtr="0">
            <a:noAutofit/>
          </a:bodyPr>
          <a:lstStyle/>
          <a:p>
            <a:pPr defTabSz="800100">
              <a:lnSpc>
                <a:spcPct val="0"/>
              </a:lnSpc>
              <a:spcAft>
                <a:spcPts val="0"/>
              </a:spcAft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Руководитель ФК</a:t>
            </a:r>
          </a:p>
        </p:txBody>
      </p:sp>
      <p:sp>
        <p:nvSpPr>
          <p:cNvPr id="9" name="Полилиния 8"/>
          <p:cNvSpPr/>
          <p:nvPr/>
        </p:nvSpPr>
        <p:spPr>
          <a:xfrm>
            <a:off x="1129001" y="3015791"/>
            <a:ext cx="10552926" cy="640809"/>
          </a:xfrm>
          <a:custGeom>
            <a:avLst/>
            <a:gdLst>
              <a:gd name="connsiteX0" fmla="*/ 0 w 7579947"/>
              <a:gd name="connsiteY0" fmla="*/ 97536 h 975360"/>
              <a:gd name="connsiteX1" fmla="*/ 97536 w 7579947"/>
              <a:gd name="connsiteY1" fmla="*/ 0 h 975360"/>
              <a:gd name="connsiteX2" fmla="*/ 7482411 w 7579947"/>
              <a:gd name="connsiteY2" fmla="*/ 0 h 975360"/>
              <a:gd name="connsiteX3" fmla="*/ 7579947 w 7579947"/>
              <a:gd name="connsiteY3" fmla="*/ 97536 h 975360"/>
              <a:gd name="connsiteX4" fmla="*/ 7579947 w 7579947"/>
              <a:gd name="connsiteY4" fmla="*/ 877824 h 975360"/>
              <a:gd name="connsiteX5" fmla="*/ 7482411 w 7579947"/>
              <a:gd name="connsiteY5" fmla="*/ 975360 h 975360"/>
              <a:gd name="connsiteX6" fmla="*/ 97536 w 7579947"/>
              <a:gd name="connsiteY6" fmla="*/ 975360 h 975360"/>
              <a:gd name="connsiteX7" fmla="*/ 0 w 7579947"/>
              <a:gd name="connsiteY7" fmla="*/ 877824 h 975360"/>
              <a:gd name="connsiteX8" fmla="*/ 0 w 7579947"/>
              <a:gd name="connsiteY8" fmla="*/ 97536 h 975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79947" h="975360">
                <a:moveTo>
                  <a:pt x="0" y="97536"/>
                </a:moveTo>
                <a:cubicBezTo>
                  <a:pt x="0" y="43668"/>
                  <a:pt x="43668" y="0"/>
                  <a:pt x="97536" y="0"/>
                </a:cubicBezTo>
                <a:lnTo>
                  <a:pt x="7482411" y="0"/>
                </a:lnTo>
                <a:cubicBezTo>
                  <a:pt x="7536279" y="0"/>
                  <a:pt x="7579947" y="43668"/>
                  <a:pt x="7579947" y="97536"/>
                </a:cubicBezTo>
                <a:lnTo>
                  <a:pt x="7579947" y="877824"/>
                </a:lnTo>
                <a:cubicBezTo>
                  <a:pt x="7579947" y="931692"/>
                  <a:pt x="7536279" y="975360"/>
                  <a:pt x="7482411" y="975360"/>
                </a:cubicBezTo>
                <a:lnTo>
                  <a:pt x="97536" y="975360"/>
                </a:lnTo>
                <a:cubicBezTo>
                  <a:pt x="43668" y="975360"/>
                  <a:pt x="0" y="931692"/>
                  <a:pt x="0" y="877824"/>
                </a:cubicBezTo>
                <a:lnTo>
                  <a:pt x="0" y="97536"/>
                </a:lnTo>
                <a:close/>
              </a:path>
            </a:pathLst>
          </a:custGeom>
          <a:solidFill>
            <a:schemeClr val="bg1"/>
          </a:solidFill>
          <a:ln w="15875">
            <a:solidFill>
              <a:srgbClr val="FFC000"/>
            </a:solidFill>
            <a:prstDash val="solid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7147" tIns="97147" rIns="1297166" bIns="36000" numCol="1" spcCol="1270" anchor="b" anchorCtr="0">
            <a:noAutofit/>
          </a:bodyPr>
          <a:lstStyle/>
          <a:p>
            <a:pPr defTabSz="800100">
              <a:lnSpc>
                <a:spcPct val="90000"/>
              </a:lnSpc>
              <a:spcAft>
                <a:spcPct val="35000"/>
              </a:spcAft>
            </a:pPr>
            <a:r>
              <a:rPr lang="ru-RU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Зам.руководителя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ФК</a:t>
            </a:r>
          </a:p>
        </p:txBody>
      </p:sp>
      <p:sp>
        <p:nvSpPr>
          <p:cNvPr id="10" name="Полилиния 9"/>
          <p:cNvSpPr/>
          <p:nvPr/>
        </p:nvSpPr>
        <p:spPr>
          <a:xfrm>
            <a:off x="1129001" y="3657103"/>
            <a:ext cx="10552925" cy="975360"/>
          </a:xfrm>
          <a:custGeom>
            <a:avLst/>
            <a:gdLst>
              <a:gd name="connsiteX0" fmla="*/ 0 w 7579947"/>
              <a:gd name="connsiteY0" fmla="*/ 97536 h 975360"/>
              <a:gd name="connsiteX1" fmla="*/ 97536 w 7579947"/>
              <a:gd name="connsiteY1" fmla="*/ 0 h 975360"/>
              <a:gd name="connsiteX2" fmla="*/ 7482411 w 7579947"/>
              <a:gd name="connsiteY2" fmla="*/ 0 h 975360"/>
              <a:gd name="connsiteX3" fmla="*/ 7579947 w 7579947"/>
              <a:gd name="connsiteY3" fmla="*/ 97536 h 975360"/>
              <a:gd name="connsiteX4" fmla="*/ 7579947 w 7579947"/>
              <a:gd name="connsiteY4" fmla="*/ 877824 h 975360"/>
              <a:gd name="connsiteX5" fmla="*/ 7482411 w 7579947"/>
              <a:gd name="connsiteY5" fmla="*/ 975360 h 975360"/>
              <a:gd name="connsiteX6" fmla="*/ 97536 w 7579947"/>
              <a:gd name="connsiteY6" fmla="*/ 975360 h 975360"/>
              <a:gd name="connsiteX7" fmla="*/ 0 w 7579947"/>
              <a:gd name="connsiteY7" fmla="*/ 877824 h 975360"/>
              <a:gd name="connsiteX8" fmla="*/ 0 w 7579947"/>
              <a:gd name="connsiteY8" fmla="*/ 97536 h 975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79947" h="975360">
                <a:moveTo>
                  <a:pt x="0" y="97536"/>
                </a:moveTo>
                <a:cubicBezTo>
                  <a:pt x="0" y="43668"/>
                  <a:pt x="43668" y="0"/>
                  <a:pt x="97536" y="0"/>
                </a:cubicBezTo>
                <a:lnTo>
                  <a:pt x="7482411" y="0"/>
                </a:lnTo>
                <a:cubicBezTo>
                  <a:pt x="7536279" y="0"/>
                  <a:pt x="7579947" y="43668"/>
                  <a:pt x="7579947" y="97536"/>
                </a:cubicBezTo>
                <a:lnTo>
                  <a:pt x="7579947" y="877824"/>
                </a:lnTo>
                <a:cubicBezTo>
                  <a:pt x="7579947" y="931692"/>
                  <a:pt x="7536279" y="975360"/>
                  <a:pt x="7482411" y="975360"/>
                </a:cubicBezTo>
                <a:lnTo>
                  <a:pt x="97536" y="975360"/>
                </a:lnTo>
                <a:cubicBezTo>
                  <a:pt x="43668" y="975360"/>
                  <a:pt x="0" y="931692"/>
                  <a:pt x="0" y="877824"/>
                </a:cubicBezTo>
                <a:lnTo>
                  <a:pt x="0" y="9753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5875">
            <a:solidFill>
              <a:srgbClr val="FFC000"/>
            </a:solidFill>
            <a:prstDash val="solid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7147" tIns="97147" rIns="1297166" bIns="36000" numCol="1" spcCol="1270" anchor="b" anchorCtr="0">
            <a:noAutofit/>
          </a:bodyPr>
          <a:lstStyle/>
          <a:p>
            <a:pPr lvl="0" algn="l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УПиОКНД</a:t>
            </a:r>
            <a:endParaRPr lang="ru-RU" sz="1200" b="1" kern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олилиния 13"/>
          <p:cNvSpPr/>
          <p:nvPr/>
        </p:nvSpPr>
        <p:spPr>
          <a:xfrm>
            <a:off x="10912899" y="4759282"/>
            <a:ext cx="691539" cy="633984"/>
          </a:xfrm>
          <a:custGeom>
            <a:avLst/>
            <a:gdLst>
              <a:gd name="connsiteX0" fmla="*/ 0 w 633984"/>
              <a:gd name="connsiteY0" fmla="*/ 348691 h 633984"/>
              <a:gd name="connsiteX1" fmla="*/ 142646 w 633984"/>
              <a:gd name="connsiteY1" fmla="*/ 348691 h 633984"/>
              <a:gd name="connsiteX2" fmla="*/ 142646 w 633984"/>
              <a:gd name="connsiteY2" fmla="*/ 0 h 633984"/>
              <a:gd name="connsiteX3" fmla="*/ 491338 w 633984"/>
              <a:gd name="connsiteY3" fmla="*/ 0 h 633984"/>
              <a:gd name="connsiteX4" fmla="*/ 491338 w 633984"/>
              <a:gd name="connsiteY4" fmla="*/ 348691 h 633984"/>
              <a:gd name="connsiteX5" fmla="*/ 633984 w 633984"/>
              <a:gd name="connsiteY5" fmla="*/ 348691 h 633984"/>
              <a:gd name="connsiteX6" fmla="*/ 316992 w 633984"/>
              <a:gd name="connsiteY6" fmla="*/ 633984 h 633984"/>
              <a:gd name="connsiteX7" fmla="*/ 0 w 633984"/>
              <a:gd name="connsiteY7" fmla="*/ 348691 h 633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3984" h="633984">
                <a:moveTo>
                  <a:pt x="0" y="348691"/>
                </a:moveTo>
                <a:lnTo>
                  <a:pt x="142646" y="348691"/>
                </a:lnTo>
                <a:lnTo>
                  <a:pt x="142646" y="0"/>
                </a:lnTo>
                <a:lnTo>
                  <a:pt x="491338" y="0"/>
                </a:lnTo>
                <a:lnTo>
                  <a:pt x="491338" y="348691"/>
                </a:lnTo>
                <a:lnTo>
                  <a:pt x="633984" y="348691"/>
                </a:lnTo>
                <a:lnTo>
                  <a:pt x="316992" y="633984"/>
                </a:lnTo>
                <a:lnTo>
                  <a:pt x="0" y="348691"/>
                </a:ln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8206" tIns="35560" rIns="178206" bIns="192471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2800" kern="1200"/>
          </a:p>
        </p:txBody>
      </p:sp>
      <p:sp>
        <p:nvSpPr>
          <p:cNvPr id="16" name="Полилиния 15"/>
          <p:cNvSpPr/>
          <p:nvPr/>
        </p:nvSpPr>
        <p:spPr>
          <a:xfrm>
            <a:off x="1129001" y="4632966"/>
            <a:ext cx="10552925" cy="736072"/>
          </a:xfrm>
          <a:custGeom>
            <a:avLst/>
            <a:gdLst>
              <a:gd name="connsiteX0" fmla="*/ 0 w 7579947"/>
              <a:gd name="connsiteY0" fmla="*/ 97536 h 975360"/>
              <a:gd name="connsiteX1" fmla="*/ 97536 w 7579947"/>
              <a:gd name="connsiteY1" fmla="*/ 0 h 975360"/>
              <a:gd name="connsiteX2" fmla="*/ 7482411 w 7579947"/>
              <a:gd name="connsiteY2" fmla="*/ 0 h 975360"/>
              <a:gd name="connsiteX3" fmla="*/ 7579947 w 7579947"/>
              <a:gd name="connsiteY3" fmla="*/ 97536 h 975360"/>
              <a:gd name="connsiteX4" fmla="*/ 7579947 w 7579947"/>
              <a:gd name="connsiteY4" fmla="*/ 877824 h 975360"/>
              <a:gd name="connsiteX5" fmla="*/ 7482411 w 7579947"/>
              <a:gd name="connsiteY5" fmla="*/ 975360 h 975360"/>
              <a:gd name="connsiteX6" fmla="*/ 97536 w 7579947"/>
              <a:gd name="connsiteY6" fmla="*/ 975360 h 975360"/>
              <a:gd name="connsiteX7" fmla="*/ 0 w 7579947"/>
              <a:gd name="connsiteY7" fmla="*/ 877824 h 975360"/>
              <a:gd name="connsiteX8" fmla="*/ 0 w 7579947"/>
              <a:gd name="connsiteY8" fmla="*/ 97536 h 975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79947" h="975360">
                <a:moveTo>
                  <a:pt x="0" y="97536"/>
                </a:moveTo>
                <a:cubicBezTo>
                  <a:pt x="0" y="43668"/>
                  <a:pt x="43668" y="0"/>
                  <a:pt x="97536" y="0"/>
                </a:cubicBezTo>
                <a:lnTo>
                  <a:pt x="7482411" y="0"/>
                </a:lnTo>
                <a:cubicBezTo>
                  <a:pt x="7536279" y="0"/>
                  <a:pt x="7579947" y="43668"/>
                  <a:pt x="7579947" y="97536"/>
                </a:cubicBezTo>
                <a:lnTo>
                  <a:pt x="7579947" y="877824"/>
                </a:lnTo>
                <a:cubicBezTo>
                  <a:pt x="7579947" y="931692"/>
                  <a:pt x="7536279" y="975360"/>
                  <a:pt x="7482411" y="975360"/>
                </a:cubicBezTo>
                <a:lnTo>
                  <a:pt x="97536" y="975360"/>
                </a:lnTo>
                <a:cubicBezTo>
                  <a:pt x="43668" y="975360"/>
                  <a:pt x="0" y="931692"/>
                  <a:pt x="0" y="877824"/>
                </a:cubicBezTo>
                <a:lnTo>
                  <a:pt x="0" y="97536"/>
                </a:lnTo>
                <a:close/>
              </a:path>
            </a:pathLst>
          </a:custGeom>
          <a:solidFill>
            <a:schemeClr val="bg1"/>
          </a:solidFill>
          <a:ln w="15875">
            <a:solidFill>
              <a:srgbClr val="FFC000"/>
            </a:solidFill>
            <a:prstDash val="solid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7147" tIns="97147" rIns="1297166" bIns="36000" numCol="1" spcCol="1270" anchor="b" anchorCtr="0">
            <a:noAutofit/>
          </a:bodyPr>
          <a:lstStyle/>
          <a:p>
            <a:pPr defTabSz="80010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Управления ЦАФК</a:t>
            </a:r>
          </a:p>
        </p:txBody>
      </p:sp>
      <p:sp>
        <p:nvSpPr>
          <p:cNvPr id="17" name="Полилиния 16"/>
          <p:cNvSpPr/>
          <p:nvPr/>
        </p:nvSpPr>
        <p:spPr>
          <a:xfrm>
            <a:off x="1129001" y="5369540"/>
            <a:ext cx="10552925" cy="736072"/>
          </a:xfrm>
          <a:custGeom>
            <a:avLst/>
            <a:gdLst>
              <a:gd name="connsiteX0" fmla="*/ 0 w 7579947"/>
              <a:gd name="connsiteY0" fmla="*/ 97536 h 975360"/>
              <a:gd name="connsiteX1" fmla="*/ 97536 w 7579947"/>
              <a:gd name="connsiteY1" fmla="*/ 0 h 975360"/>
              <a:gd name="connsiteX2" fmla="*/ 7482411 w 7579947"/>
              <a:gd name="connsiteY2" fmla="*/ 0 h 975360"/>
              <a:gd name="connsiteX3" fmla="*/ 7579947 w 7579947"/>
              <a:gd name="connsiteY3" fmla="*/ 97536 h 975360"/>
              <a:gd name="connsiteX4" fmla="*/ 7579947 w 7579947"/>
              <a:gd name="connsiteY4" fmla="*/ 877824 h 975360"/>
              <a:gd name="connsiteX5" fmla="*/ 7482411 w 7579947"/>
              <a:gd name="connsiteY5" fmla="*/ 975360 h 975360"/>
              <a:gd name="connsiteX6" fmla="*/ 97536 w 7579947"/>
              <a:gd name="connsiteY6" fmla="*/ 975360 h 975360"/>
              <a:gd name="connsiteX7" fmla="*/ 0 w 7579947"/>
              <a:gd name="connsiteY7" fmla="*/ 877824 h 975360"/>
              <a:gd name="connsiteX8" fmla="*/ 0 w 7579947"/>
              <a:gd name="connsiteY8" fmla="*/ 97536 h 975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79947" h="975360">
                <a:moveTo>
                  <a:pt x="0" y="97536"/>
                </a:moveTo>
                <a:cubicBezTo>
                  <a:pt x="0" y="43668"/>
                  <a:pt x="43668" y="0"/>
                  <a:pt x="97536" y="0"/>
                </a:cubicBezTo>
                <a:lnTo>
                  <a:pt x="7482411" y="0"/>
                </a:lnTo>
                <a:cubicBezTo>
                  <a:pt x="7536279" y="0"/>
                  <a:pt x="7579947" y="43668"/>
                  <a:pt x="7579947" y="97536"/>
                </a:cubicBezTo>
                <a:lnTo>
                  <a:pt x="7579947" y="877824"/>
                </a:lnTo>
                <a:cubicBezTo>
                  <a:pt x="7579947" y="931692"/>
                  <a:pt x="7536279" y="975360"/>
                  <a:pt x="7482411" y="975360"/>
                </a:cubicBezTo>
                <a:lnTo>
                  <a:pt x="97536" y="975360"/>
                </a:lnTo>
                <a:cubicBezTo>
                  <a:pt x="43668" y="975360"/>
                  <a:pt x="0" y="931692"/>
                  <a:pt x="0" y="877824"/>
                </a:cubicBezTo>
                <a:lnTo>
                  <a:pt x="0" y="9753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5875">
            <a:solidFill>
              <a:srgbClr val="FFC000"/>
            </a:solidFill>
            <a:prstDash val="solid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7147" tIns="97147" rIns="1297166" bIns="36000" numCol="1" spcCol="1270" anchor="b" anchorCtr="0">
            <a:noAutofit/>
          </a:bodyPr>
          <a:lstStyle/>
          <a:p>
            <a:pPr defTabSz="80010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ТОФК</a:t>
            </a:r>
          </a:p>
        </p:txBody>
      </p:sp>
      <p:cxnSp>
        <p:nvCxnSpPr>
          <p:cNvPr id="18" name="Прямая со стрелкой 17"/>
          <p:cNvCxnSpPr/>
          <p:nvPr/>
        </p:nvCxnSpPr>
        <p:spPr>
          <a:xfrm>
            <a:off x="3000151" y="2085122"/>
            <a:ext cx="0" cy="2565179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H="1">
            <a:off x="3092261" y="2441050"/>
            <a:ext cx="27624" cy="2209251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V="1">
            <a:off x="2861742" y="2085122"/>
            <a:ext cx="14454" cy="253791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flipV="1">
            <a:off x="2775539" y="2429501"/>
            <a:ext cx="2704" cy="2202962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2066851" y="3943885"/>
            <a:ext cx="9220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Запросы предложений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055841" y="3955975"/>
            <a:ext cx="8562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Предложения по КМ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 rot="10800000" flipV="1">
            <a:off x="2606566" y="4594959"/>
            <a:ext cx="392422" cy="220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1.06</a:t>
            </a:r>
            <a:endParaRPr lang="ru-RU" sz="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5" name="Прямая со стрелкой 44"/>
          <p:cNvCxnSpPr/>
          <p:nvPr/>
        </p:nvCxnSpPr>
        <p:spPr>
          <a:xfrm>
            <a:off x="3314476" y="4625674"/>
            <a:ext cx="224" cy="767592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 flipV="1">
            <a:off x="3432922" y="4623033"/>
            <a:ext cx="6224" cy="741289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 rot="10800000" flipV="1">
            <a:off x="3116414" y="4449435"/>
            <a:ext cx="4473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15.07</a:t>
            </a:r>
            <a:endParaRPr lang="ru-RU" sz="8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 rot="10800000" flipV="1">
            <a:off x="3268251" y="5354061"/>
            <a:ext cx="4473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1.08</a:t>
            </a:r>
            <a:endParaRPr lang="ru-RU" sz="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370574" y="4856742"/>
            <a:ext cx="895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Предложения в План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2" name="Прямая со стрелкой 51"/>
          <p:cNvCxnSpPr/>
          <p:nvPr/>
        </p:nvCxnSpPr>
        <p:spPr>
          <a:xfrm flipH="1" flipV="1">
            <a:off x="4180997" y="3637618"/>
            <a:ext cx="7990" cy="985415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 rot="10800000" flipV="1">
            <a:off x="3978314" y="4600082"/>
            <a:ext cx="4473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31.08</a:t>
            </a:r>
            <a:endParaRPr lang="ru-RU" sz="8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125308" y="3944302"/>
            <a:ext cx="10954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 Плана </a:t>
            </a:r>
            <a:b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на согласование </a:t>
            </a:r>
            <a:r>
              <a:rPr lang="ru-RU" sz="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зам.руководителя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 ФК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188987" y="3208047"/>
            <a:ext cx="1073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 Плана </a:t>
            </a:r>
            <a:b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на рассмотрение</a:t>
            </a:r>
            <a:b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руководителю ФК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0" name="Группа 59"/>
          <p:cNvGrpSpPr/>
          <p:nvPr/>
        </p:nvGrpSpPr>
        <p:grpSpPr>
          <a:xfrm>
            <a:off x="5185626" y="3000735"/>
            <a:ext cx="3" cy="2363587"/>
            <a:chOff x="5185626" y="3000735"/>
            <a:chExt cx="3" cy="2363587"/>
          </a:xfrm>
        </p:grpSpPr>
        <p:cxnSp>
          <p:nvCxnSpPr>
            <p:cNvPr id="57" name="Прямая со стрелкой 56"/>
            <p:cNvCxnSpPr/>
            <p:nvPr/>
          </p:nvCxnSpPr>
          <p:spPr>
            <a:xfrm flipH="1" flipV="1">
              <a:off x="5185627" y="3000735"/>
              <a:ext cx="2" cy="1628725"/>
            </a:xfrm>
            <a:prstGeom prst="straightConnector1">
              <a:avLst/>
            </a:prstGeom>
            <a:ln w="571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Прямая со стрелкой 61"/>
            <p:cNvCxnSpPr/>
            <p:nvPr/>
          </p:nvCxnSpPr>
          <p:spPr>
            <a:xfrm>
              <a:off x="5185626" y="4637731"/>
              <a:ext cx="0" cy="726591"/>
            </a:xfrm>
            <a:prstGeom prst="straightConnector1">
              <a:avLst/>
            </a:prstGeom>
            <a:ln w="571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TextBox 62"/>
          <p:cNvSpPr txBox="1"/>
          <p:nvPr/>
        </p:nvSpPr>
        <p:spPr>
          <a:xfrm rot="10800000" flipV="1">
            <a:off x="4856006" y="4600082"/>
            <a:ext cx="4473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1.09</a:t>
            </a:r>
            <a:endParaRPr lang="ru-RU" sz="8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4" name="Прямая со стрелкой 63"/>
          <p:cNvCxnSpPr/>
          <p:nvPr/>
        </p:nvCxnSpPr>
        <p:spPr>
          <a:xfrm flipV="1">
            <a:off x="5310230" y="4631690"/>
            <a:ext cx="6224" cy="741289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5257800" y="4905375"/>
            <a:ext cx="959123" cy="463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Предложения по ЦЗ </a:t>
            </a:r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и участию ТОФК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373071" y="4914145"/>
            <a:ext cx="895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Запросы по ЦЗ и участию ТОФК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 rot="10800000" flipV="1">
            <a:off x="5121508" y="5364322"/>
            <a:ext cx="4473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10.09</a:t>
            </a:r>
            <a:endParaRPr lang="ru-RU" sz="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3" name="Прямая со стрелкой 82"/>
          <p:cNvCxnSpPr/>
          <p:nvPr/>
        </p:nvCxnSpPr>
        <p:spPr>
          <a:xfrm flipV="1">
            <a:off x="6099295" y="2436716"/>
            <a:ext cx="2704" cy="2202962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 стрелкой 83"/>
          <p:cNvCxnSpPr/>
          <p:nvPr/>
        </p:nvCxnSpPr>
        <p:spPr>
          <a:xfrm flipH="1">
            <a:off x="6099516" y="4631185"/>
            <a:ext cx="746" cy="1498153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>
            <a:off x="5132389" y="2554126"/>
            <a:ext cx="10572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 Плана </a:t>
            </a:r>
            <a:b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на согласование</a:t>
            </a:r>
            <a:b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в Минфин России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3" name="Прямая со стрелкой 92"/>
          <p:cNvCxnSpPr/>
          <p:nvPr/>
        </p:nvCxnSpPr>
        <p:spPr>
          <a:xfrm flipH="1">
            <a:off x="6399702" y="2451344"/>
            <a:ext cx="48" cy="2201015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/>
          <p:cNvSpPr txBox="1"/>
          <p:nvPr/>
        </p:nvSpPr>
        <p:spPr>
          <a:xfrm>
            <a:off x="6341219" y="2659425"/>
            <a:ext cx="10572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Согласованный План ФК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7" name="Прямая со стрелкой 96"/>
          <p:cNvCxnSpPr/>
          <p:nvPr/>
        </p:nvCxnSpPr>
        <p:spPr>
          <a:xfrm flipH="1">
            <a:off x="7464199" y="3000735"/>
            <a:ext cx="6378" cy="1643542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Прямая со стрелкой 97"/>
          <p:cNvCxnSpPr/>
          <p:nvPr/>
        </p:nvCxnSpPr>
        <p:spPr>
          <a:xfrm flipV="1">
            <a:off x="7355839" y="3000735"/>
            <a:ext cx="4714" cy="1635272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Прямая со стрелкой 103"/>
          <p:cNvCxnSpPr/>
          <p:nvPr/>
        </p:nvCxnSpPr>
        <p:spPr>
          <a:xfrm>
            <a:off x="7477214" y="4636006"/>
            <a:ext cx="224" cy="767592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/>
          <p:cNvSpPr txBox="1"/>
          <p:nvPr/>
        </p:nvSpPr>
        <p:spPr>
          <a:xfrm>
            <a:off x="6405467" y="3870391"/>
            <a:ext cx="10734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Согласованный Проект Плана </a:t>
            </a:r>
            <a:b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на утверждение</a:t>
            </a:r>
            <a:b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руководителю ФК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7399301" y="3941918"/>
            <a:ext cx="9200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Утвержденный План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7402976" y="4644587"/>
            <a:ext cx="9200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Копия Утвержденного Плана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9" name="Прямая со стрелкой 108"/>
          <p:cNvCxnSpPr/>
          <p:nvPr/>
        </p:nvCxnSpPr>
        <p:spPr>
          <a:xfrm flipV="1">
            <a:off x="8246762" y="4617786"/>
            <a:ext cx="6224" cy="741289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/>
          <p:cNvSpPr txBox="1"/>
          <p:nvPr/>
        </p:nvSpPr>
        <p:spPr>
          <a:xfrm>
            <a:off x="8194333" y="4893093"/>
            <a:ext cx="854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Актуализация ЦЗ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1" name="Прямая со стрелкой 110"/>
          <p:cNvCxnSpPr/>
          <p:nvPr/>
        </p:nvCxnSpPr>
        <p:spPr>
          <a:xfrm>
            <a:off x="9001624" y="4637731"/>
            <a:ext cx="10219" cy="1474427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/>
          <p:cNvSpPr txBox="1"/>
          <p:nvPr/>
        </p:nvSpPr>
        <p:spPr>
          <a:xfrm>
            <a:off x="7940466" y="5586781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Актуализированные предложения по ЦЗ и участию ТОФК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6069759" y="5508249"/>
            <a:ext cx="9591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 Плана,</a:t>
            </a:r>
          </a:p>
          <a:p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предложения по ЦЗ </a:t>
            </a:r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и участию ТОФК</a:t>
            </a:r>
          </a:p>
        </p:txBody>
      </p:sp>
      <p:cxnSp>
        <p:nvCxnSpPr>
          <p:cNvPr id="117" name="Прямая со стрелкой 116"/>
          <p:cNvCxnSpPr/>
          <p:nvPr/>
        </p:nvCxnSpPr>
        <p:spPr>
          <a:xfrm flipV="1">
            <a:off x="9099214" y="4629460"/>
            <a:ext cx="7290" cy="1476153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Box 120"/>
          <p:cNvSpPr txBox="1"/>
          <p:nvPr/>
        </p:nvSpPr>
        <p:spPr>
          <a:xfrm>
            <a:off x="9043340" y="5597325"/>
            <a:ext cx="6199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Проекты </a:t>
            </a:r>
          </a:p>
          <a:p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планов ТОФК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2" name="Прямая со стрелкой 121"/>
          <p:cNvCxnSpPr/>
          <p:nvPr/>
        </p:nvCxnSpPr>
        <p:spPr>
          <a:xfrm>
            <a:off x="9580526" y="4634721"/>
            <a:ext cx="10219" cy="1474427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TextBox 122"/>
          <p:cNvSpPr txBox="1"/>
          <p:nvPr/>
        </p:nvSpPr>
        <p:spPr>
          <a:xfrm>
            <a:off x="9561350" y="5541027"/>
            <a:ext cx="10011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Проверенные</a:t>
            </a:r>
          </a:p>
          <a:p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Проекты </a:t>
            </a:r>
          </a:p>
          <a:p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планов ТОФК</a:t>
            </a:r>
          </a:p>
          <a:p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на ознакомление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4" name="Прямая со стрелкой 123"/>
          <p:cNvCxnSpPr/>
          <p:nvPr/>
        </p:nvCxnSpPr>
        <p:spPr>
          <a:xfrm flipH="1" flipV="1">
            <a:off x="9685251" y="3637549"/>
            <a:ext cx="7990" cy="985415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Box 124"/>
          <p:cNvSpPr txBox="1"/>
          <p:nvPr/>
        </p:nvSpPr>
        <p:spPr>
          <a:xfrm>
            <a:off x="8725806" y="3870391"/>
            <a:ext cx="10954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Проекты Планов ТОФК </a:t>
            </a:r>
            <a:b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на согласование </a:t>
            </a:r>
            <a:r>
              <a:rPr lang="ru-RU" sz="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зам.руководителя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 ФК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6" name="Прямая со стрелкой 125"/>
          <p:cNvCxnSpPr/>
          <p:nvPr/>
        </p:nvCxnSpPr>
        <p:spPr>
          <a:xfrm flipV="1">
            <a:off x="9846360" y="2998611"/>
            <a:ext cx="1" cy="1630849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8844558" y="3104210"/>
            <a:ext cx="10954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Проекты Планов ТОФК </a:t>
            </a:r>
            <a:b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на согласование руководителю ФК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2" name="Прямая со стрелкой 131"/>
          <p:cNvCxnSpPr/>
          <p:nvPr/>
        </p:nvCxnSpPr>
        <p:spPr>
          <a:xfrm flipH="1" flipV="1">
            <a:off x="9921716" y="4617786"/>
            <a:ext cx="4457" cy="760707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TextBox 132"/>
          <p:cNvSpPr txBox="1"/>
          <p:nvPr/>
        </p:nvSpPr>
        <p:spPr>
          <a:xfrm>
            <a:off x="9884980" y="4820911"/>
            <a:ext cx="854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План-график выполнения </a:t>
            </a:r>
          </a:p>
          <a:p>
            <a:r>
              <a:rPr lang="ru-RU" sz="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управлениемПлана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 ФК 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5" name="Прямая со стрелкой 134"/>
          <p:cNvCxnSpPr/>
          <p:nvPr/>
        </p:nvCxnSpPr>
        <p:spPr>
          <a:xfrm flipH="1">
            <a:off x="10397351" y="3005752"/>
            <a:ext cx="6378" cy="1643542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10341250" y="3916645"/>
            <a:ext cx="9828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Согласованные руководителем проекты планов ТОФК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7" name="Прямая со стрелкой 136"/>
          <p:cNvCxnSpPr/>
          <p:nvPr/>
        </p:nvCxnSpPr>
        <p:spPr>
          <a:xfrm flipH="1">
            <a:off x="10681103" y="4618003"/>
            <a:ext cx="746" cy="1498153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Box 137"/>
          <p:cNvSpPr txBox="1"/>
          <p:nvPr/>
        </p:nvSpPr>
        <p:spPr>
          <a:xfrm>
            <a:off x="10616814" y="4763177"/>
            <a:ext cx="9591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Согласованные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руководителем </a:t>
            </a:r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проекты планов ТОФК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10675419" y="5789517"/>
            <a:ext cx="9200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Утверждение</a:t>
            </a:r>
          </a:p>
          <a:p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Планов ТОФК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1" name="Прямая со стрелкой 140"/>
          <p:cNvCxnSpPr/>
          <p:nvPr/>
        </p:nvCxnSpPr>
        <p:spPr>
          <a:xfrm flipH="1" flipV="1">
            <a:off x="11302398" y="2994879"/>
            <a:ext cx="1585" cy="1641128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TextBox 141"/>
          <p:cNvSpPr txBox="1"/>
          <p:nvPr/>
        </p:nvSpPr>
        <p:spPr>
          <a:xfrm>
            <a:off x="10574799" y="3104210"/>
            <a:ext cx="8038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Сводный план-график </a:t>
            </a:r>
            <a:b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выполнения Плана ФК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4" name="TextBox 143"/>
          <p:cNvSpPr txBox="1"/>
          <p:nvPr/>
        </p:nvSpPr>
        <p:spPr>
          <a:xfrm>
            <a:off x="2560786" y="4850549"/>
            <a:ext cx="8562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Сводные</a:t>
            </a:r>
          </a:p>
          <a:p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предложения по КМ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5" name="TextBox 144"/>
          <p:cNvSpPr txBox="1"/>
          <p:nvPr/>
        </p:nvSpPr>
        <p:spPr>
          <a:xfrm rot="10800000" flipV="1">
            <a:off x="5712802" y="4455890"/>
            <a:ext cx="4473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0.09</a:t>
            </a:r>
            <a:endParaRPr lang="ru-RU" sz="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6" name="TextBox 145"/>
          <p:cNvSpPr txBox="1"/>
          <p:nvPr/>
        </p:nvSpPr>
        <p:spPr>
          <a:xfrm rot="10800000" flipV="1">
            <a:off x="6924023" y="4455891"/>
            <a:ext cx="4473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10.11</a:t>
            </a:r>
            <a:endParaRPr lang="ru-RU" sz="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7" name="TextBox 146"/>
          <p:cNvSpPr txBox="1"/>
          <p:nvPr/>
        </p:nvSpPr>
        <p:spPr>
          <a:xfrm rot="10800000" flipV="1">
            <a:off x="7262020" y="5348116"/>
            <a:ext cx="60129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+1 </a:t>
            </a:r>
            <a:r>
              <a:rPr lang="ru-RU" sz="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рд</a:t>
            </a:r>
            <a:endParaRPr lang="ru-RU" sz="8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8" name="TextBox 147"/>
          <p:cNvSpPr txBox="1"/>
          <p:nvPr/>
        </p:nvSpPr>
        <p:spPr>
          <a:xfrm rot="10800000" flipV="1">
            <a:off x="8011346" y="5350830"/>
            <a:ext cx="5597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 </a:t>
            </a:r>
            <a:r>
              <a:rPr lang="ru-RU" sz="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рд</a:t>
            </a:r>
            <a:endParaRPr lang="ru-RU" sz="8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9" name="TextBox 148"/>
          <p:cNvSpPr txBox="1"/>
          <p:nvPr/>
        </p:nvSpPr>
        <p:spPr>
          <a:xfrm rot="10800000" flipV="1">
            <a:off x="8613464" y="4635466"/>
            <a:ext cx="60129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 </a:t>
            </a:r>
            <a:r>
              <a:rPr lang="ru-RU" sz="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рд</a:t>
            </a:r>
            <a:endParaRPr lang="ru-RU" sz="8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" name="TextBox 149"/>
          <p:cNvSpPr txBox="1"/>
          <p:nvPr/>
        </p:nvSpPr>
        <p:spPr>
          <a:xfrm rot="10800000" flipV="1">
            <a:off x="8882836" y="6076987"/>
            <a:ext cx="4473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20.11</a:t>
            </a:r>
            <a:endParaRPr lang="ru-RU" sz="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1" name="TextBox 150"/>
          <p:cNvSpPr txBox="1"/>
          <p:nvPr/>
        </p:nvSpPr>
        <p:spPr>
          <a:xfrm rot="10800000" flipV="1">
            <a:off x="9520957" y="4594931"/>
            <a:ext cx="4473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10.12</a:t>
            </a:r>
            <a:endParaRPr lang="ru-RU" sz="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2" name="TextBox 151"/>
          <p:cNvSpPr txBox="1"/>
          <p:nvPr/>
        </p:nvSpPr>
        <p:spPr>
          <a:xfrm rot="10800000" flipV="1">
            <a:off x="9792177" y="4443020"/>
            <a:ext cx="5597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+2 </a:t>
            </a:r>
            <a:r>
              <a:rPr lang="ru-RU" sz="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рд</a:t>
            </a:r>
            <a:endParaRPr lang="ru-RU" sz="8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" name="TextBox 152"/>
          <p:cNvSpPr txBox="1"/>
          <p:nvPr/>
        </p:nvSpPr>
        <p:spPr>
          <a:xfrm rot="10800000" flipV="1">
            <a:off x="9730609" y="5348115"/>
            <a:ext cx="4473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15.12</a:t>
            </a:r>
            <a:endParaRPr lang="ru-RU" sz="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4" name="TextBox 153"/>
          <p:cNvSpPr txBox="1"/>
          <p:nvPr/>
        </p:nvSpPr>
        <p:spPr>
          <a:xfrm rot="10800000" flipV="1">
            <a:off x="10450395" y="4453655"/>
            <a:ext cx="5597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+5 </a:t>
            </a:r>
            <a:r>
              <a:rPr lang="ru-RU" sz="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рд</a:t>
            </a:r>
            <a:endParaRPr lang="ru-RU" sz="8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" name="TextBox 154"/>
          <p:cNvSpPr txBox="1"/>
          <p:nvPr/>
        </p:nvSpPr>
        <p:spPr>
          <a:xfrm rot="10800000" flipV="1">
            <a:off x="11078730" y="4601291"/>
            <a:ext cx="4473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25.12</a:t>
            </a:r>
            <a:endParaRPr lang="ru-RU" sz="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Прямая соединительная линия 2"/>
          <p:cNvCxnSpPr>
            <a:stCxn id="10" idx="6"/>
            <a:endCxn id="16" idx="2"/>
          </p:cNvCxnSpPr>
          <p:nvPr/>
        </p:nvCxnSpPr>
        <p:spPr>
          <a:xfrm>
            <a:off x="1264792" y="4632463"/>
            <a:ext cx="10281343" cy="503"/>
          </a:xfrm>
          <a:prstGeom prst="line">
            <a:avLst/>
          </a:prstGeom>
          <a:ln w="28575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82" name="Прямая со стрелкой 81"/>
          <p:cNvCxnSpPr/>
          <p:nvPr/>
        </p:nvCxnSpPr>
        <p:spPr>
          <a:xfrm flipV="1">
            <a:off x="11518776" y="4622964"/>
            <a:ext cx="7290" cy="1476153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0682148" y="5338672"/>
            <a:ext cx="913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Копии</a:t>
            </a:r>
          </a:p>
          <a:p>
            <a:pPr algn="ctr"/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утвержденных</a:t>
            </a:r>
          </a:p>
          <a:p>
            <a:pPr algn="ctr"/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Планов ТОФК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6354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лилиния 2"/>
          <p:cNvSpPr/>
          <p:nvPr/>
        </p:nvSpPr>
        <p:spPr>
          <a:xfrm>
            <a:off x="1136650" y="1872317"/>
            <a:ext cx="10181207" cy="1215940"/>
          </a:xfrm>
          <a:custGeom>
            <a:avLst/>
            <a:gdLst>
              <a:gd name="connsiteX0" fmla="*/ 0 w 10181207"/>
              <a:gd name="connsiteY0" fmla="*/ 0 h 1216800"/>
              <a:gd name="connsiteX1" fmla="*/ 10181207 w 10181207"/>
              <a:gd name="connsiteY1" fmla="*/ 0 h 1216800"/>
              <a:gd name="connsiteX2" fmla="*/ 10181207 w 10181207"/>
              <a:gd name="connsiteY2" fmla="*/ 1216800 h 1216800"/>
              <a:gd name="connsiteX3" fmla="*/ 0 w 10181207"/>
              <a:gd name="connsiteY3" fmla="*/ 1216800 h 1216800"/>
              <a:gd name="connsiteX4" fmla="*/ 0 w 10181207"/>
              <a:gd name="connsiteY4" fmla="*/ 0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1207" h="1216800">
                <a:moveTo>
                  <a:pt x="0" y="0"/>
                </a:moveTo>
                <a:lnTo>
                  <a:pt x="10181207" y="0"/>
                </a:lnTo>
                <a:lnTo>
                  <a:pt x="10181207" y="1216800"/>
                </a:lnTo>
                <a:lnTo>
                  <a:pt x="0" y="1216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8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960" tIns="60960" rIns="60960" bIns="609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kern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Раздел </a:t>
            </a:r>
            <a:r>
              <a:rPr lang="en-US" sz="1600" kern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</a:t>
            </a:r>
            <a:r>
              <a:rPr lang="ru-RU" sz="1600" kern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kern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(Количество контрольных мероприятий – 71)</a:t>
            </a:r>
          </a:p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kern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Контрольные мероприятия, осуществляемые в целях соблюдения бюджетного законодательства РФ </a:t>
            </a:r>
            <a:br>
              <a:rPr lang="ru-RU" sz="1600" kern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kern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иных правовых актов, регулирующих бюджетные правоотношения</a:t>
            </a:r>
            <a:endParaRPr lang="ru-RU" sz="1600" kern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олилиния 3"/>
          <p:cNvSpPr/>
          <p:nvPr/>
        </p:nvSpPr>
        <p:spPr>
          <a:xfrm>
            <a:off x="1136650" y="3088257"/>
            <a:ext cx="10181207" cy="1080000"/>
          </a:xfrm>
          <a:custGeom>
            <a:avLst/>
            <a:gdLst>
              <a:gd name="connsiteX0" fmla="*/ 0 w 10181207"/>
              <a:gd name="connsiteY0" fmla="*/ 0 h 1216800"/>
              <a:gd name="connsiteX1" fmla="*/ 10181207 w 10181207"/>
              <a:gd name="connsiteY1" fmla="*/ 0 h 1216800"/>
              <a:gd name="connsiteX2" fmla="*/ 10181207 w 10181207"/>
              <a:gd name="connsiteY2" fmla="*/ 1216800 h 1216800"/>
              <a:gd name="connsiteX3" fmla="*/ 0 w 10181207"/>
              <a:gd name="connsiteY3" fmla="*/ 1216800 h 1216800"/>
              <a:gd name="connsiteX4" fmla="*/ 0 w 10181207"/>
              <a:gd name="connsiteY4" fmla="*/ 0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1207" h="1216800">
                <a:moveTo>
                  <a:pt x="0" y="0"/>
                </a:moveTo>
                <a:lnTo>
                  <a:pt x="10181207" y="0"/>
                </a:lnTo>
                <a:lnTo>
                  <a:pt x="10181207" y="1216800"/>
                </a:lnTo>
                <a:lnTo>
                  <a:pt x="0" y="12168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960" tIns="60960" rIns="60960" bIns="609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kern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Раздел </a:t>
            </a:r>
            <a:r>
              <a:rPr lang="en-US" sz="1600" kern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II.</a:t>
            </a:r>
            <a:r>
              <a:rPr lang="ru-RU" sz="1600" kern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kern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(Количество контрольных мероприятий – 19)</a:t>
            </a:r>
          </a:p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kern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Контрольные мероприятия в сфере осуществления закупок товаров, работ, услуг </a:t>
            </a:r>
            <a:br>
              <a:rPr lang="ru-RU" sz="1600" kern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kern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обеспечения государственных нужд</a:t>
            </a:r>
            <a:endParaRPr lang="ru-RU" sz="1600" kern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1136648" y="4168257"/>
            <a:ext cx="10181207" cy="1080000"/>
          </a:xfrm>
          <a:custGeom>
            <a:avLst/>
            <a:gdLst>
              <a:gd name="connsiteX0" fmla="*/ 0 w 10181207"/>
              <a:gd name="connsiteY0" fmla="*/ 0 h 1216800"/>
              <a:gd name="connsiteX1" fmla="*/ 10181207 w 10181207"/>
              <a:gd name="connsiteY1" fmla="*/ 0 h 1216800"/>
              <a:gd name="connsiteX2" fmla="*/ 10181207 w 10181207"/>
              <a:gd name="connsiteY2" fmla="*/ 1216800 h 1216800"/>
              <a:gd name="connsiteX3" fmla="*/ 0 w 10181207"/>
              <a:gd name="connsiteY3" fmla="*/ 1216800 h 1216800"/>
              <a:gd name="connsiteX4" fmla="*/ 0 w 10181207"/>
              <a:gd name="connsiteY4" fmla="*/ 0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1207" h="1216800">
                <a:moveTo>
                  <a:pt x="0" y="0"/>
                </a:moveTo>
                <a:lnTo>
                  <a:pt x="10181207" y="0"/>
                </a:lnTo>
                <a:lnTo>
                  <a:pt x="10181207" y="1216800"/>
                </a:lnTo>
                <a:lnTo>
                  <a:pt x="0" y="1216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  <a:alpha val="50196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960" tIns="60960" rIns="60960" bIns="609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kern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Раздел </a:t>
            </a:r>
            <a:r>
              <a:rPr lang="en-US" sz="1600" kern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</a:t>
            </a:r>
            <a:r>
              <a:rPr lang="ru-RU" sz="1600" kern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400" kern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(Количество контрольных мероприятий – 8)</a:t>
            </a:r>
          </a:p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Контрольные мероприятия в отношении средств федерального бюджета, </a:t>
            </a:r>
          </a:p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 участию в которых привлекаются сотрудники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Федерального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казначейства</a:t>
            </a:r>
          </a:p>
        </p:txBody>
      </p:sp>
      <p:sp>
        <p:nvSpPr>
          <p:cNvPr id="5" name="Номер слайда 19"/>
          <p:cNvSpPr>
            <a:spLocks noGrp="1"/>
          </p:cNvSpPr>
          <p:nvPr>
            <p:ph type="sldNum" sz="quarter" idx="12"/>
          </p:nvPr>
        </p:nvSpPr>
        <p:spPr>
          <a:xfrm>
            <a:off x="9144000" y="6129338"/>
            <a:ext cx="2732088" cy="565150"/>
          </a:xfrm>
        </p:spPr>
        <p:txBody>
          <a:bodyPr/>
          <a:lstStyle/>
          <a:p>
            <a:pPr>
              <a:defRPr/>
            </a:pPr>
            <a:fld id="{682C6AFF-D05F-424D-AB52-0FB1785A409A}" type="slidenum">
              <a:rPr lang="ru-RU" sz="160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pPr>
                <a:defRPr/>
              </a:pPr>
              <a:t>4</a:t>
            </a:fld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101725"/>
            <a:ext cx="12192000" cy="58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Структура 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проекта плана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контрольных мероприятий Федерального казначейства</a:t>
            </a:r>
          </a:p>
          <a:p>
            <a:pPr algn="ctr">
              <a:defRPr/>
            </a:pP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в финансово-бюджетной сфере на 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2017 год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(</a:t>
            </a:r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итого 98 КМ)</a:t>
            </a: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146655" y="5469147"/>
            <a:ext cx="10161195" cy="6124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accent5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Проект плана </a:t>
            </a: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контрольных мероприятий Федерального казначейства в финансово-бюджетной сфере на 2017 год </a:t>
            </a:r>
            <a:b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</a:b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подготовлен для </a:t>
            </a: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организации согласования с Минфином </a:t>
            </a: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России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781692" y="1882234"/>
            <a:ext cx="2364234" cy="487336"/>
          </a:xfrm>
          <a:prstGeom prst="rect">
            <a:avLst/>
          </a:prstGeom>
          <a:solidFill>
            <a:srgbClr val="DEEBF7">
              <a:alpha val="0"/>
            </a:srgbClr>
          </a:solidFill>
          <a:ln w="1587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По 44 пунктам из 71 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предполагается ЦЗ  ТОФК</a:t>
            </a:r>
            <a:endParaRPr lang="ru-RU" sz="1200" dirty="0">
              <a:noFill/>
              <a:latin typeface="Calibri" panose="020F0502020204030204" pitchFamily="34" charset="0"/>
            </a:endParaRPr>
          </a:p>
        </p:txBody>
      </p:sp>
      <p:pic>
        <p:nvPicPr>
          <p:cNvPr id="11" name="Picture 10" descr="http://sparkysite.ru/small/check/check01/scheck5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6056" y="5561230"/>
            <a:ext cx="454086" cy="481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0826750" y="1833514"/>
            <a:ext cx="3209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!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2271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5147486"/>
              </p:ext>
            </p:extLst>
          </p:nvPr>
        </p:nvGraphicFramePr>
        <p:xfrm>
          <a:off x="823912" y="1578723"/>
          <a:ext cx="10994877" cy="2527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697353" y="1704692"/>
            <a:ext cx="992039" cy="5539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I </a:t>
            </a:r>
            <a:r>
              <a:rPr lang="ru-RU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раздел – 71</a:t>
            </a:r>
          </a:p>
          <a:p>
            <a:pPr>
              <a:defRPr/>
            </a:pPr>
            <a:r>
              <a:rPr 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II </a:t>
            </a:r>
            <a:r>
              <a:rPr lang="ru-RU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раздел – 19</a:t>
            </a:r>
          </a:p>
          <a:p>
            <a:pPr>
              <a:defRPr/>
            </a:pPr>
            <a:r>
              <a:rPr 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III</a:t>
            </a:r>
            <a:r>
              <a:rPr lang="ru-RU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раздел - 8</a:t>
            </a:r>
            <a:endParaRPr lang="ru-RU" sz="9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6574384"/>
              </p:ext>
            </p:extLst>
          </p:nvPr>
        </p:nvGraphicFramePr>
        <p:xfrm>
          <a:off x="238124" y="3576818"/>
          <a:ext cx="11953876" cy="32121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0" y="1101725"/>
            <a:ext cx="12192000" cy="58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Структура 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проекта плана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контрольных мероприятий Федерального казначейства</a:t>
            </a:r>
          </a:p>
          <a:p>
            <a:pPr algn="ctr">
              <a:defRPr/>
            </a:pP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в финансово-бюджетной сфере на 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2017 год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(</a:t>
            </a:r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итого 98 КМ)</a:t>
            </a: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  <p:sp>
        <p:nvSpPr>
          <p:cNvPr id="12" name="Номер слайда 19"/>
          <p:cNvSpPr>
            <a:spLocks noGrp="1"/>
          </p:cNvSpPr>
          <p:nvPr>
            <p:ph type="sldNum" sz="quarter" idx="12"/>
          </p:nvPr>
        </p:nvSpPr>
        <p:spPr>
          <a:xfrm>
            <a:off x="9144000" y="6129338"/>
            <a:ext cx="2732088" cy="565150"/>
          </a:xfrm>
        </p:spPr>
        <p:txBody>
          <a:bodyPr/>
          <a:lstStyle/>
          <a:p>
            <a:pPr>
              <a:defRPr/>
            </a:pP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5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7818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136650" y="1101725"/>
            <a:ext cx="9690100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Структура проекта плана контрольных мероприятий Федерального казначейства</a:t>
            </a:r>
          </a:p>
          <a:p>
            <a:pPr algn="ctr">
              <a:defRPr/>
            </a:pP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в разрезе полномочий в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части 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контроля, в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соответствии с Правилами, </a:t>
            </a:r>
            <a:endParaRPr lang="ru-RU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утвержденными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Постановлением Правительства № 1092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192223"/>
              </p:ext>
            </p:extLst>
          </p:nvPr>
        </p:nvGraphicFramePr>
        <p:xfrm>
          <a:off x="962085" y="4102700"/>
          <a:ext cx="10515600" cy="20333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77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19786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3689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86" marR="8686" marT="8686" marB="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Полномочия по контролю за соблюдением бюджетного законодательства Российской Федерации и иных нормативных правовых актов, регулирующих бюджетные правоотношения;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86" marR="8686" marT="8686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640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86" marR="8686" marT="8686" marB="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Полномочия по контролю за полнотой и достоверностью отчетности о реализации государственных программ Российской Федерации, в том числе об исполнении государственных заданий;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86" marR="8686" marT="8686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3689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86" marR="8686" marT="8686" marB="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Проверка соблюдения законодательства Российской Федерации о контрактной системе в сфере закупок для обеспечения государственных и муниципальных нужд;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86" marR="8686" marT="8686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9591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86" marR="8686" marT="8686" marB="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Контроль за использованием средств Фонда содействия реформированию жилищно-коммунального хозяйства (далее - Фонд), направленных на предоставление финансовой поддержки за счет средств Фонда и предусмотренных в бюджете субъекта Российской Федерации и (или) местном бюджете на долевое финансирование проведения капитального ремонта многоквартирных домов, переселения граждан из аварийного жилищного фонда и модернизации системы коммунальной инфраструктуры;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86" marR="8686" marT="8686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2542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86" marR="8686" marT="8686" marB="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Контроль за использованием специализированными некоммерческими организациями, которые осуществляют деятельность, направленную на обеспечение проведения капитального ремонта общего имущества в многоквартирных домах (далее - региональный оператор), средств, полученных в качестве государственной поддержки, муниципальной поддержки капитального ремонта, а также средств, полученных от собственников помещений в многоквартирных домах, формирующих фонды капитального ремонта на счете (счетах) регионального оператора;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86" marR="8686" marT="8686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6640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86" marR="8686" marT="8686" marB="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Проверки осуществления органами государственного (муниципального) финансового контроля, являющимися органами (должностными лицами) исполнительной власти субъектов Российской Федерации (местных администраций), контроля за соблюдением Федерального закона о контрактной системе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86" marR="8686" marT="8686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8398731"/>
              </p:ext>
            </p:extLst>
          </p:nvPr>
        </p:nvGraphicFramePr>
        <p:xfrm>
          <a:off x="938689" y="1932722"/>
          <a:ext cx="10598077" cy="22385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Номер слайда 19"/>
          <p:cNvSpPr>
            <a:spLocks noGrp="1"/>
          </p:cNvSpPr>
          <p:nvPr>
            <p:ph type="sldNum" sz="quarter" idx="12"/>
          </p:nvPr>
        </p:nvSpPr>
        <p:spPr>
          <a:xfrm>
            <a:off x="9144000" y="6129338"/>
            <a:ext cx="2732088" cy="565150"/>
          </a:xfrm>
        </p:spPr>
        <p:txBody>
          <a:bodyPr/>
          <a:lstStyle/>
          <a:p>
            <a:pPr>
              <a:defRPr/>
            </a:pP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6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5323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лилиния 2"/>
          <p:cNvSpPr/>
          <p:nvPr/>
        </p:nvSpPr>
        <p:spPr>
          <a:xfrm>
            <a:off x="1897808" y="1854680"/>
            <a:ext cx="8479763" cy="577970"/>
          </a:xfrm>
          <a:custGeom>
            <a:avLst/>
            <a:gdLst>
              <a:gd name="connsiteX0" fmla="*/ 0 w 10181207"/>
              <a:gd name="connsiteY0" fmla="*/ 0 h 1216800"/>
              <a:gd name="connsiteX1" fmla="*/ 10181207 w 10181207"/>
              <a:gd name="connsiteY1" fmla="*/ 0 h 1216800"/>
              <a:gd name="connsiteX2" fmla="*/ 10181207 w 10181207"/>
              <a:gd name="connsiteY2" fmla="*/ 1216800 h 1216800"/>
              <a:gd name="connsiteX3" fmla="*/ 0 w 10181207"/>
              <a:gd name="connsiteY3" fmla="*/ 1216800 h 1216800"/>
              <a:gd name="connsiteX4" fmla="*/ 0 w 10181207"/>
              <a:gd name="connsiteY4" fmla="*/ 0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1207" h="1216800">
                <a:moveTo>
                  <a:pt x="0" y="0"/>
                </a:moveTo>
                <a:lnTo>
                  <a:pt x="10181207" y="0"/>
                </a:lnTo>
                <a:lnTo>
                  <a:pt x="10181207" y="1216800"/>
                </a:lnTo>
                <a:lnTo>
                  <a:pt x="0" y="1216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  <a:alpha val="8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960" tIns="60960" rIns="60960" bIns="609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kern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Раздел </a:t>
            </a:r>
            <a:r>
              <a:rPr lang="en-US" sz="1600" kern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</a:t>
            </a:r>
            <a:r>
              <a:rPr lang="ru-RU" sz="1600" kern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Контрольные мероприятия по централизованным заданиям</a:t>
            </a:r>
            <a:endParaRPr lang="ru-RU" sz="1600" kern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олилиния 3"/>
          <p:cNvSpPr/>
          <p:nvPr/>
        </p:nvSpPr>
        <p:spPr>
          <a:xfrm>
            <a:off x="1897807" y="2950235"/>
            <a:ext cx="8479763" cy="735826"/>
          </a:xfrm>
          <a:custGeom>
            <a:avLst/>
            <a:gdLst>
              <a:gd name="connsiteX0" fmla="*/ 0 w 10181207"/>
              <a:gd name="connsiteY0" fmla="*/ 0 h 1216800"/>
              <a:gd name="connsiteX1" fmla="*/ 10181207 w 10181207"/>
              <a:gd name="connsiteY1" fmla="*/ 0 h 1216800"/>
              <a:gd name="connsiteX2" fmla="*/ 10181207 w 10181207"/>
              <a:gd name="connsiteY2" fmla="*/ 1216800 h 1216800"/>
              <a:gd name="connsiteX3" fmla="*/ 0 w 10181207"/>
              <a:gd name="connsiteY3" fmla="*/ 1216800 h 1216800"/>
              <a:gd name="connsiteX4" fmla="*/ 0 w 10181207"/>
              <a:gd name="connsiteY4" fmla="*/ 0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1207" h="1216800">
                <a:moveTo>
                  <a:pt x="0" y="0"/>
                </a:moveTo>
                <a:lnTo>
                  <a:pt x="10181207" y="0"/>
                </a:lnTo>
                <a:lnTo>
                  <a:pt x="10181207" y="1216800"/>
                </a:lnTo>
                <a:lnTo>
                  <a:pt x="0" y="12168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960" tIns="60960" rIns="60960" bIns="609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kern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Раздел </a:t>
            </a:r>
            <a:r>
              <a:rPr lang="en-US" sz="1600" kern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II.</a:t>
            </a:r>
            <a:r>
              <a:rPr lang="ru-RU" sz="1600" kern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Контрольные мероприятия по предложениям </a:t>
            </a:r>
            <a:br>
              <a:rPr lang="ru-RU" sz="1600" kern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kern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территориальног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органа Федерального казначейства</a:t>
            </a:r>
            <a:endParaRPr lang="ru-RU" sz="1600" kern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Номер слайда 19"/>
          <p:cNvSpPr>
            <a:spLocks noGrp="1"/>
          </p:cNvSpPr>
          <p:nvPr>
            <p:ph type="sldNum" sz="quarter" idx="12"/>
          </p:nvPr>
        </p:nvSpPr>
        <p:spPr>
          <a:xfrm>
            <a:off x="9144000" y="6129338"/>
            <a:ext cx="2732088" cy="565150"/>
          </a:xfrm>
        </p:spPr>
        <p:txBody>
          <a:bodyPr/>
          <a:lstStyle/>
          <a:p>
            <a:pPr>
              <a:defRPr/>
            </a:pPr>
            <a:fld id="{682C6AFF-D05F-424D-AB52-0FB1785A409A}" type="slidenum">
              <a:rPr lang="ru-RU" sz="160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pPr>
                <a:defRPr/>
              </a:pPr>
              <a:t>7</a:t>
            </a:fld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36649" y="1101725"/>
            <a:ext cx="1018120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Структура 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плана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контрольных мероприятий 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территориального органа </a:t>
            </a:r>
          </a:p>
          <a:p>
            <a:pPr algn="ctr">
              <a:defRPr/>
            </a:pP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Федерального казначейства в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финансово-бюджетной сфере на 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2017 год</a:t>
            </a: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1897806" y="4624843"/>
            <a:ext cx="8479763" cy="432000"/>
            <a:chOff x="1897811" y="3364256"/>
            <a:chExt cx="8479763" cy="432000"/>
          </a:xfrm>
          <a:solidFill>
            <a:schemeClr val="bg1">
              <a:lumMod val="95000"/>
            </a:schemeClr>
          </a:solidFill>
        </p:grpSpPr>
        <p:sp>
          <p:nvSpPr>
            <p:cNvPr id="14" name="Скругленный прямоугольник 13"/>
            <p:cNvSpPr/>
            <p:nvPr/>
          </p:nvSpPr>
          <p:spPr bwMode="auto">
            <a:xfrm>
              <a:off x="1897811" y="3364256"/>
              <a:ext cx="8479763" cy="432000"/>
            </a:xfrm>
            <a:prstGeom prst="roundRect">
              <a:avLst/>
            </a:prstGeom>
            <a:grpFill/>
            <a:ln w="12700">
              <a:solidFill>
                <a:schemeClr val="accent2">
                  <a:lumMod val="60000"/>
                  <a:lumOff val="4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r>
                <a:rPr lang="ru-RU" altLang="ru-RU" dirty="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  <a:cs typeface="+mn-cs"/>
                </a:rPr>
                <a:t>Реестр </a:t>
              </a:r>
              <a:r>
                <a:rPr lang="ru-RU" altLang="ru-RU" dirty="0" smtClean="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  <a:cs typeface="+mn-cs"/>
                </a:rPr>
                <a:t>контрольных мероприятий в </a:t>
              </a:r>
              <a:r>
                <a:rPr lang="ru-RU" altLang="ru-RU" dirty="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  <a:cs typeface="+mn-cs"/>
                </a:rPr>
                <a:t>финансово-бюджетной </a:t>
              </a:r>
              <a:r>
                <a:rPr lang="ru-RU" altLang="ru-RU" dirty="0" smtClean="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  <a:cs typeface="+mn-cs"/>
                </a:rPr>
                <a:t>сфере, </a:t>
              </a:r>
              <a:br>
                <a:rPr lang="ru-RU" altLang="ru-RU" dirty="0" smtClean="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  <a:cs typeface="+mn-cs"/>
                </a:rPr>
              </a:br>
              <a:r>
                <a:rPr lang="ru-RU" altLang="ru-RU" dirty="0" smtClean="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  <a:cs typeface="+mn-cs"/>
                </a:rPr>
                <a:t>к участию в которых привлекаются сотрудники ТОФК</a:t>
              </a:r>
              <a:endParaRPr lang="ru-RU" alt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+mn-cs"/>
              </a:endParaRPr>
            </a:p>
          </p:txBody>
        </p:sp>
        <p:pic>
          <p:nvPicPr>
            <p:cNvPr id="15" name="Рисунок 26" descr="document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4489" y="3416593"/>
              <a:ext cx="347236" cy="35160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8" name="Группа 17"/>
          <p:cNvGrpSpPr/>
          <p:nvPr/>
        </p:nvGrpSpPr>
        <p:grpSpPr>
          <a:xfrm>
            <a:off x="1897805" y="5165726"/>
            <a:ext cx="8479763" cy="432000"/>
            <a:chOff x="1897812" y="4517210"/>
            <a:chExt cx="8479763" cy="432000"/>
          </a:xfrm>
          <a:solidFill>
            <a:schemeClr val="bg1">
              <a:lumMod val="95000"/>
            </a:schemeClr>
          </a:solidFill>
        </p:grpSpPr>
        <p:sp>
          <p:nvSpPr>
            <p:cNvPr id="16" name="Скругленный прямоугольник 15"/>
            <p:cNvSpPr/>
            <p:nvPr/>
          </p:nvSpPr>
          <p:spPr bwMode="auto">
            <a:xfrm>
              <a:off x="1897812" y="4517210"/>
              <a:ext cx="8479763" cy="432000"/>
            </a:xfrm>
            <a:prstGeom prst="roundRect">
              <a:avLst/>
            </a:prstGeom>
            <a:grpFill/>
            <a:ln w="12700">
              <a:solidFill>
                <a:schemeClr val="accent2">
                  <a:lumMod val="60000"/>
                  <a:lumOff val="4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r>
                <a:rPr lang="ru-RU" altLang="ru-RU" dirty="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  <a:cs typeface="+mn-cs"/>
                </a:rPr>
                <a:t>Реестр </a:t>
              </a:r>
              <a:r>
                <a:rPr lang="ru-RU" altLang="ru-RU" dirty="0" smtClean="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  <a:cs typeface="+mn-cs"/>
                </a:rPr>
                <a:t>внеплановых </a:t>
              </a:r>
              <a:r>
                <a:rPr lang="ru-RU" altLang="ru-RU" dirty="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  <a:cs typeface="+mn-cs"/>
                </a:rPr>
                <a:t>контрольных </a:t>
              </a:r>
              <a:r>
                <a:rPr lang="ru-RU" altLang="ru-RU" dirty="0" smtClean="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  <a:cs typeface="+mn-cs"/>
                </a:rPr>
                <a:t>мероприятий ТОФК</a:t>
              </a:r>
              <a:endParaRPr lang="ru-RU" alt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+mn-cs"/>
              </a:endParaRPr>
            </a:p>
          </p:txBody>
        </p:sp>
        <p:pic>
          <p:nvPicPr>
            <p:cNvPr id="17" name="Рисунок 26" descr="document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4491" y="4557407"/>
              <a:ext cx="347236" cy="35160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Скругленный прямоугольник 19"/>
          <p:cNvSpPr/>
          <p:nvPr/>
        </p:nvSpPr>
        <p:spPr bwMode="auto">
          <a:xfrm>
            <a:off x="4908431" y="2329133"/>
            <a:ext cx="5469142" cy="51758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indent="457200">
              <a:defRPr/>
            </a:pPr>
            <a:r>
              <a:rPr lang="ru-RU" altLang="ru-RU" sz="1400" dirty="0" smtClean="0">
                <a:solidFill>
                  <a:schemeClr val="bg1"/>
                </a:solidFill>
                <a:latin typeface="Calibri" panose="020F0502020204030204" pitchFamily="34" charset="0"/>
                <a:cs typeface="+mn-cs"/>
              </a:rPr>
              <a:t>Обязательный для исполнения перечень ЦЗ</a:t>
            </a:r>
            <a:endParaRPr lang="ru-RU" altLang="ru-RU" sz="1400" dirty="0">
              <a:solidFill>
                <a:schemeClr val="bg1"/>
              </a:solidFill>
              <a:latin typeface="Calibri" panose="020F0502020204030204" pitchFamily="34" charset="0"/>
              <a:cs typeface="+mn-cs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 bwMode="auto">
          <a:xfrm>
            <a:off x="4908430" y="3611005"/>
            <a:ext cx="5469139" cy="615939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457200"/>
            <a:r>
              <a:rPr lang="ru-RU" altLang="ru-RU" sz="1400" dirty="0" smtClean="0">
                <a:solidFill>
                  <a:schemeClr val="bg1"/>
                </a:solidFill>
                <a:latin typeface="Calibri" panose="020F0502020204030204" pitchFamily="34" charset="0"/>
              </a:rPr>
              <a:t>- по </a:t>
            </a:r>
            <a:r>
              <a:rPr lang="ru-RU" altLang="ru-RU" sz="1400" dirty="0">
                <a:solidFill>
                  <a:schemeClr val="bg1"/>
                </a:solidFill>
                <a:latin typeface="Calibri" panose="020F0502020204030204" pitchFamily="34" charset="0"/>
              </a:rPr>
              <a:t>обращениям, </a:t>
            </a:r>
            <a:r>
              <a:rPr lang="ru-RU" altLang="ru-RU" sz="1400" dirty="0" smtClean="0">
                <a:solidFill>
                  <a:schemeClr val="bg1"/>
                </a:solidFill>
                <a:latin typeface="Calibri" panose="020F0502020204030204" pitchFamily="34" charset="0"/>
              </a:rPr>
              <a:t>поручениям;</a:t>
            </a:r>
          </a:p>
          <a:p>
            <a:pPr indent="457200"/>
            <a:r>
              <a:rPr lang="ru-RU" altLang="ru-RU" sz="1400" dirty="0" smtClean="0">
                <a:solidFill>
                  <a:schemeClr val="bg1"/>
                </a:solidFill>
                <a:latin typeface="Calibri" panose="020F0502020204030204" pitchFamily="34" charset="0"/>
              </a:rPr>
              <a:t>- с </a:t>
            </a:r>
            <a:r>
              <a:rPr lang="ru-RU" altLang="ru-RU" sz="1400" dirty="0">
                <a:solidFill>
                  <a:schemeClr val="bg1"/>
                </a:solidFill>
                <a:latin typeface="Calibri" panose="020F0502020204030204" pitchFamily="34" charset="0"/>
              </a:rPr>
              <a:t>обязательным обеспечением реализации всех полномочий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5011948" y="3626586"/>
            <a:ext cx="3105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!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011948" y="2329133"/>
            <a:ext cx="3105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!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9" name="Группа 18"/>
          <p:cNvGrpSpPr/>
          <p:nvPr/>
        </p:nvGrpSpPr>
        <p:grpSpPr>
          <a:xfrm>
            <a:off x="1897805" y="5697338"/>
            <a:ext cx="8479763" cy="432000"/>
            <a:chOff x="1897812" y="4517210"/>
            <a:chExt cx="8479763" cy="432000"/>
          </a:xfrm>
          <a:solidFill>
            <a:schemeClr val="bg1">
              <a:lumMod val="95000"/>
            </a:schemeClr>
          </a:solidFill>
        </p:grpSpPr>
        <p:sp>
          <p:nvSpPr>
            <p:cNvPr id="21" name="Скругленный прямоугольник 20"/>
            <p:cNvSpPr/>
            <p:nvPr/>
          </p:nvSpPr>
          <p:spPr bwMode="auto">
            <a:xfrm>
              <a:off x="1897812" y="4517210"/>
              <a:ext cx="8479763" cy="432000"/>
            </a:xfrm>
            <a:prstGeom prst="roundRect">
              <a:avLst/>
            </a:prstGeom>
            <a:grpFill/>
            <a:ln w="12700">
              <a:solidFill>
                <a:schemeClr val="accent2">
                  <a:lumMod val="60000"/>
                  <a:lumOff val="4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algn="r">
                <a:defRPr/>
              </a:pPr>
              <a:r>
                <a:rPr lang="ru-RU" altLang="ru-RU" dirty="0" smtClean="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  <a:cs typeface="+mn-cs"/>
                </a:rPr>
                <a:t>Изменения в план </a:t>
              </a:r>
              <a:r>
                <a:rPr lang="ru-RU" altLang="ru-RU" dirty="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  <a:cs typeface="+mn-cs"/>
                </a:rPr>
                <a:t>контрольных </a:t>
              </a:r>
              <a:r>
                <a:rPr lang="ru-RU" altLang="ru-RU" dirty="0" smtClean="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  <a:cs typeface="+mn-cs"/>
                </a:rPr>
                <a:t>мероприятий ТОФК </a:t>
              </a:r>
              <a:r>
                <a:rPr lang="ru-RU" altLang="ru-RU" sz="1200" dirty="0" smtClean="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  <a:cs typeface="+mn-cs"/>
                </a:rPr>
                <a:t>(самостоятельно/по согласованию с ЦАФК)</a:t>
              </a:r>
              <a:endParaRPr lang="ru-RU" altLang="ru-RU" sz="12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+mn-cs"/>
              </a:endParaRPr>
            </a:p>
          </p:txBody>
        </p:sp>
        <p:pic>
          <p:nvPicPr>
            <p:cNvPr id="23" name="Рисунок 26" descr="document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4491" y="4557407"/>
              <a:ext cx="347236" cy="35160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6" name="Рисунок 26" descr="documen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4781" y="5736073"/>
            <a:ext cx="347236" cy="3516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165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19"/>
          <p:cNvSpPr>
            <a:spLocks noGrp="1"/>
          </p:cNvSpPr>
          <p:nvPr>
            <p:ph type="sldNum" sz="quarter" idx="12"/>
          </p:nvPr>
        </p:nvSpPr>
        <p:spPr>
          <a:xfrm>
            <a:off x="9144000" y="6129338"/>
            <a:ext cx="2732088" cy="565150"/>
          </a:xfrm>
        </p:spPr>
        <p:txBody>
          <a:bodyPr/>
          <a:lstStyle/>
          <a:p>
            <a:pPr>
              <a:defRPr/>
            </a:pPr>
            <a:fld id="{682C6AFF-D05F-424D-AB52-0FB1785A409A}" type="slidenum">
              <a:rPr lang="ru-RU" sz="180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pPr>
                <a:defRPr/>
              </a:pPr>
              <a:t>8</a:t>
            </a:fld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101725"/>
            <a:ext cx="121919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Подготовка планов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контрольных мероприятий 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ТОФК</a:t>
            </a:r>
          </a:p>
          <a:p>
            <a:pPr algn="ctr">
              <a:defRPr/>
            </a:pP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в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финансово-бюджетной сфере на 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2017 год</a:t>
            </a: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1526501" y="2730676"/>
            <a:ext cx="9397670" cy="504000"/>
          </a:xfrm>
          <a:prstGeom prst="roundRect">
            <a:avLst/>
          </a:prstGeom>
          <a:solidFill>
            <a:srgbClr val="E6E0EC">
              <a:alpha val="60000"/>
            </a:srgbClr>
          </a:solidFill>
          <a:ln w="15875">
            <a:solidFill>
              <a:schemeClr val="accent5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Обеспечение исполнения всех полномочий Федерального казначейства по контролю в финансово-бюджетной сфере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1526501" y="3309608"/>
            <a:ext cx="9399584" cy="504000"/>
          </a:xfrm>
          <a:prstGeom prst="roundRect">
            <a:avLst/>
          </a:prstGeom>
          <a:solidFill>
            <a:schemeClr val="accent6">
              <a:lumMod val="20000"/>
              <a:lumOff val="80000"/>
              <a:alpha val="60000"/>
            </a:schemeClr>
          </a:solidFill>
          <a:ln w="15875">
            <a:solidFill>
              <a:schemeClr val="accent5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Равномерность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распределения ресурсов на проведение контрольных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мероприятий с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учетом срока предоставления отчета в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ЦАФК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1526501" y="3888540"/>
            <a:ext cx="9399585" cy="50400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60000"/>
            </a:schemeClr>
          </a:solidFill>
          <a:ln w="15875">
            <a:solidFill>
              <a:schemeClr val="accent5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Равномерность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распределения нагрузки на сотрудников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ТОФК,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включая участие сотрудников ТОФК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в КМ ЦАФК  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526501" y="4467472"/>
            <a:ext cx="9399585" cy="504000"/>
          </a:xfrm>
          <a:prstGeom prst="roundRect">
            <a:avLst/>
          </a:prstGeom>
          <a:solidFill>
            <a:schemeClr val="bg2">
              <a:lumMod val="90000"/>
              <a:alpha val="60000"/>
            </a:schemeClr>
          </a:solidFill>
          <a:ln w="15875">
            <a:solidFill>
              <a:schemeClr val="accent5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Обеспечение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резерва временных и трудовых ресурсов не более 15 процентов для выполнения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внеплановых контрольных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мероприятий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1526501" y="5046404"/>
            <a:ext cx="9399585" cy="5040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15875">
            <a:solidFill>
              <a:schemeClr val="accent5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Соблюдение требования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о проведении контрольных мероприятий в одном объекте контроля не чаще одного раза в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год</a:t>
            </a:r>
            <a:b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</a:b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(по возможности)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526503" y="5625338"/>
            <a:ext cx="9399585" cy="50400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60000"/>
            </a:schemeClr>
          </a:solidFill>
          <a:ln w="15875">
            <a:solidFill>
              <a:schemeClr val="accent5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Соблюдение требования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об учете поступившей информации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о планируемых (проводимых) иными государственными органами идентичных контрольных мероприятиях в целях исключения дублирования деятельности по контролю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526501" y="1761432"/>
            <a:ext cx="3988474" cy="294701"/>
          </a:xfrm>
          <a:prstGeom prst="roundRect">
            <a:avLst/>
          </a:prstGeom>
          <a:noFill/>
          <a:ln w="15875">
            <a:solidFill>
              <a:schemeClr val="accent5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1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Необходимо учитывать следующие требования:</a:t>
            </a:r>
            <a:endParaRPr lang="ru-RU" sz="14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526501" y="2151743"/>
            <a:ext cx="9397670" cy="5040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 w="15875">
            <a:solidFill>
              <a:schemeClr val="accent5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Периодичность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проведения плановых контрольных мероприятий; степень обеспечения ТОФК трудовыми, временными и финансовыми ресурсами</a:t>
            </a:r>
          </a:p>
        </p:txBody>
      </p:sp>
    </p:spTree>
    <p:extLst>
      <p:ext uri="{BB962C8B-B14F-4D97-AF65-F5344CB8AC3E}">
        <p14:creationId xmlns:p14="http://schemas.microsoft.com/office/powerpoint/2010/main" val="1554460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19"/>
          <p:cNvSpPr>
            <a:spLocks noGrp="1"/>
          </p:cNvSpPr>
          <p:nvPr>
            <p:ph type="sldNum" sz="quarter" idx="12"/>
          </p:nvPr>
        </p:nvSpPr>
        <p:spPr>
          <a:xfrm>
            <a:off x="9144000" y="6129338"/>
            <a:ext cx="2732088" cy="565150"/>
          </a:xfrm>
        </p:spPr>
        <p:txBody>
          <a:bodyPr/>
          <a:lstStyle/>
          <a:p>
            <a:pPr>
              <a:defRPr/>
            </a:pPr>
            <a:fld id="{682C6AFF-D05F-424D-AB52-0FB1785A409A}" type="slidenum">
              <a:rPr lang="ru-RU" sz="180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pPr>
                <a:defRPr/>
              </a:pPr>
              <a:t>9</a:t>
            </a:fld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101725"/>
            <a:ext cx="1219199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Контрольная комиссия </a:t>
            </a: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485901" y="1819275"/>
            <a:ext cx="9553574" cy="1800423"/>
          </a:xfrm>
          <a:prstGeom prst="roundRect">
            <a:avLst/>
          </a:prstGeom>
          <a:solidFill>
            <a:schemeClr val="accent3">
              <a:lumMod val="20000"/>
              <a:lumOff val="80000"/>
              <a:alpha val="60000"/>
            </a:schemeClr>
          </a:solidFill>
          <a:ln w="15875">
            <a:solidFill>
              <a:schemeClr val="accent5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объективного, всестороннего и своевременного рассмотрения результатов контрольных мероприятий,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проводимых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Федеральным казначейством в рамках полномочий по контролю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финансово-бюджетной сфере,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поступивших жалоб на представления, предписания территориальных органов Федерального казначейства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приказом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Федерального казначейства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июня 2016 г. № 185 создана Контрольная комиссия Федерального казначейства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2480451" y="3937074"/>
            <a:ext cx="7564474" cy="887028"/>
            <a:chOff x="2113407" y="2763340"/>
            <a:chExt cx="6943207" cy="1046328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2113407" y="2763340"/>
              <a:ext cx="6943207" cy="1046328"/>
            </a:xfrm>
            <a:prstGeom prst="roundRect">
              <a:avLst/>
            </a:prstGeom>
            <a:solidFill>
              <a:srgbClr val="E6E0EC">
                <a:alpha val="60000"/>
              </a:srgbClr>
            </a:solidFill>
            <a:ln w="15875">
              <a:solidFill>
                <a:schemeClr val="accent5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48000" anchor="ctr"/>
            <a:lstStyle/>
            <a:p>
              <a:pPr algn="just">
                <a:defRPr/>
              </a:pPr>
              <a:endParaRPr lang="ru-RU" sz="1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endParaRPr>
            </a:p>
            <a:p>
              <a:r>
                <a:rPr lang="ru-RU" sz="1600" dirty="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</a:rPr>
                <a:t>В соответствии с поручением </a:t>
              </a:r>
              <a:r>
                <a:rPr lang="ru-RU" sz="1600" dirty="0" smtClean="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</a:rPr>
                <a:t>Руководителя Федерального казначейства </a:t>
              </a:r>
            </a:p>
            <a:p>
              <a:r>
                <a:rPr lang="ru-RU" sz="1600" dirty="0" smtClean="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</a:rPr>
                <a:t>от </a:t>
              </a:r>
              <a:r>
                <a:rPr lang="ru-RU" sz="1600" dirty="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</a:rPr>
                <a:t>27.06.2016 г. </a:t>
              </a:r>
              <a:r>
                <a:rPr lang="ru-RU" sz="1600" dirty="0" smtClean="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</a:rPr>
                <a:t>№ </a:t>
              </a:r>
              <a:r>
                <a:rPr lang="ru-RU" sz="1600" dirty="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</a:rPr>
                <a:t>07-04-05/21-467 </a:t>
              </a:r>
              <a:endParaRPr lang="ru-RU" sz="16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endParaRPr>
            </a:p>
            <a:p>
              <a:r>
                <a:rPr lang="ru-RU" sz="1600" dirty="0" smtClean="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</a:rPr>
                <a:t>созданы </a:t>
              </a:r>
              <a:r>
                <a:rPr lang="ru-RU" sz="1600" dirty="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</a:rPr>
                <a:t>и действуют Контрольные комиссии </a:t>
              </a:r>
              <a:r>
                <a:rPr lang="ru-RU" sz="1600" dirty="0" smtClean="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</a:rPr>
                <a:t>ТОФК</a:t>
              </a:r>
              <a:endParaRPr lang="ru-RU" sz="16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endParaRPr>
            </a:p>
            <a:p>
              <a:pPr algn="just">
                <a:defRPr/>
              </a:pPr>
              <a:endParaRPr lang="ru-RU" sz="1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" name="Oval 4"/>
            <p:cNvSpPr/>
            <p:nvPr/>
          </p:nvSpPr>
          <p:spPr bwMode="auto">
            <a:xfrm>
              <a:off x="2223004" y="3015019"/>
              <a:ext cx="430998" cy="49326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pic>
        <p:nvPicPr>
          <p:cNvPr id="31" name="Picture 10" descr="http://sparkysite.ru/small/check/check01/scheck59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096" y="4150436"/>
            <a:ext cx="377080" cy="407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2287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19"/>
          <p:cNvSpPr>
            <a:spLocks noGrp="1"/>
          </p:cNvSpPr>
          <p:nvPr>
            <p:ph type="sldNum" sz="quarter" idx="12"/>
          </p:nvPr>
        </p:nvSpPr>
        <p:spPr>
          <a:xfrm>
            <a:off x="9144000" y="6129338"/>
            <a:ext cx="2732088" cy="565150"/>
          </a:xfrm>
        </p:spPr>
        <p:txBody>
          <a:bodyPr/>
          <a:lstStyle/>
          <a:p>
            <a:pPr>
              <a:defRPr/>
            </a:pPr>
            <a:fld id="{682C6AFF-D05F-424D-AB52-0FB1785A409A}" type="slidenum">
              <a:rPr lang="ru-RU" sz="180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pPr>
                <a:defRPr/>
              </a:pPr>
              <a:t>10</a:t>
            </a:fld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" y="1101725"/>
            <a:ext cx="1219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Межведомственное информационное взаимодействие</a:t>
            </a: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897810" y="1690778"/>
            <a:ext cx="8479763" cy="577970"/>
          </a:xfrm>
          <a:prstGeom prst="roundRect">
            <a:avLst/>
          </a:prstGeom>
          <a:solidFill>
            <a:schemeClr val="accent4">
              <a:lumMod val="40000"/>
              <a:lumOff val="60000"/>
              <a:alpha val="8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960" tIns="60960" rIns="60960" bIns="609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kern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Федеральная служба безопасности Российской Федерации</a:t>
            </a:r>
            <a:endParaRPr lang="ru-RU" sz="1600" kern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897809" y="2786333"/>
            <a:ext cx="8479763" cy="5796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960" tIns="60960" rIns="60960" bIns="609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kern="12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Генеральная прокуратура Российской Федерации</a:t>
            </a:r>
            <a:endParaRPr lang="ru-RU" sz="1600" kern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 bwMode="auto">
          <a:xfrm>
            <a:off x="4623758" y="2165231"/>
            <a:ext cx="5753817" cy="51758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indent="457200" algn="just">
              <a:defRPr/>
            </a:pPr>
            <a:r>
              <a:rPr lang="ru-RU" altLang="ru-RU" sz="1400" dirty="0" smtClean="0">
                <a:solidFill>
                  <a:schemeClr val="bg1"/>
                </a:solidFill>
                <a:latin typeface="Calibri" panose="020F0502020204030204" pitchFamily="34" charset="0"/>
                <a:cs typeface="+mn-cs"/>
              </a:rPr>
              <a:t>Со стороны Федерального казначейства Соглашение подписано,</a:t>
            </a:r>
          </a:p>
          <a:p>
            <a:pPr indent="457200" algn="just">
              <a:defRPr/>
            </a:pPr>
            <a:r>
              <a:rPr lang="ru-RU" altLang="ru-RU" sz="1400" dirty="0" smtClean="0">
                <a:solidFill>
                  <a:schemeClr val="bg1"/>
                </a:solidFill>
                <a:latin typeface="Calibri" panose="020F0502020204030204" pitchFamily="34" charset="0"/>
                <a:cs typeface="+mn-cs"/>
              </a:rPr>
              <a:t>направлено в ФСБ России</a:t>
            </a:r>
            <a:endParaRPr lang="ru-RU" altLang="ru-RU" sz="1400" dirty="0">
              <a:solidFill>
                <a:schemeClr val="bg1"/>
              </a:solidFill>
              <a:latin typeface="Calibri" panose="020F0502020204030204" pitchFamily="34" charset="0"/>
              <a:cs typeface="+mn-cs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 bwMode="auto">
          <a:xfrm>
            <a:off x="4623755" y="3240657"/>
            <a:ext cx="5753817" cy="83963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indent="457200" algn="just">
              <a:defRPr/>
            </a:pPr>
            <a:r>
              <a:rPr lang="ru-RU" altLang="ru-RU" sz="1400" dirty="0" smtClean="0">
                <a:solidFill>
                  <a:schemeClr val="bg1"/>
                </a:solidFill>
                <a:latin typeface="Calibri" panose="020F0502020204030204" pitchFamily="34" charset="0"/>
                <a:cs typeface="+mn-cs"/>
              </a:rPr>
              <a:t>Со стороны Федерального казначейства подготовлен и направлен</a:t>
            </a:r>
          </a:p>
          <a:p>
            <a:pPr indent="457200" algn="just">
              <a:defRPr/>
            </a:pPr>
            <a:r>
              <a:rPr lang="ru-RU" altLang="ru-RU" sz="1400" dirty="0" smtClean="0">
                <a:solidFill>
                  <a:schemeClr val="bg1"/>
                </a:solidFill>
                <a:latin typeface="Calibri" panose="020F0502020204030204" pitchFamily="34" charset="0"/>
                <a:cs typeface="+mn-cs"/>
              </a:rPr>
              <a:t>на согласование в Генпрокуратуру </a:t>
            </a:r>
            <a:r>
              <a:rPr lang="ru-RU" altLang="ru-RU" sz="1400" dirty="0">
                <a:solidFill>
                  <a:schemeClr val="bg1"/>
                </a:solidFill>
                <a:latin typeface="Calibri" panose="020F0502020204030204" pitchFamily="34" charset="0"/>
              </a:rPr>
              <a:t>приказ об </a:t>
            </a:r>
            <a:r>
              <a:rPr lang="ru-RU" altLang="ru-RU" sz="1400" dirty="0" smtClean="0">
                <a:solidFill>
                  <a:schemeClr val="bg1"/>
                </a:solidFill>
                <a:latin typeface="Calibri" panose="020F0502020204030204" pitchFamily="34" charset="0"/>
              </a:rPr>
              <a:t>утверждении</a:t>
            </a:r>
          </a:p>
          <a:p>
            <a:pPr indent="457200" algn="just">
              <a:defRPr/>
            </a:pPr>
            <a:r>
              <a:rPr lang="ru-RU" altLang="ru-RU" sz="1400" dirty="0" smtClean="0">
                <a:solidFill>
                  <a:schemeClr val="bg1"/>
                </a:solidFill>
                <a:latin typeface="Calibri" panose="020F0502020204030204" pitchFamily="34" charset="0"/>
              </a:rPr>
              <a:t>Положения о </a:t>
            </a:r>
            <a:r>
              <a:rPr lang="ru-RU" altLang="ru-RU" sz="1400" dirty="0">
                <a:solidFill>
                  <a:schemeClr val="bg1"/>
                </a:solidFill>
                <a:latin typeface="Calibri" panose="020F0502020204030204" pitchFamily="34" charset="0"/>
              </a:rPr>
              <a:t>взаимодействии</a:t>
            </a:r>
            <a:r>
              <a:rPr lang="ru-RU" altLang="ru-RU" sz="1400" dirty="0" smtClean="0">
                <a:solidFill>
                  <a:schemeClr val="bg1"/>
                </a:solidFill>
                <a:latin typeface="Calibri" panose="020F0502020204030204" pitchFamily="34" charset="0"/>
                <a:cs typeface="+mn-cs"/>
              </a:rPr>
              <a:t>, возможно заключение в форме</a:t>
            </a:r>
          </a:p>
          <a:p>
            <a:pPr indent="457200" algn="just">
              <a:defRPr/>
            </a:pPr>
            <a:r>
              <a:rPr lang="ru-RU" altLang="ru-RU" sz="1400" dirty="0" smtClean="0">
                <a:solidFill>
                  <a:schemeClr val="bg1"/>
                </a:solidFill>
                <a:latin typeface="Calibri" panose="020F0502020204030204" pitchFamily="34" charset="0"/>
                <a:cs typeface="+mn-cs"/>
              </a:rPr>
              <a:t>Соглашения</a:t>
            </a:r>
            <a:endParaRPr lang="ru-RU" altLang="ru-RU" sz="1400" dirty="0">
              <a:solidFill>
                <a:schemeClr val="bg1"/>
              </a:solidFill>
              <a:latin typeface="Calibri" panose="020F0502020204030204" pitchFamily="34" charset="0"/>
              <a:cs typeface="+mn-cs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1897812" y="4118492"/>
            <a:ext cx="8479763" cy="941524"/>
            <a:chOff x="1987368" y="4134929"/>
            <a:chExt cx="8479763" cy="941524"/>
          </a:xfrm>
        </p:grpSpPr>
        <p:sp>
          <p:nvSpPr>
            <p:cNvPr id="34" name="Полилиния 33"/>
            <p:cNvSpPr/>
            <p:nvPr/>
          </p:nvSpPr>
          <p:spPr>
            <a:xfrm>
              <a:off x="1987368" y="4134929"/>
              <a:ext cx="8479763" cy="579600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kern="1200" dirty="0" smtClean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Министерство внутренних дел Российской Федерации</a:t>
              </a:r>
              <a:endParaRPr lang="ru-RU" sz="1600" kern="12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Скругленный прямоугольник 34"/>
            <p:cNvSpPr/>
            <p:nvPr/>
          </p:nvSpPr>
          <p:spPr bwMode="auto">
            <a:xfrm>
              <a:off x="4713314" y="4589254"/>
              <a:ext cx="5753817" cy="487199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2">
                  <a:lumMod val="60000"/>
                  <a:lumOff val="4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indent="457200" algn="just">
                <a:defRPr/>
              </a:pPr>
              <a:r>
                <a:rPr lang="ru-RU" altLang="ru-RU" sz="1400" dirty="0">
                  <a:solidFill>
                    <a:schemeClr val="bg1"/>
                  </a:solidFill>
                  <a:latin typeface="Calibri" panose="020F0502020204030204" pitchFamily="34" charset="0"/>
                </a:rPr>
                <a:t>Со стороны Федерального казначейства Соглашение подписано,</a:t>
              </a:r>
            </a:p>
            <a:p>
              <a:pPr indent="457200" algn="just">
                <a:defRPr/>
              </a:pPr>
              <a:r>
                <a:rPr lang="ru-RU" altLang="ru-RU" sz="1400" dirty="0" smtClean="0">
                  <a:solidFill>
                    <a:schemeClr val="bg1"/>
                  </a:solidFill>
                  <a:latin typeface="Calibri" panose="020F0502020204030204" pitchFamily="34" charset="0"/>
                </a:rPr>
                <a:t>должно быть направлено в МВД России</a:t>
              </a:r>
              <a:endParaRPr lang="ru-RU" altLang="ru-RU" sz="1400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1897812" y="5190227"/>
            <a:ext cx="8479763" cy="1055298"/>
            <a:chOff x="1987369" y="5190227"/>
            <a:chExt cx="8479763" cy="1055298"/>
          </a:xfrm>
        </p:grpSpPr>
        <p:sp>
          <p:nvSpPr>
            <p:cNvPr id="36" name="Полилиния 35"/>
            <p:cNvSpPr/>
            <p:nvPr/>
          </p:nvSpPr>
          <p:spPr>
            <a:xfrm>
              <a:off x="1987369" y="5190227"/>
              <a:ext cx="8479763" cy="579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kern="1200" dirty="0" smtClean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Федеральная таможенная служба Российской Федерации</a:t>
              </a:r>
              <a:endParaRPr lang="ru-RU" sz="1600" kern="12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Скругленный прямоугольник 36"/>
            <p:cNvSpPr/>
            <p:nvPr/>
          </p:nvSpPr>
          <p:spPr bwMode="auto">
            <a:xfrm>
              <a:off x="4713315" y="5644552"/>
              <a:ext cx="5753817" cy="600973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2">
                  <a:lumMod val="60000"/>
                  <a:lumOff val="4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indent="457200" algn="just">
                <a:defRPr/>
              </a:pPr>
              <a:r>
                <a:rPr lang="ru-RU" altLang="ru-RU" sz="1400" dirty="0" smtClean="0">
                  <a:solidFill>
                    <a:schemeClr val="bg1"/>
                  </a:solidFill>
                  <a:latin typeface="Calibri" panose="020F0502020204030204" pitchFamily="34" charset="0"/>
                </a:rPr>
                <a:t>Федеральным казначейством рассмотрен предложенный </a:t>
              </a:r>
            </a:p>
            <a:p>
              <a:pPr indent="457200" algn="just">
                <a:defRPr/>
              </a:pPr>
              <a:r>
                <a:rPr lang="ru-RU" altLang="ru-RU" sz="1400" dirty="0" smtClean="0">
                  <a:solidFill>
                    <a:schemeClr val="bg1"/>
                  </a:solidFill>
                  <a:latin typeface="Calibri" panose="020F0502020204030204" pitchFamily="34" charset="0"/>
                </a:rPr>
                <a:t>ФТС России проект Соглашения, принято решение </a:t>
              </a:r>
            </a:p>
            <a:p>
              <a:pPr indent="457200" algn="just">
                <a:defRPr/>
              </a:pPr>
              <a:r>
                <a:rPr lang="ru-RU" altLang="ru-RU" sz="1400" dirty="0" smtClean="0">
                  <a:solidFill>
                    <a:schemeClr val="bg1"/>
                  </a:solidFill>
                  <a:latin typeface="Calibri" panose="020F0502020204030204" pitchFamily="34" charset="0"/>
                </a:rPr>
                <a:t>о нецелесообразности заключения</a:t>
              </a:r>
              <a:endParaRPr lang="ru-RU" altLang="ru-RU" sz="1400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4613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Группа 70"/>
          <p:cNvGrpSpPr/>
          <p:nvPr/>
        </p:nvGrpSpPr>
        <p:grpSpPr>
          <a:xfrm>
            <a:off x="2049359" y="1679630"/>
            <a:ext cx="5135611" cy="4592721"/>
            <a:chOff x="2049359" y="1685925"/>
            <a:chExt cx="5135611" cy="4592721"/>
          </a:xfrm>
          <a:scene3d>
            <a:camera prst="orthographicFront">
              <a:rot lat="0" lon="0" rev="0"/>
            </a:camera>
            <a:lightRig rig="threePt" dir="t"/>
          </a:scene3d>
        </p:grpSpPr>
        <p:sp>
          <p:nvSpPr>
            <p:cNvPr id="4" name="Полилиния 3"/>
            <p:cNvSpPr/>
            <p:nvPr/>
          </p:nvSpPr>
          <p:spPr>
            <a:xfrm>
              <a:off x="4070375" y="3460773"/>
              <a:ext cx="1129921" cy="1129921"/>
            </a:xfrm>
            <a:custGeom>
              <a:avLst/>
              <a:gdLst>
                <a:gd name="connsiteX0" fmla="*/ 0 w 1129921"/>
                <a:gd name="connsiteY0" fmla="*/ 564961 h 1129921"/>
                <a:gd name="connsiteX1" fmla="*/ 564961 w 1129921"/>
                <a:gd name="connsiteY1" fmla="*/ 0 h 1129921"/>
                <a:gd name="connsiteX2" fmla="*/ 1129922 w 1129921"/>
                <a:gd name="connsiteY2" fmla="*/ 564961 h 1129921"/>
                <a:gd name="connsiteX3" fmla="*/ 564961 w 1129921"/>
                <a:gd name="connsiteY3" fmla="*/ 1129922 h 1129921"/>
                <a:gd name="connsiteX4" fmla="*/ 0 w 1129921"/>
                <a:gd name="connsiteY4" fmla="*/ 564961 h 1129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921" h="1129921">
                  <a:moveTo>
                    <a:pt x="0" y="564961"/>
                  </a:moveTo>
                  <a:cubicBezTo>
                    <a:pt x="0" y="252942"/>
                    <a:pt x="252942" y="0"/>
                    <a:pt x="564961" y="0"/>
                  </a:cubicBezTo>
                  <a:cubicBezTo>
                    <a:pt x="876980" y="0"/>
                    <a:pt x="1129922" y="252942"/>
                    <a:pt x="1129922" y="564961"/>
                  </a:cubicBezTo>
                  <a:cubicBezTo>
                    <a:pt x="1129922" y="876980"/>
                    <a:pt x="876980" y="1129922"/>
                    <a:pt x="564961" y="1129922"/>
                  </a:cubicBezTo>
                  <a:cubicBezTo>
                    <a:pt x="252942" y="1129922"/>
                    <a:pt x="0" y="876980"/>
                    <a:pt x="0" y="564961"/>
                  </a:cubicBezTo>
                  <a:close/>
                </a:path>
              </a:pathLst>
            </a:cu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spcFirstLastPara="0" vert="horz" wrap="square" lIns="183253" tIns="183253" rIns="183253" bIns="183253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err="1" smtClean="0"/>
                <a:t>УПиОКНД</a:t>
              </a:r>
              <a:endParaRPr lang="ru-RU" sz="1400" b="1" kern="1200" dirty="0"/>
            </a:p>
          </p:txBody>
        </p:sp>
        <p:sp>
          <p:nvSpPr>
            <p:cNvPr id="8" name="Полилиния 7"/>
            <p:cNvSpPr/>
            <p:nvPr/>
          </p:nvSpPr>
          <p:spPr>
            <a:xfrm>
              <a:off x="4070375" y="1685925"/>
              <a:ext cx="1129921" cy="1129921"/>
            </a:xfrm>
            <a:custGeom>
              <a:avLst/>
              <a:gdLst>
                <a:gd name="connsiteX0" fmla="*/ 0 w 1129921"/>
                <a:gd name="connsiteY0" fmla="*/ 564961 h 1129921"/>
                <a:gd name="connsiteX1" fmla="*/ 564961 w 1129921"/>
                <a:gd name="connsiteY1" fmla="*/ 0 h 1129921"/>
                <a:gd name="connsiteX2" fmla="*/ 1129922 w 1129921"/>
                <a:gd name="connsiteY2" fmla="*/ 564961 h 1129921"/>
                <a:gd name="connsiteX3" fmla="*/ 564961 w 1129921"/>
                <a:gd name="connsiteY3" fmla="*/ 1129922 h 1129921"/>
                <a:gd name="connsiteX4" fmla="*/ 0 w 1129921"/>
                <a:gd name="connsiteY4" fmla="*/ 564961 h 1129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921" h="1129921">
                  <a:moveTo>
                    <a:pt x="0" y="564961"/>
                  </a:moveTo>
                  <a:cubicBezTo>
                    <a:pt x="0" y="252942"/>
                    <a:pt x="252942" y="0"/>
                    <a:pt x="564961" y="0"/>
                  </a:cubicBezTo>
                  <a:cubicBezTo>
                    <a:pt x="876980" y="0"/>
                    <a:pt x="1129922" y="252942"/>
                    <a:pt x="1129922" y="564961"/>
                  </a:cubicBezTo>
                  <a:cubicBezTo>
                    <a:pt x="1129922" y="876980"/>
                    <a:pt x="876980" y="1129922"/>
                    <a:pt x="564961" y="1129922"/>
                  </a:cubicBezTo>
                  <a:cubicBezTo>
                    <a:pt x="252942" y="1129922"/>
                    <a:pt x="0" y="876980"/>
                    <a:pt x="0" y="564961"/>
                  </a:cubicBez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spcFirstLastPara="0" vert="horz" wrap="square" lIns="183253" tIns="183253" rIns="183253" bIns="183253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ППП</a:t>
              </a:r>
              <a:endParaRPr lang="ru-RU" sz="1400" b="1" kern="1200" dirty="0"/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6055049" y="3429000"/>
              <a:ext cx="1129921" cy="1129921"/>
            </a:xfrm>
            <a:custGeom>
              <a:avLst/>
              <a:gdLst>
                <a:gd name="connsiteX0" fmla="*/ 0 w 1129921"/>
                <a:gd name="connsiteY0" fmla="*/ 564961 h 1129921"/>
                <a:gd name="connsiteX1" fmla="*/ 564961 w 1129921"/>
                <a:gd name="connsiteY1" fmla="*/ 0 h 1129921"/>
                <a:gd name="connsiteX2" fmla="*/ 1129922 w 1129921"/>
                <a:gd name="connsiteY2" fmla="*/ 564961 h 1129921"/>
                <a:gd name="connsiteX3" fmla="*/ 564961 w 1129921"/>
                <a:gd name="connsiteY3" fmla="*/ 1129922 h 1129921"/>
                <a:gd name="connsiteX4" fmla="*/ 0 w 1129921"/>
                <a:gd name="connsiteY4" fmla="*/ 564961 h 1129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921" h="1129921">
                  <a:moveTo>
                    <a:pt x="0" y="564961"/>
                  </a:moveTo>
                  <a:cubicBezTo>
                    <a:pt x="0" y="252942"/>
                    <a:pt x="252942" y="0"/>
                    <a:pt x="564961" y="0"/>
                  </a:cubicBezTo>
                  <a:cubicBezTo>
                    <a:pt x="876980" y="0"/>
                    <a:pt x="1129922" y="252942"/>
                    <a:pt x="1129922" y="564961"/>
                  </a:cubicBezTo>
                  <a:cubicBezTo>
                    <a:pt x="1129922" y="876980"/>
                    <a:pt x="876980" y="1129922"/>
                    <a:pt x="564961" y="1129922"/>
                  </a:cubicBezTo>
                  <a:cubicBezTo>
                    <a:pt x="252942" y="1129922"/>
                    <a:pt x="0" y="876980"/>
                    <a:pt x="0" y="564961"/>
                  </a:cubicBezTo>
                  <a:close/>
                </a:path>
              </a:pathLst>
            </a:cu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0" vert="horz" wrap="square" lIns="183253" tIns="183253" rIns="183253" bIns="183253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ТОФК - </a:t>
              </a:r>
              <a:r>
                <a:rPr lang="ru-RU" sz="900" b="1" kern="1200" dirty="0" smtClean="0"/>
                <a:t>координаторы</a:t>
              </a:r>
              <a:endParaRPr lang="ru-RU" sz="900" b="1" kern="1200" dirty="0"/>
            </a:p>
          </p:txBody>
        </p:sp>
        <p:sp>
          <p:nvSpPr>
            <p:cNvPr id="12" name="Полилиния 11"/>
            <p:cNvSpPr/>
            <p:nvPr/>
          </p:nvSpPr>
          <p:spPr>
            <a:xfrm>
              <a:off x="4086941" y="5148725"/>
              <a:ext cx="1129921" cy="1129921"/>
            </a:xfrm>
            <a:custGeom>
              <a:avLst/>
              <a:gdLst>
                <a:gd name="connsiteX0" fmla="*/ 0 w 1129921"/>
                <a:gd name="connsiteY0" fmla="*/ 564961 h 1129921"/>
                <a:gd name="connsiteX1" fmla="*/ 564961 w 1129921"/>
                <a:gd name="connsiteY1" fmla="*/ 0 h 1129921"/>
                <a:gd name="connsiteX2" fmla="*/ 1129922 w 1129921"/>
                <a:gd name="connsiteY2" fmla="*/ 564961 h 1129921"/>
                <a:gd name="connsiteX3" fmla="*/ 564961 w 1129921"/>
                <a:gd name="connsiteY3" fmla="*/ 1129922 h 1129921"/>
                <a:gd name="connsiteX4" fmla="*/ 0 w 1129921"/>
                <a:gd name="connsiteY4" fmla="*/ 564961 h 1129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921" h="1129921">
                  <a:moveTo>
                    <a:pt x="0" y="564961"/>
                  </a:moveTo>
                  <a:cubicBezTo>
                    <a:pt x="0" y="252942"/>
                    <a:pt x="252942" y="0"/>
                    <a:pt x="564961" y="0"/>
                  </a:cubicBezTo>
                  <a:cubicBezTo>
                    <a:pt x="876980" y="0"/>
                    <a:pt x="1129922" y="252942"/>
                    <a:pt x="1129922" y="564961"/>
                  </a:cubicBezTo>
                  <a:cubicBezTo>
                    <a:pt x="1129922" y="876980"/>
                    <a:pt x="876980" y="1129922"/>
                    <a:pt x="564961" y="1129922"/>
                  </a:cubicBezTo>
                  <a:cubicBezTo>
                    <a:pt x="252942" y="1129922"/>
                    <a:pt x="0" y="876980"/>
                    <a:pt x="0" y="564961"/>
                  </a:cubicBezTo>
                  <a:close/>
                </a:path>
              </a:pathLst>
            </a:cu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0" vert="horz" wrap="square" lIns="183253" tIns="183253" rIns="183253" bIns="183253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ТОФК</a:t>
              </a:r>
              <a:endParaRPr lang="ru-RU" sz="1400" b="1" kern="1200" dirty="0"/>
            </a:p>
          </p:txBody>
        </p:sp>
        <p:sp>
          <p:nvSpPr>
            <p:cNvPr id="14" name="Полилиния 13"/>
            <p:cNvSpPr/>
            <p:nvPr/>
          </p:nvSpPr>
          <p:spPr>
            <a:xfrm>
              <a:off x="2049359" y="3435933"/>
              <a:ext cx="1129921" cy="1129921"/>
            </a:xfrm>
            <a:custGeom>
              <a:avLst/>
              <a:gdLst>
                <a:gd name="connsiteX0" fmla="*/ 0 w 1129921"/>
                <a:gd name="connsiteY0" fmla="*/ 564961 h 1129921"/>
                <a:gd name="connsiteX1" fmla="*/ 564961 w 1129921"/>
                <a:gd name="connsiteY1" fmla="*/ 0 h 1129921"/>
                <a:gd name="connsiteX2" fmla="*/ 1129922 w 1129921"/>
                <a:gd name="connsiteY2" fmla="*/ 564961 h 1129921"/>
                <a:gd name="connsiteX3" fmla="*/ 564961 w 1129921"/>
                <a:gd name="connsiteY3" fmla="*/ 1129922 h 1129921"/>
                <a:gd name="connsiteX4" fmla="*/ 0 w 1129921"/>
                <a:gd name="connsiteY4" fmla="*/ 564961 h 1129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921" h="1129921">
                  <a:moveTo>
                    <a:pt x="0" y="564961"/>
                  </a:moveTo>
                  <a:cubicBezTo>
                    <a:pt x="0" y="252942"/>
                    <a:pt x="252942" y="0"/>
                    <a:pt x="564961" y="0"/>
                  </a:cubicBezTo>
                  <a:cubicBezTo>
                    <a:pt x="876980" y="0"/>
                    <a:pt x="1129922" y="252942"/>
                    <a:pt x="1129922" y="564961"/>
                  </a:cubicBezTo>
                  <a:cubicBezTo>
                    <a:pt x="1129922" y="876980"/>
                    <a:pt x="876980" y="1129922"/>
                    <a:pt x="564961" y="1129922"/>
                  </a:cubicBezTo>
                  <a:cubicBezTo>
                    <a:pt x="252942" y="1129922"/>
                    <a:pt x="0" y="876980"/>
                    <a:pt x="0" y="564961"/>
                  </a:cubicBezTo>
                  <a:close/>
                </a:path>
              </a:pathLst>
            </a:cu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spcFirstLastPara="0" vert="horz" wrap="square" lIns="183253" tIns="183253" rIns="183253" bIns="183253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КРУ ЦАФК</a:t>
              </a:r>
              <a:endParaRPr lang="ru-RU" sz="1400" b="1" kern="1200" dirty="0"/>
            </a:p>
          </p:txBody>
        </p:sp>
        <p:grpSp>
          <p:nvGrpSpPr>
            <p:cNvPr id="36" name="Группа 35"/>
            <p:cNvGrpSpPr/>
            <p:nvPr/>
          </p:nvGrpSpPr>
          <p:grpSpPr>
            <a:xfrm>
              <a:off x="4482301" y="2859449"/>
              <a:ext cx="337903" cy="459070"/>
              <a:chOff x="4461113" y="3001703"/>
              <a:chExt cx="337903" cy="459070"/>
            </a:xfrm>
          </p:grpSpPr>
          <p:sp>
            <p:nvSpPr>
              <p:cNvPr id="26" name="Двойная стрелка вверх/вниз 25"/>
              <p:cNvSpPr/>
              <p:nvPr/>
            </p:nvSpPr>
            <p:spPr>
              <a:xfrm>
                <a:off x="4461113" y="3001703"/>
                <a:ext cx="239802" cy="451153"/>
              </a:xfrm>
              <a:prstGeom prst="upDownArrow">
                <a:avLst/>
              </a:prstGeom>
              <a:ln/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00B050"/>
                  </a:solidFill>
                  <a:effectLst>
                    <a:glow rad="139700">
                      <a:schemeClr val="accent3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27" name="Двойная стрелка вверх/вниз 26"/>
              <p:cNvSpPr/>
              <p:nvPr/>
            </p:nvSpPr>
            <p:spPr>
              <a:xfrm>
                <a:off x="4581014" y="3009620"/>
                <a:ext cx="218002" cy="451153"/>
              </a:xfrm>
              <a:prstGeom prst="upDownArrow">
                <a:avLst/>
              </a:prstGeom>
              <a:ln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accent2">
                      <a:lumMod val="60000"/>
                      <a:lumOff val="40000"/>
                    </a:schemeClr>
                  </a:solidFill>
                  <a:effectLst>
                    <a:glow rad="139700">
                      <a:schemeClr val="accent3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</p:grpSp>
        <p:grpSp>
          <p:nvGrpSpPr>
            <p:cNvPr id="38" name="Группа 37"/>
            <p:cNvGrpSpPr/>
            <p:nvPr/>
          </p:nvGrpSpPr>
          <p:grpSpPr>
            <a:xfrm>
              <a:off x="3288629" y="3768384"/>
              <a:ext cx="648512" cy="345297"/>
              <a:chOff x="3288630" y="3673495"/>
              <a:chExt cx="648512" cy="345297"/>
            </a:xfrm>
          </p:grpSpPr>
          <p:sp>
            <p:nvSpPr>
              <p:cNvPr id="28" name="Двойная стрелка влево/вправо 27"/>
              <p:cNvSpPr/>
              <p:nvPr/>
            </p:nvSpPr>
            <p:spPr>
              <a:xfrm>
                <a:off x="3288631" y="3793215"/>
                <a:ext cx="648511" cy="225577"/>
              </a:xfrm>
              <a:prstGeom prst="leftRightArrow">
                <a:avLst/>
              </a:prstGeom>
              <a:ln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00B050"/>
                  </a:solidFill>
                  <a:effectLst>
                    <a:glow rad="139700">
                      <a:schemeClr val="accent3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29" name="Двойная стрелка влево/вправо 28"/>
              <p:cNvSpPr/>
              <p:nvPr/>
            </p:nvSpPr>
            <p:spPr>
              <a:xfrm>
                <a:off x="3288630" y="3673495"/>
                <a:ext cx="648511" cy="225577"/>
              </a:xfrm>
              <a:prstGeom prst="leftRightArrow">
                <a:avLst/>
              </a:prstGeom>
              <a:ln/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00B050"/>
                  </a:solidFill>
                  <a:effectLst>
                    <a:glow rad="139700">
                      <a:schemeClr val="accent3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</p:grpSp>
        <p:grpSp>
          <p:nvGrpSpPr>
            <p:cNvPr id="39" name="Группа 38"/>
            <p:cNvGrpSpPr/>
            <p:nvPr/>
          </p:nvGrpSpPr>
          <p:grpSpPr>
            <a:xfrm>
              <a:off x="5337929" y="3784238"/>
              <a:ext cx="648511" cy="338365"/>
              <a:chOff x="5339104" y="3669526"/>
              <a:chExt cx="648511" cy="338365"/>
            </a:xfrm>
          </p:grpSpPr>
          <p:sp>
            <p:nvSpPr>
              <p:cNvPr id="30" name="Двойная стрелка влево/вправо 29"/>
              <p:cNvSpPr/>
              <p:nvPr/>
            </p:nvSpPr>
            <p:spPr>
              <a:xfrm>
                <a:off x="5339104" y="3782314"/>
                <a:ext cx="648511" cy="225577"/>
              </a:xfrm>
              <a:prstGeom prst="leftRightArrow">
                <a:avLst/>
              </a:prstGeom>
              <a:ln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00B050"/>
                  </a:solidFill>
                  <a:effectLst>
                    <a:glow rad="139700">
                      <a:schemeClr val="accent3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31" name="Двойная стрелка влево/вправо 30"/>
              <p:cNvSpPr/>
              <p:nvPr/>
            </p:nvSpPr>
            <p:spPr>
              <a:xfrm>
                <a:off x="5339104" y="3669526"/>
                <a:ext cx="648511" cy="225577"/>
              </a:xfrm>
              <a:prstGeom prst="leftRightArrow">
                <a:avLst/>
              </a:prstGeom>
              <a:ln/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00B050"/>
                  </a:solidFill>
                  <a:effectLst>
                    <a:glow rad="139700">
                      <a:schemeClr val="accent3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</p:grpSp>
        <p:grpSp>
          <p:nvGrpSpPr>
            <p:cNvPr id="37" name="Группа 36"/>
            <p:cNvGrpSpPr/>
            <p:nvPr/>
          </p:nvGrpSpPr>
          <p:grpSpPr>
            <a:xfrm>
              <a:off x="4395533" y="4644959"/>
              <a:ext cx="376269" cy="451153"/>
              <a:chOff x="4324645" y="4606015"/>
              <a:chExt cx="376269" cy="451153"/>
            </a:xfrm>
          </p:grpSpPr>
          <p:sp>
            <p:nvSpPr>
              <p:cNvPr id="32" name="Двойная стрелка вверх/вниз 31"/>
              <p:cNvSpPr/>
              <p:nvPr/>
            </p:nvSpPr>
            <p:spPr>
              <a:xfrm>
                <a:off x="4324645" y="4606015"/>
                <a:ext cx="239802" cy="451153"/>
              </a:xfrm>
              <a:prstGeom prst="upDownArrow">
                <a:avLst/>
              </a:prstGeom>
              <a:ln/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00B050"/>
                  </a:solidFill>
                  <a:effectLst>
                    <a:glow rad="139700">
                      <a:schemeClr val="accent3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33" name="Двойная стрелка вверх/вниз 32"/>
              <p:cNvSpPr/>
              <p:nvPr/>
            </p:nvSpPr>
            <p:spPr>
              <a:xfrm>
                <a:off x="4461112" y="4606015"/>
                <a:ext cx="239802" cy="451153"/>
              </a:xfrm>
              <a:prstGeom prst="upDownArrow">
                <a:avLst/>
              </a:prstGeom>
              <a:ln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00B050"/>
                  </a:solidFill>
                  <a:effectLst>
                    <a:glow rad="139700">
                      <a:schemeClr val="accent3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</p:grpSp>
        <p:sp>
          <p:nvSpPr>
            <p:cNvPr id="55" name="Дуга 54"/>
            <p:cNvSpPr/>
            <p:nvPr/>
          </p:nvSpPr>
          <p:spPr>
            <a:xfrm>
              <a:off x="4328872" y="2132617"/>
              <a:ext cx="2199449" cy="2371802"/>
            </a:xfrm>
            <a:prstGeom prst="arc">
              <a:avLst>
                <a:gd name="adj1" fmla="val 15905558"/>
                <a:gd name="adj2" fmla="val 111328"/>
              </a:avLst>
            </a:prstGeom>
            <a:ln w="76200">
              <a:solidFill>
                <a:srgbClr val="FFC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Дуга 55"/>
            <p:cNvSpPr/>
            <p:nvPr/>
          </p:nvSpPr>
          <p:spPr>
            <a:xfrm>
              <a:off x="4426248" y="2323531"/>
              <a:ext cx="1900694" cy="1950393"/>
            </a:xfrm>
            <a:prstGeom prst="arc">
              <a:avLst>
                <a:gd name="adj1" fmla="val 16109698"/>
                <a:gd name="adj2" fmla="val 295926"/>
              </a:avLst>
            </a:prstGeom>
            <a:ln w="76200">
              <a:solidFill>
                <a:schemeClr val="accent6">
                  <a:lumMod val="60000"/>
                  <a:lumOff val="40000"/>
                </a:schemeClr>
              </a:solidFill>
              <a:headEnd type="triangle"/>
              <a:tailEnd type="triangl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136650" y="1101725"/>
            <a:ext cx="10180638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Взаимодействие Федерального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казначейства </a:t>
            </a:r>
            <a:b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</a:b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с полномочными представителями Президента РФ в федеральных округах</a:t>
            </a:r>
          </a:p>
        </p:txBody>
      </p:sp>
      <p:grpSp>
        <p:nvGrpSpPr>
          <p:cNvPr id="70" name="Группа 69"/>
          <p:cNvGrpSpPr/>
          <p:nvPr/>
        </p:nvGrpSpPr>
        <p:grpSpPr>
          <a:xfrm>
            <a:off x="7763205" y="3390658"/>
            <a:ext cx="4001284" cy="1168263"/>
            <a:chOff x="8392597" y="2105002"/>
            <a:chExt cx="4001284" cy="1168263"/>
          </a:xfrm>
        </p:grpSpPr>
        <p:grpSp>
          <p:nvGrpSpPr>
            <p:cNvPr id="65" name="Группа 64"/>
            <p:cNvGrpSpPr/>
            <p:nvPr/>
          </p:nvGrpSpPr>
          <p:grpSpPr>
            <a:xfrm>
              <a:off x="8392597" y="2187243"/>
              <a:ext cx="656062" cy="1006496"/>
              <a:chOff x="8566038" y="2378860"/>
              <a:chExt cx="656062" cy="1006496"/>
            </a:xfrm>
          </p:grpSpPr>
          <p:grpSp>
            <p:nvGrpSpPr>
              <p:cNvPr id="61" name="Группа 60"/>
              <p:cNvGrpSpPr/>
              <p:nvPr/>
            </p:nvGrpSpPr>
            <p:grpSpPr>
              <a:xfrm>
                <a:off x="8566038" y="2378860"/>
                <a:ext cx="648512" cy="626309"/>
                <a:chOff x="5540984" y="2223543"/>
                <a:chExt cx="648512" cy="626309"/>
              </a:xfrm>
            </p:grpSpPr>
            <p:sp>
              <p:nvSpPr>
                <p:cNvPr id="62" name="Двойная стрелка влево/вправо 61"/>
                <p:cNvSpPr/>
                <p:nvPr/>
              </p:nvSpPr>
              <p:spPr>
                <a:xfrm>
                  <a:off x="5540985" y="2624275"/>
                  <a:ext cx="648511" cy="225577"/>
                </a:xfrm>
                <a:prstGeom prst="leftRightArrow">
                  <a:avLst/>
                </a:prstGeom>
                <a:ln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rgbClr val="00B050"/>
                    </a:solidFill>
                    <a:effectLst>
                      <a:glow rad="139700">
                        <a:schemeClr val="accent3">
                          <a:satMod val="175000"/>
                          <a:alpha val="40000"/>
                        </a:schemeClr>
                      </a:glow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endParaRPr>
                </a:p>
              </p:txBody>
            </p:sp>
            <p:sp>
              <p:nvSpPr>
                <p:cNvPr id="63" name="Двойная стрелка влево/вправо 62"/>
                <p:cNvSpPr/>
                <p:nvPr/>
              </p:nvSpPr>
              <p:spPr>
                <a:xfrm>
                  <a:off x="5540984" y="2223543"/>
                  <a:ext cx="648511" cy="225577"/>
                </a:xfrm>
                <a:prstGeom prst="leftRightArrow">
                  <a:avLst/>
                </a:prstGeom>
                <a:ln/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rgbClr val="00B050"/>
                    </a:solidFill>
                    <a:effectLst>
                      <a:glow rad="139700">
                        <a:schemeClr val="accent3">
                          <a:satMod val="175000"/>
                          <a:alpha val="40000"/>
                        </a:schemeClr>
                      </a:glow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endParaRPr>
                </a:p>
              </p:txBody>
            </p:sp>
          </p:grpSp>
          <p:sp>
            <p:nvSpPr>
              <p:cNvPr id="64" name="Двойная стрелка влево/вправо 63"/>
              <p:cNvSpPr/>
              <p:nvPr/>
            </p:nvSpPr>
            <p:spPr>
              <a:xfrm>
                <a:off x="8573589" y="3159779"/>
                <a:ext cx="648511" cy="225577"/>
              </a:xfrm>
              <a:prstGeom prst="leftRightArrow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00B050"/>
                  </a:solidFill>
                  <a:effectLst>
                    <a:glow rad="139700">
                      <a:schemeClr val="accent3">
                        <a:satMod val="175000"/>
                        <a:alpha val="40000"/>
                      </a:schemeClr>
                    </a:glow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</p:grpSp>
        <p:sp>
          <p:nvSpPr>
            <p:cNvPr id="66" name="Скругленный прямоугольник 65"/>
            <p:cNvSpPr/>
            <p:nvPr/>
          </p:nvSpPr>
          <p:spPr>
            <a:xfrm>
              <a:off x="9048659" y="2105002"/>
              <a:ext cx="2363190" cy="383678"/>
            </a:xfrm>
            <a:prstGeom prst="roundRect">
              <a:avLst/>
            </a:prstGeom>
            <a:noFill/>
            <a:ln w="15875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>
                <a:defRPr/>
              </a:pPr>
              <a:r>
                <a:rPr lang="ru-RU" sz="1400" dirty="0" smtClean="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</a:rPr>
                <a:t>Информационный обмен</a:t>
              </a:r>
              <a:endParaRPr lang="ru-RU" sz="1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7" name="Скругленный прямоугольник 66"/>
            <p:cNvSpPr/>
            <p:nvPr/>
          </p:nvSpPr>
          <p:spPr>
            <a:xfrm>
              <a:off x="9041108" y="2498496"/>
              <a:ext cx="3345222" cy="383678"/>
            </a:xfrm>
            <a:prstGeom prst="roundRect">
              <a:avLst/>
            </a:prstGeom>
            <a:noFill/>
            <a:ln w="15875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>
                <a:defRPr/>
              </a:pPr>
              <a:r>
                <a:rPr lang="ru-RU" sz="1400" dirty="0" smtClean="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</a:rPr>
                <a:t>Проведение контрольных мероприятий</a:t>
              </a:r>
              <a:endParaRPr lang="ru-RU" sz="1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8" name="Скругленный прямоугольник 67"/>
            <p:cNvSpPr/>
            <p:nvPr/>
          </p:nvSpPr>
          <p:spPr>
            <a:xfrm>
              <a:off x="9048659" y="2889587"/>
              <a:ext cx="3345222" cy="383678"/>
            </a:xfrm>
            <a:prstGeom prst="roundRect">
              <a:avLst/>
            </a:prstGeom>
            <a:noFill/>
            <a:ln w="15875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>
                <a:defRPr/>
              </a:pPr>
              <a:r>
                <a:rPr lang="ru-RU" sz="1400" dirty="0" smtClean="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</a:rPr>
                <a:t>Участие в контрольных мероприятиях</a:t>
              </a:r>
              <a:endParaRPr lang="ru-RU" sz="1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69" name="Номер слайда 19"/>
          <p:cNvSpPr>
            <a:spLocks noGrp="1"/>
          </p:cNvSpPr>
          <p:nvPr>
            <p:ph type="sldNum" sz="quarter" idx="12"/>
          </p:nvPr>
        </p:nvSpPr>
        <p:spPr>
          <a:xfrm>
            <a:off x="9144000" y="6129338"/>
            <a:ext cx="2732088" cy="565150"/>
          </a:xfrm>
        </p:spPr>
        <p:txBody>
          <a:bodyPr/>
          <a:lstStyle/>
          <a:p>
            <a:pPr>
              <a:defRPr/>
            </a:pPr>
            <a:fld id="{682C6AFF-D05F-424D-AB52-0FB1785A409A}" type="slidenum">
              <a:rPr lang="ru-RU" sz="180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pPr>
                <a:defRPr/>
              </a:pPr>
              <a:t>11</a:t>
            </a:fld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367375" y="1855571"/>
            <a:ext cx="5052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?</a:t>
            </a:r>
          </a:p>
        </p:txBody>
      </p:sp>
      <p:sp>
        <p:nvSpPr>
          <p:cNvPr id="45" name="Дуга 44"/>
          <p:cNvSpPr/>
          <p:nvPr/>
        </p:nvSpPr>
        <p:spPr>
          <a:xfrm rot="5400000">
            <a:off x="4238204" y="3510804"/>
            <a:ext cx="2199449" cy="2371802"/>
          </a:xfrm>
          <a:prstGeom prst="arc">
            <a:avLst>
              <a:gd name="adj1" fmla="val 15905558"/>
              <a:gd name="adj2" fmla="val 111328"/>
            </a:avLst>
          </a:prstGeom>
          <a:ln w="76200">
            <a:solidFill>
              <a:srgbClr val="FFC000"/>
            </a:solidFill>
            <a:headEnd type="triangle"/>
            <a:tailEnd type="triangle"/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Дуга 45"/>
          <p:cNvSpPr/>
          <p:nvPr/>
        </p:nvSpPr>
        <p:spPr>
          <a:xfrm rot="5400000">
            <a:off x="4401398" y="3663468"/>
            <a:ext cx="1900694" cy="1950393"/>
          </a:xfrm>
          <a:prstGeom prst="arc">
            <a:avLst>
              <a:gd name="adj1" fmla="val 15945724"/>
              <a:gd name="adj2" fmla="val 295926"/>
            </a:avLst>
          </a:prstGeom>
          <a:ln w="76200">
            <a:solidFill>
              <a:schemeClr val="accent6">
                <a:lumMod val="60000"/>
                <a:lumOff val="40000"/>
              </a:schemeClr>
            </a:solidFill>
            <a:headEnd type="triangle"/>
            <a:tailEnd type="triangle"/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9603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19"/>
          <p:cNvSpPr>
            <a:spLocks noGrp="1"/>
          </p:cNvSpPr>
          <p:nvPr>
            <p:ph type="sldNum" sz="quarter" idx="12"/>
          </p:nvPr>
        </p:nvSpPr>
        <p:spPr>
          <a:xfrm>
            <a:off x="9144000" y="6129338"/>
            <a:ext cx="2732088" cy="565150"/>
          </a:xfrm>
        </p:spPr>
        <p:txBody>
          <a:bodyPr/>
          <a:lstStyle/>
          <a:p>
            <a:pPr>
              <a:defRPr/>
            </a:pPr>
            <a:fld id="{682C6AFF-D05F-424D-AB52-0FB1785A409A}" type="slidenum">
              <a:rPr lang="ru-RU" sz="180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pPr>
                <a:defRPr/>
              </a:pPr>
              <a:t>12</a:t>
            </a:fld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101725"/>
            <a:ext cx="1219199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Организация работы в ГИС ЕСГФК</a:t>
            </a:r>
            <a:endParaRPr lang="ru-RU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1215304" y="1604513"/>
            <a:ext cx="10023893" cy="888521"/>
          </a:xfrm>
          <a:prstGeom prst="roundRect">
            <a:avLst/>
          </a:prstGeom>
          <a:solidFill>
            <a:schemeClr val="accent3">
              <a:lumMod val="20000"/>
              <a:lumOff val="80000"/>
              <a:alpha val="60000"/>
            </a:schemeClr>
          </a:solidFill>
          <a:ln w="15875">
            <a:solidFill>
              <a:schemeClr val="accent5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26 июля 2016 года утвержден приказ Федерального казначейства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№281 «Об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обеспечении регистрации и организации работы в государственной информационной системе «Официальный сайт Российской Федерации в информационно - телекоммуникационной сети «Интернет» для размещения информации об осуществлении государственного (муниципального) финансового аудита (контроля) в сфере бюджетных правоотношений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» (</a:t>
            </a: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ГИС ЕСГФК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), определены 2 очереди пилотных регионов.</a:t>
            </a: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1215303" y="2580837"/>
            <a:ext cx="4340107" cy="294701"/>
          </a:xfrm>
          <a:prstGeom prst="roundRect">
            <a:avLst/>
          </a:prstGeom>
          <a:noFill/>
          <a:ln w="15875">
            <a:solidFill>
              <a:schemeClr val="accent5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Пилоты 1 очереди: 9 УФК, срок </a:t>
            </a: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до 31.08.2016 </a:t>
            </a: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1215304" y="5347041"/>
            <a:ext cx="4340107" cy="294701"/>
          </a:xfrm>
          <a:prstGeom prst="roundRect">
            <a:avLst/>
          </a:prstGeom>
          <a:noFill/>
          <a:ln w="15875">
            <a:solidFill>
              <a:schemeClr val="accent5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Пилоты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2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очереди: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31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УФК, срок </a:t>
            </a: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до </a:t>
            </a: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31.10.2016 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215304" y="5783376"/>
            <a:ext cx="10023894" cy="4621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accent5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400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УПиОКНД</a:t>
            </a: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ведется работа по подготовке </a:t>
            </a: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межрегионального </a:t>
            </a: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совещания в формате ВКС </a:t>
            </a:r>
          </a:p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для </a:t>
            </a: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рассмотрения результатов работы пилотных регионов   </a:t>
            </a:r>
          </a:p>
        </p:txBody>
      </p:sp>
      <p:pic>
        <p:nvPicPr>
          <p:cNvPr id="53" name="Picture 10" descr="http://sparkysite.ru/small/check/check01/scheck59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6056" y="5763954"/>
            <a:ext cx="454086" cy="481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3401146"/>
              </p:ext>
            </p:extLst>
          </p:nvPr>
        </p:nvGraphicFramePr>
        <p:xfrm>
          <a:off x="1216025" y="3000375"/>
          <a:ext cx="10023475" cy="2224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2" name="Лист" r:id="rId6" imgW="7496189" imgH="1685880" progId="Excel.Sheet.8">
                  <p:embed/>
                </p:oleObj>
              </mc:Choice>
              <mc:Fallback>
                <p:oleObj name="Лист" r:id="rId6" imgW="7496189" imgH="1685880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216025" y="3000375"/>
                        <a:ext cx="10023475" cy="2224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95984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12640</TotalTime>
  <Words>1104</Words>
  <Application>Microsoft Office PowerPoint</Application>
  <PresentationFormat>Произвольный</PresentationFormat>
  <Paragraphs>210</Paragraphs>
  <Slides>12</Slides>
  <Notes>12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Тема Office</vt:lpstr>
      <vt:lpstr>Лист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Magalentseva Galina</dc:creator>
  <cp:lastModifiedBy>Дорожинская Галина Алексеевна</cp:lastModifiedBy>
  <cp:revision>256</cp:revision>
  <cp:lastPrinted>2016-09-21T14:03:29Z</cp:lastPrinted>
  <dcterms:created xsi:type="dcterms:W3CDTF">2015-03-03T16:27:21Z</dcterms:created>
  <dcterms:modified xsi:type="dcterms:W3CDTF">2016-09-27T07:13:50Z</dcterms:modified>
</cp:coreProperties>
</file>