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6" r:id="rId2"/>
    <p:sldMasterId id="2147483708" r:id="rId3"/>
  </p:sldMasterIdLst>
  <p:notesMasterIdLst>
    <p:notesMasterId r:id="rId10"/>
  </p:notesMasterIdLst>
  <p:sldIdLst>
    <p:sldId id="258" r:id="rId4"/>
    <p:sldId id="284" r:id="rId5"/>
    <p:sldId id="292" r:id="rId6"/>
    <p:sldId id="290" r:id="rId7"/>
    <p:sldId id="289" r:id="rId8"/>
    <p:sldId id="288" r:id="rId9"/>
  </p:sldIdLst>
  <p:sldSz cx="9144000" cy="6858000" type="screen4x3"/>
  <p:notesSz cx="6808788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659" autoAdjust="0"/>
  </p:normalViewPr>
  <p:slideViewPr>
    <p:cSldViewPr>
      <p:cViewPr>
        <p:scale>
          <a:sx n="80" d="100"/>
          <a:sy n="80" d="100"/>
        </p:scale>
        <p:origin x="-1884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93F46-7968-4DD6-B49F-060AA33EB659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7288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21186"/>
            <a:ext cx="544703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50475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0646"/>
            <a:ext cx="2950475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60851F-B422-4856-9DDD-802B8FB09DC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498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0750" y="746125"/>
            <a:ext cx="4967288" cy="3725863"/>
          </a:xfrm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A76A881-7BA0-48FA-BAC5-9CB666413037}" type="slidenum">
              <a:rPr lang="ru-RU" altLang="ru-RU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ru-RU" altLang="ru-RU" smtClean="0">
              <a:latin typeface="Arial" charset="0"/>
            </a:endParaRPr>
          </a:p>
        </p:txBody>
      </p:sp>
      <p:sp>
        <p:nvSpPr>
          <p:cNvPr id="18437" name="Нижний колонтитул 4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0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60851F-B422-4856-9DDD-802B8FB09DC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443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3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6306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706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1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596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467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4173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697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8653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6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00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633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25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5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5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323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02B51-FD0C-407C-8355-96869A87BD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972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DDC1F-B868-481C-8FAA-78D572F49E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654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50A75-557E-459F-8997-6C1D09B81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468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57F4-8D52-4A8E-94CB-46B9B5B7FC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267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2E993-94F1-4A02-97EC-595791DF44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4434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C17F9-3F70-418B-B6BC-F92BBB7879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923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3F632-3016-4CCE-ADE3-EFDB7D461A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277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9AB78-FFC1-4975-A42F-1875F5166F6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933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25442-5A9A-4E57-8FEA-935FD6A6A11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400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D6223-F2C2-4E36-AE61-82D0446438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2522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716C7-4054-421F-9BED-4DA9C54BFE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3377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02B51-FD0C-407C-8355-96869A87BD2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119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DDC1F-B868-481C-8FAA-78D572F49E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3359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50A75-557E-459F-8997-6C1D09B81B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6258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7357F4-8D52-4A8E-94CB-46B9B5B7FC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7579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2E993-94F1-4A02-97EC-595791DF44D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3854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C17F9-3F70-418B-B6BC-F92BBB78796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8705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3F632-3016-4CCE-ADE3-EFDB7D461A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1611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9AB78-FFC1-4975-A42F-1875F5166F6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0857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25442-5A9A-4E57-8FEA-935FD6A6A11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4369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D6223-F2C2-4E36-AE61-82D04464380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3665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716C7-4054-421F-9BED-4DA9C54BFE1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190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28556-3302-4E25-8465-72CE7EDA5D30}" type="datetimeFigureOut">
              <a:rPr lang="ru-RU" smtClean="0"/>
              <a:pPr/>
              <a:t>27.09.2016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6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6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EA9A07-EE28-41E2-9F5D-2038782A83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91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9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0B19C8-07B2-47AD-87EF-1E955DB330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48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9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>
                <a:solidFill>
                  <a:prstClr val="black">
                    <a:tint val="75000"/>
                  </a:prstClr>
                </a:solidFill>
              </a:rPr>
              <a:t>10.02.2016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0B19C8-07B2-47AD-87EF-1E955DB3308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532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Заголовок 1"/>
          <p:cNvSpPr>
            <a:spLocks noGrp="1"/>
          </p:cNvSpPr>
          <p:nvPr>
            <p:ph type="ctrTitle"/>
          </p:nvPr>
        </p:nvSpPr>
        <p:spPr>
          <a:xfrm>
            <a:off x="179513" y="620688"/>
            <a:ext cx="8280920" cy="4752528"/>
          </a:xfrm>
          <a:noFill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>
            <a:noAutofit/>
          </a:bodyPr>
          <a:lstStyle/>
          <a:p>
            <a:pPr>
              <a:defRPr/>
            </a:pP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Приложение к докладу 22.09.2016г.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r>
              <a:rPr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b="1" dirty="0">
                <a:latin typeface="Times New Roman" pitchFamily="18" charset="0"/>
                <a:cs typeface="Times New Roman" pitchFamily="18" charset="0"/>
              </a:rPr>
            </a:br>
            <a:endParaRPr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 bwMode="auto">
          <a:xfrm>
            <a:off x="827584" y="5301208"/>
            <a:ext cx="820891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Директор ФКУ «ЦОКР»  А.С. Ушаков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 bwMode="auto">
          <a:xfrm>
            <a:off x="4192" y="6104309"/>
            <a:ext cx="9172160" cy="495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г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224D1E-04E9-482C-8FF6-1A556C10AEB6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479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8663613" y="6406393"/>
            <a:ext cx="360531" cy="333814"/>
          </a:xfrm>
          <a:prstGeom prst="ellipse">
            <a:avLst/>
          </a:prstGeom>
          <a:noFill/>
          <a:ln>
            <a:solidFill>
              <a:schemeClr val="tx1"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anchor="ctr"/>
          <a:lstStyle/>
          <a:p>
            <a:pPr algn="ctr" defTabSz="957816">
              <a:defRPr/>
            </a:pPr>
            <a:r>
              <a:rPr lang="ru-RU" sz="1900" b="1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1900" b="1" i="1" dirty="0">
              <a:solidFill>
                <a:prstClr val="black">
                  <a:lumMod val="65000"/>
                  <a:lumOff val="3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627784" y="332656"/>
            <a:ext cx="6324352" cy="720080"/>
          </a:xfrm>
        </p:spPr>
        <p:txBody>
          <a:bodyPr>
            <a:noAutofit/>
          </a:bodyPr>
          <a:lstStyle/>
          <a:p>
            <a:pPr algn="r"/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 ФКУ «ЦОКР»  по состоянию на </a:t>
            </a:r>
            <a:r>
              <a:rPr lang="ru-RU" altLang="ru-RU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</a:t>
            </a:r>
            <a:r>
              <a:rPr lang="en-US" altLang="ru-RU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</a:t>
            </a:r>
            <a:r>
              <a:rPr lang="ru-RU" altLang="ru-RU" sz="1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.2016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штатная численность </a:t>
            </a:r>
            <a:r>
              <a:rPr lang="en-US" alt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4 022</a:t>
            </a:r>
            <a:r>
              <a:rPr lang="ru-RU" alt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шт. ед.)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43970"/>
              </p:ext>
            </p:extLst>
          </p:nvPr>
        </p:nvGraphicFramePr>
        <p:xfrm>
          <a:off x="0" y="974799"/>
          <a:ext cx="9143999" cy="1290320"/>
        </p:xfrm>
        <a:graphic>
          <a:graphicData uri="http://schemas.openxmlformats.org/drawingml/2006/table">
            <a:tbl>
              <a:tblPr firstRow="1" bandRow="1"/>
              <a:tblGrid>
                <a:gridCol w="825018"/>
                <a:gridCol w="893775"/>
                <a:gridCol w="688183"/>
                <a:gridCol w="1165412"/>
                <a:gridCol w="1019735"/>
                <a:gridCol w="655544"/>
                <a:gridCol w="946897"/>
                <a:gridCol w="874059"/>
                <a:gridCol w="801221"/>
                <a:gridCol w="728382"/>
                <a:gridCol w="545773"/>
              </a:tblGrid>
              <a:tr h="189113">
                <a:tc gridSpan="1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Федеральное казенное учреждение «Центр по обеспечению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деятельности Казначейства России» (головное учреждение ) 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</a:tr>
              <a:tr h="3337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Руководство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Юридический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отдел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моб.</a:t>
                      </a:r>
                    </a:p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подготовки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ГО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финансового обеспечения и бухгалтерского учета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Административный отдел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кадров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тех. эксплуатации зданий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кап. рем. и строительства 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Автотранспортный отдел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организации гос. закупок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МТО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</a:tr>
              <a:tr h="60071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обеспечения средствами связи</a:t>
                      </a:r>
                      <a:r>
                        <a:rPr lang="ru-RU" sz="800" b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защиты информации</a:t>
                      </a:r>
                      <a:endParaRPr lang="ru-RU" sz="8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методического обеспечения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внутреннего контроля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аудита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по работе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 территориальными подразделениями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централизованного начисления оплаты труда и других выплат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Планово-экономический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отдел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сопровождения аппаратного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обеспечения и системного ПО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сопровождения ППО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менеджеров инцидентов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ситуационного центра ФК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метод. подготовки</a:t>
                      </a:r>
                      <a:r>
                        <a:rPr lang="ru-RU" sz="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в сфере инф. технологий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 охраны труда</a:t>
                      </a:r>
                      <a:endParaRPr lang="ru-RU" sz="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CCBF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603739"/>
              </p:ext>
            </p:extLst>
          </p:nvPr>
        </p:nvGraphicFramePr>
        <p:xfrm>
          <a:off x="2" y="2242368"/>
          <a:ext cx="9143997" cy="1058400"/>
        </p:xfrm>
        <a:graphic>
          <a:graphicData uri="http://schemas.openxmlformats.org/drawingml/2006/table">
            <a:tbl>
              <a:tblPr firstRow="1" bandRow="1"/>
              <a:tblGrid>
                <a:gridCol w="800934"/>
                <a:gridCol w="1001167"/>
                <a:gridCol w="1001167"/>
                <a:gridCol w="934423"/>
                <a:gridCol w="851386"/>
                <a:gridCol w="934423"/>
                <a:gridCol w="817228"/>
                <a:gridCol w="1001167"/>
                <a:gridCol w="934423"/>
                <a:gridCol w="867679"/>
              </a:tblGrid>
              <a:tr h="169659">
                <a:tc gridSpan="10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Филиалы ФКУ «ЦОКР» с функциями обеспечения деятельности ТОФК  </a:t>
                      </a:r>
                    </a:p>
                  </a:txBody>
                  <a:tcPr marL="33231" marR="33231" marT="36000" marB="3600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66AC">
                        <a:lumMod val="60000"/>
                        <a:lumOff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944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по К</a:t>
                      </a:r>
                      <a:r>
                        <a:rPr kumimoji="0" lang="ru-RU" sz="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алининградской области </a:t>
                      </a:r>
                    </a:p>
                  </a:txBody>
                  <a:tcPr marL="33231" marR="33231" marT="36000" marB="360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«ЦОКР» </a:t>
                      </a:r>
                      <a:b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Крымскому федеральному округу </a:t>
                      </a:r>
                      <a:b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Симферополь)</a:t>
                      </a:r>
                      <a:endParaRPr kumimoji="0" lang="ru-RU" sz="700" i="1" u="none" strike="noStrike" cap="none" normalizeH="0" baseline="0" dirty="0" smtClean="0">
                        <a:ln>
                          <a:noFill/>
                        </a:ln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i="1" u="none" strike="noStrike" cap="none" normalizeH="0" baseline="0" dirty="0" smtClean="0">
                        <a:ln>
                          <a:noFill/>
                        </a:ln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Владимире</a:t>
                      </a: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</a:t>
                      </a:r>
                      <a:b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Н. Новгороде </a:t>
                      </a: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Новосибир</a:t>
                      </a:r>
                      <a:r>
                        <a:rPr kumimoji="0" lang="ru-RU" sz="80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ске </a:t>
                      </a: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в </a:t>
                      </a:r>
                      <a:b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Хабаровске</a:t>
                      </a: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Санкт-Петербурге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Ставрополе</a:t>
                      </a: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в</a:t>
                      </a:r>
                      <a:b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Ростове-на-Дону</a:t>
                      </a: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9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b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8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800" b="0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Екатеринбурге</a:t>
                      </a: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F5F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625041"/>
              </p:ext>
            </p:extLst>
          </p:nvPr>
        </p:nvGraphicFramePr>
        <p:xfrm>
          <a:off x="-1" y="3178472"/>
          <a:ext cx="9144002" cy="3687300"/>
        </p:xfrm>
        <a:graphic>
          <a:graphicData uri="http://schemas.openxmlformats.org/drawingml/2006/table">
            <a:tbl>
              <a:tblPr firstRow="1" bandRow="1"/>
              <a:tblGrid>
                <a:gridCol w="755577"/>
                <a:gridCol w="1080120"/>
                <a:gridCol w="987635"/>
                <a:gridCol w="929080"/>
                <a:gridCol w="852077"/>
                <a:gridCol w="902300"/>
                <a:gridCol w="833775"/>
                <a:gridCol w="1021901"/>
                <a:gridCol w="927837"/>
                <a:gridCol w="853700"/>
              </a:tblGrid>
              <a:tr h="178865">
                <a:tc gridSpan="10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Отделы в субъектах РФ с функциями обеспечения деятельности  ТОФК МОП (70) </a:t>
                      </a:r>
                      <a:endParaRPr lang="ru-RU" sz="1100" b="1" kern="1200" dirty="0" smtClean="0">
                        <a:solidFill>
                          <a:schemeClr val="lt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3231" marR="33231" marT="36000" marB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8FA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dirty="0" smtClean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36000" marT="36000" marB="36000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1" kern="1200" dirty="0" smtClean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00" marR="36000" marT="36000" marB="3600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2807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ru-RU" sz="800" b="0" dirty="0" smtClean="0">
                          <a:latin typeface="Arial" pitchFamily="34" charset="0"/>
                          <a:cs typeface="Arial" pitchFamily="34" charset="0"/>
                        </a:rPr>
                        <a:t>____</a:t>
                      </a:r>
                      <a:endParaRPr lang="ru-RU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231" marR="33231" marT="36000" marB="3600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90A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ctr">
                        <a:lnSpc>
                          <a:spcPts val="900"/>
                        </a:lnSpc>
                      </a:pPr>
                      <a:r>
                        <a:rPr lang="ru-RU" sz="800" b="0" dirty="0" smtClean="0">
                          <a:latin typeface="Arial" pitchFamily="34" charset="0"/>
                          <a:cs typeface="Arial" pitchFamily="34" charset="0"/>
                        </a:rPr>
                        <a:t>____</a:t>
                      </a:r>
                      <a:endParaRPr lang="ru-RU" sz="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90A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Отдел № 1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Иваново)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Отдел № 2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Ярославль)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 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Белгород)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Отдел № 4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Брянск)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Отдел № 5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Воронеж)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Отдел № 6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Калуга)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7.Отдел № 7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Кострома)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8.Отдел № 8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Курск)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9.Отдел № 9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Липецк)</a:t>
                      </a:r>
                      <a:endParaRPr lang="en-US" sz="8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10.Отдел № 10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Орел)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11.Отдел № 11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Рязань)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 Отдел № 12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Смоленск)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 Отдел № 13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Тамбов)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 Отдел № 14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Тверь)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 Отдел № 15 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Тула)</a:t>
                      </a: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90A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Отдел № 1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Киров)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Отдел</a:t>
                      </a: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№ 2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Оренбург)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Отдел</a:t>
                      </a: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№ 3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Пенза)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Отдел</a:t>
                      </a: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№ 4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Пермь)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Отдел</a:t>
                      </a: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№ 5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Уфа)</a:t>
                      </a:r>
                      <a:endParaRPr lang="ru-RU" sz="8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6.Отдел № 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Йошкар-Ола)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7.Отдел № 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Саранск)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</a:t>
                      </a: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.</a:t>
                      </a: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Отдел</a:t>
                      </a: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№ 8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Ижевск)</a:t>
                      </a:r>
                      <a:endParaRPr lang="ru-RU" sz="800" kern="1200" noProof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9.Отдел № 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Чебоксары)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10.Отдел №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Самара)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11.Отдел № 11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Саратов)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12.Отдел № 12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Ульяновск)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9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13. Отдел № 13          (г. Казань)</a:t>
                      </a:r>
                      <a:endParaRPr lang="ru-RU" sz="8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90A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1.Отдел № 1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Барнаул)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Чита)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Иркутск)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4.Отдел № 4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Кемерово)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5.Отдел № 5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Красноярск)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6.Отдел №6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Омск)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Отдел № 7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Горно-Алтайск)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Отдел № 8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Улан-Удэ)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Отдел № 9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Кызыл)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10.Отдел № 10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Абакан)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11.Отдел № 11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Томск)</a:t>
                      </a:r>
                      <a:endParaRPr lang="ru-RU" sz="800" b="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90A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1.Отдел № 1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</a:t>
                      </a:r>
                      <a:r>
                        <a:rPr lang="ru-RU" sz="8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Петропавловск-Камчатский)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Владивосток)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Благовещенск) 4.Отдел № 4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Магадан)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5.Отдел № 5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Южно-Сахалинск)</a:t>
                      </a: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6.Отдел № 6 </a:t>
                      </a: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Якутск)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7.Отдел № 7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Биробиджан)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8.Отдел № 8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Анадырь)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90A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Архангельск)</a:t>
                      </a: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Вологда)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Мурманск)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Великий Новгород)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Псков)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</a:t>
                      </a: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</a:t>
                      </a:r>
                      <a:endParaRPr lang="ru-RU" sz="8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Петрозаводск)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7.Отдел № 7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Сыктывкар)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endParaRPr lang="ru-RU" sz="8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90A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1.Отдел № 1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Махачкала)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 </a:t>
                      </a:r>
                      <a:r>
                        <a:rPr lang="ru-RU" sz="800" kern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Магас</a:t>
                      </a: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Нальчик)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Отдел № 4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Черкесск)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5.Отдел № 5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 Владикавказ)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6.Отдел № 6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Грозный)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endParaRPr lang="ru-RU" sz="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90A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l" defTabSz="914400" rtl="0" eaLnBrk="1" latinLnBrk="0" hangingPunct="1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Отдел № 1 </a:t>
                      </a:r>
                    </a:p>
                    <a:p>
                      <a:pPr marL="0" algn="l" defTabSz="914400" rtl="0" eaLnBrk="1" latinLnBrk="0" hangingPunct="1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Астрахань)</a:t>
                      </a:r>
                      <a:r>
                        <a:rPr lang="en-US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marL="0" algn="l" defTabSz="914400" rtl="0" eaLnBrk="1" latinLnBrk="0" hangingPunct="1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Волгоград)</a:t>
                      </a:r>
                      <a:r>
                        <a:rPr lang="en-US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3.Отдел № 3</a:t>
                      </a:r>
                    </a:p>
                    <a:p>
                      <a:pPr marL="0" algn="l" defTabSz="914400" rtl="0" eaLnBrk="1" latinLnBrk="0" hangingPunct="1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Майкоп)</a:t>
                      </a:r>
                      <a:r>
                        <a:rPr lang="en-US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4.Отдел № 4</a:t>
                      </a:r>
                    </a:p>
                    <a:p>
                      <a:pPr marL="0" algn="l" defTabSz="914400" rtl="0" eaLnBrk="1" latinLnBrk="0" hangingPunct="1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Элиста)</a:t>
                      </a:r>
                      <a:r>
                        <a:rPr lang="en-US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5.Отдел № 5</a:t>
                      </a:r>
                    </a:p>
                    <a:p>
                      <a:pPr marL="0" algn="l" defTabSz="914400" rtl="0" eaLnBrk="1" latinLnBrk="0" hangingPunct="1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Краснодар)</a:t>
                      </a: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90A0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1.Отдел № 1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Курган)</a:t>
                      </a: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Тюмень)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Челябинск)</a:t>
                      </a: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4.Отдел № 4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Ханты-Мансийск)</a:t>
                      </a:r>
                      <a: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5.Отдел № 5 </a:t>
                      </a:r>
                    </a:p>
                    <a:p>
                      <a:pPr algn="l">
                        <a:lnSpc>
                          <a:spcPts val="900"/>
                        </a:lnSpc>
                      </a:pPr>
                      <a:r>
                        <a:rPr lang="ru-RU" sz="8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Салехард)</a:t>
                      </a:r>
                    </a:p>
                  </a:txBody>
                  <a:tcPr marL="33231" marR="33231" marT="36000" marB="3600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D90A0">
                        <a:lumMod val="20000"/>
                        <a:lumOff val="8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943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8663613" y="6406393"/>
            <a:ext cx="360531" cy="333814"/>
          </a:xfrm>
          <a:prstGeom prst="ellipse">
            <a:avLst/>
          </a:prstGeom>
          <a:noFill/>
          <a:ln>
            <a:solidFill>
              <a:schemeClr val="tx1">
                <a:alpha val="21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782" tIns="47891" rIns="95782" bIns="47891" anchor="ctr"/>
          <a:lstStyle/>
          <a:p>
            <a:pPr algn="ctr" defTabSz="957816">
              <a:defRPr/>
            </a:pPr>
            <a:r>
              <a:rPr lang="ru-RU" sz="1900" b="1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1900" b="1" i="1" dirty="0">
              <a:solidFill>
                <a:prstClr val="black">
                  <a:lumMod val="65000"/>
                  <a:lumOff val="3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3851920" y="346646"/>
            <a:ext cx="5040560" cy="418058"/>
          </a:xfrm>
        </p:spPr>
        <p:txBody>
          <a:bodyPr>
            <a:noAutofit/>
          </a:bodyPr>
          <a:lstStyle/>
          <a:p>
            <a:pPr algn="r"/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структуры  ФКУ «ЦОКР»  на 1.01.2017г. (10 </a:t>
            </a:r>
            <a:r>
              <a:rPr lang="ru-RU" alt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512 </a:t>
            </a:r>
            <a:r>
              <a:rPr lang="ru-RU" alt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шт. ед.)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019026"/>
              </p:ext>
            </p:extLst>
          </p:nvPr>
        </p:nvGraphicFramePr>
        <p:xfrm>
          <a:off x="0" y="1052736"/>
          <a:ext cx="9144000" cy="64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0"/>
              </a:tblGrid>
              <a:tr h="648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Федеральное казенное учреждение «Центр по обеспечению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деятельности Казначейства России»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(Головное учреждение )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06" marR="84406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9586"/>
              </p:ext>
            </p:extLst>
          </p:nvPr>
        </p:nvGraphicFramePr>
        <p:xfrm>
          <a:off x="0" y="1723216"/>
          <a:ext cx="9144000" cy="5134784"/>
        </p:xfrm>
        <a:graphic>
          <a:graphicData uri="http://schemas.openxmlformats.org/drawingml/2006/table">
            <a:tbl>
              <a:tblPr firstRow="1" bandRow="1"/>
              <a:tblGrid>
                <a:gridCol w="467544"/>
                <a:gridCol w="936104"/>
                <a:gridCol w="648072"/>
                <a:gridCol w="720080"/>
                <a:gridCol w="936104"/>
                <a:gridCol w="1080120"/>
                <a:gridCol w="1008112"/>
                <a:gridCol w="792088"/>
                <a:gridCol w="792088"/>
                <a:gridCol w="864096"/>
                <a:gridCol w="899592"/>
              </a:tblGrid>
              <a:tr h="328101">
                <a:tc gridSpan="11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Филиалы ФКУ «ЦОКР» ( с отделами по обеспечению деятельности МОП, комендант-вахтерами)</a:t>
                      </a:r>
                    </a:p>
                  </a:txBody>
                  <a:tcPr marL="45720" marR="4572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022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по К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алининградской области </a:t>
                      </a: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по Крымскому федеральному округу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Симферополь)</a:t>
                      </a:r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Н. Новгороде 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Казани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Владимире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Новосибирске 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в 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Хабаровске</a:t>
                      </a:r>
                    </a:p>
                    <a:p>
                      <a:pPr algn="l"/>
                      <a:endParaRPr lang="ru-RU" sz="700" b="1" dirty="0"/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Санкт-Петербурге 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Ставрополе</a:t>
                      </a:r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Ростове-на-Дону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b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kumimoji="0" lang="ru-RU" sz="7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kumimoji="0" lang="ru-RU" sz="700" b="1" i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Екатеринбурге</a:t>
                      </a:r>
                    </a:p>
                    <a:p>
                      <a:pPr algn="l"/>
                      <a:endParaRPr lang="ru-RU" sz="7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044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Отдел № 1 </a:t>
                      </a:r>
                    </a:p>
                    <a:p>
                      <a:pPr algn="l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Пенза)</a:t>
                      </a:r>
                    </a:p>
                    <a:p>
                      <a:pPr algn="l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Йошкар-Ола)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3.Отдел № 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Саранск)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4.Отдел №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Чебоксары)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5.Отдел № 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Самара)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6.Отдел № 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Саратов)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7.Отдел № 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kern="1200" noProof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Ульяновск)</a:t>
                      </a:r>
                    </a:p>
                    <a:p>
                      <a:pPr algn="l"/>
                      <a:endParaRPr lang="ru-RU" sz="7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7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Отдел № 1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Иваново)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Отдел № 2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Ярославль)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 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Белгород)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Отдел № 4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Брянск)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Отдел № 5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Воронеж)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Отдел № 6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Калуга)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7.Отдел № 7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Кострома)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8.Отдел № 8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Курск)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9.Отдел № 9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Липецк)</a:t>
                      </a:r>
                      <a:endParaRPr lang="en-US" sz="7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10.Отдел № 10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Орел)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11.Отдел № 11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Рязань)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 Отдел № 12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Смоленск)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 Отдел № 13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Тамбов)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 Отдел № 14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Тверь)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 Отдел № 15 </a:t>
                      </a:r>
                    </a:p>
                    <a:p>
                      <a:pPr algn="l" defTabSz="900000">
                        <a:lnSpc>
                          <a:spcPts val="900"/>
                        </a:lnSpc>
                        <a:spcBef>
                          <a:spcPts val="0"/>
                        </a:spcBef>
                      </a:pP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Тула)</a:t>
                      </a: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1.Отдел № 1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Барнаул)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Чита)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Иркутск)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4.Отдел № 4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Кемерово)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5.Отдел № 5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Красноярск)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Отдел № 6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Горно-Алтайск)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Отдел № 7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Улан-Удэ)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Отдел № 8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Кызыл)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9.Отдел № 9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Абакан)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10.Отдел № 10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Томск)</a:t>
                      </a:r>
                      <a:endParaRPr lang="ru-RU" sz="700" b="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1.Отдел № 1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</a:t>
                      </a:r>
                      <a:r>
                        <a:rPr lang="ru-RU" sz="700" kern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Петропавловск-Камчатский)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Владивосток)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Благовещенск) 4.Отдел № 4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Магадан)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5.Отдел № 5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Южно-Сахалинск)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6.Отдел № 6 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Якутск)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7.Отдел № 7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Биробиджан)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8.Отдел № 8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Анадырь)</a:t>
                      </a: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7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Архангельск)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Вологда)</a:t>
                      </a:r>
                    </a:p>
                    <a:p>
                      <a:pPr algn="l"/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Мурманск)</a:t>
                      </a:r>
                    </a:p>
                    <a:p>
                      <a:pPr algn="l"/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7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Великий Новгород)</a:t>
                      </a:r>
                    </a:p>
                    <a:p>
                      <a:pPr algn="l"/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 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7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Псков)</a:t>
                      </a:r>
                    </a:p>
                    <a:p>
                      <a:pPr algn="l"/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.Отдел №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6</a:t>
                      </a:r>
                      <a:endParaRPr lang="ru-RU" sz="700" kern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Петрозаводск)</a:t>
                      </a: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1.Отдел № 1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Махачкала)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 </a:t>
                      </a:r>
                      <a:r>
                        <a:rPr lang="ru-RU" sz="700" kern="12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Магас</a:t>
                      </a: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Нальчик)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Отдел № 4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Черкесск)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5.Отдел № 5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 Владикавказ)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6.Отдел № 6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Грозный)</a:t>
                      </a:r>
                    </a:p>
                    <a:p>
                      <a:pPr algn="l"/>
                      <a:endParaRPr lang="ru-RU" sz="7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1. Отдел № 1 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(г. Астрахань)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Волгоград)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3.Отдел № 3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Майкоп)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4.Отдел № 4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Элиста)</a:t>
                      </a:r>
                      <a: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5.Отдел № 5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Краснодар)</a:t>
                      </a: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1.Отдел № 1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Курган)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2.Отдел № 2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Тюмень)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3.Отдел № 3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Челябинск)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4.Отдел № 4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Ханты-Мансийск)</a:t>
                      </a:r>
                      <a: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5.Отдел № 5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Салехард) 6.Отдел № 6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Омск)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Отдел № 7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Киров)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Отдел № 8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(Оренбург)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 Отдел № 9 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(г. Пермь)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10.Отдел № 10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Ижевск)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11.Отдел № 11</a:t>
                      </a:r>
                    </a:p>
                    <a:p>
                      <a:pPr algn="l"/>
                      <a:r>
                        <a:rPr lang="ru-RU" sz="700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(г. Уфа)</a:t>
                      </a:r>
                    </a:p>
                    <a:p>
                      <a:pPr algn="l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12.Отдел № 12</a:t>
                      </a:r>
                    </a:p>
                    <a:p>
                      <a:pPr algn="l"/>
                      <a:r>
                        <a:rPr lang="ru-RU" sz="7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(г. Сыктывкар)</a:t>
                      </a:r>
                    </a:p>
                    <a:p>
                      <a:pPr algn="l"/>
                      <a:endParaRPr lang="ru-RU" sz="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690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3865" y="363898"/>
            <a:ext cx="8308615" cy="418058"/>
          </a:xfrm>
        </p:spPr>
        <p:txBody>
          <a:bodyPr>
            <a:noAutofit/>
          </a:bodyPr>
          <a:lstStyle/>
          <a:p>
            <a:pPr algn="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в 2017 году  по обеспечению 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передаваемых функций ФК в ФКУ «ЦОКР»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091002"/>
              </p:ext>
            </p:extLst>
          </p:nvPr>
        </p:nvGraphicFramePr>
        <p:xfrm>
          <a:off x="251520" y="1268760"/>
          <a:ext cx="864096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818"/>
                <a:gridCol w="1280142"/>
              </a:tblGrid>
              <a:tr h="335141">
                <a:tc>
                  <a:txBody>
                    <a:bodyPr/>
                    <a:lstStyle/>
                    <a:p>
                      <a:pPr algn="ctr"/>
                      <a:endParaRPr lang="ru-RU" sz="1200" b="1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Мероприятие </a:t>
                      </a:r>
                    </a:p>
                    <a:p>
                      <a:pPr algn="ctr"/>
                      <a:endParaRPr lang="ru-RU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Ответственный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5141">
                <a:tc gridSpan="2"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Нормативно - правовое  обеспечение </a:t>
                      </a:r>
                    </a:p>
                    <a:p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5141">
                <a:tc>
                  <a:txBody>
                    <a:bodyPr/>
                    <a:lstStyle/>
                    <a:p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Согласование и утверждение приказа ФКУ «ЦОКР» с ФК Об утверждении Показателей оценки качества обеспечения Федеральным казенным учреждением «Центр по обеспечению деятельности Казначейства России» (Филиалом) деятельности центрального аппарата, территориальных органов Федерального казначейства материальными ценностями (товарами), работами, услугами и Порядка их формирования </a:t>
                      </a:r>
                    </a:p>
                    <a:p>
                      <a:endParaRPr lang="ru-RU" sz="1200" kern="120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ФКУ «ЦОКР» </a:t>
                      </a:r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5141">
                <a:tc gridSpan="2"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</a:t>
                      </a:r>
                      <a:r>
                        <a:rPr lang="ru-RU" sz="11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функций государственного заказчика, исполнение государственных контрактов</a:t>
                      </a:r>
                    </a:p>
                    <a:p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41579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Проведение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процедур по определению поставщика для осуществления закупок товаров, работ, услуг для нужд ЦАФК, ТОФК в остальном объеме утвержденной бюджетной сметы (50%)</a:t>
                      </a: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2. Заключение государственных контрактов в остальном объеме утвержденной бюджетной сметы(50%)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3. Исполнение гос. контрактов. Принятие совместно с ЦАФК, ТОФК поставленных товаров, выполненных работ, оказанных услуг</a:t>
                      </a:r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4. Отражение операций по исполнению государственных контрактов в бюджетном учете ФКУ «ЦОКР»</a:t>
                      </a:r>
                    </a:p>
                    <a:p>
                      <a:pPr marL="0" indent="0">
                        <a:buNone/>
                      </a:pPr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None/>
                      </a:pPr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None/>
                      </a:pP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«ЦОКР»</a:t>
                      </a:r>
                    </a:p>
                    <a:p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«ЦОКР», ЦАФК,ТОФК</a:t>
                      </a:r>
                    </a:p>
                    <a:p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ФКУ «ЦОКР»</a:t>
                      </a:r>
                    </a:p>
                    <a:p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</p:spPr>
        <p:txBody>
          <a:bodyPr/>
          <a:lstStyle/>
          <a:p>
            <a:pPr>
              <a:defRPr/>
            </a:pPr>
            <a:fld id="{A6224D1E-04E9-482C-8FF6-1A556C10AEB6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189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308615" cy="41805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работы в 2017 году по обеспечению 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передаваемых функций ФК в ФКУ «ЦОКР» 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6137064"/>
              </p:ext>
            </p:extLst>
          </p:nvPr>
        </p:nvGraphicFramePr>
        <p:xfrm>
          <a:off x="251520" y="1196752"/>
          <a:ext cx="8640960" cy="4523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60818"/>
                <a:gridCol w="1280142"/>
              </a:tblGrid>
              <a:tr h="38978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Мероприятие 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Ответственный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9789">
                <a:tc gridSpan="2"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Кадровое обеспечение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20622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работы по приему (переводу) работников на вакантные должности согласно Штатному расписанию в головное учреждение, филиалы;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обучения работников ; по обязательным программам (ГО ЧС, пожарная безопасность, охрана труда и пр.)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ФКУ «ЦОКР»</a:t>
                      </a:r>
                      <a:endParaRPr lang="ru-RU" sz="900" dirty="0"/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4449">
                <a:tc gridSpan="2"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Начисление оплаты труда и других выплат персоналу ЦАФК, ТОФК, ФКУ «ЦОКР» в ППО на новой технологической платформе 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</a:tr>
              <a:tr h="2338734"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Организация работы в ФКУ «ЦОКР» (головное учреждение, межрегиональные филиалы, филиалы) по начислению оплаты труда и других выплат, формированию отчетности персоналу ЦАФК, ТОФК в ППО на новой технологической платформе на основании первичной кадровой информации (с ведением работниками Финансового управления ЦАФК, отделов финансового обеспечения и бухгалтерского учета ТОФК параллельного учета в действующем ППО) (январь-июнь 2017г.);  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ежемесячная сверка ФКУ «ЦОКР» с ЦАФК, ТОФК результатов начисления оплаты труда и других выплат персоналу обслуживаемых ЦАФК, ТОФК; 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</a:rPr>
                        <a:t>устранение выявленных несоответствий, доработка ППО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ФКУ «ЦОКР»,</a:t>
                      </a:r>
                    </a:p>
                    <a:p>
                      <a:pPr marL="0" algn="l" defTabSz="914400" rtl="0" eaLnBrk="1" latinLnBrk="0" hangingPunct="1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 ФК, УФТ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ФК, ТОФК Исполнитель по государственному контракту</a:t>
                      </a:r>
                      <a:endParaRPr lang="ru-RU" sz="11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ru-RU" sz="9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ru-RU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</p:spPr>
        <p:txBody>
          <a:bodyPr/>
          <a:lstStyle/>
          <a:p>
            <a:pPr>
              <a:defRPr/>
            </a:pPr>
            <a:fld id="{A6224D1E-04E9-482C-8FF6-1A556C10AEB6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99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117" y="332656"/>
            <a:ext cx="8308615" cy="418058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Межрегиональных филиалов ФКУ «ЦОКР»,</a:t>
            </a:r>
            <a:b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обустройство рабочих мест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757650"/>
              </p:ext>
            </p:extLst>
          </p:nvPr>
        </p:nvGraphicFramePr>
        <p:xfrm>
          <a:off x="179512" y="1052736"/>
          <a:ext cx="8856983" cy="4608515"/>
        </p:xfrm>
        <a:graphic>
          <a:graphicData uri="http://schemas.openxmlformats.org/drawingml/2006/table">
            <a:tbl>
              <a:tblPr/>
              <a:tblGrid>
                <a:gridCol w="1557642"/>
                <a:gridCol w="42960"/>
                <a:gridCol w="775662"/>
                <a:gridCol w="568049"/>
                <a:gridCol w="152031"/>
                <a:gridCol w="452123"/>
                <a:gridCol w="559028"/>
                <a:gridCol w="559028"/>
                <a:gridCol w="635433"/>
                <a:gridCol w="971774"/>
                <a:gridCol w="791957"/>
                <a:gridCol w="131022"/>
                <a:gridCol w="903885"/>
                <a:gridCol w="756389"/>
              </a:tblGrid>
              <a:tr h="426077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Межрегиональные </a:t>
                      </a:r>
                      <a:r>
                        <a:rPr lang="en-US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филиалы ФКУ «ЦОКР»</a:t>
                      </a:r>
                      <a:endParaRPr lang="ru-RU" sz="9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rowSpan="10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Возможности размещения *                                на 01.09.2016</a:t>
                      </a:r>
                      <a:endParaRPr lang="ru-RU" sz="9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9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Обустройство рабочих мест (мебель)**                                                       </a:t>
                      </a:r>
                      <a:r>
                        <a:rPr lang="en-US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01.09.2016</a:t>
                      </a:r>
                      <a:endParaRPr lang="ru-RU" sz="9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10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АРМ***                 на 01.09.2016</a:t>
                      </a:r>
                      <a:endParaRPr lang="ru-RU" sz="9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33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Кабинетная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площадь здания,  м²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Кол-во рабочих мест        шт.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Столы,       шт.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Тумбы,        шт.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Кресло,      шт.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en-US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тулья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       шт.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Шкаф для документов,       шт.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Шкаф для одежды,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Кол-во </a:t>
                      </a:r>
                      <a:r>
                        <a:rPr lang="ru-RU" sz="9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компьютеров  </a:t>
                      </a:r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(АРМ), шт.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Кол-во принтеров,     шт.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</a:tr>
              <a:tr h="4260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г</a:t>
                      </a:r>
                      <a:r>
                        <a:rPr lang="ru-RU" sz="900" b="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Екатеринбурге</a:t>
                      </a:r>
                      <a:endParaRPr lang="ru-RU" sz="900" b="0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651,5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</a:tr>
              <a:tr h="4260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г</a:t>
                      </a:r>
                      <a:r>
                        <a:rPr lang="ru-RU" sz="900" b="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Ростове-на-Дону</a:t>
                      </a:r>
                      <a:endParaRPr lang="ru-RU" sz="900" b="0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9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497,3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9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9F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D9F1"/>
                    </a:solidFill>
                  </a:tcPr>
                </a:tc>
              </a:tr>
              <a:tr h="4260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Межрегиональный филиал ФКУ «ЦОКР»</a:t>
                      </a:r>
                      <a: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г</a:t>
                      </a:r>
                      <a:r>
                        <a:rPr lang="ru-RU" sz="900" b="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Ставрополе</a:t>
                      </a:r>
                      <a:endParaRPr lang="ru-RU" sz="900" b="0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761,6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CCFF"/>
                    </a:solidFill>
                  </a:tcPr>
                </a:tc>
              </a:tr>
              <a:tr h="4165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Филиал ФКУ «ЦОКР» по Калининградской области</a:t>
                      </a:r>
                      <a:endParaRPr lang="ru-RU" sz="900" b="0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260,4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5B3D7"/>
                    </a:solidFill>
                  </a:tcPr>
                </a:tc>
              </a:tr>
              <a:tr h="4260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г</a:t>
                      </a:r>
                      <a:r>
                        <a:rPr lang="ru-RU" sz="900" b="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Новосибирске</a:t>
                      </a:r>
                      <a:endParaRPr lang="ru-RU" sz="900" b="0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530,2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260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Межрегиональный филиал ФКУ «ЦОКР» </a:t>
                      </a:r>
                      <a: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г</a:t>
                      </a:r>
                      <a:r>
                        <a:rPr lang="ru-RU" sz="900" b="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Санкт-Петербурге</a:t>
                      </a:r>
                      <a:endParaRPr lang="ru-RU" sz="900" b="0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705,4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260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Межрегиональный филиал ФКУ «ЦОКР»</a:t>
                      </a:r>
                      <a: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г</a:t>
                      </a:r>
                      <a:r>
                        <a:rPr lang="ru-RU" sz="900" b="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Нижнем Новгороде</a:t>
                      </a:r>
                      <a:endParaRPr lang="ru-RU" sz="900" b="0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495,0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260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Межрегиональный филиал ФКУ «ЦОКР»</a:t>
                      </a:r>
                      <a: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г</a:t>
                      </a:r>
                      <a:r>
                        <a:rPr lang="ru-RU" sz="900" b="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900" b="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Хабаровске</a:t>
                      </a:r>
                      <a:endParaRPr lang="ru-RU" sz="900" b="0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522,9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  <a:endParaRPr lang="ru-RU" sz="9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ru-RU" sz="9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ru-RU" sz="9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780" marR="8780" marT="878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79512" y="5704378"/>
            <a:ext cx="8856984" cy="7028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05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С учетом  приема площадей </a:t>
            </a:r>
            <a:r>
              <a:rPr lang="ru-RU" sz="1050" b="1" dirty="0" err="1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Росфинназора</a:t>
            </a:r>
            <a:r>
              <a:rPr lang="ru-RU" sz="105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ТОФК, возможна передача площадей в ФКУ «ЦОКР».</a:t>
            </a:r>
          </a:p>
          <a:p>
            <a:pPr algn="l"/>
            <a:r>
              <a:rPr lang="ru-RU" sz="105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 - В соответствии с решением Федерального казначейства обеспечение мебелью Межрегиональных филиалов ФКУ «ЦОКР» будет осуществляться за счет  ТОФК. </a:t>
            </a:r>
          </a:p>
          <a:p>
            <a:pPr algn="l"/>
            <a:r>
              <a:rPr lang="ru-RU" sz="105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 - В 2016 году ТОФК будут закуплены 14 комплектов АРМ для  нужд межрегиональных филиалов ФКУ «ЦОКР»</a:t>
            </a:r>
            <a:endParaRPr lang="ru-RU" sz="1050" b="1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62"/>
            <a:ext cx="2133600" cy="365125"/>
          </a:xfrm>
        </p:spPr>
        <p:txBody>
          <a:bodyPr/>
          <a:lstStyle/>
          <a:p>
            <a:pPr>
              <a:defRPr/>
            </a:pPr>
            <a:fld id="{A6224D1E-04E9-482C-8FF6-1A556C10AEB6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39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3988</TotalTime>
  <Words>1889</Words>
  <Application>Microsoft Office PowerPoint</Application>
  <PresentationFormat>Экран (4:3)</PresentationFormat>
  <Paragraphs>474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Тема Office</vt:lpstr>
      <vt:lpstr>4_Тема Office</vt:lpstr>
      <vt:lpstr>5_Тема Office</vt:lpstr>
      <vt:lpstr>        Приложение к докладу 22.09.2016г.           </vt:lpstr>
      <vt:lpstr>СТРУКТУРА  ФКУ «ЦОКР»  по состоянию на 01.09.2016 год  (штатная численность 4 022 шт. ед.) </vt:lpstr>
      <vt:lpstr>Оптимизация структуры  ФКУ «ЦОКР»  на 1.01.2017г. (10 512 шт. ед.) </vt:lpstr>
      <vt:lpstr>Организация работы в 2017 году  по обеспечению  реализации передаваемых функций ФК в ФКУ «ЦОКР» </vt:lpstr>
      <vt:lpstr>Организация работы в 2017 году по обеспечению  реализации передаваемых функций ФК в ФКУ «ЦОКР»  </vt:lpstr>
      <vt:lpstr>Размещение Межрегиональных филиалов ФКУ «ЦОКР»,  обустройство рабочих мест</vt:lpstr>
    </vt:vector>
  </TitlesOfParts>
  <Company>ФК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Перспективы развития Федерального казенного учреждения «Центр по обеспечению деятельности Казначейства России» 2015-2017 гг.</dc:title>
  <dc:creator>6074</dc:creator>
  <cp:lastModifiedBy>Дорожинская Галина Алексеевна</cp:lastModifiedBy>
  <cp:revision>134</cp:revision>
  <cp:lastPrinted>2016-09-21T07:47:35Z</cp:lastPrinted>
  <dcterms:created xsi:type="dcterms:W3CDTF">2015-08-24T10:24:45Z</dcterms:created>
  <dcterms:modified xsi:type="dcterms:W3CDTF">2016-09-27T08:39:00Z</dcterms:modified>
</cp:coreProperties>
</file>