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drawings/drawing1.xml" ContentType="application/vnd.openxmlformats-officedocument.drawingml.chartshapes+xml"/>
  <Override PartName="/ppt/charts/chart2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>
  <p:sldMasterIdLst>
    <p:sldMasterId id="2147483648" r:id="rId1"/>
  </p:sldMasterIdLst>
  <p:notesMasterIdLst>
    <p:notesMasterId r:id="rId9"/>
  </p:notesMasterIdLst>
  <p:sldIdLst>
    <p:sldId id="276" r:id="rId2"/>
    <p:sldId id="275" r:id="rId3"/>
    <p:sldId id="268" r:id="rId4"/>
    <p:sldId id="274" r:id="rId5"/>
    <p:sldId id="278" r:id="rId6"/>
    <p:sldId id="273" r:id="rId7"/>
    <p:sldId id="277" r:id="rId8"/>
  </p:sldIdLst>
  <p:sldSz cx="12192000" cy="6858000"/>
  <p:notesSz cx="9926638" cy="6797675"/>
  <p:defaultTextStyle>
    <a:defPPr marL="0" marR="0" indent="0" algn="l" defTabSz="914400" rtl="0" fontAlgn="auto" latinLnBrk="1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</a:defRPr>
    </a:defPPr>
    <a:lvl1pPr marL="0" marR="0" indent="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1pPr>
    <a:lvl2pPr marL="0" marR="0" indent="457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2pPr>
    <a:lvl3pPr marL="0" marR="0" indent="914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3pPr>
    <a:lvl4pPr marL="0" marR="0" indent="1371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4pPr>
    <a:lvl5pPr marL="0" marR="0" indent="18288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5pPr>
    <a:lvl6pPr marL="0" marR="0" indent="22860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6pPr>
    <a:lvl7pPr marL="0" marR="0" indent="27432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7pPr>
    <a:lvl8pPr marL="0" marR="0" indent="32004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8pPr>
    <a:lvl9pPr marL="0" marR="0" indent="3657600" algn="l" defTabSz="914400" rtl="0" fontAlgn="auto" latinLnBrk="0" hangingPunct="0">
      <a:lnSpc>
        <a:spcPct val="100000"/>
      </a:lnSpc>
      <a:spcBef>
        <a:spcPts val="0"/>
      </a:spcBef>
      <a:spcAft>
        <a:spcPts val="0"/>
      </a:spcAft>
      <a:buClrTx/>
      <a:buSzTx/>
      <a:buFontTx/>
      <a:buNone/>
      <a:tabLst/>
      <a:defRPr kumimoji="0" sz="1800" b="0" i="0" u="none" strike="noStrike" cap="none" spc="0" normalizeH="0" baseline="0">
        <a:ln>
          <a:noFill/>
        </a:ln>
        <a:solidFill>
          <a:srgbClr val="000000"/>
        </a:solidFill>
        <a:effectLst/>
        <a:uFillTx/>
        <a:latin typeface="+mn-lt"/>
        <a:ea typeface="+mn-ea"/>
        <a:cs typeface="+mn-cs"/>
        <a:sym typeface="Calibri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2B5BE619-A208-4A98-ABEF-DE5D8BCD0E3F}">
          <p14:sldIdLst>
            <p14:sldId id="276"/>
            <p14:sldId id="275"/>
            <p14:sldId id="268"/>
            <p14:sldId id="274"/>
            <p14:sldId id="278"/>
            <p14:sldId id="273"/>
            <p14:sldId id="277"/>
          </p14:sldIdLst>
        </p14:section>
      </p14:section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DCBEF"/>
    <a:srgbClr val="FFCC99"/>
    <a:srgbClr val="FF9966"/>
    <a:srgbClr val="FFFFFF"/>
    <a:srgbClr val="DAE3F3"/>
    <a:srgbClr val="FF0000"/>
    <a:srgbClr val="FFD966"/>
    <a:srgbClr val="FFFFCC"/>
    <a:srgbClr val="EDEDE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940675A-B579-460E-94D1-54222C63F5DA}">
  <a:tblStyle styleId="{4C3C2611-4C71-4FC5-86AE-919BDF0F9419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0DEEF"/>
          </a:solidFill>
        </a:fill>
      </a:tcStyle>
    </a:wholeTbl>
    <a:band2H>
      <a:tcTxStyle/>
      <a:tcStyle>
        <a:tcBdr/>
        <a:fill>
          <a:solidFill>
            <a:srgbClr val="E9EFF7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1"/>
          </a:solidFill>
        </a:fill>
      </a:tcStyle>
    </a:firstRow>
  </a:tblStyle>
  <a:tblStyle styleId="{C7B018BB-80A7-4F77-B60F-C8B233D01FF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E0E0E0"/>
          </a:solidFill>
        </a:fill>
      </a:tcStyle>
    </a:wholeTbl>
    <a:band2H>
      <a:tcTxStyle/>
      <a:tcStyle>
        <a:tcBdr/>
        <a:fill>
          <a:solidFill>
            <a:srgbClr val="F0F0F0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3"/>
          </a:solidFill>
        </a:fill>
      </a:tcStyle>
    </a:firstRow>
  </a:tblStyle>
  <a:tblStyle styleId="{EEE7283C-3CF3-47DC-8721-378D4A62B228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D4E2CE"/>
          </a:solidFill>
        </a:fill>
      </a:tcStyle>
    </a:wholeTbl>
    <a:band2H>
      <a:tcTxStyle/>
      <a:tcStyle>
        <a:tcBdr/>
        <a:fill>
          <a:solidFill>
            <a:srgbClr val="EBF1E8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chemeClr val="accent6"/>
          </a:solidFill>
        </a:fill>
      </a:tcStyle>
    </a:firstRow>
  </a:tblStyle>
  <a:tblStyle styleId="{CF821DB8-F4EB-4A41-A1BA-3FCAFE7338EE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E6E6E6"/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12700" cap="flat">
              <a:noFill/>
              <a:miter lim="400000"/>
            </a:ln>
          </a:top>
          <a:bottom>
            <a:ln w="12700" cap="flat">
              <a:noFill/>
              <a:miter lim="400000"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rgbClr val="FFFFFF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noFill/>
              <a:miter lim="400000"/>
            </a:ln>
          </a:left>
          <a:right>
            <a:ln w="12700" cap="flat">
              <a:noFill/>
              <a:miter lim="400000"/>
            </a:ln>
          </a:right>
          <a:top>
            <a:ln w="254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noFill/>
              <a:miter lim="400000"/>
            </a:ln>
          </a:insideH>
          <a:insideV>
            <a:ln w="12700" cap="flat">
              <a:noFill/>
              <a:miter lim="400000"/>
            </a:ln>
          </a:insideV>
        </a:tcBdr>
        <a:fill>
          <a:solidFill>
            <a:schemeClr val="accent1"/>
          </a:solidFill>
        </a:fill>
      </a:tcStyle>
    </a:firstRow>
  </a:tblStyle>
  <a:tblStyle styleId="{33BA23B1-9221-436E-865A-0063620EA4FD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CACACA"/>
          </a:solidFill>
        </a:fill>
      </a:tcStyle>
    </a:wholeTbl>
    <a:band2H>
      <a:tcTxStyle/>
      <a:tcStyle>
        <a:tcBdr/>
        <a:fill>
          <a:solidFill>
            <a:srgbClr val="E6E6E6"/>
          </a:solidFill>
        </a:fill>
      </a:tcStyle>
    </a:band2H>
    <a:firstCol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Col>
    <a:la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38100" cap="flat">
              <a:solidFill>
                <a:srgbClr val="FFFFFF"/>
              </a:solidFill>
              <a:prstDash val="solid"/>
              <a:round/>
            </a:ln>
          </a:top>
          <a:bottom>
            <a:ln w="127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lastRow>
    <a:firstRow>
      <a:tcTxStyle b="on" i="off">
        <a:fontRef idx="minor">
          <a:srgbClr val="FFFFFF"/>
        </a:fontRef>
        <a:srgbClr val="FFFFFF"/>
      </a:tcTxStyle>
      <a:tcStyle>
        <a:tcBdr>
          <a:left>
            <a:ln w="12700" cap="flat">
              <a:solidFill>
                <a:srgbClr val="FFFFFF"/>
              </a:solidFill>
              <a:prstDash val="solid"/>
              <a:round/>
            </a:ln>
          </a:left>
          <a:right>
            <a:ln w="12700" cap="flat">
              <a:solidFill>
                <a:srgbClr val="FFFFFF"/>
              </a:solidFill>
              <a:prstDash val="solid"/>
              <a:round/>
            </a:ln>
          </a:right>
          <a:top>
            <a:ln w="12700" cap="flat">
              <a:solidFill>
                <a:srgbClr val="FFFFFF"/>
              </a:solidFill>
              <a:prstDash val="solid"/>
              <a:round/>
            </a:ln>
          </a:top>
          <a:bottom>
            <a:ln w="38100" cap="flat">
              <a:solidFill>
                <a:srgbClr val="FFFFFF"/>
              </a:solidFill>
              <a:prstDash val="solid"/>
              <a:round/>
            </a:ln>
          </a:bottom>
          <a:insideH>
            <a:ln w="12700" cap="flat">
              <a:solidFill>
                <a:srgbClr val="FFFFFF"/>
              </a:solidFill>
              <a:prstDash val="solid"/>
              <a:round/>
            </a:ln>
          </a:insideH>
          <a:insideV>
            <a:ln w="12700" cap="flat">
              <a:solidFill>
                <a:srgbClr val="FFFFFF"/>
              </a:solidFill>
              <a:prstDash val="solid"/>
              <a:round/>
            </a:ln>
          </a:insideV>
        </a:tcBdr>
        <a:fill>
          <a:solidFill>
            <a:srgbClr val="000000"/>
          </a:solidFill>
        </a:fill>
      </a:tcStyle>
    </a:firstRow>
  </a:tblStyle>
  <a:tblStyle styleId="{2708684C-4D16-4618-839F-0558EEFCDFE6}" styleName="">
    <a:tblBg/>
    <a:wholeTbl>
      <a:tcTxStyle b="off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wholeTbl>
    <a:band2H>
      <a:tcTxStyle/>
      <a:tcStyle>
        <a:tcBdr/>
        <a:fill>
          <a:solidFill>
            <a:srgbClr val="FFFFFF"/>
          </a:solidFill>
        </a:fill>
      </a:tcStyle>
    </a:band2H>
    <a:firstCol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solidFill>
            <a:srgbClr val="000000">
              <a:alpha val="20000"/>
            </a:srgbClr>
          </a:solidFill>
        </a:fill>
      </a:tcStyle>
    </a:firstCol>
    <a:la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50800" cap="flat">
              <a:solidFill>
                <a:srgbClr val="000000"/>
              </a:solidFill>
              <a:prstDash val="solid"/>
              <a:round/>
            </a:ln>
          </a:top>
          <a:bottom>
            <a:ln w="127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lastRow>
    <a:firstRow>
      <a:tcTxStyle b="on" i="off">
        <a:fontRef idx="minor">
          <a:srgbClr val="000000"/>
        </a:fontRef>
        <a:srgbClr val="000000"/>
      </a:tcTxStyle>
      <a:tcStyle>
        <a:tcBdr>
          <a:left>
            <a:ln w="12700" cap="flat">
              <a:solidFill>
                <a:srgbClr val="000000"/>
              </a:solidFill>
              <a:prstDash val="solid"/>
              <a:round/>
            </a:ln>
          </a:left>
          <a:right>
            <a:ln w="12700" cap="flat">
              <a:solidFill>
                <a:srgbClr val="000000"/>
              </a:solidFill>
              <a:prstDash val="solid"/>
              <a:round/>
            </a:ln>
          </a:right>
          <a:top>
            <a:ln w="12700" cap="flat">
              <a:solidFill>
                <a:srgbClr val="000000"/>
              </a:solidFill>
              <a:prstDash val="solid"/>
              <a:round/>
            </a:ln>
          </a:top>
          <a:bottom>
            <a:ln w="25400" cap="flat">
              <a:solidFill>
                <a:srgbClr val="000000"/>
              </a:solidFill>
              <a:prstDash val="solid"/>
              <a:round/>
            </a:ln>
          </a:bottom>
          <a:insideH>
            <a:ln w="12700" cap="flat">
              <a:solidFill>
                <a:srgbClr val="000000"/>
              </a:solidFill>
              <a:prstDash val="solid"/>
              <a:round/>
            </a:ln>
          </a:insideH>
          <a:insideV>
            <a:ln w="12700" cap="flat">
              <a:solidFill>
                <a:srgbClr val="000000"/>
              </a:solidFill>
              <a:prstDash val="solid"/>
              <a:round/>
            </a:ln>
          </a:insideV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7941" autoAdjust="0"/>
    <p:restoredTop sz="74371" autoAdjust="0"/>
  </p:normalViewPr>
  <p:slideViewPr>
    <p:cSldViewPr showGuides="1">
      <p:cViewPr>
        <p:scale>
          <a:sx n="124" d="100"/>
          <a:sy n="124" d="100"/>
        </p:scale>
        <p:origin x="-372" y="6"/>
      </p:cViewPr>
      <p:guideLst>
        <p:guide orient="horz" pos="1752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114" d="100"/>
          <a:sy n="114" d="100"/>
        </p:scale>
        <p:origin x="-2082" y="-114"/>
      </p:cViewPr>
      <p:guideLst>
        <p:guide orient="horz" pos="2141"/>
        <p:guide pos="3127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../embeddings/oleObject1.bin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b="1" i="0" baseline="0">
                <a:effectLst/>
              </a:rPr>
              <a:t>Количество поступивших и учтенных предложений в проекте Плана Федерального казначейства на 2019 год   </a:t>
            </a:r>
            <a:endParaRPr lang="ru-RU" sz="1200">
              <a:effectLst/>
            </a:endParaRPr>
          </a:p>
        </c:rich>
      </c:tx>
      <c:layout/>
      <c:overlay val="0"/>
    </c:title>
    <c:autoTitleDeleted val="0"/>
    <c:plotArea>
      <c:layout>
        <c:manualLayout>
          <c:layoutTarget val="inner"/>
          <c:xMode val="edge"/>
          <c:yMode val="edge"/>
          <c:x val="7.9131992387207528E-2"/>
          <c:y val="0.11708861052475651"/>
          <c:w val="0.86541186202435594"/>
          <c:h val="0.71033881588715586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Лист1!$D$7</c:f>
              <c:strCache>
                <c:ptCount val="1"/>
                <c:pt idx="0">
                  <c:v>Количество учтенных предложений</c:v>
                </c:pt>
              </c:strCache>
            </c:strRef>
          </c:tx>
          <c:spPr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dLbls>
            <c:dLbl>
              <c:idx val="3"/>
              <c:layout>
                <c:manualLayout>
                  <c:x val="4.2212518195050945E-2"/>
                  <c:y val="-8.024071371692986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delete val="1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Лист1!$C$8:$C$12</c:f>
              <c:strCache>
                <c:ptCount val="5"/>
                <c:pt idx="0">
                  <c:v>Минфин России</c:v>
                </c:pt>
                <c:pt idx="1">
                  <c:v>Генпрокуратура</c:v>
                </c:pt>
                <c:pt idx="2">
                  <c:v>ФСБ</c:v>
                </c:pt>
                <c:pt idx="3">
                  <c:v>Росфинмониторинг</c:v>
                </c:pt>
                <c:pt idx="4">
                  <c:v>КРУ</c:v>
                </c:pt>
              </c:strCache>
            </c:strRef>
          </c:cat>
          <c:val>
            <c:numRef>
              <c:f>Лист1!$D$8:$D$12</c:f>
              <c:numCache>
                <c:formatCode>General</c:formatCode>
                <c:ptCount val="5"/>
                <c:pt idx="0">
                  <c:v>46</c:v>
                </c:pt>
                <c:pt idx="1">
                  <c:v>14</c:v>
                </c:pt>
                <c:pt idx="2">
                  <c:v>20</c:v>
                </c:pt>
                <c:pt idx="3">
                  <c:v>3</c:v>
                </c:pt>
                <c:pt idx="4">
                  <c:v>37</c:v>
                </c:pt>
              </c:numCache>
            </c:numRef>
          </c:val>
        </c:ser>
        <c:ser>
          <c:idx val="1"/>
          <c:order val="1"/>
          <c:tx>
            <c:strRef>
              <c:f>Лист1!$E$7</c:f>
              <c:strCache>
                <c:ptCount val="1"/>
                <c:pt idx="0">
                  <c:v>Количество не учтенных предложений</c:v>
                </c:pt>
              </c:strCache>
            </c:strRef>
          </c:tx>
          <c:spPr>
            <a:noFill/>
            <a:ln>
              <a:solidFill>
                <a:schemeClr val="bg1">
                  <a:lumMod val="65000"/>
                </a:schemeClr>
              </a:solidFill>
            </a:ln>
          </c:spPr>
          <c:invertIfNegative val="0"/>
          <c:dLbls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Лист1!$C$8:$C$12</c:f>
              <c:strCache>
                <c:ptCount val="5"/>
                <c:pt idx="0">
                  <c:v>Минфин России</c:v>
                </c:pt>
                <c:pt idx="1">
                  <c:v>Генпрокуратура</c:v>
                </c:pt>
                <c:pt idx="2">
                  <c:v>ФСБ</c:v>
                </c:pt>
                <c:pt idx="3">
                  <c:v>Росфинмониторинг</c:v>
                </c:pt>
                <c:pt idx="4">
                  <c:v>КРУ</c:v>
                </c:pt>
              </c:strCache>
            </c:strRef>
          </c:cat>
          <c:val>
            <c:numRef>
              <c:f>Лист1!$E$8:$E$12</c:f>
              <c:numCache>
                <c:formatCode>General</c:formatCode>
                <c:ptCount val="5"/>
                <c:pt idx="0">
                  <c:v>11</c:v>
                </c:pt>
                <c:pt idx="1">
                  <c:v>2</c:v>
                </c:pt>
                <c:pt idx="2">
                  <c:v>9</c:v>
                </c:pt>
                <c:pt idx="3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712192"/>
        <c:axId val="31549696"/>
      </c:barChart>
      <c:catAx>
        <c:axId val="32712192"/>
        <c:scaling>
          <c:orientation val="minMax"/>
        </c:scaling>
        <c:delete val="0"/>
        <c:axPos val="b"/>
        <c:majorTickMark val="out"/>
        <c:minorTickMark val="none"/>
        <c:tickLblPos val="nextTo"/>
        <c:crossAx val="31549696"/>
        <c:crosses val="autoZero"/>
        <c:auto val="1"/>
        <c:lblAlgn val="ctr"/>
        <c:lblOffset val="100"/>
        <c:noMultiLvlLbl val="0"/>
      </c:catAx>
      <c:valAx>
        <c:axId val="3154969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271219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200"/>
            </a:pPr>
            <a:r>
              <a:rPr lang="ru-RU" sz="1200" dirty="0"/>
              <a:t>Количество пунктов плана, централизованных </a:t>
            </a:r>
            <a:r>
              <a:rPr lang="ru-RU" sz="1200" dirty="0" smtClean="0"/>
              <a:t>заданий</a:t>
            </a:r>
            <a:r>
              <a:rPr lang="ru-RU" sz="1200" baseline="0" dirty="0" smtClean="0"/>
              <a:t> </a:t>
            </a:r>
          </a:p>
          <a:p>
            <a:pPr>
              <a:defRPr sz="1200"/>
            </a:pPr>
            <a:r>
              <a:rPr lang="ru-RU" sz="1200" dirty="0" smtClean="0"/>
              <a:t>в </a:t>
            </a:r>
            <a:r>
              <a:rPr lang="ru-RU" sz="1200" dirty="0"/>
              <a:t>разрезе управлений</a:t>
            </a:r>
            <a:r>
              <a:rPr lang="ru-RU" sz="1200" baseline="0" dirty="0"/>
              <a:t> ФК, осуществляющих контроль в ФБС</a:t>
            </a:r>
            <a:endParaRPr lang="ru-RU" sz="1200" dirty="0"/>
          </a:p>
        </c:rich>
      </c:tx>
      <c:layout>
        <c:manualLayout>
          <c:xMode val="edge"/>
          <c:yMode val="edge"/>
          <c:x val="0.12731448005619017"/>
          <c:y val="1.38169257340241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4.4912350744889272E-2"/>
          <c:y val="9.1106061759433726E-2"/>
          <c:w val="0.85605965439291187"/>
          <c:h val="0.6510940998356459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Лист1!$D$77</c:f>
              <c:strCache>
                <c:ptCount val="1"/>
                <c:pt idx="0">
                  <c:v>Количество пунктов плана</c:v>
                </c:pt>
              </c:strCache>
            </c:strRef>
          </c:tx>
          <c:spPr>
            <a:solidFill>
              <a:schemeClr val="accent6">
                <a:lumMod val="40000"/>
                <a:lumOff val="60000"/>
                <a:alpha val="99000"/>
              </a:schemeClr>
            </a:solidFill>
          </c:spPr>
          <c:invertIfNegative val="0"/>
          <c:dLbls>
            <c:dLbl>
              <c:idx val="0"/>
              <c:layout>
                <c:manualLayout>
                  <c:x val="-2.5691441748972249E-3"/>
                  <c:y val="4.68748433391867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3"/>
              <c:layout>
                <c:manualLayout>
                  <c:x val="-1.2845215157353885E-3"/>
                  <c:y val="1.22436450661773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4"/>
              <c:layout>
                <c:manualLayout>
                  <c:x val="0"/>
                  <c:y val="1.128747670013729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0"/>
                  <c:y val="1.69312150502059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Лист1!$C$78:$C$82</c:f>
              <c:strCache>
                <c:ptCount val="5"/>
                <c:pt idx="0">
                  <c:v>Максимов</c:v>
                </c:pt>
                <c:pt idx="1">
                  <c:v>Мудрова</c:v>
                </c:pt>
                <c:pt idx="2">
                  <c:v>Некрасова</c:v>
                </c:pt>
                <c:pt idx="3">
                  <c:v>Никифоров</c:v>
                </c:pt>
                <c:pt idx="4">
                  <c:v>Беликова</c:v>
                </c:pt>
              </c:strCache>
            </c:strRef>
          </c:cat>
          <c:val>
            <c:numRef>
              <c:f>Лист1!$D$78:$D$82</c:f>
              <c:numCache>
                <c:formatCode>General</c:formatCode>
                <c:ptCount val="5"/>
                <c:pt idx="0">
                  <c:v>25</c:v>
                </c:pt>
                <c:pt idx="1">
                  <c:v>26</c:v>
                </c:pt>
                <c:pt idx="2">
                  <c:v>18</c:v>
                </c:pt>
                <c:pt idx="3">
                  <c:v>23</c:v>
                </c:pt>
                <c:pt idx="4">
                  <c:v>11</c:v>
                </c:pt>
              </c:numCache>
            </c:numRef>
          </c:val>
        </c:ser>
        <c:ser>
          <c:idx val="2"/>
          <c:order val="1"/>
          <c:tx>
            <c:strRef>
              <c:f>Лист1!$F$77</c:f>
              <c:strCache>
                <c:ptCount val="1"/>
                <c:pt idx="0">
                  <c:v>Количество централизованных заданий</c:v>
                </c:pt>
              </c:strCache>
            </c:strRef>
          </c:tx>
          <c:spPr>
            <a:solidFill>
              <a:schemeClr val="accent4">
                <a:lumMod val="40000"/>
                <a:lumOff val="60000"/>
              </a:schemeClr>
            </a:solidFill>
          </c:spPr>
          <c:invertIfNegative val="0"/>
          <c:dLbls>
            <c:dLbl>
              <c:idx val="1"/>
              <c:layout>
                <c:manualLayout>
                  <c:x val="-1.2845215157353885E-3"/>
                  <c:y val="1.714110309264838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dLbl>
              <c:idx val="5"/>
              <c:layout>
                <c:manualLayout>
                  <c:x val="9.4197156313673933E-17"/>
                  <c:y val="9.794916052941906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</c:dLbl>
            <c:txPr>
              <a:bodyPr/>
              <a:lstStyle/>
              <a:p>
                <a:pPr>
                  <a:defRPr sz="1100" b="1"/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</c:dLbls>
          <c:cat>
            <c:strRef>
              <c:f>Лист1!$C$78:$C$82</c:f>
              <c:strCache>
                <c:ptCount val="5"/>
                <c:pt idx="0">
                  <c:v>Максимов</c:v>
                </c:pt>
                <c:pt idx="1">
                  <c:v>Мудрова</c:v>
                </c:pt>
                <c:pt idx="2">
                  <c:v>Некрасова</c:v>
                </c:pt>
                <c:pt idx="3">
                  <c:v>Никифоров</c:v>
                </c:pt>
                <c:pt idx="4">
                  <c:v>Беликова</c:v>
                </c:pt>
              </c:strCache>
            </c:strRef>
          </c:cat>
          <c:val>
            <c:numRef>
              <c:f>Лист1!$F$78:$F$82</c:f>
              <c:numCache>
                <c:formatCode>General</c:formatCode>
                <c:ptCount val="5"/>
                <c:pt idx="0">
                  <c:v>20</c:v>
                </c:pt>
                <c:pt idx="1">
                  <c:v>14</c:v>
                </c:pt>
                <c:pt idx="2">
                  <c:v>11</c:v>
                </c:pt>
                <c:pt idx="3">
                  <c:v>4</c:v>
                </c:pt>
                <c:pt idx="4">
                  <c:v>10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6668416"/>
        <c:axId val="98095040"/>
      </c:barChart>
      <c:catAx>
        <c:axId val="36668416"/>
        <c:scaling>
          <c:orientation val="minMax"/>
        </c:scaling>
        <c:delete val="0"/>
        <c:axPos val="b"/>
        <c:majorTickMark val="out"/>
        <c:minorTickMark val="none"/>
        <c:tickLblPos val="nextTo"/>
        <c:crossAx val="98095040"/>
        <c:crosses val="autoZero"/>
        <c:auto val="1"/>
        <c:lblAlgn val="ctr"/>
        <c:lblOffset val="100"/>
        <c:noMultiLvlLbl val="0"/>
      </c:catAx>
      <c:valAx>
        <c:axId val="980950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6668416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0.1263659014454179"/>
          <c:y val="0.82850260537509168"/>
          <c:w val="0.74351220548298513"/>
          <c:h val="4.596862524680416E-2"/>
        </c:manualLayout>
      </c:layout>
      <c:overlay val="0"/>
    </c:legend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0.3135</cdr:x>
      <cdr:y>0.58333</cdr:y>
    </cdr:from>
    <cdr:to>
      <cdr:x>0.37573</cdr:x>
      <cdr:y>0.65154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016224" y="2520280"/>
          <a:ext cx="400219" cy="29470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 16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0.82854</cdr:x>
      <cdr:y>0.33333</cdr:y>
    </cdr:from>
    <cdr:to>
      <cdr:x>0.89572</cdr:x>
      <cdr:y>0.39953</cdr:y>
    </cdr:to>
    <cdr:sp macro="" textlink="">
      <cdr:nvSpPr>
        <cdr:cNvPr id="3" name="TextBox 2"/>
        <cdr:cNvSpPr txBox="1"/>
      </cdr:nvSpPr>
      <cdr:spPr>
        <a:xfrm xmlns:a="http://schemas.openxmlformats.org/drawingml/2006/main">
          <a:off x="5328592" y="1440160"/>
          <a:ext cx="432048" cy="286016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 37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0.14555</cdr:x>
      <cdr:y>0.1</cdr:y>
    </cdr:from>
    <cdr:to>
      <cdr:x>0.20218</cdr:x>
      <cdr:y>0.14735</cdr:y>
    </cdr:to>
    <cdr:sp macro="" textlink="">
      <cdr:nvSpPr>
        <cdr:cNvPr id="4" name="Поле 3"/>
        <cdr:cNvSpPr txBox="1"/>
      </cdr:nvSpPr>
      <cdr:spPr>
        <a:xfrm xmlns:a="http://schemas.openxmlformats.org/drawingml/2006/main">
          <a:off x="936104" y="432048"/>
          <a:ext cx="364203" cy="204574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/>
            <a:t>57</a:t>
          </a:r>
        </a:p>
      </cdr:txBody>
    </cdr:sp>
  </cdr:relSizeAnchor>
  <cdr:relSizeAnchor xmlns:cdr="http://schemas.openxmlformats.org/drawingml/2006/chartDrawing">
    <cdr:from>
      <cdr:x>0.48145</cdr:x>
      <cdr:y>0.43333</cdr:y>
    </cdr:from>
    <cdr:to>
      <cdr:x>0.54772</cdr:x>
      <cdr:y>0.49962</cdr:y>
    </cdr:to>
    <cdr:sp macro="" textlink="">
      <cdr:nvSpPr>
        <cdr:cNvPr id="5" name="Поле 4"/>
        <cdr:cNvSpPr txBox="1"/>
      </cdr:nvSpPr>
      <cdr:spPr>
        <a:xfrm xmlns:a="http://schemas.openxmlformats.org/drawingml/2006/main">
          <a:off x="3096344" y="1872208"/>
          <a:ext cx="426201" cy="2864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  29</a:t>
          </a:r>
          <a:endParaRPr lang="ru-RU" sz="1100" b="1" dirty="0"/>
        </a:p>
      </cdr:txBody>
    </cdr:sp>
  </cdr:relSizeAnchor>
  <cdr:relSizeAnchor xmlns:cdr="http://schemas.openxmlformats.org/drawingml/2006/chartDrawing">
    <cdr:from>
      <cdr:x>0.6494</cdr:x>
      <cdr:y>0.63333</cdr:y>
    </cdr:from>
    <cdr:to>
      <cdr:x>0.71658</cdr:x>
      <cdr:y>0.69773</cdr:y>
    </cdr:to>
    <cdr:sp macro="" textlink="">
      <cdr:nvSpPr>
        <cdr:cNvPr id="6" name="Поле 5"/>
        <cdr:cNvSpPr txBox="1"/>
      </cdr:nvSpPr>
      <cdr:spPr>
        <a:xfrm xmlns:a="http://schemas.openxmlformats.org/drawingml/2006/main">
          <a:off x="4176464" y="2736304"/>
          <a:ext cx="432048" cy="278238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r>
            <a:rPr lang="ru-RU" sz="1100" b="1" dirty="0" smtClean="0"/>
            <a:t>  12</a:t>
          </a:r>
          <a:endParaRPr lang="ru-RU" sz="1100" b="1" dirty="0"/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Shape 109"/>
          <p:cNvSpPr>
            <a:spLocks noGrp="1" noRot="1" noChangeAspect="1"/>
          </p:cNvSpPr>
          <p:nvPr>
            <p:ph type="sldImg"/>
          </p:nvPr>
        </p:nvSpPr>
        <p:spPr>
          <a:xfrm>
            <a:off x="2697163" y="509588"/>
            <a:ext cx="4532312" cy="2549525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  <p:sp>
        <p:nvSpPr>
          <p:cNvPr id="110" name="Shape 110"/>
          <p:cNvSpPr>
            <a:spLocks noGrp="1"/>
          </p:cNvSpPr>
          <p:nvPr>
            <p:ph type="body" sz="quarter" idx="1"/>
          </p:nvPr>
        </p:nvSpPr>
        <p:spPr>
          <a:xfrm>
            <a:off x="1323552" y="3228896"/>
            <a:ext cx="7279535" cy="3058954"/>
          </a:xfrm>
          <a:prstGeom prst="rect">
            <a:avLst/>
          </a:prstGeom>
        </p:spPr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11081569"/>
      </p:ext>
    </p:extLst>
  </p:cSld>
  <p:clrMap bg1="lt1" tx1="dk1" bg2="lt2" tx2="dk2" accent1="accent1" accent2="accent2" accent3="accent3" accent4="accent4" accent5="accent5" accent6="accent6" hlink="hlink" folHlink="folHlink"/>
  <p:notesStyle>
    <a:lvl1pPr latinLnBrk="0">
      <a:spcBef>
        <a:spcPts val="400"/>
      </a:spcBef>
      <a:defRPr sz="1200">
        <a:latin typeface="+mn-lt"/>
        <a:ea typeface="+mn-ea"/>
        <a:cs typeface="+mn-cs"/>
        <a:sym typeface="Calibri"/>
      </a:defRPr>
    </a:lvl1pPr>
    <a:lvl2pPr indent="228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2pPr>
    <a:lvl3pPr indent="457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3pPr>
    <a:lvl4pPr indent="685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4pPr>
    <a:lvl5pPr indent="9144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5pPr>
    <a:lvl6pPr indent="11430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6pPr>
    <a:lvl7pPr indent="13716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7pPr>
    <a:lvl8pPr indent="16002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8pPr>
    <a:lvl9pPr indent="1828800" latinLnBrk="0">
      <a:spcBef>
        <a:spcPts val="400"/>
      </a:spcBef>
      <a:defRPr sz="1200">
        <a:latin typeface="+mn-lt"/>
        <a:ea typeface="+mn-ea"/>
        <a:cs typeface="+mn-cs"/>
        <a:sym typeface="Calibri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1809750" y="460375"/>
            <a:ext cx="6308725" cy="3549650"/>
          </a:xfrm>
          <a:ln>
            <a:noFill/>
          </a:ln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>
          <a:xfrm>
            <a:off x="992665" y="4387442"/>
            <a:ext cx="7941310" cy="1560524"/>
          </a:xfrm>
        </p:spPr>
        <p:txBody>
          <a:bodyPr/>
          <a:lstStyle/>
          <a:p>
            <a:r>
              <a:rPr lang="ru-RU" b="1" dirty="0" smtClean="0"/>
              <a:t>НПА по планированию</a:t>
            </a:r>
          </a:p>
          <a:p>
            <a:pPr marL="228600" indent="-228600">
              <a:buAutoNum type="arabicParenR"/>
            </a:pPr>
            <a:r>
              <a:rPr lang="ru-RU" dirty="0" smtClean="0"/>
              <a:t>Постановление</a:t>
            </a:r>
            <a:r>
              <a:rPr lang="ru-RU" baseline="0" dirty="0" smtClean="0"/>
              <a:t> Правительства РФ от 28 ноября 2013 г. №1092 «О порядке осуществления </a:t>
            </a:r>
            <a:r>
              <a:rPr lang="ru-RU" baseline="0" dirty="0" err="1" smtClean="0"/>
              <a:t>Фед.казначейством</a:t>
            </a:r>
            <a:r>
              <a:rPr lang="ru-RU" baseline="0" dirty="0" smtClean="0"/>
              <a:t> полномочий по контролю в </a:t>
            </a:r>
            <a:r>
              <a:rPr lang="ru-RU" baseline="0" dirty="0" err="1" smtClean="0"/>
              <a:t>фин-бюд</a:t>
            </a:r>
            <a:r>
              <a:rPr lang="ru-RU" baseline="0" dirty="0" smtClean="0"/>
              <a:t> сфере»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Порядок планирования, утвержден Приказом ФК от 30 сентября 2016 г. №356 «Об утверждении порядка планирования КМ в </a:t>
            </a:r>
            <a:r>
              <a:rPr lang="ru-RU" baseline="0" dirty="0" err="1" smtClean="0"/>
              <a:t>фин-бюд</a:t>
            </a:r>
            <a:r>
              <a:rPr lang="ru-RU" baseline="0" dirty="0" smtClean="0"/>
              <a:t> сфере, проводимых ФК и его </a:t>
            </a:r>
            <a:r>
              <a:rPr lang="ru-RU" baseline="0" dirty="0" err="1" smtClean="0"/>
              <a:t>терорганами</a:t>
            </a:r>
            <a:r>
              <a:rPr lang="ru-RU" baseline="0" dirty="0" smtClean="0"/>
              <a:t>»</a:t>
            </a:r>
          </a:p>
          <a:p>
            <a:pPr marL="228600" indent="-228600">
              <a:buAutoNum type="arabicParenR"/>
            </a:pPr>
            <a:r>
              <a:rPr lang="ru-RU" baseline="0" dirty="0" smtClean="0"/>
              <a:t>Методика отбора КМ, утверждена Приказом ФК от 30 декабря 2016 г. №532</a:t>
            </a:r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>
          <a:xfrm>
            <a:off x="5622925" y="6456363"/>
            <a:ext cx="4302125" cy="339725"/>
          </a:xfrm>
          <a:prstGeom prst="rect">
            <a:avLst/>
          </a:prstGeom>
        </p:spPr>
        <p:txBody>
          <a:bodyPr/>
          <a:lstStyle/>
          <a:p>
            <a:fld id="{7B4AC1A4-BB57-4C9B-9FA2-470B6FFAB773}" type="slidenum">
              <a:rPr lang="ru-RU" altLang="ru-RU" smtClean="0"/>
              <a:pPr/>
              <a:t>2</a:t>
            </a:fld>
            <a:endParaRPr lang="ru-RU" altLang="ru-RU"/>
          </a:p>
        </p:txBody>
      </p:sp>
    </p:spTree>
    <p:extLst>
      <p:ext uri="{BB962C8B-B14F-4D97-AF65-F5344CB8AC3E}">
        <p14:creationId xmlns:p14="http://schemas.microsoft.com/office/powerpoint/2010/main" val="25157485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39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365125"/>
            <a:ext cx="10515601" cy="1325563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48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1681163"/>
            <a:ext cx="5157789" cy="823913"/>
          </a:xfrm>
          <a:prstGeom prst="rect">
            <a:avLst/>
          </a:prstGeom>
        </p:spPr>
        <p:txBody>
          <a:bodyPr anchor="b"/>
          <a:lstStyle>
            <a:lvl1pPr marL="0" indent="0">
              <a:buSzTx/>
              <a:buFontTx/>
              <a:buNone/>
              <a:defRPr sz="2400" b="1"/>
            </a:lvl1pPr>
            <a:lvl2pPr marL="0" indent="457200">
              <a:buSzTx/>
              <a:buFontTx/>
              <a:buNone/>
              <a:defRPr sz="2400" b="1"/>
            </a:lvl2pPr>
            <a:lvl3pPr marL="0" indent="914400">
              <a:buSzTx/>
              <a:buFontTx/>
              <a:buNone/>
              <a:defRPr sz="2400" b="1"/>
            </a:lvl3pPr>
            <a:lvl4pPr marL="0" indent="1371600">
              <a:buSzTx/>
              <a:buFontTx/>
              <a:buNone/>
              <a:defRPr sz="2400" b="1"/>
            </a:lvl4pPr>
            <a:lvl5pPr marL="0" indent="1828800">
              <a:buSzTx/>
              <a:buFontTx/>
              <a:buNone/>
              <a:defRPr sz="2400" b="1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9" name="Текст 4"/>
          <p:cNvSpPr>
            <a:spLocks noGrp="1"/>
          </p:cNvSpPr>
          <p:nvPr>
            <p:ph type="body" sz="quarter" idx="13"/>
          </p:nvPr>
        </p:nvSpPr>
        <p:spPr>
          <a:xfrm>
            <a:off x="6172200" y="1681163"/>
            <a:ext cx="5183188" cy="823913"/>
          </a:xfrm>
          <a:prstGeom prst="rect">
            <a:avLst/>
          </a:prstGeom>
        </p:spPr>
        <p:txBody>
          <a:bodyPr anchor="b"/>
          <a:lstStyle/>
          <a:p>
            <a:pPr marL="0" indent="0">
              <a:buSzTx/>
              <a:buFontTx/>
              <a:buNone/>
              <a:defRPr sz="2400" b="1"/>
            </a:pPr>
            <a:endParaRPr/>
          </a:p>
        </p:txBody>
      </p:sp>
      <p:sp>
        <p:nvSpPr>
          <p:cNvPr id="50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58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73" name="Уровень текста 1…"/>
          <p:cNvSpPr txBox="1">
            <a:spLocks noGrp="1"/>
          </p:cNvSpPr>
          <p:nvPr>
            <p:ph type="body" sz="half" idx="1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 marL="718457" indent="-261257">
              <a:defRPr sz="3200"/>
            </a:lvl2pPr>
            <a:lvl3pPr marL="1219200" indent="-304800">
              <a:defRPr sz="3200"/>
            </a:lvl3pPr>
            <a:lvl4pPr marL="1737360" indent="-365760">
              <a:defRPr sz="3200"/>
            </a:lvl4pPr>
            <a:lvl5pPr marL="2194560" indent="-365760">
              <a:defRPr sz="32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74" name="Текст 3"/>
          <p:cNvSpPr>
            <a:spLocks noGrp="1"/>
          </p:cNvSpPr>
          <p:nvPr>
            <p:ph type="body" sz="quarter" idx="13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/>
          <a:p>
            <a:pPr marL="0" indent="0">
              <a:buSzTx/>
              <a:buFontTx/>
              <a:buNone/>
              <a:defRPr sz="1600"/>
            </a:pPr>
            <a:endParaRPr/>
          </a:p>
        </p:txBody>
      </p:sp>
      <p:sp>
        <p:nvSpPr>
          <p:cNvPr id="7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9787" y="457200"/>
            <a:ext cx="3932239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t>Текст заголовка</a:t>
            </a:r>
          </a:p>
        </p:txBody>
      </p:sp>
      <p:sp>
        <p:nvSpPr>
          <p:cNvPr id="83" name="Рисунок 2"/>
          <p:cNvSpPr>
            <a:spLocks noGrp="1"/>
          </p:cNvSpPr>
          <p:nvPr>
            <p:ph type="pic" sz="half" idx="13"/>
          </p:nvPr>
        </p:nvSpPr>
        <p:spPr>
          <a:xfrm>
            <a:off x="5183187" y="987425"/>
            <a:ext cx="6172201" cy="4873625"/>
          </a:xfrm>
          <a:prstGeom prst="rect">
            <a:avLst/>
          </a:prstGeom>
        </p:spPr>
        <p:txBody>
          <a:bodyPr lIns="91439" rIns="91439">
            <a:noAutofit/>
          </a:bodyPr>
          <a:lstStyle/>
          <a:p>
            <a:endParaRPr/>
          </a:p>
        </p:txBody>
      </p:sp>
      <p:sp>
        <p:nvSpPr>
          <p:cNvPr id="84" name="Уровень текста 1…"/>
          <p:cNvSpPr txBox="1">
            <a:spLocks noGrp="1"/>
          </p:cNvSpPr>
          <p:nvPr>
            <p:ph type="body" sz="quarter" idx="1"/>
          </p:nvPr>
        </p:nvSpPr>
        <p:spPr>
          <a:xfrm>
            <a:off x="839787" y="2057400"/>
            <a:ext cx="3932239" cy="3811588"/>
          </a:xfrm>
          <a:prstGeom prst="rect">
            <a:avLst/>
          </a:prstGeom>
        </p:spPr>
        <p:txBody>
          <a:bodyPr/>
          <a:lstStyle>
            <a:lvl1pPr marL="0" indent="0">
              <a:buSzTx/>
              <a:buFontTx/>
              <a:buNone/>
              <a:defRPr sz="1600"/>
            </a:lvl1pPr>
            <a:lvl2pPr marL="0" indent="457200">
              <a:buSzTx/>
              <a:buFontTx/>
              <a:buNone/>
              <a:defRPr sz="1600"/>
            </a:lvl2pPr>
            <a:lvl3pPr marL="0" indent="914400">
              <a:buSzTx/>
              <a:buFontTx/>
              <a:buNone/>
              <a:defRPr sz="1600"/>
            </a:lvl3pPr>
            <a:lvl4pPr marL="0" indent="1371600">
              <a:buSzTx/>
              <a:buFontTx/>
              <a:buNone/>
              <a:defRPr sz="1600"/>
            </a:lvl4pPr>
            <a:lvl5pPr marL="0" indent="1828800">
              <a:buSzTx/>
              <a:buFontTx/>
              <a:buNone/>
              <a:defRPr sz="1600"/>
            </a:lvl5pPr>
          </a:lstStyle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85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Текст заголовка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93" name="Уровень текста 1…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94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/>
          <a:lstStyle/>
          <a:p>
            <a:r>
              <a:t>Текст заголовка</a:t>
            </a:r>
          </a:p>
        </p:txBody>
      </p:sp>
      <p:sp>
        <p:nvSpPr>
          <p:cNvPr id="102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/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103" name="Номер слайда"/>
          <p:cNvSpPr txBox="1">
            <a:spLocks noGrp="1"/>
          </p:cNvSpPr>
          <p:nvPr>
            <p:ph type="sldNum" sz="quarter" idx="2"/>
          </p:nvPr>
        </p:nvSpPr>
        <p:spPr>
          <a:prstGeom prst="rect">
            <a:avLst/>
          </a:prstGeom>
        </p:spPr>
        <p:txBody>
          <a:bodyPr/>
          <a:lstStyle/>
          <a:p>
            <a:fld id="{86CB4B4D-7CA3-9044-876B-883B54F8677D}" type="slidenum">
              <a:t>‹#›</a:t>
            </a:fld>
            <a:endParaRPr/>
          </a:p>
        </p:txBody>
      </p:sp>
    </p:spTree>
  </p:cSld>
  <p:clrMapOvr>
    <a:masterClrMapping/>
  </p:clrMapOvr>
  <p:transition spd="med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2"/>
            <a:ext cx="2844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2"/>
            <a:ext cx="3860800" cy="365125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78728" y="6400413"/>
            <a:ext cx="275073" cy="276999"/>
          </a:xfrm>
        </p:spPr>
        <p:txBody>
          <a:bodyPr/>
          <a:lstStyle/>
          <a:p>
            <a:pPr>
              <a:defRPr/>
            </a:pPr>
            <a:fld id="{E44887F0-0F8F-4171-BE2A-9A6CBE5885D4}" type="slidenum">
              <a:rPr lang="ru-RU" smtClean="0"/>
              <a:pPr>
                <a:defRPr/>
              </a:pPr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155519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 tIns="60958" bIns="60958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 tIns="60958" bIns="60958"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fld id="{AA1D3F6E-1950-402E-9E02-22EF889807DC}" type="datetimeFigureOut">
              <a:rPr lang="ru-RU" smtClean="0"/>
              <a:t>20.09.2018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lIns="121917" tIns="60958" rIns="121917" bIns="60958"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1078728" y="6385026"/>
            <a:ext cx="275073" cy="307773"/>
          </a:xfrm>
        </p:spPr>
        <p:txBody>
          <a:bodyPr tIns="60958" bIns="60958"/>
          <a:lstStyle/>
          <a:p>
            <a:fld id="{E67E0C7B-3824-4DB8-9137-599D7A20C9D3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17730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Текст заголовка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 anchor="ctr">
            <a:normAutofit/>
          </a:bodyPr>
          <a:lstStyle/>
          <a:p>
            <a:r>
              <a:t>Текст заголовка</a:t>
            </a:r>
          </a:p>
        </p:txBody>
      </p:sp>
      <p:sp>
        <p:nvSpPr>
          <p:cNvPr id="3" name="Уровень текста 1…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ln w="12700">
            <a:miter lim="400000"/>
          </a:ln>
          <a:extLst>
            <a:ext uri="{C572A759-6A51-4108-AA02-DFA0A04FC94B}">
              <ma14:wrappingTextBoxFlag xmlns="" xmlns:ma14="http://schemas.microsoft.com/office/mac/drawingml/2011/main" val="1"/>
            </a:ext>
          </a:extLst>
        </p:spPr>
        <p:txBody>
          <a:bodyPr lIns="45719" rIns="45719">
            <a:normAutofit/>
          </a:bodyPr>
          <a:lstStyle/>
          <a:p>
            <a:r>
              <a:t>Уровень текста 1</a:t>
            </a:r>
          </a:p>
          <a:p>
            <a:pPr lvl="1"/>
            <a:r>
              <a:t>Уровень текста 2</a:t>
            </a:r>
          </a:p>
          <a:p>
            <a:pPr lvl="2"/>
            <a:r>
              <a:t>Уровень текста 3</a:t>
            </a:r>
          </a:p>
          <a:p>
            <a:pPr lvl="3"/>
            <a:r>
              <a:t>Уровень текста 4</a:t>
            </a:r>
          </a:p>
          <a:p>
            <a:pPr lvl="4"/>
            <a:r>
              <a:t>Уровень текста 5</a:t>
            </a:r>
          </a:p>
        </p:txBody>
      </p:sp>
      <p:sp>
        <p:nvSpPr>
          <p:cNvPr id="4" name="Номер слайда"/>
          <p:cNvSpPr txBox="1">
            <a:spLocks noGrp="1"/>
          </p:cNvSpPr>
          <p:nvPr>
            <p:ph type="sldNum" sz="quarter" idx="2"/>
          </p:nvPr>
        </p:nvSpPr>
        <p:spPr>
          <a:xfrm>
            <a:off x="11089818" y="6404292"/>
            <a:ext cx="263983" cy="269241"/>
          </a:xfrm>
          <a:prstGeom prst="rect">
            <a:avLst/>
          </a:prstGeom>
          <a:ln w="12700">
            <a:miter lim="400000"/>
          </a:ln>
        </p:spPr>
        <p:txBody>
          <a:bodyPr wrap="none" lIns="45719" rIns="45719" anchor="ctr">
            <a:spAutoFit/>
          </a:bodyPr>
          <a:lstStyle>
            <a:lvl1pPr algn="r">
              <a:defRPr sz="1200">
                <a:solidFill>
                  <a:srgbClr val="898989"/>
                </a:solidFill>
              </a:defRPr>
            </a:lvl1pPr>
          </a:lstStyle>
          <a:p>
            <a:fld id="{86CB4B4D-7CA3-9044-876B-883B54F8677D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  <p:sldLayoutId id="2147483658" r:id="rId7"/>
    <p:sldLayoutId id="2147483659" r:id="rId8"/>
    <p:sldLayoutId id="2147483660" r:id="rId9"/>
    <p:sldLayoutId id="2147483661" r:id="rId10"/>
  </p:sldLayoutIdLst>
  <p:transition spd="med"/>
  <p:hf hdr="0" ftr="0" dt="0"/>
  <p:txStyles>
    <p:titleStyle>
      <a:lvl1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1pPr>
      <a:lvl2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2pPr>
      <a:lvl3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3pPr>
      <a:lvl4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4pPr>
      <a:lvl5pPr marL="0" marR="0" indent="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5pPr>
      <a:lvl6pPr marL="0" marR="0" indent="4572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6pPr>
      <a:lvl7pPr marL="0" marR="0" indent="9144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7pPr>
      <a:lvl8pPr marL="0" marR="0" indent="13716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8pPr>
      <a:lvl9pPr marL="0" marR="0" indent="1828800" algn="l" defTabSz="914400" rtl="0" latinLnBrk="0">
        <a:lnSpc>
          <a:spcPct val="9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4400" b="0" i="0" u="none" strike="noStrike" cap="none" spc="0" baseline="0">
          <a:ln>
            <a:noFill/>
          </a:ln>
          <a:solidFill>
            <a:srgbClr val="000000"/>
          </a:solidFill>
          <a:uFillTx/>
          <a:latin typeface="Calibri Light"/>
          <a:ea typeface="Calibri Light"/>
          <a:cs typeface="Calibri Light"/>
          <a:sym typeface="Calibri Light"/>
        </a:defRPr>
      </a:lvl9pPr>
    </p:titleStyle>
    <p:bodyStyle>
      <a:lvl1pPr marL="228600" marR="0" indent="-228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1pPr>
      <a:lvl2pPr marL="723900" marR="0" indent="-2667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2pPr>
      <a:lvl3pPr marL="1234439" marR="0" indent="-320039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3pPr>
      <a:lvl4pPr marL="1727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4pPr>
      <a:lvl5pPr marL="21844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5pPr>
      <a:lvl6pPr marL="26416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6pPr>
      <a:lvl7pPr marL="30988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7pPr>
      <a:lvl8pPr marL="35560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8pPr>
      <a:lvl9pPr marL="4013200" marR="0" indent="-355600" algn="l" defTabSz="914400" rtl="0" latinLnBrk="0">
        <a:lnSpc>
          <a:spcPct val="90000"/>
        </a:lnSpc>
        <a:spcBef>
          <a:spcPts val="1000"/>
        </a:spcBef>
        <a:spcAft>
          <a:spcPts val="0"/>
        </a:spcAft>
        <a:buClrTx/>
        <a:buSzPct val="100000"/>
        <a:buFont typeface="Arial"/>
        <a:buChar char="•"/>
        <a:tabLst/>
        <a:defRPr sz="2800" b="0" i="0" u="none" strike="noStrike" cap="none" spc="0" baseline="0">
          <a:ln>
            <a:noFill/>
          </a:ln>
          <a:solidFill>
            <a:srgbClr val="000000"/>
          </a:solidFill>
          <a:uFillTx/>
          <a:latin typeface="+mn-lt"/>
          <a:ea typeface="+mn-ea"/>
          <a:cs typeface="+mn-cs"/>
          <a:sym typeface="Calibri"/>
        </a:defRPr>
      </a:lvl9pPr>
    </p:bodyStyle>
    <p:otherStyle>
      <a:lvl1pPr marL="0" marR="0" indent="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1pPr>
      <a:lvl2pPr marL="0" marR="0" indent="457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2pPr>
      <a:lvl3pPr marL="0" marR="0" indent="914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3pPr>
      <a:lvl4pPr marL="0" marR="0" indent="1371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4pPr>
      <a:lvl5pPr marL="0" marR="0" indent="18288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5pPr>
      <a:lvl6pPr marL="0" marR="0" indent="22860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6pPr>
      <a:lvl7pPr marL="0" marR="0" indent="27432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7pPr>
      <a:lvl8pPr marL="0" marR="0" indent="32004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8pPr>
      <a:lvl9pPr marL="0" marR="0" indent="3657600" algn="r" defTabSz="914400" rtl="0" latinLnBrk="0">
        <a:lnSpc>
          <a:spcPct val="100000"/>
        </a:lnSpc>
        <a:spcBef>
          <a:spcPts val="0"/>
        </a:spcBef>
        <a:spcAft>
          <a:spcPts val="0"/>
        </a:spcAft>
        <a:buClrTx/>
        <a:buSzTx/>
        <a:buFontTx/>
        <a:buNone/>
        <a:tabLst/>
        <a:defRPr sz="1200" b="0" i="0" u="none" strike="noStrike" cap="none" spc="0" baseline="0">
          <a:ln>
            <a:noFill/>
          </a:ln>
          <a:solidFill>
            <a:schemeClr val="tx1"/>
          </a:solidFill>
          <a:uFillTx/>
          <a:latin typeface="+mn-lt"/>
          <a:ea typeface="+mn-ea"/>
          <a:cs typeface="+mn-cs"/>
          <a:sym typeface="Calibri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0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9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0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0.xml"/><Relationship Id="rId4" Type="http://schemas.openxmlformats.org/officeDocument/2006/relationships/image" Target="../media/image1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5"/>
            <a:ext cx="12192000" cy="6857651"/>
          </a:xfrm>
          <a:prstGeom prst="rect">
            <a:avLst/>
          </a:prstGeom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356588"/>
            <a:ext cx="576064" cy="59406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491" y="278509"/>
            <a:ext cx="668381" cy="750224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0" name="TextBox 9"/>
          <p:cNvSpPr txBox="1"/>
          <p:nvPr/>
        </p:nvSpPr>
        <p:spPr>
          <a:xfrm>
            <a:off x="1487488" y="409181"/>
            <a:ext cx="4224469" cy="615553"/>
          </a:xfrm>
          <a:prstGeom prst="rect">
            <a:avLst/>
          </a:prstGeom>
          <a:noFill/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ВСЕРОССИЙСКОЕ СОВЕЩАНИЕ</a:t>
            </a:r>
          </a:p>
          <a:p>
            <a:r>
              <a:rPr lang="ru-RU" sz="1600" b="1" dirty="0">
                <a:solidFill>
                  <a:schemeClr val="tx2">
                    <a:lumMod val="75000"/>
                  </a:schemeClr>
                </a:solidFill>
                <a:latin typeface="Arial Narrow" panose="020B0606020202030204" pitchFamily="34" charset="0"/>
              </a:rPr>
              <a:t>ОРГАНОВ ФЕДЕРАЛЬНОГО КАЗНАЧЕЙСТВА</a:t>
            </a:r>
          </a:p>
        </p:txBody>
      </p:sp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5361" y="452670"/>
            <a:ext cx="960107" cy="87689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TextBox 11"/>
          <p:cNvSpPr txBox="1"/>
          <p:nvPr/>
        </p:nvSpPr>
        <p:spPr>
          <a:xfrm>
            <a:off x="6480043" y="1983416"/>
            <a:ext cx="4896544" cy="2339098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pPr hangingPunct="1"/>
            <a:r>
              <a:rPr lang="ru-RU" b="1" kern="1200" dirty="0">
                <a:solidFill>
                  <a:schemeClr val="bg1"/>
                </a:solidFill>
                <a:latin typeface="Arial Narrow" panose="020B0606020202030204" pitchFamily="34" charset="0"/>
              </a:rPr>
              <a:t>Основные вопросы реализации положений Порядка планирования контрольных мероприятий в финансово-бюджетной сфере, проводимых Федеральным казначейством и управлениями Федерального казначейства по субъектам Российской Федерации, утвержденного приказом Федерального казначейства от 13 июля 2018 г. № 199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505419" y="1136431"/>
            <a:ext cx="2496277" cy="49244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г. Ялта, Республика Крым</a:t>
            </a:r>
          </a:p>
          <a:p>
            <a:r>
              <a:rPr lang="ru-RU" sz="1200" b="1" dirty="0">
                <a:solidFill>
                  <a:schemeClr val="bg1"/>
                </a:solidFill>
                <a:latin typeface="Arial Narrow" panose="020B0606020202030204" pitchFamily="34" charset="0"/>
              </a:rPr>
              <a:t>21-22 сентября 2018 года</a:t>
            </a:r>
          </a:p>
        </p:txBody>
      </p:sp>
      <p:sp>
        <p:nvSpPr>
          <p:cNvPr id="2" name="Прямоугольник 1"/>
          <p:cNvSpPr/>
          <p:nvPr/>
        </p:nvSpPr>
        <p:spPr>
          <a:xfrm>
            <a:off x="6497974" y="5612467"/>
            <a:ext cx="3551007" cy="943848"/>
          </a:xfrm>
          <a:prstGeom prst="rect">
            <a:avLst/>
          </a:prstGeom>
        </p:spPr>
        <p:txBody>
          <a:bodyPr wrap="square" lIns="121917" tIns="60958" rIns="121917" bIns="60958">
            <a:spAutoFit/>
          </a:bodyPr>
          <a:lstStyle/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Заместитель начальника</a:t>
            </a:r>
          </a:p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Контрольно-аналитического управления</a:t>
            </a:r>
          </a:p>
          <a:p>
            <a:r>
              <a:rPr lang="ru-RU" sz="1300" dirty="0">
                <a:solidFill>
                  <a:schemeClr val="bg1"/>
                </a:solidFill>
                <a:latin typeface="Arial Narrow" panose="020B0606020202030204" pitchFamily="34" charset="0"/>
              </a:rPr>
              <a:t>в финансово-бюджетной сфере</a:t>
            </a:r>
          </a:p>
          <a:p>
            <a:r>
              <a:rPr lang="ru-RU" sz="1300" dirty="0" smtClean="0">
                <a:solidFill>
                  <a:schemeClr val="bg1"/>
                </a:solidFill>
                <a:latin typeface="Arial Narrow" panose="020B0606020202030204" pitchFamily="34" charset="0"/>
              </a:rPr>
              <a:t>И.В. Милюкова</a:t>
            </a:r>
            <a:endParaRPr lang="ru-RU" sz="1300" dirty="0">
              <a:solidFill>
                <a:schemeClr val="bg1"/>
              </a:solidFill>
              <a:latin typeface="Arial Narrow" panose="020B06060202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339069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омер слайда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62075C6-3FCA-44D6-AF79-67455D1720D9}" type="slidenum">
              <a:rPr lang="ru-RU" altLang="ru-RU" smtClean="0"/>
              <a:pPr/>
              <a:t>2</a:t>
            </a:fld>
            <a:endParaRPr lang="ru-RU" altLang="ru-RU"/>
          </a:p>
        </p:txBody>
      </p:sp>
      <p:sp>
        <p:nvSpPr>
          <p:cNvPr id="10" name="Прямоугольник 9"/>
          <p:cNvSpPr/>
          <p:nvPr/>
        </p:nvSpPr>
        <p:spPr>
          <a:xfrm>
            <a:off x="4439816" y="260648"/>
            <a:ext cx="7012891" cy="800219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3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Нормативные правовые акты, регламентирующие планирование контрольных мероприятий</a:t>
            </a:r>
            <a:endParaRPr lang="ru-RU" sz="23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15712" y="2206553"/>
            <a:ext cx="3060008" cy="4032000"/>
          </a:xfrm>
          <a:prstGeom prst="round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79376" y="2276872"/>
            <a:ext cx="2915992" cy="258532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dirty="0" smtClean="0"/>
              <a:t>Постановление Правительства </a:t>
            </a:r>
          </a:p>
          <a:p>
            <a:pPr algn="ctr"/>
            <a:r>
              <a:rPr lang="ru-RU" dirty="0" smtClean="0"/>
              <a:t>Российской Федерации </a:t>
            </a:r>
          </a:p>
          <a:p>
            <a:pPr algn="ctr"/>
            <a:r>
              <a:rPr lang="ru-RU" dirty="0" smtClean="0"/>
              <a:t>от 28 ноября 2013 г. N 1092 «О порядке осуществления Федеральным казначейством полномочий по контролю в финансово-бюджетной сфере»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4223792" y="2206552"/>
            <a:ext cx="3384376" cy="4030759"/>
          </a:xfrm>
          <a:prstGeom prst="round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16" name="Группа 15"/>
          <p:cNvGrpSpPr/>
          <p:nvPr/>
        </p:nvGrpSpPr>
        <p:grpSpPr>
          <a:xfrm>
            <a:off x="3071664" y="2420888"/>
            <a:ext cx="385800" cy="514557"/>
            <a:chOff x="1200152" y="1130297"/>
            <a:chExt cx="441443" cy="763192"/>
          </a:xfrm>
        </p:grpSpPr>
        <p:pic>
          <p:nvPicPr>
            <p:cNvPr id="17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3"/>
            <a:srcRect l="13155" t="-1851" r="10480"/>
            <a:stretch>
              <a:fillRect/>
            </a:stretch>
          </p:blipFill>
          <p:spPr bwMode="auto">
            <a:xfrm>
              <a:off x="1200152" y="1130297"/>
              <a:ext cx="441443" cy="76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8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5" name="TextBox 14"/>
          <p:cNvSpPr txBox="1"/>
          <p:nvPr/>
        </p:nvSpPr>
        <p:spPr>
          <a:xfrm>
            <a:off x="4151784" y="2241676"/>
            <a:ext cx="3384376" cy="3970316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dirty="0" smtClean="0"/>
              <a:t>Приказ </a:t>
            </a:r>
          </a:p>
          <a:p>
            <a:r>
              <a:rPr lang="ru-RU" dirty="0" smtClean="0"/>
              <a:t>  Федерального казначейства </a:t>
            </a:r>
          </a:p>
          <a:p>
            <a:pPr algn="ctr"/>
            <a:r>
              <a:rPr lang="ru-RU" dirty="0" smtClean="0"/>
              <a:t>от </a:t>
            </a:r>
            <a:r>
              <a:rPr lang="ru-RU" dirty="0"/>
              <a:t>13 июля 2018 г. </a:t>
            </a:r>
            <a:r>
              <a:rPr lang="ru-RU" dirty="0" smtClean="0"/>
              <a:t>№ 199 </a:t>
            </a:r>
          </a:p>
          <a:p>
            <a:pPr algn="ctr"/>
            <a:r>
              <a:rPr lang="ru-RU" dirty="0" smtClean="0"/>
              <a:t>«Об </a:t>
            </a:r>
            <a:r>
              <a:rPr lang="ru-RU" dirty="0"/>
              <a:t>утверждении Порядка планирования контрольных мероприятий в финансово-бюджетной сфере, проводимых Федеральным казначейством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управлениями Федерального казначейства по субъектам Российской Федерации, </a:t>
            </a:r>
            <a:endParaRPr lang="ru-RU" dirty="0" smtClean="0"/>
          </a:p>
          <a:p>
            <a:pPr algn="ctr"/>
            <a:r>
              <a:rPr lang="ru-RU" dirty="0" smtClean="0"/>
              <a:t>и </a:t>
            </a:r>
            <a:r>
              <a:rPr lang="ru-RU" dirty="0"/>
              <a:t>признании утратившими силу некоторых приказов Федерального казначейства </a:t>
            </a:r>
          </a:p>
        </p:txBody>
      </p:sp>
      <p:sp>
        <p:nvSpPr>
          <p:cNvPr id="24" name="Скругленный прямоугольник 23"/>
          <p:cNvSpPr/>
          <p:nvPr/>
        </p:nvSpPr>
        <p:spPr>
          <a:xfrm>
            <a:off x="8256241" y="2179992"/>
            <a:ext cx="3384376" cy="4032000"/>
          </a:xfrm>
          <a:prstGeom prst="roundRec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grpSp>
        <p:nvGrpSpPr>
          <p:cNvPr id="21" name="Группа 20"/>
          <p:cNvGrpSpPr/>
          <p:nvPr/>
        </p:nvGrpSpPr>
        <p:grpSpPr>
          <a:xfrm>
            <a:off x="7104112" y="2420888"/>
            <a:ext cx="385800" cy="514557"/>
            <a:chOff x="1200153" y="1130297"/>
            <a:chExt cx="441443" cy="763192"/>
          </a:xfrm>
          <a:noFill/>
        </p:grpSpPr>
        <p:pic>
          <p:nvPicPr>
            <p:cNvPr id="22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3"/>
            <a:srcRect l="13155" t="-1851" r="10480"/>
            <a:stretch>
              <a:fillRect/>
            </a:stretch>
          </p:blipFill>
          <p:spPr bwMode="auto">
            <a:xfrm>
              <a:off x="1200153" y="1130297"/>
              <a:ext cx="441443" cy="763192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grp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25" name="Группа 24"/>
          <p:cNvGrpSpPr/>
          <p:nvPr/>
        </p:nvGrpSpPr>
        <p:grpSpPr>
          <a:xfrm>
            <a:off x="11160482" y="2433379"/>
            <a:ext cx="385800" cy="514557"/>
            <a:chOff x="1200152" y="1130297"/>
            <a:chExt cx="441443" cy="763192"/>
          </a:xfrm>
        </p:grpSpPr>
        <p:pic>
          <p:nvPicPr>
            <p:cNvPr id="26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3"/>
            <a:srcRect l="13155" t="-1851" r="10480"/>
            <a:stretch>
              <a:fillRect/>
            </a:stretch>
          </p:blipFill>
          <p:spPr bwMode="auto">
            <a:xfrm>
              <a:off x="1200152" y="1130297"/>
              <a:ext cx="441443" cy="76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4"/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6" name="TextBox 5"/>
          <p:cNvSpPr txBox="1"/>
          <p:nvPr/>
        </p:nvSpPr>
        <p:spPr>
          <a:xfrm>
            <a:off x="8256241" y="2204864"/>
            <a:ext cx="3332251" cy="369331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dirty="0" smtClean="0"/>
              <a:t>  Приказ </a:t>
            </a:r>
          </a:p>
          <a:p>
            <a:r>
              <a:rPr lang="ru-RU" dirty="0" smtClean="0"/>
              <a:t> Федерального казначейства </a:t>
            </a:r>
          </a:p>
          <a:p>
            <a:pPr algn="ctr"/>
            <a:r>
              <a:rPr lang="ru-RU" dirty="0" smtClean="0"/>
              <a:t>от </a:t>
            </a:r>
            <a:r>
              <a:rPr lang="ru-RU" dirty="0"/>
              <a:t>30 декабря 2016 г. </a:t>
            </a:r>
            <a:endParaRPr lang="ru-RU" dirty="0" smtClean="0"/>
          </a:p>
          <a:p>
            <a:pPr algn="ctr"/>
            <a:r>
              <a:rPr lang="ru-RU" dirty="0" smtClean="0"/>
              <a:t>N 532 «Об утверждении методики отбора контрольных мероприятий при формировании планов контрольных мероприятий Федерального казначейства </a:t>
            </a:r>
          </a:p>
          <a:p>
            <a:pPr algn="ctr"/>
            <a:r>
              <a:rPr lang="ru-RU" dirty="0" smtClean="0"/>
              <a:t>и территориальных органов Федерального казначейства </a:t>
            </a:r>
          </a:p>
          <a:p>
            <a:pPr algn="ctr"/>
            <a:r>
              <a:rPr lang="ru-RU" dirty="0"/>
              <a:t> </a:t>
            </a:r>
            <a:r>
              <a:rPr lang="ru-RU" dirty="0" smtClean="0"/>
              <a:t>в финансово-бюджетной сфере»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1504" y="1268760"/>
            <a:ext cx="936104" cy="936104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3952" y="1342456"/>
            <a:ext cx="864096" cy="864096"/>
          </a:xfrm>
          <a:prstGeom prst="rect">
            <a:avLst/>
          </a:prstGeom>
        </p:spPr>
      </p:pic>
      <p:pic>
        <p:nvPicPr>
          <p:cNvPr id="28" name="Рисунок 2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52384" y="1243888"/>
            <a:ext cx="936104" cy="9361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62992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3</a:t>
            </a:fld>
            <a:endParaRPr lang="ru-RU"/>
          </a:p>
        </p:txBody>
      </p:sp>
      <p:sp>
        <p:nvSpPr>
          <p:cNvPr id="3" name="Прямоугольник 2"/>
          <p:cNvSpPr/>
          <p:nvPr/>
        </p:nvSpPr>
        <p:spPr>
          <a:xfrm>
            <a:off x="4583832" y="188639"/>
            <a:ext cx="7012891" cy="1169551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Разработана новая редакция Порядка</a:t>
            </a:r>
            <a:endParaRPr lang="ru-RU" sz="14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4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планирования контрольных мероприятий в финансово-бюджетной сфере, проводимых Федеральным казначейством и </a:t>
            </a:r>
            <a:r>
              <a:rPr lang="ru-RU" sz="14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управлениями </a:t>
            </a:r>
            <a:r>
              <a:rPr lang="ru-RU" sz="14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по субъектам Российской </a:t>
            </a:r>
            <a:r>
              <a:rPr lang="ru-RU" sz="14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Федерации, утвержденная приказом Федерального казначейства от 13 июля 2018 г. №199</a:t>
            </a:r>
            <a:endParaRPr lang="ru-RU" sz="14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" name="Стрелка вправо 5"/>
          <p:cNvSpPr/>
          <p:nvPr/>
        </p:nvSpPr>
        <p:spPr>
          <a:xfrm>
            <a:off x="3705308" y="4063781"/>
            <a:ext cx="571178" cy="1260918"/>
          </a:xfrm>
          <a:prstGeom prst="rightArrow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b="1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4522484" y="1471585"/>
            <a:ext cx="7135583" cy="4909743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dirty="0" smtClean="0">
              <a:solidFill>
                <a:schemeClr val="tx1"/>
              </a:solidFill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</a:endParaRPr>
          </a:p>
          <a:p>
            <a:pPr algn="ctr"/>
            <a:endParaRPr lang="ru-RU" sz="1600" b="1" i="1" dirty="0">
              <a:solidFill>
                <a:schemeClr val="tx1"/>
              </a:solidFill>
            </a:endParaRPr>
          </a:p>
        </p:txBody>
      </p:sp>
      <p:grpSp>
        <p:nvGrpSpPr>
          <p:cNvPr id="14" name="Группа 13"/>
          <p:cNvGrpSpPr/>
          <p:nvPr/>
        </p:nvGrpSpPr>
        <p:grpSpPr>
          <a:xfrm>
            <a:off x="2397832" y="1906331"/>
            <a:ext cx="385800" cy="514557"/>
            <a:chOff x="1200152" y="1130297"/>
            <a:chExt cx="441443" cy="763192"/>
          </a:xfrm>
        </p:grpSpPr>
        <p:pic>
          <p:nvPicPr>
            <p:cNvPr id="15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2">
              <a:lum bright="70000" contrast="-70000"/>
            </a:blip>
            <a:srcRect l="13155" t="-1851" r="10480"/>
            <a:stretch>
              <a:fillRect/>
            </a:stretch>
          </p:blipFill>
          <p:spPr bwMode="auto">
            <a:xfrm>
              <a:off x="1200152" y="1130297"/>
              <a:ext cx="441443" cy="76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3">
              <a:lum bright="70000" contrast="-70000"/>
            </a:blip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17" name="Группа 16"/>
          <p:cNvGrpSpPr/>
          <p:nvPr/>
        </p:nvGrpSpPr>
        <p:grpSpPr>
          <a:xfrm>
            <a:off x="2927648" y="4138579"/>
            <a:ext cx="385800" cy="514557"/>
            <a:chOff x="1200152" y="1130297"/>
            <a:chExt cx="441443" cy="763192"/>
          </a:xfrm>
        </p:grpSpPr>
        <p:pic>
          <p:nvPicPr>
            <p:cNvPr id="18" name="Picture 84" descr="C:\Users\3053\Desktop\скачанные файлы.png"/>
            <p:cNvPicPr>
              <a:picLocks noChangeAspect="1" noChangeArrowheads="1"/>
            </p:cNvPicPr>
            <p:nvPr/>
          </p:nvPicPr>
          <p:blipFill>
            <a:blip r:embed="rId2"/>
            <a:srcRect l="13155" t="-1851" r="10480"/>
            <a:stretch>
              <a:fillRect/>
            </a:stretch>
          </p:blipFill>
          <p:spPr bwMode="auto">
            <a:xfrm>
              <a:off x="1200152" y="1130297"/>
              <a:ext cx="441443" cy="76319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9" name="Picture 83" descr="C:\Users\3053\Desktop\180px-Roskazna.png"/>
            <p:cNvPicPr>
              <a:picLocks noChangeAspect="1" noChangeArrowheads="1"/>
            </p:cNvPicPr>
            <p:nvPr/>
          </p:nvPicPr>
          <p:blipFill>
            <a:blip r:embed="rId3"/>
            <a:srcRect/>
            <a:stretch>
              <a:fillRect/>
            </a:stretch>
          </p:blipFill>
          <p:spPr bwMode="auto">
            <a:xfrm>
              <a:off x="1303038" y="1260408"/>
              <a:ext cx="133170" cy="17878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10" name="Вертикальный свиток 9"/>
          <p:cNvSpPr/>
          <p:nvPr/>
        </p:nvSpPr>
        <p:spPr>
          <a:xfrm>
            <a:off x="623392" y="3793637"/>
            <a:ext cx="3096345" cy="2803715"/>
          </a:xfrm>
          <a:prstGeom prst="verticalScroll">
            <a:avLst/>
          </a:prstGeom>
          <a:noFill/>
          <a:ln w="19050" cap="flat">
            <a:solidFill>
              <a:schemeClr val="accent1">
                <a:lumMod val="75000"/>
              </a:schemeClr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551384" y="2060848"/>
            <a:ext cx="2187679" cy="2062101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algn="ctr"/>
            <a:r>
              <a:rPr lang="ru-RU" sz="1100" b="1" dirty="0">
                <a:solidFill>
                  <a:schemeClr val="bg1">
                    <a:lumMod val="65000"/>
                  </a:schemeClr>
                </a:solidFill>
              </a:rPr>
              <a:t>Приказ Федерального казначейства </a:t>
            </a:r>
            <a:br>
              <a:rPr lang="ru-RU" sz="1100" b="1" dirty="0">
                <a:solidFill>
                  <a:schemeClr val="bg1">
                    <a:lumMod val="65000"/>
                  </a:schemeClr>
                </a:solidFill>
              </a:rPr>
            </a:br>
            <a:r>
              <a:rPr lang="ru-RU" sz="1100" b="1" dirty="0">
                <a:solidFill>
                  <a:schemeClr val="bg1">
                    <a:lumMod val="65000"/>
                  </a:schemeClr>
                </a:solidFill>
              </a:rPr>
              <a:t>от 30 сентября 2016 г. № 356</a:t>
            </a:r>
          </a:p>
          <a:p>
            <a:pPr algn="ctr"/>
            <a:r>
              <a:rPr lang="ru-RU" sz="1100" b="1" dirty="0">
                <a:solidFill>
                  <a:schemeClr val="bg1">
                    <a:lumMod val="65000"/>
                  </a:schemeClr>
                </a:solidFill>
              </a:rPr>
              <a:t>«Об утверждении порядка планирования контрольных </a:t>
            </a:r>
            <a:r>
              <a:rPr lang="ru-RU" sz="1100" b="1" dirty="0" smtClean="0">
                <a:solidFill>
                  <a:schemeClr val="bg1">
                    <a:lumMod val="65000"/>
                  </a:schemeClr>
                </a:solidFill>
              </a:rPr>
              <a:t>мероприятий в </a:t>
            </a:r>
            <a:r>
              <a:rPr lang="ru-RU" sz="1100" b="1" dirty="0">
                <a:solidFill>
                  <a:schemeClr val="bg1">
                    <a:lumMod val="65000"/>
                  </a:schemeClr>
                </a:solidFill>
              </a:rPr>
              <a:t>финансово-бюджетной сфере, проводимых </a:t>
            </a:r>
            <a:r>
              <a:rPr lang="ru-RU" sz="1100" b="1" dirty="0" smtClean="0">
                <a:solidFill>
                  <a:schemeClr val="bg1">
                    <a:lumMod val="65000"/>
                  </a:schemeClr>
                </a:solidFill>
              </a:rPr>
              <a:t>федеральным казначейством </a:t>
            </a:r>
            <a:r>
              <a:rPr lang="ru-RU" sz="1100" b="1" dirty="0">
                <a:solidFill>
                  <a:schemeClr val="bg1">
                    <a:lumMod val="65000"/>
                  </a:schemeClr>
                </a:solidFill>
              </a:rPr>
              <a:t>и его территориальными органами»</a:t>
            </a:r>
          </a:p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3" name="Вертикальный свиток 22"/>
          <p:cNvSpPr/>
          <p:nvPr/>
        </p:nvSpPr>
        <p:spPr>
          <a:xfrm>
            <a:off x="263352" y="1561389"/>
            <a:ext cx="2880321" cy="2515683"/>
          </a:xfrm>
          <a:prstGeom prst="verticalScroll">
            <a:avLst/>
          </a:prstGeom>
          <a:noFill/>
          <a:ln w="12700" cap="flat">
            <a:solidFill>
              <a:schemeClr val="accent1">
                <a:lumMod val="60000"/>
                <a:lumOff val="40000"/>
              </a:schemeClr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4" name="Прямоугольник 23"/>
          <p:cNvSpPr/>
          <p:nvPr/>
        </p:nvSpPr>
        <p:spPr>
          <a:xfrm>
            <a:off x="1055440" y="4170853"/>
            <a:ext cx="2160240" cy="23544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050" b="1" dirty="0">
                <a:solidFill>
                  <a:schemeClr val="tx1"/>
                </a:solidFill>
              </a:rPr>
              <a:t>Приказ Федерального казначейства </a:t>
            </a:r>
            <a:endParaRPr lang="ru-RU" sz="1050" b="1" dirty="0" smtClean="0">
              <a:solidFill>
                <a:schemeClr val="tx1"/>
              </a:solidFill>
            </a:endParaRPr>
          </a:p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от </a:t>
            </a:r>
            <a:r>
              <a:rPr lang="ru-RU" sz="1050" b="1" dirty="0">
                <a:solidFill>
                  <a:schemeClr val="tx1"/>
                </a:solidFill>
              </a:rPr>
              <a:t>13 июля 2018 г. №</a:t>
            </a:r>
            <a:r>
              <a:rPr lang="ru-RU" sz="1050" b="1" dirty="0" smtClean="0">
                <a:solidFill>
                  <a:schemeClr val="tx1"/>
                </a:solidFill>
              </a:rPr>
              <a:t>199</a:t>
            </a:r>
          </a:p>
          <a:p>
            <a:pPr algn="ctr"/>
            <a:r>
              <a:rPr lang="ru-RU" sz="1050" b="1" dirty="0" smtClean="0">
                <a:solidFill>
                  <a:schemeClr val="tx1"/>
                </a:solidFill>
              </a:rPr>
              <a:t>«</a:t>
            </a:r>
            <a:r>
              <a:rPr lang="ru-RU" sz="1050" b="1" dirty="0">
                <a:solidFill>
                  <a:schemeClr val="tx1"/>
                </a:solidFill>
              </a:rPr>
              <a:t>Об утверждении Порядка планирования контрольных мероприятий в финансово-бюджетной сфере, проводимых Федеральным казначейством и управлениями Федерального казначейства по субъектам Российской Федерации, и признании утратившими силу некоторых приказов Федерального казначейства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7104112" y="1866312"/>
            <a:ext cx="2736304" cy="338552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600" b="1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uFillTx/>
                <a:sym typeface="Calibri"/>
              </a:rPr>
              <a:t>Изменения и </a:t>
            </a:r>
            <a:r>
              <a:rPr lang="ru-RU" sz="1600" b="1" dirty="0">
                <a:solidFill>
                  <a:schemeClr val="accent5">
                    <a:lumMod val="75000"/>
                  </a:schemeClr>
                </a:solidFill>
              </a:rPr>
              <a:t>дополнения</a:t>
            </a:r>
            <a:r>
              <a:rPr kumimoji="0" lang="ru-RU" sz="1600" b="1" u="none" strike="noStrike" cap="none" spc="0" normalizeH="0" baseline="0" dirty="0" smtClean="0">
                <a:ln>
                  <a:noFill/>
                </a:ln>
                <a:solidFill>
                  <a:schemeClr val="accent5">
                    <a:lumMod val="75000"/>
                  </a:schemeClr>
                </a:solidFill>
                <a:uFillTx/>
                <a:sym typeface="Calibri"/>
              </a:rPr>
              <a:t>:</a:t>
            </a:r>
            <a:endParaRPr kumimoji="0" lang="ru-RU" sz="1600" b="1" u="none" strike="noStrike" cap="none" spc="0" normalizeH="0" baseline="0" dirty="0">
              <a:ln>
                <a:noFill/>
              </a:ln>
              <a:solidFill>
                <a:schemeClr val="accent5">
                  <a:lumMod val="75000"/>
                </a:schemeClr>
              </a:solidFill>
              <a:uFillTx/>
              <a:sym typeface="Calibri"/>
            </a:endParaRPr>
          </a:p>
        </p:txBody>
      </p:sp>
      <p:sp>
        <p:nvSpPr>
          <p:cNvPr id="27" name="4-конечная звезда 26"/>
          <p:cNvSpPr/>
          <p:nvPr/>
        </p:nvSpPr>
        <p:spPr>
          <a:xfrm>
            <a:off x="4943872" y="2523649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4-конечная звезда 28"/>
          <p:cNvSpPr/>
          <p:nvPr/>
        </p:nvSpPr>
        <p:spPr>
          <a:xfrm>
            <a:off x="4928376" y="3212976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1" name="4-конечная звезда 30"/>
          <p:cNvSpPr/>
          <p:nvPr/>
        </p:nvSpPr>
        <p:spPr>
          <a:xfrm>
            <a:off x="4943872" y="4899913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2" name="4-конечная звезда 31"/>
          <p:cNvSpPr/>
          <p:nvPr/>
        </p:nvSpPr>
        <p:spPr>
          <a:xfrm>
            <a:off x="4928376" y="3675777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5219504" y="2494639"/>
            <a:ext cx="6025068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расширен перечень оснований, по которым УФК могут вносить изменения в планы УФК по решению руководителя УФК без согласования</a:t>
            </a:r>
            <a:r>
              <a:rPr kumimoji="0" lang="ru-RU" sz="120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 с руководителем Федерального казначейства;</a:t>
            </a:r>
            <a:endParaRPr kumimoji="0" lang="ru-RU" sz="120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5219503" y="3183361"/>
            <a:ext cx="6173137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утверждены форма и сроки представления информации о потребностях УФК в проведении экспертиз (исследований) при проведении плановых контрольных мероприятий;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5219503" y="3678125"/>
            <a:ext cx="6277097" cy="830995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 smtClean="0"/>
              <a:t>утверждены </a:t>
            </a:r>
            <a:r>
              <a:rPr lang="ru-RU" sz="1200" dirty="0"/>
              <a:t>Методика расчета показателей нагрузки на структурные подразделения УФК при планировании проведения контрольных </a:t>
            </a:r>
            <a:r>
              <a:rPr lang="ru-RU" sz="1200" dirty="0" smtClean="0"/>
              <a:t>мероприятий и Методика расчета показателей нагрузки УФК и критерии отбора объектов контроля при планировании и проведении контрольных мероприятий по соблюдении Федерального закона от 5 апреля 2013 г. №44-ФЗ;</a:t>
            </a:r>
            <a:endParaRPr lang="ru-RU" sz="1200" dirty="0"/>
          </a:p>
        </p:txBody>
      </p:sp>
      <p:sp>
        <p:nvSpPr>
          <p:cNvPr id="36" name="4-конечная звезда 35"/>
          <p:cNvSpPr/>
          <p:nvPr/>
        </p:nvSpPr>
        <p:spPr>
          <a:xfrm>
            <a:off x="4943872" y="5764009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7" name="4-конечная звезда 36"/>
          <p:cNvSpPr/>
          <p:nvPr/>
        </p:nvSpPr>
        <p:spPr>
          <a:xfrm>
            <a:off x="4938703" y="4509120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5231904" y="4520155"/>
            <a:ext cx="6088728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расширены требования к учету внеплановых контрольных мероприятий;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231904" y="4839545"/>
            <a:ext cx="5982865" cy="46166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200" dirty="0"/>
              <a:t>и</a:t>
            </a: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зменен подход к определению резерва временных и трудовых</a:t>
            </a:r>
            <a:r>
              <a:rPr kumimoji="0" lang="ru-RU" sz="12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sym typeface="Calibri"/>
              </a:rPr>
              <a:t> ресурсов для выполнения внеплановых контрольных мероприятий;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sym typeface="Calibri"/>
            </a:endParaRPr>
          </a:p>
        </p:txBody>
      </p:sp>
      <p:sp>
        <p:nvSpPr>
          <p:cNvPr id="41" name="4-конечная звезда 40"/>
          <p:cNvSpPr/>
          <p:nvPr/>
        </p:nvSpPr>
        <p:spPr>
          <a:xfrm>
            <a:off x="4943872" y="5373216"/>
            <a:ext cx="216024" cy="257279"/>
          </a:xfrm>
          <a:prstGeom prst="star4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5231904" y="5373216"/>
            <a:ext cx="6130933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введена отчетная форма по исполнению плана УФК;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5231904" y="5744291"/>
            <a:ext cx="6396360" cy="27699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12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регламентирована процедура внесения проектов планов УФК и изменений к ним в ППП «АСП».</a:t>
            </a:r>
            <a:endParaRPr kumimoji="0" lang="ru-RU" sz="12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4" name="Пятно 1 43"/>
          <p:cNvSpPr/>
          <p:nvPr/>
        </p:nvSpPr>
        <p:spPr>
          <a:xfrm rot="21263909">
            <a:off x="5049117" y="1561389"/>
            <a:ext cx="1728192" cy="878954"/>
          </a:xfrm>
          <a:prstGeom prst="irregularSeal1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45" name="Прямоугольник 44"/>
          <p:cNvSpPr/>
          <p:nvPr/>
        </p:nvSpPr>
        <p:spPr>
          <a:xfrm rot="21243870">
            <a:off x="5463842" y="1794277"/>
            <a:ext cx="7761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i="1" dirty="0">
                <a:ln>
                  <a:solidFill>
                    <a:schemeClr val="tx1"/>
                  </a:solidFill>
                </a:ln>
                <a:solidFill>
                  <a:schemeClr val="bg1"/>
                </a:solidFill>
                <a:latin typeface="Cooper Black" panose="0208090404030B020404" pitchFamily="18" charset="0"/>
              </a:rPr>
              <a:t>NEW</a:t>
            </a:r>
            <a:endParaRPr lang="ru-RU" i="1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44013909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4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583832" y="313492"/>
            <a:ext cx="7012891" cy="584775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Формирование </a:t>
            </a:r>
            <a:r>
              <a:rPr lang="en-US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II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разделов планов управлений </a:t>
            </a: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Федерального казначейства 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 Российской 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на 2019 год</a:t>
            </a:r>
            <a:endParaRPr lang="ru-RU" sz="16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Овальная выноска 3"/>
          <p:cNvSpPr/>
          <p:nvPr/>
        </p:nvSpPr>
        <p:spPr>
          <a:xfrm>
            <a:off x="407368" y="2132856"/>
            <a:ext cx="2664296" cy="1944216"/>
          </a:xfrm>
          <a:prstGeom prst="wedgeEllipseCallou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87800" y="2291390"/>
            <a:ext cx="2267840" cy="1569658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соответствии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положениями Бюджетного кодекса Российской Федерации в том числе </a:t>
            </a: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 п.2 ст.266.1</a:t>
            </a:r>
            <a:endParaRPr lang="ru-RU" sz="16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2" name="Скругленный прямоугольник 21"/>
          <p:cNvSpPr/>
          <p:nvPr/>
        </p:nvSpPr>
        <p:spPr>
          <a:xfrm>
            <a:off x="6528048" y="2348880"/>
            <a:ext cx="4608512" cy="3888432"/>
          </a:xfrm>
          <a:prstGeom prst="roundRect">
            <a:avLst/>
          </a:prstGeom>
          <a:solidFill>
            <a:schemeClr val="accent1">
              <a:lumMod val="40000"/>
              <a:lumOff val="60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600" b="1" i="1" dirty="0" smtClean="0">
              <a:solidFill>
                <a:schemeClr val="tx1"/>
              </a:solidFill>
            </a:endParaRPr>
          </a:p>
          <a:p>
            <a:pPr algn="ctr"/>
            <a:endParaRPr lang="ru-RU" sz="1600" b="1" i="1" dirty="0" smtClean="0">
              <a:solidFill>
                <a:schemeClr val="tx1"/>
              </a:solidFill>
            </a:endParaRPr>
          </a:p>
          <a:p>
            <a:pPr algn="ctr"/>
            <a:endParaRPr lang="ru-RU" sz="1600" b="1" i="1" dirty="0">
              <a:solidFill>
                <a:schemeClr val="tx1"/>
              </a:solidFill>
            </a:endParaRPr>
          </a:p>
        </p:txBody>
      </p:sp>
      <p:sp>
        <p:nvSpPr>
          <p:cNvPr id="8" name="Горизонтальный свиток 7"/>
          <p:cNvSpPr/>
          <p:nvPr/>
        </p:nvSpPr>
        <p:spPr>
          <a:xfrm>
            <a:off x="3863752" y="1056861"/>
            <a:ext cx="7344816" cy="1148003"/>
          </a:xfrm>
          <a:prstGeom prst="horizontalScroll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223792" y="1260049"/>
            <a:ext cx="655272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Ограничения в части объектов контроля, которые действовали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2018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году,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остаются неизменными при планировании на 2019 год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032104" y="2492896"/>
            <a:ext cx="3888432" cy="584773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Недопустимо включение </a:t>
            </a:r>
            <a:endParaRPr lang="ru-RU" sz="1600" dirty="0" smtClean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 исключением поручений ЦАФК):</a:t>
            </a:r>
          </a:p>
        </p:txBody>
      </p:sp>
      <p:sp>
        <p:nvSpPr>
          <p:cNvPr id="23" name="Прямоугольник 22"/>
          <p:cNvSpPr/>
          <p:nvPr/>
        </p:nvSpPr>
        <p:spPr>
          <a:xfrm>
            <a:off x="6888088" y="2400561"/>
            <a:ext cx="432048" cy="76944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4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44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24" name="Picture 4" descr="ÐÐ°ÑÑÐ¸Ð½ÐºÐ¸ Ð¿Ð¾ Ð·Ð°Ð¿ÑÐ¾ÑÑ ÑÐ¿Ð°ÑÐ¸Ð±Ð¾ Ð·Ð° Ð²Ð½Ð¸Ð¼Ð°Ð½Ð¸Ðµ ÑÐµÐ»Ð¾Ð²ÐµÑÐµÐº"/>
          <p:cNvPicPr>
            <a:picLocks noChangeAspect="1" noChangeArrowheads="1"/>
          </p:cNvPicPr>
          <p:nvPr/>
        </p:nvPicPr>
        <p:blipFill>
          <a:blip r:embed="rId2" cstate="print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119336" y="4437112"/>
            <a:ext cx="2086692" cy="213204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6744072" y="3140968"/>
            <a:ext cx="41764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ГРБС;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6744072" y="3501008"/>
            <a:ext cx="4176464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институтов развития;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6744072" y="3933056"/>
            <a:ext cx="4248472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/>
              <a:t>о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рганов </a:t>
            </a:r>
            <a:r>
              <a:rPr kumimoji="0" lang="ru-RU" sz="1800" b="0" i="0" u="none" strike="noStrike" cap="none" spc="0" normalizeH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прокуратуры РФ;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6744072" y="4365104"/>
            <a:ext cx="4104456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lang="ru-RU" dirty="0"/>
              <a:t>о</a:t>
            </a: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рганов ФСБ России;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6744072" y="4797152"/>
            <a:ext cx="4032448" cy="369330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судебных департаментов;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744072" y="5229200"/>
            <a:ext cx="4248472" cy="646329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285750" marR="0" indent="-28575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Wingdings" panose="05000000000000000000" pitchFamily="2" charset="2"/>
              <a:buChar char="ü"/>
              <a:tabLst/>
            </a:pPr>
            <a:r>
              <a:rPr kumimoji="0" lang="ru-RU" sz="1800" b="0" i="0" u="none" strike="noStrike" cap="none" spc="0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uFillTx/>
                <a:latin typeface="+mn-lt"/>
                <a:ea typeface="+mn-ea"/>
                <a:cs typeface="+mn-cs"/>
                <a:sym typeface="Calibri"/>
              </a:rPr>
              <a:t>объектов контроля, расположенных на территории другого субъекта РФ.</a:t>
            </a:r>
            <a:endParaRPr kumimoji="0" lang="ru-RU" sz="1800" b="0" i="0" u="none" strike="noStrike" cap="none" spc="0" normalizeH="0" baseline="0" dirty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919536" y="3510298"/>
            <a:ext cx="4608512" cy="2123656"/>
          </a:xfrm>
          <a:prstGeom prst="rect">
            <a:avLst/>
          </a:prstGeom>
          <a:noFill/>
          <a:ln w="12700" cap="flat">
            <a:noFill/>
            <a:miter lim="400000"/>
          </a:ln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kumimoji="0" lang="ru-RU" sz="4400" b="0" i="0" u="none" strike="noStrike" cap="none" spc="0" normalizeH="0" baseline="0" dirty="0" smtClean="0">
                <a:ln w="19050">
                  <a:solidFill>
                    <a:schemeClr val="accent1">
                      <a:lumMod val="75000"/>
                    </a:schemeClr>
                  </a:solidFill>
                </a:ln>
                <a:noFill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FillTx/>
                <a:latin typeface="+mn-lt"/>
                <a:ea typeface="+mn-ea"/>
                <a:cs typeface="+mn-cs"/>
                <a:sym typeface="Calibri"/>
              </a:rPr>
              <a:t>Риск – ориентированный</a:t>
            </a:r>
            <a:r>
              <a:rPr kumimoji="0" lang="ru-RU" sz="4400" b="0" i="0" u="none" strike="noStrike" cap="none" spc="0" normalizeH="0" dirty="0" smtClean="0">
                <a:ln w="19050">
                  <a:solidFill>
                    <a:schemeClr val="accent1">
                      <a:lumMod val="75000"/>
                    </a:schemeClr>
                  </a:solidFill>
                </a:ln>
                <a:noFill/>
                <a:effectLst>
                  <a:outerShdw blurRad="60007" dist="310007" dir="7680000" sy="30000" kx="1300200" algn="ctr" rotWithShape="0">
                    <a:prstClr val="black">
                      <a:alpha val="32000"/>
                    </a:prstClr>
                  </a:outerShdw>
                </a:effectLst>
                <a:uFillTx/>
                <a:latin typeface="+mn-lt"/>
                <a:ea typeface="+mn-ea"/>
                <a:cs typeface="+mn-cs"/>
                <a:sym typeface="Calibri"/>
              </a:rPr>
              <a:t> подход</a:t>
            </a:r>
            <a:endParaRPr kumimoji="0" lang="ru-RU" sz="4400" b="0" i="0" u="none" strike="noStrike" cap="none" spc="0" normalizeH="0" baseline="0" dirty="0">
              <a:ln w="19050">
                <a:solidFill>
                  <a:schemeClr val="accent1">
                    <a:lumMod val="75000"/>
                  </a:schemeClr>
                </a:solidFill>
              </a:ln>
              <a:noFill/>
              <a:effectLst>
                <a:outerShdw blurRad="60007" dist="310007" dir="7680000" sy="30000" kx="1300200" algn="ctr" rotWithShape="0">
                  <a:prstClr val="black">
                    <a:alpha val="32000"/>
                  </a:prstClr>
                </a:outerShdw>
              </a:effectLst>
              <a:uFillTx/>
              <a:latin typeface="+mn-lt"/>
              <a:ea typeface="+mn-ea"/>
              <a:cs typeface="+mn-cs"/>
              <a:sym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882932862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67E0C7B-3824-4DB8-9137-599D7A20C9D3}" type="slidenum">
              <a:rPr lang="ru-RU" smtClean="0"/>
              <a:t>5</a:t>
            </a:fld>
            <a:endParaRPr lang="ru-RU"/>
          </a:p>
        </p:txBody>
      </p:sp>
      <p:graphicFrame>
        <p:nvGraphicFramePr>
          <p:cNvPr id="10" name="Диаграмма 9"/>
          <p:cNvGraphicFramePr/>
          <p:nvPr>
            <p:extLst>
              <p:ext uri="{D42A27DB-BD31-4B8C-83A1-F6EECF244321}">
                <p14:modId xmlns:p14="http://schemas.microsoft.com/office/powerpoint/2010/main" val="3462931715"/>
              </p:ext>
            </p:extLst>
          </p:nvPr>
        </p:nvGraphicFramePr>
        <p:xfrm>
          <a:off x="-168696" y="1412776"/>
          <a:ext cx="6431280" cy="43204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5" name="Диаграмма 4"/>
          <p:cNvGraphicFramePr/>
          <p:nvPr>
            <p:extLst>
              <p:ext uri="{D42A27DB-BD31-4B8C-83A1-F6EECF244321}">
                <p14:modId xmlns:p14="http://schemas.microsoft.com/office/powerpoint/2010/main" val="205908536"/>
              </p:ext>
            </p:extLst>
          </p:nvPr>
        </p:nvGraphicFramePr>
        <p:xfrm>
          <a:off x="6096000" y="1412776"/>
          <a:ext cx="6762750" cy="479489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2538563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Номер слайда 1"/>
          <p:cNvSpPr>
            <a:spLocks noGrp="1"/>
          </p:cNvSpPr>
          <p:nvPr>
            <p:ph type="sldNum" sz="quarter" idx="2"/>
          </p:nvPr>
        </p:nvSpPr>
        <p:spPr/>
        <p:txBody>
          <a:bodyPr/>
          <a:lstStyle/>
          <a:p>
            <a:fld id="{86CB4B4D-7CA3-9044-876B-883B54F8677D}" type="slidenum">
              <a:rPr lang="ru-RU" smtClean="0"/>
              <a:t>6</a:t>
            </a:fld>
            <a:endParaRPr lang="ru-RU"/>
          </a:p>
        </p:txBody>
      </p:sp>
      <p:sp>
        <p:nvSpPr>
          <p:cNvPr id="16" name="Прямоугольник 15"/>
          <p:cNvSpPr/>
          <p:nvPr/>
        </p:nvSpPr>
        <p:spPr>
          <a:xfrm>
            <a:off x="4583832" y="313492"/>
            <a:ext cx="7012891" cy="830997"/>
          </a:xfrm>
          <a:prstGeom prst="rect">
            <a:avLst/>
          </a:prstGeom>
          <a:noFill/>
          <a:extLst/>
        </p:spPr>
        <p:txBody>
          <a:bodyPr wrap="square" rtlCol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Ошибки, допускаемые </a:t>
            </a: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управлениями Федерального казначейства </a:t>
            </a:r>
            <a:endParaRPr lang="ru-RU" sz="1600" b="1" kern="1200" dirty="0" smtClean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 </a:t>
            </a: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субъектам Российской 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Федерации при планировании 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контрольных мероприятий</a:t>
            </a:r>
            <a:endParaRPr lang="ru-RU" sz="16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3143672" y="1196752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есвоевременное размещение на официальных сайтах УФК и ГИС ЕСГФК планов УФК и изменений к ним;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3143672" y="1988840"/>
            <a:ext cx="7992888" cy="830997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изменения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планы УФК в части исключения контрольных мероприятий из планов УФК в ППП «АСП»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данные пункты плана не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удаляются,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 </a:t>
            </a: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направляются в центральный аппарат ФК на согласование для присвоения им статуса «Исключено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»;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Прямоугольник 18"/>
          <p:cNvSpPr/>
          <p:nvPr/>
        </p:nvSpPr>
        <p:spPr>
          <a:xfrm>
            <a:off x="3141878" y="2989111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несвоевременное (в течение 3-х дней с момента утверждения) направление изменений в план УФК и не отражение их в ППП «АСП»;</a:t>
            </a:r>
          </a:p>
        </p:txBody>
      </p:sp>
      <p:sp>
        <p:nvSpPr>
          <p:cNvPr id="20" name="Прямоугольник 19"/>
          <p:cNvSpPr/>
          <p:nvPr/>
        </p:nvSpPr>
        <p:spPr>
          <a:xfrm>
            <a:off x="3143672" y="3717032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не в полном объеме вносимых изменений в планы УФК в графе «обоснование внесения изменений» и отсутствие причин вносимых изменений;</a:t>
            </a:r>
          </a:p>
        </p:txBody>
      </p:sp>
      <p:sp>
        <p:nvSpPr>
          <p:cNvPr id="21" name="Прямоугольник 20"/>
          <p:cNvSpPr/>
          <p:nvPr/>
        </p:nvSpPr>
        <p:spPr>
          <a:xfrm>
            <a:off x="3162865" y="4437112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направление на согласование руководителем ФК уже утвержденных руководителем УФК изменений в планы </a:t>
            </a: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УФК;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Прямоугольник 11"/>
          <p:cNvSpPr/>
          <p:nvPr/>
        </p:nvSpPr>
        <p:spPr>
          <a:xfrm>
            <a:off x="4223792" y="44624"/>
            <a:ext cx="72008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Calibri" pitchFamily="34" charset="0"/>
                <a:ea typeface="+mn-ea"/>
                <a:cs typeface="Arial" charset="0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7200" b="1" dirty="0">
                <a:ln w="1905"/>
                <a:solidFill>
                  <a:srgbClr val="C0000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Times New Roman" pitchFamily="18" charset="0"/>
                <a:cs typeface="Times New Roman" pitchFamily="18" charset="0"/>
              </a:rPr>
              <a:t>!</a:t>
            </a:r>
            <a:endParaRPr lang="ru-RU" sz="7200" b="1" dirty="0">
              <a:solidFill>
                <a:srgbClr val="C00000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4" name="Picture 4" descr="C:\Users\2898\Desktop\РАБОЧАЯ\Картинки для презентаций\Картинки к презентации\Рисунок10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495" r="34249" b="7769"/>
          <a:stretch/>
        </p:blipFill>
        <p:spPr bwMode="auto">
          <a:xfrm>
            <a:off x="407368" y="4033494"/>
            <a:ext cx="2376264" cy="22038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233238" y="1624675"/>
            <a:ext cx="2664296" cy="1944216"/>
          </a:xfrm>
          <a:prstGeom prst="wedgeEllipseCallout">
            <a:avLst/>
          </a:prstGeom>
          <a:solidFill>
            <a:srgbClr val="FFFFFF"/>
          </a:solidFill>
          <a:ln w="12700" cap="flat">
            <a:solidFill>
              <a:schemeClr val="accent1"/>
            </a:solidFill>
            <a:prstDash val="solid"/>
            <a:miter lim="8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ctr">
            <a:spAutoFit/>
          </a:bodyPr>
          <a:lstStyle/>
          <a:p>
            <a:pPr marL="0" marR="0" indent="0" algn="l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spc="0" normalizeH="0" baseline="0">
              <a:ln>
                <a:noFill/>
              </a:ln>
              <a:solidFill>
                <a:srgbClr val="000000"/>
              </a:solidFill>
              <a:effectLst/>
              <a:uFillTx/>
              <a:latin typeface="+mn-lt"/>
              <a:ea typeface="+mn-ea"/>
              <a:cs typeface="+mn-cs"/>
              <a:sym typeface="Calibri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61580" y="1988840"/>
            <a:ext cx="2267840" cy="1323437"/>
          </a:xfrm>
          <a:prstGeom prst="rect">
            <a:avLst/>
          </a:prstGeom>
          <a:noFill/>
          <a:ln w="12700" cap="flat">
            <a:noFill/>
            <a:miter lim="400000"/>
          </a:ln>
          <a:effectLst/>
          <a:sp3d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none"/>
        </p:style>
        <p:txBody>
          <a:bodyPr rot="0" spcFirstLastPara="1" vertOverflow="overflow" horzOverflow="overflow" vert="horz" wrap="square" lIns="45719" tIns="45719" rIns="45719" bIns="45719" numCol="1" spcCol="38100" rtlCol="0" anchor="t">
            <a:spAutoFit/>
          </a:bodyPr>
          <a:lstStyle/>
          <a:p>
            <a:pPr marL="0" marR="0" indent="0" algn="ctr" defTabSz="914400" rtl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</a:pP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Необходимо учесть при планировании 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</a:t>
            </a:r>
            <a:r>
              <a:rPr lang="ru-RU" sz="1600" b="1" kern="1200" dirty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2019 год и не допускать </a:t>
            </a:r>
            <a:r>
              <a:rPr lang="ru-RU" sz="1600" b="1" kern="1200" dirty="0" smtClean="0">
                <a:solidFill>
                  <a:srgbClr val="00349E">
                    <a:lumMod val="75000"/>
                  </a:srgb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подобных ошибок</a:t>
            </a:r>
            <a:endParaRPr lang="ru-RU" sz="1600" b="1" kern="1200" dirty="0">
              <a:solidFill>
                <a:srgbClr val="00349E">
                  <a:lumMod val="75000"/>
                </a:srgb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3162865" y="5157192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указание в ППП «АСП» в периоде проведения контрольного мероприятия сроков без учета сроков представления материалов в ЦАФК; 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3183014" y="5916028"/>
            <a:ext cx="7992888" cy="584775"/>
          </a:xfrm>
          <a:prstGeom prst="rect">
            <a:avLst/>
          </a:prstGeom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indent="450000" algn="just">
              <a:buFont typeface="Wingdings" panose="05000000000000000000" pitchFamily="2" charset="2"/>
              <a:buChar char="Ø"/>
            </a:pPr>
            <a:r>
              <a:rPr lang="ru-RU" sz="1600" dirty="0" smtClean="0">
                <a:solidFill>
                  <a:srgbClr val="00206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оформление приказа на проведение контрольного мероприятия до согласования темы контрольного мероприятия с ЦАФК.</a:t>
            </a:r>
            <a:endParaRPr lang="ru-RU" sz="1600" dirty="0">
              <a:solidFill>
                <a:srgbClr val="00206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5218036"/>
      </p:ext>
    </p:extLst>
  </p:cSld>
  <p:clrMapOvr>
    <a:masterClrMapping/>
  </p:clrMapOvr>
  <p:transition spd="med"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280576" y="356588"/>
            <a:ext cx="576064" cy="59406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12491" y="278509"/>
            <a:ext cx="668381" cy="750224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5615947" y="2464634"/>
            <a:ext cx="5952661" cy="1928733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lIns="121917" tIns="60958" rIns="121917" bIns="60958" rtlCol="0">
            <a:spAutoFit/>
          </a:bodyPr>
          <a:lstStyle/>
          <a:p>
            <a:pPr algn="ctr"/>
            <a:r>
              <a:rPr lang="ru-RU" sz="5900" dirty="0">
                <a:solidFill>
                  <a:schemeClr val="tx2">
                    <a:lumMod val="75000"/>
                  </a:schemeClr>
                </a:solidFill>
                <a:latin typeface="Franklin Gothic Heavy" panose="020B0903020102020204" pitchFamily="34" charset="0"/>
              </a:rPr>
              <a:t>СПАСИБО</a:t>
            </a:r>
          </a:p>
          <a:p>
            <a:pPr algn="ctr"/>
            <a:r>
              <a:rPr lang="ru-RU" sz="5900" dirty="0">
                <a:solidFill>
                  <a:schemeClr val="tx2">
                    <a:lumMod val="75000"/>
                  </a:schemeClr>
                </a:solidFill>
                <a:latin typeface="Franklin Gothic Heavy" panose="020B0903020102020204" pitchFamily="34" charset="0"/>
              </a:rPr>
              <a:t>ЗА ВНИМАНИЕ</a:t>
            </a: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3446" y="1465510"/>
            <a:ext cx="3785609" cy="392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328121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ppt/theme/theme2.xml><?xml version="1.0" encoding="utf-8"?>
<a:theme xmlns:a="http://schemas.openxmlformats.org/drawingml/2006/main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Тема Office">
      <a:majorFont>
        <a:latin typeface="Helvetica"/>
        <a:ea typeface="Helvetica"/>
        <a:cs typeface="Helvetica"/>
      </a:majorFont>
      <a:minorFont>
        <a:latin typeface="Calibri"/>
        <a:ea typeface="Calibri"/>
        <a:cs typeface="Calibri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29999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4999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FFFFFF"/>
        </a:solidFill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ctr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spDef>
    <a:lnDef>
      <a:spPr>
        <a:noFill/>
        <a:ln w="12700" cap="flat">
          <a:solidFill>
            <a:schemeClr val="accent1"/>
          </a:solidFill>
          <a:prstDash val="solid"/>
          <a:miter lim="800000"/>
        </a:ln>
        <a:effectLst/>
        <a:sp3d/>
      </a:spPr>
      <a:bodyPr rot="0" spcFirstLastPara="1" vertOverflow="overflow" horzOverflow="overflow" vert="horz" wrap="square" lIns="91439" tIns="45719" rIns="91439" bIns="45719" numCol="1" spcCol="38100" rtlCol="0" anchor="t">
        <a:noAutofit/>
      </a:bodyPr>
      <a:lstStyle>
        <a:def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lnDef>
    <a:txDef>
      <a:spPr>
        <a:noFill/>
        <a:ln w="12700" cap="flat">
          <a:noFill/>
          <a:miter lim="400000"/>
        </a:ln>
        <a:effectLst/>
        <a:sp3d/>
      </a:spPr>
      <a:bodyPr rot="0" spcFirstLastPara="1" vertOverflow="overflow" horzOverflow="overflow" vert="horz" wrap="square" lIns="45719" tIns="45719" rIns="45719" bIns="45719" numCol="1" spcCol="38100" rtlCol="0" anchor="t">
        <a:spAutoFit/>
      </a:bodyPr>
      <a:lstStyle>
        <a:defPPr marL="0" marR="0" indent="0" algn="l" defTabSz="914400" rtl="0" fontAlgn="auto" latinLnBrk="0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  <a:latin typeface="+mn-lt"/>
            <a:ea typeface="+mn-ea"/>
            <a:cs typeface="+mn-cs"/>
            <a:sym typeface="Calibri"/>
          </a:defRPr>
        </a:defPPr>
        <a:lvl1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1pPr>
        <a:lvl2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2pPr>
        <a:lvl3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3pPr>
        <a:lvl4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4pPr>
        <a:lvl5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5pPr>
        <a:lvl6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6pPr>
        <a:lvl7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7pPr>
        <a:lvl8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8pPr>
        <a:lvl9pPr marL="0" marR="0" indent="0" algn="l" defTabSz="914400" rtl="0" fontAlgn="auto" latinLnBrk="1" hangingPunct="0">
          <a:lnSpc>
            <a:spcPct val="100000"/>
          </a:lnSpc>
          <a:spcBef>
            <a:spcPts val="0"/>
          </a:spcBef>
          <a:spcAft>
            <a:spcPts val="0"/>
          </a:spcAft>
          <a:buClrTx/>
          <a:buSzTx/>
          <a:buFontTx/>
          <a:buNone/>
          <a:tabLst/>
          <a:defRPr kumimoji="0" sz="1800" b="0" i="0" u="none" strike="noStrike" cap="none" spc="0" normalizeH="0" baseline="0">
            <a:ln>
              <a:noFill/>
            </a:ln>
            <a:solidFill>
              <a:srgbClr val="000000"/>
            </a:solidFill>
            <a:effectLst/>
            <a:uFillTx/>
          </a:defRPr>
        </a:lvl9pPr>
      </a:lstStyle>
      <a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none"/>
      </a:style>
    </a:tx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8933</TotalTime>
  <Words>770</Words>
  <Application>Microsoft Office PowerPoint</Application>
  <PresentationFormat>Произвольный</PresentationFormat>
  <Paragraphs>96</Paragraphs>
  <Slides>7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8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Воронина Елена Юрьевна</dc:creator>
  <cp:lastModifiedBy>Яцукович Елена Вячеславовна</cp:lastModifiedBy>
  <cp:revision>423</cp:revision>
  <cp:lastPrinted>2018-09-20T07:45:12Z</cp:lastPrinted>
  <dcterms:modified xsi:type="dcterms:W3CDTF">2018-09-20T07:53:03Z</dcterms:modified>
</cp:coreProperties>
</file>