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366" r:id="rId3"/>
    <p:sldId id="359" r:id="rId4"/>
    <p:sldId id="360" r:id="rId5"/>
    <p:sldId id="367" r:id="rId6"/>
    <p:sldId id="370" r:id="rId7"/>
    <p:sldId id="361" r:id="rId8"/>
    <p:sldId id="363" r:id="rId9"/>
    <p:sldId id="352" r:id="rId10"/>
    <p:sldId id="364" r:id="rId11"/>
    <p:sldId id="365" r:id="rId12"/>
    <p:sldId id="356" r:id="rId13"/>
  </p:sldIdLst>
  <p:sldSz cx="12192000" cy="6858000"/>
  <p:notesSz cx="7104063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CADFF2"/>
    <a:srgbClr val="FFCCCC"/>
    <a:srgbClr val="FF9999"/>
    <a:srgbClr val="FEA796"/>
    <a:srgbClr val="DEA400"/>
    <a:srgbClr val="663300"/>
    <a:srgbClr val="FF9900"/>
    <a:srgbClr val="4D79C7"/>
    <a:srgbClr val="72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1" autoAdjust="0"/>
    <p:restoredTop sz="99383" autoAdjust="0"/>
  </p:normalViewPr>
  <p:slideViewPr>
    <p:cSldViewPr snapToGrid="0">
      <p:cViewPr>
        <p:scale>
          <a:sx n="100" d="100"/>
          <a:sy n="100" d="100"/>
        </p:scale>
        <p:origin x="-468" y="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6507\Desktop\&#1091;&#1082;&#1087;&#1082;&#1077;&#1088;&#1082;&#1085;&#1077;&#1085;&#108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Существовавшая на конец 2017 г.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Лист1!$B$1</c:f>
              <c:strCache>
                <c:ptCount val="1"/>
                <c:pt idx="0">
                  <c:v>Численность сотрудников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Фактическая на 25.06.2018 г.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5.3333333333333332E-3"/>
                  <c:y val="1.1331444759206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</c:f>
              <c:strCache>
                <c:ptCount val="1"/>
                <c:pt idx="0">
                  <c:v>Численность сотрудников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Планируемая на конец 2018 года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2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</c:f>
              <c:strCache>
                <c:ptCount val="1"/>
                <c:pt idx="0">
                  <c:v>Численность сотрудников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43"/>
        <c:axId val="92076032"/>
        <c:axId val="81218368"/>
      </c:barChart>
      <c:catAx>
        <c:axId val="92076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81218368"/>
        <c:crosses val="autoZero"/>
        <c:auto val="1"/>
        <c:lblAlgn val="ctr"/>
        <c:lblOffset val="100"/>
        <c:noMultiLvlLbl val="0"/>
      </c:catAx>
      <c:valAx>
        <c:axId val="8121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20760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09AF3A19-1E06-44D8-8139-B545669E15E6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720674"/>
            <a:ext cx="3078427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3993" y="9720674"/>
            <a:ext cx="3078427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508B2D6F-0FD0-4FAA-8713-0B37EE89AF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81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204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335EAFC8-5C8C-4031-BCB9-CC4424F37098}" type="datetimeFigureOut">
              <a:rPr lang="ru-RU" smtClean="0"/>
              <a:t>26.06.2018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076" y="4861157"/>
            <a:ext cx="5683914" cy="4605821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0675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204" y="9720675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8D53B17D-305F-4AC9-BC8A-22AAB0D6A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6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A1ED-5BC4-4C34-82D5-AFAE681E25B8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3E7D-5154-48EE-BEB7-AC997B202717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183D8-39A9-4F0A-AD4E-BEB353AE1A71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60F0-CE39-493E-90CE-1C7048FEEA42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76408-DBBA-4F41-B5F7-B3C2ADD49B7F}" type="datetime1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E866-9607-4C45-8FCA-EFC4B269C520}" type="datetime1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788A2-4D7C-4904-8D8C-5197731A9569}" type="datetime1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2451-0988-434D-A356-A236090A9DB4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A4494-2B66-468F-B395-0A6AB33DCDDE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FA6F6-15FC-4BBE-A622-595A49FA394E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581E-F83D-40FD-9461-75E271A096A4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04FF05-6923-449C-805C-C2101D9BFD0E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0" y="1547898"/>
            <a:ext cx="12039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ru-RU" sz="2800" dirty="0" smtClean="0">
                <a:ln w="0"/>
                <a:solidFill>
                  <a:srgbClr val="0086EA"/>
                </a:solidFill>
                <a:effectLst/>
                <a:latin typeface="Arial" pitchFamily="34" charset="0"/>
                <a:cs typeface="Arial" pitchFamily="34" charset="0"/>
              </a:rPr>
              <a:t>Экспертное </a:t>
            </a:r>
            <a:r>
              <a:rPr lang="ru-RU" sz="28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800" dirty="0" smtClean="0">
                <a:ln w="0"/>
                <a:solidFill>
                  <a:srgbClr val="0086EA"/>
                </a:solidFill>
                <a:effectLst/>
                <a:latin typeface="Arial" pitchFamily="34" charset="0"/>
                <a:cs typeface="Arial" pitchFamily="34" charset="0"/>
              </a:rPr>
              <a:t>опровождение </a:t>
            </a:r>
          </a:p>
          <a:p>
            <a:pPr algn="ctr"/>
            <a:r>
              <a:rPr lang="ru-RU" sz="2800" dirty="0" smtClean="0">
                <a:ln w="0"/>
                <a:solidFill>
                  <a:srgbClr val="0086EA"/>
                </a:solidFill>
                <a:effectLst/>
                <a:latin typeface="Arial" pitchFamily="34" charset="0"/>
                <a:cs typeface="Arial" pitchFamily="34" charset="0"/>
              </a:rPr>
              <a:t>контрольно-надзорной функции </a:t>
            </a:r>
          </a:p>
          <a:p>
            <a:pPr algn="ctr"/>
            <a:r>
              <a:rPr lang="ru-RU" sz="2800" dirty="0" smtClean="0">
                <a:ln w="0"/>
                <a:solidFill>
                  <a:srgbClr val="0086EA"/>
                </a:solidFill>
                <a:effectLst/>
                <a:latin typeface="Arial" pitchFamily="34" charset="0"/>
                <a:cs typeface="Arial" pitchFamily="34" charset="0"/>
              </a:rPr>
              <a:t>Федерального казначейства в 2018 г.</a:t>
            </a:r>
          </a:p>
          <a:p>
            <a:pPr algn="ctr"/>
            <a:endParaRPr lang="ru-RU" sz="2800" dirty="0" smtClean="0">
              <a:ln w="0"/>
              <a:solidFill>
                <a:srgbClr val="0086E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Вопросы планирования экспертиз (исследований)</a:t>
            </a:r>
            <a:endParaRPr lang="ru-RU" sz="2800" dirty="0" smtClean="0">
              <a:ln w="0"/>
              <a:solidFill>
                <a:srgbClr val="0086E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470071" y="4866125"/>
            <a:ext cx="526481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>
              <a:defRPr/>
            </a:pPr>
            <a:r>
              <a:rPr lang="ru-RU" sz="1600" spc="100" dirty="0" smtClean="0">
                <a:latin typeface="Arial" pitchFamily="34" charset="0"/>
                <a:cs typeface="Arial" pitchFamily="34" charset="0"/>
              </a:rPr>
              <a:t>Директор Федерального казенного учреждения «</a:t>
            </a:r>
            <a:r>
              <a:rPr lang="ru-RU" sz="1600" spc="100" dirty="0">
                <a:latin typeface="Arial" pitchFamily="34" charset="0"/>
                <a:cs typeface="Arial" pitchFamily="34" charset="0"/>
              </a:rPr>
              <a:t>Центр по обеспечению деятельности Казначейства </a:t>
            </a:r>
            <a:r>
              <a:rPr lang="ru-RU" sz="1600" spc="100" dirty="0" smtClean="0">
                <a:latin typeface="Arial" pitchFamily="34" charset="0"/>
                <a:cs typeface="Arial" pitchFamily="34" charset="0"/>
              </a:rPr>
              <a:t>России»</a:t>
            </a:r>
            <a:endParaRPr lang="en-US" sz="1600" spc="100" dirty="0" smtClean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1600" i="1" spc="100" dirty="0" smtClean="0">
                <a:latin typeface="Times New Roman" pitchFamily="18" charset="0"/>
                <a:cs typeface="Times New Roman" pitchFamily="18" charset="0"/>
              </a:rPr>
              <a:t>	             </a:t>
            </a:r>
          </a:p>
          <a:p>
            <a:pPr algn="just">
              <a:defRPr/>
            </a:pPr>
            <a:r>
              <a:rPr lang="ru-RU" sz="1600" b="1" cap="all" spc="100" dirty="0" smtClean="0">
                <a:latin typeface="Times New Roman" pitchFamily="18" charset="0"/>
                <a:cs typeface="Times New Roman" pitchFamily="18" charset="0"/>
              </a:rPr>
              <a:t>А.С. Ушаков</a:t>
            </a:r>
            <a:endParaRPr lang="ru-RU" sz="1600" b="1" cap="all" spc="1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7" name="TextBox 6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58300" y="6188075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904345" y="188575"/>
            <a:ext cx="5955146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Отдел организации проведения экспертиз ФКУ «ЦОКР»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22422" y="1654944"/>
            <a:ext cx="11637069" cy="1200329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потребностей  Федерального казначейства и его Территориальных органов в экспертном сопровождении в 2017 году создан Отдел организации проведения экспертиз ФКУ «ЦОКР».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сегодняшний день сформирована филиальная сеть Отдела с представительством в каждом Федеральном округе Российской Федерации.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919" y="3212757"/>
            <a:ext cx="6017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216836"/>
              </p:ext>
            </p:extLst>
          </p:nvPr>
        </p:nvGraphicFramePr>
        <p:xfrm>
          <a:off x="308919" y="2977790"/>
          <a:ext cx="6536724" cy="34137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952934"/>
                <a:gridCol w="358379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DEA4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Федеральный</a:t>
                      </a:r>
                      <a:r>
                        <a:rPr lang="ru-RU" sz="1400" baseline="0" dirty="0" smtClean="0">
                          <a:solidFill>
                            <a:srgbClr val="DEA4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округ</a:t>
                      </a:r>
                      <a:endParaRPr lang="ru-RU" sz="1400" b="1" dirty="0">
                        <a:solidFill>
                          <a:srgbClr val="DEA4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DEA4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Ответственный</a:t>
                      </a:r>
                      <a:r>
                        <a:rPr lang="ru-RU" sz="1400" b="1" baseline="0" dirty="0" smtClean="0">
                          <a:solidFill>
                            <a:srgbClr val="DEA4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ООПЭ</a:t>
                      </a:r>
                      <a:endParaRPr lang="ru-RU" sz="1400" b="1" dirty="0">
                        <a:solidFill>
                          <a:srgbClr val="DEA4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4798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Центральный Федеральный округ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ФКУ «ЦОКР» г. Москва 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47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Южный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Ростове-на-Дону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766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Северо-Западный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Санкт-Петербурге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9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Северо-Кавказский Федеральный округ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Ставрополе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15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Приволжский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Казань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Нижнем Новгороде</a:t>
                      </a:r>
                    </a:p>
                  </a:txBody>
                  <a:tcPr/>
                </a:tc>
              </a:tr>
              <a:tr h="247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Уральский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 в г. Екатеринбурге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47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Сибирский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«ЦОКР» в г. Новосибирске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47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Дальневосточный Федеральный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ООПЭ МФ ФКУ «ЦОКР» в г. Хабаровске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821289"/>
              </p:ext>
            </p:extLst>
          </p:nvPr>
        </p:nvGraphicFramePr>
        <p:xfrm>
          <a:off x="6953250" y="3000374"/>
          <a:ext cx="4762500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857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7794" y="6175379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904345" y="188575"/>
            <a:ext cx="5955146" cy="1569660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Экспертное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сопровождение</a:t>
            </a:r>
            <a:b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контрольно-надзорной </a:t>
            </a:r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функции Федерального казначейства в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14300" y="2382281"/>
            <a:ext cx="11745209" cy="6294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</a:t>
            </a:r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казначейством </a:t>
            </a:r>
            <a:r>
              <a:rPr lang="ru-RU" sz="1400" b="1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совместно с </a:t>
            </a:r>
            <a:r>
              <a:rPr lang="ru-RU" sz="1400" b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ФКУ «ЦОКР» произведена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Сводного перечня, посредством </a:t>
            </a:r>
          </a:p>
          <a:p>
            <a:pPr algn="ctr"/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исключения  заявок с менее рискоемкими объектами исследования (экспертизы).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14300" y="3157736"/>
            <a:ext cx="11749050" cy="753070"/>
          </a:xfrm>
          <a:prstGeom prst="roundRect">
            <a:avLst/>
          </a:prstGeom>
          <a:noFill/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Письмом Федерального казначейства от 27.03.2018 №07-04-05/21-5001 до Территориальных органов Федерального казначейства доведен итоговый Сводный перечень, включающий в себя 223 заявки</a:t>
            </a:r>
            <a:b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 58 управлений Федерального казначейства.</a:t>
            </a:r>
            <a:endParaRPr lang="ru-RU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498" y="4325795"/>
            <a:ext cx="3731531" cy="5847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626 исследований технической  документации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5602" y="4325795"/>
            <a:ext cx="3523324" cy="5847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387 исследований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экспертиз)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строительно-монтажных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работ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3367" y="4325794"/>
            <a:ext cx="3571112" cy="5847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331 исследование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(экспертиза) строительных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материалов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9719" y="5343925"/>
            <a:ext cx="4748810" cy="5847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48 исследований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экспертиз) оборудования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269" y="5343925"/>
            <a:ext cx="4222125" cy="5847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8 лабораторных экспертиз иных работ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материалов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4300" y="1529635"/>
            <a:ext cx="11749049" cy="72313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99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Письмом </a:t>
            </a:r>
            <a:r>
              <a:rPr lang="ru-RU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Федерального казначейства от </a:t>
            </a: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28.12. 2017 № 21-02-03/190 ФКУ «ЦОКР»  доведен Сводный перечень предварительных потребностей Федерального казначейства и его территориальных органов в экспертизах </a:t>
            </a:r>
          </a:p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(исследованиях) на 2018 год, состоявший из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340</a:t>
            </a: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заявок от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69 </a:t>
            </a:r>
            <a:r>
              <a:rPr lang="ru-RU" sz="1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Территориальных органов Федерального казначейства</a:t>
            </a: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3157736"/>
            <a:ext cx="564803" cy="75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05" y="2419826"/>
            <a:ext cx="445914" cy="59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05" y="1690621"/>
            <a:ext cx="493983" cy="65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2190307" y="3910806"/>
            <a:ext cx="10633" cy="414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978192" y="3910806"/>
            <a:ext cx="10633" cy="414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0136631" y="3910805"/>
            <a:ext cx="10633" cy="414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150242" y="3939115"/>
            <a:ext cx="10633" cy="1404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183526" y="3939115"/>
            <a:ext cx="10633" cy="1404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2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11541" y="6203954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904345" y="188575"/>
            <a:ext cx="5955146" cy="1200329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Экспертное сопровождение </a:t>
            </a:r>
            <a:endParaRPr lang="ru-RU" sz="2400" dirty="0" smtClean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контрольно-надзорной </a:t>
            </a:r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функции Федерального казначейства в 2018 г.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5360" y="2708920"/>
            <a:ext cx="11318789" cy="1323439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Для беспрерывного обеспечения потребности ОФК в лабораторных экспертизах заключен 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Государственный контракт от 25.05.2018 года № ФКУ/0225/05/2018/ОПЭ на оказание услуг по проведению экспертизы строительных материалов, оборудования, строительно-монтажных работ и иных </a:t>
            </a: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работ</a:t>
            </a:r>
            <a:b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материалов, осуществляемой в рамках контрольных мероприятий Федерального казначейства и его территориальных органов в </a:t>
            </a: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финансово-бюджетной </a:t>
            </a: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сфере </a:t>
            </a:r>
            <a:r>
              <a:rPr lang="ru-RU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трехлетний период.</a:t>
            </a:r>
            <a:endParaRPr lang="ru-RU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8919" y="1528603"/>
            <a:ext cx="11318788" cy="111094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99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2018 году ФКУ «ЦОКР» принято решение отказаться от привлечения сторонних экспертных организаций (за исключением строительных лабораторий), а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кспертное сопровождение Федерального казначейства и его территориальных органов осуществлять силами</a:t>
            </a:r>
            <a:b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Отдела организации проведения экспертиз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426372"/>
              </p:ext>
            </p:extLst>
          </p:nvPr>
        </p:nvGraphicFramePr>
        <p:xfrm>
          <a:off x="406398" y="4559299"/>
          <a:ext cx="11221307" cy="21589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17600"/>
                <a:gridCol w="2797370"/>
                <a:gridCol w="2400538"/>
                <a:gridCol w="2404567"/>
                <a:gridCol w="1727904"/>
                <a:gridCol w="773328"/>
              </a:tblGrid>
              <a:tr h="21009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экспертизы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Итого, шт.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12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строительные материалы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иные работы и материалы.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 выполнения экспертизы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Инструментальный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лабораторный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год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0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год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10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год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02995" y="4042121"/>
            <a:ext cx="6438900" cy="36933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заключений экспертизы по годам, шт.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40120" y="6192147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049581" y="188575"/>
            <a:ext cx="5955146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Взаимодействие при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проведении исследования (экспертизы)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242919" y="1540199"/>
            <a:ext cx="3819652" cy="4077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ФКУ «ЦОКР»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49987" y="1540199"/>
            <a:ext cx="3748623" cy="389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НТЦ «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Эксим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86478" y="4599827"/>
            <a:ext cx="3507285" cy="75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Камеральная обработка результатов исследования с оформлением заключения экспертизы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0288847" y="1985863"/>
            <a:ext cx="1" cy="33049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893555" y="5351267"/>
            <a:ext cx="2172749" cy="396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Отчет о выполненном СТИ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86478" y="2316358"/>
            <a:ext cx="1371091" cy="795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Отбор образцов для лабораторного исследования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69763" y="2316358"/>
            <a:ext cx="2722113" cy="795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Проведение контрольного обмера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595472" y="3122194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5856710" y="5706645"/>
            <a:ext cx="5040558" cy="3683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Предоставление руководителю группы проверки/</a:t>
            </a:r>
          </a:p>
          <a:p>
            <a:pPr algn="ctr"/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Направление в ФК (ТОФК) в электронном и бумажном виде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645288" y="1926093"/>
            <a:ext cx="0" cy="3741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269763" y="3911375"/>
            <a:ext cx="2368101" cy="6884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Составление Отчета СТИ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392865" y="5958216"/>
            <a:ext cx="44494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8203230" y="3111916"/>
            <a:ext cx="0" cy="378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9" idx="3"/>
            <a:endCxn id="18" idx="1"/>
          </p:cNvCxnSpPr>
          <p:nvPr/>
        </p:nvCxnSpPr>
        <p:spPr>
          <a:xfrm>
            <a:off x="3991876" y="2714137"/>
            <a:ext cx="3494602" cy="0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333709" y="1909531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900" dirty="0" smtClean="0">
                <a:latin typeface="Arial" pitchFamily="34" charset="0"/>
                <a:cs typeface="Arial" pitchFamily="34" charset="0"/>
              </a:rPr>
            </a:br>
            <a:r>
              <a:rPr lang="ru-RU" sz="900" dirty="0" smtClean="0">
                <a:latin typeface="Arial" pitchFamily="34" charset="0"/>
                <a:cs typeface="Arial" pitchFamily="34" charset="0"/>
              </a:rPr>
              <a:t>Присутствие специалистов МФ ФКУ «ЦОКР» </a:t>
            </a:r>
          </a:p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при отборе образцов / </a:t>
            </a:r>
          </a:p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при инструментальном исследовании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486478" y="3489956"/>
            <a:ext cx="1419303" cy="7464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Проведение лабораторных испытаний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549333" y="2299733"/>
            <a:ext cx="1479029" cy="812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Проведение инструментального исследования оборудования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8185102" y="1947910"/>
            <a:ext cx="1" cy="33049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10288847" y="3046132"/>
            <a:ext cx="4" cy="152935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8242205" y="4267192"/>
            <a:ext cx="0" cy="3326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8" idx="3"/>
            <a:endCxn id="32" idx="1"/>
          </p:cNvCxnSpPr>
          <p:nvPr/>
        </p:nvCxnSpPr>
        <p:spPr>
          <a:xfrm flipV="1">
            <a:off x="8857569" y="2705825"/>
            <a:ext cx="691764" cy="8312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899099" y="6280226"/>
            <a:ext cx="0" cy="1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991876" y="4539544"/>
            <a:ext cx="322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Направление экспертного заключения</a:t>
            </a:r>
          </a:p>
          <a:p>
            <a:pPr algn="ctr"/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333709" y="3353389"/>
            <a:ext cx="2146399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Arial" pitchFamily="34" charset="0"/>
                <a:cs typeface="Arial" pitchFamily="34" charset="0"/>
              </a:rPr>
              <a:t>Оформление акта отбора образцов (в случае необходимости акта устранения последствий отбора проб)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Прямая со стрелкой 49"/>
          <p:cNvCxnSpPr>
            <a:endCxn id="49" idx="3"/>
          </p:cNvCxnSpPr>
          <p:nvPr/>
        </p:nvCxnSpPr>
        <p:spPr>
          <a:xfrm flipH="1">
            <a:off x="6480108" y="3046132"/>
            <a:ext cx="1006370" cy="847317"/>
          </a:xfrm>
          <a:prstGeom prst="straightConnector1">
            <a:avLst/>
          </a:prstGeom>
          <a:ln w="254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авая фигурная скобка 51"/>
          <p:cNvSpPr/>
          <p:nvPr/>
        </p:nvSpPr>
        <p:spPr>
          <a:xfrm>
            <a:off x="11028362" y="2316357"/>
            <a:ext cx="540496" cy="3034909"/>
          </a:xfrm>
          <a:prstGeom prst="rightBrace">
            <a:avLst>
              <a:gd name="adj1" fmla="val 11744"/>
              <a:gd name="adj2" fmla="val 48375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 rot="16200000">
            <a:off x="10530133" y="3428735"/>
            <a:ext cx="25909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 </a:t>
            </a:r>
            <a:r>
              <a:rPr lang="ru-RU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календарных дней</a:t>
            </a:r>
            <a:endParaRPr lang="ru-RU" sz="9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102251" y="570093"/>
            <a:ext cx="3920639" cy="594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Заявка от ОФК на проведение исследования (экспертизы)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89665" y="1355533"/>
            <a:ext cx="122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 Заявка на экспертизу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5062571" y="1724865"/>
            <a:ext cx="2487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V="1">
            <a:off x="4074718" y="1947910"/>
            <a:ext cx="0" cy="3003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endCxn id="10" idx="1"/>
          </p:cNvCxnSpPr>
          <p:nvPr/>
        </p:nvCxnSpPr>
        <p:spPr>
          <a:xfrm>
            <a:off x="4074718" y="4947729"/>
            <a:ext cx="3411760" cy="27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991876" y="4975547"/>
            <a:ext cx="350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 Направление замечаний к заключению НТЦ «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Эксим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» </a:t>
            </a:r>
          </a:p>
          <a:p>
            <a:pPr indent="450000" algn="ctr"/>
            <a:r>
              <a:rPr lang="ru-RU" sz="900" dirty="0" smtClean="0">
                <a:latin typeface="Arial" pitchFamily="34" charset="0"/>
                <a:cs typeface="Arial" pitchFamily="34" charset="0"/>
              </a:rPr>
              <a:t>(при их наличии)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 flipV="1">
            <a:off x="1392865" y="4606258"/>
            <a:ext cx="0" cy="13519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3753293" y="1164840"/>
            <a:ext cx="0" cy="3753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2094614" y="4606258"/>
            <a:ext cx="0" cy="7450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574675" y="1770739"/>
            <a:ext cx="723664" cy="0"/>
          </a:xfrm>
          <a:prstGeom prst="line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74675" y="1774993"/>
            <a:ext cx="28575" cy="4183223"/>
          </a:xfrm>
          <a:prstGeom prst="line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603250" y="5958216"/>
            <a:ext cx="789615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92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3214276" y="4597400"/>
            <a:ext cx="5790023" cy="1447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Подтверждает совместно с ФКУ "ЦОКР" (Филиалом) объем и качество выполненных работ, оказанных услуг в соответствии с условиями технического задания (технических требований) путем подписания руководителем или уполномоченным лицом Акта передачи выполненных работ/оказанных услуг по форме приложения N 4 к Положению, предварительно завизированного ответственным лицом в течение 3 (трех) рабочих дней с даты его предоставления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ФКУ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"ЦОКР" (Филиалом).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14277" y="2444750"/>
            <a:ext cx="5790023" cy="1587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Осуществляет приемку выполненных работ, оказанных услуг для нужд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ТОФК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 течение 5 (пяти) рабочих дней (или в иные сроки, предусмотренные контрактом) с даты завершения выполнения работ, оказания услуг, путем подписания Акта передачи выполненных работ/оказанных услуг директором или уполномоченным лицом, предварительно завизированного ответственным лицом, подтверждающим выполнение работ, оказание услуг в соответствии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 условиями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контракта по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форме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приложения N 4 к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Положению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63534" y="1943100"/>
            <a:ext cx="2401432" cy="393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п.п</a:t>
            </a:r>
            <a:r>
              <a:rPr lang="ru-RU" dirty="0" smtClean="0"/>
              <a:t>. 8) п</a:t>
            </a:r>
            <a:r>
              <a:rPr lang="en-US" dirty="0" smtClean="0"/>
              <a:t>.</a:t>
            </a:r>
            <a:r>
              <a:rPr lang="ru-RU" dirty="0" smtClean="0"/>
              <a:t>2.2.1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63534" y="6197600"/>
            <a:ext cx="2401432" cy="3937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п.п</a:t>
            </a:r>
            <a:r>
              <a:rPr lang="ru-RU" dirty="0" smtClean="0"/>
              <a:t>. 3) п. 2.2.2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59900" y="6197600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904345" y="188575"/>
            <a:ext cx="5955146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Взаимодействие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ОФК и ФКУ «ЦОКР» при приемке  лабораторной экспертизы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Скругленный прямоугольник 6"/>
          <p:cNvSpPr/>
          <p:nvPr/>
        </p:nvSpPr>
        <p:spPr>
          <a:xfrm>
            <a:off x="1864606" y="1166416"/>
            <a:ext cx="8489364" cy="5806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Приказ Федерального казначейства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28 августа 2017 г. N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217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04900" y="4127500"/>
            <a:ext cx="2921000" cy="30480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ФКУ «ЦОКР»</a:t>
            </a:r>
            <a:endParaRPr lang="ru-RU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99400" y="4127500"/>
            <a:ext cx="2921000" cy="2794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ТОФК</a:t>
            </a:r>
            <a:endParaRPr lang="ru-RU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2184400" y="1747044"/>
            <a:ext cx="8001000" cy="2133600"/>
          </a:xfrm>
          <a:prstGeom prst="curvedDownArrow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верх стрелка 14"/>
          <p:cNvSpPr/>
          <p:nvPr/>
        </p:nvSpPr>
        <p:spPr>
          <a:xfrm rot="10800000">
            <a:off x="1879600" y="4597400"/>
            <a:ext cx="7937500" cy="2133600"/>
          </a:xfrm>
          <a:prstGeom prst="curvedDownArrow">
            <a:avLst/>
          </a:prstGeom>
          <a:gradFill flip="none" rotWithShape="1">
            <a:gsLst>
              <a:gs pos="100000">
                <a:srgbClr val="00B050"/>
              </a:gs>
              <a:gs pos="0">
                <a:srgbClr val="FFC000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5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82125" y="6223004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596714" y="188575"/>
            <a:ext cx="7262777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Вопросы планирования </a:t>
            </a:r>
            <a:endParaRPr lang="ru-RU" sz="2400" dirty="0" smtClean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экспертиз </a:t>
            </a:r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(исследований)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6" name="Picture 2" descr="ÐÐ°ÑÑÐ¸Ð½ÐºÐ¸ Ð¿Ð¾ Ð·Ð°Ð¿ÑÐ¾ÑÑ ÐºÐ¾Ð»Ð¸ÑÐµÑÑÐ²ÐµÐ½Ð½Ð¾Ðµ Ð¿Ð»Ð°Ð½Ð¸ÑÐ¾Ð²Ð°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53" y="2444820"/>
            <a:ext cx="4199838" cy="341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1329" y="2100650"/>
            <a:ext cx="7018638" cy="398399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связи с тем, что на основании Сводного перечня ФКУ «ЦОКР» осуществляет внутреннее планирование по вопросам проведения строительно-технических исследований и экспертиз (в том числе составление бюджетной сметы на командировочные расходы), а также распределение филиальных мощностей для удовлетворения потребностей территориальных органов Федерального казначейства в исследованиях (экспертизах), правильность, точность и полнота направленных заявок является основой успешности и своевременности экспертного сопровождения контрольно-надзорного блока Федерального казначейства.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72600" y="6223004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13" name="TextBox 12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596714" y="188575"/>
            <a:ext cx="7262777" cy="461665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Вид Сводного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перечня </a:t>
            </a:r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экспертиз (исследований)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272438"/>
              </p:ext>
            </p:extLst>
          </p:nvPr>
        </p:nvGraphicFramePr>
        <p:xfrm>
          <a:off x="76201" y="1650999"/>
          <a:ext cx="11783289" cy="43942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197"/>
                <a:gridCol w="493828"/>
                <a:gridCol w="288066"/>
                <a:gridCol w="795612"/>
                <a:gridCol w="452676"/>
                <a:gridCol w="521263"/>
                <a:gridCol w="781895"/>
                <a:gridCol w="781895"/>
                <a:gridCol w="452676"/>
                <a:gridCol w="288066"/>
                <a:gridCol w="329219"/>
                <a:gridCol w="219479"/>
                <a:gridCol w="205762"/>
                <a:gridCol w="274349"/>
                <a:gridCol w="233197"/>
                <a:gridCol w="205762"/>
                <a:gridCol w="192044"/>
                <a:gridCol w="329219"/>
                <a:gridCol w="194022"/>
                <a:gridCol w="286089"/>
                <a:gridCol w="183169"/>
                <a:gridCol w="198057"/>
                <a:gridCol w="198057"/>
                <a:gridCol w="298633"/>
                <a:gridCol w="415667"/>
                <a:gridCol w="558983"/>
                <a:gridCol w="198057"/>
                <a:gridCol w="198057"/>
                <a:gridCol w="297085"/>
                <a:gridCol w="500418"/>
                <a:gridCol w="769244"/>
                <a:gridCol w="409546"/>
              </a:tblGrid>
              <a:tr h="427557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№ п/п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№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раздела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УФК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Управление Федерального казначейства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Номер пункта Плана ФК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Номер пункта Плана УФК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Объект исследования/экспертизы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Объем проверяемых </a:t>
                      </a:r>
                      <a:r>
                        <a:rPr lang="ru-RU" sz="900" u="none" strike="noStrike" dirty="0" err="1">
                          <a:effectLst/>
                        </a:rPr>
                        <a:t>средств,тыс</a:t>
                      </a:r>
                      <a:r>
                        <a:rPr lang="ru-RU" sz="900" u="none" strike="noStrike" dirty="0">
                          <a:effectLst/>
                        </a:rPr>
                        <a:t>. руб.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(при наличии)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gridSpan="2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Экспертиза (исследование) *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Примечания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</a:tr>
              <a:tr h="1268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Исследование (экспертиза) научно-исследовательских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и опытно-конструкторских работ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Строительно-техническое исследование (экспертиза)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Исследование (экспертиза) оборудования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Лабораторное исследование (экспертиза) иных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работ и материалов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9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НИОКР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Исследование (экспертиза) документации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Исследование (экспертиза) строительно-монтажных работ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Исследование (экспертиза) строительных материалов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7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Проверка на </a:t>
                      </a:r>
                      <a:r>
                        <a:rPr lang="ru-RU" sz="900" u="none" strike="noStrike" dirty="0" err="1">
                          <a:effectLst/>
                        </a:rPr>
                        <a:t>антиплагиат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Соответствие требованиям НД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Соответствие условиям контракта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Проектная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Сметная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Договорная</a:t>
                      </a:r>
                    </a:p>
                  </a:txBody>
                  <a:tcPr marL="9525" marR="9525" marT="952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Исполнительная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Отчётная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Иное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vert="vert27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Качество выполненных работ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Объем выполненных работы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Качество материалов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Объем материалов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Качество оборудования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Объем оборудования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 (ДС)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ЛС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</a:rPr>
                        <a:t>дс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 (ДС)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ЛС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ДС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 (ДС)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ДС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5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3699" marR="3699" marT="369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06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ÐÐ°ÑÑÐ¸Ð½ÐºÐ¸ Ð¿Ð¾ Ð·Ð°Ð¿ÑÐ¾ÑÑ Ð·Ð°Ð¿ÑÐµÑ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931" y="4275437"/>
            <a:ext cx="419596" cy="31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ÐÐ°ÑÑÐ¸Ð½ÐºÐ¸ Ð¿Ð¾ Ð·Ð°Ð¿ÑÐ¾ÑÑ Ð·Ð°Ð¿ÑÐµÑ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805" y="5236530"/>
            <a:ext cx="410722" cy="30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ÐÐ°ÑÑÐ¸Ð½ÐºÐ¸ Ð¿Ð¾ Ð·Ð°Ð¿ÑÐ¾ÑÑ Ð·Ð°Ð¿ÑÐµÑ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281" y="4930342"/>
            <a:ext cx="408246" cy="30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641786" y="235287"/>
            <a:ext cx="31449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ФЕДЕРАЛЬНОЕ КАЗНАЧЕЙСТВО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641785" y="235287"/>
            <a:ext cx="3144983" cy="751121"/>
            <a:chOff x="1676385" y="235525"/>
            <a:chExt cx="3144983" cy="751121"/>
          </a:xfrm>
        </p:grpSpPr>
        <p:sp>
          <p:nvSpPr>
            <p:cNvPr id="29" name="TextBox 28"/>
            <p:cNvSpPr txBox="1"/>
            <p:nvPr/>
          </p:nvSpPr>
          <p:spPr>
            <a:xfrm>
              <a:off x="1676385" y="678869"/>
              <a:ext cx="14033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Овал 10"/>
          <p:cNvSpPr/>
          <p:nvPr/>
        </p:nvSpPr>
        <p:spPr>
          <a:xfrm>
            <a:off x="8681495" y="986405"/>
            <a:ext cx="1881764" cy="183085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1 объект исследования</a:t>
            </a:r>
            <a:endParaRPr lang="ru-RU" sz="1400" b="1" dirty="0"/>
          </a:p>
        </p:txBody>
      </p:sp>
      <p:sp>
        <p:nvSpPr>
          <p:cNvPr id="4" name="Равно 3"/>
          <p:cNvSpPr/>
          <p:nvPr/>
        </p:nvSpPr>
        <p:spPr>
          <a:xfrm>
            <a:off x="3675304" y="1589312"/>
            <a:ext cx="921410" cy="625049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Равно 12"/>
          <p:cNvSpPr/>
          <p:nvPr/>
        </p:nvSpPr>
        <p:spPr>
          <a:xfrm>
            <a:off x="7333038" y="1619690"/>
            <a:ext cx="822285" cy="56429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6714" y="188575"/>
            <a:ext cx="7262777" cy="1200329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fontAlgn="ct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Объект исследования/экспертизы</a:t>
            </a:r>
          </a:p>
          <a:p>
            <a:pPr algn="r" fontAlgn="ct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(Графа 7)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  <a:p>
            <a:pPr algn="r" fontAlgn="ctr"/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332513" y="986408"/>
            <a:ext cx="1881764" cy="183085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1 строка</a:t>
            </a:r>
            <a:endParaRPr lang="ru-RU" sz="1400" b="1" dirty="0"/>
          </a:p>
        </p:txBody>
      </p:sp>
      <p:sp>
        <p:nvSpPr>
          <p:cNvPr id="17" name="Овал 16"/>
          <p:cNvSpPr/>
          <p:nvPr/>
        </p:nvSpPr>
        <p:spPr>
          <a:xfrm>
            <a:off x="4972117" y="986406"/>
            <a:ext cx="1881764" cy="183085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1 заявка</a:t>
            </a:r>
            <a:endParaRPr lang="ru-RU" sz="1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0066" y="3148370"/>
            <a:ext cx="6339016" cy="31722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 строительно-технического исследования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это здание, строение, сооружение, элементы конструкции и другие объекты строительства, реконструкции, модернизации, технического перевооружения, капитального ремонта (или их совокупность).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56400" y="2961700"/>
            <a:ext cx="439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867256"/>
              </p:ext>
            </p:extLst>
          </p:nvPr>
        </p:nvGraphicFramePr>
        <p:xfrm>
          <a:off x="6771036" y="3301039"/>
          <a:ext cx="4410900" cy="28669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10900"/>
              </a:tblGrid>
              <a:tr h="2723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Объект исследования/экспертизы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9867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СПЕЦИАЛИЗИРОВАННЫЕ НЕКОММЕРЧЕСКИЕ ОРГАНИЗАЦИИ, ОСУЩЕСТВЛЯЮЩИЕ ДЕЯТЕЛЬНОСТЬ, НАПРАВЛЕННУЮ НА ОБЕСПЕЧЕНИЕ ПРОВЕДЕНИЯ КАПИТАЛЬНОГО РЕМОНТА ОБЩЕГО ИМУЩЕСТВА В МНОГОКВАРТИРНЫХ ДОМАХ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Жилые многоквартирные дома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Администрация </a:t>
                      </a:r>
                      <a:r>
                        <a:rPr lang="ru-RU" sz="1400" u="none" strike="noStrike" dirty="0" smtClean="0">
                          <a:effectLst/>
                        </a:rPr>
                        <a:t>города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47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Жилой дом, расположенный по адресу: Ивановская область, г</a:t>
                      </a:r>
                      <a:r>
                        <a:rPr lang="ru-RU" sz="1400" u="none" strike="noStrike" dirty="0" smtClean="0">
                          <a:effectLst/>
                        </a:rPr>
                        <a:t>.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</a:rPr>
                        <a:t>Приволжск</a:t>
                      </a:r>
                      <a:r>
                        <a:rPr lang="ru-RU" sz="1400" u="none" strike="noStrike" dirty="0">
                          <a:effectLst/>
                        </a:rPr>
                        <a:t>, ул. Фурманова, д.24а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100" name="Picture 4" descr="ÐÐ°ÑÑÐ¸Ð½ÐºÐ¸ Ð¿Ð¾ Ð·Ð°Ð¿ÑÐ¾ÑÑ Ð³Ð°Ð»Ð¾ÑÐºÐ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479" y="5655558"/>
            <a:ext cx="485048" cy="4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65205" y="6174736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94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641786" y="235287"/>
            <a:ext cx="31449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ФЕДЕРАЛЬНОЕ КАЗНАЧЕЙСТВО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641785" y="235287"/>
            <a:ext cx="3144983" cy="751121"/>
            <a:chOff x="1676385" y="235525"/>
            <a:chExt cx="3144983" cy="751121"/>
          </a:xfrm>
        </p:grpSpPr>
        <p:sp>
          <p:nvSpPr>
            <p:cNvPr id="29" name="TextBox 28"/>
            <p:cNvSpPr txBox="1"/>
            <p:nvPr/>
          </p:nvSpPr>
          <p:spPr>
            <a:xfrm>
              <a:off x="1676385" y="678869"/>
              <a:ext cx="14033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Овал 10"/>
          <p:cNvSpPr/>
          <p:nvPr/>
        </p:nvSpPr>
        <p:spPr>
          <a:xfrm>
            <a:off x="7038044" y="944117"/>
            <a:ext cx="2130669" cy="19772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Объем финансирования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596714" y="188575"/>
            <a:ext cx="7262777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fontAlgn="ctr"/>
            <a:r>
              <a:rPr lang="ru-RU" sz="2400" dirty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Объем проверяемых </a:t>
            </a:r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средств</a:t>
            </a:r>
          </a:p>
          <a:p>
            <a:pPr algn="r" fontAlgn="ct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(Графа 8)</a:t>
            </a:r>
            <a:endParaRPr lang="ru-RU" sz="2400" dirty="0">
              <a:ln w="0"/>
              <a:solidFill>
                <a:srgbClr val="0086E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589900" y="944117"/>
            <a:ext cx="2026509" cy="19772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Объем проверяемых средств</a:t>
            </a:r>
            <a:endParaRPr lang="ru-RU" sz="1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8975" y="2963705"/>
            <a:ext cx="11813950" cy="11802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 проверяемых средств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 это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суммарная стоимость государственных контрактов (договоров, иных документов, устанавливающих гражданские права и обязанности между сторонами), необходимым к изучению и анализу в рамках строительно-технического исследования.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объема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проверяемых средств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напрямую зависит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специалистов привлекаемых к строительно-техническому исследованию (экспертизе)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е равно 1"/>
          <p:cNvSpPr/>
          <p:nvPr/>
        </p:nvSpPr>
        <p:spPr>
          <a:xfrm>
            <a:off x="4889156" y="1734558"/>
            <a:ext cx="1964724" cy="815546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392576"/>
              </p:ext>
            </p:extLst>
          </p:nvPr>
        </p:nvGraphicFramePr>
        <p:xfrm>
          <a:off x="545888" y="4727701"/>
          <a:ext cx="3858597" cy="20175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58597"/>
              </a:tblGrid>
              <a:tr h="837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Объем проверяемых средств</a:t>
                      </a:r>
                      <a:r>
                        <a:rPr lang="ru-RU" sz="1400" b="1" u="none" strike="noStrike" dirty="0" smtClean="0">
                          <a:effectLst/>
                        </a:rPr>
                        <a:t>,</a:t>
                      </a:r>
                      <a:r>
                        <a:rPr lang="en-US" sz="1400" b="1" u="none" strike="noStrike" dirty="0" smtClean="0">
                          <a:effectLst/>
                        </a:rPr>
                        <a:t> </a:t>
                      </a:r>
                      <a:r>
                        <a:rPr lang="ru-RU" sz="1400" b="1" u="none" strike="noStrike" dirty="0" smtClean="0">
                          <a:effectLst/>
                        </a:rPr>
                        <a:t>тыс</a:t>
                      </a:r>
                      <a:r>
                        <a:rPr lang="ru-RU" sz="1400" b="1" u="none" strike="noStrike" dirty="0">
                          <a:effectLst/>
                        </a:rPr>
                        <a:t>. руб.</a:t>
                      </a:r>
                      <a:br>
                        <a:rPr lang="ru-RU" sz="1400" b="1" u="none" strike="noStrike" dirty="0">
                          <a:effectLst/>
                        </a:rPr>
                      </a:br>
                      <a:r>
                        <a:rPr lang="ru-RU" sz="1400" b="1" u="none" strike="noStrike" dirty="0">
                          <a:effectLst/>
                        </a:rPr>
                        <a:t>(при наличии)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5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5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82 489,530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5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368 851,716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950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58801" y="4237317"/>
            <a:ext cx="8051800" cy="369332"/>
          </a:xfrm>
          <a:prstGeom prst="rect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4" descr="ÐÐ°ÑÑÐ¸Ð½ÐºÐ¸ Ð¿Ð¾ Ð·Ð°Ð¿ÑÐ¾ÑÑ Ð³Ð°Ð»Ð¾ÑÐº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440" y="5663911"/>
            <a:ext cx="485048" cy="4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ÐÐ°ÑÑÐ¸Ð½ÐºÐ¸ Ð¿Ð¾ Ð·Ð°Ð¿ÑÐ¾ÑÑ Ð³Ð°Ð»Ð¾ÑÐºÐ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54" y="5906435"/>
            <a:ext cx="485048" cy="4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ьная выноска 11"/>
          <p:cNvSpPr/>
          <p:nvPr/>
        </p:nvSpPr>
        <p:spPr>
          <a:xfrm>
            <a:off x="5177526" y="4879793"/>
            <a:ext cx="3581307" cy="1881833"/>
          </a:xfrm>
          <a:prstGeom prst="wedgeEllipseCallout">
            <a:avLst>
              <a:gd name="adj1" fmla="val -73457"/>
              <a:gd name="adj2" fmla="val 388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Пустая строка исключительно в случае  лабораторных экспертиз качества материалов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оборудования, без проведения строительно-технического исследования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ÐÐ°ÑÑÐ¸Ð½ÐºÐ¸ Ð¿Ð¾ Ð·Ð°Ð¿ÑÐ¾ÑÑ Ð±ÑÐ´Ð¶ÐµÑ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200" y="4237317"/>
            <a:ext cx="2673864" cy="186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4891" y="6208920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86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641786" y="235287"/>
            <a:ext cx="31449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ФЕДЕРАЛЬНОЕ КАЗНАЧЕЙСТВО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641785" y="235287"/>
            <a:ext cx="3144983" cy="751121"/>
            <a:chOff x="1676385" y="235525"/>
            <a:chExt cx="3144983" cy="751121"/>
          </a:xfrm>
        </p:grpSpPr>
        <p:sp>
          <p:nvSpPr>
            <p:cNvPr id="29" name="TextBox 28"/>
            <p:cNvSpPr txBox="1"/>
            <p:nvPr/>
          </p:nvSpPr>
          <p:spPr>
            <a:xfrm>
              <a:off x="1676385" y="678869"/>
              <a:ext cx="14033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96714" y="188575"/>
            <a:ext cx="7262777" cy="830997"/>
          </a:xfrm>
          <a:prstGeom prst="rect">
            <a:avLst/>
          </a:prstGeom>
          <a:noFill/>
          <a:ln>
            <a:noFill/>
          </a:ln>
          <a:effectLst>
            <a:innerShdw blurRad="11938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fontAlgn="ct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Пример корректного заполнения </a:t>
            </a:r>
          </a:p>
          <a:p>
            <a:pPr algn="r" fontAlgn="ctr"/>
            <a:r>
              <a:rPr lang="ru-RU" sz="2400" dirty="0" smtClean="0">
                <a:ln w="0"/>
                <a:solidFill>
                  <a:srgbClr val="0086EA"/>
                </a:solidFill>
                <a:latin typeface="Arial" pitchFamily="34" charset="0"/>
                <a:cs typeface="Arial" pitchFamily="34" charset="0"/>
              </a:rPr>
              <a:t>Сводного перечня</a:t>
            </a:r>
          </a:p>
        </p:txBody>
      </p:sp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5674801"/>
            <a:ext cx="2692400" cy="105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245" y="5671237"/>
            <a:ext cx="2262655" cy="105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38158"/>
              </p:ext>
            </p:extLst>
          </p:nvPr>
        </p:nvGraphicFramePr>
        <p:xfrm>
          <a:off x="565667" y="1594900"/>
          <a:ext cx="11531298" cy="16810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13122"/>
                <a:gridCol w="2854744"/>
                <a:gridCol w="2549353"/>
                <a:gridCol w="301407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Исследование (экспертиза) строительных материалов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Исследование (экспертиза) оборудования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Лабораторное исследование (экспертиза) иных </a:t>
                      </a:r>
                      <a:b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работ и материалов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материалов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оборудования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2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ЛС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ЛС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en-US" sz="1400" b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Выноска 1 6"/>
          <p:cNvSpPr/>
          <p:nvPr/>
        </p:nvSpPr>
        <p:spPr>
          <a:xfrm>
            <a:off x="812800" y="3437283"/>
            <a:ext cx="2692400" cy="884105"/>
          </a:xfrm>
          <a:prstGeom prst="borderCallout1">
            <a:avLst>
              <a:gd name="adj1" fmla="val -205"/>
              <a:gd name="adj2" fmla="val 215"/>
              <a:gd name="adj3" fmla="val -59497"/>
              <a:gd name="adj4" fmla="val -189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строительного материала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 исследования</a:t>
            </a:r>
          </a:p>
        </p:txBody>
      </p:sp>
      <p:sp>
        <p:nvSpPr>
          <p:cNvPr id="17" name="Выноска 1 16"/>
          <p:cNvSpPr/>
          <p:nvPr/>
        </p:nvSpPr>
        <p:spPr>
          <a:xfrm>
            <a:off x="546100" y="4575004"/>
            <a:ext cx="2959100" cy="1022350"/>
          </a:xfrm>
          <a:prstGeom prst="borderCallout1">
            <a:avLst>
              <a:gd name="adj1" fmla="val -495"/>
              <a:gd name="adj2" fmla="val 2539"/>
              <a:gd name="adj3" fmla="val -137264"/>
              <a:gd name="adj4" fmla="val 3037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трех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разных строительных материалов 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объекта исследования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Выноска 1 17"/>
          <p:cNvSpPr/>
          <p:nvPr/>
        </p:nvSpPr>
        <p:spPr>
          <a:xfrm>
            <a:off x="3911599" y="3437283"/>
            <a:ext cx="2444749" cy="884105"/>
          </a:xfrm>
          <a:prstGeom prst="borderCallout1">
            <a:avLst>
              <a:gd name="adj1" fmla="val 1100"/>
              <a:gd name="adj2" fmla="val 99"/>
              <a:gd name="adj3" fmla="val -59914"/>
              <a:gd name="adj4" fmla="val -221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вида оборудования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 исследования</a:t>
            </a:r>
          </a:p>
        </p:txBody>
      </p:sp>
      <p:sp>
        <p:nvSpPr>
          <p:cNvPr id="19" name="Выноска 1 18"/>
          <p:cNvSpPr/>
          <p:nvPr/>
        </p:nvSpPr>
        <p:spPr>
          <a:xfrm>
            <a:off x="3778250" y="4600404"/>
            <a:ext cx="2578099" cy="996950"/>
          </a:xfrm>
          <a:prstGeom prst="borderCallout1">
            <a:avLst>
              <a:gd name="adj1" fmla="val 1447"/>
              <a:gd name="adj2" fmla="val 2083"/>
              <a:gd name="adj3" fmla="val -144376"/>
              <a:gd name="adj4" fmla="val 1662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трех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разных видов оборудования 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объекта исследования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Выноска 1 19"/>
          <p:cNvSpPr/>
          <p:nvPr/>
        </p:nvSpPr>
        <p:spPr>
          <a:xfrm>
            <a:off x="6716245" y="3437283"/>
            <a:ext cx="2413000" cy="884105"/>
          </a:xfrm>
          <a:prstGeom prst="borderCallout1">
            <a:avLst>
              <a:gd name="adj1" fmla="val 1100"/>
              <a:gd name="adj2" fmla="val 99"/>
              <a:gd name="adj3" fmla="val -59914"/>
              <a:gd name="adj4" fmla="val -221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подразумевает инструментальную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вида оборудования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 исследования</a:t>
            </a:r>
          </a:p>
        </p:txBody>
      </p:sp>
      <p:sp>
        <p:nvSpPr>
          <p:cNvPr id="21" name="Выноска 1 20"/>
          <p:cNvSpPr/>
          <p:nvPr/>
        </p:nvSpPr>
        <p:spPr>
          <a:xfrm>
            <a:off x="6595596" y="4587704"/>
            <a:ext cx="2533650" cy="996950"/>
          </a:xfrm>
          <a:prstGeom prst="borderCallout1">
            <a:avLst>
              <a:gd name="adj1" fmla="val 1447"/>
              <a:gd name="adj2" fmla="val 661"/>
              <a:gd name="adj3" fmla="val -139280"/>
              <a:gd name="adj4" fmla="val 714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подразумевает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инструментальную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трех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разных видов оборудования 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объекта исследования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Выноска 1 23"/>
          <p:cNvSpPr/>
          <p:nvPr/>
        </p:nvSpPr>
        <p:spPr>
          <a:xfrm>
            <a:off x="9525000" y="3394765"/>
            <a:ext cx="2571963" cy="1170713"/>
          </a:xfrm>
          <a:prstGeom prst="borderCallout1">
            <a:avLst>
              <a:gd name="adj1" fmla="val -205"/>
              <a:gd name="adj2" fmla="val 215"/>
              <a:gd name="adj3" fmla="val -41045"/>
              <a:gd name="adj4" fmla="val -189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иного материала(не строительного) либо работы в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объекта исследования</a:t>
            </a:r>
          </a:p>
        </p:txBody>
      </p:sp>
      <p:sp>
        <p:nvSpPr>
          <p:cNvPr id="25" name="Выноска 1 24"/>
          <p:cNvSpPr/>
          <p:nvPr/>
        </p:nvSpPr>
        <p:spPr>
          <a:xfrm>
            <a:off x="9234831" y="4905204"/>
            <a:ext cx="2862132" cy="1022350"/>
          </a:xfrm>
          <a:prstGeom prst="borderCallout1">
            <a:avLst>
              <a:gd name="adj1" fmla="val -495"/>
              <a:gd name="adj2" fmla="val 2539"/>
              <a:gd name="adj3" fmla="val -172047"/>
              <a:gd name="adj4" fmla="val 2426"/>
            </a:avLst>
          </a:prstGeom>
          <a:ln>
            <a:tailEnd type="oval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Потребность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подразумевает лабораторную экспертизу  качества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трех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разных иных материалов (не строительных)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либо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 в рамках </a:t>
            </a:r>
            <a:r>
              <a:rPr lang="ru-RU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одного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объекта исследования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ÐÐ°ÑÑÐ¸Ð½ÐºÐ¸ Ð¿Ð¾ Ð·Ð°Ð¿ÑÐ¾ÑÑ ÑÐºÑÐ¿ÐµÑÑÐ¸Ð·Ð° Ð¾Ð±Ð¾ÑÑÐ´Ð¾Ð²Ð°Ð½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599" y="5671237"/>
            <a:ext cx="2444749" cy="105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94297" y="6199983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65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521339" y="2251910"/>
            <a:ext cx="738187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ru-RU" sz="5400" dirty="0" smtClean="0">
                <a:ln w="0"/>
                <a:solidFill>
                  <a:srgbClr val="0086EA"/>
                </a:solidFill>
                <a:effectLst/>
                <a:latin typeface="Arial" pitchFamily="34" charset="0"/>
                <a:cs typeface="Arial" pitchFamily="34" charset="0"/>
              </a:rPr>
              <a:t>Спасибо за внимание!</a:t>
            </a:r>
          </a:p>
          <a:p>
            <a:pPr algn="ctr"/>
            <a:endParaRPr lang="ru-RU" sz="40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41786" y="235287"/>
            <a:ext cx="3144982" cy="751121"/>
            <a:chOff x="1676386" y="235525"/>
            <a:chExt cx="3144982" cy="751121"/>
          </a:xfrm>
        </p:grpSpPr>
        <p:sp>
          <p:nvSpPr>
            <p:cNvPr id="5" name="TextBox 4"/>
            <p:cNvSpPr txBox="1"/>
            <p:nvPr/>
          </p:nvSpPr>
          <p:spPr>
            <a:xfrm>
              <a:off x="1676386" y="678869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ФКУ «ЦОКР»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76386" y="235525"/>
              <a:ext cx="31449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ФЕДЕРАЛЬНОЕ КАЗНАЧЕЙСТВО</a:t>
              </a:r>
              <a:endParaRPr lang="ru-RU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2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21091</TotalTime>
  <Words>1286</Words>
  <Application>Microsoft Office PowerPoint</Application>
  <PresentationFormat>Произвольный</PresentationFormat>
  <Paragraphs>287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Марченко Илья Михайлович</cp:lastModifiedBy>
  <cp:revision>903</cp:revision>
  <cp:lastPrinted>2018-06-26T16:20:13Z</cp:lastPrinted>
  <dcterms:created xsi:type="dcterms:W3CDTF">2015-03-03T16:27:21Z</dcterms:created>
  <dcterms:modified xsi:type="dcterms:W3CDTF">2018-06-26T16:27:31Z</dcterms:modified>
</cp:coreProperties>
</file>