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5.xml" ContentType="application/vnd.openxmlformats-officedocument.drawingml.chart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drawings/drawing3.xml" ContentType="application/vnd.openxmlformats-officedocument.drawingml.chartshapes+xml"/>
  <Override PartName="/ppt/charts/chart7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drawings/drawing4.xml" ContentType="application/vnd.openxmlformats-officedocument.drawingml.chartshapes+xml"/>
  <Override PartName="/ppt/charts/chart11.xml" ContentType="application/vnd.openxmlformats-officedocument.drawingml.chart+xml"/>
  <Override PartName="/ppt/drawings/drawing5.xml" ContentType="application/vnd.openxmlformats-officedocument.drawingml.chartshapes+xml"/>
  <Override PartName="/ppt/charts/chart12.xml" ContentType="application/vnd.openxmlformats-officedocument.drawingml.chart+xml"/>
  <Override PartName="/ppt/drawings/drawing6.xml" ContentType="application/vnd.openxmlformats-officedocument.drawingml.chartshapes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drawings/drawing7.xml" ContentType="application/vnd.openxmlformats-officedocument.drawingml.chartshapes+xml"/>
  <Override PartName="/ppt/charts/chart17.xml" ContentType="application/vnd.openxmlformats-officedocument.drawingml.chart+xml"/>
  <Override PartName="/ppt/drawings/drawing8.xml" ContentType="application/vnd.openxmlformats-officedocument.drawingml.chartshapes+xml"/>
  <Override PartName="/ppt/charts/chart18.xml" ContentType="application/vnd.openxmlformats-officedocument.drawingml.chart+xml"/>
  <Override PartName="/ppt/drawings/drawing9.xml" ContentType="application/vnd.openxmlformats-officedocument.drawingml.chartshapes+xml"/>
  <Override PartName="/ppt/charts/chart19.xml" ContentType="application/vnd.openxmlformats-officedocument.drawingml.chart+xml"/>
  <Override PartName="/ppt/drawings/drawing10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435" r:id="rId2"/>
    <p:sldId id="427" r:id="rId3"/>
    <p:sldId id="428" r:id="rId4"/>
    <p:sldId id="429" r:id="rId5"/>
    <p:sldId id="430" r:id="rId6"/>
    <p:sldId id="431" r:id="rId7"/>
    <p:sldId id="432" r:id="rId8"/>
    <p:sldId id="433" r:id="rId9"/>
    <p:sldId id="434" r:id="rId10"/>
    <p:sldId id="337" r:id="rId11"/>
    <p:sldId id="406" r:id="rId12"/>
    <p:sldId id="420" r:id="rId13"/>
    <p:sldId id="421" r:id="rId14"/>
    <p:sldId id="422" r:id="rId15"/>
    <p:sldId id="423" r:id="rId16"/>
    <p:sldId id="424" r:id="rId17"/>
    <p:sldId id="425" r:id="rId18"/>
    <p:sldId id="407" r:id="rId19"/>
    <p:sldId id="409" r:id="rId20"/>
    <p:sldId id="410" r:id="rId21"/>
    <p:sldId id="436" r:id="rId22"/>
  </p:sldIdLst>
  <p:sldSz cx="12192000" cy="6858000"/>
  <p:notesSz cx="6761163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675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356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034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712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3926" algn="l" defTabSz="913561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0682" algn="l" defTabSz="913561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197440" algn="l" defTabSz="913561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4199" algn="l" defTabSz="913561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Гринько Евгений Александрович" initials="ГЕА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87C4"/>
    <a:srgbClr val="A2A9E8"/>
    <a:srgbClr val="B0A3E7"/>
    <a:srgbClr val="ED833B"/>
    <a:srgbClr val="667EE2"/>
    <a:srgbClr val="E4B75E"/>
    <a:srgbClr val="E3C75F"/>
    <a:srgbClr val="DBB62D"/>
    <a:srgbClr val="E0BF48"/>
    <a:srgbClr val="B0B2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7356" autoAdjust="0"/>
  </p:normalViewPr>
  <p:slideViewPr>
    <p:cSldViewPr snapToGrid="0">
      <p:cViewPr>
        <p:scale>
          <a:sx n="110" d="100"/>
          <a:sy n="110" d="100"/>
        </p:scale>
        <p:origin x="-540" y="-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Microsoft_Excel_Worksheet1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2369652095286087E-2"/>
          <c:y val="5.6219829467411574E-2"/>
          <c:w val="0.82056967261040525"/>
          <c:h val="0.7007774668749988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 год</c:v>
                </c:pt>
              </c:strCache>
            </c:strRef>
          </c:tx>
          <c:spPr>
            <a:solidFill>
              <a:srgbClr val="667EE2"/>
            </a:solidFill>
            <a:scene3d>
              <a:camera prst="orthographicFront"/>
              <a:lightRig rig="soft" dir="t"/>
            </a:scene3d>
            <a:sp3d prstMaterial="dkEdg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3.7059403451572769E-3"/>
                  <c:y val="-1.4396834963526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8685207149180288E-3"/>
                  <c:y val="-9.597889975684085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9.2647049597299972E-3"/>
                  <c:y val="-1.43968349635261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6676731553207678E-2"/>
                  <c:y val="-2.87936699270522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9.2648508628931925E-3"/>
                  <c:y val="-1.43968349635261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Поступило в ФК</c:v>
                </c:pt>
                <c:pt idx="1">
                  <c:v>Отправлено в Минфин</c:v>
                </c:pt>
                <c:pt idx="2">
                  <c:v>Минфин принял решение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329</c:v>
                </c:pt>
                <c:pt idx="1">
                  <c:v>302</c:v>
                </c:pt>
                <c:pt idx="2">
                  <c:v>268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 год</c:v>
                </c:pt>
              </c:strCache>
            </c:strRef>
          </c:tx>
          <c:spPr>
            <a:solidFill>
              <a:srgbClr val="C55A11"/>
            </a:solidFill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2.0382671898365023E-2"/>
                  <c:y val="-1.4396834963526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4823615477465912E-2"/>
                  <c:y val="-1.91957799513681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2235496167780467E-2"/>
                  <c:y val="-1.91961578210522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111782103547183E-2"/>
                  <c:y val="-2.3994724939210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1117821035471695E-2"/>
                  <c:y val="4.79894498784195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Поступило в ФК</c:v>
                </c:pt>
                <c:pt idx="1">
                  <c:v>Отправлено в Минфин</c:v>
                </c:pt>
                <c:pt idx="2">
                  <c:v>Минфин принял решение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364</c:v>
                </c:pt>
                <c:pt idx="1">
                  <c:v>325</c:v>
                </c:pt>
                <c:pt idx="2">
                  <c:v>167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9670144"/>
        <c:axId val="41145984"/>
        <c:axId val="0"/>
      </c:bar3DChart>
      <c:catAx>
        <c:axId val="896701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800" baseline="0"/>
            </a:pPr>
            <a:endParaRPr lang="ru-RU"/>
          </a:p>
        </c:txPr>
        <c:crossAx val="41145984"/>
        <c:crosses val="autoZero"/>
        <c:auto val="1"/>
        <c:lblAlgn val="ctr"/>
        <c:lblOffset val="100"/>
        <c:noMultiLvlLbl val="0"/>
      </c:catAx>
      <c:valAx>
        <c:axId val="411459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aseline="0"/>
            </a:pPr>
            <a:endParaRPr lang="ru-RU"/>
          </a:p>
        </c:txPr>
        <c:crossAx val="896701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9908418597043416"/>
          <c:y val="0.4472652559055118"/>
          <c:w val="0.10091581402956586"/>
          <c:h val="0.28782938428024329"/>
        </c:manualLayout>
      </c:layout>
      <c:overlay val="0"/>
      <c:txPr>
        <a:bodyPr/>
        <a:lstStyle/>
        <a:p>
          <a:pPr>
            <a:defRPr sz="1000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3585447227079123E-2"/>
          <c:y val="2.5492416047339768E-2"/>
          <c:w val="0.8931759379662062"/>
          <c:h val="0.7265033417339593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Поступило в ФК </c:v>
                </c:pt>
              </c:strCache>
            </c:strRef>
          </c:tx>
          <c:spPr>
            <a:solidFill>
              <a:srgbClr val="667EE2"/>
            </a:solidFill>
            <a:scene3d>
              <a:camera prst="orthographicFront"/>
              <a:lightRig rig="soft" dir="t"/>
            </a:scene3d>
            <a:sp3d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1.5204249336280643E-2"/>
                  <c:y val="-2.321244099105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367648805305157E-2"/>
                  <c:y val="-8.149942864495638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2"/>
                <c:pt idx="0">
                  <c:v>306.8</c:v>
                </c:pt>
                <c:pt idx="1">
                  <c:v>306.4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351</c:v>
                </c:pt>
                <c:pt idx="1">
                  <c:v>13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Направлено в Минфин </c:v>
                </c:pt>
              </c:strCache>
            </c:strRef>
          </c:tx>
          <c:spPr>
            <a:solidFill>
              <a:srgbClr val="C55A11"/>
            </a:solidFill>
            <a:scene3d>
              <a:camera prst="orthographicFront"/>
              <a:lightRig rig="soft" dir="t"/>
            </a:scene3d>
            <a:sp3d prstMaterial="plastic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3.9531048274329669E-2"/>
                  <c:y val="-2.321244099105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5804450846457558E-2"/>
                  <c:y val="-1.32468100257274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2"/>
                <c:pt idx="0">
                  <c:v>306.8</c:v>
                </c:pt>
                <c:pt idx="1">
                  <c:v>306.4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300</c:v>
                </c:pt>
                <c:pt idx="1">
                  <c:v>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по статье 306.7 УБМП не поступали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2"/>
                <c:pt idx="0">
                  <c:v>306.8</c:v>
                </c:pt>
                <c:pt idx="1">
                  <c:v>306.4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0935808"/>
        <c:axId val="41147712"/>
        <c:axId val="0"/>
      </c:bar3DChart>
      <c:catAx>
        <c:axId val="9093580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41147712"/>
        <c:crosses val="autoZero"/>
        <c:auto val="1"/>
        <c:lblAlgn val="ctr"/>
        <c:lblOffset val="100"/>
        <c:noMultiLvlLbl val="0"/>
      </c:catAx>
      <c:valAx>
        <c:axId val="411477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 baseline="0"/>
            </a:pPr>
            <a:endParaRPr lang="ru-RU"/>
          </a:p>
        </c:txPr>
        <c:crossAx val="90935808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900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Поступило в ФК </c:v>
                </c:pt>
              </c:strCache>
            </c:strRef>
          </c:tx>
          <c:spPr>
            <a:solidFill>
              <a:srgbClr val="667EE2"/>
            </a:solidFill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1.3418788120716662E-2"/>
                  <c:y val="-2.19143476857930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4153818617289935E-2"/>
                  <c:y val="-1.6435760764344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8786303369003263E-2"/>
                  <c:y val="-5.47858692144827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306.8</c:v>
                </c:pt>
                <c:pt idx="1">
                  <c:v>306.7</c:v>
                </c:pt>
                <c:pt idx="2">
                  <c:v>306.4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245</c:v>
                </c:pt>
                <c:pt idx="1">
                  <c:v>6</c:v>
                </c:pt>
                <c:pt idx="2">
                  <c:v>62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Направлено в Минфин  </c:v>
                </c:pt>
              </c:strCache>
            </c:strRef>
          </c:tx>
          <c:spPr>
            <a:solidFill>
              <a:srgbClr val="C55A11"/>
            </a:solidFill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2.6837576241433372E-2"/>
                  <c:y val="-2.73929346072413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521333865576611E-2"/>
                  <c:y val="-2.1914347685793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4153818617289935E-2"/>
                  <c:y val="-1.09571738428965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306.8</c:v>
                </c:pt>
                <c:pt idx="1">
                  <c:v>306.7</c:v>
                </c:pt>
                <c:pt idx="2">
                  <c:v>306.4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240</c:v>
                </c:pt>
                <c:pt idx="1">
                  <c:v>5</c:v>
                </c:pt>
                <c:pt idx="2">
                  <c:v>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8"/>
        <c:gapDepth val="54"/>
        <c:shape val="box"/>
        <c:axId val="89673216"/>
        <c:axId val="90842240"/>
        <c:axId val="0"/>
      </c:bar3DChart>
      <c:catAx>
        <c:axId val="896732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90842240"/>
        <c:crosses val="autoZero"/>
        <c:auto val="1"/>
        <c:lblAlgn val="ctr"/>
        <c:lblOffset val="100"/>
        <c:noMultiLvlLbl val="0"/>
      </c:catAx>
      <c:valAx>
        <c:axId val="90842240"/>
        <c:scaling>
          <c:orientation val="minMax"/>
          <c:max val="5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aseline="0"/>
            </a:pPr>
            <a:endParaRPr lang="ru-RU"/>
          </a:p>
        </c:txPr>
        <c:crossAx val="89673216"/>
        <c:crosses val="autoZero"/>
        <c:crossBetween val="between"/>
        <c:majorUnit val="100"/>
      </c:valAx>
    </c:plotArea>
    <c:legend>
      <c:legendPos val="b"/>
      <c:layout/>
      <c:overlay val="0"/>
      <c:txPr>
        <a:bodyPr/>
        <a:lstStyle/>
        <a:p>
          <a:pPr>
            <a:defRPr sz="1000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Вынесено приказов Минфина по УБМП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txPr>
              <a:bodyPr/>
              <a:lstStyle/>
              <a:p>
                <a:pPr>
                  <a:defRPr sz="2400" b="1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m/d/yyyy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435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Обжаловано в суд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prst="relaxedInset"/>
            </a:sp3d>
          </c:spPr>
          <c:invertIfNegative val="0"/>
          <c:dLbls>
            <c:txPr>
              <a:bodyPr/>
              <a:lstStyle/>
              <a:p>
                <a:pPr>
                  <a:defRPr sz="2400" b="1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m/d/yyyy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Отменено судом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txPr>
              <a:bodyPr/>
              <a:lstStyle/>
              <a:p>
                <a:pPr>
                  <a:defRPr sz="2400" b="1">
                    <a:solidFill>
                      <a:schemeClr val="bg1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m/d/yyyy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91798016"/>
        <c:axId val="6116992"/>
      </c:barChart>
      <c:catAx>
        <c:axId val="91798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crossAx val="6116992"/>
        <c:crosses val="autoZero"/>
        <c:auto val="1"/>
        <c:lblAlgn val="ctr"/>
        <c:lblOffset val="100"/>
        <c:noMultiLvlLbl val="0"/>
      </c:catAx>
      <c:valAx>
        <c:axId val="61169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9179801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585933143148726E-2"/>
          <c:y val="4.6862374277420175E-2"/>
          <c:w val="0.60575883243772688"/>
          <c:h val="0.854393307842643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Вынесено представлений/предписаний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Лист1!$A$2:$A$3</c:f>
              <c:strCache>
                <c:ptCount val="2"/>
                <c:pt idx="0">
                  <c:v>Представления </c:v>
                </c:pt>
                <c:pt idx="1">
                  <c:v>Предписания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3561</c:v>
                </c:pt>
                <c:pt idx="1">
                  <c:v>1011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Рассмотрено заявлений об обжаловании представлений/предписаний на основании вступивших в законную силу судебных актов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Лист1!$A$2:$A$3</c:f>
              <c:strCache>
                <c:ptCount val="2"/>
                <c:pt idx="0">
                  <c:v>Представления </c:v>
                </c:pt>
                <c:pt idx="1">
                  <c:v>Предписания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90</c:v>
                </c:pt>
                <c:pt idx="1">
                  <c:v>53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Отменено судом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Лист1!$A$2:$A$3</c:f>
              <c:strCache>
                <c:ptCount val="2"/>
                <c:pt idx="0">
                  <c:v>Представления </c:v>
                </c:pt>
                <c:pt idx="1">
                  <c:v>Предписания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33</c:v>
                </c:pt>
                <c:pt idx="1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9030656"/>
        <c:axId val="6142720"/>
      </c:barChart>
      <c:catAx>
        <c:axId val="1290306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6142720"/>
        <c:crosses val="autoZero"/>
        <c:auto val="1"/>
        <c:lblAlgn val="ctr"/>
        <c:lblOffset val="100"/>
        <c:noMultiLvlLbl val="0"/>
      </c:catAx>
      <c:valAx>
        <c:axId val="61427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29030656"/>
        <c:crosses val="autoZero"/>
        <c:crossBetween val="between"/>
      </c:valAx>
    </c:plotArea>
    <c:legend>
      <c:legendPos val="r"/>
      <c:legendEntry>
        <c:idx val="0"/>
        <c:txPr>
          <a:bodyPr rot="0" vert="horz"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 rot="0" vert="horz"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2"/>
        <c:txPr>
          <a:bodyPr rot="0" vert="horz"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670446756774838"/>
          <c:y val="4.9248151842946494E-2"/>
          <c:w val="0.32294129606138805"/>
          <c:h val="0.9056756795266192"/>
        </c:manualLayout>
      </c:layout>
      <c:overlay val="0"/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Вынесено представлений/предписаний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Лист1!$A$2:$A$3</c:f>
              <c:strCache>
                <c:ptCount val="2"/>
                <c:pt idx="0">
                  <c:v>Представления </c:v>
                </c:pt>
                <c:pt idx="1">
                  <c:v>Предписания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117</c:v>
                </c:pt>
                <c:pt idx="1">
                  <c:v>46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Рассмотрено заявлений об обжаловании представлений/предписаний на основании вступивших в законную силу судебных актов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Лист1!$A$2:$A$3</c:f>
              <c:strCache>
                <c:ptCount val="2"/>
                <c:pt idx="0">
                  <c:v>Представления </c:v>
                </c:pt>
                <c:pt idx="1">
                  <c:v>Предписания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2</c:v>
                </c:pt>
                <c:pt idx="1">
                  <c:v>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Отменено судом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Лист1!$A$2:$A$3</c:f>
              <c:strCache>
                <c:ptCount val="2"/>
                <c:pt idx="0">
                  <c:v>Представления </c:v>
                </c:pt>
                <c:pt idx="1">
                  <c:v>Предписания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982656"/>
        <c:axId val="6208832"/>
      </c:barChart>
      <c:catAx>
        <c:axId val="389826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 algn="ctr">
              <a:defRPr lang="ru-RU" sz="1800" b="1" i="0" u="none" strike="noStrike" kern="1200" baseline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208832"/>
        <c:crosses val="autoZero"/>
        <c:auto val="1"/>
        <c:lblAlgn val="ctr"/>
        <c:lblOffset val="100"/>
        <c:noMultiLvlLbl val="0"/>
      </c:catAx>
      <c:valAx>
        <c:axId val="62088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 algn="ctr">
              <a:defRPr lang="ru-RU" sz="1600" b="1" i="0" u="none" strike="noStrike" kern="1200" baseline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8982656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4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4497649641014429E-2"/>
          <c:y val="0"/>
          <c:w val="0.64365459036726158"/>
          <c:h val="0.9247354813330892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отмененных представлений/предписаний</c:v>
                </c:pt>
              </c:strCache>
            </c:strRef>
          </c:tx>
          <c:spPr>
            <a:effectLst>
              <a:outerShdw blurRad="190500" sx="25000" sy="25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prstMaterial="metal">
              <a:bevelT/>
            </a:sp3d>
          </c:spPr>
          <c:explosion val="2"/>
          <c:dPt>
            <c:idx val="0"/>
            <c:bubble3D val="0"/>
            <c:spPr>
              <a:solidFill>
                <a:schemeClr val="accent2"/>
              </a:solidFill>
              <a:effectLst>
                <a:outerShdw blurRad="190500" sx="25000" sy="25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/>
              </a:sp3d>
            </c:spPr>
          </c:dPt>
          <c:dPt>
            <c:idx val="1"/>
            <c:bubble3D val="0"/>
            <c:spPr>
              <a:solidFill>
                <a:schemeClr val="accent1"/>
              </a:solidFill>
              <a:effectLst>
                <a:outerShdw blurRad="190500" sx="25000" sy="25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/>
              </a:sp3d>
            </c:spPr>
          </c:dPt>
          <c:dLbls>
            <c:dLbl>
              <c:idx val="0"/>
              <c:layout>
                <c:manualLayout>
                  <c:x val="-0.13976656824146974"/>
                  <c:y val="-9.7838294629501429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53 </a:t>
                    </a:r>
                    <a:r>
                      <a:rPr lang="en-US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sz="14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r>
                      <a:rPr lang="ru-RU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28 дел</a:t>
                    </a:r>
                    <a:endParaRPr lang="en-US" sz="2400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4569553042094066"/>
                  <c:y val="-8.7266452838977687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36 </a:t>
                    </a:r>
                    <a:r>
                      <a:rPr lang="en-US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sz="14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r>
                      <a:rPr lang="ru-RU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19 дел</a:t>
                    </a:r>
                    <a:endParaRPr lang="en-US" sz="2400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7.5778554703195541E-2"/>
                  <c:y val="0.10333028097739651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11</a:t>
                    </a:r>
                    <a:r>
                      <a:rPr lang="en-US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r>
                      <a:rPr lang="ru-RU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/>
                    </a:r>
                    <a:br>
                      <a:rPr lang="ru-RU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</a:br>
                    <a:r>
                      <a:rPr lang="ru-RU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6 дел</a:t>
                    </a:r>
                    <a:endParaRPr lang="en-US" sz="2400" b="1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Нарушение материального права</c:v>
                </c:pt>
                <c:pt idx="1">
                  <c:v>Недоказанность вменяемого правонарушения</c:v>
                </c:pt>
                <c:pt idx="2">
                  <c:v>Процессуальные нарушения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0.53</c:v>
                </c:pt>
                <c:pt idx="1">
                  <c:v>0.36</c:v>
                </c:pt>
                <c:pt idx="2" formatCode="0%">
                  <c:v>0.11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</c:plotArea>
    <c:legend>
      <c:legendPos val="r"/>
      <c:legendEntry>
        <c:idx val="0"/>
        <c:txPr>
          <a:bodyPr/>
          <a:lstStyle/>
          <a:p>
            <a:pPr>
              <a:spcBef>
                <a:spcPts val="0"/>
              </a:spcBef>
              <a:defRPr sz="1200" b="1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spcAft>
                <a:spcPts val="0"/>
              </a:spcAft>
              <a:defRPr sz="1200" b="1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 sz="1200" b="1"/>
            </a:pPr>
            <a:endParaRPr lang="ru-RU"/>
          </a:p>
        </c:txPr>
      </c:legendEntry>
      <c:layout>
        <c:manualLayout>
          <c:xMode val="edge"/>
          <c:yMode val="edge"/>
          <c:x val="0.68283688705309487"/>
          <c:y val="0.1741447320334753"/>
          <c:w val="0.29056220355343315"/>
          <c:h val="0.47091595943374376"/>
        </c:manualLayout>
      </c:layout>
      <c:overlay val="0"/>
      <c:txPr>
        <a:bodyPr/>
        <a:lstStyle/>
        <a:p>
          <a:pPr>
            <a:defRPr sz="12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ru-RU" sz="2000" b="1" kern="12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pPr>
            <a:r>
              <a:rPr lang="ru-RU" sz="2000" b="0" kern="12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Количество вынесенных </a:t>
            </a:r>
            <a:r>
              <a:rPr lang="ru-RU" sz="2000" b="0" kern="12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постановлений </a:t>
            </a:r>
            <a:r>
              <a:rPr lang="ru-RU" sz="2000" b="1" kern="12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 2017 году</a:t>
            </a:r>
            <a:endParaRPr lang="ru-RU" sz="2000" b="1" kern="12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12877862105125731"/>
          <c:y val="6.5260801499324964E-4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0826696735133734E-3"/>
          <c:y val="0.11046260532169033"/>
          <c:w val="0.6499551449780635"/>
          <c:h val="0.8306050582034979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вынесенных постановлений</c:v>
                </c:pt>
              </c:strCache>
            </c:strRef>
          </c:tx>
          <c:spPr>
            <a:effectLst>
              <a:outerShdw blurRad="177800" dir="8100000" sx="90000" sy="9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  <a:bevelB/>
            </a:sp3d>
          </c:spPr>
          <c:dPt>
            <c:idx val="0"/>
            <c:bubble3D val="0"/>
            <c:spPr>
              <a:solidFill>
                <a:srgbClr val="A2A9E8"/>
              </a:solidFill>
              <a:effectLst>
                <a:outerShdw blurRad="177800" dir="8100000" sx="90000" sy="90000" algn="tr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  <a:bevelB/>
              </a:sp3d>
            </c:spPr>
          </c:dPt>
          <c:dPt>
            <c:idx val="1"/>
            <c:bubble3D val="0"/>
            <c:spPr>
              <a:solidFill>
                <a:schemeClr val="accent2">
                  <a:lumMod val="75000"/>
                </a:schemeClr>
              </a:solidFill>
              <a:effectLst>
                <a:outerShdw blurRad="177800" dir="8100000" sx="90000" sy="90000" algn="tr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  <a:bevelB/>
              </a:sp3d>
            </c:spPr>
          </c:dPt>
          <c:dLbls>
            <c:dLbl>
              <c:idx val="0"/>
              <c:layout>
                <c:manualLayout>
                  <c:x val="-0.15109443950276427"/>
                  <c:y val="-0.14057844889654139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>
                        <a:effectLst/>
                      </a:rPr>
                      <a:t>2256</a:t>
                    </a:r>
                    <a:endParaRPr lang="en-US" b="1" dirty="0">
                      <a:effectLst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6352213747183642"/>
                  <c:y val="4.6156096047147842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>
                        <a:effectLst/>
                      </a:rPr>
                      <a:t>964</a:t>
                    </a:r>
                    <a:endParaRPr lang="en-US" b="1" dirty="0">
                      <a:effectLst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0">
                    <a:effectLst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о наложении административного штрафа</c:v>
                </c:pt>
                <c:pt idx="1">
                  <c:v>о прекращении производства по делу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2256</c:v>
                </c:pt>
                <c:pt idx="1">
                  <c:v>964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5839804812437996"/>
          <c:y val="0.34249357352424797"/>
          <c:w val="0.32027640096905319"/>
          <c:h val="0.339975043122064"/>
        </c:manualLayout>
      </c:layout>
      <c:overlay val="0"/>
      <c:txPr>
        <a:bodyPr/>
        <a:lstStyle/>
        <a:p>
          <a:pPr>
            <a:defRPr lang="ru-RU" sz="1050" b="1" i="0" u="none" strike="noStrike" kern="1200" baseline="0">
              <a:solidFill>
                <a:prstClr val="black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 rtl="0">
              <a:defRPr lang="ru-RU" sz="2000" b="1" i="0" u="none" strike="noStrike" kern="1200" baseline="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pPr>
            <a:r>
              <a:rPr lang="ru-RU" sz="2000" b="0" i="0" u="none" strike="noStrike" kern="1200" baseline="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Количество вынесенных </a:t>
            </a:r>
            <a:r>
              <a:rPr lang="ru-RU" sz="2000" b="0" i="0" u="none" strike="noStrike" kern="1200" baseline="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постановлений </a:t>
            </a:r>
          </a:p>
          <a:p>
            <a:pPr algn="ctr" rtl="0">
              <a:defRPr lang="ru-RU" sz="2000" b="1" i="0" u="none" strike="noStrike" kern="1200" baseline="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pPr>
            <a:r>
              <a:rPr lang="ru-RU" sz="2000" b="1" i="0" u="none" strike="noStrike" kern="1200" baseline="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 </a:t>
            </a:r>
            <a:r>
              <a:rPr lang="en-US" sz="2000" b="1" i="0" u="none" strike="noStrike" kern="1200" baseline="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I </a:t>
            </a:r>
            <a:r>
              <a:rPr lang="ru-RU" sz="2000" b="1" i="0" u="none" strike="noStrike" kern="1200" baseline="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квартале 2018 года</a:t>
            </a:r>
            <a:endParaRPr lang="ru-RU" sz="2000" b="1" i="0" u="none" strike="noStrike" kern="1200" baseline="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12611292718793646"/>
          <c:y val="6.5260801499325083E-4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0826696735133734E-3"/>
          <c:y val="0.11046260532169033"/>
          <c:w val="0.6499551449780635"/>
          <c:h val="0.8306050582034979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вынесенных постановлений</c:v>
                </c:pt>
              </c:strCache>
            </c:strRef>
          </c:tx>
          <c:spPr>
            <a:effectLst>
              <a:outerShdw blurRad="177800" dir="8100000" sx="90000" sy="9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  <a:bevelB/>
            </a:sp3d>
          </c:spPr>
          <c:dPt>
            <c:idx val="0"/>
            <c:bubble3D val="0"/>
            <c:spPr>
              <a:solidFill>
                <a:srgbClr val="A2A9E8"/>
              </a:solidFill>
              <a:effectLst>
                <a:outerShdw blurRad="177800" dir="8100000" sx="90000" sy="90000" algn="tr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  <a:bevelB/>
              </a:sp3d>
            </c:spPr>
          </c:dPt>
          <c:dPt>
            <c:idx val="1"/>
            <c:bubble3D val="0"/>
            <c:spPr>
              <a:solidFill>
                <a:schemeClr val="accent2">
                  <a:lumMod val="75000"/>
                </a:schemeClr>
              </a:solidFill>
              <a:effectLst>
                <a:outerShdw blurRad="177800" dir="8100000" sx="90000" sy="90000" algn="tr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  <a:bevelB/>
              </a:sp3d>
            </c:spPr>
          </c:dPt>
          <c:dLbls>
            <c:dLbl>
              <c:idx val="0"/>
              <c:layout>
                <c:manualLayout>
                  <c:x val="-0.15109443950276427"/>
                  <c:y val="-0.14057844889654139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>
                        <a:effectLst/>
                      </a:rPr>
                      <a:t>352</a:t>
                    </a:r>
                    <a:endParaRPr lang="en-US" b="1" dirty="0">
                      <a:effectLst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6352213747183642"/>
                  <c:y val="4.6156096047147842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>
                        <a:effectLst/>
                      </a:rPr>
                      <a:t>167</a:t>
                    </a:r>
                    <a:endParaRPr lang="en-US" b="1" dirty="0">
                      <a:effectLst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0">
                    <a:effectLst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о наложении административного штрафа</c:v>
                </c:pt>
                <c:pt idx="1">
                  <c:v>о прекращении производства по делу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352</c:v>
                </c:pt>
                <c:pt idx="1">
                  <c:v>167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5839804812437996"/>
          <c:y val="0.34249357352424797"/>
          <c:w val="0.32027640096905319"/>
          <c:h val="0.339975043122064"/>
        </c:manualLayout>
      </c:layout>
      <c:overlay val="0"/>
      <c:txPr>
        <a:bodyPr/>
        <a:lstStyle/>
        <a:p>
          <a:pPr>
            <a:defRPr lang="ru-RU" sz="1050" b="1" i="0" u="none" strike="noStrike" kern="1200" baseline="0">
              <a:solidFill>
                <a:prstClr val="black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9564104316840241E-2"/>
          <c:y val="3.2002080725741851E-2"/>
          <c:w val="0.91167444680002041"/>
          <c:h val="0.8069807937733605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Назначен штраф</c:v>
                </c:pt>
              </c:strCache>
            </c:strRef>
          </c:tx>
          <c:spPr>
            <a:solidFill>
              <a:srgbClr val="667EE2"/>
            </a:solidFill>
            <a:effectLst/>
            <a:scene3d>
              <a:camera prst="orthographicFront"/>
              <a:lightRig rig="threePt" dir="t"/>
            </a:scene3d>
            <a:sp3d>
              <a:bevelT prst="relaxedInset"/>
              <a:bevelB/>
            </a:sp3d>
          </c:spPr>
          <c:invertIfNegative val="0"/>
          <c:dLbls>
            <c:dLbl>
              <c:idx val="0"/>
              <c:layout>
                <c:manualLayout>
                  <c:x val="1.38312586445366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662517289073103E-3"/>
                  <c:y val="-2.15749693660917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149377593360999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4.384875734952175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766251728907338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2.766251728907338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3.2886568012141619E-3"/>
                  <c:y val="-2.27545920827286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1.0962189337380538E-3"/>
                  <c:y val="-4.5509184165455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1.0962189337380538E-3"/>
                  <c:y val="-4.55091841654556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1.0962189337380538E-3"/>
                  <c:y val="2.27545920827278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2.192437867476188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3.288656801214001E-3"/>
                  <c:y val="-4.5509184165455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Лист1!$A$2:$A$18</c:f>
              <c:strCache>
                <c:ptCount val="17"/>
                <c:pt idx="0">
                  <c:v>7.29.3</c:v>
                </c:pt>
                <c:pt idx="1">
                  <c:v>ч. 8-10 ст. 7.32</c:v>
                </c:pt>
                <c:pt idx="2">
                  <c:v>15.1</c:v>
                </c:pt>
                <c:pt idx="3">
                  <c:v>15.14</c:v>
                </c:pt>
                <c:pt idx="4">
                  <c:v>15.15</c:v>
                </c:pt>
                <c:pt idx="5">
                  <c:v>15.15.1</c:v>
                </c:pt>
                <c:pt idx="6">
                  <c:v>15.15.2</c:v>
                </c:pt>
                <c:pt idx="7">
                  <c:v>15.15.3</c:v>
                </c:pt>
                <c:pt idx="8">
                  <c:v>15.15.4</c:v>
                </c:pt>
                <c:pt idx="9">
                  <c:v>15.15.5</c:v>
                </c:pt>
                <c:pt idx="10">
                  <c:v>15.15.6</c:v>
                </c:pt>
                <c:pt idx="11">
                  <c:v>15.15.7</c:v>
                </c:pt>
                <c:pt idx="12">
                  <c:v>15.15.10</c:v>
                </c:pt>
                <c:pt idx="13">
                  <c:v>15.15.11</c:v>
                </c:pt>
                <c:pt idx="14">
                  <c:v>15.15.15</c:v>
                </c:pt>
                <c:pt idx="15">
                  <c:v>ч. 20 ст. 19.5</c:v>
                </c:pt>
                <c:pt idx="16">
                  <c:v>ч. 1 ст. 19.7.2</c:v>
                </c:pt>
              </c:strCache>
            </c:strRef>
          </c:cat>
          <c:val>
            <c:numRef>
              <c:f>Лист1!$B$2:$B$18</c:f>
              <c:numCache>
                <c:formatCode>General</c:formatCode>
                <c:ptCount val="17"/>
                <c:pt idx="0">
                  <c:v>246</c:v>
                </c:pt>
                <c:pt idx="1">
                  <c:v>33</c:v>
                </c:pt>
                <c:pt idx="2">
                  <c:v>5</c:v>
                </c:pt>
                <c:pt idx="3">
                  <c:v>363</c:v>
                </c:pt>
                <c:pt idx="4">
                  <c:v>4</c:v>
                </c:pt>
                <c:pt idx="5">
                  <c:v>21</c:v>
                </c:pt>
                <c:pt idx="6">
                  <c:v>18</c:v>
                </c:pt>
                <c:pt idx="7">
                  <c:v>76</c:v>
                </c:pt>
                <c:pt idx="8">
                  <c:v>54</c:v>
                </c:pt>
                <c:pt idx="9">
                  <c:v>231</c:v>
                </c:pt>
                <c:pt idx="10">
                  <c:v>605</c:v>
                </c:pt>
                <c:pt idx="11">
                  <c:v>267</c:v>
                </c:pt>
                <c:pt idx="12">
                  <c:v>270</c:v>
                </c:pt>
                <c:pt idx="13">
                  <c:v>14</c:v>
                </c:pt>
                <c:pt idx="14">
                  <c:v>0</c:v>
                </c:pt>
                <c:pt idx="15">
                  <c:v>47</c:v>
                </c:pt>
                <c:pt idx="16">
                  <c:v>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Производство прекращено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effectLst/>
            <a:scene3d>
              <a:camera prst="orthographicFront"/>
              <a:lightRig rig="threePt" dir="t"/>
            </a:scene3d>
            <a:sp3d>
              <a:bevelT/>
              <a:bevelB prst="angle"/>
            </a:sp3d>
          </c:spPr>
          <c:invertIfNegative val="0"/>
          <c:dLbls>
            <c:dLbl>
              <c:idx val="0"/>
              <c:layout>
                <c:manualLayout>
                  <c:x val="6.577313602428303E-3"/>
                  <c:y val="4.55091841654547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149377593360999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340015089842047E-3"/>
                  <c:y val="-2.15756533748195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4.3848757349522153E-3"/>
                  <c:y val="-8.343254048350807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3.2885704847627267E-3"/>
                  <c:y val="-4.55109758656196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4.149377593360999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4.149377593360999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2.1924378674761076E-3"/>
                  <c:y val="-4.55091841654572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4.384875734952215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6.5773136024283238E-3"/>
                  <c:y val="-1.36527552496366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7.6734462197149021E-3"/>
                  <c:y val="-1.36527552496366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7.6735325361663772E-3"/>
                  <c:y val="4.55073924652916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2.192437867476107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2.1924378674761076E-3"/>
                  <c:y val="2.27545920827261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6.5773136024284843E-3"/>
                  <c:y val="2.27528003825638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Лист1!$A$2:$A$18</c:f>
              <c:strCache>
                <c:ptCount val="17"/>
                <c:pt idx="0">
                  <c:v>7.29.3</c:v>
                </c:pt>
                <c:pt idx="1">
                  <c:v>ч. 8-10 ст. 7.32</c:v>
                </c:pt>
                <c:pt idx="2">
                  <c:v>15.1</c:v>
                </c:pt>
                <c:pt idx="3">
                  <c:v>15.14</c:v>
                </c:pt>
                <c:pt idx="4">
                  <c:v>15.15</c:v>
                </c:pt>
                <c:pt idx="5">
                  <c:v>15.15.1</c:v>
                </c:pt>
                <c:pt idx="6">
                  <c:v>15.15.2</c:v>
                </c:pt>
                <c:pt idx="7">
                  <c:v>15.15.3</c:v>
                </c:pt>
                <c:pt idx="8">
                  <c:v>15.15.4</c:v>
                </c:pt>
                <c:pt idx="9">
                  <c:v>15.15.5</c:v>
                </c:pt>
                <c:pt idx="10">
                  <c:v>15.15.6</c:v>
                </c:pt>
                <c:pt idx="11">
                  <c:v>15.15.7</c:v>
                </c:pt>
                <c:pt idx="12">
                  <c:v>15.15.10</c:v>
                </c:pt>
                <c:pt idx="13">
                  <c:v>15.15.11</c:v>
                </c:pt>
                <c:pt idx="14">
                  <c:v>15.15.15</c:v>
                </c:pt>
                <c:pt idx="15">
                  <c:v>ч. 20 ст. 19.5</c:v>
                </c:pt>
                <c:pt idx="16">
                  <c:v>ч. 1 ст. 19.7.2</c:v>
                </c:pt>
              </c:strCache>
            </c:strRef>
          </c:cat>
          <c:val>
            <c:numRef>
              <c:f>Лист1!$C$2:$C$18</c:f>
              <c:numCache>
                <c:formatCode>General</c:formatCode>
                <c:ptCount val="17"/>
                <c:pt idx="0">
                  <c:v>157</c:v>
                </c:pt>
                <c:pt idx="1">
                  <c:v>17</c:v>
                </c:pt>
                <c:pt idx="2">
                  <c:v>2</c:v>
                </c:pt>
                <c:pt idx="3">
                  <c:v>76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35</c:v>
                </c:pt>
                <c:pt idx="8">
                  <c:v>5</c:v>
                </c:pt>
                <c:pt idx="9">
                  <c:v>27</c:v>
                </c:pt>
                <c:pt idx="10">
                  <c:v>293</c:v>
                </c:pt>
                <c:pt idx="11">
                  <c:v>190</c:v>
                </c:pt>
                <c:pt idx="12">
                  <c:v>113</c:v>
                </c:pt>
                <c:pt idx="13">
                  <c:v>10</c:v>
                </c:pt>
                <c:pt idx="14">
                  <c:v>6</c:v>
                </c:pt>
                <c:pt idx="15">
                  <c:v>23</c:v>
                </c:pt>
                <c:pt idx="16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2513280"/>
        <c:axId val="6165568"/>
        <c:axId val="0"/>
      </c:bar3DChart>
      <c:catAx>
        <c:axId val="925132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 b="1">
                <a:effectLst/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6165568"/>
        <c:crosses val="autoZero"/>
        <c:auto val="1"/>
        <c:lblAlgn val="ctr"/>
        <c:lblOffset val="100"/>
        <c:noMultiLvlLbl val="0"/>
      </c:catAx>
      <c:valAx>
        <c:axId val="61655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925132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2037371225565006"/>
          <c:y val="0.2593582739190628"/>
          <c:w val="0.17110061330428267"/>
          <c:h val="0.2355336784983976"/>
        </c:manualLayout>
      </c:layout>
      <c:overlay val="0"/>
      <c:txPr>
        <a:bodyPr/>
        <a:lstStyle/>
        <a:p>
          <a:pPr>
            <a:defRPr sz="1600" b="1">
              <a:effectLst/>
              <a:latin typeface="+mn-lt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9564104316840241E-2"/>
          <c:y val="3.2002080725741851E-2"/>
          <c:w val="0.91167444680002041"/>
          <c:h val="0.8069807937733605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Назначен штраф</c:v>
                </c:pt>
              </c:strCache>
            </c:strRef>
          </c:tx>
          <c:spPr>
            <a:solidFill>
              <a:srgbClr val="667EE2"/>
            </a:solidFill>
            <a:effectLst/>
            <a:scene3d>
              <a:camera prst="orthographicFront"/>
              <a:lightRig rig="threePt" dir="t"/>
            </a:scene3d>
            <a:sp3d>
              <a:bevelT prst="relaxedInset"/>
              <a:bevelB/>
            </a:sp3d>
          </c:spPr>
          <c:invertIfNegative val="0"/>
          <c:dLbls>
            <c:dLbl>
              <c:idx val="0"/>
              <c:layout>
                <c:manualLayout>
                  <c:x val="1.38312586445366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662517289073103E-3"/>
                  <c:y val="-2.15749693660917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149377593360999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4.384875734952175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766251728907338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2.766251728907338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3.2886568012141619E-3"/>
                  <c:y val="-2.27545920827286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1.0962189337380538E-3"/>
                  <c:y val="-4.5509184165455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1.0962189337380538E-3"/>
                  <c:y val="-4.55091841654556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1.0962189337380538E-3"/>
                  <c:y val="2.27545920827278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2.192437867476188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3.288656801214161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Лист1!$A$2:$A$17</c:f>
              <c:strCache>
                <c:ptCount val="16"/>
                <c:pt idx="0">
                  <c:v>7.29.3</c:v>
                </c:pt>
                <c:pt idx="1">
                  <c:v>ч. 8-10 ст. 7.32</c:v>
                </c:pt>
                <c:pt idx="2">
                  <c:v>15.1</c:v>
                </c:pt>
                <c:pt idx="3">
                  <c:v>15.14</c:v>
                </c:pt>
                <c:pt idx="4">
                  <c:v>15.15</c:v>
                </c:pt>
                <c:pt idx="5">
                  <c:v>15.15.1</c:v>
                </c:pt>
                <c:pt idx="6">
                  <c:v>15.15.2</c:v>
                </c:pt>
                <c:pt idx="7">
                  <c:v>15.15.3</c:v>
                </c:pt>
                <c:pt idx="8">
                  <c:v>15.15.4</c:v>
                </c:pt>
                <c:pt idx="9">
                  <c:v>15.15.5</c:v>
                </c:pt>
                <c:pt idx="10">
                  <c:v>15.15.6</c:v>
                </c:pt>
                <c:pt idx="11">
                  <c:v>15.15.7</c:v>
                </c:pt>
                <c:pt idx="12">
                  <c:v>15.15.10</c:v>
                </c:pt>
                <c:pt idx="13">
                  <c:v>15.15.11</c:v>
                </c:pt>
                <c:pt idx="14">
                  <c:v>15.15.16</c:v>
                </c:pt>
                <c:pt idx="15">
                  <c:v>ч. 20 ст. 19.5</c:v>
                </c:pt>
              </c:strCache>
            </c:strRef>
          </c:cat>
          <c:val>
            <c:numRef>
              <c:f>Лист1!$B$2:$B$17</c:f>
              <c:numCache>
                <c:formatCode>General</c:formatCode>
                <c:ptCount val="16"/>
                <c:pt idx="0">
                  <c:v>71</c:v>
                </c:pt>
                <c:pt idx="1">
                  <c:v>42</c:v>
                </c:pt>
                <c:pt idx="2">
                  <c:v>2</c:v>
                </c:pt>
                <c:pt idx="3">
                  <c:v>41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  <c:pt idx="7">
                  <c:v>2</c:v>
                </c:pt>
                <c:pt idx="8">
                  <c:v>33</c:v>
                </c:pt>
                <c:pt idx="9">
                  <c:v>6</c:v>
                </c:pt>
                <c:pt idx="10">
                  <c:v>75</c:v>
                </c:pt>
                <c:pt idx="11">
                  <c:v>11</c:v>
                </c:pt>
                <c:pt idx="12">
                  <c:v>24</c:v>
                </c:pt>
                <c:pt idx="13">
                  <c:v>3</c:v>
                </c:pt>
                <c:pt idx="14">
                  <c:v>21</c:v>
                </c:pt>
                <c:pt idx="15">
                  <c:v>18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Производство прекращено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effectLst/>
            <a:scene3d>
              <a:camera prst="orthographicFront"/>
              <a:lightRig rig="threePt" dir="t"/>
            </a:scene3d>
            <a:sp3d>
              <a:bevelT/>
              <a:bevelB prst="angle"/>
            </a:sp3d>
          </c:spPr>
          <c:invertIfNegative val="0"/>
          <c:dLbls>
            <c:dLbl>
              <c:idx val="0"/>
              <c:layout>
                <c:manualLayout>
                  <c:x val="6.577313602428303E-3"/>
                  <c:y val="4.55091841654547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149377593360999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340015089842047E-3"/>
                  <c:y val="-2.15756533748195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4.3848757349522153E-3"/>
                  <c:y val="-8.343254048350807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19243786747614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3.2885704847627267E-3"/>
                  <c:y val="-4.55109758656196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4.149377593360999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4.149377593360999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2.1924378674761076E-3"/>
                  <c:y val="-4.55091841654572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4.384875734952215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6.5773136024283238E-3"/>
                  <c:y val="-1.36527552496366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4.3847894185007402E-3"/>
                  <c:y val="2.27545920827286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7.6735325361663772E-3"/>
                  <c:y val="4.55073924652916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2.192437867476107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4.3848757349522153E-3"/>
                  <c:y val="8.343254048350807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6.5773136024284843E-3"/>
                  <c:y val="2.27528003825638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Лист1!$A$2:$A$17</c:f>
              <c:strCache>
                <c:ptCount val="16"/>
                <c:pt idx="0">
                  <c:v>7.29.3</c:v>
                </c:pt>
                <c:pt idx="1">
                  <c:v>ч. 8-10 ст. 7.32</c:v>
                </c:pt>
                <c:pt idx="2">
                  <c:v>15.1</c:v>
                </c:pt>
                <c:pt idx="3">
                  <c:v>15.14</c:v>
                </c:pt>
                <c:pt idx="4">
                  <c:v>15.15</c:v>
                </c:pt>
                <c:pt idx="5">
                  <c:v>15.15.1</c:v>
                </c:pt>
                <c:pt idx="6">
                  <c:v>15.15.2</c:v>
                </c:pt>
                <c:pt idx="7">
                  <c:v>15.15.3</c:v>
                </c:pt>
                <c:pt idx="8">
                  <c:v>15.15.4</c:v>
                </c:pt>
                <c:pt idx="9">
                  <c:v>15.15.5</c:v>
                </c:pt>
                <c:pt idx="10">
                  <c:v>15.15.6</c:v>
                </c:pt>
                <c:pt idx="11">
                  <c:v>15.15.7</c:v>
                </c:pt>
                <c:pt idx="12">
                  <c:v>15.15.10</c:v>
                </c:pt>
                <c:pt idx="13">
                  <c:v>15.15.11</c:v>
                </c:pt>
                <c:pt idx="14">
                  <c:v>15.15.16</c:v>
                </c:pt>
                <c:pt idx="15">
                  <c:v>ч. 20 ст. 19.5</c:v>
                </c:pt>
              </c:strCache>
            </c:strRef>
          </c:cat>
          <c:val>
            <c:numRef>
              <c:f>Лист1!$C$2:$C$17</c:f>
              <c:numCache>
                <c:formatCode>General</c:formatCode>
                <c:ptCount val="16"/>
                <c:pt idx="0">
                  <c:v>28</c:v>
                </c:pt>
                <c:pt idx="1">
                  <c:v>23</c:v>
                </c:pt>
                <c:pt idx="2">
                  <c:v>2</c:v>
                </c:pt>
                <c:pt idx="3">
                  <c:v>9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7</c:v>
                </c:pt>
                <c:pt idx="8">
                  <c:v>1</c:v>
                </c:pt>
                <c:pt idx="9">
                  <c:v>11</c:v>
                </c:pt>
                <c:pt idx="10">
                  <c:v>30</c:v>
                </c:pt>
                <c:pt idx="11">
                  <c:v>7</c:v>
                </c:pt>
                <c:pt idx="12">
                  <c:v>26</c:v>
                </c:pt>
                <c:pt idx="13">
                  <c:v>3</c:v>
                </c:pt>
                <c:pt idx="14">
                  <c:v>9</c:v>
                </c:pt>
                <c:pt idx="15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2514816"/>
        <c:axId val="38782080"/>
        <c:axId val="0"/>
      </c:bar3DChart>
      <c:catAx>
        <c:axId val="925148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 b="1">
                <a:effectLst/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38782080"/>
        <c:crosses val="autoZero"/>
        <c:auto val="1"/>
        <c:lblAlgn val="ctr"/>
        <c:lblOffset val="100"/>
        <c:noMultiLvlLbl val="0"/>
      </c:catAx>
      <c:valAx>
        <c:axId val="387820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925148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2914346372555439"/>
          <c:y val="0.24570551866942617"/>
          <c:w val="0.17110061330428267"/>
          <c:h val="0.2355336784983976"/>
        </c:manualLayout>
      </c:layout>
      <c:overlay val="0"/>
      <c:txPr>
        <a:bodyPr/>
        <a:lstStyle/>
        <a:p>
          <a:pPr>
            <a:defRPr sz="1600" b="1">
              <a:effectLst/>
              <a:latin typeface="+mn-lt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i="0">
                <a:effectLst/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ru-RU" dirty="0"/>
              <a:t>Количество </a:t>
            </a:r>
            <a:r>
              <a:rPr lang="ru-RU" dirty="0" smtClean="0"/>
              <a:t>пересмотренных постановлений ТОФК</a:t>
            </a:r>
            <a:endParaRPr lang="ru-RU" dirty="0"/>
          </a:p>
        </c:rich>
      </c:tx>
      <c:layout>
        <c:manualLayout>
          <c:xMode val="edge"/>
          <c:yMode val="edge"/>
          <c:x val="0.18020433519935647"/>
          <c:y val="5.6575929001834273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4231227166934315E-2"/>
          <c:y val="0.16865655671565916"/>
          <c:w val="0.58664750537885668"/>
          <c:h val="0.7507369260750258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вынесенных постановлений</c:v>
                </c:pt>
              </c:strCache>
            </c:strRef>
          </c:tx>
          <c:spPr>
            <a:effectLst>
              <a:outerShdw blurRad="50800" dist="50800" dir="5400000" sx="32000" sy="32000" algn="ctr" rotWithShape="0">
                <a:srgbClr val="000000">
                  <a:alpha val="43137"/>
                </a:srgbClr>
              </a:outerShdw>
            </a:effectLst>
            <a:scene3d>
              <a:camera prst="orthographicFront"/>
              <a:lightRig rig="threePt" dir="t"/>
            </a:scene3d>
            <a:sp3d prstMaterial="metal">
              <a:bevelT/>
              <a:bevelB/>
            </a:sp3d>
          </c:spPr>
          <c:dPt>
            <c:idx val="1"/>
            <c:bubble3D val="0"/>
            <c:spPr>
              <a:solidFill>
                <a:schemeClr val="accent2"/>
              </a:solidFill>
              <a:effectLst>
                <a:outerShdw blurRad="50800" dist="50800" dir="5400000" sx="32000" sy="32000" algn="ctr" rotWithShape="0">
                  <a:srgbClr val="000000">
                    <a:alpha val="43137"/>
                  </a:srgb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/>
                <a:bevelB/>
              </a:sp3d>
            </c:spPr>
          </c:dPt>
          <c:dLbls>
            <c:dLbl>
              <c:idx val="0"/>
              <c:layout>
                <c:manualLayout>
                  <c:x val="-0.16234137459814471"/>
                  <c:y val="-4.9631866348380078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>
                        <a:effectLst/>
                      </a:rPr>
                      <a:t>15</a:t>
                    </a:r>
                    <a:endParaRPr lang="en-US" b="1" dirty="0">
                      <a:effectLst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5845917910575127"/>
                  <c:y val="2.8438778740915452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effectLst/>
                      </a:rPr>
                      <a:t>1</a:t>
                    </a:r>
                    <a:r>
                      <a:rPr lang="ru-RU" b="1" dirty="0" smtClean="0">
                        <a:effectLst/>
                      </a:rPr>
                      <a:t>2</a:t>
                    </a:r>
                    <a:endParaRPr lang="en-US" b="1" dirty="0">
                      <a:effectLst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0">
                    <a:effectLst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в удовлетворении требований отказано</c:v>
                </c:pt>
                <c:pt idx="1">
                  <c:v>производство по делу прекращено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</c:v>
                </c:pt>
                <c:pt idx="1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5494815425471264"/>
          <c:y val="0.37282095961487349"/>
          <c:w val="0.31716268760362304"/>
          <c:h val="0.21008244005527824"/>
        </c:manualLayout>
      </c:layout>
      <c:overlay val="0"/>
      <c:txPr>
        <a:bodyPr/>
        <a:lstStyle/>
        <a:p>
          <a:pPr>
            <a:defRPr sz="1200" b="1" i="0">
              <a:effectLst/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i="0">
                <a:effectLst/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ru-RU" dirty="0" smtClean="0"/>
              <a:t>Результаты обжалования постановлений ЦАФК</a:t>
            </a:r>
            <a:endParaRPr lang="ru-RU" dirty="0"/>
          </a:p>
        </c:rich>
      </c:tx>
      <c:layout>
        <c:manualLayout>
          <c:xMode val="edge"/>
          <c:yMode val="edge"/>
          <c:x val="0.10745312650861051"/>
          <c:y val="0.1184545792935366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5826373324878821E-2"/>
          <c:y val="0.18693692461774566"/>
          <c:w val="0.66491550868149352"/>
          <c:h val="0.8130630753822543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вынесенных постановлений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prst="relaxedInset"/>
              <a:bevelB/>
            </a:sp3d>
          </c:spPr>
          <c:dPt>
            <c:idx val="1"/>
            <c:bubble3D val="0"/>
            <c:spPr>
              <a:solidFill>
                <a:schemeClr val="accent2"/>
              </a:solidFill>
              <a:effectLst>
                <a:outerShdw blurRad="152400" sx="1000" sy="1000" kx="-800400" algn="bl" rotWithShape="0">
                  <a:prstClr val="black">
                    <a:alpha val="33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  <a:bevelB/>
              </a:sp3d>
            </c:spPr>
          </c:dPt>
          <c:dLbls>
            <c:dLbl>
              <c:idx val="0"/>
              <c:delete val="1"/>
            </c:dLbl>
            <c:dLbl>
              <c:idx val="1"/>
              <c:layout>
                <c:manualLayout>
                  <c:x val="9.8849581418004283E-3"/>
                  <c:y val="-0.34138860092887374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 smtClean="0">
                        <a:effectLst/>
                      </a:rPr>
                      <a:t>14/231</a:t>
                    </a:r>
                    <a:endParaRPr lang="en-US" b="1" dirty="0">
                      <a:effectLst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0">
                    <a:effectLst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требования удовлетворены</c:v>
                </c:pt>
                <c:pt idx="1">
                  <c:v>в удовлетворении требований отказано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0</c:v>
                </c:pt>
                <c:pt idx="1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i="0">
                <a:effectLst/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ru-RU" dirty="0" smtClean="0"/>
              <a:t>Результаты обжалования постановлений ТОФК</a:t>
            </a:r>
            <a:endParaRPr lang="ru-RU" dirty="0"/>
          </a:p>
        </c:rich>
      </c:tx>
      <c:layout>
        <c:manualLayout>
          <c:xMode val="edge"/>
          <c:yMode val="edge"/>
          <c:x val="0.11392944276210422"/>
          <c:y val="7.8237736525846299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6417035115895721E-2"/>
          <c:y val="0.12478362215858796"/>
          <c:w val="0.68296722464387571"/>
          <c:h val="0.8750436498123453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вынесенных постановлений</c:v>
                </c:pt>
              </c:strCache>
            </c:strRef>
          </c:tx>
          <c:spPr>
            <a:effectLst>
              <a:outerShdw blurRad="127000" dist="317500" dir="5400000" sx="29000" sy="29000" algn="ctr" rotWithShape="0">
                <a:srgbClr val="000000">
                  <a:alpha val="43137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  <a:bevelB/>
            </a:sp3d>
          </c:spPr>
          <c:dPt>
            <c:idx val="0"/>
            <c:bubble3D val="0"/>
            <c:spPr>
              <a:solidFill>
                <a:srgbClr val="A2A9E8"/>
              </a:solidFill>
              <a:effectLst>
                <a:outerShdw blurRad="127000" dist="317500" dir="5400000" sx="29000" sy="29000" algn="ctr" rotWithShape="0">
                  <a:srgbClr val="000000">
                    <a:alpha val="43137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  <a:bevelB/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effectLst>
                <a:outerShdw blurRad="127000" dist="317500" dir="5400000" sx="29000" sy="29000" algn="ctr" rotWithShape="0">
                  <a:srgbClr val="000000">
                    <a:alpha val="43137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  <a:bevelB/>
              </a:sp3d>
            </c:spPr>
          </c:dPt>
          <c:dLbls>
            <c:dLbl>
              <c:idx val="0"/>
              <c:layout>
                <c:manualLayout>
                  <c:x val="-0.12230924323667648"/>
                  <c:y val="9.3410454479111282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 smtClean="0">
                        <a:effectLst/>
                      </a:rPr>
                      <a:t>155</a:t>
                    </a:r>
                    <a:endParaRPr lang="en-US" b="1" dirty="0">
                      <a:effectLst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2366512896930438"/>
                  <c:y val="-8.9118738716901347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 smtClean="0">
                        <a:effectLst/>
                      </a:rPr>
                      <a:t>342</a:t>
                    </a:r>
                    <a:endParaRPr lang="en-US" b="1" dirty="0">
                      <a:effectLst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0">
                    <a:effectLst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требования удовлетворены</c:v>
                </c:pt>
                <c:pt idx="1">
                  <c:v>в удовлетворении требований отказано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155</c:v>
                </c:pt>
                <c:pt idx="1">
                  <c:v>354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i="0">
                <a:effectLst/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ru-RU" dirty="0" smtClean="0"/>
              <a:t>Результаты обжалования постановлений ЦАФК+</a:t>
            </a:r>
            <a:r>
              <a:rPr lang="ru-RU" baseline="0" dirty="0" smtClean="0"/>
              <a:t>ТОФК</a:t>
            </a:r>
            <a:endParaRPr lang="ru-RU" dirty="0"/>
          </a:p>
        </c:rich>
      </c:tx>
      <c:layout>
        <c:manualLayout>
          <c:xMode val="edge"/>
          <c:yMode val="edge"/>
          <c:x val="5.1473499014952656E-2"/>
          <c:y val="8.8357600506149714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0826696735133734E-3"/>
          <c:y val="0.11046260532169033"/>
          <c:w val="0.6499551449780635"/>
          <c:h val="0.8306050582034979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вынесенных постановлений</c:v>
                </c:pt>
              </c:strCache>
            </c:strRef>
          </c:tx>
          <c:spPr>
            <a:effectLst>
              <a:outerShdw blurRad="177800" dir="8100000" sx="90000" sy="9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  <a:bevelB/>
            </a:sp3d>
          </c:spPr>
          <c:dPt>
            <c:idx val="0"/>
            <c:bubble3D val="0"/>
            <c:spPr>
              <a:solidFill>
                <a:srgbClr val="A2A9E8"/>
              </a:solidFill>
              <a:effectLst>
                <a:outerShdw blurRad="177800" dir="8100000" sx="90000" sy="90000" algn="tr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  <a:bevelB/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effectLst>
                <a:outerShdw blurRad="177800" dir="8100000" sx="90000" sy="90000" algn="tr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relaxedInset"/>
                <a:bevelB/>
              </a:sp3d>
            </c:spPr>
          </c:dPt>
          <c:dLbls>
            <c:dLbl>
              <c:idx val="0"/>
              <c:layout>
                <c:manualLayout>
                  <c:x val="-0.16175724218647353"/>
                  <c:y val="5.1697869847066077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 smtClean="0">
                        <a:effectLst/>
                      </a:rPr>
                      <a:t>155</a:t>
                    </a:r>
                    <a:endParaRPr lang="en-US" b="1" dirty="0">
                      <a:effectLst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981760776854557"/>
                  <c:y val="-0.14274691399014156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 smtClean="0">
                        <a:effectLst/>
                      </a:rPr>
                      <a:t>356</a:t>
                    </a:r>
                    <a:endParaRPr lang="en-US" b="1" dirty="0">
                      <a:effectLst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0">
                    <a:effectLst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требования удовлетворены</c:v>
                </c:pt>
                <c:pt idx="1">
                  <c:v>в удовлетворении требования отказано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155</c:v>
                </c:pt>
                <c:pt idx="1">
                  <c:v>356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65839804812437996"/>
          <c:y val="0.34249357352424797"/>
          <c:w val="0.32027640096905319"/>
          <c:h val="0.339975043122064"/>
        </c:manualLayout>
      </c:layout>
      <c:overlay val="0"/>
      <c:txPr>
        <a:bodyPr/>
        <a:lstStyle/>
        <a:p>
          <a:pPr>
            <a:defRPr lang="ru-RU" sz="1050" b="1" i="0" u="none" strike="noStrike" kern="1200" baseline="0">
              <a:solidFill>
                <a:prstClr val="black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9902482232951399E-2"/>
          <c:y val="4.8960523801101184E-2"/>
          <c:w val="0.97496415770609324"/>
          <c:h val="0.6656279627265021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отмененных постановлений</c:v>
                </c:pt>
              </c:strCache>
            </c:strRef>
          </c:tx>
          <c:spPr>
            <a:solidFill>
              <a:srgbClr val="FF0000"/>
            </a:solidFill>
            <a:ln w="19050"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FF00"/>
              </a:solidFill>
              <a:ln w="19050"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 w="19050"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invertIfNegative val="0"/>
            <c:bubble3D val="0"/>
            <c:spPr>
              <a:solidFill>
                <a:srgbClr val="92D050"/>
              </a:solidFill>
              <a:ln w="19050"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4"/>
            <c:invertIfNegative val="0"/>
            <c:bubble3D val="0"/>
            <c:spPr>
              <a:solidFill>
                <a:srgbClr val="92D050"/>
              </a:solidFill>
              <a:ln w="19050"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6"/>
            <c:invertIfNegative val="0"/>
            <c:bubble3D val="0"/>
            <c:spPr>
              <a:solidFill>
                <a:srgbClr val="92D050"/>
              </a:solidFill>
              <a:ln w="19050"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8"/>
            <c:invertIfNegative val="0"/>
            <c:bubble3D val="0"/>
            <c:spPr>
              <a:solidFill>
                <a:srgbClr val="92D050"/>
              </a:solidFill>
              <a:ln w="19050"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9"/>
            <c:invertIfNegative val="0"/>
            <c:bubble3D val="0"/>
            <c:spPr>
              <a:solidFill>
                <a:srgbClr val="FFFF00"/>
              </a:solidFill>
              <a:ln w="19050"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layout>
                <c:manualLayout>
                  <c:x val="-2.0959001444453149E-5"/>
                  <c:y val="-1.1593366918379077E-2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 smtClean="0"/>
                      <a:t>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1745630563584112E-3"/>
                  <c:y val="1.4512585269596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2357605918547135E-3"/>
                  <c:y val="-2.555930048230259E-2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 smtClean="0"/>
                      <a:t>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9.6033457438117085E-4"/>
                  <c:y val="-4.5964005195647382E-2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 smtClean="0"/>
                      <a:t>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8.3664210684005741E-5"/>
                  <c:y val="-4.7897285618148072E-2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 smtClean="0"/>
                      <a:t>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2136168914434E-3"/>
                  <c:y val="-5.9214168875378149E-2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 smtClean="0"/>
                      <a:t>39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254275979884936E-3"/>
                  <c:y val="-6.1483580449377177E-2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 smtClean="0"/>
                      <a:t>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1.1465604560677129E-3"/>
                  <c:y val="-4.489561338321274E-2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 smtClean="0"/>
                      <a:t>24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8.3492415590198614E-5"/>
                  <c:y val="-1.27915797392211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0"/>
                  <c:y val="-7.9155728369540174E-3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 smtClean="0"/>
                      <a:t>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txPr>
              <a:bodyPr rot="0" vert="horz" anchor="ctr"/>
              <a:lstStyle/>
              <a:p>
                <a:pPr>
                  <a:defRPr sz="1400" b="1">
                    <a:latin typeface="Cambria" panose="020405030504060302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Лист1!$A$2:$A$11</c:f>
              <c:strCache>
                <c:ptCount val="10"/>
                <c:pt idx="0">
                  <c:v>статья 7.29.3</c:v>
                </c:pt>
                <c:pt idx="1">
                  <c:v>статья 15.14</c:v>
                </c:pt>
                <c:pt idx="2">
                  <c:v>статья 15.15.2</c:v>
                </c:pt>
                <c:pt idx="3">
                  <c:v>статья 15.15.3</c:v>
                </c:pt>
                <c:pt idx="4">
                  <c:v>статья 15.15.5</c:v>
                </c:pt>
                <c:pt idx="5">
                  <c:v>статья 15.15.6</c:v>
                </c:pt>
                <c:pt idx="6">
                  <c:v>статья 15.15.7</c:v>
                </c:pt>
                <c:pt idx="7">
                  <c:v>статья 15.15.10</c:v>
                </c:pt>
                <c:pt idx="8">
                  <c:v>статья 19.4.1</c:v>
                </c:pt>
                <c:pt idx="9">
                  <c:v>статья 19.5</c:v>
                </c:pt>
              </c:strCache>
            </c:strRef>
          </c:cat>
          <c:val>
            <c:numRef>
              <c:f>Лист1!$B$2:$B$11</c:f>
              <c:numCache>
                <c:formatCode>#,##0</c:formatCode>
                <c:ptCount val="10"/>
                <c:pt idx="0" formatCode="General">
                  <c:v>7</c:v>
                </c:pt>
                <c:pt idx="1">
                  <c:v>61</c:v>
                </c:pt>
                <c:pt idx="2">
                  <c:v>6</c:v>
                </c:pt>
                <c:pt idx="3">
                  <c:v>3</c:v>
                </c:pt>
                <c:pt idx="4">
                  <c:v>3</c:v>
                </c:pt>
                <c:pt idx="5">
                  <c:v>33</c:v>
                </c:pt>
                <c:pt idx="6">
                  <c:v>2</c:v>
                </c:pt>
                <c:pt idx="7">
                  <c:v>24</c:v>
                </c:pt>
                <c:pt idx="8">
                  <c:v>1</c:v>
                </c:pt>
                <c:pt idx="9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9108736"/>
        <c:axId val="40675584"/>
      </c:barChart>
      <c:valAx>
        <c:axId val="406755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9108736"/>
        <c:crosses val="autoZero"/>
        <c:crossBetween val="between"/>
      </c:valAx>
      <c:catAx>
        <c:axId val="1491087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40675584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5438955645825495E-2"/>
          <c:y val="0.11227731540024152"/>
          <c:w val="0.56596108790604172"/>
          <c:h val="0.8659442396356037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rgbClr val="8487C4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cat>
            <c:strRef>
              <c:f>Лист1!$A$2:$A$5</c:f>
              <c:strCache>
                <c:ptCount val="4"/>
                <c:pt idx="0">
                  <c:v>Малозначительность</c:v>
                </c:pt>
                <c:pt idx="1">
                  <c:v>Состав правонарушения</c:v>
                </c:pt>
                <c:pt idx="2">
                  <c:v>Процессуальные нарушения</c:v>
                </c:pt>
                <c:pt idx="3">
                  <c:v>Срок давности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34</c:v>
                </c:pt>
                <c:pt idx="1">
                  <c:v>12</c:v>
                </c:pt>
                <c:pt idx="2">
                  <c:v>12</c:v>
                </c:pt>
                <c:pt idx="3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993328463127543"/>
          <c:y val="0.50208198504180945"/>
          <c:w val="0.31967542614667177"/>
          <c:h val="0.49747801008258336"/>
        </c:manualLayout>
      </c:layout>
      <c:overlay val="0"/>
      <c:txPr>
        <a:bodyPr/>
        <a:lstStyle/>
        <a:p>
          <a:pPr>
            <a:defRPr sz="1100" b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2382296395482144E-3"/>
          <c:y val="9.8754334596015073E-3"/>
          <c:w val="0.64023368309989914"/>
          <c:h val="0.9663789531626046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prst="relaxedInset"/>
            </a:sp3d>
          </c:spPr>
          <c:dPt>
            <c:idx val="0"/>
            <c:bubble3D val="0"/>
            <c:spPr>
              <a:solidFill>
                <a:srgbClr val="8487C4"/>
              </a:solidFill>
              <a:scene3d>
                <a:camera prst="orthographicFront"/>
                <a:lightRig rig="threePt" dir="t"/>
              </a:scene3d>
              <a:sp3d>
                <a:bevelT prst="relaxedInset"/>
              </a:sp3d>
            </c:spPr>
          </c:dPt>
          <c:cat>
            <c:strRef>
              <c:f>Лист1!$A$2:$A$5</c:f>
              <c:strCache>
                <c:ptCount val="4"/>
                <c:pt idx="0">
                  <c:v>Малозначительность</c:v>
                </c:pt>
                <c:pt idx="1">
                  <c:v>Состав правонарушения</c:v>
                </c:pt>
                <c:pt idx="2">
                  <c:v>Процессуальные нарушения</c:v>
                </c:pt>
                <c:pt idx="3">
                  <c:v>Срок давности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15</c:v>
                </c:pt>
                <c:pt idx="1">
                  <c:v>5</c:v>
                </c:pt>
                <c:pt idx="2">
                  <c:v>10</c:v>
                </c:pt>
                <c:pt idx="3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5089087349539443"/>
          <c:y val="0.45303118261906528"/>
          <c:w val="0.34910924048153102"/>
          <c:h val="0.54495285646912817"/>
        </c:manualLayout>
      </c:layout>
      <c:overlay val="0"/>
      <c:txPr>
        <a:bodyPr/>
        <a:lstStyle/>
        <a:p>
          <a:pPr>
            <a:defRPr sz="11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1698560280788789E-2"/>
          <c:y val="0"/>
          <c:w val="0.70669818588834454"/>
          <c:h val="0.9730691042543746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prst="relaxedInset"/>
            </a:sp3d>
          </c:spPr>
          <c:dPt>
            <c:idx val="0"/>
            <c:bubble3D val="0"/>
            <c:spPr>
              <a:solidFill>
                <a:srgbClr val="8487C4"/>
              </a:solidFill>
              <a:scene3d>
                <a:camera prst="orthographicFront"/>
                <a:lightRig rig="threePt" dir="t"/>
              </a:scene3d>
              <a:sp3d>
                <a:bevelT prst="relaxedInset"/>
              </a:sp3d>
            </c:spPr>
          </c:dPt>
          <c:cat>
            <c:strRef>
              <c:f>Лист1!$A$2:$A$3</c:f>
              <c:strCache>
                <c:ptCount val="2"/>
                <c:pt idx="0">
                  <c:v>Малозначительность</c:v>
                </c:pt>
                <c:pt idx="1">
                  <c:v>Состав правонарушения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16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9974757629424691"/>
          <c:y val="0.6733296483008796"/>
          <c:w val="0.39673036145233215"/>
          <c:h val="0.2278664793049143"/>
        </c:manualLayout>
      </c:layout>
      <c:overlay val="0"/>
      <c:txPr>
        <a:bodyPr/>
        <a:lstStyle/>
        <a:p>
          <a:pPr>
            <a:defRPr sz="11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764C19-3C57-4D4A-B6C9-71E14F6470B2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E0A1229-FB79-424D-AE2B-AD00ECE5B36E}">
      <dgm:prSet phldrT="[Текст]" custT="1"/>
      <dgm:spPr>
        <a:gradFill rotWithShape="0">
          <a:gsLst>
            <a:gs pos="0">
              <a:schemeClr val="accent1">
                <a:lumMod val="40000"/>
                <a:lumOff val="60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</a:gradFill>
        <a:ln>
          <a:solidFill>
            <a:schemeClr val="bg1">
              <a:alpha val="98000"/>
            </a:schemeClr>
          </a:solidFill>
        </a:ln>
        <a:effectLst>
          <a:outerShdw blurRad="152400" dist="38100" dir="2700000" sx="102000" sy="102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just" rtl="0"/>
          <a:r>
            <a:rPr lang="ru-RU" sz="1800" b="1" baseline="0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Отсутствие состава вменяемого правонарушения в виде нецелевого использования бюджетных средств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59B936-38F5-4E2B-9B35-39FF76D37111}" type="parTrans" cxnId="{6945C5E6-DF86-4987-8C28-314CC3B7DABD}">
      <dgm:prSet/>
      <dgm:spPr/>
      <dgm:t>
        <a:bodyPr/>
        <a:lstStyle/>
        <a:p>
          <a:endParaRPr lang="ru-RU"/>
        </a:p>
      </dgm:t>
    </dgm:pt>
    <dgm:pt modelId="{536EAFA9-1634-4DE2-934B-DAAEAA9BB2CF}" type="sibTrans" cxnId="{6945C5E6-DF86-4987-8C28-314CC3B7DABD}">
      <dgm:prSet/>
      <dgm:spPr/>
      <dgm:t>
        <a:bodyPr/>
        <a:lstStyle/>
        <a:p>
          <a:endParaRPr lang="ru-RU"/>
        </a:p>
      </dgm:t>
    </dgm:pt>
    <dgm:pt modelId="{E503F448-A3E2-4574-9208-66C77CBB0E9E}">
      <dgm:prSet custT="1"/>
      <dgm:spPr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48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</a:gradFill>
        <a:ln>
          <a:solidFill>
            <a:schemeClr val="bg1">
              <a:alpha val="82000"/>
            </a:schemeClr>
          </a:solidFill>
        </a:ln>
        <a:effectLst>
          <a:outerShdw blurRad="152400" dist="38100" dir="2700000" sx="102000" sy="102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just" rtl="0"/>
          <a:r>
            <a:rPr lang="ru-RU" sz="1800" b="1" baseline="0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Исполнение</a:t>
          </a:r>
          <a:r>
            <a:rPr lang="en-US" sz="1800" b="1" baseline="0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 </a:t>
          </a:r>
          <a:r>
            <a:rPr lang="ru-RU" sz="1800" b="1" baseline="0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требований представления</a:t>
          </a:r>
          <a:r>
            <a:rPr lang="en-US" sz="1800" b="1" baseline="0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 </a:t>
          </a:r>
          <a:r>
            <a:rPr lang="ru-RU" sz="1800" b="1" baseline="0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или</a:t>
          </a:r>
          <a:r>
            <a:rPr lang="en-US" sz="1800" b="1" baseline="0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 </a:t>
          </a:r>
          <a:r>
            <a:rPr lang="ru-RU" sz="1800" b="1" baseline="0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предписания</a:t>
          </a:r>
        </a:p>
      </dgm:t>
    </dgm:pt>
    <dgm:pt modelId="{3F34661F-E08A-48CE-ADC6-2632C91D7E4B}" type="parTrans" cxnId="{A07C5CE4-21B6-4E5A-B73F-2C1D57FCD015}">
      <dgm:prSet/>
      <dgm:spPr/>
      <dgm:t>
        <a:bodyPr/>
        <a:lstStyle/>
        <a:p>
          <a:endParaRPr lang="ru-RU"/>
        </a:p>
      </dgm:t>
    </dgm:pt>
    <dgm:pt modelId="{86D7AB0F-7B26-416D-95CC-3302A1D8B81A}" type="sibTrans" cxnId="{A07C5CE4-21B6-4E5A-B73F-2C1D57FCD015}">
      <dgm:prSet/>
      <dgm:spPr/>
      <dgm:t>
        <a:bodyPr/>
        <a:lstStyle/>
        <a:p>
          <a:endParaRPr lang="ru-RU"/>
        </a:p>
      </dgm:t>
    </dgm:pt>
    <dgm:pt modelId="{2D304076-3C18-4732-BA44-3C56ED0E031E}">
      <dgm:prSet custT="1"/>
      <dgm:spPr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100000">
              <a:schemeClr val="accent5">
                <a:lumMod val="60000"/>
                <a:lumOff val="4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</a:gradFill>
        <a:ln>
          <a:solidFill>
            <a:schemeClr val="bg1"/>
          </a:solidFill>
        </a:ln>
        <a:effectLst>
          <a:outerShdw blurRad="152400" dist="50800" dir="2700000" sx="102000" sy="102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1800" b="1" baseline="0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Не учтены все обстоятельства дела</a:t>
          </a:r>
          <a:endParaRPr lang="ru-RU" sz="1800" b="1" baseline="0" dirty="0">
            <a:effectLst/>
            <a:latin typeface="Times New Roman" panose="02020603050405020304" pitchFamily="18" charset="0"/>
            <a:ea typeface="Times New Roman"/>
            <a:cs typeface="Times New Roman" panose="02020603050405020304" pitchFamily="18" charset="0"/>
          </a:endParaRPr>
        </a:p>
      </dgm:t>
    </dgm:pt>
    <dgm:pt modelId="{633F52E3-F1B5-4D9A-931F-5E7760008945}" type="parTrans" cxnId="{0DBA2261-38A8-4165-A14B-4189E50469CA}">
      <dgm:prSet/>
      <dgm:spPr/>
      <dgm:t>
        <a:bodyPr/>
        <a:lstStyle/>
        <a:p>
          <a:endParaRPr lang="ru-RU"/>
        </a:p>
      </dgm:t>
    </dgm:pt>
    <dgm:pt modelId="{40FEDA72-49E0-4D1C-A373-13EB4E62EB83}" type="sibTrans" cxnId="{0DBA2261-38A8-4165-A14B-4189E50469CA}">
      <dgm:prSet/>
      <dgm:spPr/>
      <dgm:t>
        <a:bodyPr/>
        <a:lstStyle/>
        <a:p>
          <a:endParaRPr lang="ru-RU"/>
        </a:p>
      </dgm:t>
    </dgm:pt>
    <dgm:pt modelId="{D9AFC022-2D2A-48CE-9732-3BD562198248}" type="pres">
      <dgm:prSet presAssocID="{AD764C19-3C57-4D4A-B6C9-71E14F6470B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AA3CB30-E165-4B11-9DEA-AA3078B6F44E}" type="pres">
      <dgm:prSet presAssocID="{0E0A1229-FB79-424D-AE2B-AD00ECE5B36E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733D4A-0D61-48B5-89F4-2771472D4A15}" type="pres">
      <dgm:prSet presAssocID="{536EAFA9-1634-4DE2-934B-DAAEAA9BB2CF}" presName="spacer" presStyleCnt="0"/>
      <dgm:spPr/>
    </dgm:pt>
    <dgm:pt modelId="{656755D3-46EF-4140-A807-BA97C3C3CB0C}" type="pres">
      <dgm:prSet presAssocID="{E503F448-A3E2-4574-9208-66C77CBB0E9E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73CFD1-EBCC-40AD-A616-EAB983E8E1D7}" type="pres">
      <dgm:prSet presAssocID="{86D7AB0F-7B26-416D-95CC-3302A1D8B81A}" presName="spacer" presStyleCnt="0"/>
      <dgm:spPr/>
    </dgm:pt>
    <dgm:pt modelId="{11F7466A-5AEB-4383-88D7-37D649CC83A3}" type="pres">
      <dgm:prSet presAssocID="{2D304076-3C18-4732-BA44-3C56ED0E031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07C5CE4-21B6-4E5A-B73F-2C1D57FCD015}" srcId="{AD764C19-3C57-4D4A-B6C9-71E14F6470B2}" destId="{E503F448-A3E2-4574-9208-66C77CBB0E9E}" srcOrd="1" destOrd="0" parTransId="{3F34661F-E08A-48CE-ADC6-2632C91D7E4B}" sibTransId="{86D7AB0F-7B26-416D-95CC-3302A1D8B81A}"/>
    <dgm:cxn modelId="{2699843A-B8A2-4B0D-8A84-2EEB0E889E39}" type="presOf" srcId="{0E0A1229-FB79-424D-AE2B-AD00ECE5B36E}" destId="{DAA3CB30-E165-4B11-9DEA-AA3078B6F44E}" srcOrd="0" destOrd="0" presId="urn:microsoft.com/office/officeart/2005/8/layout/vList2"/>
    <dgm:cxn modelId="{FAE73A36-F745-4A84-85F7-26A278275D7A}" type="presOf" srcId="{2D304076-3C18-4732-BA44-3C56ED0E031E}" destId="{11F7466A-5AEB-4383-88D7-37D649CC83A3}" srcOrd="0" destOrd="0" presId="urn:microsoft.com/office/officeart/2005/8/layout/vList2"/>
    <dgm:cxn modelId="{33ECB12A-0CC4-4948-A736-329BDF687E24}" type="presOf" srcId="{E503F448-A3E2-4574-9208-66C77CBB0E9E}" destId="{656755D3-46EF-4140-A807-BA97C3C3CB0C}" srcOrd="0" destOrd="0" presId="urn:microsoft.com/office/officeart/2005/8/layout/vList2"/>
    <dgm:cxn modelId="{19E50CCE-C30F-49D9-BB47-F7FDD4891F9D}" type="presOf" srcId="{AD764C19-3C57-4D4A-B6C9-71E14F6470B2}" destId="{D9AFC022-2D2A-48CE-9732-3BD562198248}" srcOrd="0" destOrd="0" presId="urn:microsoft.com/office/officeart/2005/8/layout/vList2"/>
    <dgm:cxn modelId="{0DBA2261-38A8-4165-A14B-4189E50469CA}" srcId="{AD764C19-3C57-4D4A-B6C9-71E14F6470B2}" destId="{2D304076-3C18-4732-BA44-3C56ED0E031E}" srcOrd="2" destOrd="0" parTransId="{633F52E3-F1B5-4D9A-931F-5E7760008945}" sibTransId="{40FEDA72-49E0-4D1C-A373-13EB4E62EB83}"/>
    <dgm:cxn modelId="{6945C5E6-DF86-4987-8C28-314CC3B7DABD}" srcId="{AD764C19-3C57-4D4A-B6C9-71E14F6470B2}" destId="{0E0A1229-FB79-424D-AE2B-AD00ECE5B36E}" srcOrd="0" destOrd="0" parTransId="{2F59B936-38F5-4E2B-9B35-39FF76D37111}" sibTransId="{536EAFA9-1634-4DE2-934B-DAAEAA9BB2CF}"/>
    <dgm:cxn modelId="{6BD9FD3D-1B59-42F4-9E6C-3A7AB7C151F6}" type="presParOf" srcId="{D9AFC022-2D2A-48CE-9732-3BD562198248}" destId="{DAA3CB30-E165-4B11-9DEA-AA3078B6F44E}" srcOrd="0" destOrd="0" presId="urn:microsoft.com/office/officeart/2005/8/layout/vList2"/>
    <dgm:cxn modelId="{CDC858C5-E365-4292-9B19-77207CF5EE34}" type="presParOf" srcId="{D9AFC022-2D2A-48CE-9732-3BD562198248}" destId="{0D733D4A-0D61-48B5-89F4-2771472D4A15}" srcOrd="1" destOrd="0" presId="urn:microsoft.com/office/officeart/2005/8/layout/vList2"/>
    <dgm:cxn modelId="{F73ED17C-F729-4509-8F74-CE618E3F37F4}" type="presParOf" srcId="{D9AFC022-2D2A-48CE-9732-3BD562198248}" destId="{656755D3-46EF-4140-A807-BA97C3C3CB0C}" srcOrd="2" destOrd="0" presId="urn:microsoft.com/office/officeart/2005/8/layout/vList2"/>
    <dgm:cxn modelId="{7738630D-2BC8-4EC9-9BA4-94BDE9FD0F35}" type="presParOf" srcId="{D9AFC022-2D2A-48CE-9732-3BD562198248}" destId="{BF73CFD1-EBCC-40AD-A616-EAB983E8E1D7}" srcOrd="3" destOrd="0" presId="urn:microsoft.com/office/officeart/2005/8/layout/vList2"/>
    <dgm:cxn modelId="{AAF9B3BE-3DBD-461C-9BF0-FF6203315950}" type="presParOf" srcId="{D9AFC022-2D2A-48CE-9732-3BD562198248}" destId="{11F7466A-5AEB-4383-88D7-37D649CC83A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764C19-3C57-4D4A-B6C9-71E14F6470B2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8F1841C-D23D-4E68-A7F4-694174BA2700}">
      <dgm:prSet custT="1"/>
      <dgm:spPr>
        <a:gradFill rotWithShape="0">
          <a:gsLst>
            <a:gs pos="0">
              <a:schemeClr val="accent5">
                <a:lumMod val="40000"/>
                <a:lumOff val="60000"/>
              </a:schemeClr>
            </a:gs>
            <a:gs pos="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</a:gradFill>
        <a:ln w="22225"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 rtl="0"/>
          <a:r>
            <a:rPr lang="ru-RU" sz="1400" b="1" dirty="0" smtClean="0">
              <a:solidFill>
                <a:schemeClr val="dk1"/>
              </a:solidFill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Неэффективное/нецелевое расходование бюджетных средств должно быть доказано.</a:t>
          </a:r>
        </a:p>
      </dgm:t>
    </dgm:pt>
    <dgm:pt modelId="{A6D2586A-7907-4434-B1B1-86981EDA0691}" type="parTrans" cxnId="{0E476B18-E693-4EB7-BE89-189343FAF7B7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3488B1-04D1-4A94-9C21-0558FF29DC7A}" type="sibTrans" cxnId="{0E476B18-E693-4EB7-BE89-189343FAF7B7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BA69B94-7F6B-4D5B-9467-A7E26A86E5B0}">
      <dgm:prSet custT="1"/>
      <dgm:spPr>
        <a:gradFill rotWithShape="0">
          <a:gsLst>
            <a:gs pos="0">
              <a:schemeClr val="accent5">
                <a:lumMod val="40000"/>
                <a:lumOff val="60000"/>
              </a:schemeClr>
            </a:gs>
            <a:gs pos="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</a:gradFill>
        <a:ln w="22225"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 rtl="0"/>
          <a:r>
            <a:rPr lang="ru-RU" sz="1400" b="1" dirty="0" smtClean="0">
              <a:solidFill>
                <a:schemeClr val="dk1"/>
              </a:solidFill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Не доказано</a:t>
          </a:r>
          <a:r>
            <a:rPr lang="ru-RU" sz="1400" b="1" baseline="0" dirty="0" smtClean="0">
              <a:solidFill>
                <a:schemeClr val="dk1"/>
              </a:solidFill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 н</a:t>
          </a:r>
          <a:r>
            <a:rPr lang="ru-RU" sz="1400" b="1" dirty="0" smtClean="0">
              <a:solidFill>
                <a:schemeClr val="dk1"/>
              </a:solidFill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евыполнение условий контракта.</a:t>
          </a:r>
        </a:p>
      </dgm:t>
    </dgm:pt>
    <dgm:pt modelId="{7D513A32-28BB-43A3-A874-C03F0D0A9ECE}" type="parTrans" cxnId="{C41F5FBD-232A-440C-B25A-EB88405A61A6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3D9A00-6F0F-498A-A5A3-09FEBC43525C}" type="sibTrans" cxnId="{C41F5FBD-232A-440C-B25A-EB88405A61A6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AFC022-2D2A-48CE-9732-3BD562198248}" type="pres">
      <dgm:prSet presAssocID="{AD764C19-3C57-4D4A-B6C9-71E14F6470B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12BF2E9-6B13-4624-A0C3-7B47FB3156AF}" type="pres">
      <dgm:prSet presAssocID="{48F1841C-D23D-4E68-A7F4-694174BA2700}" presName="parentText" presStyleLbl="node1" presStyleIdx="0" presStyleCnt="2" custScaleY="4405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FE4C66-F05D-4B4E-8DD8-9D4C11F26172}" type="pres">
      <dgm:prSet presAssocID="{453488B1-04D1-4A94-9C21-0558FF29DC7A}" presName="spacer" presStyleCnt="0"/>
      <dgm:spPr/>
    </dgm:pt>
    <dgm:pt modelId="{DF3A7468-8311-4AA8-A6A1-8DF709A47E96}" type="pres">
      <dgm:prSet presAssocID="{0BA69B94-7F6B-4D5B-9467-A7E26A86E5B0}" presName="parentText" presStyleLbl="node1" presStyleIdx="1" presStyleCnt="2" custScaleY="38032" custLinFactNeighborY="-4147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41F5FBD-232A-440C-B25A-EB88405A61A6}" srcId="{AD764C19-3C57-4D4A-B6C9-71E14F6470B2}" destId="{0BA69B94-7F6B-4D5B-9467-A7E26A86E5B0}" srcOrd="1" destOrd="0" parTransId="{7D513A32-28BB-43A3-A874-C03F0D0A9ECE}" sibTransId="{BD3D9A00-6F0F-498A-A5A3-09FEBC43525C}"/>
    <dgm:cxn modelId="{7B3F8184-3FBF-4A03-A419-5297131222DB}" type="presOf" srcId="{0BA69B94-7F6B-4D5B-9467-A7E26A86E5B0}" destId="{DF3A7468-8311-4AA8-A6A1-8DF709A47E96}" srcOrd="0" destOrd="0" presId="urn:microsoft.com/office/officeart/2005/8/layout/vList2"/>
    <dgm:cxn modelId="{E3ECE838-F3A1-4B05-9AEC-B8CA4C3A9A54}" type="presOf" srcId="{48F1841C-D23D-4E68-A7F4-694174BA2700}" destId="{B12BF2E9-6B13-4624-A0C3-7B47FB3156AF}" srcOrd="0" destOrd="0" presId="urn:microsoft.com/office/officeart/2005/8/layout/vList2"/>
    <dgm:cxn modelId="{79A5D295-B45A-431E-B4B8-8991B5BF3B68}" type="presOf" srcId="{AD764C19-3C57-4D4A-B6C9-71E14F6470B2}" destId="{D9AFC022-2D2A-48CE-9732-3BD562198248}" srcOrd="0" destOrd="0" presId="urn:microsoft.com/office/officeart/2005/8/layout/vList2"/>
    <dgm:cxn modelId="{0E476B18-E693-4EB7-BE89-189343FAF7B7}" srcId="{AD764C19-3C57-4D4A-B6C9-71E14F6470B2}" destId="{48F1841C-D23D-4E68-A7F4-694174BA2700}" srcOrd="0" destOrd="0" parTransId="{A6D2586A-7907-4434-B1B1-86981EDA0691}" sibTransId="{453488B1-04D1-4A94-9C21-0558FF29DC7A}"/>
    <dgm:cxn modelId="{13CC70BF-A31C-4698-A817-06C63D71DDD6}" type="presParOf" srcId="{D9AFC022-2D2A-48CE-9732-3BD562198248}" destId="{B12BF2E9-6B13-4624-A0C3-7B47FB3156AF}" srcOrd="0" destOrd="0" presId="urn:microsoft.com/office/officeart/2005/8/layout/vList2"/>
    <dgm:cxn modelId="{69B2478B-C454-4BBD-864E-1A8F26F47C7E}" type="presParOf" srcId="{D9AFC022-2D2A-48CE-9732-3BD562198248}" destId="{39FE4C66-F05D-4B4E-8DD8-9D4C11F26172}" srcOrd="1" destOrd="0" presId="urn:microsoft.com/office/officeart/2005/8/layout/vList2"/>
    <dgm:cxn modelId="{B2CAA901-9782-4DF3-8642-13BE3A9630E7}" type="presParOf" srcId="{D9AFC022-2D2A-48CE-9732-3BD562198248}" destId="{DF3A7468-8311-4AA8-A6A1-8DF709A47E96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764C19-3C57-4D4A-B6C9-71E14F6470B2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FBA9D9D-083E-4C46-BE80-FC4F53B994AE}">
      <dgm:prSet custT="1"/>
      <dgm:spPr>
        <a:gradFill rotWithShape="0">
          <a:gsLst>
            <a:gs pos="0">
              <a:schemeClr val="accent5">
                <a:lumMod val="40000"/>
                <a:lumOff val="60000"/>
              </a:schemeClr>
            </a:gs>
            <a:gs pos="99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</a:gradFill>
        <a:ln w="22225"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ru-RU" sz="1400" b="1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Нарушение  процедуры проверки в виде неназначения внеплановой проверки при поступлении письменных возражений от объекта контроля.</a:t>
          </a:r>
          <a:r>
            <a:rPr lang="ru-RU" sz="1400" b="1" baseline="0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 </a:t>
          </a:r>
        </a:p>
      </dgm:t>
    </dgm:pt>
    <dgm:pt modelId="{424A92DF-351F-47E5-8617-9526FAD837AB}" type="parTrans" cxnId="{D6B317F3-B6D6-408F-A46E-E1192550CB2E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ACD9C4-0375-4027-8D54-C400D164C689}" type="sibTrans" cxnId="{D6B317F3-B6D6-408F-A46E-E1192550CB2E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FF4709-3932-40D3-BEF1-1CA261BA7EF8}">
      <dgm:prSet custT="1"/>
      <dgm:spPr>
        <a:gradFill rotWithShape="0">
          <a:gsLst>
            <a:gs pos="0">
              <a:schemeClr val="accent5">
                <a:lumMod val="40000"/>
                <a:lumOff val="60000"/>
              </a:schemeClr>
            </a:gs>
            <a:gs pos="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</a:gradFill>
        <a:ln w="22225"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 rtl="0">
            <a:spcBef>
              <a:spcPts val="600"/>
            </a:spcBef>
          </a:pPr>
          <a:r>
            <a:rPr lang="ru-RU" sz="1400" b="1" dirty="0" smtClean="0">
              <a:solidFill>
                <a:schemeClr val="dk1"/>
              </a:solidFill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Представление выдано ненадлежащему лицу.</a:t>
          </a:r>
        </a:p>
      </dgm:t>
    </dgm:pt>
    <dgm:pt modelId="{BEE295AE-E002-46F0-B95E-E5C84E3C9895}" type="sibTrans" cxnId="{84256AD8-A35E-49E4-8B9C-3A58342A15A6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91C438-CEF4-4CE3-A627-ADEC06230E84}" type="parTrans" cxnId="{84256AD8-A35E-49E4-8B9C-3A58342A15A6}">
      <dgm:prSet/>
      <dgm:spPr/>
      <dgm:t>
        <a:bodyPr/>
        <a:lstStyle/>
        <a:p>
          <a:endParaRPr lang="ru-RU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AFC022-2D2A-48CE-9732-3BD562198248}" type="pres">
      <dgm:prSet presAssocID="{AD764C19-3C57-4D4A-B6C9-71E14F6470B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90A90F6-900E-47AF-851C-3E7F039A8FF0}" type="pres">
      <dgm:prSet presAssocID="{A2FF4709-3932-40D3-BEF1-1CA261BA7EF8}" presName="parentText" presStyleLbl="node1" presStyleIdx="0" presStyleCnt="2" custScaleY="52582" custLinFactNeighborY="-188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A01AC8-C00E-4C71-8231-0AF8AC3CEF2D}" type="pres">
      <dgm:prSet presAssocID="{BEE295AE-E002-46F0-B95E-E5C84E3C9895}" presName="spacer" presStyleCnt="0"/>
      <dgm:spPr/>
    </dgm:pt>
    <dgm:pt modelId="{FC585D4B-8BAD-4972-B4E2-89BA09699300}" type="pres">
      <dgm:prSet presAssocID="{EFBA9D9D-083E-4C46-BE80-FC4F53B994AE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E0188E1-5C9B-4E89-BAF2-AC19780B52C2}" type="presOf" srcId="{A2FF4709-3932-40D3-BEF1-1CA261BA7EF8}" destId="{C90A90F6-900E-47AF-851C-3E7F039A8FF0}" srcOrd="0" destOrd="0" presId="urn:microsoft.com/office/officeart/2005/8/layout/vList2"/>
    <dgm:cxn modelId="{D6B317F3-B6D6-408F-A46E-E1192550CB2E}" srcId="{AD764C19-3C57-4D4A-B6C9-71E14F6470B2}" destId="{EFBA9D9D-083E-4C46-BE80-FC4F53B994AE}" srcOrd="1" destOrd="0" parTransId="{424A92DF-351F-47E5-8617-9526FAD837AB}" sibTransId="{BAACD9C4-0375-4027-8D54-C400D164C689}"/>
    <dgm:cxn modelId="{5709E3BC-7C4E-4478-9712-9FCDC8599234}" type="presOf" srcId="{AD764C19-3C57-4D4A-B6C9-71E14F6470B2}" destId="{D9AFC022-2D2A-48CE-9732-3BD562198248}" srcOrd="0" destOrd="0" presId="urn:microsoft.com/office/officeart/2005/8/layout/vList2"/>
    <dgm:cxn modelId="{84256AD8-A35E-49E4-8B9C-3A58342A15A6}" srcId="{AD764C19-3C57-4D4A-B6C9-71E14F6470B2}" destId="{A2FF4709-3932-40D3-BEF1-1CA261BA7EF8}" srcOrd="0" destOrd="0" parTransId="{A691C438-CEF4-4CE3-A627-ADEC06230E84}" sibTransId="{BEE295AE-E002-46F0-B95E-E5C84E3C9895}"/>
    <dgm:cxn modelId="{16DFC709-93D5-48C3-8396-9759AB837C7A}" type="presOf" srcId="{EFBA9D9D-083E-4C46-BE80-FC4F53B994AE}" destId="{FC585D4B-8BAD-4972-B4E2-89BA09699300}" srcOrd="0" destOrd="0" presId="urn:microsoft.com/office/officeart/2005/8/layout/vList2"/>
    <dgm:cxn modelId="{83B56709-1AD2-4BDF-8F09-5798763CA8D6}" type="presParOf" srcId="{D9AFC022-2D2A-48CE-9732-3BD562198248}" destId="{C90A90F6-900E-47AF-851C-3E7F039A8FF0}" srcOrd="0" destOrd="0" presId="urn:microsoft.com/office/officeart/2005/8/layout/vList2"/>
    <dgm:cxn modelId="{F030E3AF-D8D5-4CB4-90C6-517CAF39FE76}" type="presParOf" srcId="{D9AFC022-2D2A-48CE-9732-3BD562198248}" destId="{80A01AC8-C00E-4C71-8231-0AF8AC3CEF2D}" srcOrd="1" destOrd="0" presId="urn:microsoft.com/office/officeart/2005/8/layout/vList2"/>
    <dgm:cxn modelId="{22586E14-F68B-4B5A-AD5C-0A17235D8993}" type="presParOf" srcId="{D9AFC022-2D2A-48CE-9732-3BD562198248}" destId="{FC585D4B-8BAD-4972-B4E2-89BA0969930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D764C19-3C57-4D4A-B6C9-71E14F6470B2}" type="doc">
      <dgm:prSet loTypeId="urn:microsoft.com/office/officeart/2008/layout/VerticalCurvedLis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E0A1229-FB79-424D-AE2B-AD00ECE5B36E}">
      <dgm:prSet phldrT="[Текст]" custT="1"/>
      <dgm:spPr>
        <a:gradFill rotWithShape="0">
          <a:gsLst>
            <a:gs pos="0">
              <a:srgbClr val="A2A9E8"/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16200000" scaled="0"/>
        </a:gra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just" rtl="0"/>
          <a:r>
            <a:rPr lang="ru-RU" sz="3400" b="1" dirty="0" smtClean="0">
              <a:latin typeface="Times New Roman" panose="02020603050405020304" pitchFamily="18" charset="0"/>
            </a:rPr>
            <a:t>Предъявлено 17 исков на </a:t>
          </a:r>
          <a:r>
            <a:rPr lang="ru-RU" sz="3400" b="1" dirty="0" smtClean="0">
              <a:solidFill>
                <a:srgbClr val="C00000"/>
              </a:solidFill>
              <a:latin typeface="Times New Roman" panose="02020603050405020304" pitchFamily="18" charset="0"/>
            </a:rPr>
            <a:t>228 114 241,50 </a:t>
          </a:r>
          <a:r>
            <a:rPr lang="ru-RU" sz="34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руб</a:t>
          </a:r>
          <a:r>
            <a:rPr lang="en-US" sz="34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.</a:t>
          </a:r>
          <a:endParaRPr lang="ru-RU" sz="3400" dirty="0">
            <a:solidFill>
              <a:schemeClr val="tx1"/>
            </a:solidFill>
          </a:endParaRPr>
        </a:p>
      </dgm:t>
    </dgm:pt>
    <dgm:pt modelId="{2F59B936-38F5-4E2B-9B35-39FF76D37111}" type="parTrans" cxnId="{6945C5E6-DF86-4987-8C28-314CC3B7DABD}">
      <dgm:prSet/>
      <dgm:spPr/>
      <dgm:t>
        <a:bodyPr/>
        <a:lstStyle/>
        <a:p>
          <a:endParaRPr lang="ru-RU"/>
        </a:p>
      </dgm:t>
    </dgm:pt>
    <dgm:pt modelId="{536EAFA9-1634-4DE2-934B-DAAEAA9BB2CF}" type="sibTrans" cxnId="{6945C5E6-DF86-4987-8C28-314CC3B7DABD}">
      <dgm:prSet/>
      <dgm:spPr/>
      <dgm:t>
        <a:bodyPr/>
        <a:lstStyle/>
        <a:p>
          <a:endParaRPr lang="ru-RU"/>
        </a:p>
      </dgm:t>
    </dgm:pt>
    <dgm:pt modelId="{E503F448-A3E2-4574-9208-66C77CBB0E9E}">
      <dgm:prSet custT="1"/>
      <dgm:spPr>
        <a:gradFill rotWithShape="0">
          <a:gsLst>
            <a:gs pos="0">
              <a:srgbClr val="A2A9E8"/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16200000" scaled="0"/>
        </a:gradFill>
        <a:ln w="22225"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just" rtl="0"/>
          <a:r>
            <a:rPr lang="ru-RU" sz="3400" b="1" dirty="0" smtClean="0">
              <a:latin typeface="Times New Roman" panose="02020603050405020304" pitchFamily="18" charset="0"/>
            </a:rPr>
            <a:t>Удовлетворено 8 исков на </a:t>
          </a:r>
          <a:r>
            <a:rPr lang="ru-RU" sz="3400" b="1" dirty="0" smtClean="0">
              <a:solidFill>
                <a:srgbClr val="C00000"/>
              </a:solidFill>
              <a:latin typeface="Times New Roman" panose="02020603050405020304" pitchFamily="18" charset="0"/>
            </a:rPr>
            <a:t>163 665 270,30 </a:t>
          </a:r>
          <a:r>
            <a:rPr lang="ru-RU" sz="34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руб</a:t>
          </a:r>
          <a:r>
            <a:rPr lang="en-US" sz="3400" b="1" dirty="0" smtClean="0">
              <a:solidFill>
                <a:schemeClr val="tx1"/>
              </a:solidFill>
              <a:latin typeface="Times New Roman" panose="02020603050405020304" pitchFamily="18" charset="0"/>
            </a:rPr>
            <a:t>.</a:t>
          </a:r>
          <a:r>
            <a:rPr lang="ru-RU" sz="3400" b="1" dirty="0" smtClean="0">
              <a:solidFill>
                <a:srgbClr val="FF0000"/>
              </a:solidFill>
              <a:latin typeface="Times New Roman" panose="02020603050405020304" pitchFamily="18" charset="0"/>
            </a:rPr>
            <a:t> </a:t>
          </a:r>
          <a:endParaRPr lang="ru-RU" sz="3400" b="1" baseline="0" dirty="0" smtClean="0">
            <a:effectLst/>
            <a:latin typeface="Cambria" panose="02040503050406030204" pitchFamily="18" charset="0"/>
            <a:ea typeface="Times New Roman"/>
            <a:cs typeface="Times New Roman"/>
          </a:endParaRPr>
        </a:p>
      </dgm:t>
    </dgm:pt>
    <dgm:pt modelId="{3F34661F-E08A-48CE-ADC6-2632C91D7E4B}" type="parTrans" cxnId="{A07C5CE4-21B6-4E5A-B73F-2C1D57FCD015}">
      <dgm:prSet/>
      <dgm:spPr/>
      <dgm:t>
        <a:bodyPr/>
        <a:lstStyle/>
        <a:p>
          <a:endParaRPr lang="ru-RU"/>
        </a:p>
      </dgm:t>
    </dgm:pt>
    <dgm:pt modelId="{86D7AB0F-7B26-416D-95CC-3302A1D8B81A}" type="sibTrans" cxnId="{A07C5CE4-21B6-4E5A-B73F-2C1D57FCD015}">
      <dgm:prSet/>
      <dgm:spPr/>
      <dgm:t>
        <a:bodyPr/>
        <a:lstStyle/>
        <a:p>
          <a:endParaRPr lang="ru-RU"/>
        </a:p>
      </dgm:t>
    </dgm:pt>
    <dgm:pt modelId="{2D304076-3C18-4732-BA44-3C56ED0E031E}">
      <dgm:prSet custT="1"/>
      <dgm:spPr>
        <a:gradFill rotWithShape="0">
          <a:gsLst>
            <a:gs pos="0">
              <a:srgbClr val="8487C4"/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16200000" scaled="0"/>
        </a:gradFill>
        <a:ln w="22225"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3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 рассмотрении 8 исков на </a:t>
          </a:r>
          <a:r>
            <a:rPr lang="ru-RU" sz="3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61 397 259,19</a:t>
          </a:r>
          <a:r>
            <a:rPr lang="ru-RU" sz="3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руб.</a:t>
          </a:r>
          <a:endParaRPr lang="ru-RU" sz="3400" b="1" baseline="0" dirty="0">
            <a:effectLst/>
            <a:latin typeface="Cambria" panose="02040503050406030204" pitchFamily="18" charset="0"/>
            <a:ea typeface="Times New Roman"/>
            <a:cs typeface="Times New Roman"/>
          </a:endParaRPr>
        </a:p>
      </dgm:t>
    </dgm:pt>
    <dgm:pt modelId="{633F52E3-F1B5-4D9A-931F-5E7760008945}" type="parTrans" cxnId="{0DBA2261-38A8-4165-A14B-4189E50469CA}">
      <dgm:prSet/>
      <dgm:spPr/>
      <dgm:t>
        <a:bodyPr/>
        <a:lstStyle/>
        <a:p>
          <a:endParaRPr lang="ru-RU"/>
        </a:p>
      </dgm:t>
    </dgm:pt>
    <dgm:pt modelId="{40FEDA72-49E0-4D1C-A373-13EB4E62EB83}" type="sibTrans" cxnId="{0DBA2261-38A8-4165-A14B-4189E50469CA}">
      <dgm:prSet/>
      <dgm:spPr/>
      <dgm:t>
        <a:bodyPr/>
        <a:lstStyle/>
        <a:p>
          <a:endParaRPr lang="ru-RU"/>
        </a:p>
      </dgm:t>
    </dgm:pt>
    <dgm:pt modelId="{945A61D1-10EE-4926-A57B-F66C13E79252}">
      <dgm:prSet custT="1"/>
      <dgm:spPr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100000">
              <a:srgbClr val="8487C4"/>
            </a:gs>
          </a:gsLst>
        </a:gradFill>
        <a:ln w="22225"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3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удовлетворении 1 иска отказано на </a:t>
          </a:r>
          <a:r>
            <a:rPr lang="ru-RU" sz="3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3 051 712 </a:t>
          </a:r>
          <a:r>
            <a:rPr lang="ru-RU" sz="3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  <a:endParaRPr lang="ru-RU" sz="3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9E20DA-D214-4461-ADB2-C4A69710D90A}" type="parTrans" cxnId="{305D5BF0-C02B-4B77-B431-B71B98BD734F}">
      <dgm:prSet/>
      <dgm:spPr/>
      <dgm:t>
        <a:bodyPr/>
        <a:lstStyle/>
        <a:p>
          <a:endParaRPr lang="ru-RU"/>
        </a:p>
      </dgm:t>
    </dgm:pt>
    <dgm:pt modelId="{58974B1E-18E0-4A74-8E41-0AD80CF91A1B}" type="sibTrans" cxnId="{305D5BF0-C02B-4B77-B431-B71B98BD734F}">
      <dgm:prSet/>
      <dgm:spPr/>
      <dgm:t>
        <a:bodyPr/>
        <a:lstStyle/>
        <a:p>
          <a:endParaRPr lang="ru-RU"/>
        </a:p>
      </dgm:t>
    </dgm:pt>
    <dgm:pt modelId="{A5C73808-7AF4-4900-AD78-11DE3611ADF4}" type="pres">
      <dgm:prSet presAssocID="{AD764C19-3C57-4D4A-B6C9-71E14F6470B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989C8DBE-7369-4781-94CC-05E4F89632AD}" type="pres">
      <dgm:prSet presAssocID="{AD764C19-3C57-4D4A-B6C9-71E14F6470B2}" presName="Name1" presStyleCnt="0"/>
      <dgm:spPr/>
    </dgm:pt>
    <dgm:pt modelId="{AB7FBBFC-DA25-4DD0-9875-90F2DE05D8F4}" type="pres">
      <dgm:prSet presAssocID="{AD764C19-3C57-4D4A-B6C9-71E14F6470B2}" presName="cycle" presStyleCnt="0"/>
      <dgm:spPr/>
    </dgm:pt>
    <dgm:pt modelId="{62A2362E-4981-4DB3-BB90-DA8457F52178}" type="pres">
      <dgm:prSet presAssocID="{AD764C19-3C57-4D4A-B6C9-71E14F6470B2}" presName="srcNode" presStyleLbl="node1" presStyleIdx="0" presStyleCnt="4"/>
      <dgm:spPr/>
    </dgm:pt>
    <dgm:pt modelId="{8CBB07D4-018F-4C97-B626-775FADC3B945}" type="pres">
      <dgm:prSet presAssocID="{AD764C19-3C57-4D4A-B6C9-71E14F6470B2}" presName="conn" presStyleLbl="parChTrans1D2" presStyleIdx="0" presStyleCnt="1"/>
      <dgm:spPr/>
      <dgm:t>
        <a:bodyPr/>
        <a:lstStyle/>
        <a:p>
          <a:endParaRPr lang="ru-RU"/>
        </a:p>
      </dgm:t>
    </dgm:pt>
    <dgm:pt modelId="{73A06004-4169-4972-A1A5-AA694B9F212E}" type="pres">
      <dgm:prSet presAssocID="{AD764C19-3C57-4D4A-B6C9-71E14F6470B2}" presName="extraNode" presStyleLbl="node1" presStyleIdx="0" presStyleCnt="4"/>
      <dgm:spPr/>
    </dgm:pt>
    <dgm:pt modelId="{587FCEF5-73E4-4ACD-A635-E0428CDD80F1}" type="pres">
      <dgm:prSet presAssocID="{AD764C19-3C57-4D4A-B6C9-71E14F6470B2}" presName="dstNode" presStyleLbl="node1" presStyleIdx="0" presStyleCnt="4"/>
      <dgm:spPr/>
    </dgm:pt>
    <dgm:pt modelId="{051BCA17-1642-434F-BB77-CF23A5A779C4}" type="pres">
      <dgm:prSet presAssocID="{0E0A1229-FB79-424D-AE2B-AD00ECE5B36E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74867B-BC4B-4002-88F0-2774AAB9190C}" type="pres">
      <dgm:prSet presAssocID="{0E0A1229-FB79-424D-AE2B-AD00ECE5B36E}" presName="accent_1" presStyleCnt="0"/>
      <dgm:spPr/>
    </dgm:pt>
    <dgm:pt modelId="{6CB8F976-E113-49E1-9C56-D0D3D7C40E26}" type="pres">
      <dgm:prSet presAssocID="{0E0A1229-FB79-424D-AE2B-AD00ECE5B36E}" presName="accentRepeatNode" presStyleLbl="solidFgAcc1" presStyleIdx="0" presStyleCnt="4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ru-RU"/>
        </a:p>
      </dgm:t>
    </dgm:pt>
    <dgm:pt modelId="{35BA6211-1A3F-47E3-A9C7-27FD5E7BF9A4}" type="pres">
      <dgm:prSet presAssocID="{E503F448-A3E2-4574-9208-66C77CBB0E9E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3829FF-09D4-4F49-B346-664C53963B1E}" type="pres">
      <dgm:prSet presAssocID="{E503F448-A3E2-4574-9208-66C77CBB0E9E}" presName="accent_2" presStyleCnt="0"/>
      <dgm:spPr/>
    </dgm:pt>
    <dgm:pt modelId="{D7FF57DC-F2AD-487D-B27B-D538321457D9}" type="pres">
      <dgm:prSet presAssocID="{E503F448-A3E2-4574-9208-66C77CBB0E9E}" presName="accentRepeatNode" presStyleLbl="solidFgAcc1" presStyleIdx="1" presStyleCnt="4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ru-RU"/>
        </a:p>
      </dgm:t>
    </dgm:pt>
    <dgm:pt modelId="{2A922170-6472-4A41-AE72-A87B44C47ADB}" type="pres">
      <dgm:prSet presAssocID="{2D304076-3C18-4732-BA44-3C56ED0E031E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928539-CF9F-4F50-8963-D4E5C658A365}" type="pres">
      <dgm:prSet presAssocID="{2D304076-3C18-4732-BA44-3C56ED0E031E}" presName="accent_3" presStyleCnt="0"/>
      <dgm:spPr/>
    </dgm:pt>
    <dgm:pt modelId="{434FA4BD-0F0A-4E4F-9722-BD1BA75D507E}" type="pres">
      <dgm:prSet presAssocID="{2D304076-3C18-4732-BA44-3C56ED0E031E}" presName="accentRepeatNode" presStyleLbl="solidFgAcc1" presStyleIdx="2" presStyleCnt="4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ru-RU"/>
        </a:p>
      </dgm:t>
    </dgm:pt>
    <dgm:pt modelId="{CD491AA1-584F-4396-910E-C81142564B9A}" type="pres">
      <dgm:prSet presAssocID="{945A61D1-10EE-4926-A57B-F66C13E79252}" presName="text_4" presStyleLbl="node1" presStyleIdx="3" presStyleCnt="4" custLinFactNeighborX="7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353D94-9A69-4138-B610-4CB61802C5C2}" type="pres">
      <dgm:prSet presAssocID="{945A61D1-10EE-4926-A57B-F66C13E79252}" presName="accent_4" presStyleCnt="0"/>
      <dgm:spPr/>
    </dgm:pt>
    <dgm:pt modelId="{BC327ADD-2AE3-4E3E-A376-D5028C3D891F}" type="pres">
      <dgm:prSet presAssocID="{945A61D1-10EE-4926-A57B-F66C13E79252}" presName="accentRepeatNode" presStyleLbl="solidFgAcc1" presStyleIdx="3" presStyleCnt="4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ru-RU"/>
        </a:p>
      </dgm:t>
    </dgm:pt>
  </dgm:ptLst>
  <dgm:cxnLst>
    <dgm:cxn modelId="{A01686D8-CF6D-41A0-940A-439A8AC22F5A}" type="presOf" srcId="{2D304076-3C18-4732-BA44-3C56ED0E031E}" destId="{2A922170-6472-4A41-AE72-A87B44C47ADB}" srcOrd="0" destOrd="0" presId="urn:microsoft.com/office/officeart/2008/layout/VerticalCurvedList"/>
    <dgm:cxn modelId="{305D5BF0-C02B-4B77-B431-B71B98BD734F}" srcId="{AD764C19-3C57-4D4A-B6C9-71E14F6470B2}" destId="{945A61D1-10EE-4926-A57B-F66C13E79252}" srcOrd="3" destOrd="0" parTransId="{FD9E20DA-D214-4461-ADB2-C4A69710D90A}" sibTransId="{58974B1E-18E0-4A74-8E41-0AD80CF91A1B}"/>
    <dgm:cxn modelId="{6945C5E6-DF86-4987-8C28-314CC3B7DABD}" srcId="{AD764C19-3C57-4D4A-B6C9-71E14F6470B2}" destId="{0E0A1229-FB79-424D-AE2B-AD00ECE5B36E}" srcOrd="0" destOrd="0" parTransId="{2F59B936-38F5-4E2B-9B35-39FF76D37111}" sibTransId="{536EAFA9-1634-4DE2-934B-DAAEAA9BB2CF}"/>
    <dgm:cxn modelId="{7A2E4B84-E223-4477-B938-8B4A5FF6483C}" type="presOf" srcId="{536EAFA9-1634-4DE2-934B-DAAEAA9BB2CF}" destId="{8CBB07D4-018F-4C97-B626-775FADC3B945}" srcOrd="0" destOrd="0" presId="urn:microsoft.com/office/officeart/2008/layout/VerticalCurvedList"/>
    <dgm:cxn modelId="{06CC3886-6798-4E4B-AE8D-63BC65AF0838}" type="presOf" srcId="{0E0A1229-FB79-424D-AE2B-AD00ECE5B36E}" destId="{051BCA17-1642-434F-BB77-CF23A5A779C4}" srcOrd="0" destOrd="0" presId="urn:microsoft.com/office/officeart/2008/layout/VerticalCurvedList"/>
    <dgm:cxn modelId="{0DBA2261-38A8-4165-A14B-4189E50469CA}" srcId="{AD764C19-3C57-4D4A-B6C9-71E14F6470B2}" destId="{2D304076-3C18-4732-BA44-3C56ED0E031E}" srcOrd="2" destOrd="0" parTransId="{633F52E3-F1B5-4D9A-931F-5E7760008945}" sibTransId="{40FEDA72-49E0-4D1C-A373-13EB4E62EB83}"/>
    <dgm:cxn modelId="{104BBA36-17C0-4F41-AE4E-60EABE06E42E}" type="presOf" srcId="{E503F448-A3E2-4574-9208-66C77CBB0E9E}" destId="{35BA6211-1A3F-47E3-A9C7-27FD5E7BF9A4}" srcOrd="0" destOrd="0" presId="urn:microsoft.com/office/officeart/2008/layout/VerticalCurvedList"/>
    <dgm:cxn modelId="{A07C5CE4-21B6-4E5A-B73F-2C1D57FCD015}" srcId="{AD764C19-3C57-4D4A-B6C9-71E14F6470B2}" destId="{E503F448-A3E2-4574-9208-66C77CBB0E9E}" srcOrd="1" destOrd="0" parTransId="{3F34661F-E08A-48CE-ADC6-2632C91D7E4B}" sibTransId="{86D7AB0F-7B26-416D-95CC-3302A1D8B81A}"/>
    <dgm:cxn modelId="{67B56C33-9897-488C-801F-DA624BACEFF0}" type="presOf" srcId="{AD764C19-3C57-4D4A-B6C9-71E14F6470B2}" destId="{A5C73808-7AF4-4900-AD78-11DE3611ADF4}" srcOrd="0" destOrd="0" presId="urn:microsoft.com/office/officeart/2008/layout/VerticalCurvedList"/>
    <dgm:cxn modelId="{3C90B14F-891E-4CAB-B3B9-0EEAAA557B17}" type="presOf" srcId="{945A61D1-10EE-4926-A57B-F66C13E79252}" destId="{CD491AA1-584F-4396-910E-C81142564B9A}" srcOrd="0" destOrd="0" presId="urn:microsoft.com/office/officeart/2008/layout/VerticalCurvedList"/>
    <dgm:cxn modelId="{6D31F1F3-C9C7-4771-8D95-8192839C7742}" type="presParOf" srcId="{A5C73808-7AF4-4900-AD78-11DE3611ADF4}" destId="{989C8DBE-7369-4781-94CC-05E4F89632AD}" srcOrd="0" destOrd="0" presId="urn:microsoft.com/office/officeart/2008/layout/VerticalCurvedList"/>
    <dgm:cxn modelId="{B4F75E26-559A-44BC-9C2B-E7AB0EFABD41}" type="presParOf" srcId="{989C8DBE-7369-4781-94CC-05E4F89632AD}" destId="{AB7FBBFC-DA25-4DD0-9875-90F2DE05D8F4}" srcOrd="0" destOrd="0" presId="urn:microsoft.com/office/officeart/2008/layout/VerticalCurvedList"/>
    <dgm:cxn modelId="{84A9FC95-EF01-4ADD-A4EC-6C8F1BE0CC83}" type="presParOf" srcId="{AB7FBBFC-DA25-4DD0-9875-90F2DE05D8F4}" destId="{62A2362E-4981-4DB3-BB90-DA8457F52178}" srcOrd="0" destOrd="0" presId="urn:microsoft.com/office/officeart/2008/layout/VerticalCurvedList"/>
    <dgm:cxn modelId="{6B85240C-F3DE-4BE2-8EC2-3049AEDBFD40}" type="presParOf" srcId="{AB7FBBFC-DA25-4DD0-9875-90F2DE05D8F4}" destId="{8CBB07D4-018F-4C97-B626-775FADC3B945}" srcOrd="1" destOrd="0" presId="urn:microsoft.com/office/officeart/2008/layout/VerticalCurvedList"/>
    <dgm:cxn modelId="{254AFE59-6F31-401B-8096-8919A1D7380C}" type="presParOf" srcId="{AB7FBBFC-DA25-4DD0-9875-90F2DE05D8F4}" destId="{73A06004-4169-4972-A1A5-AA694B9F212E}" srcOrd="2" destOrd="0" presId="urn:microsoft.com/office/officeart/2008/layout/VerticalCurvedList"/>
    <dgm:cxn modelId="{76343AA4-A55F-45BC-AD40-E85365845CAF}" type="presParOf" srcId="{AB7FBBFC-DA25-4DD0-9875-90F2DE05D8F4}" destId="{587FCEF5-73E4-4ACD-A635-E0428CDD80F1}" srcOrd="3" destOrd="0" presId="urn:microsoft.com/office/officeart/2008/layout/VerticalCurvedList"/>
    <dgm:cxn modelId="{8D5A1C66-1544-4053-AD7E-01BE4ECBA36B}" type="presParOf" srcId="{989C8DBE-7369-4781-94CC-05E4F89632AD}" destId="{051BCA17-1642-434F-BB77-CF23A5A779C4}" srcOrd="1" destOrd="0" presId="urn:microsoft.com/office/officeart/2008/layout/VerticalCurvedList"/>
    <dgm:cxn modelId="{32DD7BCF-4A33-4750-84C5-A687DBD66670}" type="presParOf" srcId="{989C8DBE-7369-4781-94CC-05E4F89632AD}" destId="{8174867B-BC4B-4002-88F0-2774AAB9190C}" srcOrd="2" destOrd="0" presId="urn:microsoft.com/office/officeart/2008/layout/VerticalCurvedList"/>
    <dgm:cxn modelId="{42708EAD-A133-4684-8CEE-1625B0C8CDB8}" type="presParOf" srcId="{8174867B-BC4B-4002-88F0-2774AAB9190C}" destId="{6CB8F976-E113-49E1-9C56-D0D3D7C40E26}" srcOrd="0" destOrd="0" presId="urn:microsoft.com/office/officeart/2008/layout/VerticalCurvedList"/>
    <dgm:cxn modelId="{80915893-4D36-4D46-8E83-1A00275F26F4}" type="presParOf" srcId="{989C8DBE-7369-4781-94CC-05E4F89632AD}" destId="{35BA6211-1A3F-47E3-A9C7-27FD5E7BF9A4}" srcOrd="3" destOrd="0" presId="urn:microsoft.com/office/officeart/2008/layout/VerticalCurvedList"/>
    <dgm:cxn modelId="{2AF801E7-0DED-470B-9460-357333D15289}" type="presParOf" srcId="{989C8DBE-7369-4781-94CC-05E4F89632AD}" destId="{E63829FF-09D4-4F49-B346-664C53963B1E}" srcOrd="4" destOrd="0" presId="urn:microsoft.com/office/officeart/2008/layout/VerticalCurvedList"/>
    <dgm:cxn modelId="{74A05C70-93BF-4EB3-A7BB-D146AB98171A}" type="presParOf" srcId="{E63829FF-09D4-4F49-B346-664C53963B1E}" destId="{D7FF57DC-F2AD-487D-B27B-D538321457D9}" srcOrd="0" destOrd="0" presId="urn:microsoft.com/office/officeart/2008/layout/VerticalCurvedList"/>
    <dgm:cxn modelId="{00EBB2B3-ED40-4FBE-987B-BF1158025DB5}" type="presParOf" srcId="{989C8DBE-7369-4781-94CC-05E4F89632AD}" destId="{2A922170-6472-4A41-AE72-A87B44C47ADB}" srcOrd="5" destOrd="0" presId="urn:microsoft.com/office/officeart/2008/layout/VerticalCurvedList"/>
    <dgm:cxn modelId="{49BEF900-19F3-49BD-AA8D-61AB411DE78C}" type="presParOf" srcId="{989C8DBE-7369-4781-94CC-05E4F89632AD}" destId="{DE928539-CF9F-4F50-8963-D4E5C658A365}" srcOrd="6" destOrd="0" presId="urn:microsoft.com/office/officeart/2008/layout/VerticalCurvedList"/>
    <dgm:cxn modelId="{F55DE346-D183-474A-A1EE-8818780A1CC8}" type="presParOf" srcId="{DE928539-CF9F-4F50-8963-D4E5C658A365}" destId="{434FA4BD-0F0A-4E4F-9722-BD1BA75D507E}" srcOrd="0" destOrd="0" presId="urn:microsoft.com/office/officeart/2008/layout/VerticalCurvedList"/>
    <dgm:cxn modelId="{BC49AD86-34B6-4B62-9A6E-5231A0330886}" type="presParOf" srcId="{989C8DBE-7369-4781-94CC-05E4F89632AD}" destId="{CD491AA1-584F-4396-910E-C81142564B9A}" srcOrd="7" destOrd="0" presId="urn:microsoft.com/office/officeart/2008/layout/VerticalCurvedList"/>
    <dgm:cxn modelId="{C629F38D-BDDD-4388-A588-0EEF4FE5D4B9}" type="presParOf" srcId="{989C8DBE-7369-4781-94CC-05E4F89632AD}" destId="{09353D94-9A69-4138-B610-4CB61802C5C2}" srcOrd="8" destOrd="0" presId="urn:microsoft.com/office/officeart/2008/layout/VerticalCurvedList"/>
    <dgm:cxn modelId="{C1DD0E35-5940-4C34-8349-76F50DD1CFFE}" type="presParOf" srcId="{09353D94-9A69-4138-B610-4CB61802C5C2}" destId="{BC327ADD-2AE3-4E3E-A376-D5028C3D891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A3CB30-E165-4B11-9DEA-AA3078B6F44E}">
      <dsp:nvSpPr>
        <dsp:cNvPr id="0" name=""/>
        <dsp:cNvSpPr/>
      </dsp:nvSpPr>
      <dsp:spPr>
        <a:xfrm>
          <a:off x="0" y="17401"/>
          <a:ext cx="4373592" cy="1048320"/>
        </a:xfrm>
        <a:prstGeom prst="roundRect">
          <a:avLst/>
        </a:prstGeom>
        <a:gradFill rotWithShape="0">
          <a:gsLst>
            <a:gs pos="0">
              <a:schemeClr val="accent1">
                <a:lumMod val="40000"/>
                <a:lumOff val="60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5400000" scaled="0"/>
        </a:gradFill>
        <a:ln>
          <a:solidFill>
            <a:schemeClr val="bg1">
              <a:alpha val="98000"/>
            </a:schemeClr>
          </a:solidFill>
        </a:ln>
        <a:effectLst>
          <a:outerShdw blurRad="152400" dist="38100" dir="2700000" sx="102000" sy="102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baseline="0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Отсутствие состава вменяемого правонарушения в виде нецелевого использования бюджетных средств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175" y="68576"/>
        <a:ext cx="4271242" cy="945970"/>
      </dsp:txXfrm>
    </dsp:sp>
    <dsp:sp modelId="{656755D3-46EF-4140-A807-BA97C3C3CB0C}">
      <dsp:nvSpPr>
        <dsp:cNvPr id="0" name=""/>
        <dsp:cNvSpPr/>
      </dsp:nvSpPr>
      <dsp:spPr>
        <a:xfrm>
          <a:off x="0" y="1227001"/>
          <a:ext cx="4373592" cy="1048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48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5400000" scaled="0"/>
        </a:gradFill>
        <a:ln>
          <a:solidFill>
            <a:schemeClr val="bg1">
              <a:alpha val="82000"/>
            </a:schemeClr>
          </a:solidFill>
        </a:ln>
        <a:effectLst>
          <a:outerShdw blurRad="152400" dist="38100" dir="2700000" sx="102000" sy="102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baseline="0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Исполнение</a:t>
          </a:r>
          <a:r>
            <a:rPr lang="en-US" sz="1800" b="1" kern="1200" baseline="0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 </a:t>
          </a:r>
          <a:r>
            <a:rPr lang="ru-RU" sz="1800" b="1" kern="1200" baseline="0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требований представления</a:t>
          </a:r>
          <a:r>
            <a:rPr lang="en-US" sz="1800" b="1" kern="1200" baseline="0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 </a:t>
          </a:r>
          <a:r>
            <a:rPr lang="ru-RU" sz="1800" b="1" kern="1200" baseline="0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или</a:t>
          </a:r>
          <a:r>
            <a:rPr lang="en-US" sz="1800" b="1" kern="1200" baseline="0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 </a:t>
          </a:r>
          <a:r>
            <a:rPr lang="ru-RU" sz="1800" b="1" kern="1200" baseline="0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предписания</a:t>
          </a:r>
        </a:p>
      </dsp:txBody>
      <dsp:txXfrm>
        <a:off x="51175" y="1278176"/>
        <a:ext cx="4271242" cy="945970"/>
      </dsp:txXfrm>
    </dsp:sp>
    <dsp:sp modelId="{11F7466A-5AEB-4383-88D7-37D649CC83A3}">
      <dsp:nvSpPr>
        <dsp:cNvPr id="0" name=""/>
        <dsp:cNvSpPr/>
      </dsp:nvSpPr>
      <dsp:spPr>
        <a:xfrm>
          <a:off x="0" y="2436602"/>
          <a:ext cx="4373592" cy="10483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100000">
              <a:schemeClr val="accent5">
                <a:lumMod val="60000"/>
                <a:lumOff val="4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bg1"/>
          </a:solidFill>
        </a:ln>
        <a:effectLst>
          <a:outerShdw blurRad="152400" dist="50800" dir="2700000" sx="102000" sy="102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baseline="0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Не учтены все обстоятельства дела</a:t>
          </a:r>
          <a:endParaRPr lang="ru-RU" sz="1800" b="1" kern="1200" baseline="0" dirty="0">
            <a:effectLst/>
            <a:latin typeface="Times New Roman" panose="02020603050405020304" pitchFamily="18" charset="0"/>
            <a:ea typeface="Times New Roman"/>
            <a:cs typeface="Times New Roman" panose="02020603050405020304" pitchFamily="18" charset="0"/>
          </a:endParaRPr>
        </a:p>
      </dsp:txBody>
      <dsp:txXfrm>
        <a:off x="51175" y="2487777"/>
        <a:ext cx="4271242" cy="9459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2BF2E9-6B13-4624-A0C3-7B47FB3156AF}">
      <dsp:nvSpPr>
        <dsp:cNvPr id="0" name=""/>
        <dsp:cNvSpPr/>
      </dsp:nvSpPr>
      <dsp:spPr>
        <a:xfrm>
          <a:off x="0" y="109776"/>
          <a:ext cx="5006091" cy="536073"/>
        </a:xfrm>
        <a:prstGeom prst="roundRect">
          <a:avLst/>
        </a:prstGeom>
        <a:gradFill rotWithShape="0">
          <a:gsLst>
            <a:gs pos="0">
              <a:schemeClr val="accent5">
                <a:lumMod val="40000"/>
                <a:lumOff val="60000"/>
              </a:schemeClr>
            </a:gs>
            <a:gs pos="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5400000" scaled="0"/>
        </a:gradFill>
        <a:ln w="22225"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dk1"/>
              </a:solidFill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Неэффективное/нецелевое расходование бюджетных средств должно быть доказано.</a:t>
          </a:r>
        </a:p>
      </dsp:txBody>
      <dsp:txXfrm>
        <a:off x="26169" y="135945"/>
        <a:ext cx="4953753" cy="483735"/>
      </dsp:txXfrm>
    </dsp:sp>
    <dsp:sp modelId="{DF3A7468-8311-4AA8-A6A1-8DF709A47E96}">
      <dsp:nvSpPr>
        <dsp:cNvPr id="0" name=""/>
        <dsp:cNvSpPr/>
      </dsp:nvSpPr>
      <dsp:spPr>
        <a:xfrm>
          <a:off x="0" y="755412"/>
          <a:ext cx="5006091" cy="462773"/>
        </a:xfrm>
        <a:prstGeom prst="roundRect">
          <a:avLst/>
        </a:prstGeom>
        <a:gradFill rotWithShape="0">
          <a:gsLst>
            <a:gs pos="0">
              <a:schemeClr val="accent5">
                <a:lumMod val="40000"/>
                <a:lumOff val="60000"/>
              </a:schemeClr>
            </a:gs>
            <a:gs pos="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5400000" scaled="0"/>
        </a:gradFill>
        <a:ln w="22225"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dk1"/>
              </a:solidFill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Не доказано</a:t>
          </a:r>
          <a:r>
            <a:rPr lang="ru-RU" sz="1400" b="1" kern="1200" baseline="0" dirty="0" smtClean="0">
              <a:solidFill>
                <a:schemeClr val="dk1"/>
              </a:solidFill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 н</a:t>
          </a:r>
          <a:r>
            <a:rPr lang="ru-RU" sz="1400" b="1" kern="1200" dirty="0" smtClean="0">
              <a:solidFill>
                <a:schemeClr val="dk1"/>
              </a:solidFill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евыполнение условий контракта.</a:t>
          </a:r>
        </a:p>
      </dsp:txBody>
      <dsp:txXfrm>
        <a:off x="22591" y="778003"/>
        <a:ext cx="4960909" cy="4175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0A90F6-900E-47AF-851C-3E7F039A8FF0}">
      <dsp:nvSpPr>
        <dsp:cNvPr id="0" name=""/>
        <dsp:cNvSpPr/>
      </dsp:nvSpPr>
      <dsp:spPr>
        <a:xfrm>
          <a:off x="0" y="0"/>
          <a:ext cx="5020574" cy="423264"/>
        </a:xfrm>
        <a:prstGeom prst="roundRect">
          <a:avLst/>
        </a:prstGeom>
        <a:gradFill rotWithShape="0">
          <a:gsLst>
            <a:gs pos="0">
              <a:schemeClr val="accent5">
                <a:lumMod val="40000"/>
                <a:lumOff val="60000"/>
              </a:schemeClr>
            </a:gs>
            <a:gs pos="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5400000" scaled="0"/>
        </a:gradFill>
        <a:ln w="22225"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dk1"/>
              </a:solidFill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Представление выдано ненадлежащему лицу.</a:t>
          </a:r>
        </a:p>
      </dsp:txBody>
      <dsp:txXfrm>
        <a:off x="20662" y="20662"/>
        <a:ext cx="4979250" cy="381940"/>
      </dsp:txXfrm>
    </dsp:sp>
    <dsp:sp modelId="{FC585D4B-8BAD-4972-B4E2-89BA09699300}">
      <dsp:nvSpPr>
        <dsp:cNvPr id="0" name=""/>
        <dsp:cNvSpPr/>
      </dsp:nvSpPr>
      <dsp:spPr>
        <a:xfrm>
          <a:off x="0" y="548583"/>
          <a:ext cx="5020574" cy="804960"/>
        </a:xfrm>
        <a:prstGeom prst="roundRect">
          <a:avLst/>
        </a:prstGeom>
        <a:gradFill rotWithShape="0">
          <a:gsLst>
            <a:gs pos="0">
              <a:schemeClr val="accent5">
                <a:lumMod val="40000"/>
                <a:lumOff val="60000"/>
              </a:schemeClr>
            </a:gs>
            <a:gs pos="99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22225"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Нарушение  процедуры проверки в виде неназначения внеплановой проверки при поступлении письменных возражений от объекта контроля.</a:t>
          </a:r>
          <a:r>
            <a:rPr lang="ru-RU" sz="1400" b="1" kern="1200" baseline="0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rPr>
            <a:t> </a:t>
          </a:r>
        </a:p>
      </dsp:txBody>
      <dsp:txXfrm>
        <a:off x="39295" y="587878"/>
        <a:ext cx="4941984" cy="72637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BB07D4-018F-4C97-B626-775FADC3B945}">
      <dsp:nvSpPr>
        <dsp:cNvPr id="0" name=""/>
        <dsp:cNvSpPr/>
      </dsp:nvSpPr>
      <dsp:spPr>
        <a:xfrm>
          <a:off x="-5711391" y="-874230"/>
          <a:ext cx="6799798" cy="6799798"/>
        </a:xfrm>
        <a:prstGeom prst="blockArc">
          <a:avLst>
            <a:gd name="adj1" fmla="val 18900000"/>
            <a:gd name="adj2" fmla="val 2700000"/>
            <a:gd name="adj3" fmla="val 318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1BCA17-1642-434F-BB77-CF23A5A779C4}">
      <dsp:nvSpPr>
        <dsp:cNvPr id="0" name=""/>
        <dsp:cNvSpPr/>
      </dsp:nvSpPr>
      <dsp:spPr>
        <a:xfrm>
          <a:off x="569729" y="388346"/>
          <a:ext cx="10805256" cy="777097"/>
        </a:xfrm>
        <a:prstGeom prst="rect">
          <a:avLst/>
        </a:prstGeom>
        <a:gradFill rotWithShape="0">
          <a:gsLst>
            <a:gs pos="0">
              <a:srgbClr val="A2A9E8"/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162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16821" tIns="86360" rIns="86360" bIns="86360" numCol="1" spcCol="1270" anchor="ctr" anchorCtr="0">
          <a:noAutofit/>
        </a:bodyPr>
        <a:lstStyle/>
        <a:p>
          <a:pPr lvl="0" algn="just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b="1" kern="1200" dirty="0" smtClean="0">
              <a:latin typeface="Times New Roman" panose="02020603050405020304" pitchFamily="18" charset="0"/>
            </a:rPr>
            <a:t>Предъявлено 17 исков на </a:t>
          </a:r>
          <a:r>
            <a:rPr lang="ru-RU" sz="3400" b="1" kern="1200" dirty="0" smtClean="0">
              <a:solidFill>
                <a:srgbClr val="C00000"/>
              </a:solidFill>
              <a:latin typeface="Times New Roman" panose="02020603050405020304" pitchFamily="18" charset="0"/>
            </a:rPr>
            <a:t>228 114 241,50 </a:t>
          </a:r>
          <a:r>
            <a:rPr lang="ru-RU" sz="34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руб</a:t>
          </a:r>
          <a:r>
            <a:rPr lang="en-US" sz="34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.</a:t>
          </a:r>
          <a:endParaRPr lang="ru-RU" sz="3400" kern="1200" dirty="0">
            <a:solidFill>
              <a:schemeClr val="tx1"/>
            </a:solidFill>
          </a:endParaRPr>
        </a:p>
      </dsp:txBody>
      <dsp:txXfrm>
        <a:off x="569729" y="388346"/>
        <a:ext cx="10805256" cy="777097"/>
      </dsp:txXfrm>
    </dsp:sp>
    <dsp:sp modelId="{6CB8F976-E113-49E1-9C56-D0D3D7C40E26}">
      <dsp:nvSpPr>
        <dsp:cNvPr id="0" name=""/>
        <dsp:cNvSpPr/>
      </dsp:nvSpPr>
      <dsp:spPr>
        <a:xfrm>
          <a:off x="84042" y="291209"/>
          <a:ext cx="971372" cy="97137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35BA6211-1A3F-47E3-A9C7-27FD5E7BF9A4}">
      <dsp:nvSpPr>
        <dsp:cNvPr id="0" name=""/>
        <dsp:cNvSpPr/>
      </dsp:nvSpPr>
      <dsp:spPr>
        <a:xfrm>
          <a:off x="1015257" y="1554195"/>
          <a:ext cx="10359728" cy="777097"/>
        </a:xfrm>
        <a:prstGeom prst="rect">
          <a:avLst/>
        </a:prstGeom>
        <a:gradFill rotWithShape="0">
          <a:gsLst>
            <a:gs pos="0">
              <a:srgbClr val="A2A9E8"/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16200000" scaled="0"/>
        </a:gradFill>
        <a:ln w="22225"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16821" tIns="86360" rIns="86360" bIns="86360" numCol="1" spcCol="1270" anchor="ctr" anchorCtr="0">
          <a:noAutofit/>
        </a:bodyPr>
        <a:lstStyle/>
        <a:p>
          <a:pPr lvl="0" algn="just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b="1" kern="1200" dirty="0" smtClean="0">
              <a:latin typeface="Times New Roman" panose="02020603050405020304" pitchFamily="18" charset="0"/>
            </a:rPr>
            <a:t>Удовлетворено 8 исков на </a:t>
          </a:r>
          <a:r>
            <a:rPr lang="ru-RU" sz="3400" b="1" kern="1200" dirty="0" smtClean="0">
              <a:solidFill>
                <a:srgbClr val="C00000"/>
              </a:solidFill>
              <a:latin typeface="Times New Roman" panose="02020603050405020304" pitchFamily="18" charset="0"/>
            </a:rPr>
            <a:t>163 665 270,30 </a:t>
          </a:r>
          <a:r>
            <a:rPr lang="ru-RU" sz="34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руб</a:t>
          </a:r>
          <a:r>
            <a:rPr lang="en-US" sz="3400" b="1" kern="1200" dirty="0" smtClean="0">
              <a:solidFill>
                <a:schemeClr val="tx1"/>
              </a:solidFill>
              <a:latin typeface="Times New Roman" panose="02020603050405020304" pitchFamily="18" charset="0"/>
            </a:rPr>
            <a:t>.</a:t>
          </a:r>
          <a:r>
            <a:rPr lang="ru-RU" sz="3400" b="1" kern="1200" dirty="0" smtClean="0">
              <a:solidFill>
                <a:srgbClr val="FF0000"/>
              </a:solidFill>
              <a:latin typeface="Times New Roman" panose="02020603050405020304" pitchFamily="18" charset="0"/>
            </a:rPr>
            <a:t> </a:t>
          </a:r>
          <a:endParaRPr lang="ru-RU" sz="3400" b="1" kern="1200" baseline="0" dirty="0" smtClean="0">
            <a:effectLst/>
            <a:latin typeface="Cambria" panose="02040503050406030204" pitchFamily="18" charset="0"/>
            <a:ea typeface="Times New Roman"/>
            <a:cs typeface="Times New Roman"/>
          </a:endParaRPr>
        </a:p>
      </dsp:txBody>
      <dsp:txXfrm>
        <a:off x="1015257" y="1554195"/>
        <a:ext cx="10359728" cy="777097"/>
      </dsp:txXfrm>
    </dsp:sp>
    <dsp:sp modelId="{D7FF57DC-F2AD-487D-B27B-D538321457D9}">
      <dsp:nvSpPr>
        <dsp:cNvPr id="0" name=""/>
        <dsp:cNvSpPr/>
      </dsp:nvSpPr>
      <dsp:spPr>
        <a:xfrm>
          <a:off x="529570" y="1457058"/>
          <a:ext cx="971372" cy="97137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2A922170-6472-4A41-AE72-A87B44C47ADB}">
      <dsp:nvSpPr>
        <dsp:cNvPr id="0" name=""/>
        <dsp:cNvSpPr/>
      </dsp:nvSpPr>
      <dsp:spPr>
        <a:xfrm>
          <a:off x="1015257" y="2720044"/>
          <a:ext cx="10359728" cy="777097"/>
        </a:xfrm>
        <a:prstGeom prst="rect">
          <a:avLst/>
        </a:prstGeom>
        <a:gradFill rotWithShape="0">
          <a:gsLst>
            <a:gs pos="0">
              <a:srgbClr val="8487C4"/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16200000" scaled="0"/>
        </a:gradFill>
        <a:ln w="22225"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16821" tIns="86360" rIns="86360" bIns="8636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 рассмотрении 8 исков на </a:t>
          </a:r>
          <a:r>
            <a:rPr lang="ru-RU" sz="3400" b="1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61 397 259,19</a:t>
          </a:r>
          <a:r>
            <a:rPr lang="ru-RU" sz="3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руб.</a:t>
          </a:r>
          <a:endParaRPr lang="ru-RU" sz="3400" b="1" kern="1200" baseline="0" dirty="0">
            <a:effectLst/>
            <a:latin typeface="Cambria" panose="02040503050406030204" pitchFamily="18" charset="0"/>
            <a:ea typeface="Times New Roman"/>
            <a:cs typeface="Times New Roman"/>
          </a:endParaRPr>
        </a:p>
      </dsp:txBody>
      <dsp:txXfrm>
        <a:off x="1015257" y="2720044"/>
        <a:ext cx="10359728" cy="777097"/>
      </dsp:txXfrm>
    </dsp:sp>
    <dsp:sp modelId="{434FA4BD-0F0A-4E4F-9722-BD1BA75D507E}">
      <dsp:nvSpPr>
        <dsp:cNvPr id="0" name=""/>
        <dsp:cNvSpPr/>
      </dsp:nvSpPr>
      <dsp:spPr>
        <a:xfrm>
          <a:off x="529570" y="2622907"/>
          <a:ext cx="971372" cy="97137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CD491AA1-584F-4396-910E-C81142564B9A}">
      <dsp:nvSpPr>
        <dsp:cNvPr id="0" name=""/>
        <dsp:cNvSpPr/>
      </dsp:nvSpPr>
      <dsp:spPr>
        <a:xfrm>
          <a:off x="640509" y="3885893"/>
          <a:ext cx="10805256" cy="77709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100000">
              <a:srgbClr val="8487C4"/>
            </a:gs>
          </a:gsLst>
          <a:lin ang="5400000" scaled="0"/>
        </a:gradFill>
        <a:ln w="22225"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16821" tIns="86360" rIns="86360" bIns="8636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удовлетворении 1 иска отказано на </a:t>
          </a:r>
          <a:r>
            <a:rPr lang="ru-RU" sz="3400" b="1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3 051 712 </a:t>
          </a:r>
          <a:r>
            <a:rPr lang="ru-RU" sz="3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  <a:endParaRPr lang="ru-RU" sz="3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40509" y="3885893"/>
        <a:ext cx="10805256" cy="777097"/>
      </dsp:txXfrm>
    </dsp:sp>
    <dsp:sp modelId="{BC327ADD-2AE3-4E3E-A376-D5028C3D891F}">
      <dsp:nvSpPr>
        <dsp:cNvPr id="0" name=""/>
        <dsp:cNvSpPr/>
      </dsp:nvSpPr>
      <dsp:spPr>
        <a:xfrm>
          <a:off x="84042" y="3788756"/>
          <a:ext cx="971372" cy="97137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0.54065</cdr:x>
      <cdr:y>0.22978</cdr:y>
    </cdr:from>
    <cdr:to>
      <cdr:x>0.77334</cdr:x>
      <cdr:y>0.39282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685236" y="999869"/>
          <a:ext cx="2446901" cy="7094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rgbClr val="FF0000"/>
              </a:solidFill>
            </a:rPr>
            <a:t>0,46 % отмены</a:t>
          </a:r>
          <a:endParaRPr lang="ru-RU" sz="2000" b="1" dirty="0">
            <a:solidFill>
              <a:srgbClr val="FF000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0.18084</cdr:x>
      <cdr:y>0.78954</cdr:y>
    </cdr:from>
    <cdr:to>
      <cdr:x>0.24704</cdr:x>
      <cdr:y>0.87753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084107" y="3848774"/>
          <a:ext cx="762928" cy="4289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90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0.26521</cdr:x>
      <cdr:y>0.80723</cdr:y>
    </cdr:from>
    <cdr:to>
      <cdr:x>0.31547</cdr:x>
      <cdr:y>0.89645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056429" y="3935038"/>
          <a:ext cx="579233" cy="4349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33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0.18553</cdr:x>
      <cdr:y>0.15039</cdr:y>
    </cdr:from>
    <cdr:to>
      <cdr:x>0.39785</cdr:x>
      <cdr:y>0.31343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38154" y="733101"/>
          <a:ext cx="2446901" cy="7947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0,92% отмены</a:t>
          </a:r>
          <a:endParaRPr lang="ru-RU" sz="2400" b="1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0.48752</cdr:x>
      <cdr:y>0.79131</cdr:y>
    </cdr:from>
    <cdr:to>
      <cdr:x>0.54256</cdr:x>
      <cdr:y>0.88558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5618473" y="3857400"/>
          <a:ext cx="634309" cy="459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53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0.56312</cdr:x>
      <cdr:y>0.81785</cdr:y>
    </cdr:from>
    <cdr:to>
      <cdr:x>0.62145</cdr:x>
      <cdr:y>0.91738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6489742" y="3986796"/>
          <a:ext cx="672216" cy="485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0.11518</cdr:x>
      <cdr:y>0.04847</cdr:y>
    </cdr:from>
    <cdr:to>
      <cdr:x>0.18138</cdr:x>
      <cdr:y>0.17963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1327354" y="210897"/>
          <a:ext cx="762929" cy="5707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3561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0.41716</cdr:x>
      <cdr:y>0.58603</cdr:y>
    </cdr:from>
    <cdr:to>
      <cdr:x>0.47716</cdr:x>
      <cdr:y>0.68631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4807591" y="2856736"/>
          <a:ext cx="691484" cy="4888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1011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0.4313</cdr:x>
      <cdr:y>0.46775</cdr:y>
    </cdr:from>
    <cdr:to>
      <cdr:x>0.64362</cdr:x>
      <cdr:y>0.63079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4970527" y="2280146"/>
          <a:ext cx="2446902" cy="7947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1,97% отмены</a:t>
          </a:r>
          <a:endParaRPr lang="ru-RU" sz="2400" b="1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0.18362</cdr:x>
      <cdr:y>0.80029</cdr:y>
    </cdr:from>
    <cdr:to>
      <cdr:x>0.22626</cdr:x>
      <cdr:y>0.8884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116151" y="3926410"/>
          <a:ext cx="491404" cy="4323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0.25885</cdr:x>
      <cdr:y>0.81259</cdr:y>
    </cdr:from>
    <cdr:to>
      <cdr:x>0.29001</cdr:x>
      <cdr:y>0.89172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983141" y="3986795"/>
          <a:ext cx="359106" cy="3881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0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0.17417</cdr:x>
      <cdr:y>0.17952</cdr:y>
    </cdr:from>
    <cdr:to>
      <cdr:x>0.38649</cdr:x>
      <cdr:y>0.34256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007201" y="880791"/>
          <a:ext cx="2446901" cy="7999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0 % отмены</a:t>
          </a:r>
          <a:endParaRPr lang="ru-RU" sz="2400" b="1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0.49278</cdr:x>
      <cdr:y>0.77743</cdr:y>
    </cdr:from>
    <cdr:to>
      <cdr:x>0.52345</cdr:x>
      <cdr:y>0.87833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5679089" y="3814266"/>
          <a:ext cx="353453" cy="4950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5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0.55571</cdr:x>
      <cdr:y>0.79501</cdr:y>
    </cdr:from>
    <cdr:to>
      <cdr:x>0.5983</cdr:x>
      <cdr:y>0.88921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6404332" y="3900530"/>
          <a:ext cx="490852" cy="4621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0.10123</cdr:x>
      <cdr:y>0.07765</cdr:y>
    </cdr:from>
    <cdr:to>
      <cdr:x>0.16743</cdr:x>
      <cdr:y>0.18474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1166635" y="380953"/>
          <a:ext cx="762928" cy="5254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117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0.4096</cdr:x>
      <cdr:y>0.52775</cdr:y>
    </cdr:from>
    <cdr:to>
      <cdr:x>0.46806</cdr:x>
      <cdr:y>0.62834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4720473" y="2589285"/>
          <a:ext cx="673715" cy="4935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46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0.44626</cdr:x>
      <cdr:y>0.40644</cdr:y>
    </cdr:from>
    <cdr:to>
      <cdr:x>0.6306</cdr:x>
      <cdr:y>0.54068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5142962" y="1994092"/>
          <a:ext cx="2124395" cy="6586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2,17 % отмены</a:t>
          </a:r>
          <a:endParaRPr lang="ru-RU" sz="2400" b="1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0.00596</cdr:x>
      <cdr:y>0.86967</cdr:y>
    </cdr:from>
    <cdr:to>
      <cdr:x>0.06776</cdr:x>
      <cdr:y>0.92117</cdr:y>
    </cdr:to>
    <cdr:sp macro="" textlink="">
      <cdr:nvSpPr>
        <cdr:cNvPr id="2" name="Номер слайда 2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69011" y="4853857"/>
          <a:ext cx="715994" cy="2874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366" tIns="45718" rIns="91366" bIns="45718" rtlCol="0" anchor="ctr"/>
        <a:lstStyle xmlns:a="http://schemas.openxmlformats.org/drawingml/2006/main">
          <a:defPPr>
            <a:defRPr lang="ru-RU"/>
          </a:defPPr>
          <a:lvl1pPr algn="r" rtl="0" fontAlgn="auto">
            <a:spcBef>
              <a:spcPts val="0"/>
            </a:spcBef>
            <a:spcAft>
              <a:spcPts val="0"/>
            </a:spcAft>
            <a:defRPr sz="1200" kern="120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defRPr>
          </a:lvl1pPr>
          <a:lvl2pPr marL="456759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charset="0"/>
            </a:defRPr>
          </a:lvl2pPr>
          <a:lvl3pPr marL="913561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charset="0"/>
            </a:defRPr>
          </a:lvl3pPr>
          <a:lvl4pPr marL="1370342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charset="0"/>
            </a:defRPr>
          </a:lvl4pPr>
          <a:lvl5pPr marL="1827122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charset="0"/>
            </a:defRPr>
          </a:lvl5pPr>
          <a:lvl6pPr marL="2283926" algn="l" defTabSz="913561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charset="0"/>
            </a:defRPr>
          </a:lvl6pPr>
          <a:lvl7pPr marL="2740682" algn="l" defTabSz="913561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charset="0"/>
            </a:defRPr>
          </a:lvl7pPr>
          <a:lvl8pPr marL="3197440" algn="l" defTabSz="913561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charset="0"/>
            </a:defRPr>
          </a:lvl8pPr>
          <a:lvl9pPr marL="3654199" algn="l" defTabSz="913561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>
            <a:defRPr/>
          </a:pPr>
          <a:r>
            <a:rPr lang="ru-RU" sz="9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СТАТЬИ КОАП</a:t>
          </a:r>
          <a:endParaRPr lang="ru-RU" sz="9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</cdr:x>
      <cdr:y>0.7352</cdr:y>
    </cdr:from>
    <cdr:to>
      <cdr:x>0.0618</cdr:x>
      <cdr:y>0.78671</cdr:y>
    </cdr:to>
    <cdr:sp macro="" textlink="">
      <cdr:nvSpPr>
        <cdr:cNvPr id="3" name="Номер слайда 2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-112142" y="4103358"/>
          <a:ext cx="715994" cy="2874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366" tIns="45718" rIns="91366" bIns="45718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9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КОЛ-ВО ДЕЛ</a:t>
          </a:r>
          <a:endParaRPr lang="ru-RU" sz="9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0.00596</cdr:x>
      <cdr:y>0.86967</cdr:y>
    </cdr:from>
    <cdr:to>
      <cdr:x>0.06776</cdr:x>
      <cdr:y>0.92117</cdr:y>
    </cdr:to>
    <cdr:sp macro="" textlink="">
      <cdr:nvSpPr>
        <cdr:cNvPr id="2" name="Номер слайда 2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69011" y="4853857"/>
          <a:ext cx="715994" cy="2874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366" tIns="45718" rIns="91366" bIns="45718" rtlCol="0" anchor="ctr"/>
        <a:lstStyle xmlns:a="http://schemas.openxmlformats.org/drawingml/2006/main">
          <a:defPPr>
            <a:defRPr lang="ru-RU"/>
          </a:defPPr>
          <a:lvl1pPr algn="r" rtl="0" fontAlgn="auto">
            <a:spcBef>
              <a:spcPts val="0"/>
            </a:spcBef>
            <a:spcAft>
              <a:spcPts val="0"/>
            </a:spcAft>
            <a:defRPr sz="1200" kern="120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defRPr>
          </a:lvl1pPr>
          <a:lvl2pPr marL="456759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charset="0"/>
            </a:defRPr>
          </a:lvl2pPr>
          <a:lvl3pPr marL="913561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charset="0"/>
            </a:defRPr>
          </a:lvl3pPr>
          <a:lvl4pPr marL="1370342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charset="0"/>
            </a:defRPr>
          </a:lvl4pPr>
          <a:lvl5pPr marL="1827122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charset="0"/>
            </a:defRPr>
          </a:lvl5pPr>
          <a:lvl6pPr marL="2283926" algn="l" defTabSz="913561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charset="0"/>
            </a:defRPr>
          </a:lvl6pPr>
          <a:lvl7pPr marL="2740682" algn="l" defTabSz="913561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charset="0"/>
            </a:defRPr>
          </a:lvl7pPr>
          <a:lvl8pPr marL="3197440" algn="l" defTabSz="913561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charset="0"/>
            </a:defRPr>
          </a:lvl8pPr>
          <a:lvl9pPr marL="3654199" algn="l" defTabSz="913561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>
            <a:defRPr/>
          </a:pPr>
          <a:r>
            <a:rPr lang="ru-RU" sz="9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СТАТЬИ КОАП</a:t>
          </a:r>
          <a:endParaRPr lang="ru-RU" sz="9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0.00056</cdr:x>
      <cdr:y>0.75893</cdr:y>
    </cdr:from>
    <cdr:to>
      <cdr:x>0.06236</cdr:x>
      <cdr:y>0.81044</cdr:y>
    </cdr:to>
    <cdr:sp macro="" textlink="">
      <cdr:nvSpPr>
        <cdr:cNvPr id="3" name="Номер слайда 2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6494" y="4235791"/>
          <a:ext cx="715970" cy="2874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366" tIns="45718" rIns="91366" bIns="45718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9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КОЛ-ВО ДЕЛ</a:t>
          </a:r>
          <a:endParaRPr lang="ru-RU" sz="9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0.28813</cdr:x>
      <cdr:y>0.27302</cdr:y>
    </cdr:from>
    <cdr:to>
      <cdr:x>0.59032</cdr:x>
      <cdr:y>0.43871</cdr:y>
    </cdr:to>
    <cdr:cxnSp macro="">
      <cdr:nvCxnSpPr>
        <cdr:cNvPr id="16" name="Прямая соединительная линия 15"/>
        <cdr:cNvCxnSpPr/>
      </cdr:nvCxnSpPr>
      <cdr:spPr>
        <a:xfrm xmlns:a="http://schemas.openxmlformats.org/drawingml/2006/main" flipH="1">
          <a:off x="1755912" y="1367625"/>
          <a:ext cx="1841611" cy="830027"/>
        </a:xfrm>
        <a:prstGeom xmlns:a="http://schemas.openxmlformats.org/drawingml/2006/main" prst="line">
          <a:avLst/>
        </a:prstGeom>
        <a:ln xmlns:a="http://schemas.openxmlformats.org/drawingml/2006/main" w="9525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0.4473</cdr:x>
      <cdr:y>0.27363</cdr:y>
    </cdr:from>
    <cdr:to>
      <cdr:x>0.59082</cdr:x>
      <cdr:y>0.5022</cdr:y>
    </cdr:to>
    <cdr:cxnSp macro="">
      <cdr:nvCxnSpPr>
        <cdr:cNvPr id="18" name="Прямая соединительная линия 17"/>
        <cdr:cNvCxnSpPr/>
      </cdr:nvCxnSpPr>
      <cdr:spPr>
        <a:xfrm xmlns:a="http://schemas.openxmlformats.org/drawingml/2006/main" flipH="1">
          <a:off x="2725971" y="1370716"/>
          <a:ext cx="874650" cy="1144988"/>
        </a:xfrm>
        <a:prstGeom xmlns:a="http://schemas.openxmlformats.org/drawingml/2006/main" prst="line">
          <a:avLst/>
        </a:prstGeom>
        <a:ln xmlns:a="http://schemas.openxmlformats.org/drawingml/2006/main" w="9525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0.57552</cdr:x>
      <cdr:y>0.19078</cdr:y>
    </cdr:from>
    <cdr:to>
      <cdr:x>0.92616</cdr:x>
      <cdr:y>0.28105</cdr:y>
    </cdr:to>
    <cdr:sp macro="" textlink="">
      <cdr:nvSpPr>
        <cdr:cNvPr id="38" name="TextBox 37"/>
        <cdr:cNvSpPr txBox="1"/>
      </cdr:nvSpPr>
      <cdr:spPr>
        <a:xfrm xmlns:a="http://schemas.openxmlformats.org/drawingml/2006/main">
          <a:off x="4571820" y="1039253"/>
          <a:ext cx="2785394" cy="4917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Рассмотрено ВСЕГО жалоб: </a:t>
          </a:r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27</a:t>
          </a:r>
          <a:b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Процент удовлетворенных жалоб:</a:t>
          </a:r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44,4%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0.59105</cdr:x>
      <cdr:y>0.27342</cdr:y>
    </cdr:from>
    <cdr:to>
      <cdr:x>0.92073</cdr:x>
      <cdr:y>0.27471</cdr:y>
    </cdr:to>
    <cdr:cxnSp macro="">
      <cdr:nvCxnSpPr>
        <cdr:cNvPr id="39" name="Прямая соединительная линия 38"/>
        <cdr:cNvCxnSpPr/>
      </cdr:nvCxnSpPr>
      <cdr:spPr>
        <a:xfrm xmlns:a="http://schemas.openxmlformats.org/drawingml/2006/main" flipH="1" flipV="1">
          <a:off x="4695159" y="1489439"/>
          <a:ext cx="2618925" cy="7017"/>
        </a:xfrm>
        <a:prstGeom xmlns:a="http://schemas.openxmlformats.org/drawingml/2006/main" prst="line">
          <a:avLst/>
        </a:prstGeom>
        <a:ln xmlns:a="http://schemas.openxmlformats.org/drawingml/2006/main" w="9525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0.14522</cdr:x>
      <cdr:y>0.82837</cdr:y>
    </cdr:from>
    <cdr:to>
      <cdr:x>0.22722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19251" y="47339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0.14747</cdr:x>
      <cdr:y>0.31953</cdr:y>
    </cdr:from>
    <cdr:to>
      <cdr:x>0.23322</cdr:x>
      <cdr:y>0.46077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70613" y="931653"/>
          <a:ext cx="389937" cy="4118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12</a:t>
          </a:r>
          <a:endParaRPr lang="ru-RU" sz="1600" b="1" dirty="0"/>
        </a:p>
      </cdr:txBody>
    </cdr:sp>
  </cdr:relSizeAnchor>
  <cdr:relSizeAnchor xmlns:cdr="http://schemas.openxmlformats.org/drawingml/2006/chartDrawing">
    <cdr:from>
      <cdr:x>0.24309</cdr:x>
      <cdr:y>0.27219</cdr:y>
    </cdr:from>
    <cdr:to>
      <cdr:x>0.31708</cdr:x>
      <cdr:y>0.37978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105437" y="793630"/>
          <a:ext cx="336431" cy="3136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/>
            <a:t>3</a:t>
          </a:r>
          <a:endParaRPr lang="ru-RU" sz="1600" b="1" dirty="0" smtClean="0"/>
        </a:p>
      </cdr:txBody>
    </cdr:sp>
  </cdr:relSizeAnchor>
  <cdr:relSizeAnchor xmlns:cdr="http://schemas.openxmlformats.org/drawingml/2006/chartDrawing">
    <cdr:from>
      <cdr:x>0.13092</cdr:x>
      <cdr:y>0.47963</cdr:y>
    </cdr:from>
    <cdr:to>
      <cdr:x>0.21667</cdr:x>
      <cdr:y>0.64838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95327" y="1398481"/>
          <a:ext cx="389938" cy="492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12</a:t>
          </a:r>
          <a:endParaRPr lang="ru-RU" sz="1600" b="1" dirty="0"/>
        </a:p>
      </cdr:txBody>
    </cdr:sp>
  </cdr:relSizeAnchor>
  <cdr:relSizeAnchor xmlns:cdr="http://schemas.openxmlformats.org/drawingml/2006/chartDrawing">
    <cdr:from>
      <cdr:x>0.41975</cdr:x>
      <cdr:y>0.40807</cdr:y>
    </cdr:from>
    <cdr:to>
      <cdr:x>0.50551</cdr:x>
      <cdr:y>0.57682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908767" y="1189807"/>
          <a:ext cx="389983" cy="4920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34</a:t>
          </a:r>
          <a:endParaRPr lang="ru-RU" sz="1600" b="1" dirty="0"/>
        </a:p>
      </cdr:txBody>
    </cdr:sp>
  </cdr:relSizeAnchor>
  <cdr:relSizeAnchor xmlns:cdr="http://schemas.openxmlformats.org/drawingml/2006/chartDrawing">
    <cdr:from>
      <cdr:x>0.59081</cdr:x>
      <cdr:y>0.15062</cdr:y>
    </cdr:from>
    <cdr:to>
      <cdr:x>0.90743</cdr:x>
      <cdr:y>0.41248</cdr:y>
    </cdr:to>
    <cdr:sp macro="" textlink="">
      <cdr:nvSpPr>
        <cdr:cNvPr id="6" name="TextBox 12"/>
        <cdr:cNvSpPr txBox="1"/>
      </cdr:nvSpPr>
      <cdr:spPr>
        <a:xfrm xmlns:a="http://schemas.openxmlformats.org/drawingml/2006/main">
          <a:off x="2686641" y="439164"/>
          <a:ext cx="1439786" cy="7635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lIns="91366" tIns="45718" rIns="91366" bIns="45718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charset="0"/>
            </a:defRPr>
          </a:lvl1pPr>
          <a:lvl2pPr marL="456759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charset="0"/>
            </a:defRPr>
          </a:lvl2pPr>
          <a:lvl3pPr marL="913561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charset="0"/>
            </a:defRPr>
          </a:lvl3pPr>
          <a:lvl4pPr marL="1370342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charset="0"/>
            </a:defRPr>
          </a:lvl4pPr>
          <a:lvl5pPr marL="1827122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charset="0"/>
            </a:defRPr>
          </a:lvl5pPr>
          <a:lvl6pPr marL="2283926" algn="l" defTabSz="913561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charset="0"/>
            </a:defRPr>
          </a:lvl6pPr>
          <a:lvl7pPr marL="2740682" algn="l" defTabSz="913561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charset="0"/>
            </a:defRPr>
          </a:lvl7pPr>
          <a:lvl8pPr marL="3197440" algn="l" defTabSz="913561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charset="0"/>
            </a:defRPr>
          </a:lvl8pPr>
          <a:lvl9pPr marL="3654199" algn="l" defTabSz="913561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/>
          <a:r>
            <a:rPr lang="ru-RU" b="1" dirty="0">
              <a:effectLst/>
            </a:rPr>
            <a:t>Основания отмены постановлений </a:t>
          </a:r>
        </a:p>
        <a:p xmlns:a="http://schemas.openxmlformats.org/drawingml/2006/main">
          <a:pPr algn="ctr"/>
          <a:r>
            <a:rPr lang="ru-RU" b="1" dirty="0">
              <a:effectLst/>
            </a:rPr>
            <a:t>по статье 15.14 </a:t>
          </a:r>
          <a:r>
            <a:rPr lang="ru-RU" b="1" dirty="0" smtClean="0">
              <a:effectLst/>
            </a:rPr>
            <a:t>КоАП</a:t>
          </a:r>
          <a:endParaRPr lang="ru-RU" b="1" dirty="0">
            <a:effectLst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0.11892</cdr:x>
      <cdr:y>0.30525</cdr:y>
    </cdr:from>
    <cdr:to>
      <cdr:x>0.20467</cdr:x>
      <cdr:y>0.474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84208" y="816305"/>
          <a:ext cx="349145" cy="4512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10</a:t>
          </a:r>
          <a:endParaRPr lang="ru-RU" sz="1600" b="1" dirty="0"/>
        </a:p>
      </cdr:txBody>
    </cdr:sp>
  </cdr:relSizeAnchor>
  <cdr:relSizeAnchor xmlns:cdr="http://schemas.openxmlformats.org/drawingml/2006/chartDrawing">
    <cdr:from>
      <cdr:x>0.2516</cdr:x>
      <cdr:y>0.2</cdr:y>
    </cdr:from>
    <cdr:to>
      <cdr:x>0.33736</cdr:x>
      <cdr:y>0.32267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024430" y="534837"/>
          <a:ext cx="349186" cy="3280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/>
            <a:t>3</a:t>
          </a:r>
          <a:endParaRPr lang="ru-RU" sz="1600" b="1" dirty="0" smtClean="0"/>
        </a:p>
      </cdr:txBody>
    </cdr:sp>
  </cdr:relSizeAnchor>
  <cdr:relSizeAnchor xmlns:cdr="http://schemas.openxmlformats.org/drawingml/2006/chartDrawing">
    <cdr:from>
      <cdr:x>0.27347</cdr:x>
      <cdr:y>0.50001</cdr:y>
    </cdr:from>
    <cdr:to>
      <cdr:x>0.35922</cdr:x>
      <cdr:y>0.66876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281857" y="1286041"/>
          <a:ext cx="401944" cy="434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/>
            <a:t>5</a:t>
          </a:r>
        </a:p>
      </cdr:txBody>
    </cdr:sp>
  </cdr:relSizeAnchor>
  <cdr:relSizeAnchor xmlns:cdr="http://schemas.openxmlformats.org/drawingml/2006/chartDrawing">
    <cdr:from>
      <cdr:x>0.47188</cdr:x>
      <cdr:y>0.3286</cdr:y>
    </cdr:from>
    <cdr:to>
      <cdr:x>0.55764</cdr:x>
      <cdr:y>0.49735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921330" y="878745"/>
          <a:ext cx="349186" cy="4512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21</a:t>
          </a:r>
          <a:endParaRPr lang="ru-RU" sz="1600" b="1" dirty="0"/>
        </a:p>
      </cdr:txBody>
    </cdr:sp>
  </cdr:relSizeAnchor>
  <cdr:relSizeAnchor xmlns:cdr="http://schemas.openxmlformats.org/drawingml/2006/chartDrawing">
    <cdr:from>
      <cdr:x>0.64057</cdr:x>
      <cdr:y>0.07097</cdr:y>
    </cdr:from>
    <cdr:to>
      <cdr:x>0.97396</cdr:x>
      <cdr:y>0.4</cdr:y>
    </cdr:to>
    <cdr:sp macro="" textlink="">
      <cdr:nvSpPr>
        <cdr:cNvPr id="6" name="TextBox 12"/>
        <cdr:cNvSpPr txBox="1"/>
      </cdr:nvSpPr>
      <cdr:spPr>
        <a:xfrm xmlns:a="http://schemas.openxmlformats.org/drawingml/2006/main">
          <a:off x="2608206" y="189780"/>
          <a:ext cx="1357422" cy="8798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lIns="91366" tIns="45718" rIns="91366" bIns="45718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b="1" dirty="0">
              <a:effectLst/>
            </a:rPr>
            <a:t>Основания отмены постановлений </a:t>
          </a:r>
        </a:p>
        <a:p xmlns:a="http://schemas.openxmlformats.org/drawingml/2006/main">
          <a:pPr algn="ctr"/>
          <a:r>
            <a:rPr lang="ru-RU" b="1" dirty="0">
              <a:effectLst/>
            </a:rPr>
            <a:t>по статье </a:t>
          </a:r>
          <a:r>
            <a:rPr lang="ru-RU" b="1" dirty="0" smtClean="0">
              <a:effectLst/>
            </a:rPr>
            <a:t>15.15.6 КоАП</a:t>
          </a:r>
          <a:endParaRPr lang="ru-RU" b="1" dirty="0">
            <a:effectLst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0.20215</cdr:x>
      <cdr:y>0.26829</cdr:y>
    </cdr:from>
    <cdr:to>
      <cdr:x>0.311</cdr:x>
      <cdr:y>0.38858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728927" y="759123"/>
          <a:ext cx="392507" cy="3403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/>
            <a:t>8</a:t>
          </a:r>
        </a:p>
      </cdr:txBody>
    </cdr:sp>
  </cdr:relSizeAnchor>
  <cdr:relSizeAnchor xmlns:cdr="http://schemas.openxmlformats.org/drawingml/2006/chartDrawing">
    <cdr:from>
      <cdr:x>0.48086</cdr:x>
      <cdr:y>0.32284</cdr:y>
    </cdr:from>
    <cdr:to>
      <cdr:x>0.59527</cdr:x>
      <cdr:y>0.51829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733910" y="913459"/>
          <a:ext cx="412530" cy="553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16</a:t>
          </a:r>
          <a:endParaRPr lang="ru-RU" sz="1600" b="1" dirty="0"/>
        </a:p>
      </cdr:txBody>
    </cdr:sp>
  </cdr:relSizeAnchor>
  <cdr:relSizeAnchor xmlns:cdr="http://schemas.openxmlformats.org/drawingml/2006/chartDrawing">
    <cdr:from>
      <cdr:x>0.62201</cdr:x>
      <cdr:y>0.10061</cdr:y>
    </cdr:from>
    <cdr:to>
      <cdr:x>1</cdr:x>
      <cdr:y>0.42378</cdr:y>
    </cdr:to>
    <cdr:sp macro="" textlink="">
      <cdr:nvSpPr>
        <cdr:cNvPr id="6" name="TextBox 12"/>
        <cdr:cNvSpPr txBox="1"/>
      </cdr:nvSpPr>
      <cdr:spPr>
        <a:xfrm xmlns:a="http://schemas.openxmlformats.org/drawingml/2006/main">
          <a:off x="2242868" y="284672"/>
          <a:ext cx="1362974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lIns="91366" tIns="45718" rIns="91366" bIns="45718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b="1" dirty="0">
              <a:effectLst/>
            </a:rPr>
            <a:t>Основания отмены постановлений </a:t>
          </a:r>
        </a:p>
        <a:p xmlns:a="http://schemas.openxmlformats.org/drawingml/2006/main">
          <a:pPr algn="ctr"/>
          <a:r>
            <a:rPr lang="ru-RU" b="1" dirty="0">
              <a:effectLst/>
            </a:rPr>
            <a:t>по статье </a:t>
          </a:r>
          <a:r>
            <a:rPr lang="ru-RU" b="1" dirty="0" smtClean="0">
              <a:effectLst/>
            </a:rPr>
            <a:t>15.15.10 КоАП</a:t>
          </a:r>
          <a:endParaRPr lang="ru-RU" b="1" dirty="0">
            <a:effectLst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30574" cy="49768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10" y="1"/>
            <a:ext cx="2930574" cy="49768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E59C2-63B8-408A-9212-AEAEDF8CFD67}" type="datetimeFigureOut">
              <a:rPr lang="ru-RU" smtClean="0"/>
              <a:pPr/>
              <a:t>25.06.2018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675" y="746125"/>
            <a:ext cx="662781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5802" y="4722417"/>
            <a:ext cx="5409562" cy="447436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241"/>
            <a:ext cx="2930574" cy="4976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10" y="9443241"/>
            <a:ext cx="2930574" cy="4976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FCF556-E513-4DEE-8617-EDC67855F17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9597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56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759" algn="l" defTabSz="91356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561" algn="l" defTabSz="91356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342" algn="l" defTabSz="91356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122" algn="l" defTabSz="91356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3926" algn="l" defTabSz="91356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0682" algn="l" defTabSz="91356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7440" algn="l" defTabSz="91356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4199" algn="l" defTabSz="91356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759" indent="0" algn="ctr">
              <a:buNone/>
              <a:defRPr sz="2000"/>
            </a:lvl2pPr>
            <a:lvl3pPr marL="913561" indent="0" algn="ctr">
              <a:buNone/>
              <a:defRPr sz="1900"/>
            </a:lvl3pPr>
            <a:lvl4pPr marL="1370342" indent="0" algn="ctr">
              <a:buNone/>
              <a:defRPr sz="1600"/>
            </a:lvl4pPr>
            <a:lvl5pPr marL="1827122" indent="0" algn="ctr">
              <a:buNone/>
              <a:defRPr sz="1600"/>
            </a:lvl5pPr>
            <a:lvl6pPr marL="2283926" indent="0" algn="ctr">
              <a:buNone/>
              <a:defRPr sz="1600"/>
            </a:lvl6pPr>
            <a:lvl7pPr marL="2740682" indent="0" algn="ctr">
              <a:buNone/>
              <a:defRPr sz="1600"/>
            </a:lvl7pPr>
            <a:lvl8pPr marL="3197440" indent="0" algn="ctr">
              <a:buNone/>
              <a:defRPr sz="1600"/>
            </a:lvl8pPr>
            <a:lvl9pPr marL="3654199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A872E-EBA0-4160-8D6C-A874B6692A09}" type="datetime1">
              <a:rPr lang="ru-RU" smtClean="0"/>
              <a:pPr>
                <a:defRPr/>
              </a:pPr>
              <a:t>25.06.2018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7CA8A-00E5-4266-BFD4-C0C71C1D7DBB}" type="datetime1">
              <a:rPr lang="ru-RU" smtClean="0"/>
              <a:pPr>
                <a:defRPr/>
              </a:pPr>
              <a:t>25.06.2018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3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675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356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7034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71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39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068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7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419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57340-9EBA-4274-BF08-E48AFC6CF90F}" type="datetime1">
              <a:rPr lang="ru-RU" smtClean="0"/>
              <a:pPr>
                <a:defRPr/>
              </a:pPr>
              <a:t>25.06.2018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F453F-A4C3-4DF1-A2E8-FA62BC23F41B}" type="datetime1">
              <a:rPr lang="ru-RU" smtClean="0"/>
              <a:pPr>
                <a:defRPr/>
              </a:pPr>
              <a:t>25.06.2018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59" indent="0">
              <a:buNone/>
              <a:defRPr sz="2000" b="1"/>
            </a:lvl2pPr>
            <a:lvl3pPr marL="913561" indent="0">
              <a:buNone/>
              <a:defRPr sz="1900" b="1"/>
            </a:lvl3pPr>
            <a:lvl4pPr marL="1370342" indent="0">
              <a:buNone/>
              <a:defRPr sz="1600" b="1"/>
            </a:lvl4pPr>
            <a:lvl5pPr marL="1827122" indent="0">
              <a:buNone/>
              <a:defRPr sz="1600" b="1"/>
            </a:lvl5pPr>
            <a:lvl6pPr marL="2283926" indent="0">
              <a:buNone/>
              <a:defRPr sz="1600" b="1"/>
            </a:lvl6pPr>
            <a:lvl7pPr marL="2740682" indent="0">
              <a:buNone/>
              <a:defRPr sz="1600" b="1"/>
            </a:lvl7pPr>
            <a:lvl8pPr marL="3197440" indent="0">
              <a:buNone/>
              <a:defRPr sz="1600" b="1"/>
            </a:lvl8pPr>
            <a:lvl9pPr marL="365419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59" indent="0">
              <a:buNone/>
              <a:defRPr sz="2000" b="1"/>
            </a:lvl2pPr>
            <a:lvl3pPr marL="913561" indent="0">
              <a:buNone/>
              <a:defRPr sz="1900" b="1"/>
            </a:lvl3pPr>
            <a:lvl4pPr marL="1370342" indent="0">
              <a:buNone/>
              <a:defRPr sz="1600" b="1"/>
            </a:lvl4pPr>
            <a:lvl5pPr marL="1827122" indent="0">
              <a:buNone/>
              <a:defRPr sz="1600" b="1"/>
            </a:lvl5pPr>
            <a:lvl6pPr marL="2283926" indent="0">
              <a:buNone/>
              <a:defRPr sz="1600" b="1"/>
            </a:lvl6pPr>
            <a:lvl7pPr marL="2740682" indent="0">
              <a:buNone/>
              <a:defRPr sz="1600" b="1"/>
            </a:lvl7pPr>
            <a:lvl8pPr marL="3197440" indent="0">
              <a:buNone/>
              <a:defRPr sz="1600" b="1"/>
            </a:lvl8pPr>
            <a:lvl9pPr marL="365419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40207-D9CB-4BD4-8D76-5255311906C0}" type="datetime1">
              <a:rPr lang="ru-RU" smtClean="0"/>
              <a:pPr>
                <a:defRPr/>
              </a:pPr>
              <a:t>25.06.2018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C84C9-33F3-4679-86D1-66ADB68F21CB}" type="datetime1">
              <a:rPr lang="ru-RU" smtClean="0"/>
              <a:pPr>
                <a:defRPr/>
              </a:pPr>
              <a:t>25.06.2018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79535-EF78-47E6-833A-7C4C6AE67521}" type="datetime1">
              <a:rPr lang="ru-RU" smtClean="0"/>
              <a:pPr>
                <a:defRPr/>
              </a:pPr>
              <a:t>25.06.2018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759" indent="0">
              <a:buNone/>
              <a:defRPr sz="1500"/>
            </a:lvl2pPr>
            <a:lvl3pPr marL="913561" indent="0">
              <a:buNone/>
              <a:defRPr sz="1200"/>
            </a:lvl3pPr>
            <a:lvl4pPr marL="1370342" indent="0">
              <a:buNone/>
              <a:defRPr sz="1100"/>
            </a:lvl4pPr>
            <a:lvl5pPr marL="1827122" indent="0">
              <a:buNone/>
              <a:defRPr sz="1100"/>
            </a:lvl5pPr>
            <a:lvl6pPr marL="2283926" indent="0">
              <a:buNone/>
              <a:defRPr sz="1100"/>
            </a:lvl6pPr>
            <a:lvl7pPr marL="2740682" indent="0">
              <a:buNone/>
              <a:defRPr sz="1100"/>
            </a:lvl7pPr>
            <a:lvl8pPr marL="3197440" indent="0">
              <a:buNone/>
              <a:defRPr sz="1100"/>
            </a:lvl8pPr>
            <a:lvl9pPr marL="3654199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D1A76-AAA8-4C2C-B698-CE4557BB12DE}" type="datetime1">
              <a:rPr lang="ru-RU" smtClean="0"/>
              <a:pPr>
                <a:defRPr/>
              </a:pPr>
              <a:t>25.06.2018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759" indent="0">
              <a:buNone/>
              <a:defRPr sz="2800"/>
            </a:lvl2pPr>
            <a:lvl3pPr marL="913561" indent="0">
              <a:buNone/>
              <a:defRPr sz="2400"/>
            </a:lvl3pPr>
            <a:lvl4pPr marL="1370342" indent="0">
              <a:buNone/>
              <a:defRPr sz="2000"/>
            </a:lvl4pPr>
            <a:lvl5pPr marL="1827122" indent="0">
              <a:buNone/>
              <a:defRPr sz="2000"/>
            </a:lvl5pPr>
            <a:lvl6pPr marL="2283926" indent="0">
              <a:buNone/>
              <a:defRPr sz="2000"/>
            </a:lvl6pPr>
            <a:lvl7pPr marL="2740682" indent="0">
              <a:buNone/>
              <a:defRPr sz="2000"/>
            </a:lvl7pPr>
            <a:lvl8pPr marL="3197440" indent="0">
              <a:buNone/>
              <a:defRPr sz="2000"/>
            </a:lvl8pPr>
            <a:lvl9pPr marL="3654199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759" indent="0">
              <a:buNone/>
              <a:defRPr sz="1500"/>
            </a:lvl2pPr>
            <a:lvl3pPr marL="913561" indent="0">
              <a:buNone/>
              <a:defRPr sz="1200"/>
            </a:lvl3pPr>
            <a:lvl4pPr marL="1370342" indent="0">
              <a:buNone/>
              <a:defRPr sz="1100"/>
            </a:lvl4pPr>
            <a:lvl5pPr marL="1827122" indent="0">
              <a:buNone/>
              <a:defRPr sz="1100"/>
            </a:lvl5pPr>
            <a:lvl6pPr marL="2283926" indent="0">
              <a:buNone/>
              <a:defRPr sz="1100"/>
            </a:lvl6pPr>
            <a:lvl7pPr marL="2740682" indent="0">
              <a:buNone/>
              <a:defRPr sz="1100"/>
            </a:lvl7pPr>
            <a:lvl8pPr marL="3197440" indent="0">
              <a:buNone/>
              <a:defRPr sz="1100"/>
            </a:lvl8pPr>
            <a:lvl9pPr marL="3654199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5CA1BD-9826-48FA-8975-BC4C7A1E3464}" type="datetime1">
              <a:rPr lang="ru-RU" smtClean="0"/>
              <a:pPr>
                <a:defRPr/>
              </a:pPr>
              <a:t>25.06.2018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261A0-F4B1-41FF-AA45-29888570CAED}" type="datetime1">
              <a:rPr lang="ru-RU" smtClean="0"/>
              <a:pPr>
                <a:defRPr/>
              </a:pPr>
              <a:t>25.06.2018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40"/>
            <a:ext cx="2628900" cy="581183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3" y="365140"/>
            <a:ext cx="7734300" cy="581183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A4AE1-9C3F-46B0-89CC-330EFAFFB0C5}" type="datetime1">
              <a:rPr lang="ru-RU" smtClean="0"/>
              <a:pPr>
                <a:defRPr/>
              </a:pPr>
              <a:t>25.06.2018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34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66" tIns="45718" rIns="9136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66" tIns="45718" rIns="9136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366" tIns="45718" rIns="91366" bIns="45718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38D9E6E-7579-4900-B6FE-11202696523B}" type="datetime1">
              <a:rPr lang="ru-RU" smtClean="0"/>
              <a:pPr>
                <a:defRPr/>
              </a:pPr>
              <a:t>25.06.2018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366" tIns="45718" rIns="91366" bIns="45718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366" tIns="45718" rIns="91366" bIns="45718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6759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3561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0342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7122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402" indent="-228402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206" indent="-228402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962" indent="-228402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720" indent="-228402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479" indent="-228402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2281" indent="-228402" algn="l" defTabSz="9135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062" indent="-228402" algn="l" defTabSz="9135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5842" indent="-228402" algn="l" defTabSz="9135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646" indent="-228402" algn="l" defTabSz="9135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59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61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42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122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926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682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440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199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1690776"/>
            <a:ext cx="12192000" cy="5167225"/>
          </a:xfrm>
          <a:prstGeom prst="rect">
            <a:avLst/>
          </a:prstGeom>
          <a:gradFill>
            <a:gsLst>
              <a:gs pos="100000">
                <a:srgbClr val="A2A9E8">
                  <a:alpha val="87000"/>
                </a:srgbClr>
              </a:gs>
              <a:gs pos="0">
                <a:schemeClr val="accent2">
                  <a:lumMod val="60000"/>
                  <a:lumOff val="40000"/>
                </a:schemeClr>
              </a:gs>
              <a:gs pos="0">
                <a:srgbClr val="A2A9E8">
                  <a:alpha val="26000"/>
                </a:srgbClr>
              </a:gs>
              <a:gs pos="100000">
                <a:schemeClr val="bg2"/>
              </a:gs>
              <a:gs pos="0">
                <a:schemeClr val="bg1"/>
              </a:gs>
              <a:gs pos="100000">
                <a:schemeClr val="bg1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905000" y="1837426"/>
            <a:ext cx="8547099" cy="22454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Актуальные вопросы правового сопровождения</a:t>
            </a:r>
          </a:p>
          <a:p>
            <a:pPr algn="ctr"/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онтрольных мероприятий</a:t>
            </a:r>
          </a:p>
          <a:p>
            <a:pPr algn="ctr"/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финансово-бюджетной сфере</a:t>
            </a:r>
            <a:endParaRPr lang="ru-RU" sz="28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825565" y="4646429"/>
            <a:ext cx="3867963" cy="11164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</a:t>
            </a:r>
          </a:p>
          <a:p>
            <a:pPr algn="ctr"/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Юридического управления </a:t>
            </a:r>
          </a:p>
          <a:p>
            <a:pPr algn="ctr"/>
            <a:endParaRPr lang="ru-RU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С.Н. Сауль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454446" y="6085346"/>
            <a:ext cx="1876508" cy="4261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endParaRPr lang="ru-RU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40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0" y="1690776"/>
            <a:ext cx="12192000" cy="5167225"/>
          </a:xfrm>
          <a:prstGeom prst="rect">
            <a:avLst/>
          </a:prstGeom>
          <a:gradFill>
            <a:gsLst>
              <a:gs pos="100000">
                <a:srgbClr val="A2A9E8">
                  <a:alpha val="87000"/>
                </a:srgbClr>
              </a:gs>
              <a:gs pos="0">
                <a:schemeClr val="accent2">
                  <a:lumMod val="60000"/>
                  <a:lumOff val="40000"/>
                </a:schemeClr>
              </a:gs>
              <a:gs pos="0">
                <a:srgbClr val="A2A9E8">
                  <a:alpha val="26000"/>
                </a:srgbClr>
              </a:gs>
              <a:gs pos="100000">
                <a:schemeClr val="bg2"/>
              </a:gs>
              <a:gs pos="0">
                <a:schemeClr val="bg1"/>
              </a:gs>
              <a:gs pos="100000">
                <a:schemeClr val="bg1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2340" y="159161"/>
            <a:ext cx="8202070" cy="620201"/>
          </a:xfrm>
        </p:spPr>
        <p:txBody>
          <a:bodyPr/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результаты работы Федерального казначейства по направлению в Минфин России уведомлений о применении бюджетных мер принуждения за 2017 – 2018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гг.</a:t>
            </a:r>
            <a:endParaRPr lang="ru-RU" sz="20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84952" y="893292"/>
            <a:ext cx="24482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/>
              <a:t>Кол-во УБМП за 2017 г. и 2018 г</a:t>
            </a:r>
            <a:r>
              <a:rPr lang="ru-RU" sz="1100" dirty="0" smtClean="0"/>
              <a:t>.</a:t>
            </a:r>
            <a:endParaRPr lang="ru-RU" sz="1100" dirty="0"/>
          </a:p>
        </p:txBody>
      </p:sp>
      <p:sp>
        <p:nvSpPr>
          <p:cNvPr id="15" name="TextBox 14"/>
          <p:cNvSpPr txBox="1"/>
          <p:nvPr/>
        </p:nvSpPr>
        <p:spPr>
          <a:xfrm>
            <a:off x="4511824" y="3591628"/>
            <a:ext cx="3168352" cy="5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0" b="1" dirty="0"/>
              <a:t>В разрезе видов бюджетных нарушений</a:t>
            </a:r>
            <a:r>
              <a:rPr lang="ru-RU" sz="1050" b="1" dirty="0"/>
              <a:t>:</a:t>
            </a:r>
            <a:endParaRPr lang="ru-RU" sz="1050" dirty="0"/>
          </a:p>
          <a:p>
            <a:endParaRPr lang="ru-RU" dirty="0"/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1133123799"/>
              </p:ext>
            </p:extLst>
          </p:nvPr>
        </p:nvGraphicFramePr>
        <p:xfrm>
          <a:off x="2406038" y="1079866"/>
          <a:ext cx="7379923" cy="2646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3423932643"/>
              </p:ext>
            </p:extLst>
          </p:nvPr>
        </p:nvGraphicFramePr>
        <p:xfrm>
          <a:off x="6159261" y="3953718"/>
          <a:ext cx="5167222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2504832" y="3815219"/>
            <a:ext cx="1080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2017 год</a:t>
            </a:r>
            <a:endParaRPr lang="ru-RU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8563585" y="3726281"/>
            <a:ext cx="1296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2018 год</a:t>
            </a:r>
            <a:endParaRPr lang="ru-RU" sz="1200" dirty="0"/>
          </a:p>
        </p:txBody>
      </p:sp>
      <p:graphicFrame>
        <p:nvGraphicFramePr>
          <p:cNvPr id="24" name="Диаграмма 23"/>
          <p:cNvGraphicFramePr/>
          <p:nvPr>
            <p:extLst>
              <p:ext uri="{D42A27DB-BD31-4B8C-83A1-F6EECF244321}">
                <p14:modId xmlns:p14="http://schemas.microsoft.com/office/powerpoint/2010/main" val="3488661169"/>
              </p:ext>
            </p:extLst>
          </p:nvPr>
        </p:nvGraphicFramePr>
        <p:xfrm>
          <a:off x="690002" y="3953718"/>
          <a:ext cx="4761892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811001" y="6492875"/>
            <a:ext cx="380999" cy="365125"/>
          </a:xfrm>
        </p:spPr>
        <p:txBody>
          <a:bodyPr/>
          <a:lstStyle/>
          <a:p>
            <a:pPr>
              <a:defRPr/>
            </a:pP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43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0" y="1720938"/>
            <a:ext cx="12192000" cy="5167225"/>
          </a:xfrm>
          <a:prstGeom prst="rect">
            <a:avLst/>
          </a:prstGeom>
          <a:gradFill>
            <a:gsLst>
              <a:gs pos="100000">
                <a:srgbClr val="A2A9E8">
                  <a:alpha val="87000"/>
                </a:srgbClr>
              </a:gs>
              <a:gs pos="0">
                <a:schemeClr val="accent2">
                  <a:lumMod val="60000"/>
                  <a:lumOff val="40000"/>
                </a:schemeClr>
              </a:gs>
              <a:gs pos="0">
                <a:srgbClr val="A2A9E8">
                  <a:alpha val="26000"/>
                </a:srgbClr>
              </a:gs>
              <a:gs pos="100000">
                <a:schemeClr val="bg2"/>
              </a:gs>
              <a:gs pos="0">
                <a:schemeClr val="bg1"/>
              </a:gs>
              <a:gs pos="100000">
                <a:schemeClr val="bg1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2340" y="159161"/>
            <a:ext cx="8202070" cy="620201"/>
          </a:xfrm>
        </p:spPr>
        <p:txBody>
          <a:bodyPr/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Полномочия Минфина России по применению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бюджетных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мер принуждения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835696" y="983019"/>
            <a:ext cx="7632848" cy="476726"/>
          </a:xfrm>
          <a:prstGeom prst="roundRect">
            <a:avLst/>
          </a:prstGeom>
          <a:gradFill rotWithShape="1">
            <a:gsLst>
              <a:gs pos="0">
                <a:srgbClr val="6585CF">
                  <a:tint val="50000"/>
                  <a:satMod val="300000"/>
                </a:srgbClr>
              </a:gs>
              <a:gs pos="35000">
                <a:srgbClr val="6585CF">
                  <a:tint val="37000"/>
                  <a:satMod val="300000"/>
                </a:srgbClr>
              </a:gs>
              <a:gs pos="100000">
                <a:srgbClr val="6585CF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6585CF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Полномочия Минфина России по применению бюджетных мер принуждения определены БК РФ. В соответствии со статьей 306.2 БК РФ Минфином России применяются бюджетные меры принуждения при наличии: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13480" y="1900931"/>
            <a:ext cx="3312368" cy="792000"/>
          </a:xfrm>
          <a:prstGeom prst="roundRect">
            <a:avLst/>
          </a:prstGeom>
          <a:gradFill rotWithShape="1">
            <a:gsLst>
              <a:gs pos="0">
                <a:srgbClr val="A379BB">
                  <a:tint val="50000"/>
                  <a:satMod val="300000"/>
                </a:srgbClr>
              </a:gs>
              <a:gs pos="35000">
                <a:srgbClr val="A379BB">
                  <a:tint val="37000"/>
                  <a:satMod val="300000"/>
                </a:srgbClr>
              </a:gs>
              <a:gs pos="100000">
                <a:srgbClr val="A379BB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A379BB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</a:t>
            </a:r>
            <a:r>
              <a:rPr kumimoji="0" lang="ru-RU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облюдения </a:t>
            </a: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Федеральным казначейством порядка формирования и направления уведомлений о применении бюджетных мер принуждения. </a:t>
            </a:r>
            <a:endParaRPr kumimoji="0" lang="ru-RU" sz="11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350118" y="1950302"/>
            <a:ext cx="2584371" cy="510778"/>
          </a:xfrm>
          <a:prstGeom prst="roundRect">
            <a:avLst/>
          </a:prstGeom>
          <a:gradFill rotWithShape="1">
            <a:gsLst>
              <a:gs pos="0">
                <a:srgbClr val="A379BB">
                  <a:tint val="50000"/>
                  <a:satMod val="300000"/>
                </a:srgbClr>
              </a:gs>
              <a:gs pos="35000">
                <a:srgbClr val="A379BB">
                  <a:tint val="37000"/>
                  <a:satMod val="300000"/>
                </a:srgbClr>
              </a:gs>
              <a:gs pos="100000">
                <a:srgbClr val="A379BB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A379BB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Оснований </a:t>
            </a: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для их применения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44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76087">
            <a:off x="1889272" y="1487916"/>
            <a:ext cx="927370" cy="466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24689" y="1314140"/>
            <a:ext cx="1080120" cy="813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TextBox 45"/>
          <p:cNvSpPr txBox="1"/>
          <p:nvPr/>
        </p:nvSpPr>
        <p:spPr>
          <a:xfrm>
            <a:off x="494570" y="3369610"/>
            <a:ext cx="2880320" cy="510778"/>
          </a:xfrm>
          <a:prstGeom prst="roundRect">
            <a:avLst/>
          </a:prstGeom>
          <a:solidFill>
            <a:srgbClr val="DC560C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Уведомления направляются в срок. Приказ ФК № 314 соблюдается.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68892">
            <a:off x="1567146" y="2732606"/>
            <a:ext cx="873894" cy="661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TextBox 47"/>
          <p:cNvSpPr txBox="1"/>
          <p:nvPr/>
        </p:nvSpPr>
        <p:spPr>
          <a:xfrm>
            <a:off x="5652120" y="3712532"/>
            <a:ext cx="2374662" cy="1123712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A379BB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УБМП (акт контрольного мероприятия, документы, подтверждающие бюджетное нарушение (отчеты и платежные поручения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)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257802" y="3752028"/>
            <a:ext cx="2128811" cy="1123712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A379BB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Информация ГРБС (письмо ГРБС, акт проверки, проведенный ГРБС, отчеты и платежные поручения) 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777073" y="5037048"/>
            <a:ext cx="5332551" cy="46800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A379BB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Министерством финансов Российской Федерации принимались: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973520" y="5875321"/>
            <a:ext cx="2952328" cy="46800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A379BB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решения о бесспорном взыскании 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043063" y="5853016"/>
            <a:ext cx="3600400" cy="817245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A379BB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ешения </a:t>
            </a: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об отказе в принятии бюджетных мер (признаны исполненными) по информации ГРБС. 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020945" y="3002009"/>
            <a:ext cx="1332148" cy="306467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A379BB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Учитывается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61165">
            <a:off x="8220548" y="2458240"/>
            <a:ext cx="759680" cy="572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548" y="3094575"/>
            <a:ext cx="1042987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148894">
            <a:off x="9123335" y="3094574"/>
            <a:ext cx="1049337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03484">
            <a:off x="1985818" y="5252083"/>
            <a:ext cx="1049337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2064" y="4970834"/>
            <a:ext cx="1080407" cy="1251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811001" y="6492875"/>
            <a:ext cx="380999" cy="365125"/>
          </a:xfrm>
        </p:spPr>
        <p:txBody>
          <a:bodyPr/>
          <a:lstStyle/>
          <a:p>
            <a:pPr>
              <a:defRPr/>
            </a:pP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46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621766"/>
            <a:ext cx="12192000" cy="5236235"/>
          </a:xfrm>
          <a:prstGeom prst="rect">
            <a:avLst/>
          </a:prstGeom>
          <a:gradFill>
            <a:gsLst>
              <a:gs pos="55000">
                <a:srgbClr val="C1ACC1">
                  <a:alpha val="83000"/>
                </a:srgbClr>
              </a:gs>
              <a:gs pos="100000">
                <a:srgbClr val="A2A9E8">
                  <a:alpha val="87000"/>
                </a:srgbClr>
              </a:gs>
              <a:gs pos="0">
                <a:schemeClr val="accent2">
                  <a:lumMod val="60000"/>
                  <a:lumOff val="40000"/>
                </a:schemeClr>
              </a:gs>
              <a:gs pos="0">
                <a:srgbClr val="A2A9E8">
                  <a:alpha val="26000"/>
                </a:srgbClr>
              </a:gs>
              <a:gs pos="100000">
                <a:schemeClr val="bg2"/>
              </a:gs>
              <a:gs pos="0">
                <a:schemeClr val="bg1"/>
              </a:gs>
              <a:gs pos="100000">
                <a:schemeClr val="bg1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339086" y="301366"/>
            <a:ext cx="755961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66" tIns="45718" rIns="91366" bIns="45718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90000"/>
              </a:lnSpc>
              <a:defRPr sz="2000" b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eaLnBrk="0" hangingPunct="0">
              <a:lnSpc>
                <a:spcPct val="90000"/>
              </a:lnSpc>
              <a:defRPr sz="4400">
                <a:latin typeface="Calibri Light" pitchFamily="34" charset="0"/>
              </a:defRPr>
            </a:lvl2pPr>
            <a:lvl3pPr eaLnBrk="0" hangingPunct="0">
              <a:lnSpc>
                <a:spcPct val="90000"/>
              </a:lnSpc>
              <a:defRPr sz="4400">
                <a:latin typeface="Calibri Light" pitchFamily="34" charset="0"/>
              </a:defRPr>
            </a:lvl3pPr>
            <a:lvl4pPr eaLnBrk="0" hangingPunct="0">
              <a:lnSpc>
                <a:spcPct val="90000"/>
              </a:lnSpc>
              <a:defRPr sz="4400">
                <a:latin typeface="Calibri Light" pitchFamily="34" charset="0"/>
              </a:defRPr>
            </a:lvl4pPr>
            <a:lvl5pPr eaLnBrk="0" hangingPunct="0">
              <a:lnSpc>
                <a:spcPct val="90000"/>
              </a:lnSpc>
              <a:defRPr sz="4400">
                <a:latin typeface="Calibri Light" pitchFamily="34" charset="0"/>
              </a:defRPr>
            </a:lvl5pPr>
            <a:lvl6pPr marL="456759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6pPr>
            <a:lvl7pPr marL="91356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7pPr>
            <a:lvl8pPr marL="137034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8pPr>
            <a:lvl9pPr marL="182712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9pPr>
          </a:lstStyle>
          <a:p>
            <a:r>
              <a:rPr lang="ru-RU" dirty="0"/>
              <a:t>Судебная защита интересов РФ по делам, связанным </a:t>
            </a:r>
            <a:br>
              <a:rPr lang="ru-RU" dirty="0"/>
            </a:br>
            <a:r>
              <a:rPr lang="ru-RU" dirty="0"/>
              <a:t>с бесспорным списанием денежных средств </a:t>
            </a:r>
            <a:br>
              <a:rPr lang="ru-RU" dirty="0"/>
            </a:br>
            <a:r>
              <a:rPr lang="ru-RU" dirty="0"/>
              <a:t>за 2017 год и текущий период 2018 года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0220335"/>
              </p:ext>
            </p:extLst>
          </p:nvPr>
        </p:nvGraphicFramePr>
        <p:xfrm>
          <a:off x="838200" y="1682150"/>
          <a:ext cx="6019800" cy="47100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Объект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834918"/>
              </p:ext>
            </p:extLst>
          </p:nvPr>
        </p:nvGraphicFramePr>
        <p:xfrm>
          <a:off x="7142672" y="2346385"/>
          <a:ext cx="4373592" cy="3502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771736" y="1621765"/>
            <a:ext cx="487574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>
              <a:lnSpc>
                <a:spcPct val="90000"/>
              </a:lnSpc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Основания отмены приказов Минфина России </a:t>
            </a:r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бесспорном списании денежных средств</a:t>
            </a:r>
          </a:p>
        </p:txBody>
      </p:sp>
      <p:sp>
        <p:nvSpPr>
          <p:cNvPr id="10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811001" y="6492875"/>
            <a:ext cx="380999" cy="365125"/>
          </a:xfrm>
        </p:spPr>
        <p:txBody>
          <a:bodyPr/>
          <a:lstStyle/>
          <a:p>
            <a:pPr>
              <a:defRPr/>
            </a:pP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80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0" y="1720938"/>
            <a:ext cx="12192000" cy="5167225"/>
          </a:xfrm>
          <a:prstGeom prst="rect">
            <a:avLst/>
          </a:prstGeom>
          <a:gradFill>
            <a:gsLst>
              <a:gs pos="100000">
                <a:srgbClr val="A2A9E8">
                  <a:alpha val="87000"/>
                </a:srgbClr>
              </a:gs>
              <a:gs pos="0">
                <a:schemeClr val="accent2">
                  <a:lumMod val="60000"/>
                  <a:lumOff val="40000"/>
                </a:schemeClr>
              </a:gs>
              <a:gs pos="0">
                <a:srgbClr val="A2A9E8">
                  <a:alpha val="26000"/>
                </a:srgbClr>
              </a:gs>
              <a:gs pos="100000">
                <a:schemeClr val="bg2"/>
              </a:gs>
              <a:gs pos="0">
                <a:schemeClr val="bg1"/>
              </a:gs>
              <a:gs pos="100000">
                <a:schemeClr val="bg1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4151266" y="248788"/>
            <a:ext cx="7833163" cy="5657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r" fontAlgn="auto">
              <a:spcAft>
                <a:spcPts val="0"/>
              </a:spcAft>
              <a:defRPr/>
            </a:pPr>
            <a:r>
              <a:rPr lang="ru-RU" sz="2000" b="1" dirty="0">
                <a:solidFill>
                  <a:srgbClr val="6585CF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Актуальные вопросы, связанные </a:t>
            </a:r>
            <a:r>
              <a:rPr lang="ru-RU" sz="2000" b="1" dirty="0" smtClean="0">
                <a:solidFill>
                  <a:srgbClr val="6585CF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 направлением </a:t>
            </a:r>
          </a:p>
          <a:p>
            <a:pPr lvl="0" algn="r" fontAlgn="auto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6585CF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представлений </a:t>
            </a:r>
            <a:r>
              <a:rPr lang="ru-RU" sz="2000" b="1" dirty="0">
                <a:solidFill>
                  <a:srgbClr val="6585CF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и предписаний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6585CF">
                  <a:lumMod val="75000"/>
                </a:srgb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26725" y="1434624"/>
            <a:ext cx="6330854" cy="289441"/>
          </a:xfrm>
          <a:prstGeom prst="roundRect">
            <a:avLst/>
          </a:prstGeom>
          <a:gradFill>
            <a:gsLst>
              <a:gs pos="0">
                <a:srgbClr val="B4A9E9"/>
              </a:gs>
              <a:gs pos="0">
                <a:srgbClr val="B0A3E7"/>
              </a:gs>
              <a:gs pos="100000">
                <a:srgbClr val="D4DEFF"/>
              </a:gs>
              <a:gs pos="100000">
                <a:srgbClr val="96AB94">
                  <a:lumMod val="0"/>
                  <a:lumOff val="100000"/>
                </a:srgbClr>
              </a:gs>
            </a:gsLst>
            <a:lin ang="16200000" scaled="0"/>
          </a:gradFill>
          <a:ln w="22225">
            <a:solidFill>
              <a:schemeClr val="bg1"/>
            </a:solidFill>
          </a:ln>
          <a:effectLst>
            <a:outerShdw blurRad="215900" dist="63500" dir="2700000" algn="tl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>
            <a:defPPr>
              <a:defRPr lang="ru-RU"/>
            </a:defPPr>
            <a:lvl1pPr algn="ctr">
              <a:defRPr sz="14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dirty="0"/>
              <a:t>не соблюдаются требования к содержанию и оформлению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48515" y="1969878"/>
            <a:ext cx="6330854" cy="510778"/>
          </a:xfrm>
          <a:prstGeom prst="roundRect">
            <a:avLst/>
          </a:prstGeom>
          <a:gradFill flip="none" rotWithShape="1">
            <a:gsLst>
              <a:gs pos="0">
                <a:srgbClr val="6BB1C9">
                  <a:lumMod val="40000"/>
                  <a:lumOff val="60000"/>
                </a:srgbClr>
              </a:gs>
              <a:gs pos="50000">
                <a:srgbClr val="6BB1C9">
                  <a:lumMod val="60000"/>
                  <a:lumOff val="40000"/>
                </a:srgbClr>
              </a:gs>
              <a:gs pos="100000">
                <a:sysClr val="window" lastClr="FFFFFF">
                  <a:shade val="100000"/>
                  <a:satMod val="115000"/>
                </a:sysClr>
              </a:gs>
            </a:gsLst>
            <a:path path="circle">
              <a:fillToRect l="50000" t="50000" r="50000" b="50000"/>
            </a:path>
            <a:tileRect/>
          </a:gradFill>
          <a:ln w="25400" cap="flat" cmpd="sng" algn="ctr">
            <a:solidFill>
              <a:srgbClr val="6BB1C9">
                <a:lumMod val="60000"/>
                <a:lumOff val="40000"/>
              </a:srgbClr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указываются только нарушенные положения государственных контрактов, договоров (соглашений) о предоставлении средств из федерального бюджета</a:t>
            </a: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;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48516" y="2605469"/>
            <a:ext cx="6374436" cy="664012"/>
          </a:xfrm>
          <a:prstGeom prst="roundRect">
            <a:avLst/>
          </a:prstGeom>
          <a:gradFill flip="none" rotWithShape="1">
            <a:gsLst>
              <a:gs pos="0">
                <a:srgbClr val="6BB1C9">
                  <a:lumMod val="40000"/>
                  <a:lumOff val="60000"/>
                </a:srgbClr>
              </a:gs>
              <a:gs pos="50000">
                <a:srgbClr val="6BB1C9">
                  <a:lumMod val="60000"/>
                  <a:lumOff val="40000"/>
                </a:srgbClr>
              </a:gs>
              <a:gs pos="100000">
                <a:sysClr val="window" lastClr="FFFFFF">
                  <a:shade val="100000"/>
                  <a:satMod val="115000"/>
                </a:sysClr>
              </a:gs>
            </a:gsLst>
            <a:path path="circle">
              <a:fillToRect l="50000" t="50000" r="50000" b="50000"/>
            </a:path>
            <a:tileRect/>
          </a:gradFill>
          <a:ln w="25400" cap="flat" cmpd="sng" algn="ctr">
            <a:solidFill>
              <a:srgbClr val="6BB1C9">
                <a:lumMod val="60000"/>
                <a:lumOff val="40000"/>
              </a:srgbClr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отсутствуют нарушенные положения бюджетного законодательства и нормативных правовых актов, регулирующих бюджетные правоотношения (в том числе конкретные структурные единицы)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048516" y="3972544"/>
            <a:ext cx="6365304" cy="664012"/>
          </a:xfrm>
          <a:prstGeom prst="roundRect">
            <a:avLst/>
          </a:prstGeom>
          <a:gradFill>
            <a:gsLst>
              <a:gs pos="0">
                <a:srgbClr val="6BB1C9">
                  <a:lumMod val="40000"/>
                  <a:lumOff val="60000"/>
                </a:srgbClr>
              </a:gs>
              <a:gs pos="50000">
                <a:srgbClr val="6BB1C9">
                  <a:lumMod val="60000"/>
                  <a:lumOff val="40000"/>
                </a:srgbClr>
              </a:gs>
              <a:gs pos="100000">
                <a:sysClr val="window" lastClr="FFFFFF">
                  <a:shade val="100000"/>
                  <a:satMod val="115000"/>
                </a:sysClr>
              </a:gs>
            </a:gsLst>
            <a:path path="circle">
              <a:fillToRect l="50000" t="50000" r="50000" b="50000"/>
            </a:path>
          </a:gradFill>
          <a:ln w="25400" cap="flat" cmpd="sng" algn="ctr">
            <a:solidFill>
              <a:srgbClr val="6BB1C9">
                <a:lumMod val="60000"/>
                <a:lumOff val="40000"/>
              </a:srgbClr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вменяется в вину нарушение норм, контроль за соблюдением которых не относится к полномочиям Федерального казначейства </a:t>
            </a:r>
            <a:r>
              <a:rPr kumimoji="0" lang="ru-RU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(</a:t>
            </a: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его территориальных органов) – градостроительные нормы, положения гражданского законодательства, ГОСТов и т.д</a:t>
            </a:r>
            <a:r>
              <a:rPr kumimoji="0" lang="ru-RU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  <a:endParaRPr kumimoji="0" lang="ru-RU" sz="11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26725" y="3370450"/>
            <a:ext cx="6361482" cy="476726"/>
          </a:xfrm>
          <a:prstGeom prst="roundRect">
            <a:avLst/>
          </a:prstGeom>
          <a:gradFill>
            <a:gsLst>
              <a:gs pos="0">
                <a:srgbClr val="6BB1C9">
                  <a:lumMod val="40000"/>
                  <a:lumOff val="60000"/>
                </a:srgbClr>
              </a:gs>
              <a:gs pos="50000">
                <a:srgbClr val="6BB1C9">
                  <a:lumMod val="60000"/>
                  <a:lumOff val="40000"/>
                </a:srgbClr>
              </a:gs>
              <a:gs pos="100000">
                <a:sysClr val="window" lastClr="FFFFFF">
                  <a:shade val="100000"/>
                  <a:satMod val="115000"/>
                </a:sysClr>
              </a:gs>
            </a:gsLst>
            <a:path path="circle">
              <a:fillToRect l="50000" t="50000" r="50000" b="50000"/>
            </a:path>
          </a:gradFill>
          <a:ln w="25400" cap="flat" cmpd="sng" algn="ctr">
            <a:solidFill>
              <a:srgbClr val="6BB1C9">
                <a:lumMod val="60000"/>
                <a:lumOff val="40000"/>
              </a:srgbClr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квалификация действий (бездействия) объектов контроля не соотносится с описанием нарушения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019135" y="5504791"/>
            <a:ext cx="6379975" cy="476726"/>
          </a:xfrm>
          <a:prstGeom prst="roundRect">
            <a:avLst/>
          </a:prstGeom>
          <a:gradFill>
            <a:gsLst>
              <a:gs pos="0">
                <a:srgbClr val="6BB1C9">
                  <a:lumMod val="40000"/>
                  <a:lumOff val="60000"/>
                </a:srgbClr>
              </a:gs>
              <a:gs pos="50000">
                <a:srgbClr val="6BB1C9">
                  <a:lumMod val="60000"/>
                  <a:lumOff val="40000"/>
                </a:srgbClr>
              </a:gs>
              <a:gs pos="100000">
                <a:sysClr val="window" lastClr="FFFFFF">
                  <a:shade val="100000"/>
                  <a:satMod val="115000"/>
                </a:sysClr>
              </a:gs>
            </a:gsLst>
            <a:path path="circle">
              <a:fillToRect l="50000" t="50000" r="50000" b="50000"/>
            </a:path>
          </a:gradFill>
          <a:ln w="25400" cap="flat" cmpd="sng" algn="ctr">
            <a:solidFill>
              <a:srgbClr val="6BB1C9">
                <a:lumMod val="60000"/>
                <a:lumOff val="40000"/>
              </a:srgbClr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вменяется в вину нарушение статей КоАП РФ, которыми определена административная ответственность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40748" y="4764424"/>
            <a:ext cx="6358363" cy="664012"/>
          </a:xfrm>
          <a:prstGeom prst="roundRect">
            <a:avLst/>
          </a:prstGeom>
          <a:gradFill>
            <a:gsLst>
              <a:gs pos="0">
                <a:srgbClr val="6BB1C9">
                  <a:lumMod val="40000"/>
                  <a:lumOff val="60000"/>
                </a:srgbClr>
              </a:gs>
              <a:gs pos="50000">
                <a:srgbClr val="6BB1C9">
                  <a:lumMod val="60000"/>
                  <a:lumOff val="40000"/>
                </a:srgbClr>
              </a:gs>
              <a:gs pos="100000">
                <a:sysClr val="window" lastClr="FFFFFF">
                  <a:shade val="100000"/>
                  <a:satMod val="115000"/>
                </a:sysClr>
              </a:gs>
            </a:gsLst>
            <a:path path="circle">
              <a:fillToRect l="50000" t="50000" r="50000" b="50000"/>
            </a:path>
          </a:gradFill>
          <a:ln w="25400" cap="flat" cmpd="sng" algn="ctr">
            <a:solidFill>
              <a:srgbClr val="6BB1C9">
                <a:lumMod val="60000"/>
                <a:lumOff val="40000"/>
              </a:srgbClr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описание нарушений в проектах представлений (предписаний) носит общий и тезисный характер, не обеспечивается понятность и доступность для восприятия его содержания, в результате чего не ясно, </a:t>
            </a:r>
            <a:r>
              <a:rPr kumimoji="0" lang="ru-RU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 </a:t>
            </a: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чем выражено нарушение со стороны объекта контроля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048515" y="6119076"/>
            <a:ext cx="6350595" cy="476726"/>
          </a:xfrm>
          <a:prstGeom prst="roundRect">
            <a:avLst/>
          </a:prstGeom>
          <a:gradFill>
            <a:gsLst>
              <a:gs pos="0">
                <a:srgbClr val="6BB1C9">
                  <a:lumMod val="40000"/>
                  <a:lumOff val="60000"/>
                </a:srgbClr>
              </a:gs>
              <a:gs pos="50000">
                <a:srgbClr val="6BB1C9">
                  <a:lumMod val="60000"/>
                  <a:lumOff val="40000"/>
                </a:srgbClr>
              </a:gs>
              <a:gs pos="100000">
                <a:sysClr val="window" lastClr="FFFFFF">
                  <a:shade val="100000"/>
                  <a:satMod val="115000"/>
                </a:sysClr>
              </a:gs>
            </a:gsLst>
            <a:path path="circle">
              <a:fillToRect l="50000" t="50000" r="50000" b="50000"/>
            </a:path>
          </a:gradFill>
          <a:ln w="25400" cap="flat" cmpd="sng" algn="ctr">
            <a:solidFill>
              <a:srgbClr val="6BB1C9">
                <a:lumMod val="60000"/>
                <a:lumOff val="40000"/>
              </a:srgbClr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включение в один пункт сразу нескольких нарушений, которые имеют различную квалификацию, период (дату) нарушения, денежное выражение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69219" y="814527"/>
            <a:ext cx="2422887" cy="408623"/>
          </a:xfrm>
          <a:prstGeom prst="roundRect">
            <a:avLst/>
          </a:prstGeom>
          <a:gradFill flip="none" rotWithShape="1">
            <a:gsLst>
              <a:gs pos="0">
                <a:srgbClr val="F66538"/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solidFill>
              <a:srgbClr val="FF33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Риски отмены: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Стрелка углом вверх 27"/>
          <p:cNvSpPr/>
          <p:nvPr/>
        </p:nvSpPr>
        <p:spPr>
          <a:xfrm rot="10800000" flipH="1">
            <a:off x="5539647" y="906471"/>
            <a:ext cx="609056" cy="447826"/>
          </a:xfrm>
          <a:prstGeom prst="bentUpArrow">
            <a:avLst/>
          </a:prstGeom>
          <a:gradFill rotWithShape="1">
            <a:gsLst>
              <a:gs pos="0">
                <a:srgbClr val="A379BB">
                  <a:shade val="51000"/>
                  <a:satMod val="130000"/>
                </a:srgbClr>
              </a:gs>
              <a:gs pos="80000">
                <a:srgbClr val="A379BB">
                  <a:shade val="93000"/>
                  <a:satMod val="130000"/>
                </a:srgbClr>
              </a:gs>
              <a:gs pos="100000">
                <a:srgbClr val="A379BB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811001" y="6492875"/>
            <a:ext cx="380999" cy="365125"/>
          </a:xfrm>
        </p:spPr>
        <p:txBody>
          <a:bodyPr/>
          <a:lstStyle/>
          <a:p>
            <a:pPr>
              <a:defRPr/>
            </a:pP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95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720938"/>
            <a:ext cx="12192000" cy="5167225"/>
          </a:xfrm>
          <a:prstGeom prst="rect">
            <a:avLst/>
          </a:prstGeom>
          <a:gradFill>
            <a:gsLst>
              <a:gs pos="100000">
                <a:srgbClr val="A2A9E8">
                  <a:alpha val="87000"/>
                </a:srgbClr>
              </a:gs>
              <a:gs pos="0">
                <a:schemeClr val="accent2">
                  <a:lumMod val="60000"/>
                  <a:lumOff val="40000"/>
                </a:schemeClr>
              </a:gs>
              <a:gs pos="0">
                <a:srgbClr val="A2A9E8">
                  <a:alpha val="26000"/>
                </a:srgbClr>
              </a:gs>
              <a:gs pos="100000">
                <a:schemeClr val="bg2"/>
              </a:gs>
              <a:gs pos="0">
                <a:schemeClr val="bg1"/>
              </a:gs>
              <a:gs pos="100000">
                <a:schemeClr val="bg1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140677" y="201122"/>
            <a:ext cx="7758023" cy="10156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algn="r" defTabSz="914400" eaLnBrk="1" fontAlgn="auto" latinLnBrk="0" hangingPunct="1">
              <a:spcAft>
                <a:spcPts val="0"/>
              </a:spcAft>
              <a:buNone/>
              <a:defRPr sz="2000" b="1">
                <a:solidFill>
                  <a:srgbClr val="6585CF">
                    <a:lumMod val="75000"/>
                  </a:srgbClr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r>
              <a:rPr lang="ru-RU" dirty="0" smtClean="0"/>
              <a:t>Основные результаты работы по судебной защите </a:t>
            </a:r>
            <a:r>
              <a:rPr lang="ru-RU" dirty="0"/>
              <a:t>интересов РФ по делам, связанным </a:t>
            </a:r>
            <a:r>
              <a:rPr lang="ru-RU" dirty="0" smtClean="0"/>
              <a:t>с </a:t>
            </a:r>
            <a:r>
              <a:rPr lang="ru-RU" dirty="0"/>
              <a:t>обжалованием представлений и </a:t>
            </a:r>
            <a:r>
              <a:rPr lang="ru-RU" dirty="0" smtClean="0"/>
              <a:t>предписаний ТОФК </a:t>
            </a:r>
            <a:r>
              <a:rPr lang="ru-RU" dirty="0"/>
              <a:t>и ЦАФК  за 2017 год </a:t>
            </a: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1955667"/>
              </p:ext>
            </p:extLst>
          </p:nvPr>
        </p:nvGraphicFramePr>
        <p:xfrm>
          <a:off x="394137" y="1715264"/>
          <a:ext cx="11524593" cy="4874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811001" y="6492875"/>
            <a:ext cx="380999" cy="365125"/>
          </a:xfrm>
        </p:spPr>
        <p:txBody>
          <a:bodyPr/>
          <a:lstStyle/>
          <a:p>
            <a:pPr>
              <a:defRPr/>
            </a:pP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701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720938"/>
            <a:ext cx="12192000" cy="5167225"/>
          </a:xfrm>
          <a:prstGeom prst="rect">
            <a:avLst/>
          </a:prstGeom>
          <a:gradFill>
            <a:gsLst>
              <a:gs pos="100000">
                <a:srgbClr val="A2A9E8">
                  <a:alpha val="87000"/>
                </a:srgbClr>
              </a:gs>
              <a:gs pos="0">
                <a:schemeClr val="accent2">
                  <a:lumMod val="60000"/>
                  <a:lumOff val="40000"/>
                </a:schemeClr>
              </a:gs>
              <a:gs pos="0">
                <a:srgbClr val="A2A9E8">
                  <a:alpha val="26000"/>
                </a:srgbClr>
              </a:gs>
              <a:gs pos="100000">
                <a:schemeClr val="bg2"/>
              </a:gs>
              <a:gs pos="0">
                <a:schemeClr val="bg1"/>
              </a:gs>
              <a:gs pos="100000">
                <a:schemeClr val="bg1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071668" y="287385"/>
            <a:ext cx="7797586" cy="10156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algn="r" defTabSz="914400" eaLnBrk="1" fontAlgn="auto" latinLnBrk="0" hangingPunct="1">
              <a:spcAft>
                <a:spcPts val="0"/>
              </a:spcAft>
              <a:buNone/>
              <a:defRPr sz="2000" b="1">
                <a:solidFill>
                  <a:srgbClr val="6585CF">
                    <a:lumMod val="75000"/>
                  </a:srgbClr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r>
              <a:rPr lang="ru-RU" dirty="0"/>
              <a:t>Основные результаты работы по </a:t>
            </a:r>
            <a:r>
              <a:rPr lang="ru-RU" dirty="0" smtClean="0"/>
              <a:t>судебной защите интересов РФ </a:t>
            </a:r>
            <a:r>
              <a:rPr lang="ru-RU" dirty="0"/>
              <a:t>по делам, связанным </a:t>
            </a:r>
            <a:r>
              <a:rPr lang="ru-RU" dirty="0" smtClean="0"/>
              <a:t>с </a:t>
            </a:r>
            <a:r>
              <a:rPr lang="ru-RU" dirty="0"/>
              <a:t>обжалованием представлений и предписаний </a:t>
            </a:r>
            <a:r>
              <a:rPr lang="ru-RU" dirty="0" smtClean="0"/>
              <a:t>ЦАФК </a:t>
            </a:r>
            <a:r>
              <a:rPr lang="ru-RU" dirty="0"/>
              <a:t>за 2017 год</a:t>
            </a: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7757925"/>
              </p:ext>
            </p:extLst>
          </p:nvPr>
        </p:nvGraphicFramePr>
        <p:xfrm>
          <a:off x="394137" y="1715265"/>
          <a:ext cx="11524593" cy="49062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811001" y="6492875"/>
            <a:ext cx="380999" cy="365125"/>
          </a:xfrm>
        </p:spPr>
        <p:txBody>
          <a:bodyPr/>
          <a:lstStyle/>
          <a:p>
            <a:pPr>
              <a:defRPr/>
            </a:pP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795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621766"/>
            <a:ext cx="12192000" cy="5236235"/>
          </a:xfrm>
          <a:prstGeom prst="rect">
            <a:avLst/>
          </a:prstGeom>
          <a:gradFill>
            <a:gsLst>
              <a:gs pos="55000">
                <a:srgbClr val="C1ACC1">
                  <a:alpha val="83000"/>
                </a:srgbClr>
              </a:gs>
              <a:gs pos="100000">
                <a:srgbClr val="A2A9E8">
                  <a:alpha val="87000"/>
                </a:srgbClr>
              </a:gs>
              <a:gs pos="0">
                <a:schemeClr val="accent2">
                  <a:lumMod val="60000"/>
                  <a:lumOff val="40000"/>
                </a:schemeClr>
              </a:gs>
              <a:gs pos="0">
                <a:srgbClr val="A2A9E8">
                  <a:alpha val="26000"/>
                </a:srgbClr>
              </a:gs>
              <a:gs pos="100000">
                <a:schemeClr val="bg2"/>
              </a:gs>
              <a:gs pos="0">
                <a:schemeClr val="bg1"/>
              </a:gs>
              <a:gs pos="100000">
                <a:schemeClr val="bg1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082502" y="325380"/>
            <a:ext cx="6627856" cy="4001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algn="r" defTabSz="914400" eaLnBrk="1" fontAlgn="auto" latinLnBrk="0" hangingPunct="1">
              <a:spcAft>
                <a:spcPts val="0"/>
              </a:spcAft>
              <a:buNone/>
              <a:defRPr sz="2000" b="1">
                <a:solidFill>
                  <a:srgbClr val="6585CF">
                    <a:lumMod val="75000"/>
                  </a:srgbClr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r>
              <a:rPr lang="ru-RU" sz="2200" dirty="0"/>
              <a:t>Основания отмены представлений и предписаний  </a:t>
            </a:r>
          </a:p>
        </p:txBody>
      </p:sp>
      <p:graphicFrame>
        <p:nvGraphicFramePr>
          <p:cNvPr id="8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0228141"/>
              </p:ext>
            </p:extLst>
          </p:nvPr>
        </p:nvGraphicFramePr>
        <p:xfrm>
          <a:off x="336430" y="1621766"/>
          <a:ext cx="6254151" cy="4692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560889" y="866400"/>
            <a:ext cx="3834605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 eaLnBrk="0" hangingPunct="0">
              <a:lnSpc>
                <a:spcPct val="90000"/>
              </a:lnSpc>
              <a:defRPr sz="1600" b="1" i="0" u="none" strike="noStrike" baseline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Нарушение материального права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46024" y="3221459"/>
            <a:ext cx="4464334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 eaLnBrk="0" hangingPunct="0">
              <a:lnSpc>
                <a:spcPct val="90000"/>
              </a:lnSpc>
              <a:defRPr sz="1600" b="1" i="0" u="none" strike="noStrike" baseline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Недоказанность вменяемого правонарушения</a:t>
            </a:r>
          </a:p>
        </p:txBody>
      </p:sp>
      <p:graphicFrame>
        <p:nvGraphicFramePr>
          <p:cNvPr id="10" name="Объект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3002686"/>
              </p:ext>
            </p:extLst>
          </p:nvPr>
        </p:nvGraphicFramePr>
        <p:xfrm>
          <a:off x="6952890" y="3489385"/>
          <a:ext cx="5006091" cy="1405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Объект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6890288"/>
              </p:ext>
            </p:extLst>
          </p:nvPr>
        </p:nvGraphicFramePr>
        <p:xfrm>
          <a:off x="6938407" y="5124091"/>
          <a:ext cx="5020574" cy="13550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431699" y="4810836"/>
            <a:ext cx="4092983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 eaLnBrk="0" hangingPunct="0">
              <a:lnSpc>
                <a:spcPct val="90000"/>
              </a:lnSpc>
              <a:defRPr sz="1600" b="1" i="0" u="none" strike="noStrike" baseline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Процессуальные нарушения</a:t>
            </a:r>
          </a:p>
        </p:txBody>
      </p:sp>
      <p:sp>
        <p:nvSpPr>
          <p:cNvPr id="1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811001" y="6492875"/>
            <a:ext cx="380999" cy="365125"/>
          </a:xfrm>
        </p:spPr>
        <p:txBody>
          <a:bodyPr/>
          <a:lstStyle/>
          <a:p>
            <a:pPr>
              <a:defRPr/>
            </a:pP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978771" y="1180332"/>
            <a:ext cx="4968814" cy="363796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rgbClr val="D4DEFF"/>
              </a:gs>
              <a:gs pos="0">
                <a:srgbClr val="D4DEFF">
                  <a:lumMod val="85000"/>
                </a:srgbClr>
              </a:gs>
              <a:gs pos="100000">
                <a:srgbClr val="96AB94">
                  <a:lumMod val="0"/>
                  <a:lumOff val="100000"/>
                </a:srgbClr>
              </a:gs>
            </a:gsLst>
            <a:lin ang="16200000" scaled="0"/>
          </a:gradFill>
          <a:ln w="22225">
            <a:solidFill>
              <a:schemeClr val="bg1"/>
            </a:solidFill>
          </a:ln>
          <a:effectLst>
            <a:outerShdw blurRad="215900" dist="63500" dir="2700000" algn="tl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Предписание/представление должно быть исполнимым.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978772" y="1682150"/>
            <a:ext cx="4968814" cy="681487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rgbClr val="D4DEFF"/>
              </a:gs>
              <a:gs pos="0">
                <a:srgbClr val="D4DEFF">
                  <a:lumMod val="85000"/>
                </a:srgbClr>
              </a:gs>
              <a:gs pos="100000">
                <a:srgbClr val="96AB94">
                  <a:lumMod val="0"/>
                  <a:lumOff val="100000"/>
                </a:srgbClr>
              </a:gs>
            </a:gsLst>
            <a:lin ang="16200000" scaled="0"/>
          </a:gradFill>
          <a:ln w="22225">
            <a:solidFill>
              <a:schemeClr val="bg1"/>
            </a:solidFill>
          </a:ln>
          <a:effectLst>
            <a:outerShdw blurRad="215900" dist="63500" dir="2700000" algn="tl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Неправильное применение или толкование органом Федерального казначейства нормативного правового акта, подлежащего применению.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978773" y="2485392"/>
            <a:ext cx="4968814" cy="628743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rgbClr val="D4DEFF"/>
              </a:gs>
              <a:gs pos="0">
                <a:srgbClr val="D4DEFF">
                  <a:lumMod val="85000"/>
                </a:srgbClr>
              </a:gs>
              <a:gs pos="100000">
                <a:srgbClr val="96AB94">
                  <a:lumMod val="0"/>
                  <a:lumOff val="100000"/>
                </a:srgbClr>
              </a:gs>
            </a:gsLst>
            <a:lin ang="16200000" scaled="0"/>
          </a:gradFill>
          <a:ln w="22225">
            <a:solidFill>
              <a:schemeClr val="bg1"/>
            </a:solidFill>
          </a:ln>
          <a:effectLst>
            <a:outerShdw blurRad="215900" dist="63500" dir="2700000" algn="tl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Неэффективное расходование бюджетных средств согласно гл. 30 БК РФ не влечет возвращение таких средств в бюджет.</a:t>
            </a:r>
          </a:p>
        </p:txBody>
      </p:sp>
    </p:spTree>
    <p:extLst>
      <p:ext uri="{BB962C8B-B14F-4D97-AF65-F5344CB8AC3E}">
        <p14:creationId xmlns:p14="http://schemas.microsoft.com/office/powerpoint/2010/main" val="3698797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621766"/>
            <a:ext cx="12192000" cy="5236235"/>
          </a:xfrm>
          <a:prstGeom prst="rect">
            <a:avLst/>
          </a:prstGeom>
          <a:gradFill>
            <a:gsLst>
              <a:gs pos="55000">
                <a:srgbClr val="C1ACC1">
                  <a:alpha val="83000"/>
                </a:srgbClr>
              </a:gs>
              <a:gs pos="100000">
                <a:srgbClr val="A2A9E8">
                  <a:alpha val="87000"/>
                </a:srgbClr>
              </a:gs>
              <a:gs pos="0">
                <a:schemeClr val="accent2">
                  <a:lumMod val="60000"/>
                  <a:lumOff val="40000"/>
                </a:schemeClr>
              </a:gs>
              <a:gs pos="0">
                <a:srgbClr val="A2A9E8">
                  <a:alpha val="26000"/>
                </a:srgbClr>
              </a:gs>
              <a:gs pos="100000">
                <a:schemeClr val="bg2"/>
              </a:gs>
              <a:gs pos="0">
                <a:schemeClr val="bg1"/>
              </a:gs>
              <a:gs pos="100000">
                <a:schemeClr val="bg1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417389" y="228093"/>
            <a:ext cx="6428502" cy="7694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algn="r" defTabSz="914400" eaLnBrk="1" fontAlgn="auto" latinLnBrk="0" hangingPunct="1">
              <a:spcAft>
                <a:spcPts val="0"/>
              </a:spcAft>
              <a:buNone/>
              <a:defRPr sz="2200" b="1">
                <a:solidFill>
                  <a:srgbClr val="6585CF">
                    <a:lumMod val="75000"/>
                  </a:srgbClr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r>
              <a:rPr lang="ru-RU" dirty="0" smtClean="0"/>
              <a:t>Основные результаты работы по направлению исков </a:t>
            </a:r>
            <a:r>
              <a:rPr lang="ru-RU" dirty="0"/>
              <a:t>о возмещении ущерба РФ </a:t>
            </a:r>
            <a:r>
              <a:rPr lang="ru-RU" dirty="0" smtClean="0"/>
              <a:t>за </a:t>
            </a:r>
            <a:r>
              <a:rPr lang="ru-RU" dirty="0"/>
              <a:t>2017 год </a:t>
            </a:r>
            <a:endParaRPr lang="ru-RU" dirty="0" smtClean="0"/>
          </a:p>
          <a:p>
            <a:r>
              <a:rPr lang="ru-RU" dirty="0" smtClean="0"/>
              <a:t>и </a:t>
            </a:r>
            <a:r>
              <a:rPr lang="ru-RU" dirty="0"/>
              <a:t>текущий период 2018 года</a:t>
            </a: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0931252"/>
              </p:ext>
            </p:extLst>
          </p:nvPr>
        </p:nvGraphicFramePr>
        <p:xfrm>
          <a:off x="441434" y="1475586"/>
          <a:ext cx="11445766" cy="50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811001" y="6492875"/>
            <a:ext cx="380999" cy="365125"/>
          </a:xfrm>
        </p:spPr>
        <p:txBody>
          <a:bodyPr/>
          <a:lstStyle/>
          <a:p>
            <a:pPr>
              <a:defRPr/>
            </a:pP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50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0" y="1690776"/>
            <a:ext cx="12192000" cy="5167225"/>
          </a:xfrm>
          <a:prstGeom prst="rect">
            <a:avLst/>
          </a:prstGeom>
          <a:gradFill>
            <a:gsLst>
              <a:gs pos="100000">
                <a:srgbClr val="A2A9E8">
                  <a:alpha val="87000"/>
                </a:srgbClr>
              </a:gs>
              <a:gs pos="0">
                <a:schemeClr val="accent2">
                  <a:lumMod val="60000"/>
                  <a:lumOff val="40000"/>
                </a:schemeClr>
              </a:gs>
              <a:gs pos="0">
                <a:srgbClr val="A2A9E8">
                  <a:alpha val="26000"/>
                </a:srgbClr>
              </a:gs>
              <a:gs pos="100000">
                <a:schemeClr val="bg2"/>
              </a:gs>
              <a:gs pos="0">
                <a:schemeClr val="bg1"/>
              </a:gs>
              <a:gs pos="100000">
                <a:schemeClr val="bg1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2340" y="159161"/>
            <a:ext cx="8202070" cy="620201"/>
          </a:xfrm>
        </p:spPr>
        <p:txBody>
          <a:bodyPr/>
          <a:lstStyle/>
          <a:p>
            <a:pPr algn="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результаты работы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Федерального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казначейства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осуществлению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производства по делам об административных правонарушениях за 2017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 и </a:t>
            </a:r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квартал 2018 года</a:t>
            </a:r>
            <a:endParaRPr lang="ru-RU" sz="20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811001" y="6492875"/>
            <a:ext cx="380999" cy="365125"/>
          </a:xfrm>
        </p:spPr>
        <p:txBody>
          <a:bodyPr/>
          <a:lstStyle/>
          <a:p>
            <a:pPr>
              <a:defRPr/>
            </a:pP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3295869760"/>
              </p:ext>
            </p:extLst>
          </p:nvPr>
        </p:nvGraphicFramePr>
        <p:xfrm>
          <a:off x="1087347" y="1527069"/>
          <a:ext cx="4764238" cy="3764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26" name="Прямая соединительная линия 25"/>
          <p:cNvCxnSpPr/>
          <p:nvPr/>
        </p:nvCxnSpPr>
        <p:spPr>
          <a:xfrm flipH="1">
            <a:off x="1947726" y="5153799"/>
            <a:ext cx="2250235" cy="35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H="1">
            <a:off x="1947787" y="3412809"/>
            <a:ext cx="858739" cy="174099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1"/>
          <p:cNvSpPr txBox="1"/>
          <p:nvPr/>
        </p:nvSpPr>
        <p:spPr>
          <a:xfrm>
            <a:off x="2319779" y="4603722"/>
            <a:ext cx="1989523" cy="44925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вынесено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3220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постановлений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наложенных штрафов:</a:t>
            </a:r>
          </a:p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77 186 911,00 руб.</a:t>
            </a:r>
          </a:p>
        </p:txBody>
      </p:sp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1167579255"/>
              </p:ext>
            </p:extLst>
          </p:nvPr>
        </p:nvGraphicFramePr>
        <p:xfrm>
          <a:off x="6307474" y="1527069"/>
          <a:ext cx="4764238" cy="3764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2" name="Прямая соединительная линия 21"/>
          <p:cNvCxnSpPr/>
          <p:nvPr/>
        </p:nvCxnSpPr>
        <p:spPr>
          <a:xfrm flipH="1">
            <a:off x="7167853" y="5150506"/>
            <a:ext cx="2250235" cy="35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H="1">
            <a:off x="7167914" y="3409516"/>
            <a:ext cx="858739" cy="174099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1"/>
          <p:cNvSpPr txBox="1"/>
          <p:nvPr/>
        </p:nvSpPr>
        <p:spPr>
          <a:xfrm>
            <a:off x="7539906" y="4600429"/>
            <a:ext cx="1989523" cy="44925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вынесено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519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постановлений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наложенных штрафов: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598 356,00 руб.</a:t>
            </a:r>
          </a:p>
        </p:txBody>
      </p:sp>
    </p:spTree>
    <p:extLst>
      <p:ext uri="{BB962C8B-B14F-4D97-AF65-F5344CB8AC3E}">
        <p14:creationId xmlns:p14="http://schemas.microsoft.com/office/powerpoint/2010/main" val="280333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1690776"/>
            <a:ext cx="12192000" cy="5167225"/>
          </a:xfrm>
          <a:prstGeom prst="rect">
            <a:avLst/>
          </a:prstGeom>
          <a:gradFill>
            <a:gsLst>
              <a:gs pos="100000">
                <a:srgbClr val="A2A9E8">
                  <a:alpha val="87000"/>
                </a:srgbClr>
              </a:gs>
              <a:gs pos="0">
                <a:schemeClr val="accent2">
                  <a:lumMod val="60000"/>
                  <a:lumOff val="40000"/>
                </a:schemeClr>
              </a:gs>
              <a:gs pos="0">
                <a:srgbClr val="A2A9E8">
                  <a:alpha val="26000"/>
                </a:srgbClr>
              </a:gs>
              <a:gs pos="100000">
                <a:schemeClr val="bg2"/>
              </a:gs>
              <a:gs pos="0">
                <a:schemeClr val="bg1"/>
              </a:gs>
              <a:gs pos="100000">
                <a:schemeClr val="bg1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36830" y="190970"/>
            <a:ext cx="8522899" cy="620201"/>
          </a:xfrm>
        </p:spPr>
        <p:txBody>
          <a:bodyPr/>
          <a:lstStyle/>
          <a:p>
            <a:pPr algn="r"/>
            <a: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Общее </a:t>
            </a: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количество </a:t>
            </a:r>
            <a: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рассмотренных Федеральным казначейством</a:t>
            </a:r>
            <a:b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дел об </a:t>
            </a: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административных правонарушениях за </a:t>
            </a:r>
            <a: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2017 </a:t>
            </a: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734801" y="6492875"/>
            <a:ext cx="457200" cy="365125"/>
          </a:xfrm>
        </p:spPr>
        <p:txBody>
          <a:bodyPr/>
          <a:lstStyle/>
          <a:p>
            <a:pPr>
              <a:defRPr/>
            </a:pP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621210474"/>
              </p:ext>
            </p:extLst>
          </p:nvPr>
        </p:nvGraphicFramePr>
        <p:xfrm>
          <a:off x="112142" y="1035169"/>
          <a:ext cx="11585277" cy="5581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 flipH="1">
            <a:off x="776377" y="5748793"/>
            <a:ext cx="198408" cy="47947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330679" y="6228272"/>
            <a:ext cx="44569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>
            <a:off x="715993" y="5265376"/>
            <a:ext cx="159588" cy="16063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H="1">
            <a:off x="270294" y="5434641"/>
            <a:ext cx="44569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208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1690776"/>
            <a:ext cx="12192000" cy="5167225"/>
          </a:xfrm>
          <a:prstGeom prst="rect">
            <a:avLst/>
          </a:prstGeom>
          <a:gradFill>
            <a:gsLst>
              <a:gs pos="100000">
                <a:srgbClr val="A2A9E8">
                  <a:alpha val="87000"/>
                </a:srgbClr>
              </a:gs>
              <a:gs pos="0">
                <a:schemeClr val="accent2">
                  <a:lumMod val="60000"/>
                  <a:lumOff val="40000"/>
                </a:schemeClr>
              </a:gs>
              <a:gs pos="0">
                <a:srgbClr val="A2A9E8">
                  <a:alpha val="26000"/>
                </a:srgbClr>
              </a:gs>
              <a:gs pos="100000">
                <a:schemeClr val="bg2"/>
              </a:gs>
              <a:gs pos="0">
                <a:schemeClr val="bg1"/>
              </a:gs>
              <a:gs pos="100000">
                <a:schemeClr val="bg1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36830" y="190970"/>
            <a:ext cx="8522899" cy="620201"/>
          </a:xfrm>
        </p:spPr>
        <p:txBody>
          <a:bodyPr/>
          <a:lstStyle/>
          <a:p>
            <a:pPr algn="r"/>
            <a: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Общее </a:t>
            </a: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количество </a:t>
            </a:r>
            <a: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рассмотренных Федеральным казначейством</a:t>
            </a:r>
            <a:b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дел об </a:t>
            </a: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административных правонарушениях </a:t>
            </a:r>
            <a: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en-US" sz="1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1800" b="1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квартал 2018 года</a:t>
            </a:r>
            <a:endParaRPr lang="ru-RU" sz="18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744325" y="6492875"/>
            <a:ext cx="447675" cy="365125"/>
          </a:xfrm>
        </p:spPr>
        <p:txBody>
          <a:bodyPr/>
          <a:lstStyle/>
          <a:p>
            <a:pPr>
              <a:defRPr/>
            </a:pP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790142396"/>
              </p:ext>
            </p:extLst>
          </p:nvPr>
        </p:nvGraphicFramePr>
        <p:xfrm>
          <a:off x="112142" y="1035169"/>
          <a:ext cx="11585277" cy="5581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 flipH="1">
            <a:off x="776377" y="5748793"/>
            <a:ext cx="198408" cy="47947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330679" y="6228272"/>
            <a:ext cx="44569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>
            <a:off x="715993" y="5414706"/>
            <a:ext cx="159588" cy="16063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H="1">
            <a:off x="270294" y="5583971"/>
            <a:ext cx="44569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6392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690776"/>
            <a:ext cx="12192000" cy="5167225"/>
          </a:xfrm>
          <a:prstGeom prst="rect">
            <a:avLst/>
          </a:prstGeom>
          <a:gradFill>
            <a:gsLst>
              <a:gs pos="100000">
                <a:srgbClr val="A2A9E8">
                  <a:alpha val="87000"/>
                </a:srgbClr>
              </a:gs>
              <a:gs pos="0">
                <a:schemeClr val="accent2">
                  <a:lumMod val="60000"/>
                  <a:lumOff val="40000"/>
                </a:schemeClr>
              </a:gs>
              <a:gs pos="0">
                <a:srgbClr val="A2A9E8">
                  <a:alpha val="26000"/>
                </a:srgbClr>
              </a:gs>
              <a:gs pos="100000">
                <a:schemeClr val="bg2"/>
              </a:gs>
              <a:gs pos="0">
                <a:schemeClr val="bg1"/>
              </a:gs>
              <a:gs pos="100000">
                <a:schemeClr val="bg1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91804" y="206966"/>
            <a:ext cx="8073033" cy="620201"/>
          </a:xfrm>
        </p:spPr>
        <p:txBody>
          <a:bodyPr/>
          <a:lstStyle/>
          <a:p>
            <a:pPr algn="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Обжалование постановлений по делам об АП, вынесенных </a:t>
            </a:r>
            <a:b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ТОФК, в Федеральное казначейство в 2017 году</a:t>
            </a:r>
            <a:endParaRPr lang="ru-RU" sz="20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731925" y="6492875"/>
            <a:ext cx="460075" cy="365125"/>
          </a:xfrm>
        </p:spPr>
        <p:txBody>
          <a:bodyPr/>
          <a:lstStyle/>
          <a:p>
            <a:pPr>
              <a:defRPr/>
            </a:pP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065130200"/>
              </p:ext>
            </p:extLst>
          </p:nvPr>
        </p:nvGraphicFramePr>
        <p:xfrm>
          <a:off x="1760907" y="1143229"/>
          <a:ext cx="7943810" cy="5447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2796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0" y="1690776"/>
            <a:ext cx="12192000" cy="5167225"/>
          </a:xfrm>
          <a:prstGeom prst="rect">
            <a:avLst/>
          </a:prstGeom>
          <a:gradFill>
            <a:gsLst>
              <a:gs pos="100000">
                <a:srgbClr val="A2A9E8">
                  <a:alpha val="87000"/>
                </a:srgbClr>
              </a:gs>
              <a:gs pos="0">
                <a:schemeClr val="accent2">
                  <a:lumMod val="60000"/>
                  <a:lumOff val="40000"/>
                </a:schemeClr>
              </a:gs>
              <a:gs pos="0">
                <a:srgbClr val="A2A9E8">
                  <a:alpha val="26000"/>
                </a:srgbClr>
              </a:gs>
              <a:gs pos="100000">
                <a:schemeClr val="bg2"/>
              </a:gs>
              <a:gs pos="0">
                <a:schemeClr val="bg1"/>
              </a:gs>
              <a:gs pos="100000">
                <a:schemeClr val="bg1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2340" y="159161"/>
            <a:ext cx="8202070" cy="620201"/>
          </a:xfrm>
        </p:spPr>
        <p:txBody>
          <a:bodyPr/>
          <a:lstStyle/>
          <a:p>
            <a:pPr algn="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Обжалование в суде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постановлений Федерального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казначейства по делам об административных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правонарушениях за 2017 год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731925" y="6492875"/>
            <a:ext cx="460075" cy="365125"/>
          </a:xfrm>
        </p:spPr>
        <p:txBody>
          <a:bodyPr/>
          <a:lstStyle/>
          <a:p>
            <a:pPr>
              <a:defRPr/>
            </a:pP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583716303"/>
              </p:ext>
            </p:extLst>
          </p:nvPr>
        </p:nvGraphicFramePr>
        <p:xfrm>
          <a:off x="107785" y="1542553"/>
          <a:ext cx="4381101" cy="34736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3727311683"/>
              </p:ext>
            </p:extLst>
          </p:nvPr>
        </p:nvGraphicFramePr>
        <p:xfrm>
          <a:off x="3703699" y="1694127"/>
          <a:ext cx="4486145" cy="34736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3624798432"/>
              </p:ext>
            </p:extLst>
          </p:nvPr>
        </p:nvGraphicFramePr>
        <p:xfrm>
          <a:off x="7427762" y="1641993"/>
          <a:ext cx="4764238" cy="3764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9" name="Прямая соединительная линия 18"/>
          <p:cNvCxnSpPr/>
          <p:nvPr/>
        </p:nvCxnSpPr>
        <p:spPr>
          <a:xfrm flipH="1">
            <a:off x="4764164" y="5284032"/>
            <a:ext cx="2250235" cy="35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4764225" y="3543042"/>
            <a:ext cx="858739" cy="174099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H="1">
            <a:off x="1016073" y="5268723"/>
            <a:ext cx="2339602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H="1">
            <a:off x="1016135" y="3666226"/>
            <a:ext cx="605631" cy="1602147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1"/>
          <p:cNvSpPr txBox="1"/>
          <p:nvPr/>
        </p:nvSpPr>
        <p:spPr>
          <a:xfrm>
            <a:off x="1318948" y="4483077"/>
            <a:ext cx="1989523" cy="441651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вынесено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231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них обжаловано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 обжалования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6,06%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отмененных судом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H="1">
            <a:off x="8288141" y="5268723"/>
            <a:ext cx="2250235" cy="35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H="1">
            <a:off x="8288203" y="3666226"/>
            <a:ext cx="700522" cy="1602497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"/>
          <p:cNvSpPr txBox="1"/>
          <p:nvPr/>
        </p:nvSpPr>
        <p:spPr>
          <a:xfrm>
            <a:off x="5093887" y="4518767"/>
            <a:ext cx="1989523" cy="441651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вынесено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2989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постановлений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них обжаловано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497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 обжалования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16,63%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отмененных судом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155 (31,19%)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8548853" y="4534455"/>
            <a:ext cx="1989523" cy="441651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вынесено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3220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постановлений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них обжаловано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511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 обжалования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15,87%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отмененных судом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155 (30,33%)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H="1">
            <a:off x="5093887" y="2976113"/>
            <a:ext cx="681480" cy="30409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H="1" flipV="1">
            <a:off x="5093887" y="3280212"/>
            <a:ext cx="318967" cy="248454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1"/>
          <p:cNvSpPr txBox="1"/>
          <p:nvPr/>
        </p:nvSpPr>
        <p:spPr>
          <a:xfrm>
            <a:off x="4132053" y="3114135"/>
            <a:ext cx="961834" cy="332154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>
                <a:cs typeface="Times New Roman" panose="02020603050405020304" pitchFamily="18" charset="0"/>
              </a:rPr>
              <a:t>2989/497</a:t>
            </a:r>
            <a:endParaRPr lang="ru-RU" sz="1600" b="1" dirty="0">
              <a:cs typeface="Times New Roman" panose="02020603050405020304" pitchFamily="18" charset="0"/>
            </a:endParaRP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 flipH="1">
            <a:off x="8638464" y="2891321"/>
            <a:ext cx="681480" cy="304099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H="1" flipV="1">
            <a:off x="8638464" y="3195420"/>
            <a:ext cx="318967" cy="248454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1"/>
          <p:cNvSpPr txBox="1"/>
          <p:nvPr/>
        </p:nvSpPr>
        <p:spPr>
          <a:xfrm>
            <a:off x="7676630" y="3029343"/>
            <a:ext cx="961834" cy="332154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>
                <a:cs typeface="Times New Roman" panose="02020603050405020304" pitchFamily="18" charset="0"/>
              </a:rPr>
              <a:t>3220/511</a:t>
            </a:r>
            <a:endParaRPr lang="ru-RU" sz="1600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88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1621766"/>
            <a:ext cx="12192000" cy="5236235"/>
          </a:xfrm>
          <a:prstGeom prst="rect">
            <a:avLst/>
          </a:prstGeom>
          <a:gradFill>
            <a:gsLst>
              <a:gs pos="55000">
                <a:srgbClr val="C1ACC1">
                  <a:alpha val="83000"/>
                </a:srgbClr>
              </a:gs>
              <a:gs pos="100000">
                <a:srgbClr val="A2A9E8">
                  <a:alpha val="87000"/>
                </a:srgbClr>
              </a:gs>
              <a:gs pos="0">
                <a:schemeClr val="accent2">
                  <a:lumMod val="60000"/>
                  <a:lumOff val="40000"/>
                </a:schemeClr>
              </a:gs>
              <a:gs pos="0">
                <a:srgbClr val="A2A9E8">
                  <a:alpha val="26000"/>
                </a:srgbClr>
              </a:gs>
              <a:gs pos="100000">
                <a:schemeClr val="bg2"/>
              </a:gs>
              <a:gs pos="0">
                <a:schemeClr val="bg1"/>
              </a:gs>
              <a:gs pos="100000">
                <a:schemeClr val="bg1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7864722"/>
              </p:ext>
            </p:extLst>
          </p:nvPr>
        </p:nvGraphicFramePr>
        <p:xfrm>
          <a:off x="281685" y="1155939"/>
          <a:ext cx="11641776" cy="3510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3768430" y="140487"/>
            <a:ext cx="8279946" cy="860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66" tIns="45718" rIns="91366" bIns="45718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90000"/>
              </a:lnSpc>
              <a:defRPr sz="2000" b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eaLnBrk="0" hangingPunct="0">
              <a:lnSpc>
                <a:spcPct val="90000"/>
              </a:lnSpc>
              <a:defRPr sz="4400">
                <a:latin typeface="Calibri Light" pitchFamily="34" charset="0"/>
              </a:defRPr>
            </a:lvl2pPr>
            <a:lvl3pPr eaLnBrk="0" hangingPunct="0">
              <a:lnSpc>
                <a:spcPct val="90000"/>
              </a:lnSpc>
              <a:defRPr sz="4400">
                <a:latin typeface="Calibri Light" pitchFamily="34" charset="0"/>
              </a:defRPr>
            </a:lvl3pPr>
            <a:lvl4pPr eaLnBrk="0" hangingPunct="0">
              <a:lnSpc>
                <a:spcPct val="90000"/>
              </a:lnSpc>
              <a:defRPr sz="4400">
                <a:latin typeface="Calibri Light" pitchFamily="34" charset="0"/>
              </a:defRPr>
            </a:lvl4pPr>
            <a:lvl5pPr eaLnBrk="0" hangingPunct="0">
              <a:lnSpc>
                <a:spcPct val="90000"/>
              </a:lnSpc>
              <a:defRPr sz="4400">
                <a:latin typeface="Calibri Light" pitchFamily="34" charset="0"/>
              </a:defRPr>
            </a:lvl5pPr>
            <a:lvl6pPr marL="456759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6pPr>
            <a:lvl7pPr marL="913561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7pPr>
            <a:lvl8pPr marL="137034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8pPr>
            <a:lvl9pPr marL="182712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9pPr>
          </a:lstStyle>
          <a:p>
            <a:r>
              <a:rPr lang="ru-RU" dirty="0"/>
              <a:t>Количество отмененных постановлений </a:t>
            </a:r>
            <a:endParaRPr lang="ru-RU" dirty="0" smtClean="0"/>
          </a:p>
          <a:p>
            <a:r>
              <a:rPr lang="ru-RU" dirty="0" smtClean="0"/>
              <a:t>Федерального казначейства по </a:t>
            </a:r>
            <a:r>
              <a:rPr lang="ru-RU" dirty="0"/>
              <a:t>составам КоАП в 2017 году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706225" y="6492875"/>
            <a:ext cx="485775" cy="365125"/>
          </a:xfrm>
        </p:spPr>
        <p:txBody>
          <a:bodyPr vert="horz" lIns="91366" tIns="45718" rIns="91366" bIns="45718" rtlCol="0" anchor="ctr"/>
          <a:lstStyle/>
          <a:p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706970462"/>
              </p:ext>
            </p:extLst>
          </p:nvPr>
        </p:nvGraphicFramePr>
        <p:xfrm>
          <a:off x="274789" y="3700732"/>
          <a:ext cx="4547378" cy="2915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660239183"/>
              </p:ext>
            </p:extLst>
          </p:nvPr>
        </p:nvGraphicFramePr>
        <p:xfrm>
          <a:off x="4537494" y="3976778"/>
          <a:ext cx="4071668" cy="2674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38942709"/>
              </p:ext>
            </p:extLst>
          </p:nvPr>
        </p:nvGraphicFramePr>
        <p:xfrm>
          <a:off x="8453887" y="3864634"/>
          <a:ext cx="3605842" cy="2829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73500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975105" y="241283"/>
            <a:ext cx="8894618" cy="757130"/>
          </a:xfrm>
          <a:prstGeom prst="rect">
            <a:avLst/>
          </a:prstGeom>
        </p:spPr>
        <p:txBody>
          <a:bodyPr lIns="91366" tIns="45718" rIns="91366" bIns="45718"/>
          <a:lstStyle>
            <a:defPPr>
              <a:defRPr lang="ru-RU"/>
            </a:defPPr>
            <a:lvl1pPr algn="r" eaLnBrk="0" hangingPunct="0">
              <a:lnSpc>
                <a:spcPct val="90000"/>
              </a:lnSpc>
              <a:defRPr sz="2400" b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eaLnBrk="0" hangingPunct="0">
              <a:lnSpc>
                <a:spcPct val="90000"/>
              </a:lnSpc>
              <a:defRPr sz="4400">
                <a:latin typeface="Calibri Light" pitchFamily="34" charset="0"/>
              </a:defRPr>
            </a:lvl2pPr>
            <a:lvl3pPr eaLnBrk="0" hangingPunct="0">
              <a:lnSpc>
                <a:spcPct val="90000"/>
              </a:lnSpc>
              <a:defRPr sz="4400">
                <a:latin typeface="Calibri Light" pitchFamily="34" charset="0"/>
              </a:defRPr>
            </a:lvl3pPr>
            <a:lvl4pPr eaLnBrk="0" hangingPunct="0">
              <a:lnSpc>
                <a:spcPct val="90000"/>
              </a:lnSpc>
              <a:defRPr sz="4400">
                <a:latin typeface="Calibri Light" pitchFamily="34" charset="0"/>
              </a:defRPr>
            </a:lvl4pPr>
            <a:lvl5pPr eaLnBrk="0" hangingPunct="0">
              <a:lnSpc>
                <a:spcPct val="90000"/>
              </a:lnSpc>
              <a:defRPr sz="4400">
                <a:latin typeface="Calibri Light" pitchFamily="34" charset="0"/>
              </a:defRPr>
            </a:lvl5pPr>
            <a:lvl6pPr marL="4572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6pPr>
            <a:lvl7pPr marL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7pPr>
            <a:lvl8pPr marL="13716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8pPr>
            <a:lvl9pPr marL="1828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9pPr>
          </a:lstStyle>
          <a:p>
            <a:r>
              <a:rPr lang="ru-RU" sz="2000" dirty="0"/>
              <a:t>Основания для отмены постановлений по делам об </a:t>
            </a:r>
            <a:endParaRPr lang="ru-RU" sz="2000" dirty="0" smtClean="0"/>
          </a:p>
          <a:p>
            <a:r>
              <a:rPr lang="ru-RU" sz="2000" dirty="0" smtClean="0"/>
              <a:t>административных </a:t>
            </a:r>
            <a:r>
              <a:rPr lang="ru-RU" sz="2000" dirty="0"/>
              <a:t>правонарушениях судом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1054196"/>
              </p:ext>
            </p:extLst>
          </p:nvPr>
        </p:nvGraphicFramePr>
        <p:xfrm>
          <a:off x="0" y="1539878"/>
          <a:ext cx="12191999" cy="53181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173"/>
                <a:gridCol w="3173092"/>
                <a:gridCol w="2888644"/>
                <a:gridCol w="3311090"/>
              </a:tblGrid>
              <a:tr h="1196095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Aft>
                          <a:spcPts val="0"/>
                        </a:spcAft>
                        <a:defRPr sz="1800" b="1" i="0" u="none" strike="noStrike" kern="1200" baseline="0">
                          <a:solidFill>
                            <a:prstClr val="black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defRPr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Отсутствие состава административного правонарушения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5085" marR="45085" marT="9525" marB="0" anchor="ctr">
                    <a:solidFill>
                      <a:srgbClr val="B0A3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Процессуальные нарушения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5085" marR="45085" marT="9525" marB="0" anchor="ctr">
                    <a:solidFill>
                      <a:srgbClr val="B0A3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Малозначительность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5085" marR="45085" marT="9525" marB="0" anchor="ctr">
                    <a:solidFill>
                      <a:srgbClr val="B0A3E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3561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u="none" strike="noStrike" kern="1200" baseline="0" dirty="0" smtClean="0">
                          <a:solidFill>
                            <a:prstClr val="black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Срок давности </a:t>
                      </a:r>
                      <a:endParaRPr lang="ru-RU" sz="1800" b="1" i="0" u="none" strike="noStrike" kern="1200" baseline="0" dirty="0">
                        <a:solidFill>
                          <a:prstClr val="black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5085" marR="45085" marT="9525" marB="0" anchor="ctr">
                    <a:solidFill>
                      <a:srgbClr val="B0A3E7"/>
                    </a:solidFill>
                  </a:tcPr>
                </a:tc>
              </a:tr>
              <a:tr h="4122027">
                <a:tc>
                  <a:txBody>
                    <a:bodyPr/>
                    <a:lstStyle/>
                    <a:p>
                      <a:pPr marL="285750" indent="-28575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="1" dirty="0" smtClean="0">
                          <a:effectLst/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Неверно установлен субъект</a:t>
                      </a:r>
                      <a:r>
                        <a:rPr lang="ru-RU" sz="1600" b="1" baseline="0" dirty="0" smtClean="0">
                          <a:effectLst/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 правонарушения;</a:t>
                      </a:r>
                    </a:p>
                    <a:p>
                      <a:pPr marL="285750" indent="-28575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endParaRPr lang="ru-RU" sz="1600" b="1" baseline="0" dirty="0" smtClean="0">
                        <a:effectLst/>
                        <a:latin typeface="Cambria" panose="02040503050406030204" pitchFamily="18" charset="0"/>
                        <a:ea typeface="Times New Roman"/>
                        <a:cs typeface="Times New Roman"/>
                      </a:endParaRP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b="1" baseline="0" dirty="0" smtClean="0">
                          <a:effectLst/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Отсутствие вины или прямого умысла</a:t>
                      </a:r>
                      <a:r>
                        <a:rPr lang="ru-RU" sz="1600" b="0" baseline="0" dirty="0" smtClean="0">
                          <a:effectLst/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;</a:t>
                      </a: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ru-RU" sz="1600" b="0" baseline="0" dirty="0" smtClean="0">
                        <a:effectLst/>
                        <a:latin typeface="Cambria" panose="02040503050406030204" pitchFamily="18" charset="0"/>
                        <a:ea typeface="Times New Roman"/>
                        <a:cs typeface="Times New Roman"/>
                      </a:endParaRP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b="1" baseline="0" dirty="0" smtClean="0">
                          <a:effectLst/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Отсутствие доказательств объективной стороны.</a:t>
                      </a:r>
                    </a:p>
                  </a:txBody>
                  <a:tcPr marL="45085" marR="45085" marT="9525" marB="0" anchor="ctr">
                    <a:solidFill>
                      <a:srgbClr val="A2A9E8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Ненадлежащее</a:t>
                      </a:r>
                      <a:r>
                        <a:rPr lang="ru-RU" sz="1600" b="1" kern="1200" baseline="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 извещение объектов контроля;</a:t>
                      </a: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ru-RU" sz="1600" b="1" kern="1200" baseline="0" dirty="0" smtClean="0">
                        <a:solidFill>
                          <a:schemeClr val="dk1"/>
                        </a:solidFill>
                        <a:effectLst/>
                        <a:latin typeface="Cambria" panose="02040503050406030204" pitchFamily="18" charset="0"/>
                        <a:ea typeface="Times New Roman"/>
                        <a:cs typeface="Times New Roman"/>
                      </a:endParaRP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b="1" kern="1200" baseline="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Выделение из одного постановления прокурора о возбуждении дела несколько составов;</a:t>
                      </a: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ru-RU" sz="1600" b="1" kern="1200" baseline="0" dirty="0" smtClean="0">
                        <a:solidFill>
                          <a:schemeClr val="dk1"/>
                        </a:solidFill>
                        <a:effectLst/>
                        <a:latin typeface="Cambria" panose="02040503050406030204" pitchFamily="18" charset="0"/>
                        <a:ea typeface="Times New Roman"/>
                        <a:cs typeface="Times New Roman"/>
                      </a:endParaRP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b="1" kern="1200" baseline="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Создание множественности правонарушений;</a:t>
                      </a: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ru-RU" sz="1600" b="1" kern="1200" baseline="0" dirty="0" smtClean="0">
                        <a:solidFill>
                          <a:schemeClr val="dk1"/>
                        </a:solidFill>
                        <a:effectLst/>
                        <a:latin typeface="Cambria" panose="02040503050406030204" pitchFamily="18" charset="0"/>
                        <a:ea typeface="Times New Roman"/>
                        <a:cs typeface="Times New Roman"/>
                      </a:endParaRP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b="1" kern="1200" baseline="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Одновременное рассмотрение нескольких дел.</a:t>
                      </a: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ru-RU" sz="1600" b="1" kern="1200" baseline="0" dirty="0" smtClean="0">
                        <a:solidFill>
                          <a:schemeClr val="dk1"/>
                        </a:solidFill>
                        <a:effectLst/>
                        <a:latin typeface="Cambria" panose="02040503050406030204" pitchFamily="18" charset="0"/>
                        <a:ea typeface="Times New Roman"/>
                        <a:cs typeface="Times New Roman"/>
                      </a:endParaRPr>
                    </a:p>
                  </a:txBody>
                  <a:tcPr marL="45085" marR="45085" marT="9525" marB="0" anchor="ctr">
                    <a:solidFill>
                      <a:srgbClr val="A2A9E8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Отсутствие существенного вреда охраняемым общественным правоотношениям.</a:t>
                      </a:r>
                      <a:b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</a:b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(судебное усмотрение)</a:t>
                      </a:r>
                    </a:p>
                    <a:p>
                      <a:pPr marL="285750" marR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ru-RU" sz="1600" b="1" kern="1200" dirty="0" smtClean="0">
                        <a:solidFill>
                          <a:schemeClr val="dk1"/>
                        </a:solidFill>
                        <a:effectLst/>
                        <a:latin typeface="Cambria" panose="02040503050406030204" pitchFamily="18" charset="0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114300" marR="114300" marT="0" marB="0" anchor="ctr">
                    <a:solidFill>
                      <a:srgbClr val="A2A9E8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600" b="1" dirty="0" smtClean="0">
                          <a:effectLst/>
                          <a:latin typeface="Cambria" panose="02040503050406030204" pitchFamily="18" charset="0"/>
                          <a:ea typeface="Times New Roman"/>
                        </a:rPr>
                        <a:t>При</a:t>
                      </a:r>
                      <a:r>
                        <a:rPr lang="ru-RU" sz="1600" b="1" baseline="0" dirty="0" smtClean="0">
                          <a:effectLst/>
                          <a:latin typeface="Cambria" panose="02040503050406030204" pitchFamily="18" charset="0"/>
                          <a:ea typeface="Times New Roman"/>
                        </a:rPr>
                        <a:t> наличии в санкции статьи КоАП наказания в виде дисквалификации срок давности составляет </a:t>
                      </a:r>
                      <a:br>
                        <a:rPr lang="ru-RU" sz="1600" b="1" baseline="0" dirty="0" smtClean="0">
                          <a:effectLst/>
                          <a:latin typeface="Cambria" panose="02040503050406030204" pitchFamily="18" charset="0"/>
                          <a:ea typeface="Times New Roman"/>
                        </a:rPr>
                      </a:br>
                      <a:r>
                        <a:rPr lang="ru-RU" sz="1600" b="1" baseline="0" dirty="0" smtClean="0">
                          <a:effectLst/>
                          <a:latin typeface="Cambria" panose="02040503050406030204" pitchFamily="18" charset="0"/>
                          <a:ea typeface="Times New Roman"/>
                        </a:rPr>
                        <a:t>1 год.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600" baseline="0" dirty="0" smtClean="0">
                          <a:effectLst/>
                          <a:latin typeface="Cambria" panose="02040503050406030204" pitchFamily="18" charset="0"/>
                          <a:ea typeface="Times New Roman"/>
                        </a:rPr>
                        <a:t>(Постановление ВС РФ </a:t>
                      </a:r>
                      <a:br>
                        <a:rPr lang="ru-RU" sz="1600" baseline="0" dirty="0" smtClean="0">
                          <a:effectLst/>
                          <a:latin typeface="Cambria" panose="02040503050406030204" pitchFamily="18" charset="0"/>
                          <a:ea typeface="Times New Roman"/>
                        </a:rPr>
                      </a:br>
                      <a:r>
                        <a:rPr lang="ru-RU" sz="1600" baseline="0" dirty="0" smtClean="0">
                          <a:effectLst/>
                          <a:latin typeface="Cambria" panose="02040503050406030204" pitchFamily="18" charset="0"/>
                          <a:ea typeface="Times New Roman"/>
                        </a:rPr>
                        <a:t>от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11.04.2017 № 65-АД17-1</a:t>
                      </a:r>
                      <a:r>
                        <a:rPr lang="ru-RU" sz="1600" baseline="0" dirty="0" smtClean="0">
                          <a:effectLst/>
                          <a:latin typeface="Cambria" panose="02040503050406030204" pitchFamily="18" charset="0"/>
                          <a:ea typeface="Times New Roman"/>
                        </a:rPr>
                        <a:t>)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600" baseline="0" dirty="0" smtClean="0"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114300" marR="114300" marT="0" marB="0" anchor="ctr">
                    <a:solidFill>
                      <a:srgbClr val="A2A9E8">
                        <a:alpha val="6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697195" y="6492875"/>
            <a:ext cx="494805" cy="365125"/>
          </a:xfrm>
        </p:spPr>
        <p:txBody>
          <a:bodyPr vert="horz" lIns="91366" tIns="45718" rIns="91366" bIns="45718" rtlCol="0" anchor="ctr"/>
          <a:lstStyle/>
          <a:p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55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рямоугольник 39"/>
          <p:cNvSpPr/>
          <p:nvPr/>
        </p:nvSpPr>
        <p:spPr>
          <a:xfrm>
            <a:off x="0" y="1621766"/>
            <a:ext cx="12192000" cy="5236235"/>
          </a:xfrm>
          <a:prstGeom prst="rect">
            <a:avLst/>
          </a:prstGeom>
          <a:gradFill>
            <a:gsLst>
              <a:gs pos="55000">
                <a:srgbClr val="C1ACC1">
                  <a:alpha val="83000"/>
                </a:srgbClr>
              </a:gs>
              <a:gs pos="100000">
                <a:srgbClr val="A2A9E8">
                  <a:alpha val="87000"/>
                </a:srgbClr>
              </a:gs>
              <a:gs pos="0">
                <a:schemeClr val="accent2">
                  <a:lumMod val="60000"/>
                  <a:lumOff val="40000"/>
                </a:schemeClr>
              </a:gs>
              <a:gs pos="0">
                <a:srgbClr val="A2A9E8">
                  <a:alpha val="26000"/>
                </a:srgbClr>
              </a:gs>
              <a:gs pos="100000">
                <a:schemeClr val="bg2"/>
              </a:gs>
              <a:gs pos="0">
                <a:schemeClr val="bg1"/>
              </a:gs>
              <a:gs pos="100000">
                <a:schemeClr val="bg1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76867" y="152506"/>
            <a:ext cx="8050830" cy="620201"/>
          </a:xfrm>
        </p:spPr>
        <p:txBody>
          <a:bodyPr/>
          <a:lstStyle/>
          <a:p>
            <a:pPr algn="r"/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Актуальные составы дел об административных </a:t>
            </a:r>
            <a: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правонарушениях</a:t>
            </a: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выявляемых в информационных системах Федерального казначейства в 2018 году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745589" y="6492875"/>
            <a:ext cx="446411" cy="365125"/>
          </a:xfrm>
        </p:spPr>
        <p:txBody>
          <a:bodyPr/>
          <a:lstStyle/>
          <a:p>
            <a:pPr>
              <a:defRPr/>
            </a:pP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369383" y="1066096"/>
            <a:ext cx="2091188" cy="419100"/>
          </a:xfrm>
          <a:prstGeom prst="rect">
            <a:avLst/>
          </a:prstGeom>
          <a:gradFill>
            <a:gsLst>
              <a:gs pos="0">
                <a:srgbClr val="B4A9E9"/>
              </a:gs>
              <a:gs pos="0">
                <a:srgbClr val="B0A3E7"/>
              </a:gs>
              <a:gs pos="100000">
                <a:srgbClr val="D4DEFF"/>
              </a:gs>
              <a:gs pos="100000">
                <a:srgbClr val="96AB94">
                  <a:lumMod val="0"/>
                  <a:lumOff val="100000"/>
                </a:srgbClr>
              </a:gs>
            </a:gsLst>
            <a:lin ang="16200000" scaled="0"/>
          </a:gradFill>
          <a:ln w="22225">
            <a:solidFill>
              <a:schemeClr val="bg1"/>
            </a:solidFill>
          </a:ln>
          <a:effectLst>
            <a:outerShdw blurRad="215900" dist="63500" dir="2700000" algn="tl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ч. 4 ст. 7.29.3 КоАП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839426" y="1066096"/>
            <a:ext cx="2200409" cy="419100"/>
          </a:xfrm>
          <a:prstGeom prst="rect">
            <a:avLst/>
          </a:prstGeom>
          <a:gradFill>
            <a:gsLst>
              <a:gs pos="0">
                <a:srgbClr val="B4A9E9"/>
              </a:gs>
              <a:gs pos="0">
                <a:srgbClr val="B0A3E7"/>
              </a:gs>
              <a:gs pos="100000">
                <a:srgbClr val="D4DEFF"/>
              </a:gs>
              <a:gs pos="100000">
                <a:srgbClr val="96AB94">
                  <a:lumMod val="0"/>
                  <a:lumOff val="100000"/>
                </a:srgbClr>
              </a:gs>
            </a:gsLst>
            <a:lin ang="16200000" scaled="0"/>
          </a:gradFill>
          <a:ln w="22225">
            <a:solidFill>
              <a:schemeClr val="bg1"/>
            </a:solidFill>
          </a:ln>
          <a:effectLst>
            <a:outerShdw blurRad="215900" dist="63500" dir="2700000" algn="tl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Статья 15.15.6 КоАП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8651775" y="1045804"/>
            <a:ext cx="2225615" cy="439392"/>
          </a:xfrm>
          <a:prstGeom prst="rect">
            <a:avLst/>
          </a:prstGeom>
          <a:gradFill>
            <a:gsLst>
              <a:gs pos="0">
                <a:srgbClr val="B4A9E9"/>
              </a:gs>
              <a:gs pos="0">
                <a:srgbClr val="B0A3E7"/>
              </a:gs>
              <a:gs pos="100000">
                <a:srgbClr val="D4DEFF"/>
              </a:gs>
              <a:gs pos="100000">
                <a:srgbClr val="96AB94">
                  <a:lumMod val="0"/>
                  <a:lumOff val="100000"/>
                </a:srgbClr>
              </a:gs>
            </a:gsLst>
            <a:lin ang="16200000" scaled="0"/>
          </a:gradFill>
          <a:ln w="22225">
            <a:solidFill>
              <a:schemeClr val="bg1"/>
            </a:solidFill>
          </a:ln>
          <a:effectLst>
            <a:outerShdw blurRad="215900" dist="63500" dir="2700000" algn="tl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Статья 15.15.15 КоАП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40183" y="3191774"/>
            <a:ext cx="3392349" cy="759124"/>
          </a:xfrm>
          <a:prstGeom prst="rect">
            <a:avLst/>
          </a:prstGeom>
          <a:gradFill>
            <a:gsLst>
              <a:gs pos="0">
                <a:srgbClr val="8487C4">
                  <a:alpha val="52000"/>
                </a:srgbClr>
              </a:gs>
              <a:gs pos="100000">
                <a:srgbClr val="D4DEFF"/>
              </a:gs>
              <a:gs pos="100000">
                <a:srgbClr val="96AB94">
                  <a:lumMod val="0"/>
                  <a:lumOff val="100000"/>
                </a:srgbClr>
              </a:gs>
            </a:gsLst>
            <a:lin ang="16200000" scaled="0"/>
          </a:gradFill>
          <a:ln w="127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 правонарушения </a:t>
            </a:r>
          </a:p>
          <a:p>
            <a:pPr algn="ctr"/>
            <a:r>
              <a:rPr lang="ru-RU" sz="11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специальный -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должностное лицо, в обязанности которого входит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 плана-закупок.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40183" y="5598542"/>
            <a:ext cx="3392349" cy="1069045"/>
          </a:xfrm>
          <a:prstGeom prst="rect">
            <a:avLst/>
          </a:prstGeom>
          <a:gradFill>
            <a:gsLst>
              <a:gs pos="0">
                <a:srgbClr val="8487C4">
                  <a:alpha val="52000"/>
                </a:srgbClr>
              </a:gs>
              <a:gs pos="100000">
                <a:srgbClr val="D4DEFF"/>
              </a:gs>
              <a:gs pos="100000">
                <a:srgbClr val="96AB94">
                  <a:lumMod val="0"/>
                  <a:lumOff val="100000"/>
                </a:srgbClr>
              </a:gs>
            </a:gsLst>
            <a:lin ang="16200000" scaled="0"/>
          </a:gradFill>
          <a:ln w="127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Документы, используемые в качестве доказательств по делу</a:t>
            </a:r>
          </a:p>
          <a:p>
            <a:pPr algn="ctr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контракт; дополнительное соглашение; расходное расписание;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закупок</a:t>
            </a:r>
          </a:p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др.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340184" y="4149305"/>
            <a:ext cx="3392349" cy="1285335"/>
          </a:xfrm>
          <a:prstGeom prst="rect">
            <a:avLst/>
          </a:prstGeom>
          <a:gradFill>
            <a:gsLst>
              <a:gs pos="0">
                <a:srgbClr val="8487C4">
                  <a:alpha val="52000"/>
                </a:srgbClr>
              </a:gs>
              <a:gs pos="100000">
                <a:srgbClr val="D4DEFF"/>
              </a:gs>
              <a:gs pos="100000">
                <a:srgbClr val="96AB94">
                  <a:lumMod val="0"/>
                  <a:lumOff val="100000"/>
                </a:srgbClr>
              </a:gs>
            </a:gsLst>
            <a:lin ang="16200000" scaled="0"/>
          </a:gradFill>
          <a:ln w="127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выявления </a:t>
            </a:r>
          </a:p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административного правонарушения</a:t>
            </a:r>
          </a:p>
          <a:p>
            <a:pPr algn="ctr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ходе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мониторинга в системе «Электронный бюджет» информации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соблюдении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сроков утверждения плана закупок, а также в АСФК.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303792" y="1563007"/>
            <a:ext cx="3428740" cy="1413106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rgbClr val="D4DEFF"/>
              </a:gs>
              <a:gs pos="0">
                <a:srgbClr val="D4DEFF">
                  <a:lumMod val="85000"/>
                </a:srgbClr>
              </a:gs>
              <a:gs pos="100000">
                <a:srgbClr val="96AB94">
                  <a:lumMod val="0"/>
                  <a:lumOff val="100000"/>
                </a:srgbClr>
              </a:gs>
            </a:gsLst>
            <a:lin ang="16200000" scaled="0"/>
          </a:gradFill>
          <a:ln w="22225">
            <a:solidFill>
              <a:schemeClr val="bg1"/>
            </a:solidFill>
          </a:ln>
          <a:effectLst>
            <a:outerShdw blurRad="215900" dist="63500" dir="2700000" algn="tl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         ч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. 7 ст. 17 44-ФЗ и п. 2 Правил № 552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: 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план закупок утверждается государственным </a:t>
            </a:r>
            <a:endParaRPr lang="ru-RU" sz="11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заказчиком 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течение десяти рабочих дней после доведения до государственного заказчика объема прав в денежном выражении на принятие и (или) исполнение обязательств в соответствии с бюджетным законодательством </a:t>
            </a:r>
            <a:endParaRPr lang="ru-RU" sz="11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Российской </a:t>
            </a:r>
            <a:r>
              <a:rPr lang="ru-RU" sz="1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Федерации.</a:t>
            </a:r>
          </a:p>
        </p:txBody>
      </p:sp>
      <p:sp>
        <p:nvSpPr>
          <p:cNvPr id="34" name="Овал 33"/>
          <p:cNvSpPr/>
          <p:nvPr/>
        </p:nvSpPr>
        <p:spPr>
          <a:xfrm>
            <a:off x="303792" y="1563007"/>
            <a:ext cx="450444" cy="426567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endParaRPr lang="en-US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Равнобедренный треугольник 34"/>
          <p:cNvSpPr/>
          <p:nvPr/>
        </p:nvSpPr>
        <p:spPr>
          <a:xfrm>
            <a:off x="371231" y="1593801"/>
            <a:ext cx="320240" cy="287192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  <a:effectLst>
            <a:outerShdw blurRad="304800" dist="50800" dir="2700000" sx="98000" sy="98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endParaRPr lang="ru-RU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Овал 36"/>
          <p:cNvSpPr/>
          <p:nvPr/>
        </p:nvSpPr>
        <p:spPr>
          <a:xfrm>
            <a:off x="482777" y="1708647"/>
            <a:ext cx="92474" cy="135286"/>
          </a:xfrm>
          <a:prstGeom prst="ellipse">
            <a:avLst/>
          </a:prstGeom>
          <a:noFill/>
          <a:ln w="2222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1600" dirty="0">
                <a:solidFill>
                  <a:srgbClr val="C0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!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4261651" y="3260784"/>
            <a:ext cx="3392349" cy="785003"/>
          </a:xfrm>
          <a:prstGeom prst="rect">
            <a:avLst/>
          </a:prstGeom>
          <a:gradFill>
            <a:gsLst>
              <a:gs pos="0">
                <a:srgbClr val="8487C4">
                  <a:alpha val="52000"/>
                </a:srgbClr>
              </a:gs>
              <a:gs pos="100000">
                <a:srgbClr val="D4DEFF"/>
              </a:gs>
              <a:gs pos="100000">
                <a:srgbClr val="96AB94">
                  <a:lumMod val="0"/>
                  <a:lumOff val="100000"/>
                </a:srgbClr>
              </a:gs>
            </a:gsLst>
            <a:lin ang="16200000" scaled="0"/>
          </a:gradFill>
          <a:ln w="127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 правонарушения </a:t>
            </a:r>
          </a:p>
          <a:p>
            <a:pPr algn="ctr"/>
            <a:r>
              <a:rPr lang="ru-RU" sz="11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специальный -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должностное лицо, в обязанности которого входит формирование, подписание и представление в ФК бюджетной отчетности.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4261651" y="5667554"/>
            <a:ext cx="3392349" cy="1000033"/>
          </a:xfrm>
          <a:prstGeom prst="rect">
            <a:avLst/>
          </a:prstGeom>
          <a:gradFill>
            <a:gsLst>
              <a:gs pos="0">
                <a:srgbClr val="8487C4">
                  <a:alpha val="52000"/>
                </a:srgbClr>
              </a:gs>
              <a:gs pos="100000">
                <a:srgbClr val="D4DEFF"/>
              </a:gs>
              <a:gs pos="100000">
                <a:srgbClr val="96AB94">
                  <a:lumMod val="0"/>
                  <a:lumOff val="100000"/>
                </a:srgbClr>
              </a:gs>
            </a:gsLst>
            <a:lin ang="16200000" scaled="0"/>
          </a:gradFill>
          <a:ln w="127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Документы, используемые в качестве доказательств по делу</a:t>
            </a:r>
          </a:p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Бюджетная отчетность ГРБС (формы), информация о сроках представления бюджетной отчетности (скриншоты рабочих страниц) и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др.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4261652" y="4149304"/>
            <a:ext cx="3392349" cy="1380227"/>
          </a:xfrm>
          <a:prstGeom prst="rect">
            <a:avLst/>
          </a:prstGeom>
          <a:gradFill>
            <a:gsLst>
              <a:gs pos="0">
                <a:srgbClr val="8487C4">
                  <a:alpha val="52000"/>
                </a:srgbClr>
              </a:gs>
              <a:gs pos="100000">
                <a:srgbClr val="D4DEFF"/>
              </a:gs>
              <a:gs pos="100000">
                <a:srgbClr val="96AB94">
                  <a:lumMod val="0"/>
                  <a:lumOff val="100000"/>
                </a:srgbClr>
              </a:gs>
            </a:gsLst>
            <a:lin ang="16200000" scaled="0"/>
          </a:gradFill>
          <a:ln w="127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выявления </a:t>
            </a:r>
          </a:p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административного правонарушения</a:t>
            </a:r>
          </a:p>
          <a:p>
            <a:pPr algn="ctr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ходе проведения мониторинга в системе «Электронный бюджет» информации о соблюдении сроков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представления бюджетной отчетности, установленной приказами ФК, а также ее достоверности при проверке контрольных соотношений.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4225260" y="1563007"/>
            <a:ext cx="3428740" cy="1559754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rgbClr val="D4DEFF"/>
              </a:gs>
              <a:gs pos="0">
                <a:srgbClr val="D4DEFF">
                  <a:lumMod val="85000"/>
                </a:srgbClr>
              </a:gs>
              <a:gs pos="100000">
                <a:srgbClr val="96AB94">
                  <a:lumMod val="0"/>
                  <a:lumOff val="100000"/>
                </a:srgbClr>
              </a:gs>
            </a:gsLst>
            <a:lin ang="16200000" scaled="0"/>
          </a:gradFill>
          <a:ln w="22225">
            <a:solidFill>
              <a:schemeClr val="bg1"/>
            </a:solidFill>
          </a:ln>
          <a:effectLst>
            <a:outerShdw blurRad="215900" dist="63500" dir="2700000" algn="tl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п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. 1 ст.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264.1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БК: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единая методология и </a:t>
            </a:r>
            <a:endParaRPr lang="ru-RU" sz="1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    стандарты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бюджетного учета и бюджетной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 </a:t>
            </a:r>
          </a:p>
          <a:p>
            <a:pPr algn="ctr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     отчетности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устанавливаются Минфином России в соответствии с положениями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БК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;</a:t>
            </a:r>
          </a:p>
          <a:p>
            <a:pPr algn="ctr"/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приказом Минфина России от 28.12.2010 № 191н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утверждена Инструкция о порядке составления и представления годовой, квартальной и месячной отчетности об исполнении бюджетов бюджетной системы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Российской Федерации.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9" name="Овал 48"/>
          <p:cNvSpPr/>
          <p:nvPr/>
        </p:nvSpPr>
        <p:spPr>
          <a:xfrm>
            <a:off x="4225260" y="1563007"/>
            <a:ext cx="450444" cy="426567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endParaRPr lang="en-US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Равнобедренный треугольник 54"/>
          <p:cNvSpPr/>
          <p:nvPr/>
        </p:nvSpPr>
        <p:spPr>
          <a:xfrm>
            <a:off x="4292699" y="1593801"/>
            <a:ext cx="320240" cy="287192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  <a:effectLst>
            <a:outerShdw blurRad="304800" dist="50800" dir="2700000" sx="98000" sy="98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endParaRPr lang="ru-RU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Овал 55"/>
          <p:cNvSpPr/>
          <p:nvPr/>
        </p:nvSpPr>
        <p:spPr>
          <a:xfrm>
            <a:off x="4404245" y="1708647"/>
            <a:ext cx="92474" cy="135286"/>
          </a:xfrm>
          <a:prstGeom prst="ellipse">
            <a:avLst/>
          </a:prstGeom>
          <a:noFill/>
          <a:ln w="2222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1600" dirty="0">
                <a:solidFill>
                  <a:srgbClr val="C0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!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8398511" y="3584275"/>
            <a:ext cx="3392349" cy="733245"/>
          </a:xfrm>
          <a:prstGeom prst="rect">
            <a:avLst/>
          </a:prstGeom>
          <a:gradFill>
            <a:gsLst>
              <a:gs pos="0">
                <a:srgbClr val="8487C4">
                  <a:alpha val="52000"/>
                </a:srgbClr>
              </a:gs>
              <a:gs pos="100000">
                <a:srgbClr val="D4DEFF"/>
              </a:gs>
              <a:gs pos="100000">
                <a:srgbClr val="96AB94">
                  <a:lumMod val="0"/>
                  <a:lumOff val="100000"/>
                </a:srgbClr>
              </a:gs>
            </a:gsLst>
            <a:lin ang="16200000" scaled="0"/>
          </a:gradFill>
          <a:ln w="127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 правонарушения </a:t>
            </a:r>
          </a:p>
          <a:p>
            <a:pPr algn="ctr"/>
            <a:r>
              <a:rPr lang="ru-RU" sz="11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специальный -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должностное лицо, в обязанности которого входит формирование и финансовое обеспечение государственного задания.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8416707" y="5529531"/>
            <a:ext cx="3392349" cy="1138056"/>
          </a:xfrm>
          <a:prstGeom prst="rect">
            <a:avLst/>
          </a:prstGeom>
          <a:gradFill>
            <a:gsLst>
              <a:gs pos="0">
                <a:srgbClr val="8487C4">
                  <a:alpha val="52000"/>
                </a:srgbClr>
              </a:gs>
              <a:gs pos="100000">
                <a:srgbClr val="D4DEFF"/>
              </a:gs>
              <a:gs pos="100000">
                <a:srgbClr val="96AB94">
                  <a:lumMod val="0"/>
                  <a:lumOff val="100000"/>
                </a:srgbClr>
              </a:gs>
            </a:gsLst>
            <a:lin ang="16200000" scaled="0"/>
          </a:gradFill>
          <a:ln w="127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Документы, используемые в качестве доказательств по делу</a:t>
            </a:r>
          </a:p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расходные расписания; соглашения о предоставлении субсидий, сведения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бюджетном обязательстве; отчет о состоянии лицевого счета получателя бюджетных средств и др.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8416708" y="4390845"/>
            <a:ext cx="3392349" cy="1043795"/>
          </a:xfrm>
          <a:prstGeom prst="rect">
            <a:avLst/>
          </a:prstGeom>
          <a:gradFill>
            <a:gsLst>
              <a:gs pos="0">
                <a:srgbClr val="8487C4">
                  <a:alpha val="52000"/>
                </a:srgbClr>
              </a:gs>
              <a:gs pos="100000">
                <a:srgbClr val="D4DEFF"/>
              </a:gs>
              <a:gs pos="100000">
                <a:srgbClr val="96AB94">
                  <a:lumMod val="0"/>
                  <a:lumOff val="100000"/>
                </a:srgbClr>
              </a:gs>
            </a:gsLst>
            <a:lin ang="16200000" scaled="0"/>
          </a:gradFill>
          <a:ln w="127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выявления </a:t>
            </a:r>
          </a:p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административного правонарушения</a:t>
            </a:r>
          </a:p>
          <a:p>
            <a:pPr algn="ctr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ходе проведения мониторинга в системе «Электронный бюджет» информации о соблюдении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порядка формирования и финансового обеспечения государственного задания, а также в АСФК.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8380316" y="1563006"/>
            <a:ext cx="3428740" cy="1878934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rgbClr val="D4DEFF"/>
              </a:gs>
              <a:gs pos="0">
                <a:srgbClr val="D4DEFF">
                  <a:lumMod val="85000"/>
                </a:srgbClr>
              </a:gs>
              <a:gs pos="100000">
                <a:srgbClr val="96AB94">
                  <a:lumMod val="0"/>
                  <a:lumOff val="100000"/>
                </a:srgbClr>
              </a:gs>
            </a:gsLst>
            <a:lin ang="16200000" scaled="0"/>
          </a:gradFill>
          <a:ln w="22225">
            <a:solidFill>
              <a:schemeClr val="bg1"/>
            </a:solidFill>
          </a:ln>
          <a:effectLst>
            <a:outerShdw blurRad="215900" dist="63500" dir="2700000" algn="tl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      п.п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. 3, 4 ст. 69.2 БК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государственное задание</a:t>
            </a:r>
          </a:p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на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 оказание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государственных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услуг </a:t>
            </a:r>
          </a:p>
          <a:p>
            <a:pPr algn="ctr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(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выполнение работ) федеральными учреждениями, учреждениями субъекта Российской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Федерации формируется и его финансовое обеспечение осуществляется в порядке, установленном Правительством РФ;</a:t>
            </a:r>
          </a:p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постановлением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Правительства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РФ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от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26.06.2015 № 640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утвержден Порядок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формирования и финансового обеспечения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государственного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задания.</a:t>
            </a:r>
          </a:p>
        </p:txBody>
      </p:sp>
      <p:sp>
        <p:nvSpPr>
          <p:cNvPr id="61" name="Овал 60"/>
          <p:cNvSpPr/>
          <p:nvPr/>
        </p:nvSpPr>
        <p:spPr>
          <a:xfrm>
            <a:off x="8380316" y="1563007"/>
            <a:ext cx="450444" cy="426567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endParaRPr lang="en-US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Равнобедренный треугольник 61"/>
          <p:cNvSpPr/>
          <p:nvPr/>
        </p:nvSpPr>
        <p:spPr>
          <a:xfrm>
            <a:off x="8447755" y="1593801"/>
            <a:ext cx="320240" cy="287192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  <a:effectLst>
            <a:outerShdw blurRad="304800" dist="50800" dir="2700000" sx="98000" sy="98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endParaRPr lang="ru-RU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Овал 62"/>
          <p:cNvSpPr/>
          <p:nvPr/>
        </p:nvSpPr>
        <p:spPr>
          <a:xfrm>
            <a:off x="8559301" y="1708647"/>
            <a:ext cx="92474" cy="135286"/>
          </a:xfrm>
          <a:prstGeom prst="ellipse">
            <a:avLst/>
          </a:prstGeom>
          <a:noFill/>
          <a:ln w="2222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1600" dirty="0">
                <a:solidFill>
                  <a:srgbClr val="C00000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05320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0" y="1621766"/>
            <a:ext cx="12192000" cy="5236235"/>
          </a:xfrm>
          <a:prstGeom prst="rect">
            <a:avLst/>
          </a:prstGeom>
          <a:gradFill>
            <a:gsLst>
              <a:gs pos="55000">
                <a:srgbClr val="C1ACC1">
                  <a:alpha val="83000"/>
                </a:srgbClr>
              </a:gs>
              <a:gs pos="100000">
                <a:srgbClr val="A2A9E8">
                  <a:alpha val="87000"/>
                </a:srgbClr>
              </a:gs>
              <a:gs pos="0">
                <a:schemeClr val="accent2">
                  <a:lumMod val="60000"/>
                  <a:lumOff val="40000"/>
                </a:schemeClr>
              </a:gs>
              <a:gs pos="0">
                <a:srgbClr val="A2A9E8">
                  <a:alpha val="26000"/>
                </a:srgbClr>
              </a:gs>
              <a:gs pos="100000">
                <a:schemeClr val="bg2"/>
              </a:gs>
              <a:gs pos="0">
                <a:schemeClr val="bg1"/>
              </a:gs>
              <a:gs pos="100000">
                <a:schemeClr val="bg1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 txBox="1">
            <a:spLocks/>
          </p:cNvSpPr>
          <p:nvPr/>
        </p:nvSpPr>
        <p:spPr>
          <a:xfrm>
            <a:off x="3554558" y="237228"/>
            <a:ext cx="8494364" cy="646981"/>
          </a:xfrm>
          <a:prstGeom prst="rect">
            <a:avLst/>
          </a:prstGeom>
        </p:spPr>
        <p:txBody>
          <a:bodyPr lIns="91366" tIns="45718" rIns="91366" bIns="45718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Совершенствование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деятельности по осуществлению </a:t>
            </a:r>
          </a:p>
          <a:p>
            <a:pPr algn="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производства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делам об административных правонарушениях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723989" y="6492875"/>
            <a:ext cx="468011" cy="365125"/>
          </a:xfrm>
        </p:spPr>
        <p:txBody>
          <a:bodyPr vert="horz" lIns="91366" tIns="45718" rIns="91366" bIns="45718" rtlCol="0" anchor="ctr"/>
          <a:lstStyle/>
          <a:p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29" name="Овал 28"/>
          <p:cNvSpPr/>
          <p:nvPr/>
        </p:nvSpPr>
        <p:spPr>
          <a:xfrm>
            <a:off x="756903" y="2208362"/>
            <a:ext cx="5669775" cy="4091797"/>
          </a:xfrm>
          <a:prstGeom prst="ellipse">
            <a:avLst/>
          </a:prstGeom>
          <a:solidFill>
            <a:srgbClr val="A2A9E8"/>
          </a:solidFill>
          <a:ln w="15875">
            <a:solidFill>
              <a:schemeClr val="bg1"/>
            </a:solidFill>
          </a:ln>
          <a:effectLst>
            <a:outerShdw blurRad="254000" dist="101600" dir="2700000" algn="tl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Овал 29"/>
          <p:cNvSpPr/>
          <p:nvPr/>
        </p:nvSpPr>
        <p:spPr>
          <a:xfrm>
            <a:off x="1070240" y="2863970"/>
            <a:ext cx="5025760" cy="343618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5875">
            <a:solidFill>
              <a:schemeClr val="bg1"/>
            </a:solidFill>
          </a:ln>
          <a:effectLst>
            <a:outerShdw blurRad="254000" dist="101600" dir="2700000" algn="tl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1255889" y="3545457"/>
            <a:ext cx="4597340" cy="2754702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15875">
            <a:solidFill>
              <a:schemeClr val="bg1"/>
            </a:solidFill>
          </a:ln>
          <a:effectLst>
            <a:outerShdw blurRad="254000" dist="101600" dir="2700000" algn="tl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1498596" y="4206820"/>
            <a:ext cx="4111925" cy="2093340"/>
          </a:xfrm>
          <a:prstGeom prst="ellipse">
            <a:avLst/>
          </a:prstGeom>
          <a:solidFill>
            <a:schemeClr val="bg2">
              <a:lumMod val="75000"/>
            </a:schemeClr>
          </a:solidFill>
          <a:ln w="15875">
            <a:solidFill>
              <a:schemeClr val="bg1"/>
            </a:solidFill>
          </a:ln>
          <a:effectLst>
            <a:outerShdw blurRad="254000" dist="101600" dir="2700000" algn="tl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2318914" y="4839418"/>
            <a:ext cx="2471289" cy="146074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15875">
            <a:solidFill>
              <a:schemeClr val="bg1"/>
            </a:solidFill>
          </a:ln>
          <a:effectLst>
            <a:outerShdw blurRad="254000" dist="101600" dir="2700000" algn="tl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1"/>
          <p:cNvSpPr txBox="1"/>
          <p:nvPr/>
        </p:nvSpPr>
        <p:spPr>
          <a:xfrm>
            <a:off x="2606176" y="2376791"/>
            <a:ext cx="1989523" cy="39638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ВЫЯВЛЕНИЯ АП</a:t>
            </a:r>
          </a:p>
        </p:txBody>
      </p:sp>
      <p:sp>
        <p:nvSpPr>
          <p:cNvPr id="36" name="TextBox 1"/>
          <p:cNvSpPr txBox="1"/>
          <p:nvPr/>
        </p:nvSpPr>
        <p:spPr>
          <a:xfrm>
            <a:off x="2560119" y="3071003"/>
            <a:ext cx="1989523" cy="327804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СРОКОВ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РАССМОТРЕНИЯ ДЕЛ ОБ АП</a:t>
            </a:r>
          </a:p>
        </p:txBody>
      </p:sp>
      <p:sp>
        <p:nvSpPr>
          <p:cNvPr id="37" name="TextBox 1"/>
          <p:cNvSpPr txBox="1"/>
          <p:nvPr/>
        </p:nvSpPr>
        <p:spPr>
          <a:xfrm>
            <a:off x="2602953" y="3709358"/>
            <a:ext cx="1989523" cy="431323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ПРИВЕДЕНИЕ К ЕДИНООБРАЗИЮ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ПРАКТИКИ ВЫЯВЛЕНИЯ АП</a:t>
            </a:r>
          </a:p>
        </p:txBody>
      </p:sp>
      <p:sp>
        <p:nvSpPr>
          <p:cNvPr id="38" name="TextBox 1"/>
          <p:cNvSpPr txBox="1"/>
          <p:nvPr/>
        </p:nvSpPr>
        <p:spPr>
          <a:xfrm>
            <a:off x="2560119" y="5198130"/>
            <a:ext cx="1989523" cy="44857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РЕГЛАМЕНТАЦИИ 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 ОСУЩЕСТВЛЕНИЯ 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АДМ. ПРОИЗВОДСТВА</a:t>
            </a:r>
          </a:p>
        </p:txBody>
      </p:sp>
      <p:sp>
        <p:nvSpPr>
          <p:cNvPr id="41" name="TextBox 1"/>
          <p:cNvSpPr txBox="1"/>
          <p:nvPr/>
        </p:nvSpPr>
        <p:spPr>
          <a:xfrm>
            <a:off x="2602953" y="4390842"/>
            <a:ext cx="1989523" cy="44857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ВНЕСЕНИЕ ИЗМЕНЕНИЙ В 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КОАП И ИНЫЕ НПА</a:t>
            </a:r>
          </a:p>
        </p:txBody>
      </p:sp>
      <p:sp>
        <p:nvSpPr>
          <p:cNvPr id="5" name="Пятиугольник 4"/>
          <p:cNvSpPr/>
          <p:nvPr/>
        </p:nvSpPr>
        <p:spPr>
          <a:xfrm rot="10800000">
            <a:off x="6236897" y="2286000"/>
            <a:ext cx="5348377" cy="577970"/>
          </a:xfrm>
          <a:prstGeom prst="homePlate">
            <a:avLst/>
          </a:prstGeom>
          <a:solidFill>
            <a:srgbClr val="A2A9E8"/>
          </a:solidFill>
          <a:ln w="15875">
            <a:solidFill>
              <a:schemeClr val="bg1"/>
            </a:solidFill>
          </a:ln>
          <a:effectLst>
            <a:outerShdw blurRad="254000" dist="101600" dir="2700000" algn="tl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TextBox 1"/>
          <p:cNvSpPr txBox="1"/>
          <p:nvPr/>
        </p:nvSpPr>
        <p:spPr>
          <a:xfrm>
            <a:off x="7978244" y="2376792"/>
            <a:ext cx="1989523" cy="39638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РАБОТЫ ИНФОРМАЦИОННЫХ СИСТЕМ 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(ПОДСИСТЕМ) ФЕДЕРАЛЬНОГО КАЗНАЧЕЙСТВА</a:t>
            </a:r>
          </a:p>
        </p:txBody>
      </p:sp>
      <p:sp>
        <p:nvSpPr>
          <p:cNvPr id="44" name="Пятиугольник 43"/>
          <p:cNvSpPr/>
          <p:nvPr/>
        </p:nvSpPr>
        <p:spPr>
          <a:xfrm rot="10800000">
            <a:off x="6761206" y="3071003"/>
            <a:ext cx="4839418" cy="577970"/>
          </a:xfrm>
          <a:prstGeom prst="homePlate">
            <a:avLst/>
          </a:prstGeom>
          <a:solidFill>
            <a:schemeClr val="accent5">
              <a:lumMod val="60000"/>
              <a:lumOff val="40000"/>
            </a:schemeClr>
          </a:solidFill>
          <a:ln w="15875">
            <a:solidFill>
              <a:schemeClr val="bg1"/>
            </a:solidFill>
          </a:ln>
          <a:effectLst>
            <a:outerShdw blurRad="254000" dist="101600" dir="2700000" algn="tl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5" name="TextBox 1"/>
          <p:cNvSpPr txBox="1"/>
          <p:nvPr/>
        </p:nvSpPr>
        <p:spPr>
          <a:xfrm>
            <a:off x="8390328" y="3140014"/>
            <a:ext cx="1786791" cy="43563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РАЗРАБОТКА МЕХАНИЗМА ИСПОЛЬЗОВАНИЯ ПЕРС. ДАННЫХ,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СОДЕРЖАЩИХСЯ В ИНФОРМАЦИОННЫХ СИСТЕМАХ ФК</a:t>
            </a:r>
          </a:p>
        </p:txBody>
      </p:sp>
      <p:sp>
        <p:nvSpPr>
          <p:cNvPr id="50" name="TextBox 1"/>
          <p:cNvSpPr txBox="1"/>
          <p:nvPr/>
        </p:nvSpPr>
        <p:spPr>
          <a:xfrm>
            <a:off x="7994071" y="4041690"/>
            <a:ext cx="1800197" cy="39638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ятиугольник 50"/>
          <p:cNvSpPr/>
          <p:nvPr/>
        </p:nvSpPr>
        <p:spPr>
          <a:xfrm rot="10800000">
            <a:off x="6761206" y="3851696"/>
            <a:ext cx="4880240" cy="577970"/>
          </a:xfrm>
          <a:prstGeom prst="homePlate">
            <a:avLst/>
          </a:prstGeom>
          <a:solidFill>
            <a:schemeClr val="tx2">
              <a:lumMod val="40000"/>
              <a:lumOff val="60000"/>
            </a:schemeClr>
          </a:solidFill>
          <a:ln w="15875">
            <a:solidFill>
              <a:schemeClr val="bg1"/>
            </a:solidFill>
          </a:ln>
          <a:effectLst>
            <a:outerShdw blurRad="254000" dist="101600" dir="2700000" algn="tl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2" name="TextBox 1"/>
          <p:cNvSpPr txBox="1"/>
          <p:nvPr/>
        </p:nvSpPr>
        <p:spPr>
          <a:xfrm>
            <a:off x="8376032" y="3942488"/>
            <a:ext cx="1815382" cy="39638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КРИТЕРИЕВ ВОЗБУЖДЕНИЯ ДЕЛ ОБ АП 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ФИНАНСОВО-БЮДЖЕТНОЙ СФЕРЕ</a:t>
            </a:r>
          </a:p>
        </p:txBody>
      </p:sp>
      <p:sp>
        <p:nvSpPr>
          <p:cNvPr id="53" name="Пятиугольник 52"/>
          <p:cNvSpPr/>
          <p:nvPr/>
        </p:nvSpPr>
        <p:spPr>
          <a:xfrm rot="10800000">
            <a:off x="6761206" y="4675520"/>
            <a:ext cx="4885989" cy="577970"/>
          </a:xfrm>
          <a:prstGeom prst="homePlate">
            <a:avLst/>
          </a:prstGeom>
          <a:solidFill>
            <a:schemeClr val="bg2">
              <a:lumMod val="75000"/>
            </a:schemeClr>
          </a:solidFill>
          <a:ln w="15875">
            <a:solidFill>
              <a:schemeClr val="bg1"/>
            </a:solidFill>
          </a:ln>
          <a:effectLst>
            <a:outerShdw blurRad="254000" dist="101600" dir="2700000" algn="tl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4" name="TextBox 1"/>
          <p:cNvSpPr txBox="1"/>
          <p:nvPr/>
        </p:nvSpPr>
        <p:spPr>
          <a:xfrm>
            <a:off x="8515023" y="4811260"/>
            <a:ext cx="1817521" cy="306489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ПРЕДЛОЖЕНИЙ В МИНФИН РОССИИ</a:t>
            </a:r>
          </a:p>
        </p:txBody>
      </p:sp>
      <p:sp>
        <p:nvSpPr>
          <p:cNvPr id="55" name="Пятиугольник 54"/>
          <p:cNvSpPr/>
          <p:nvPr/>
        </p:nvSpPr>
        <p:spPr>
          <a:xfrm rot="10800000">
            <a:off x="6298818" y="5483524"/>
            <a:ext cx="5348377" cy="57797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15875">
            <a:solidFill>
              <a:schemeClr val="bg1"/>
            </a:solidFill>
          </a:ln>
          <a:effectLst>
            <a:outerShdw blurRad="254000" dist="101600" dir="2700000" algn="tl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6" name="TextBox 1"/>
          <p:cNvSpPr txBox="1"/>
          <p:nvPr/>
        </p:nvSpPr>
        <p:spPr>
          <a:xfrm>
            <a:off x="8288961" y="5646705"/>
            <a:ext cx="1989523" cy="323995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ИЗДАНИЕ ПРИКАЗОВ ФК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148643" y="1069675"/>
            <a:ext cx="5848708" cy="767752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rgbClr val="D4DEFF"/>
              </a:gs>
              <a:gs pos="0">
                <a:srgbClr val="D4DEFF">
                  <a:lumMod val="85000"/>
                </a:srgbClr>
              </a:gs>
              <a:gs pos="100000">
                <a:srgbClr val="96AB94">
                  <a:lumMod val="0"/>
                  <a:lumOff val="100000"/>
                </a:srgbClr>
              </a:gs>
            </a:gsLst>
            <a:lin ang="16200000" scaled="0"/>
          </a:gradFill>
          <a:ln w="22225">
            <a:solidFill>
              <a:schemeClr val="bg1"/>
            </a:solidFill>
          </a:ln>
          <a:effectLst>
            <a:outerShdw blurRad="215900" dist="63500" dir="2700000" algn="tl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по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совершенствованию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деятельности </a:t>
            </a:r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Федерального казначейства по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осуществлению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производства 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делам об административных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правонарушениях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15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/>
          <p:cNvSpPr/>
          <p:nvPr/>
        </p:nvSpPr>
        <p:spPr>
          <a:xfrm>
            <a:off x="0" y="1690776"/>
            <a:ext cx="12192000" cy="5167225"/>
          </a:xfrm>
          <a:prstGeom prst="rect">
            <a:avLst/>
          </a:prstGeom>
          <a:gradFill>
            <a:gsLst>
              <a:gs pos="100000">
                <a:srgbClr val="667EE2">
                  <a:alpha val="84000"/>
                </a:srgbClr>
              </a:gs>
              <a:gs pos="0">
                <a:schemeClr val="accent2">
                  <a:lumMod val="60000"/>
                  <a:lumOff val="40000"/>
                </a:schemeClr>
              </a:gs>
              <a:gs pos="0">
                <a:srgbClr val="A2A9E8">
                  <a:alpha val="26000"/>
                </a:srgbClr>
              </a:gs>
              <a:gs pos="100000">
                <a:schemeClr val="bg2"/>
              </a:gs>
              <a:gs pos="0">
                <a:schemeClr val="bg1"/>
              </a:gs>
              <a:gs pos="100000">
                <a:schemeClr val="bg1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73506" y="292498"/>
            <a:ext cx="9696569" cy="709366"/>
          </a:xfrm>
        </p:spPr>
        <p:txBody>
          <a:bodyPr/>
          <a:lstStyle/>
          <a:p>
            <a:pPr algn="r"/>
            <a: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критерии отнесения фактов расходования бюджетных средств </a:t>
            </a:r>
            <a:b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 нецелевому использованию в соответствии со статьей 15.14 КоАП</a:t>
            </a:r>
            <a:endParaRPr lang="ru-RU" sz="18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15620" y="1994747"/>
            <a:ext cx="3538330" cy="1317618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rgbClr val="D4DEFF"/>
              </a:gs>
              <a:gs pos="0">
                <a:srgbClr val="D4DEFF">
                  <a:lumMod val="85000"/>
                </a:srgbClr>
              </a:gs>
              <a:gs pos="100000">
                <a:srgbClr val="96AB94">
                  <a:lumMod val="0"/>
                  <a:lumOff val="100000"/>
                </a:srgbClr>
              </a:gs>
            </a:gsLst>
            <a:lin ang="16200000" scaled="0"/>
          </a:gradFill>
          <a:ln w="22225">
            <a:solidFill>
              <a:schemeClr val="bg1"/>
            </a:solidFill>
          </a:ln>
          <a:effectLst>
            <a:outerShdw blurRad="215900" dist="63500" dir="2700000" algn="tl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Направление средств федерального бюджета, в том числе межбюджетных трансфертов, пособий и иных выплат на цели, не соответствующие целям (условиям), определенным федеральными законами, государственными программами, федеральными целевыми программами, соглашениями о предоставлении указанных средств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4810539" y="1949482"/>
            <a:ext cx="7084611" cy="319083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9000000" scaled="0"/>
            <a:tileRect l="-100000" b="-100000"/>
          </a:gradFill>
          <a:ln w="22225">
            <a:solidFill>
              <a:schemeClr val="bg1"/>
            </a:solidFill>
          </a:ln>
          <a:effectLst>
            <a:outerShdw blurRad="2413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95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Направление </a:t>
            </a:r>
            <a:r>
              <a:rPr lang="ru-RU" sz="95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средств субсидии и иных межбюджетных трансфертов на </a:t>
            </a:r>
            <a:r>
              <a:rPr lang="ru-RU" sz="95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цели, </a:t>
            </a:r>
            <a:r>
              <a:rPr lang="ru-RU" sz="95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которые не предусмотрены соответствующими нормативными актами и соглашениями, либо в отсутствие необходимых условий </a:t>
            </a:r>
            <a:r>
              <a:rPr lang="ru-RU" sz="95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их </a:t>
            </a:r>
            <a:r>
              <a:rPr lang="ru-RU" sz="95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предоставления</a:t>
            </a: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4810540" y="2268566"/>
            <a:ext cx="7084610" cy="33972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9000000" scaled="0"/>
            <a:tileRect l="-100000" b="-100000"/>
          </a:gradFill>
          <a:ln w="22225">
            <a:solidFill>
              <a:schemeClr val="bg1"/>
            </a:solidFill>
          </a:ln>
          <a:effectLst>
            <a:outerShdw blurRad="2413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95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Осуществление государственных социальных выплат лицам, не обладающим соответствующим правовым статусом, либо не подпадающим под  условия их получения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4810540" y="2608293"/>
            <a:ext cx="7084610" cy="35203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9000000" scaled="0"/>
            <a:tileRect l="-100000" b="-100000"/>
          </a:gradFill>
          <a:ln w="22225">
            <a:solidFill>
              <a:schemeClr val="bg1"/>
            </a:solidFill>
          </a:ln>
          <a:effectLst>
            <a:outerShdw blurRad="2413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95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Направление средств на оплату работ (услуг) посредников по соответствующим гражданско-правовым договорам, а не осуществление оплаты за указанные работы (услуги) напрямую, что является целью получения бюджетных средств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715621" y="3599420"/>
            <a:ext cx="3538329" cy="1370143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rgbClr val="D4DEFF"/>
              </a:gs>
              <a:gs pos="0">
                <a:srgbClr val="D4DEFF">
                  <a:lumMod val="85000"/>
                </a:srgbClr>
              </a:gs>
              <a:gs pos="100000">
                <a:srgbClr val="96AB94">
                  <a:lumMod val="0"/>
                  <a:lumOff val="100000"/>
                </a:srgbClr>
              </a:gs>
            </a:gsLst>
            <a:lin ang="16200000" scaled="0"/>
          </a:gradFill>
          <a:ln w="22225">
            <a:solidFill>
              <a:schemeClr val="bg1"/>
            </a:solidFill>
          </a:ln>
          <a:effectLst>
            <a:outerShdw blurRad="215900" dist="63500" dir="2700000" algn="tl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Направление средств бюджетов государственных внебюджетных фондов на цели, не предусмотренные договорами о финансовом обеспечении обязательного медицинского страхования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4810539" y="3599420"/>
            <a:ext cx="7084609" cy="48532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9000000" scaled="0"/>
            <a:tileRect l="-100000" b="-100000"/>
          </a:gradFill>
          <a:ln w="22225">
            <a:solidFill>
              <a:schemeClr val="bg1"/>
            </a:solidFill>
          </a:ln>
          <a:effectLst>
            <a:outerShdw blurRad="2413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95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Направление средств территориальных фондов обязательного медицинского страхования на цели, которые не предусмотрены </a:t>
            </a:r>
            <a:r>
              <a:rPr lang="ru-RU" sz="95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территориальными программами </a:t>
            </a:r>
            <a:r>
              <a:rPr lang="ru-RU" sz="95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обязательного медицинского </a:t>
            </a:r>
            <a:r>
              <a:rPr lang="ru-RU" sz="95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страхования, либо </a:t>
            </a:r>
            <a:r>
              <a:rPr lang="ru-RU" sz="95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договорами (соглашениями) о предоставлении указанных средств, либо в отсутствие необходимых условий для их предоставления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4810540" y="4084739"/>
            <a:ext cx="7084608" cy="500933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9000000" scaled="0"/>
            <a:tileRect l="-100000" b="-100000"/>
          </a:gradFill>
          <a:ln w="22225">
            <a:solidFill>
              <a:schemeClr val="bg1"/>
            </a:solidFill>
          </a:ln>
          <a:effectLst>
            <a:outerShdw blurRad="2413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95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Направление средств территориальных фондов обязательного медицинского страхования </a:t>
            </a:r>
            <a:r>
              <a:rPr lang="ru-RU" sz="95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оплату </a:t>
            </a:r>
            <a:r>
              <a:rPr lang="ru-RU" sz="95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расходов, не включенных в структуру тарифа, определенную </a:t>
            </a:r>
            <a:r>
              <a:rPr lang="ru-RU" sz="95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соответствующим территориальным </a:t>
            </a:r>
            <a:r>
              <a:rPr lang="ru-RU" sz="95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тарифным соглашением по оплате медицинской помощи (медицинских услуг)</a:t>
            </a: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4810540" y="4585671"/>
            <a:ext cx="7084608" cy="383893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9000000" scaled="0"/>
            <a:tileRect l="-100000" b="-100000"/>
          </a:gradFill>
          <a:ln w="22225">
            <a:solidFill>
              <a:schemeClr val="bg1"/>
            </a:solidFill>
          </a:ln>
          <a:effectLst>
            <a:outerShdw blurRad="2413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95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Направление средств территориальных фондов обязательного медицинского страхования при </a:t>
            </a:r>
            <a:r>
              <a:rPr lang="ru-RU" sz="95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несоблюдении </a:t>
            </a:r>
            <a:r>
              <a:rPr lang="ru-RU" sz="95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условий софинансирования расходных обязательств</a:t>
            </a: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715620" y="5351098"/>
            <a:ext cx="3538331" cy="1214611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rgbClr val="D4DEFF"/>
              </a:gs>
              <a:gs pos="0">
                <a:srgbClr val="D4DEFF">
                  <a:lumMod val="85000"/>
                </a:srgbClr>
              </a:gs>
              <a:gs pos="100000">
                <a:srgbClr val="96AB94">
                  <a:lumMod val="0"/>
                  <a:lumOff val="100000"/>
                </a:srgbClr>
              </a:gs>
            </a:gsLst>
            <a:lin ang="16200000" scaled="0"/>
          </a:gradFill>
          <a:ln w="22225">
            <a:solidFill>
              <a:schemeClr val="bg1"/>
            </a:solidFill>
          </a:ln>
          <a:effectLst>
            <a:outerShdw blurRad="215900" dist="63500" dir="2700000" algn="tl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Нарушение порядка использования бюджетной классификации Российской Федерации</a:t>
            </a: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4818490" y="5478448"/>
            <a:ext cx="7084608" cy="55659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9000000" scaled="0"/>
            <a:tileRect l="-100000" b="-100000"/>
          </a:gradFill>
          <a:ln w="22225">
            <a:solidFill>
              <a:schemeClr val="bg1"/>
            </a:solidFill>
          </a:ln>
          <a:effectLst>
            <a:outerShdw blurRad="2413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95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Осуществление оплаты расходов по неверным кодам классификации операций сектора государственного управления, установленным </a:t>
            </a:r>
            <a:r>
              <a:rPr lang="ru-RU" sz="95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приказом </a:t>
            </a:r>
            <a:r>
              <a:rPr lang="ru-RU" sz="95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Министерства финансов Российской Федерации  от 01.07.2013  № 65н «Об  утверждении Указаний о порядке применения бюджетной классификации Российской Федерации</a:t>
            </a:r>
            <a:r>
              <a:rPr lang="ru-RU" sz="95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(далее – Приказ № 65н)</a:t>
            </a:r>
            <a:endParaRPr lang="ru-RU" sz="95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4818489" y="6035040"/>
            <a:ext cx="7084609" cy="44320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9000000" scaled="0"/>
            <a:tileRect l="-100000" b="-100000"/>
          </a:gradFill>
          <a:ln w="22225">
            <a:solidFill>
              <a:schemeClr val="bg1"/>
            </a:solidFill>
          </a:ln>
          <a:effectLst>
            <a:outerShdw blurRad="2413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95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Направление бюджетных средств на оплату товаров (работ, услуг) при несоблюдении </a:t>
            </a:r>
            <a:r>
              <a:rPr lang="ru-RU" sz="95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 </a:t>
            </a:r>
            <a:r>
              <a:rPr lang="ru-RU" sz="95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применения единых групп, подгрупп и элементов видов расходов, </a:t>
            </a:r>
            <a:r>
              <a:rPr lang="ru-RU" sz="95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установленных Приказом </a:t>
            </a:r>
            <a:r>
              <a:rPr lang="ru-RU" sz="95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№ 65н</a:t>
            </a:r>
          </a:p>
        </p:txBody>
      </p:sp>
      <p:cxnSp>
        <p:nvCxnSpPr>
          <p:cNvPr id="53" name="Прямая соединительная линия 52"/>
          <p:cNvCxnSpPr/>
          <p:nvPr/>
        </p:nvCxnSpPr>
        <p:spPr>
          <a:xfrm flipV="1">
            <a:off x="715621" y="1810071"/>
            <a:ext cx="11330604" cy="23854"/>
          </a:xfrm>
          <a:prstGeom prst="line">
            <a:avLst/>
          </a:prstGeom>
          <a:gradFill>
            <a:gsLst>
              <a:gs pos="28000">
                <a:schemeClr val="accent1">
                  <a:lumMod val="60000"/>
                  <a:lumOff val="40000"/>
                </a:schemeClr>
              </a:gs>
              <a:gs pos="83000">
                <a:srgbClr val="D4DEFF"/>
              </a:gs>
            </a:gsLst>
            <a:lin ang="5400000" scaled="0"/>
          </a:gra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4556097" y="1223075"/>
            <a:ext cx="0" cy="5446974"/>
          </a:xfrm>
          <a:prstGeom prst="line">
            <a:avLst/>
          </a:prstGeom>
          <a:gradFill>
            <a:gsLst>
              <a:gs pos="28000">
                <a:schemeClr val="accent1">
                  <a:lumMod val="60000"/>
                  <a:lumOff val="40000"/>
                </a:schemeClr>
              </a:gs>
              <a:gs pos="83000">
                <a:srgbClr val="D4DEFF"/>
              </a:gs>
            </a:gsLst>
            <a:lin ang="5400000" scaled="0"/>
          </a:gra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1288112" y="1279538"/>
            <a:ext cx="2464905" cy="419100"/>
          </a:xfrm>
          <a:prstGeom prst="rect">
            <a:avLst/>
          </a:prstGeom>
          <a:solidFill>
            <a:srgbClr val="C9A6E4">
              <a:alpha val="55000"/>
            </a:srgb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Критерии нецелевого использования бюджетных средств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830173" y="1279538"/>
            <a:ext cx="2449000" cy="419099"/>
          </a:xfrm>
          <a:prstGeom prst="rect">
            <a:avLst/>
          </a:prstGeom>
          <a:solidFill>
            <a:srgbClr val="C9A6E4">
              <a:alpha val="55000"/>
            </a:srgb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Примеры нецелевого использования бюджетных средств</a:t>
            </a:r>
            <a:endParaRPr lang="ru-RU" sz="11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810540" y="2960329"/>
            <a:ext cx="7084610" cy="35203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9000000" scaled="0"/>
            <a:tileRect l="-100000" b="-100000"/>
          </a:gradFill>
          <a:ln w="22225">
            <a:solidFill>
              <a:schemeClr val="bg1"/>
            </a:solidFill>
          </a:ln>
          <a:effectLst>
            <a:outerShdw blurRad="2413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95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95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плата </a:t>
            </a:r>
            <a:r>
              <a:rPr lang="ru-RU" sz="95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расходов за счет бюджетных средств, которые должны осуществляться за счет внебюджетных </a:t>
            </a:r>
            <a:r>
              <a:rPr lang="ru-RU" sz="95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источников, либо несоблюдение условий софинансирования расходных обязательств</a:t>
            </a:r>
            <a:endParaRPr lang="ru-RU" sz="95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712598" y="6492875"/>
            <a:ext cx="479402" cy="365125"/>
          </a:xfrm>
        </p:spPr>
        <p:txBody>
          <a:bodyPr/>
          <a:lstStyle/>
          <a:p>
            <a:pPr>
              <a:defRPr/>
            </a:pPr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0" y="1690776"/>
            <a:ext cx="12192000" cy="5167225"/>
          </a:xfrm>
          <a:prstGeom prst="rect">
            <a:avLst/>
          </a:prstGeom>
          <a:gradFill>
            <a:gsLst>
              <a:gs pos="100000">
                <a:srgbClr val="667EE2">
                  <a:alpha val="84000"/>
                </a:srgbClr>
              </a:gs>
              <a:gs pos="0">
                <a:schemeClr val="accent2">
                  <a:lumMod val="60000"/>
                  <a:lumOff val="40000"/>
                </a:schemeClr>
              </a:gs>
              <a:gs pos="0">
                <a:srgbClr val="A2A9E8">
                  <a:alpha val="26000"/>
                </a:srgbClr>
              </a:gs>
              <a:gs pos="100000">
                <a:schemeClr val="bg2"/>
              </a:gs>
              <a:gs pos="0">
                <a:schemeClr val="bg1"/>
              </a:gs>
              <a:gs pos="100000">
                <a:schemeClr val="bg1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 txBox="1">
            <a:spLocks/>
          </p:cNvSpPr>
          <p:nvPr/>
        </p:nvSpPr>
        <p:spPr>
          <a:xfrm>
            <a:off x="3416599" y="148089"/>
            <a:ext cx="8546597" cy="646981"/>
          </a:xfrm>
          <a:prstGeom prst="rect">
            <a:avLst/>
          </a:prstGeom>
        </p:spPr>
        <p:txBody>
          <a:bodyPr lIns="91366" tIns="45718" rIns="91366" bIns="45718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Мониторинг правоприменения глав 7, 15 КоАП и подготовка предложений по внесению изменений в КоАП и иные НПА</a:t>
            </a:r>
            <a:endParaRPr lang="ru-RU" sz="20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723989" y="6492875"/>
            <a:ext cx="468011" cy="365125"/>
          </a:xfrm>
        </p:spPr>
        <p:txBody>
          <a:bodyPr vert="horz" lIns="91366" tIns="45718" rIns="91366" bIns="45718" rtlCol="0" anchor="ctr"/>
          <a:lstStyle/>
          <a:p>
            <a:r>
              <a:rPr lang="ru-RU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endParaRPr lang="ru-RU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3148643" y="897147"/>
            <a:ext cx="5848708" cy="646981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rgbClr val="D4DEFF"/>
              </a:gs>
              <a:gs pos="0">
                <a:srgbClr val="D4DEFF">
                  <a:lumMod val="85000"/>
                </a:srgbClr>
              </a:gs>
              <a:gs pos="100000">
                <a:srgbClr val="96AB94">
                  <a:lumMod val="0"/>
                  <a:lumOff val="100000"/>
                </a:srgbClr>
              </a:gs>
            </a:gsLst>
            <a:lin ang="16200000" scaled="0"/>
          </a:gradFill>
          <a:ln w="22225">
            <a:solidFill>
              <a:schemeClr val="bg1"/>
            </a:solidFill>
          </a:ln>
          <a:effectLst>
            <a:outerShdw blurRad="215900" dist="63500" dir="2700000" algn="tl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ЦЕЛЬ мониторинга правоприменения – повышение эффективности осуществления производства по делам об АП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5296034" y="1788363"/>
            <a:ext cx="1599931" cy="1446543"/>
          </a:xfrm>
          <a:prstGeom prst="ellipse">
            <a:avLst/>
          </a:prstGeom>
          <a:solidFill>
            <a:srgbClr val="A2A9E8"/>
          </a:solidFill>
          <a:ln w="15875">
            <a:solidFill>
              <a:schemeClr val="bg1"/>
            </a:solidFill>
          </a:ln>
          <a:effectLst>
            <a:outerShdw blurRad="254000" dist="101600" dir="2700000" algn="tl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5576685" y="1788364"/>
            <a:ext cx="1038630" cy="644286"/>
          </a:xfrm>
          <a:prstGeom prst="ellipse">
            <a:avLst/>
          </a:prstGeom>
          <a:solidFill>
            <a:schemeClr val="bg1">
              <a:alpha val="25000"/>
            </a:schemeClr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5688255" y="1788363"/>
            <a:ext cx="815489" cy="437252"/>
          </a:xfrm>
          <a:prstGeom prst="ellipse">
            <a:avLst/>
          </a:prstGeom>
          <a:solidFill>
            <a:schemeClr val="bg1">
              <a:alpha val="25000"/>
            </a:schemeClr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23002" y="2432650"/>
            <a:ext cx="1745995" cy="39250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МОНИТОРИНГ ПРАВОПРИМЕНЕНИЯ</a:t>
            </a:r>
          </a:p>
        </p:txBody>
      </p:sp>
      <p:sp>
        <p:nvSpPr>
          <p:cNvPr id="6" name="Выгнутая вверх стрелка 5"/>
          <p:cNvSpPr/>
          <p:nvPr/>
        </p:nvSpPr>
        <p:spPr>
          <a:xfrm rot="3027583">
            <a:off x="6721187" y="2150357"/>
            <a:ext cx="1722676" cy="661208"/>
          </a:xfrm>
          <a:prstGeom prst="curvedDownArrow">
            <a:avLst>
              <a:gd name="adj1" fmla="val 24679"/>
              <a:gd name="adj2" fmla="val 74121"/>
              <a:gd name="adj3" fmla="val 58871"/>
            </a:avLst>
          </a:prstGeom>
          <a:solidFill>
            <a:srgbClr val="A2A9E8"/>
          </a:solidFill>
          <a:ln w="15875">
            <a:solidFill>
              <a:schemeClr val="bg1"/>
            </a:solidFill>
          </a:ln>
          <a:effectLst>
            <a:outerShdw blurRad="254000" dist="101600" dir="2700000" algn="tl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Выгнутая вверх стрелка 19"/>
          <p:cNvSpPr/>
          <p:nvPr/>
        </p:nvSpPr>
        <p:spPr>
          <a:xfrm rot="5400000">
            <a:off x="9478458" y="4089801"/>
            <a:ext cx="1528147" cy="661208"/>
          </a:xfrm>
          <a:prstGeom prst="curvedDownArrow">
            <a:avLst>
              <a:gd name="adj1" fmla="val 25000"/>
              <a:gd name="adj2" fmla="val 73064"/>
              <a:gd name="adj3" fmla="val 58871"/>
            </a:avLst>
          </a:prstGeom>
          <a:solidFill>
            <a:srgbClr val="A2A9E8"/>
          </a:solidFill>
          <a:ln w="15875">
            <a:solidFill>
              <a:schemeClr val="bg1"/>
            </a:solidFill>
          </a:ln>
          <a:effectLst>
            <a:outerShdw blurRad="254000" dist="101600" dir="2700000" algn="tl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Выгнутая вниз стрелка 6"/>
          <p:cNvSpPr/>
          <p:nvPr/>
        </p:nvSpPr>
        <p:spPr>
          <a:xfrm rot="7840780">
            <a:off x="3690563" y="2074140"/>
            <a:ext cx="1736374" cy="737516"/>
          </a:xfrm>
          <a:prstGeom prst="curvedUpArrow">
            <a:avLst>
              <a:gd name="adj1" fmla="val 25000"/>
              <a:gd name="adj2" fmla="val 60364"/>
              <a:gd name="adj3" fmla="val 53840"/>
            </a:avLst>
          </a:prstGeom>
          <a:solidFill>
            <a:srgbClr val="A2A9E8"/>
          </a:solidFill>
          <a:ln w="15875">
            <a:solidFill>
              <a:schemeClr val="bg1"/>
            </a:solidFill>
          </a:ln>
          <a:effectLst>
            <a:outerShdw blurRad="254000" dist="101600" dir="2700000" algn="tl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190971" y="3355675"/>
            <a:ext cx="3032031" cy="836763"/>
          </a:xfrm>
          <a:prstGeom prst="roundRect">
            <a:avLst/>
          </a:prstGeom>
          <a:gradFill>
            <a:gsLst>
              <a:gs pos="0">
                <a:srgbClr val="B4A9E9"/>
              </a:gs>
              <a:gs pos="0">
                <a:srgbClr val="B0A3E7"/>
              </a:gs>
              <a:gs pos="100000">
                <a:srgbClr val="D4DEFF"/>
              </a:gs>
              <a:gs pos="100000">
                <a:srgbClr val="96AB94">
                  <a:lumMod val="0"/>
                  <a:lumOff val="100000"/>
                </a:srgbClr>
              </a:gs>
            </a:gsLst>
            <a:lin ang="16200000" scaled="0"/>
          </a:gradFill>
          <a:ln w="22225">
            <a:solidFill>
              <a:schemeClr val="bg1"/>
            </a:solidFill>
          </a:ln>
          <a:effectLst>
            <a:outerShdw blurRad="215900" dist="63500" dir="2700000" algn="tl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Подготовка 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обзоров по 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результатам рассмотрения 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ФК 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дел об 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АП 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пересмотра постановлений по делам об 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АП, 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вынесенных 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ТОФК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Выгнутая вниз стрелка 21"/>
          <p:cNvSpPr/>
          <p:nvPr/>
        </p:nvSpPr>
        <p:spPr>
          <a:xfrm rot="5400000">
            <a:off x="948100" y="4011041"/>
            <a:ext cx="1528146" cy="818727"/>
          </a:xfrm>
          <a:prstGeom prst="curvedUpArrow">
            <a:avLst>
              <a:gd name="adj1" fmla="val 25000"/>
              <a:gd name="adj2" fmla="val 60364"/>
              <a:gd name="adj3" fmla="val 53840"/>
            </a:avLst>
          </a:prstGeom>
          <a:solidFill>
            <a:srgbClr val="A2A9E8"/>
          </a:solidFill>
          <a:ln w="15875">
            <a:solidFill>
              <a:schemeClr val="bg1"/>
            </a:solidFill>
          </a:ln>
          <a:effectLst>
            <a:outerShdw blurRad="254000" dist="101600" dir="2700000" algn="tl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264004" y="4606506"/>
            <a:ext cx="2294746" cy="715992"/>
          </a:xfrm>
          <a:prstGeom prst="roundRect">
            <a:avLst/>
          </a:prstGeom>
          <a:gradFill>
            <a:gsLst>
              <a:gs pos="0">
                <a:srgbClr val="B4A9E9"/>
              </a:gs>
              <a:gs pos="0">
                <a:srgbClr val="B0A3E7"/>
              </a:gs>
              <a:gs pos="100000">
                <a:srgbClr val="D4DEFF"/>
              </a:gs>
              <a:gs pos="100000">
                <a:srgbClr val="96AB94">
                  <a:lumMod val="0"/>
                  <a:lumOff val="100000"/>
                </a:srgbClr>
              </a:gs>
            </a:gsLst>
            <a:lin ang="16200000" scaled="0"/>
          </a:gradFill>
          <a:ln w="22225">
            <a:solidFill>
              <a:schemeClr val="bg1"/>
            </a:solidFill>
          </a:ln>
          <a:effectLst>
            <a:outerShdw blurRad="215900" dist="63500" dir="2700000" algn="tl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Направление обзоров в ТОФК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779225" y="3355675"/>
            <a:ext cx="3032031" cy="836763"/>
          </a:xfrm>
          <a:prstGeom prst="roundRect">
            <a:avLst/>
          </a:prstGeom>
          <a:gradFill>
            <a:gsLst>
              <a:gs pos="0">
                <a:srgbClr val="B4A9E9"/>
              </a:gs>
              <a:gs pos="0">
                <a:srgbClr val="B0A3E7"/>
              </a:gs>
              <a:gs pos="100000">
                <a:srgbClr val="D4DEFF"/>
              </a:gs>
              <a:gs pos="100000">
                <a:srgbClr val="96AB94">
                  <a:lumMod val="0"/>
                  <a:lumOff val="100000"/>
                </a:srgbClr>
              </a:gs>
            </a:gsLst>
            <a:lin ang="16200000" scaled="0"/>
          </a:gradFill>
          <a:ln w="22225">
            <a:solidFill>
              <a:schemeClr val="bg1"/>
            </a:solidFill>
          </a:ln>
          <a:effectLst>
            <a:outerShdw blurRad="215900" dist="63500" dir="2700000" algn="tl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Подготовка 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предложений по внесению изменений в КоАП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516510" y="4606506"/>
            <a:ext cx="2294746" cy="715992"/>
          </a:xfrm>
          <a:prstGeom prst="roundRect">
            <a:avLst/>
          </a:prstGeom>
          <a:gradFill>
            <a:gsLst>
              <a:gs pos="0">
                <a:srgbClr val="B4A9E9"/>
              </a:gs>
              <a:gs pos="0">
                <a:srgbClr val="B0A3E7"/>
              </a:gs>
              <a:gs pos="100000">
                <a:srgbClr val="D4DEFF"/>
              </a:gs>
              <a:gs pos="100000">
                <a:srgbClr val="96AB94">
                  <a:lumMod val="0"/>
                  <a:lumOff val="100000"/>
                </a:srgbClr>
              </a:gs>
            </a:gsLst>
            <a:lin ang="16200000" scaled="0"/>
          </a:gradFill>
          <a:ln w="22225">
            <a:solidFill>
              <a:schemeClr val="bg1"/>
            </a:solidFill>
          </a:ln>
          <a:effectLst>
            <a:outerShdw blurRad="215900" dist="63500" dir="2700000" algn="tl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Направление предложений в Минфин России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Выноска со стрелкой вправо 8"/>
          <p:cNvSpPr/>
          <p:nvPr/>
        </p:nvSpPr>
        <p:spPr>
          <a:xfrm rot="16200000">
            <a:off x="4530375" y="3968221"/>
            <a:ext cx="3017667" cy="2054523"/>
          </a:xfrm>
          <a:prstGeom prst="rightArrowCallout">
            <a:avLst>
              <a:gd name="adj1" fmla="val 18533"/>
              <a:gd name="adj2" fmla="val 18533"/>
              <a:gd name="adj3" fmla="val 25000"/>
              <a:gd name="adj4" fmla="val 55207"/>
            </a:avLst>
          </a:prstGeom>
          <a:gradFill flip="none" rotWithShape="1">
            <a:gsLst>
              <a:gs pos="100000">
                <a:srgbClr val="E8E1DD"/>
              </a:gs>
              <a:gs pos="0">
                <a:srgbClr val="ED833B"/>
              </a:gs>
              <a:gs pos="100000">
                <a:schemeClr val="bg2"/>
              </a:gs>
              <a:gs pos="100000">
                <a:schemeClr val="bg1"/>
              </a:gs>
            </a:gsLst>
            <a:lin ang="14400000" scaled="0"/>
            <a:tileRect l="-100000" b="-100000"/>
          </a:gradFill>
          <a:ln w="22225">
            <a:solidFill>
              <a:schemeClr val="bg1"/>
            </a:solidFill>
          </a:ln>
          <a:effectLst>
            <a:outerShdw blurRad="1905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rtlCol="0" anchor="ctr"/>
          <a:lstStyle/>
          <a:p>
            <a:pPr algn="ctr" rtl="1"/>
            <a:endParaRPr lang="ru-RU" sz="14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011947" y="5184479"/>
            <a:ext cx="2054523" cy="111280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ПОВЫШЕНИЕ ЭФФЕКТИВНОСТИ ПРОИЗВОДСТВА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ПО ДЕЛАМ ОБ АП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2" name="Стрелка углом вверх 11"/>
          <p:cNvSpPr/>
          <p:nvPr/>
        </p:nvSpPr>
        <p:spPr>
          <a:xfrm rot="5400000">
            <a:off x="3739756" y="5426018"/>
            <a:ext cx="974785" cy="1052422"/>
          </a:xfrm>
          <a:prstGeom prst="bentUpArrow">
            <a:avLst/>
          </a:prstGeom>
          <a:solidFill>
            <a:srgbClr val="A2A9E8"/>
          </a:solidFill>
          <a:ln w="15875">
            <a:solidFill>
              <a:schemeClr val="bg1"/>
            </a:solidFill>
          </a:ln>
          <a:effectLst>
            <a:outerShdw blurRad="254000" dist="101600" dir="2700000" algn="tl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Стрелка углом вверх 32"/>
          <p:cNvSpPr/>
          <p:nvPr/>
        </p:nvSpPr>
        <p:spPr>
          <a:xfrm rot="5400000" flipV="1">
            <a:off x="7435724" y="5422178"/>
            <a:ext cx="1027983" cy="1060101"/>
          </a:xfrm>
          <a:prstGeom prst="bentUpArrow">
            <a:avLst/>
          </a:prstGeom>
          <a:solidFill>
            <a:srgbClr val="A2A9E8"/>
          </a:solidFill>
          <a:ln w="15875">
            <a:solidFill>
              <a:schemeClr val="bg1"/>
            </a:solidFill>
          </a:ln>
          <a:effectLst>
            <a:outerShdw blurRad="254000" dist="101600" dir="2700000" algn="tl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2750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1690776"/>
            <a:ext cx="12192000" cy="5167225"/>
          </a:xfrm>
          <a:prstGeom prst="rect">
            <a:avLst/>
          </a:prstGeom>
          <a:gradFill>
            <a:gsLst>
              <a:gs pos="100000">
                <a:srgbClr val="667EE2">
                  <a:alpha val="84000"/>
                </a:srgbClr>
              </a:gs>
              <a:gs pos="0">
                <a:schemeClr val="accent2">
                  <a:lumMod val="60000"/>
                  <a:lumOff val="40000"/>
                </a:schemeClr>
              </a:gs>
              <a:gs pos="0">
                <a:srgbClr val="A2A9E8">
                  <a:alpha val="26000"/>
                </a:srgbClr>
              </a:gs>
              <a:gs pos="100000">
                <a:schemeClr val="bg2"/>
              </a:gs>
              <a:gs pos="0">
                <a:schemeClr val="bg1"/>
              </a:gs>
              <a:gs pos="100000">
                <a:schemeClr val="bg1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452093" y="3046713"/>
            <a:ext cx="9679459" cy="575963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БЛАГОДАРЮ</a:t>
            </a:r>
            <a:r>
              <a:rPr lang="en-US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ВНИМАНИЕ!</a:t>
            </a:r>
            <a:endParaRPr lang="ru-RU" b="1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714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16254</TotalTime>
  <Words>1848</Words>
  <Application>Microsoft Office PowerPoint</Application>
  <PresentationFormat>Произвольный</PresentationFormat>
  <Paragraphs>351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PowerPoint</vt:lpstr>
      <vt:lpstr>Основные результаты работы Федерального казначейства по направлению в Минфин России уведомлений о применении бюджетных мер принуждения за 2017 – 2018 гг.</vt:lpstr>
      <vt:lpstr>Полномочия Минфина России по применению  бюджетных мер принуждения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результаты работы Федерального казначейства по осуществлению производства по делам об административных правонарушениях за 2017 год и I квартал 2018 года</vt:lpstr>
      <vt:lpstr>Общее количество рассмотренных Федеральным казначейством дел об административных правонарушениях за 2017 год</vt:lpstr>
      <vt:lpstr>Общее количество рассмотренных Федеральным казначейством дел об административных правонарушениях за I квартал 2018 года</vt:lpstr>
      <vt:lpstr>Обжалование постановлений по делам об АП, вынесенных  ТОФК, в Федеральное казначейство в 2017 году</vt:lpstr>
      <vt:lpstr>Обжалование в суде постановлений Федерального казначейства по делам об административных правонарушениях за 2017 год</vt:lpstr>
      <vt:lpstr>Презентация PowerPoint</vt:lpstr>
      <vt:lpstr>Презентация PowerPoint</vt:lpstr>
      <vt:lpstr>Актуальные составы дел об административных  правонарушениях, выявляемых в информационных системах Федерального казначейства в 2018 году</vt:lpstr>
      <vt:lpstr>Презентация PowerPoint</vt:lpstr>
      <vt:lpstr>Основные критерии отнесения фактов расходования бюджетных средств  к нецелевому использованию в соответствии со статьей 15.14 КоАП</vt:lpstr>
      <vt:lpstr>Презентация PowerPoint</vt:lpstr>
      <vt:lpstr>БЛАГОДАРЮ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Курбатов Тимур Юрьевич</cp:lastModifiedBy>
  <cp:revision>1377</cp:revision>
  <cp:lastPrinted>2018-06-20T09:25:57Z</cp:lastPrinted>
  <dcterms:created xsi:type="dcterms:W3CDTF">2015-03-03T16:27:21Z</dcterms:created>
  <dcterms:modified xsi:type="dcterms:W3CDTF">2018-06-25T16:59:01Z</dcterms:modified>
</cp:coreProperties>
</file>