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drawings/drawing2.xml" ContentType="application/vnd.openxmlformats-officedocument.drawingml.chartshape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</p:sldMasterIdLst>
  <p:notesMasterIdLst>
    <p:notesMasterId r:id="rId16"/>
  </p:notesMasterIdLst>
  <p:sldIdLst>
    <p:sldId id="291" r:id="rId2"/>
    <p:sldId id="257" r:id="rId3"/>
    <p:sldId id="306" r:id="rId4"/>
    <p:sldId id="307" r:id="rId5"/>
    <p:sldId id="305" r:id="rId6"/>
    <p:sldId id="309" r:id="rId7"/>
    <p:sldId id="310" r:id="rId8"/>
    <p:sldId id="281" r:id="rId9"/>
    <p:sldId id="312" r:id="rId10"/>
    <p:sldId id="311" r:id="rId11"/>
    <p:sldId id="299" r:id="rId12"/>
    <p:sldId id="280" r:id="rId13"/>
    <p:sldId id="282" r:id="rId14"/>
    <p:sldId id="275" r:id="rId15"/>
  </p:sldIdLst>
  <p:sldSz cx="12192000" cy="6858000"/>
  <p:notesSz cx="6797675" cy="9926638"/>
  <p:embeddedFontLst>
    <p:embeddedFont>
      <p:font typeface="Open Sans Condensed" panose="020B0604020202020204" charset="0"/>
      <p:bold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Wingdings 3" panose="05040102010807070707" pitchFamily="18" charset="2"/>
      <p:regular r:id="rId22"/>
    </p:embeddedFont>
    <p:embeddedFont>
      <p:font typeface="Open Sans" panose="020B0604020202020204" charset="0"/>
      <p:regular r:id="rId23"/>
      <p:bold r:id="rId24"/>
      <p:italic r:id="rId25"/>
      <p:boldItalic r:id="rId26"/>
    </p:embeddedFont>
    <p:embeddedFont>
      <p:font typeface="Open Sans Condensed Light" panose="020B0604020202020204" charset="0"/>
      <p:regular r:id="rId27"/>
      <p:italic r:id="rId28"/>
    </p:embeddedFont>
    <p:embeddedFont>
      <p:font typeface="Century Gothic" panose="020B0502020202020204" pitchFamily="34" charset="0"/>
      <p:regular r:id="rId29"/>
      <p:bold r:id="rId30"/>
      <p:italic r:id="rId31"/>
      <p:boldItalic r:id="rId32"/>
    </p:embeddedFont>
    <p:embeddedFont>
      <p:font typeface="Calibri Light" panose="020F0302020204030204" pitchFamily="34" charset="0"/>
      <p:regular r:id="rId33"/>
      <p:italic r:id="rId34"/>
    </p:embeddedFont>
  </p:embeddedFont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A6C86"/>
    <a:srgbClr val="59A8C3"/>
    <a:srgbClr val="DB9731"/>
    <a:srgbClr val="2F5481"/>
    <a:srgbClr val="E6E6E6"/>
    <a:srgbClr val="90B15D"/>
    <a:srgbClr val="4D4D4D"/>
    <a:srgbClr val="FEDEC6"/>
    <a:srgbClr val="FEE9DA"/>
    <a:srgbClr val="FED1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807" autoAdjust="0"/>
    <p:restoredTop sz="97158" autoAdjust="0"/>
  </p:normalViewPr>
  <p:slideViewPr>
    <p:cSldViewPr snapToGrid="0" showGuides="1">
      <p:cViewPr>
        <p:scale>
          <a:sx n="70" d="100"/>
          <a:sy n="70" d="100"/>
        </p:scale>
        <p:origin x="-1860" y="-786"/>
      </p:cViewPr>
      <p:guideLst>
        <p:guide orient="horz" pos="832"/>
        <p:guide pos="37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>
        <c:manualLayout>
          <c:layoutTarget val="inner"/>
          <c:xMode val="edge"/>
          <c:yMode val="edge"/>
          <c:x val="3.8938181507799326E-2"/>
          <c:y val="9.7096176786549873E-2"/>
          <c:w val="0.9425185754219747"/>
          <c:h val="0.4807302887139108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Лист1!$Q$4</c:f>
              <c:strCache>
                <c:ptCount val="1"/>
                <c:pt idx="0">
                  <c:v>Количество проверок исключенных из Плана</c:v>
                </c:pt>
              </c:strCache>
            </c:strRef>
          </c:tx>
          <c:spPr>
            <a:solidFill>
              <a:srgbClr val="F79443"/>
            </a:solidFill>
          </c:spPr>
          <c:invertIfNegative val="0"/>
          <c:dLbls>
            <c:txPr>
              <a:bodyPr/>
              <a:lstStyle/>
              <a:p>
                <a:pPr>
                  <a:defRPr sz="1200" b="0">
                    <a:latin typeface="Open Sans Condensed Light" charset="0"/>
                    <a:ea typeface="Open Sans Condensed Light" charset="0"/>
                    <a:cs typeface="Open Sans Condensed Light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Лист1!$P$5:$P$16</c:f>
              <c:strCache>
                <c:ptCount val="12"/>
                <c:pt idx="0">
                  <c:v>ЦА ФК</c:v>
                </c:pt>
                <c:pt idx="1">
                  <c:v>УФК по г.Москве</c:v>
                </c:pt>
                <c:pt idx="2">
                  <c:v>УФК по Московской области</c:v>
                </c:pt>
                <c:pt idx="3">
                  <c:v>УФК по г.Санкт-Петербургу</c:v>
                </c:pt>
                <c:pt idx="4">
                  <c:v>УФК по Краснодарскому краю</c:v>
                </c:pt>
                <c:pt idx="5">
                  <c:v>УФК по Ростовской области</c:v>
                </c:pt>
                <c:pt idx="6">
                  <c:v>УФК по Ставропольскому краю</c:v>
                </c:pt>
                <c:pt idx="7">
                  <c:v>УФК по Нижегородской области</c:v>
                </c:pt>
                <c:pt idx="8">
                  <c:v>УФК по Республике Татарстан</c:v>
                </c:pt>
                <c:pt idx="9">
                  <c:v>УФК по Свердловской области</c:v>
                </c:pt>
                <c:pt idx="10">
                  <c:v>УФК по Новосибирской области</c:v>
                </c:pt>
                <c:pt idx="11">
                  <c:v>УФК по Хабаровскому краю</c:v>
                </c:pt>
              </c:strCache>
            </c:strRef>
          </c:cat>
          <c:val>
            <c:numRef>
              <c:f>Лист1!$Q$5:$Q$16</c:f>
              <c:numCache>
                <c:formatCode>General</c:formatCode>
                <c:ptCount val="12"/>
                <c:pt idx="0">
                  <c:v>2</c:v>
                </c:pt>
                <c:pt idx="1">
                  <c:v>5</c:v>
                </c:pt>
                <c:pt idx="2">
                  <c:v>6</c:v>
                </c:pt>
                <c:pt idx="4">
                  <c:v>2</c:v>
                </c:pt>
                <c:pt idx="5">
                  <c:v>3</c:v>
                </c:pt>
                <c:pt idx="6">
                  <c:v>1</c:v>
                </c:pt>
                <c:pt idx="7">
                  <c:v>3</c:v>
                </c:pt>
                <c:pt idx="8">
                  <c:v>1</c:v>
                </c:pt>
                <c:pt idx="9">
                  <c:v>3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ser>
          <c:idx val="1"/>
          <c:order val="1"/>
          <c:tx>
            <c:strRef>
              <c:f>Лист1!$R$4</c:f>
              <c:strCache>
                <c:ptCount val="1"/>
                <c:pt idx="0">
                  <c:v>Количество оконченных плановых проверок </c:v>
                </c:pt>
              </c:strCache>
            </c:strRef>
          </c:tx>
          <c:spPr>
            <a:solidFill>
              <a:srgbClr val="59A8C3"/>
            </a:solidFill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b="0" smtClean="0">
                        <a:latin typeface="Open Sans Condensed Light" charset="0"/>
                        <a:ea typeface="Open Sans Condensed Light" charset="0"/>
                        <a:cs typeface="Open Sans Condensed Light" charset="0"/>
                      </a:rPr>
                      <a:t>23</a:t>
                    </a:r>
                    <a:r>
                      <a:rPr lang="ru-RU" b="0" smtClean="0">
                        <a:latin typeface="Open Sans Condensed Light" charset="0"/>
                        <a:ea typeface="Open Sans Condensed Light" charset="0"/>
                        <a:cs typeface="Open Sans Condensed Light" charset="0"/>
                      </a:rPr>
                      <a:t> </a:t>
                    </a:r>
                  </a:p>
                  <a:p>
                    <a:r>
                      <a:rPr lang="ru-RU" b="0" smtClean="0">
                        <a:latin typeface="Open Sans Condensed Light" charset="0"/>
                        <a:ea typeface="Open Sans Condensed Light" charset="0"/>
                        <a:cs typeface="Open Sans Condensed Light" charset="0"/>
                      </a:rPr>
                      <a:t>(71,9%)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b="0" dirty="0" smtClean="0">
                        <a:latin typeface="Open Sans Condensed Light" charset="0"/>
                        <a:ea typeface="Open Sans Condensed Light" charset="0"/>
                        <a:cs typeface="Open Sans Condensed Light" charset="0"/>
                      </a:rPr>
                      <a:t>16</a:t>
                    </a:r>
                    <a:r>
                      <a:rPr lang="ru-RU" b="0" dirty="0" smtClean="0">
                        <a:latin typeface="Open Sans Condensed Light" charset="0"/>
                        <a:ea typeface="Open Sans Condensed Light" charset="0"/>
                        <a:cs typeface="Open Sans Condensed Light" charset="0"/>
                      </a:rPr>
                      <a:t> </a:t>
                    </a:r>
                  </a:p>
                  <a:p>
                    <a:r>
                      <a:rPr lang="ru-RU" b="0" dirty="0" smtClean="0">
                        <a:latin typeface="Open Sans Condensed Light" charset="0"/>
                        <a:ea typeface="Open Sans Condensed Light" charset="0"/>
                        <a:cs typeface="Open Sans Condensed Light" charset="0"/>
                      </a:rPr>
                      <a:t>(53,3%)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b="0" smtClean="0">
                        <a:latin typeface="Open Sans Condensed Light" charset="0"/>
                        <a:ea typeface="Open Sans Condensed Light" charset="0"/>
                        <a:cs typeface="Open Sans Condensed Light" charset="0"/>
                      </a:rPr>
                      <a:t>16</a:t>
                    </a:r>
                    <a:endParaRPr lang="ru-RU" b="0" smtClean="0">
                      <a:latin typeface="Open Sans Condensed Light" charset="0"/>
                      <a:ea typeface="Open Sans Condensed Light" charset="0"/>
                      <a:cs typeface="Open Sans Condensed Light" charset="0"/>
                    </a:endParaRPr>
                  </a:p>
                  <a:p>
                    <a:r>
                      <a:rPr lang="ru-RU" b="0" smtClean="0">
                        <a:latin typeface="Open Sans Condensed Light" charset="0"/>
                        <a:ea typeface="Open Sans Condensed Light" charset="0"/>
                        <a:cs typeface="Open Sans Condensed Light" charset="0"/>
                      </a:rPr>
                      <a:t>(66,7%)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b="0" smtClean="0">
                        <a:latin typeface="Open Sans Condensed Light" charset="0"/>
                        <a:ea typeface="Open Sans Condensed Light" charset="0"/>
                        <a:cs typeface="Open Sans Condensed Light" charset="0"/>
                      </a:rPr>
                      <a:t>21</a:t>
                    </a:r>
                    <a:endParaRPr lang="ru-RU" b="0" smtClean="0">
                      <a:latin typeface="Open Sans Condensed Light" charset="0"/>
                      <a:ea typeface="Open Sans Condensed Light" charset="0"/>
                      <a:cs typeface="Open Sans Condensed Light" charset="0"/>
                    </a:endParaRPr>
                  </a:p>
                  <a:p>
                    <a:r>
                      <a:rPr lang="ru-RU" b="0" smtClean="0">
                        <a:latin typeface="Open Sans Condensed Light" charset="0"/>
                        <a:ea typeface="Open Sans Condensed Light" charset="0"/>
                        <a:cs typeface="Open Sans Condensed Light" charset="0"/>
                      </a:rPr>
                      <a:t>(61,8%)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3.9746604981135587E-17"/>
                  <c:y val="-6.9444444444444441E-3"/>
                </c:manualLayout>
              </c:layout>
              <c:tx>
                <c:rich>
                  <a:bodyPr/>
                  <a:lstStyle/>
                  <a:p>
                    <a:r>
                      <a:rPr lang="en-US" b="0" dirty="0" smtClean="0">
                        <a:latin typeface="Open Sans Condensed Light" charset="0"/>
                        <a:ea typeface="Open Sans Condensed Light" charset="0"/>
                        <a:cs typeface="Open Sans Condensed Light" charset="0"/>
                      </a:rPr>
                      <a:t>4</a:t>
                    </a:r>
                    <a:endParaRPr lang="ru-RU" b="0" dirty="0" smtClean="0">
                      <a:latin typeface="Open Sans Condensed Light" charset="0"/>
                      <a:ea typeface="Open Sans Condensed Light" charset="0"/>
                      <a:cs typeface="Open Sans Condensed Light" charset="0"/>
                    </a:endParaRPr>
                  </a:p>
                  <a:p>
                    <a:r>
                      <a:rPr lang="ru-RU" b="0" dirty="0" smtClean="0">
                        <a:latin typeface="Open Sans Condensed Light" charset="0"/>
                        <a:ea typeface="Open Sans Condensed Light" charset="0"/>
                        <a:cs typeface="Open Sans Condensed Light" charset="0"/>
                      </a:rPr>
                      <a:t> (100%)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6</a:t>
                    </a:r>
                    <a:endParaRPr lang="ru-RU" dirty="0" smtClean="0"/>
                  </a:p>
                  <a:p>
                    <a:r>
                      <a:rPr lang="ru-RU" dirty="0" smtClean="0"/>
                      <a:t> (75%)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7.9493209962271174E-17"/>
                  <c:y val="-6.9444444444444441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</a:t>
                    </a:r>
                    <a:endParaRPr lang="ru-RU" dirty="0" smtClean="0"/>
                  </a:p>
                  <a:p>
                    <a:r>
                      <a:rPr lang="ru-RU" dirty="0" smtClean="0"/>
                      <a:t>(100%)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20</a:t>
                    </a:r>
                    <a:r>
                      <a:rPr lang="ru-RU" dirty="0" smtClean="0"/>
                      <a:t> </a:t>
                    </a:r>
                  </a:p>
                  <a:p>
                    <a:r>
                      <a:rPr lang="ru-RU" dirty="0" smtClean="0"/>
                      <a:t>(74,1%)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14</a:t>
                    </a:r>
                    <a:r>
                      <a:rPr lang="ru-RU" dirty="0" smtClean="0"/>
                      <a:t> </a:t>
                    </a:r>
                  </a:p>
                  <a:p>
                    <a:r>
                      <a:rPr lang="ru-RU" dirty="0" smtClean="0"/>
                      <a:t>(77,8%) 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12</a:t>
                    </a:r>
                    <a:r>
                      <a:rPr lang="ru-RU" dirty="0" smtClean="0"/>
                      <a:t> </a:t>
                    </a:r>
                  </a:p>
                  <a:p>
                    <a:r>
                      <a:rPr lang="ru-RU" dirty="0" smtClean="0"/>
                      <a:t>(70,6%)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14</a:t>
                    </a:r>
                  </a:p>
                  <a:p>
                    <a:r>
                      <a:rPr lang="ru-RU" dirty="0" smtClean="0"/>
                      <a:t>(63,6%)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smtClean="0"/>
                      <a:t>9</a:t>
                    </a:r>
                    <a:endParaRPr lang="ru-RU" smtClean="0"/>
                  </a:p>
                  <a:p>
                    <a:r>
                      <a:rPr lang="ru-RU" smtClean="0"/>
                      <a:t>(81,8%)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0">
                    <a:latin typeface="Open Sans Condensed Light" charset="0"/>
                    <a:ea typeface="Open Sans Condensed Light" charset="0"/>
                    <a:cs typeface="Open Sans Condensed Light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Лист1!$P$5:$P$16</c:f>
              <c:strCache>
                <c:ptCount val="12"/>
                <c:pt idx="0">
                  <c:v>ЦА ФК</c:v>
                </c:pt>
                <c:pt idx="1">
                  <c:v>УФК по г.Москве</c:v>
                </c:pt>
                <c:pt idx="2">
                  <c:v>УФК по Московской области</c:v>
                </c:pt>
                <c:pt idx="3">
                  <c:v>УФК по г.Санкт-Петербургу</c:v>
                </c:pt>
                <c:pt idx="4">
                  <c:v>УФК по Краснодарскому краю</c:v>
                </c:pt>
                <c:pt idx="5">
                  <c:v>УФК по Ростовской области</c:v>
                </c:pt>
                <c:pt idx="6">
                  <c:v>УФК по Ставропольскому краю</c:v>
                </c:pt>
                <c:pt idx="7">
                  <c:v>УФК по Нижегородской области</c:v>
                </c:pt>
                <c:pt idx="8">
                  <c:v>УФК по Республике Татарстан</c:v>
                </c:pt>
                <c:pt idx="9">
                  <c:v>УФК по Свердловской области</c:v>
                </c:pt>
                <c:pt idx="10">
                  <c:v>УФК по Новосибирской области</c:v>
                </c:pt>
                <c:pt idx="11">
                  <c:v>УФК по Хабаровскому краю</c:v>
                </c:pt>
              </c:strCache>
            </c:strRef>
          </c:cat>
          <c:val>
            <c:numRef>
              <c:f>Лист1!$R$5:$R$16</c:f>
              <c:numCache>
                <c:formatCode>General</c:formatCode>
                <c:ptCount val="12"/>
                <c:pt idx="0">
                  <c:v>23</c:v>
                </c:pt>
                <c:pt idx="1">
                  <c:v>16</c:v>
                </c:pt>
                <c:pt idx="2">
                  <c:v>16</c:v>
                </c:pt>
                <c:pt idx="3">
                  <c:v>21</c:v>
                </c:pt>
                <c:pt idx="4">
                  <c:v>4</c:v>
                </c:pt>
                <c:pt idx="5">
                  <c:v>6</c:v>
                </c:pt>
                <c:pt idx="6">
                  <c:v>5</c:v>
                </c:pt>
                <c:pt idx="7">
                  <c:v>20</c:v>
                </c:pt>
                <c:pt idx="8">
                  <c:v>14</c:v>
                </c:pt>
                <c:pt idx="9">
                  <c:v>12</c:v>
                </c:pt>
                <c:pt idx="10">
                  <c:v>14</c:v>
                </c:pt>
                <c:pt idx="11">
                  <c:v>9</c:v>
                </c:pt>
              </c:numCache>
            </c:numRef>
          </c:val>
        </c:ser>
        <c:ser>
          <c:idx val="2"/>
          <c:order val="2"/>
          <c:tx>
            <c:strRef>
              <c:f>Лист1!$S$4</c:f>
              <c:strCache>
                <c:ptCount val="1"/>
                <c:pt idx="0">
                  <c:v>Количество проверок, находящихся в производстве 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2"/>
              <c:delete val="1"/>
            </c:dLbl>
            <c:dLbl>
              <c:idx val="5"/>
              <c:numFmt formatCode="General" sourceLinked="0"/>
              <c:spPr/>
              <c:txPr>
                <a:bodyPr/>
                <a:lstStyle/>
                <a:p>
                  <a:pPr>
                    <a:defRPr b="0">
                      <a:latin typeface="Open Sans Condensed Light" charset="0"/>
                      <a:ea typeface="Open Sans Condensed Light" charset="0"/>
                      <a:cs typeface="Open Sans Condensed Light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0">
                    <a:latin typeface="Open Sans Condensed Light" charset="0"/>
                    <a:ea typeface="Open Sans Condensed Light" charset="0"/>
                    <a:cs typeface="Open Sans Condensed Light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Лист1!$P$5:$P$16</c:f>
              <c:strCache>
                <c:ptCount val="12"/>
                <c:pt idx="0">
                  <c:v>ЦА ФК</c:v>
                </c:pt>
                <c:pt idx="1">
                  <c:v>УФК по г.Москве</c:v>
                </c:pt>
                <c:pt idx="2">
                  <c:v>УФК по Московской области</c:v>
                </c:pt>
                <c:pt idx="3">
                  <c:v>УФК по г.Санкт-Петербургу</c:v>
                </c:pt>
                <c:pt idx="4">
                  <c:v>УФК по Краснодарскому краю</c:v>
                </c:pt>
                <c:pt idx="5">
                  <c:v>УФК по Ростовской области</c:v>
                </c:pt>
                <c:pt idx="6">
                  <c:v>УФК по Ставропольскому краю</c:v>
                </c:pt>
                <c:pt idx="7">
                  <c:v>УФК по Нижегородской области</c:v>
                </c:pt>
                <c:pt idx="8">
                  <c:v>УФК по Республике Татарстан</c:v>
                </c:pt>
                <c:pt idx="9">
                  <c:v>УФК по Свердловской области</c:v>
                </c:pt>
                <c:pt idx="10">
                  <c:v>УФК по Новосибирской области</c:v>
                </c:pt>
                <c:pt idx="11">
                  <c:v>УФК по Хабаровскому краю</c:v>
                </c:pt>
              </c:strCache>
            </c:strRef>
          </c:cat>
          <c:val>
            <c:numRef>
              <c:f>Лист1!$S$5:$S$16</c:f>
              <c:numCache>
                <c:formatCode>General</c:formatCode>
                <c:ptCount val="12"/>
                <c:pt idx="0">
                  <c:v>3</c:v>
                </c:pt>
                <c:pt idx="1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ser>
          <c:idx val="3"/>
          <c:order val="3"/>
          <c:tx>
            <c:strRef>
              <c:f>Лист1!$T$4</c:f>
              <c:strCache>
                <c:ptCount val="1"/>
                <c:pt idx="0">
                  <c:v>Количество оставшихся запланированных проверок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</c:spPr>
          <c:invertIfNegative val="0"/>
          <c:dLbls>
            <c:dLbl>
              <c:idx val="4"/>
              <c:delete val="1"/>
            </c:dLbl>
            <c:dLbl>
              <c:idx val="6"/>
              <c:delete val="1"/>
            </c:dLbl>
            <c:txPr>
              <a:bodyPr/>
              <a:lstStyle/>
              <a:p>
                <a:pPr>
                  <a:defRPr sz="1200" b="0">
                    <a:latin typeface="Open Sans Condensed Light" charset="0"/>
                    <a:ea typeface="Open Sans Condensed Light" charset="0"/>
                    <a:cs typeface="Open Sans Condensed Light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Лист1!$P$5:$P$16</c:f>
              <c:strCache>
                <c:ptCount val="12"/>
                <c:pt idx="0">
                  <c:v>ЦА ФК</c:v>
                </c:pt>
                <c:pt idx="1">
                  <c:v>УФК по г.Москве</c:v>
                </c:pt>
                <c:pt idx="2">
                  <c:v>УФК по Московской области</c:v>
                </c:pt>
                <c:pt idx="3">
                  <c:v>УФК по г.Санкт-Петербургу</c:v>
                </c:pt>
                <c:pt idx="4">
                  <c:v>УФК по Краснодарскому краю</c:v>
                </c:pt>
                <c:pt idx="5">
                  <c:v>УФК по Ростовской области</c:v>
                </c:pt>
                <c:pt idx="6">
                  <c:v>УФК по Ставропольскому краю</c:v>
                </c:pt>
                <c:pt idx="7">
                  <c:v>УФК по Нижегородской области</c:v>
                </c:pt>
                <c:pt idx="8">
                  <c:v>УФК по Республике Татарстан</c:v>
                </c:pt>
                <c:pt idx="9">
                  <c:v>УФК по Свердловской области</c:v>
                </c:pt>
                <c:pt idx="10">
                  <c:v>УФК по Новосибирской области</c:v>
                </c:pt>
                <c:pt idx="11">
                  <c:v>УФК по Хабаровскому краю</c:v>
                </c:pt>
              </c:strCache>
            </c:strRef>
          </c:cat>
          <c:val>
            <c:numRef>
              <c:f>Лист1!$T$5:$T$16</c:f>
              <c:numCache>
                <c:formatCode>General</c:formatCode>
                <c:ptCount val="12"/>
                <c:pt idx="0">
                  <c:v>6</c:v>
                </c:pt>
                <c:pt idx="1">
                  <c:v>6</c:v>
                </c:pt>
                <c:pt idx="2">
                  <c:v>8</c:v>
                </c:pt>
                <c:pt idx="3">
                  <c:v>13</c:v>
                </c:pt>
                <c:pt idx="4">
                  <c:v>0</c:v>
                </c:pt>
                <c:pt idx="5">
                  <c:v>2</c:v>
                </c:pt>
                <c:pt idx="6">
                  <c:v>0</c:v>
                </c:pt>
                <c:pt idx="7">
                  <c:v>7</c:v>
                </c:pt>
                <c:pt idx="8">
                  <c:v>2</c:v>
                </c:pt>
                <c:pt idx="9">
                  <c:v>3</c:v>
                </c:pt>
                <c:pt idx="10">
                  <c:v>7</c:v>
                </c:pt>
                <c:pt idx="11">
                  <c:v>1</c:v>
                </c:pt>
              </c:numCache>
            </c:numRef>
          </c:val>
        </c:ser>
        <c:ser>
          <c:idx val="4"/>
          <c:order val="4"/>
          <c:tx>
            <c:strRef>
              <c:f>Лист1!$U$4</c:f>
              <c:strCache>
                <c:ptCount val="1"/>
                <c:pt idx="0">
                  <c:v>Количество проверок не проведенных в срок </c:v>
                </c:pt>
              </c:strCache>
            </c:strRef>
          </c:tx>
          <c:spPr>
            <a:solidFill>
              <a:srgbClr val="FF5050"/>
            </a:solidFill>
          </c:spPr>
          <c:invertIfNegative val="0"/>
          <c:dLbls>
            <c:txPr>
              <a:bodyPr/>
              <a:lstStyle/>
              <a:p>
                <a:pPr>
                  <a:defRPr sz="1200" b="1">
                    <a:latin typeface="Open Sans Condensed" charset="0"/>
                    <a:ea typeface="Open Sans Condensed" charset="0"/>
                    <a:cs typeface="Open Sans Condensed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Лист1!$P$5:$P$16</c:f>
              <c:strCache>
                <c:ptCount val="12"/>
                <c:pt idx="0">
                  <c:v>ЦА ФК</c:v>
                </c:pt>
                <c:pt idx="1">
                  <c:v>УФК по г.Москве</c:v>
                </c:pt>
                <c:pt idx="2">
                  <c:v>УФК по Московской области</c:v>
                </c:pt>
                <c:pt idx="3">
                  <c:v>УФК по г.Санкт-Петербургу</c:v>
                </c:pt>
                <c:pt idx="4">
                  <c:v>УФК по Краснодарскому краю</c:v>
                </c:pt>
                <c:pt idx="5">
                  <c:v>УФК по Ростовской области</c:v>
                </c:pt>
                <c:pt idx="6">
                  <c:v>УФК по Ставропольскому краю</c:v>
                </c:pt>
                <c:pt idx="7">
                  <c:v>УФК по Нижегородской области</c:v>
                </c:pt>
                <c:pt idx="8">
                  <c:v>УФК по Республике Татарстан</c:v>
                </c:pt>
                <c:pt idx="9">
                  <c:v>УФК по Свердловской области</c:v>
                </c:pt>
                <c:pt idx="10">
                  <c:v>УФК по Новосибирской области</c:v>
                </c:pt>
                <c:pt idx="11">
                  <c:v>УФК по Хабаровскому краю</c:v>
                </c:pt>
              </c:strCache>
            </c:strRef>
          </c:cat>
          <c:val>
            <c:numRef>
              <c:f>Лист1!$U$5:$U$16</c:f>
              <c:numCache>
                <c:formatCode>General</c:formatCode>
                <c:ptCount val="12"/>
                <c:pt idx="1">
                  <c:v>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2"/>
        <c:overlap val="100"/>
        <c:axId val="152888448"/>
        <c:axId val="152889984"/>
      </c:barChart>
      <c:catAx>
        <c:axId val="152888448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tailEnd type="stealth"/>
          </a:ln>
        </c:spPr>
        <c:txPr>
          <a:bodyPr/>
          <a:lstStyle/>
          <a:p>
            <a:pPr>
              <a:defRPr sz="1400" b="1" baseline="0">
                <a:latin typeface="Open Sans Condensed Light" charset="0"/>
              </a:defRPr>
            </a:pPr>
            <a:endParaRPr lang="ru-RU"/>
          </a:p>
        </c:txPr>
        <c:crossAx val="152889984"/>
        <c:crosses val="autoZero"/>
        <c:auto val="1"/>
        <c:lblAlgn val="ctr"/>
        <c:lblOffset val="100"/>
        <c:noMultiLvlLbl val="0"/>
      </c:catAx>
      <c:valAx>
        <c:axId val="152889984"/>
        <c:scaling>
          <c:orientation val="minMax"/>
          <c:max val="35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tailEnd type="stealth"/>
          </a:ln>
        </c:spPr>
        <c:crossAx val="152888448"/>
        <c:crosses val="autoZero"/>
        <c:crossBetween val="between"/>
        <c:majorUnit val="5"/>
        <c:minorUnit val="1"/>
      </c:valAx>
    </c:plotArea>
    <c:legend>
      <c:legendPos val="r"/>
      <c:layout>
        <c:manualLayout>
          <c:xMode val="edge"/>
          <c:yMode val="edge"/>
          <c:x val="2.2252096536713397E-4"/>
          <c:y val="0.90804553076698746"/>
          <c:w val="0.97814070802125341"/>
          <c:h val="9.1954469233012537E-2"/>
        </c:manualLayout>
      </c:layout>
      <c:overlay val="0"/>
      <c:spPr>
        <a:noFill/>
      </c:spPr>
      <c:txPr>
        <a:bodyPr/>
        <a:lstStyle/>
        <a:p>
          <a:pPr>
            <a:defRPr sz="1000">
              <a:latin typeface="Open Sans Condensed" charset="0"/>
              <a:ea typeface="Open Sans Condensed" charset="0"/>
              <a:cs typeface="Open Sans Condensed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8987343664641051E-2"/>
          <c:y val="0"/>
          <c:w val="0.97215189595852647"/>
          <c:h val="0.6413361292614153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'[Диаграмма в Microsoft Word]Лист1'!$AE$4</c:f>
              <c:strCache>
                <c:ptCount val="1"/>
                <c:pt idx="0">
                  <c:v>Предупреждение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400">
                    <a:latin typeface="Open Sans Condensed Light" charset="0"/>
                    <a:ea typeface="Open Sans Condensed Light" charset="0"/>
                    <a:cs typeface="Open Sans Condensed Light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'[Диаграмма в Microsoft Word]Лист1'!$AD$5:$AD$16</c:f>
              <c:strCache>
                <c:ptCount val="12"/>
                <c:pt idx="0">
                  <c:v>ЦА ФК</c:v>
                </c:pt>
                <c:pt idx="1">
                  <c:v>УФК по г.Москве</c:v>
                </c:pt>
                <c:pt idx="2">
                  <c:v>УФК по Московской области</c:v>
                </c:pt>
                <c:pt idx="3">
                  <c:v>УФК по г.Санкт-Петербургу</c:v>
                </c:pt>
                <c:pt idx="4">
                  <c:v>УФК по Краснодарскому краю</c:v>
                </c:pt>
                <c:pt idx="5">
                  <c:v>УФК по Ростовской области</c:v>
                </c:pt>
                <c:pt idx="6">
                  <c:v>УФК по Ставропольскому краю</c:v>
                </c:pt>
                <c:pt idx="7">
                  <c:v>УФК по Нижегородской области</c:v>
                </c:pt>
                <c:pt idx="8">
                  <c:v>УФК по Республике Татарстан</c:v>
                </c:pt>
                <c:pt idx="9">
                  <c:v>У ФК по Свердловской области</c:v>
                </c:pt>
                <c:pt idx="10">
                  <c:v>УФК по Новосибирской области</c:v>
                </c:pt>
                <c:pt idx="11">
                  <c:v>УФК по Хабаровскому краю</c:v>
                </c:pt>
              </c:strCache>
            </c:strRef>
          </c:cat>
          <c:val>
            <c:numRef>
              <c:f>'[Диаграмма в Microsoft Word]Лист1'!$AE$5:$AE$16</c:f>
              <c:numCache>
                <c:formatCode>General</c:formatCode>
                <c:ptCount val="12"/>
                <c:pt idx="0">
                  <c:v>7</c:v>
                </c:pt>
                <c:pt idx="1">
                  <c:v>2</c:v>
                </c:pt>
                <c:pt idx="2">
                  <c:v>11</c:v>
                </c:pt>
                <c:pt idx="3">
                  <c:v>10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8</c:v>
                </c:pt>
                <c:pt idx="8">
                  <c:v>8</c:v>
                </c:pt>
                <c:pt idx="9">
                  <c:v>13</c:v>
                </c:pt>
                <c:pt idx="10">
                  <c:v>12</c:v>
                </c:pt>
                <c:pt idx="11">
                  <c:v>3</c:v>
                </c:pt>
              </c:numCache>
            </c:numRef>
          </c:val>
        </c:ser>
        <c:ser>
          <c:idx val="1"/>
          <c:order val="1"/>
          <c:tx>
            <c:strRef>
              <c:f>'[Диаграмма в Microsoft Word]Лист1'!$AF$4</c:f>
              <c:strCache>
                <c:ptCount val="1"/>
                <c:pt idx="0">
                  <c:v>Предписание об устранении нарушений</c:v>
                </c:pt>
              </c:strCache>
            </c:strRef>
          </c:tx>
          <c:spPr>
            <a:solidFill>
              <a:srgbClr val="59A8C3"/>
            </a:solidFill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mtClean="0"/>
                      <a:t>7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>
                    <a:latin typeface="Open Sans Condensed Light" charset="0"/>
                    <a:ea typeface="Open Sans Condensed Light" charset="0"/>
                    <a:cs typeface="Open Sans Condensed Light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'[Диаграмма в Microsoft Word]Лист1'!$AD$5:$AD$16</c:f>
              <c:strCache>
                <c:ptCount val="12"/>
                <c:pt idx="0">
                  <c:v>ЦА ФК</c:v>
                </c:pt>
                <c:pt idx="1">
                  <c:v>УФК по г.Москве</c:v>
                </c:pt>
                <c:pt idx="2">
                  <c:v>УФК по Московской области</c:v>
                </c:pt>
                <c:pt idx="3">
                  <c:v>УФК по г.Санкт-Петербургу</c:v>
                </c:pt>
                <c:pt idx="4">
                  <c:v>УФК по Краснодарскому краю</c:v>
                </c:pt>
                <c:pt idx="5">
                  <c:v>УФК по Ростовской области</c:v>
                </c:pt>
                <c:pt idx="6">
                  <c:v>УФК по Ставропольскому краю</c:v>
                </c:pt>
                <c:pt idx="7">
                  <c:v>УФК по Нижегородской области</c:v>
                </c:pt>
                <c:pt idx="8">
                  <c:v>УФК по Республике Татарстан</c:v>
                </c:pt>
                <c:pt idx="9">
                  <c:v>У ФК по Свердловской области</c:v>
                </c:pt>
                <c:pt idx="10">
                  <c:v>УФК по Новосибирской области</c:v>
                </c:pt>
                <c:pt idx="11">
                  <c:v>УФК по Хабаровскому краю</c:v>
                </c:pt>
              </c:strCache>
            </c:strRef>
          </c:cat>
          <c:val>
            <c:numRef>
              <c:f>'[Диаграмма в Microsoft Word]Лист1'!$AF$5:$AF$16</c:f>
              <c:numCache>
                <c:formatCode>General</c:formatCode>
                <c:ptCount val="12"/>
                <c:pt idx="0">
                  <c:v>5</c:v>
                </c:pt>
                <c:pt idx="1">
                  <c:v>4</c:v>
                </c:pt>
                <c:pt idx="5">
                  <c:v>2</c:v>
                </c:pt>
                <c:pt idx="7">
                  <c:v>5</c:v>
                </c:pt>
                <c:pt idx="8">
                  <c:v>2</c:v>
                </c:pt>
              </c:numCache>
            </c:numRef>
          </c:val>
        </c:ser>
        <c:ser>
          <c:idx val="2"/>
          <c:order val="2"/>
          <c:tx>
            <c:strRef>
              <c:f>'[Диаграмма в Microsoft Word]Лист1'!$AG$4</c:f>
              <c:strCache>
                <c:ptCount val="1"/>
                <c:pt idx="0">
                  <c:v>Предписание о приостановлении членства в СРО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400">
                    <a:latin typeface="Open Sans Condensed Light" charset="0"/>
                    <a:ea typeface="Open Sans Condensed Light" charset="0"/>
                    <a:cs typeface="Open Sans Condensed Light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'[Диаграмма в Microsoft Word]Лист1'!$AD$5:$AD$16</c:f>
              <c:strCache>
                <c:ptCount val="12"/>
                <c:pt idx="0">
                  <c:v>ЦА ФК</c:v>
                </c:pt>
                <c:pt idx="1">
                  <c:v>УФК по г.Москве</c:v>
                </c:pt>
                <c:pt idx="2">
                  <c:v>УФК по Московской области</c:v>
                </c:pt>
                <c:pt idx="3">
                  <c:v>УФК по г.Санкт-Петербургу</c:v>
                </c:pt>
                <c:pt idx="4">
                  <c:v>УФК по Краснодарскому краю</c:v>
                </c:pt>
                <c:pt idx="5">
                  <c:v>УФК по Ростовской области</c:v>
                </c:pt>
                <c:pt idx="6">
                  <c:v>УФК по Ставропольскому краю</c:v>
                </c:pt>
                <c:pt idx="7">
                  <c:v>УФК по Нижегородской области</c:v>
                </c:pt>
                <c:pt idx="8">
                  <c:v>УФК по Республике Татарстан</c:v>
                </c:pt>
                <c:pt idx="9">
                  <c:v>У ФК по Свердловской области</c:v>
                </c:pt>
                <c:pt idx="10">
                  <c:v>УФК по Новосибирской области</c:v>
                </c:pt>
                <c:pt idx="11">
                  <c:v>УФК по Хабаровскому краю</c:v>
                </c:pt>
              </c:strCache>
            </c:strRef>
          </c:cat>
          <c:val>
            <c:numRef>
              <c:f>'[Диаграмма в Microsoft Word]Лист1'!$AG$5:$AG$16</c:f>
              <c:numCache>
                <c:formatCode>General</c:formatCode>
                <c:ptCount val="12"/>
                <c:pt idx="0">
                  <c:v>2</c:v>
                </c:pt>
                <c:pt idx="3">
                  <c:v>1</c:v>
                </c:pt>
                <c:pt idx="6">
                  <c:v>1</c:v>
                </c:pt>
                <c:pt idx="8">
                  <c:v>1</c:v>
                </c:pt>
              </c:numCache>
            </c:numRef>
          </c:val>
        </c:ser>
        <c:ser>
          <c:idx val="3"/>
          <c:order val="3"/>
          <c:tx>
            <c:strRef>
              <c:f>'[Диаграмма в Microsoft Word]Лист1'!$AH$4</c:f>
              <c:strCache>
                <c:ptCount val="1"/>
                <c:pt idx="0">
                  <c:v>Предписание об исключении из членов СРО</c:v>
                </c:pt>
              </c:strCache>
            </c:strRef>
          </c:tx>
          <c:spPr>
            <a:solidFill>
              <a:srgbClr val="ED7D31"/>
            </a:solidFill>
          </c:spPr>
          <c:invertIfNegative val="0"/>
          <c:dLbls>
            <c:txPr>
              <a:bodyPr/>
              <a:lstStyle/>
              <a:p>
                <a:pPr>
                  <a:defRPr sz="1400">
                    <a:latin typeface="Open Sans Condensed Light" charset="0"/>
                    <a:ea typeface="Open Sans Condensed Light" charset="0"/>
                    <a:cs typeface="Open Sans Condensed Light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'[Диаграмма в Microsoft Word]Лист1'!$AD$5:$AD$16</c:f>
              <c:strCache>
                <c:ptCount val="12"/>
                <c:pt idx="0">
                  <c:v>ЦА ФК</c:v>
                </c:pt>
                <c:pt idx="1">
                  <c:v>УФК по г.Москве</c:v>
                </c:pt>
                <c:pt idx="2">
                  <c:v>УФК по Московской области</c:v>
                </c:pt>
                <c:pt idx="3">
                  <c:v>УФК по г.Санкт-Петербургу</c:v>
                </c:pt>
                <c:pt idx="4">
                  <c:v>УФК по Краснодарскому краю</c:v>
                </c:pt>
                <c:pt idx="5">
                  <c:v>УФК по Ростовской области</c:v>
                </c:pt>
                <c:pt idx="6">
                  <c:v>УФК по Ставропольскому краю</c:v>
                </c:pt>
                <c:pt idx="7">
                  <c:v>УФК по Нижегородской области</c:v>
                </c:pt>
                <c:pt idx="8">
                  <c:v>УФК по Республике Татарстан</c:v>
                </c:pt>
                <c:pt idx="9">
                  <c:v>У ФК по Свердловской области</c:v>
                </c:pt>
                <c:pt idx="10">
                  <c:v>УФК по Новосибирской области</c:v>
                </c:pt>
                <c:pt idx="11">
                  <c:v>УФК по Хабаровскому краю</c:v>
                </c:pt>
              </c:strCache>
            </c:strRef>
          </c:cat>
          <c:val>
            <c:numRef>
              <c:f>'[Диаграмма в Microsoft Word]Лист1'!$AH$5:$AH$16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2"/>
        <c:overlap val="100"/>
        <c:axId val="154287488"/>
        <c:axId val="154289280"/>
      </c:barChart>
      <c:catAx>
        <c:axId val="154287488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tailEnd type="stealth"/>
          </a:ln>
        </c:spPr>
        <c:txPr>
          <a:bodyPr/>
          <a:lstStyle/>
          <a:p>
            <a:pPr>
              <a:defRPr sz="1200">
                <a:latin typeface="Open Sans Condensed Light" charset="0"/>
                <a:ea typeface="Open Sans Condensed Light" charset="0"/>
                <a:cs typeface="Open Sans Condensed Light" charset="0"/>
              </a:defRPr>
            </a:pPr>
            <a:endParaRPr lang="ru-RU"/>
          </a:p>
        </c:txPr>
        <c:crossAx val="154289280"/>
        <c:crosses val="autoZero"/>
        <c:auto val="1"/>
        <c:lblAlgn val="ctr"/>
        <c:lblOffset val="100"/>
        <c:noMultiLvlLbl val="0"/>
      </c:catAx>
      <c:valAx>
        <c:axId val="154289280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one"/>
        <c:spPr>
          <a:ln>
            <a:tailEnd type="stealth"/>
          </a:ln>
        </c:spPr>
        <c:crossAx val="154287488"/>
        <c:crosses val="autoZero"/>
        <c:crossBetween val="between"/>
      </c:valAx>
      <c:spPr>
        <a:ln>
          <a:noFill/>
        </a:ln>
      </c:spPr>
    </c:plotArea>
    <c:legend>
      <c:legendPos val="b"/>
      <c:layout>
        <c:manualLayout>
          <c:xMode val="edge"/>
          <c:yMode val="edge"/>
          <c:x val="1.8987343664641052E-3"/>
          <c:y val="0.91847684116099026"/>
          <c:w val="0.98354430215731103"/>
          <c:h val="8.1523158839009777E-2"/>
        </c:manualLayout>
      </c:layout>
      <c:overlay val="0"/>
      <c:txPr>
        <a:bodyPr/>
        <a:lstStyle/>
        <a:p>
          <a:pPr>
            <a:defRPr sz="1400" baseline="0">
              <a:latin typeface="Open Sans Condensed Light" charset="0"/>
            </a:defRPr>
          </a:pPr>
          <a:endParaRPr lang="ru-RU"/>
        </a:p>
      </c:txPr>
    </c:legend>
    <c:plotVisOnly val="1"/>
    <c:dispBlanksAs val="gap"/>
    <c:showDLblsOverMax val="0"/>
  </c:chart>
  <c:spPr>
    <a:ln>
      <a:noFill/>
    </a:ln>
  </c:spPr>
  <c:externalData r:id="rId2">
    <c:autoUpdate val="0"/>
  </c:externalData>
  <c:userShapes r:id="rId3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0.63218</cdr:x>
      <cdr:y>0.0049</cdr:y>
    </cdr:from>
    <cdr:to>
      <cdr:x>0.99106</cdr:x>
      <cdr:y>0.09477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735535" y="44823"/>
          <a:ext cx="3823607" cy="8217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000" b="1"/>
        </a:p>
      </cdr:txBody>
    </cdr:sp>
  </cdr:relSizeAnchor>
  <cdr:relSizeAnchor xmlns:cdr="http://schemas.openxmlformats.org/drawingml/2006/chartDrawing">
    <cdr:from>
      <cdr:x>0.90166</cdr:x>
      <cdr:y>0.40774</cdr:y>
    </cdr:from>
    <cdr:to>
      <cdr:x>0.97599</cdr:x>
      <cdr:y>0.43899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9606643" y="3728358"/>
          <a:ext cx="791936" cy="2857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/>
        </a:p>
      </cdr:txBody>
    </cdr:sp>
  </cdr:relSizeAnchor>
  <cdr:relSizeAnchor xmlns:cdr="http://schemas.openxmlformats.org/drawingml/2006/chartDrawing">
    <cdr:from>
      <cdr:x>0.82886</cdr:x>
      <cdr:y>0.20685</cdr:y>
    </cdr:from>
    <cdr:to>
      <cdr:x>0.88761</cdr:x>
      <cdr:y>0.26957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9710717" y="1134862"/>
          <a:ext cx="688300" cy="3440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800" b="1"/>
        </a:p>
      </cdr:txBody>
    </cdr:sp>
  </cdr:relSizeAnchor>
  <cdr:relSizeAnchor xmlns:cdr="http://schemas.openxmlformats.org/drawingml/2006/chartDrawing">
    <cdr:from>
      <cdr:x>0.76898</cdr:x>
      <cdr:y>0.23448</cdr:y>
    </cdr:from>
    <cdr:to>
      <cdr:x>0.81879</cdr:x>
      <cdr:y>0.30591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9009172" y="1209641"/>
          <a:ext cx="583561" cy="3684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/>
            <a:t>20</a:t>
          </a:r>
        </a:p>
      </cdr:txBody>
    </cdr:sp>
  </cdr:relSizeAnchor>
  <cdr:relSizeAnchor xmlns:cdr="http://schemas.openxmlformats.org/drawingml/2006/chartDrawing">
    <cdr:from>
      <cdr:x>0.68943</cdr:x>
      <cdr:y>0.24789</cdr:y>
    </cdr:from>
    <cdr:to>
      <cdr:x>0.73924</cdr:x>
      <cdr:y>0.31386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8077201" y="1278821"/>
          <a:ext cx="583561" cy="3403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/>
            <a:t>19</a:t>
          </a:r>
        </a:p>
      </cdr:txBody>
    </cdr:sp>
  </cdr:relSizeAnchor>
  <cdr:relSizeAnchor xmlns:cdr="http://schemas.openxmlformats.org/drawingml/2006/chartDrawing">
    <cdr:from>
      <cdr:x>0.61083</cdr:x>
      <cdr:y>0.10678</cdr:y>
    </cdr:from>
    <cdr:to>
      <cdr:x>0.65215</cdr:x>
      <cdr:y>0.16326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7156369" y="550844"/>
          <a:ext cx="484095" cy="2913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/>
            <a:t>30</a:t>
          </a:r>
        </a:p>
      </cdr:txBody>
    </cdr:sp>
  </cdr:relSizeAnchor>
  <cdr:relSizeAnchor xmlns:cdr="http://schemas.openxmlformats.org/drawingml/2006/chartDrawing">
    <cdr:from>
      <cdr:x>0.5366</cdr:x>
      <cdr:y>0.4418</cdr:y>
    </cdr:from>
    <cdr:to>
      <cdr:x>0.57145</cdr:x>
      <cdr:y>0.49471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6286703" y="2279176"/>
          <a:ext cx="408235" cy="2729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>
              <a:latin typeface="Open Sans Condensed" charset="0"/>
              <a:ea typeface="Open Sans Condensed" charset="0"/>
              <a:cs typeface="Open Sans Condensed" charset="0"/>
            </a:rPr>
            <a:t>6</a:t>
          </a:r>
        </a:p>
      </cdr:txBody>
    </cdr:sp>
  </cdr:relSizeAnchor>
  <cdr:relSizeAnchor xmlns:cdr="http://schemas.openxmlformats.org/drawingml/2006/chartDrawing">
    <cdr:from>
      <cdr:x>0.45502</cdr:x>
      <cdr:y>0.36972</cdr:y>
    </cdr:from>
    <cdr:to>
      <cdr:x>0.50355</cdr:x>
      <cdr:y>0.42379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5330948" y="1907311"/>
          <a:ext cx="568566" cy="2789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/>
            <a:t>11</a:t>
          </a:r>
        </a:p>
      </cdr:txBody>
    </cdr:sp>
  </cdr:relSizeAnchor>
  <cdr:relSizeAnchor xmlns:cdr="http://schemas.openxmlformats.org/drawingml/2006/chartDrawing">
    <cdr:from>
      <cdr:x>0.38196</cdr:x>
      <cdr:y>0.43181</cdr:y>
    </cdr:from>
    <cdr:to>
      <cdr:x>0.41775</cdr:x>
      <cdr:y>0.48936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4475005" y="2227624"/>
          <a:ext cx="419307" cy="2968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/>
            <a:t>6</a:t>
          </a:r>
        </a:p>
      </cdr:txBody>
    </cdr:sp>
  </cdr:relSizeAnchor>
  <cdr:relSizeAnchor xmlns:cdr="http://schemas.openxmlformats.org/drawingml/2006/chartDrawing">
    <cdr:from>
      <cdr:x>0.29677</cdr:x>
      <cdr:y>0.06569</cdr:y>
    </cdr:from>
    <cdr:to>
      <cdr:x>0.35041</cdr:x>
      <cdr:y>0.12224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3476898" y="338892"/>
          <a:ext cx="628433" cy="2917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>
              <a:latin typeface="Open Sans Condensed" charset="0"/>
              <a:ea typeface="Open Sans Condensed" charset="0"/>
              <a:cs typeface="Open Sans Condensed" charset="0"/>
            </a:rPr>
            <a:t>34</a:t>
          </a:r>
        </a:p>
      </cdr:txBody>
    </cdr:sp>
  </cdr:relSizeAnchor>
  <cdr:relSizeAnchor xmlns:cdr="http://schemas.openxmlformats.org/drawingml/2006/chartDrawing">
    <cdr:from>
      <cdr:x>0.21613</cdr:x>
      <cdr:y>0.10967</cdr:y>
    </cdr:from>
    <cdr:to>
      <cdr:x>0.25349</cdr:x>
      <cdr:y>0.16423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2532154" y="565775"/>
          <a:ext cx="437700" cy="2814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/>
            <a:t>30</a:t>
          </a:r>
        </a:p>
      </cdr:txBody>
    </cdr:sp>
  </cdr:relSizeAnchor>
  <cdr:relSizeAnchor xmlns:cdr="http://schemas.openxmlformats.org/drawingml/2006/chartDrawing">
    <cdr:from>
      <cdr:x>0.13996</cdr:x>
      <cdr:y>0.03423</cdr:y>
    </cdr:from>
    <cdr:to>
      <cdr:x>0.18127</cdr:x>
      <cdr:y>0.10125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1639715" y="176581"/>
          <a:ext cx="483978" cy="34574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>
              <a:latin typeface="Open Sans Condensed" charset="0"/>
              <a:ea typeface="Open Sans Condensed" charset="0"/>
              <a:cs typeface="Open Sans Condensed" charset="0"/>
            </a:rPr>
            <a:t>35</a:t>
          </a:r>
        </a:p>
      </cdr:txBody>
    </cdr:sp>
  </cdr:relSizeAnchor>
  <cdr:relSizeAnchor xmlns:cdr="http://schemas.openxmlformats.org/drawingml/2006/chartDrawing">
    <cdr:from>
      <cdr:x>0.05967</cdr:x>
      <cdr:y>0.03342</cdr:y>
    </cdr:from>
    <cdr:to>
      <cdr:x>0.10856</cdr:x>
      <cdr:y>0.1071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699127" y="172396"/>
          <a:ext cx="572783" cy="3801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/>
            <a:t>34</a:t>
          </a:r>
        </a:p>
      </cdr:txBody>
    </cdr:sp>
  </cdr:relSizeAnchor>
  <cdr:relSizeAnchor xmlns:cdr="http://schemas.openxmlformats.org/drawingml/2006/chartDrawing">
    <cdr:from>
      <cdr:x>0.84566</cdr:x>
      <cdr:y>0.18575</cdr:y>
    </cdr:from>
    <cdr:to>
      <cdr:x>0.88143</cdr:x>
      <cdr:y>0.25867</cdr:y>
    </cdr:to>
    <cdr:sp macro="" textlink="">
      <cdr:nvSpPr>
        <cdr:cNvPr id="3" name="Поле 2"/>
        <cdr:cNvSpPr txBox="1"/>
      </cdr:nvSpPr>
      <cdr:spPr>
        <a:xfrm xmlns:a="http://schemas.openxmlformats.org/drawingml/2006/main">
          <a:off x="9907591" y="958239"/>
          <a:ext cx="419073" cy="3761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/>
            <a:t>23</a:t>
          </a:r>
        </a:p>
      </cdr:txBody>
    </cdr:sp>
  </cdr:relSizeAnchor>
  <cdr:relSizeAnchor xmlns:cdr="http://schemas.openxmlformats.org/drawingml/2006/chartDrawing">
    <cdr:from>
      <cdr:x>0.92746</cdr:x>
      <cdr:y>0.35356</cdr:y>
    </cdr:from>
    <cdr:to>
      <cdr:x>0.96079</cdr:x>
      <cdr:y>0.40565</cdr:y>
    </cdr:to>
    <cdr:sp macro="" textlink="">
      <cdr:nvSpPr>
        <cdr:cNvPr id="16" name="Поле 15"/>
        <cdr:cNvSpPr txBox="1"/>
      </cdr:nvSpPr>
      <cdr:spPr>
        <a:xfrm xmlns:a="http://schemas.openxmlformats.org/drawingml/2006/main">
          <a:off x="10865923" y="1823985"/>
          <a:ext cx="390486" cy="2687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/>
            <a:t>12</a:t>
          </a:r>
        </a:p>
      </cdr:txBody>
    </cdr:sp>
  </cdr:relSizeAnchor>
  <cdr:relSizeAnchor xmlns:cdr="http://schemas.openxmlformats.org/drawingml/2006/chartDrawing">
    <cdr:from>
      <cdr:x>0.08323</cdr:x>
      <cdr:y>0.36399</cdr:y>
    </cdr:from>
    <cdr:to>
      <cdr:x>0.12393</cdr:x>
      <cdr:y>0.39922</cdr:y>
    </cdr:to>
    <cdr:sp macro="" textlink="">
      <cdr:nvSpPr>
        <cdr:cNvPr id="17" name="TextBox 15"/>
        <cdr:cNvSpPr txBox="1"/>
      </cdr:nvSpPr>
      <cdr:spPr>
        <a:xfrm xmlns:a="http://schemas.openxmlformats.org/drawingml/2006/main">
          <a:off x="975110" y="1996974"/>
          <a:ext cx="476867" cy="193284"/>
        </a:xfrm>
        <a:prstGeom xmlns:a="http://schemas.openxmlformats.org/drawingml/2006/main" prst="rect">
          <a:avLst/>
        </a:prstGeom>
      </cdr:spPr>
    </cdr:sp>
  </cdr:relSizeAnchor>
  <cdr:relSizeAnchor xmlns:cdr="http://schemas.openxmlformats.org/drawingml/2006/chartDrawing">
    <cdr:from>
      <cdr:x>0.08323</cdr:x>
      <cdr:y>0.36399</cdr:y>
    </cdr:from>
    <cdr:to>
      <cdr:x>0.12759</cdr:x>
      <cdr:y>0.44058</cdr:y>
    </cdr:to>
    <cdr:sp macro="" textlink="">
      <cdr:nvSpPr>
        <cdr:cNvPr id="18" name="TextBox 15"/>
        <cdr:cNvSpPr txBox="1"/>
      </cdr:nvSpPr>
      <cdr:spPr>
        <a:xfrm xmlns:a="http://schemas.openxmlformats.org/drawingml/2006/main">
          <a:off x="975110" y="1996973"/>
          <a:ext cx="519735" cy="420223"/>
        </a:xfrm>
        <a:prstGeom xmlns:a="http://schemas.openxmlformats.org/drawingml/2006/main" prst="rect">
          <a:avLst/>
        </a:prstGeom>
      </cdr:spPr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0.0434</cdr:x>
      <cdr:y>0.00772</cdr:y>
    </cdr:from>
    <cdr:to>
      <cdr:x>0.08693</cdr:x>
      <cdr:y>0.0437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35402" y="40985"/>
          <a:ext cx="436728" cy="1910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0.19565</cdr:x>
      <cdr:y>0.05426</cdr:y>
    </cdr:from>
    <cdr:to>
      <cdr:x>0.24753</cdr:x>
      <cdr:y>0.10019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962982" y="288089"/>
          <a:ext cx="520512" cy="2438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102CD810-4CFB-48A4-9501-627EBC4F866A}" type="datetimeFigureOut">
              <a:rPr lang="ru-RU"/>
              <a:pPr>
                <a:defRPr/>
              </a:pPr>
              <a:t>27.09.2016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CC36EDC-88CA-4BE3-9E60-E4DECA58E54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97387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153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fld id="{4B37D1B2-5747-4095-912E-3F4E5A220AD8}" type="slidenum">
              <a:rPr lang="ru-RU" smtClean="0"/>
              <a:pPr eaLnBrk="1" hangingPunct="1"/>
              <a:t>5</a:t>
            </a:fld>
            <a:endParaRPr lang="ru-RU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153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fld id="{4B37D1B2-5747-4095-912E-3F4E5A220AD8}" type="slidenum">
              <a:rPr lang="ru-RU" smtClean="0"/>
              <a:pPr eaLnBrk="1" hangingPunct="1"/>
              <a:t>6</a:t>
            </a:fld>
            <a:endParaRPr lang="ru-RU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fld id="{653E797B-76CE-458F-AFB3-34AF72CD7DC0}" type="slidenum">
              <a:rPr lang="ru-RU" smtClean="0"/>
              <a:pPr eaLnBrk="1" hangingPunct="1"/>
              <a:t>7</a:t>
            </a:fld>
            <a:endParaRPr lang="ru-RU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fld id="{653E797B-76CE-458F-AFB3-34AF72CD7DC0}" type="slidenum">
              <a:rPr lang="ru-RU" smtClean="0"/>
              <a:pPr eaLnBrk="1" hangingPunct="1"/>
              <a:t>11</a:t>
            </a:fld>
            <a:endParaRPr lang="ru-RU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fld id="{A5F98D68-5A8C-4CBB-9F5E-7A851924434F}" type="slidenum">
              <a:rPr lang="ru-RU" altLang="ru-RU" smtClean="0"/>
              <a:pPr eaLnBrk="1" hangingPunct="1"/>
              <a:t>12</a:t>
            </a:fld>
            <a:endParaRPr lang="ru-RU" altLang="ru-RU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204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fld id="{8D236219-93EA-46E1-A7A5-2535B7AFAC1D}" type="slidenum">
              <a:rPr lang="ru-RU" altLang="ru-RU" smtClean="0"/>
              <a:pPr eaLnBrk="1" hangingPunct="1"/>
              <a:t>14</a:t>
            </a:fld>
            <a:endParaRPr lang="ru-RU" altLang="ru-RU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/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102B51-FD0C-407C-8355-96869A87BD2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5024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/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DDDC1F-B868-481C-8FAA-78D572F49E2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1210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/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350A75-557E-459F-8997-6C1D09B81BC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7828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/>
              <a:t>10.02.2016</a:t>
            </a: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7357F4-8D52-4A8E-94CB-46B9B5B7FC0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1934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/>
              <a:t>10.02.2016</a:t>
            </a: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22E993-94F1-4A02-97EC-595791DF44D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3427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/>
              <a:t>10.02.2016</a:t>
            </a: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C17F9-3F70-418B-B6BC-F92BBB78796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4898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/>
              <a:t>10.02.2016</a:t>
            </a: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E3F632-3016-4CCE-ADE3-EFDB7D461A0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7797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/>
              <a:t>10.02.2016</a:t>
            </a: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79AB78-FFC1-4975-A42F-1875F5166F6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0692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/>
              <a:t>10.02.2016</a:t>
            </a: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225442-5A9A-4E57-8FEA-935FD6A6A11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6835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/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5D6223-F2C2-4E36-AE61-82D04464380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5418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/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C716C7-4054-421F-9BED-4DA9C54BFE1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4505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 dirty="0"/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60B19C8-07B2-47AD-87EF-1E955DB3308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5" descr="подложка для титульника_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extBox 1"/>
          <p:cNvSpPr txBox="1">
            <a:spLocks noChangeArrowheads="1"/>
          </p:cNvSpPr>
          <p:nvPr/>
        </p:nvSpPr>
        <p:spPr bwMode="auto">
          <a:xfrm>
            <a:off x="914401" y="1637731"/>
            <a:ext cx="10577014" cy="2400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sz="3000" dirty="0" smtClean="0">
                <a:solidFill>
                  <a:srgbClr val="1468A4"/>
                </a:solidFill>
                <a:latin typeface="Open Sans Condensed" pitchFamily="34" charset="0"/>
                <a:cs typeface="Open Sans Condensed" pitchFamily="34" charset="0"/>
              </a:rPr>
              <a:t>О РЕЗУЛЬТАТАХ ДЕЯТЕЛЬНОСТИ ФЕДЕРАЛЬНОГО КАЗНАЧЕЙСТВА ПО ИСПОЛНЕНИЮ ГОСУДАРСТВЕННОЙ ФУНКЦИИ ПО ВНЕШНЕМУ КОНТРОЛЮ КАЧЕСТВА РАБОТЫ АУДИТОРСКИХ ОРГАНИЗАЦИЙ, ОПРЕДЕЛЕННЫХ ФЕДЕРАЛЬНЫМ ЗАКОНОМ «ОБ АУДИТОРСКОЙ ДЕЯТЕЛЬНОСТИ»</a:t>
            </a:r>
            <a:endParaRPr lang="ru-RU" sz="3000" b="1" dirty="0">
              <a:solidFill>
                <a:srgbClr val="1468A4"/>
              </a:solidFill>
              <a:latin typeface="Open Sans Condensed" pitchFamily="34" charset="0"/>
              <a:cs typeface="Times New Roman" pitchFamily="18" charset="0"/>
            </a:endParaRPr>
          </a:p>
        </p:txBody>
      </p:sp>
      <p:sp>
        <p:nvSpPr>
          <p:cNvPr id="2052" name="TextBox 3"/>
          <p:cNvSpPr txBox="1">
            <a:spLocks noChangeArrowheads="1"/>
          </p:cNvSpPr>
          <p:nvPr/>
        </p:nvSpPr>
        <p:spPr bwMode="auto">
          <a:xfrm>
            <a:off x="8411120" y="5365750"/>
            <a:ext cx="3597275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1500" smtClean="0">
                <a:solidFill>
                  <a:srgbClr val="1A6C86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Начальник Управления </a:t>
            </a:r>
            <a:r>
              <a:rPr lang="ru-RU" sz="1500" dirty="0" smtClean="0">
                <a:solidFill>
                  <a:srgbClr val="1A6C86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по надзору </a:t>
            </a:r>
          </a:p>
          <a:p>
            <a:pPr eaLnBrk="1" hangingPunct="1"/>
            <a:r>
              <a:rPr lang="ru-RU" sz="1500" dirty="0" smtClean="0">
                <a:solidFill>
                  <a:srgbClr val="1A6C86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за аудиторской деятельностью</a:t>
            </a:r>
          </a:p>
          <a:p>
            <a:pPr eaLnBrk="1" hangingPunct="1"/>
            <a:r>
              <a:rPr lang="ru-RU" sz="1500" dirty="0" smtClean="0">
                <a:solidFill>
                  <a:srgbClr val="1A6C86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Муромцева Л.Х.</a:t>
            </a:r>
            <a:endParaRPr lang="ru-RU" sz="1500" dirty="0">
              <a:solidFill>
                <a:srgbClr val="1A6C86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510822" y="208034"/>
            <a:ext cx="7453313" cy="5207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>
              <a:defRPr/>
            </a:pPr>
            <a:r>
              <a:rPr lang="ru-RU" sz="2000" b="1" spc="100" dirty="0" smtClean="0">
                <a:solidFill>
                  <a:srgbClr val="1468A4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РЕЗУЛЬТАТЫ ДЕЯТЕЛЬНОСТИ  ПО КОНТРОЛЮ КАЧЕСТВА РАБОТЫ АУДИТОРСКИХ ОРГАНИЗАЦИЙ ЗА 2012 – 2016 ГОДЫ</a:t>
            </a:r>
            <a:endParaRPr lang="ru-RU" sz="2000" b="1" spc="100" dirty="0">
              <a:solidFill>
                <a:srgbClr val="1468A4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mtClean="0"/>
              <a:t>2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9014191"/>
              </p:ext>
            </p:extLst>
          </p:nvPr>
        </p:nvGraphicFramePr>
        <p:xfrm>
          <a:off x="559557" y="1146412"/>
          <a:ext cx="11081983" cy="5282309"/>
        </p:xfrm>
        <a:graphic>
          <a:graphicData uri="http://schemas.openxmlformats.org/drawingml/2006/table">
            <a:tbl>
              <a:tblPr/>
              <a:tblGrid>
                <a:gridCol w="447817"/>
                <a:gridCol w="7222225"/>
                <a:gridCol w="655093"/>
                <a:gridCol w="668740"/>
                <a:gridCol w="682388"/>
                <a:gridCol w="641445"/>
                <a:gridCol w="764275"/>
              </a:tblGrid>
              <a:tr h="4640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Open Sans Condensed" pitchFamily="34" charset="0"/>
                          <a:cs typeface="Open Sans Condensed" pitchFamily="34" charset="0"/>
                        </a:rPr>
                        <a:t>№ п/п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892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Open Sans Condensed" pitchFamily="34" charset="0"/>
                          <a:cs typeface="Open Sans Condensed" pitchFamily="34" charset="0"/>
                        </a:rPr>
                        <a:t>Показатели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892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Open Sans Condensed" pitchFamily="34" charset="0"/>
                          <a:cs typeface="Open Sans Condensed" pitchFamily="34" charset="0"/>
                        </a:rPr>
                        <a:t>2012 г.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892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Open Sans Condensed" pitchFamily="34" charset="0"/>
                          <a:cs typeface="Open Sans Condensed" pitchFamily="34" charset="0"/>
                        </a:rPr>
                        <a:t>2013 г.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892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Open Sans Condensed" pitchFamily="34" charset="0"/>
                          <a:cs typeface="Open Sans Condensed" pitchFamily="34" charset="0"/>
                        </a:rPr>
                        <a:t>2014 г.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892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Open Sans Condensed" pitchFamily="34" charset="0"/>
                          <a:cs typeface="Open Sans Condensed" pitchFamily="34" charset="0"/>
                        </a:rPr>
                        <a:t>2015 г.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892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Open Sans Condensed" pitchFamily="34" charset="0"/>
                          <a:cs typeface="Open Sans Condensed" pitchFamily="34" charset="0"/>
                        </a:rPr>
                        <a:t>На 22.09.16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892AF"/>
                    </a:solidFill>
                  </a:tcPr>
                </a:tc>
              </a:tr>
              <a:tr h="3237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Open Sans Condensed" pitchFamily="34" charset="0"/>
                          <a:cs typeface="Open Sans Condensed" pitchFamily="34" charset="0"/>
                        </a:rPr>
                        <a:t>1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Open Sans Condensed" pitchFamily="34" charset="0"/>
                          <a:cs typeface="Open Sans Condensed" pitchFamily="34" charset="0"/>
                        </a:rPr>
                        <a:t>Количество запланированных проверок на очередной год 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123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305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320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258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Open Sans Condensed" pitchFamily="34" charset="0"/>
                          <a:cs typeface="Open Sans Condensed" pitchFamily="34" charset="0"/>
                        </a:rPr>
                        <a:t>260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</a:tr>
              <a:tr h="3237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Open Sans Condensed" pitchFamily="34" charset="0"/>
                          <a:cs typeface="Open Sans Condensed" pitchFamily="34" charset="0"/>
                        </a:rPr>
                        <a:t>2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Open Sans Condensed" pitchFamily="34" charset="0"/>
                          <a:cs typeface="Open Sans Condensed" pitchFamily="34" charset="0"/>
                        </a:rPr>
                        <a:t>Количество проведенных внешних проверок, в том числе: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115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300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293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Open Sans Condensed Light" pitchFamily="34" charset="0"/>
                        <a:cs typeface="Open Sans Condensed Light" pitchFamily="34" charset="0"/>
                      </a:endParaRP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237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Open Sans Condensed" pitchFamily="34" charset="0"/>
                          <a:cs typeface="Open Sans Condensed" pitchFamily="34" charset="0"/>
                        </a:rPr>
                        <a:t>170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</a:tr>
              <a:tr h="222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-</a:t>
                      </a:r>
                    </a:p>
                  </a:txBody>
                  <a:tcPr marL="58465" marR="5846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8D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плановых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113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296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287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Open Sans Condensed Light" pitchFamily="34" charset="0"/>
                        <a:cs typeface="Open Sans Condensed Light" pitchFamily="34" charset="0"/>
                      </a:endParaRP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227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Open Sans Condensed" pitchFamily="34" charset="0"/>
                          <a:cs typeface="Open Sans Condensed" pitchFamily="34" charset="0"/>
                        </a:rPr>
                        <a:t>160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8D6E6"/>
                    </a:solidFill>
                  </a:tcPr>
                </a:tc>
              </a:tr>
              <a:tr h="2532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-</a:t>
                      </a:r>
                    </a:p>
                  </a:txBody>
                  <a:tcPr marL="58465" marR="5846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8D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внеплановых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2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4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6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Open Sans Condensed Light" pitchFamily="34" charset="0"/>
                        <a:cs typeface="Open Sans Condensed Light" pitchFamily="34" charset="0"/>
                      </a:endParaRP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10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Open Sans Condensed" pitchFamily="34" charset="0"/>
                          <a:cs typeface="Open Sans Condensed" pitchFamily="34" charset="0"/>
                        </a:rPr>
                        <a:t>10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8D6E6"/>
                    </a:solidFill>
                  </a:tcPr>
                </a:tc>
              </a:tr>
              <a:tr h="2144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Open Sans Condensed" pitchFamily="34" charset="0"/>
                          <a:cs typeface="Open Sans Condensed" pitchFamily="34" charset="0"/>
                        </a:rPr>
                        <a:t>3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Open Sans Condensed" pitchFamily="34" charset="0"/>
                          <a:cs typeface="Open Sans Condensed" pitchFamily="34" charset="0"/>
                        </a:rPr>
                        <a:t>Количество аудиторских организаций, в отношении которых применены меры воздействия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97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240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247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Open Sans Condensed Light" pitchFamily="34" charset="0"/>
                        <a:cs typeface="Open Sans Condensed Light" pitchFamily="34" charset="0"/>
                      </a:endParaRP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191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Open Sans Condensed" pitchFamily="34" charset="0"/>
                          <a:cs typeface="Open Sans Condensed" pitchFamily="34" charset="0"/>
                        </a:rPr>
                        <a:t>109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</a:tr>
              <a:tr h="2729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Open Sans Condensed" pitchFamily="34" charset="0"/>
                          <a:cs typeface="Open Sans Condensed" pitchFamily="34" charset="0"/>
                        </a:rPr>
                        <a:t>4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Open Sans Condensed" pitchFamily="34" charset="0"/>
                          <a:cs typeface="Open Sans Condensed" pitchFamily="34" charset="0"/>
                        </a:rPr>
                        <a:t>Количество принятых решений о применении мер воздействия, в том числе: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103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262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247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Open Sans Condensed Light" pitchFamily="34" charset="0"/>
                        <a:cs typeface="Open Sans Condensed Light" pitchFamily="34" charset="0"/>
                      </a:endParaRP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191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Open Sans Condensed" pitchFamily="34" charset="0"/>
                          <a:cs typeface="Open Sans Condensed" pitchFamily="34" charset="0"/>
                        </a:rPr>
                        <a:t>109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</a:tr>
              <a:tr h="3237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-</a:t>
                      </a:r>
                    </a:p>
                  </a:txBody>
                  <a:tcPr marL="58465" marR="5846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8D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предупреждение о недопустимости нарушения требований Федерального закона «Об аудиторской деятельности», стандартов аудиторской деятельности, правил независимости аудиторов и аудиторских организаций, кодекса профессиональной этики аудиторов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87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181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209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Open Sans Condensed Light" pitchFamily="34" charset="0"/>
                        <a:cs typeface="Open Sans Condensed Light" pitchFamily="34" charset="0"/>
                      </a:endParaRP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149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Open Sans Condensed" pitchFamily="34" charset="0"/>
                          <a:cs typeface="Open Sans Condensed" pitchFamily="34" charset="0"/>
                        </a:rPr>
                        <a:t>80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8D6E6"/>
                    </a:solidFill>
                  </a:tcPr>
                </a:tc>
              </a:tr>
              <a:tr h="291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-</a:t>
                      </a:r>
                    </a:p>
                  </a:txBody>
                  <a:tcPr marL="58465" marR="5846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8D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предписаний, обязывающих аудиторские организации устранить выявленные по результатам внешних проверок нарушения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9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37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28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Open Sans Condensed Light" pitchFamily="34" charset="0"/>
                        <a:cs typeface="Open Sans Condensed Light" pitchFamily="34" charset="0"/>
                      </a:endParaRP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34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Open Sans Condensed" pitchFamily="34" charset="0"/>
                          <a:cs typeface="Open Sans Condensed" pitchFamily="34" charset="0"/>
                        </a:rPr>
                        <a:t>19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8D6E6"/>
                    </a:solidFill>
                  </a:tcPr>
                </a:tc>
              </a:tr>
              <a:tr h="2593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-</a:t>
                      </a:r>
                    </a:p>
                  </a:txBody>
                  <a:tcPr marL="58465" marR="5846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8D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 предписаний в саморегулируемые организации аудиторов о приостановлении членства аудиторской организации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5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32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5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Open Sans Condensed Light" pitchFamily="34" charset="0"/>
                        <a:cs typeface="Open Sans Condensed Light" pitchFamily="34" charset="0"/>
                      </a:endParaRP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5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Open Sans Condensed" pitchFamily="34" charset="0"/>
                          <a:cs typeface="Open Sans Condensed" pitchFamily="34" charset="0"/>
                        </a:rPr>
                        <a:t>5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8D6E6"/>
                    </a:solidFill>
                  </a:tcPr>
                </a:tc>
              </a:tr>
              <a:tr h="3687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-</a:t>
                      </a:r>
                    </a:p>
                  </a:txBody>
                  <a:tcPr marL="58465" marR="5846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8D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предписаний в саморегулируемые организации аудиторов об исключении сведений  аудиторской организации из саморегулируемой организации аудиторов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2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12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5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Open Sans Condensed Light" pitchFamily="34" charset="0"/>
                        <a:cs typeface="Open Sans Condensed Light" pitchFamily="34" charset="0"/>
                      </a:endParaRP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3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Open Sans Condensed" pitchFamily="34" charset="0"/>
                          <a:cs typeface="Open Sans Condensed" pitchFamily="34" charset="0"/>
                        </a:rPr>
                        <a:t>5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8D6E6"/>
                    </a:solidFill>
                  </a:tcPr>
                </a:tc>
              </a:tr>
              <a:tr h="2410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Open Sans Condensed" pitchFamily="34" charset="0"/>
                          <a:cs typeface="Open Sans Condensed" pitchFamily="34" charset="0"/>
                        </a:rPr>
                        <a:t>5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Open Sans Condensed" pitchFamily="34" charset="0"/>
                          <a:cs typeface="Open Sans Condensed" pitchFamily="34" charset="0"/>
                        </a:rPr>
                        <a:t>Количество составленных протоколов об административных правонарушениях, в том числе: 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9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11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16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Open Sans Condensed Light" pitchFamily="34" charset="0"/>
                        <a:cs typeface="Open Sans Condensed Light" pitchFamily="34" charset="0"/>
                      </a:endParaRP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24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Open Sans Condensed" pitchFamily="34" charset="0"/>
                          <a:cs typeface="Open Sans Condensed" pitchFamily="34" charset="0"/>
                        </a:rPr>
                        <a:t>18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</a:tr>
              <a:tr h="3687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-</a:t>
                      </a:r>
                    </a:p>
                  </a:txBody>
                  <a:tcPr marL="58465" marR="360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8D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ответственность за которые предусмотрена ст. 19.4.1 КоАП РФ (по признакам уклонения аудиторских организаций от проведения внешних проверок)</a:t>
                      </a:r>
                    </a:p>
                  </a:txBody>
                  <a:tcPr marL="58465" marR="36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8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8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10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Open Sans Condensed Light" pitchFamily="34" charset="0"/>
                        <a:cs typeface="Open Sans Condensed Light" pitchFamily="34" charset="0"/>
                      </a:endParaRP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7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Open Sans Condensed" pitchFamily="34" charset="0"/>
                          <a:cs typeface="Open Sans Condensed" pitchFamily="34" charset="0"/>
                        </a:rPr>
                        <a:t>4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8D6E6"/>
                    </a:solidFill>
                  </a:tcPr>
                </a:tc>
              </a:tr>
              <a:tr h="5531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-</a:t>
                      </a:r>
                    </a:p>
                  </a:txBody>
                  <a:tcPr marL="58465" marR="5846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8D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ответственность за которые предусмотрена  ст. 19.5 КоАП РФ (за невыполнение в законный срок предписания, обязывающего аудиторскую организацию устранить выявленные по результатам внешней проверки нарушения правил аудиторской деятельности)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1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0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0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Open Sans Condensed Light" pitchFamily="34" charset="0"/>
                        <a:cs typeface="Open Sans Condensed Light" pitchFamily="34" charset="0"/>
                      </a:endParaRP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0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Open Sans Condensed" pitchFamily="34" charset="0"/>
                          <a:cs typeface="Open Sans Condensed" pitchFamily="34" charset="0"/>
                        </a:rPr>
                        <a:t>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8D6E6"/>
                    </a:solidFill>
                  </a:tcPr>
                </a:tc>
              </a:tr>
              <a:tr h="3687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-</a:t>
                      </a:r>
                    </a:p>
                  </a:txBody>
                  <a:tcPr marL="58465" marR="5846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8D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ответственность за которые предусмотрена  ст. 19.7 КоАП РФ (за предоставление сведений (информации) в неполном объеме или искаженном виде)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0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3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6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Open Sans Condensed Light" pitchFamily="34" charset="0"/>
                          <a:cs typeface="Open Sans Condensed Light" pitchFamily="34" charset="0"/>
                        </a:rPr>
                        <a:t>17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Open Sans Condensed" pitchFamily="34" charset="0"/>
                          <a:cs typeface="Open Sans Condensed" pitchFamily="34" charset="0"/>
                        </a:rPr>
                        <a:t>14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8D6E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3696090" y="191069"/>
            <a:ext cx="7748474" cy="133748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r"/>
            <a:r>
              <a:rPr lang="ru-RU" sz="2000" b="1" spc="100" dirty="0" smtClean="0">
                <a:solidFill>
                  <a:srgbClr val="1468A4"/>
                </a:solidFill>
                <a:latin typeface="Open Sans Condensed Light" pitchFamily="34" charset="0"/>
              </a:rPr>
              <a:t>ДОСТИЖЕНИЕ ЦЕЛЕВОГО  ЗНАЧЕНИЯ ПОКАЗАТЕЛЯ, ПРЕДУСМОТРЕННОГО В ГОСУДРСТВЕННОЙ ПРОГРАММЕ «УПРАВЛЕНИЕ ГОСУДАРСТВЕННЫМИ ФИНАНСАМИ И РЕГУЛИРОВАНИЕ ФИНАНСОВЫХ РЫНКОВ»</a:t>
            </a:r>
          </a:p>
          <a:p>
            <a:pPr algn="r"/>
            <a:endParaRPr lang="ru-RU" sz="2000" b="1" spc="100" dirty="0">
              <a:solidFill>
                <a:srgbClr val="1468A4"/>
              </a:solidFill>
              <a:latin typeface="Open Sans Condensed Light" pitchFamily="34" charset="0"/>
            </a:endParaRPr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4574326"/>
              </p:ext>
            </p:extLst>
          </p:nvPr>
        </p:nvGraphicFramePr>
        <p:xfrm>
          <a:off x="563403" y="1283986"/>
          <a:ext cx="11271442" cy="20400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64104"/>
                <a:gridCol w="745910"/>
                <a:gridCol w="745910"/>
                <a:gridCol w="745911"/>
                <a:gridCol w="1069607"/>
              </a:tblGrid>
              <a:tr h="312803"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>
                    <a:solidFill>
                      <a:srgbClr val="3892A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Open Sans Condensed" pitchFamily="34" charset="0"/>
                          <a:ea typeface="Open Sans Condensed" pitchFamily="34" charset="0"/>
                          <a:cs typeface="Open Sans Condensed" pitchFamily="34" charset="0"/>
                        </a:rPr>
                        <a:t> </a:t>
                      </a:r>
                      <a:r>
                        <a:rPr lang="ru-RU" sz="1400" dirty="0" smtClean="0">
                          <a:latin typeface="Open Sans Condensed" pitchFamily="34" charset="0"/>
                          <a:ea typeface="Open Sans Condensed" pitchFamily="34" charset="0"/>
                          <a:cs typeface="Open Sans Condensed" pitchFamily="34" charset="0"/>
                        </a:rPr>
                        <a:t>2013 г.</a:t>
                      </a:r>
                      <a:endParaRPr lang="ru-RU" sz="1400" dirty="0">
                        <a:latin typeface="Open Sans Condensed" pitchFamily="34" charset="0"/>
                        <a:ea typeface="Open Sans Condensed" pitchFamily="34" charset="0"/>
                        <a:cs typeface="Open Sans Condensed" pitchFamily="34" charset="0"/>
                      </a:endParaRPr>
                    </a:p>
                  </a:txBody>
                  <a:tcPr>
                    <a:solidFill>
                      <a:srgbClr val="3892A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Open Sans Condensed" pitchFamily="34" charset="0"/>
                          <a:ea typeface="Open Sans Condensed" pitchFamily="34" charset="0"/>
                          <a:cs typeface="Open Sans Condensed" pitchFamily="34" charset="0"/>
                        </a:rPr>
                        <a:t> </a:t>
                      </a:r>
                      <a:r>
                        <a:rPr lang="ru-RU" sz="1400" dirty="0" smtClean="0">
                          <a:latin typeface="Open Sans Condensed" pitchFamily="34" charset="0"/>
                          <a:ea typeface="Open Sans Condensed" pitchFamily="34" charset="0"/>
                          <a:cs typeface="Open Sans Condensed" pitchFamily="34" charset="0"/>
                        </a:rPr>
                        <a:t>2014 г.</a:t>
                      </a:r>
                      <a:endParaRPr lang="ru-RU" sz="1400" dirty="0">
                        <a:latin typeface="Open Sans Condensed" pitchFamily="34" charset="0"/>
                        <a:ea typeface="Open Sans Condensed" pitchFamily="34" charset="0"/>
                        <a:cs typeface="Open Sans Condensed" pitchFamily="34" charset="0"/>
                      </a:endParaRPr>
                    </a:p>
                  </a:txBody>
                  <a:tcPr>
                    <a:solidFill>
                      <a:srgbClr val="3892A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Open Sans Condensed" pitchFamily="34" charset="0"/>
                          <a:ea typeface="Open Sans Condensed" pitchFamily="34" charset="0"/>
                          <a:cs typeface="Open Sans Condensed" pitchFamily="34" charset="0"/>
                        </a:rPr>
                        <a:t>2015 г.</a:t>
                      </a:r>
                      <a:endParaRPr lang="ru-RU" sz="1400" dirty="0">
                        <a:latin typeface="Open Sans Condensed" pitchFamily="34" charset="0"/>
                        <a:ea typeface="Open Sans Condensed" pitchFamily="34" charset="0"/>
                        <a:cs typeface="Open Sans Condensed" pitchFamily="34" charset="0"/>
                      </a:endParaRPr>
                    </a:p>
                  </a:txBody>
                  <a:tcPr>
                    <a:solidFill>
                      <a:srgbClr val="3892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Open Sans Condensed" pitchFamily="34" charset="0"/>
                          <a:ea typeface="+mn-ea"/>
                          <a:cs typeface="Open Sans Condensed" pitchFamily="34" charset="0"/>
                        </a:rPr>
                        <a:t>На 22.09.16</a:t>
                      </a:r>
                    </a:p>
                  </a:txBody>
                  <a:tcPr>
                    <a:solidFill>
                      <a:srgbClr val="3892AF"/>
                    </a:solidFill>
                  </a:tcPr>
                </a:tc>
              </a:tr>
              <a:tr h="441092"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Open Sans Condensed Light" pitchFamily="34" charset="0"/>
                          <a:ea typeface="Open Sans Condensed Light" pitchFamily="34" charset="0"/>
                          <a:cs typeface="Open Sans Condensed Light" pitchFamily="34" charset="0"/>
                        </a:rPr>
                        <a:t>Количество аудиторских организаций, проводивших обязательных аудит бухгалтерской (финансовой) отчетности организаций, указанных в части 3 статьи 5 Федерального закона «Об аудиторской деятельности»</a:t>
                      </a:r>
                      <a:endParaRPr lang="ru-RU" sz="1400" dirty="0">
                        <a:solidFill>
                          <a:schemeClr val="tx1"/>
                        </a:solidFill>
                        <a:latin typeface="Open Sans Condensed Light" pitchFamily="34" charset="0"/>
                        <a:ea typeface="Open Sans Condensed Light" pitchFamily="34" charset="0"/>
                        <a:cs typeface="Open Sans Condensed Light" pitchFamily="34" charset="0"/>
                      </a:endParaRPr>
                    </a:p>
                  </a:txBody>
                  <a:tcPr anchor="ctr"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tx1"/>
                          </a:solidFill>
                          <a:latin typeface="Open Sans Condensed Light" pitchFamily="34" charset="0"/>
                          <a:ea typeface="Open Sans Condensed Light" pitchFamily="34" charset="0"/>
                          <a:cs typeface="Open Sans Condensed Light" pitchFamily="34" charset="0"/>
                        </a:rPr>
                        <a:t>10</a:t>
                      </a:r>
                      <a:r>
                        <a:rPr lang="en-US" sz="1500" dirty="0" smtClean="0">
                          <a:solidFill>
                            <a:schemeClr val="tx1"/>
                          </a:solidFill>
                          <a:latin typeface="Open Sans Condensed Light" pitchFamily="34" charset="0"/>
                          <a:ea typeface="Open Sans Condensed Light" pitchFamily="34" charset="0"/>
                          <a:cs typeface="Open Sans Condensed Light" pitchFamily="34" charset="0"/>
                        </a:rPr>
                        <a:t>33</a:t>
                      </a:r>
                      <a:endParaRPr lang="ru-RU" sz="1500" dirty="0">
                        <a:solidFill>
                          <a:schemeClr val="tx1"/>
                        </a:solidFill>
                        <a:latin typeface="Open Sans Condensed Light" pitchFamily="34" charset="0"/>
                        <a:ea typeface="Open Sans Condensed Light" pitchFamily="34" charset="0"/>
                        <a:cs typeface="Open Sans Condensed Light" pitchFamily="34" charset="0"/>
                      </a:endParaRPr>
                    </a:p>
                  </a:txBody>
                  <a:tcPr anchor="ctr"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tx1"/>
                          </a:solidFill>
                          <a:latin typeface="Open Sans Condensed Light" pitchFamily="34" charset="0"/>
                          <a:ea typeface="Open Sans Condensed Light" pitchFamily="34" charset="0"/>
                          <a:cs typeface="Open Sans Condensed Light" pitchFamily="34" charset="0"/>
                        </a:rPr>
                        <a:t>924</a:t>
                      </a:r>
                      <a:endParaRPr lang="ru-RU" sz="1500" dirty="0">
                        <a:solidFill>
                          <a:schemeClr val="tx1"/>
                        </a:solidFill>
                        <a:latin typeface="Open Sans Condensed Light" pitchFamily="34" charset="0"/>
                        <a:ea typeface="Open Sans Condensed Light" pitchFamily="34" charset="0"/>
                        <a:cs typeface="Open Sans Condensed Light" pitchFamily="34" charset="0"/>
                      </a:endParaRPr>
                    </a:p>
                  </a:txBody>
                  <a:tcPr anchor="ctr"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tx1"/>
                          </a:solidFill>
                          <a:latin typeface="Open Sans Condensed Light" pitchFamily="34" charset="0"/>
                          <a:ea typeface="Open Sans Condensed Light" pitchFamily="34" charset="0"/>
                          <a:cs typeface="Open Sans Condensed Light" pitchFamily="34" charset="0"/>
                        </a:rPr>
                        <a:t>800</a:t>
                      </a:r>
                      <a:endParaRPr lang="ru-RU" sz="1500" dirty="0">
                        <a:solidFill>
                          <a:schemeClr val="tx1"/>
                        </a:solidFill>
                        <a:latin typeface="Open Sans Condensed Light" pitchFamily="34" charset="0"/>
                        <a:ea typeface="Open Sans Condensed Light" pitchFamily="34" charset="0"/>
                        <a:cs typeface="Open Sans Condensed Light" pitchFamily="34" charset="0"/>
                      </a:endParaRPr>
                    </a:p>
                  </a:txBody>
                  <a:tcPr anchor="ctr"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chemeClr val="tx1"/>
                          </a:solidFill>
                          <a:latin typeface="Open Sans Condensed" pitchFamily="34" charset="0"/>
                          <a:ea typeface="Open Sans Condensed" pitchFamily="34" charset="0"/>
                          <a:cs typeface="Open Sans Condensed" pitchFamily="34" charset="0"/>
                        </a:rPr>
                        <a:t>743</a:t>
                      </a:r>
                      <a:endParaRPr lang="ru-RU" sz="1500" b="1" dirty="0">
                        <a:solidFill>
                          <a:schemeClr val="tx1"/>
                        </a:solidFill>
                        <a:latin typeface="Open Sans Condensed" pitchFamily="34" charset="0"/>
                        <a:ea typeface="Open Sans Condensed" pitchFamily="34" charset="0"/>
                        <a:cs typeface="Open Sans Condensed" pitchFamily="34" charset="0"/>
                      </a:endParaRPr>
                    </a:p>
                  </a:txBody>
                  <a:tcPr anchor="ctr">
                    <a:solidFill>
                      <a:srgbClr val="E6E6E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400" kern="1200" dirty="0" smtClean="0">
                          <a:solidFill>
                            <a:schemeClr val="bg1"/>
                          </a:solidFill>
                          <a:latin typeface="Open Sans Condensed" pitchFamily="34" charset="0"/>
                          <a:ea typeface="Open Sans Condensed" pitchFamily="34" charset="0"/>
                          <a:cs typeface="Open Sans Condensed" pitchFamily="34" charset="0"/>
                        </a:rPr>
                        <a:t>Количество внешних проверок качества работы аудиторских организаций, проведенных 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400" kern="1200" dirty="0" smtClean="0">
                          <a:solidFill>
                            <a:schemeClr val="bg1"/>
                          </a:solidFill>
                          <a:latin typeface="Open Sans Condensed" pitchFamily="34" charset="0"/>
                          <a:ea typeface="Open Sans Condensed" pitchFamily="34" charset="0"/>
                          <a:cs typeface="Open Sans Condensed" pitchFamily="34" charset="0"/>
                        </a:rPr>
                        <a:t>Федеральным казначейством (ранее </a:t>
                      </a:r>
                      <a:r>
                        <a:rPr lang="ru-RU" sz="1400" kern="1200" dirty="0" err="1" smtClean="0">
                          <a:solidFill>
                            <a:schemeClr val="bg1"/>
                          </a:solidFill>
                          <a:latin typeface="Open Sans Condensed" pitchFamily="34" charset="0"/>
                          <a:ea typeface="Open Sans Condensed" pitchFamily="34" charset="0"/>
                          <a:cs typeface="Open Sans Condensed" pitchFamily="34" charset="0"/>
                        </a:rPr>
                        <a:t>Росфиннадзором</a:t>
                      </a:r>
                      <a:r>
                        <a:rPr lang="ru-RU" sz="1400" kern="1200" dirty="0" smtClean="0">
                          <a:solidFill>
                            <a:schemeClr val="bg1"/>
                          </a:solidFill>
                          <a:latin typeface="Open Sans Condensed" pitchFamily="34" charset="0"/>
                          <a:ea typeface="Open Sans Condensed" pitchFamily="34" charset="0"/>
                          <a:cs typeface="Open Sans Condensed" pitchFamily="34" charset="0"/>
                        </a:rPr>
                        <a:t>)</a:t>
                      </a:r>
                      <a:r>
                        <a:rPr lang="ru-RU" sz="1400" kern="1200" baseline="0" dirty="0" smtClean="0">
                          <a:solidFill>
                            <a:schemeClr val="bg1"/>
                          </a:solidFill>
                          <a:latin typeface="Open Sans Condensed" pitchFamily="34" charset="0"/>
                          <a:ea typeface="Open Sans Condensed" pitchFamily="34" charset="0"/>
                          <a:cs typeface="Open Sans Condensed" pitchFamily="34" charset="0"/>
                        </a:rPr>
                        <a:t> </a:t>
                      </a:r>
                      <a:r>
                        <a:rPr lang="ru-RU" sz="1400" kern="1200" dirty="0" smtClean="0">
                          <a:solidFill>
                            <a:schemeClr val="bg1"/>
                          </a:solidFill>
                          <a:latin typeface="Open Sans Condensed" pitchFamily="34" charset="0"/>
                          <a:ea typeface="Open Sans Condensed" pitchFamily="34" charset="0"/>
                          <a:cs typeface="Open Sans Condensed" pitchFamily="34" charset="0"/>
                        </a:rPr>
                        <a:t>за отчетный период</a:t>
                      </a:r>
                    </a:p>
                  </a:txBody>
                  <a:tcPr anchor="ctr"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500" kern="1200" dirty="0" smtClean="0">
                          <a:solidFill>
                            <a:schemeClr val="bg1"/>
                          </a:solidFill>
                          <a:latin typeface="Open Sans Condensed Light" pitchFamily="34" charset="0"/>
                          <a:ea typeface="Open Sans Condensed Light" pitchFamily="34" charset="0"/>
                          <a:cs typeface="Open Sans Condensed Light" pitchFamily="34" charset="0"/>
                        </a:rPr>
                        <a:t>300</a:t>
                      </a:r>
                      <a:endParaRPr lang="ru-RU" sz="1500" kern="1200" dirty="0">
                        <a:solidFill>
                          <a:schemeClr val="bg1"/>
                        </a:solidFill>
                        <a:latin typeface="Open Sans Condensed Light" pitchFamily="34" charset="0"/>
                        <a:ea typeface="Open Sans Condensed Light" pitchFamily="34" charset="0"/>
                        <a:cs typeface="Open Sans Condensed Light" pitchFamily="34" charset="0"/>
                      </a:endParaRPr>
                    </a:p>
                  </a:txBody>
                  <a:tcPr anchor="ctr"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500" kern="1200" dirty="0" smtClean="0">
                          <a:solidFill>
                            <a:schemeClr val="bg1"/>
                          </a:solidFill>
                          <a:latin typeface="Open Sans Condensed Light" pitchFamily="34" charset="0"/>
                          <a:ea typeface="Open Sans Condensed Light" pitchFamily="34" charset="0"/>
                          <a:cs typeface="Open Sans Condensed Light" pitchFamily="34" charset="0"/>
                        </a:rPr>
                        <a:t>293</a:t>
                      </a:r>
                      <a:endParaRPr lang="ru-RU" sz="1500" kern="1200" dirty="0">
                        <a:solidFill>
                          <a:schemeClr val="bg1"/>
                        </a:solidFill>
                        <a:latin typeface="Open Sans Condensed Light" pitchFamily="34" charset="0"/>
                        <a:ea typeface="Open Sans Condensed Light" pitchFamily="34" charset="0"/>
                        <a:cs typeface="Open Sans Condensed Light" pitchFamily="34" charset="0"/>
                      </a:endParaRPr>
                    </a:p>
                  </a:txBody>
                  <a:tcPr anchor="ctr"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500" kern="1200" dirty="0" smtClean="0">
                          <a:solidFill>
                            <a:schemeClr val="bg1"/>
                          </a:solidFill>
                          <a:latin typeface="Open Sans Condensed Light" pitchFamily="34" charset="0"/>
                          <a:ea typeface="Open Sans Condensed Light" pitchFamily="34" charset="0"/>
                          <a:cs typeface="Open Sans Condensed Light" pitchFamily="34" charset="0"/>
                        </a:rPr>
                        <a:t>237</a:t>
                      </a:r>
                      <a:endParaRPr lang="ru-RU" sz="1500" kern="1200" dirty="0">
                        <a:solidFill>
                          <a:schemeClr val="bg1"/>
                        </a:solidFill>
                        <a:latin typeface="Open Sans Condensed Light" pitchFamily="34" charset="0"/>
                        <a:ea typeface="Open Sans Condensed Light" pitchFamily="34" charset="0"/>
                        <a:cs typeface="Open Sans Condensed Light" pitchFamily="34" charset="0"/>
                      </a:endParaRPr>
                    </a:p>
                  </a:txBody>
                  <a:tcPr anchor="ctr"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chemeClr val="bg1"/>
                          </a:solidFill>
                          <a:latin typeface="Open Sans Condensed" pitchFamily="34" charset="0"/>
                          <a:ea typeface="Open Sans Condensed" pitchFamily="34" charset="0"/>
                          <a:cs typeface="Open Sans Condensed" pitchFamily="34" charset="0"/>
                        </a:rPr>
                        <a:t>170</a:t>
                      </a:r>
                      <a:endParaRPr lang="ru-RU" sz="1500" b="1" dirty="0">
                        <a:solidFill>
                          <a:schemeClr val="bg1"/>
                        </a:solidFill>
                        <a:latin typeface="Open Sans Condensed" pitchFamily="34" charset="0"/>
                        <a:ea typeface="Open Sans Condensed" pitchFamily="34" charset="0"/>
                        <a:cs typeface="Open Sans Condensed" pitchFamily="34" charset="0"/>
                      </a:endParaRPr>
                    </a:p>
                  </a:txBody>
                  <a:tcPr anchor="ctr">
                    <a:solidFill>
                      <a:srgbClr val="51ADCC"/>
                    </a:solidFill>
                  </a:tcPr>
                </a:tc>
              </a:tr>
              <a:tr h="29187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Open Sans Condensed Light" pitchFamily="34" charset="0"/>
                          <a:ea typeface="Open Sans Condensed Light" pitchFamily="34" charset="0"/>
                          <a:cs typeface="Open Sans Condensed Light" pitchFamily="34" charset="0"/>
                        </a:rPr>
                        <a:t>Плановый уровень индикатора 4.9., предусмотренный на отчетный период</a:t>
                      </a:r>
                    </a:p>
                  </a:txBody>
                  <a:tcPr anchor="ctr"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solidFill>
                            <a:schemeClr val="tx1"/>
                          </a:solidFill>
                          <a:latin typeface="Open Sans Condensed Light" pitchFamily="34" charset="0"/>
                          <a:ea typeface="Open Sans Condensed Light" pitchFamily="34" charset="0"/>
                          <a:cs typeface="Open Sans Condensed Light" pitchFamily="34" charset="0"/>
                        </a:rPr>
                        <a:t>&gt; 10%</a:t>
                      </a:r>
                      <a:endParaRPr lang="ru-RU" sz="1500" dirty="0">
                        <a:solidFill>
                          <a:schemeClr val="tx1"/>
                        </a:solidFill>
                        <a:latin typeface="Open Sans Condensed Light" pitchFamily="34" charset="0"/>
                        <a:ea typeface="Open Sans Condensed Light" pitchFamily="34" charset="0"/>
                        <a:cs typeface="Open Sans Condensed Light" pitchFamily="34" charset="0"/>
                      </a:endParaRPr>
                    </a:p>
                  </a:txBody>
                  <a:tcPr anchor="ctr"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smtClean="0">
                          <a:solidFill>
                            <a:schemeClr val="tx1"/>
                          </a:solidFill>
                          <a:latin typeface="Open Sans Condensed Light" pitchFamily="34" charset="0"/>
                          <a:ea typeface="Open Sans Condensed Light" pitchFamily="34" charset="0"/>
                          <a:cs typeface="Open Sans Condensed Light" pitchFamily="34" charset="0"/>
                        </a:rPr>
                        <a:t>10%</a:t>
                      </a:r>
                      <a:endParaRPr lang="ru-RU" sz="1500" dirty="0" smtClean="0">
                        <a:solidFill>
                          <a:schemeClr val="tx1"/>
                        </a:solidFill>
                        <a:latin typeface="Open Sans Condensed Light" pitchFamily="34" charset="0"/>
                        <a:ea typeface="Open Sans Condensed Light" pitchFamily="34" charset="0"/>
                        <a:cs typeface="Open Sans Condensed Light" pitchFamily="34" charset="0"/>
                      </a:endParaRPr>
                    </a:p>
                  </a:txBody>
                  <a:tcPr anchor="ctr"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smtClean="0">
                          <a:solidFill>
                            <a:schemeClr val="tx1"/>
                          </a:solidFill>
                          <a:latin typeface="Open Sans Condensed Light" pitchFamily="34" charset="0"/>
                          <a:ea typeface="Open Sans Condensed Light" pitchFamily="34" charset="0"/>
                          <a:cs typeface="Open Sans Condensed Light" pitchFamily="34" charset="0"/>
                        </a:rPr>
                        <a:t>10%</a:t>
                      </a:r>
                    </a:p>
                  </a:txBody>
                  <a:tcPr anchor="ctr"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smtClean="0">
                          <a:solidFill>
                            <a:schemeClr val="tx1"/>
                          </a:solidFill>
                          <a:latin typeface="Open Sans Condensed" pitchFamily="34" charset="0"/>
                          <a:ea typeface="Open Sans Condensed" pitchFamily="34" charset="0"/>
                          <a:cs typeface="Open Sans Condensed" pitchFamily="34" charset="0"/>
                        </a:rPr>
                        <a:t>15%</a:t>
                      </a:r>
                    </a:p>
                  </a:txBody>
                  <a:tcPr anchor="ctr">
                    <a:solidFill>
                      <a:srgbClr val="E6E6E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Open Sans Condensed" pitchFamily="34" charset="0"/>
                          <a:ea typeface="Open Sans Condensed" pitchFamily="34" charset="0"/>
                          <a:cs typeface="Open Sans Condensed" pitchFamily="34" charset="0"/>
                        </a:rPr>
                        <a:t>Уровень фактически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latin typeface="Open Sans Condensed" pitchFamily="34" charset="0"/>
                          <a:ea typeface="Open Sans Condensed" pitchFamily="34" charset="0"/>
                          <a:cs typeface="Open Sans Condensed" pitchFamily="34" charset="0"/>
                        </a:rPr>
                        <a:t> д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Open Sans Condensed" pitchFamily="34" charset="0"/>
                          <a:ea typeface="Open Sans Condensed" pitchFamily="34" charset="0"/>
                          <a:cs typeface="Open Sans Condensed" pitchFamily="34" charset="0"/>
                        </a:rPr>
                        <a:t>остигнутого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latin typeface="Open Sans Condensed" pitchFamily="34" charset="0"/>
                          <a:ea typeface="Open Sans Condensed" pitchFamily="34" charset="0"/>
                          <a:cs typeface="Open Sans Condensed" pitchFamily="34" charset="0"/>
                        </a:rPr>
                        <a:t> индикатора 4.9. за отчетный период</a:t>
                      </a:r>
                    </a:p>
                  </a:txBody>
                  <a:tcPr anchor="ctr"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bg1"/>
                          </a:solidFill>
                          <a:latin typeface="Open Sans Condensed Light" pitchFamily="34" charset="0"/>
                          <a:ea typeface="Open Sans Condensed Light" pitchFamily="34" charset="0"/>
                          <a:cs typeface="Open Sans Condensed Light" pitchFamily="34" charset="0"/>
                        </a:rPr>
                        <a:t>29%</a:t>
                      </a:r>
                      <a:endParaRPr lang="ru-RU" sz="1500" dirty="0">
                        <a:solidFill>
                          <a:schemeClr val="bg1"/>
                        </a:solidFill>
                        <a:latin typeface="Open Sans Condensed Light" pitchFamily="34" charset="0"/>
                        <a:ea typeface="Open Sans Condensed Light" pitchFamily="34" charset="0"/>
                        <a:cs typeface="Open Sans Condensed Light" pitchFamily="34" charset="0"/>
                      </a:endParaRPr>
                    </a:p>
                  </a:txBody>
                  <a:tcPr anchor="ctr"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bg1"/>
                          </a:solidFill>
                          <a:latin typeface="Open Sans Condensed Light" pitchFamily="34" charset="0"/>
                          <a:ea typeface="Open Sans Condensed Light" pitchFamily="34" charset="0"/>
                          <a:cs typeface="Open Sans Condensed Light" pitchFamily="34" charset="0"/>
                        </a:rPr>
                        <a:t>32%</a:t>
                      </a:r>
                      <a:endParaRPr lang="ru-RU" sz="1500" dirty="0">
                        <a:solidFill>
                          <a:schemeClr val="bg1"/>
                        </a:solidFill>
                        <a:latin typeface="Open Sans Condensed Light" pitchFamily="34" charset="0"/>
                        <a:ea typeface="Open Sans Condensed Light" pitchFamily="34" charset="0"/>
                        <a:cs typeface="Open Sans Condensed Light" pitchFamily="34" charset="0"/>
                      </a:endParaRPr>
                    </a:p>
                  </a:txBody>
                  <a:tcPr anchor="ctr"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bg1"/>
                          </a:solidFill>
                          <a:latin typeface="Open Sans Condensed Light" pitchFamily="34" charset="0"/>
                          <a:ea typeface="Open Sans Condensed Light" pitchFamily="34" charset="0"/>
                          <a:cs typeface="Open Sans Condensed Light" pitchFamily="34" charset="0"/>
                        </a:rPr>
                        <a:t>29,6%</a:t>
                      </a:r>
                      <a:endParaRPr lang="ru-RU" sz="1500" dirty="0">
                        <a:solidFill>
                          <a:schemeClr val="bg1"/>
                        </a:solidFill>
                        <a:latin typeface="Open Sans Condensed Light" pitchFamily="34" charset="0"/>
                        <a:ea typeface="Open Sans Condensed Light" pitchFamily="34" charset="0"/>
                        <a:cs typeface="Open Sans Condensed Light" pitchFamily="34" charset="0"/>
                      </a:endParaRPr>
                    </a:p>
                  </a:txBody>
                  <a:tcPr anchor="ctr"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chemeClr val="bg1"/>
                          </a:solidFill>
                          <a:latin typeface="Open Sans Condensed" pitchFamily="34" charset="0"/>
                          <a:ea typeface="Open Sans Condensed" pitchFamily="34" charset="0"/>
                          <a:cs typeface="Open Sans Condensed" pitchFamily="34" charset="0"/>
                        </a:rPr>
                        <a:t>22,9%</a:t>
                      </a:r>
                      <a:endParaRPr lang="ru-RU" sz="1500" b="1" dirty="0">
                        <a:solidFill>
                          <a:schemeClr val="bg1"/>
                        </a:solidFill>
                        <a:latin typeface="Open Sans Condensed" pitchFamily="34" charset="0"/>
                        <a:ea typeface="Open Sans Condensed" pitchFamily="34" charset="0"/>
                        <a:cs typeface="Open Sans Condensed" pitchFamily="34" charset="0"/>
                      </a:endParaRPr>
                    </a:p>
                  </a:txBody>
                  <a:tcPr anchor="ctr">
                    <a:solidFill>
                      <a:srgbClr val="51ADCC"/>
                    </a:solidFill>
                  </a:tcPr>
                </a:tc>
              </a:tr>
            </a:tbl>
          </a:graphicData>
        </a:graphic>
      </p:graphicFrame>
      <p:grpSp>
        <p:nvGrpSpPr>
          <p:cNvPr id="27" name="Группа 26"/>
          <p:cNvGrpSpPr/>
          <p:nvPr/>
        </p:nvGrpSpPr>
        <p:grpSpPr>
          <a:xfrm>
            <a:off x="563403" y="3703505"/>
            <a:ext cx="9931726" cy="2616839"/>
            <a:chOff x="558951" y="4132708"/>
            <a:chExt cx="9256633" cy="2616839"/>
          </a:xfrm>
        </p:grpSpPr>
        <p:grpSp>
          <p:nvGrpSpPr>
            <p:cNvPr id="28" name="Группа 13"/>
            <p:cNvGrpSpPr/>
            <p:nvPr/>
          </p:nvGrpSpPr>
          <p:grpSpPr>
            <a:xfrm>
              <a:off x="558951" y="4251106"/>
              <a:ext cx="9256633" cy="2170981"/>
              <a:chOff x="750023" y="4169218"/>
              <a:chExt cx="9256633" cy="2170981"/>
            </a:xfrm>
          </p:grpSpPr>
          <p:cxnSp>
            <p:nvCxnSpPr>
              <p:cNvPr id="40" name="Прямая соединительная линия 39"/>
              <p:cNvCxnSpPr/>
              <p:nvPr/>
            </p:nvCxnSpPr>
            <p:spPr>
              <a:xfrm flipH="1" flipV="1">
                <a:off x="750023" y="4169218"/>
                <a:ext cx="605" cy="2156516"/>
              </a:xfrm>
              <a:prstGeom prst="line">
                <a:avLst/>
              </a:prstGeom>
              <a:ln w="12700">
                <a:solidFill>
                  <a:srgbClr val="B4B4B4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Прямая соединительная линия 40"/>
              <p:cNvCxnSpPr/>
              <p:nvPr/>
            </p:nvCxnSpPr>
            <p:spPr>
              <a:xfrm flipH="1" flipV="1">
                <a:off x="755420" y="6324265"/>
                <a:ext cx="8893461" cy="15934"/>
              </a:xfrm>
              <a:prstGeom prst="line">
                <a:avLst/>
              </a:prstGeom>
              <a:ln w="12700">
                <a:solidFill>
                  <a:srgbClr val="B4B4B4"/>
                </a:solidFill>
                <a:head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Прямая соединительная линия 41"/>
              <p:cNvCxnSpPr/>
              <p:nvPr/>
            </p:nvCxnSpPr>
            <p:spPr>
              <a:xfrm>
                <a:off x="756852" y="5914744"/>
                <a:ext cx="8889494" cy="469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Прямая соединительная линия 42"/>
              <p:cNvCxnSpPr/>
              <p:nvPr/>
            </p:nvCxnSpPr>
            <p:spPr>
              <a:xfrm>
                <a:off x="1117162" y="5505221"/>
                <a:ext cx="8889494" cy="469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Прямая соединительная линия 43"/>
              <p:cNvCxnSpPr/>
              <p:nvPr/>
            </p:nvCxnSpPr>
            <p:spPr>
              <a:xfrm>
                <a:off x="756852" y="5095698"/>
                <a:ext cx="8889494" cy="469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Прямая соединительная линия 44"/>
              <p:cNvCxnSpPr/>
              <p:nvPr/>
            </p:nvCxnSpPr>
            <p:spPr>
              <a:xfrm>
                <a:off x="756852" y="4686175"/>
                <a:ext cx="8889494" cy="469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" name="Прямоугольник 28"/>
            <p:cNvSpPr/>
            <p:nvPr/>
          </p:nvSpPr>
          <p:spPr>
            <a:xfrm>
              <a:off x="1281001" y="5694903"/>
              <a:ext cx="660649" cy="715956"/>
            </a:xfrm>
            <a:prstGeom prst="rect">
              <a:avLst/>
            </a:prstGeom>
            <a:blipFill dpi="0" rotWithShape="1">
              <a:blip r:embed="rId2" cstate="print"/>
              <a:srcRect/>
              <a:stretch>
                <a:fillRect/>
              </a:stretch>
            </a:blipFill>
            <a:ln>
              <a:solidFill>
                <a:srgbClr val="4E9FBA"/>
              </a:solidFill>
            </a:ln>
            <a:effectLst>
              <a:outerShdw blurRad="50800" dist="50800" dir="5400000" algn="ctr" rotWithShape="0">
                <a:schemeClr val="bg2">
                  <a:lumMod val="90000"/>
                </a:schemeClr>
              </a:outerShdw>
            </a:effectLst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lIns="77713" tIns="38856" rIns="77713" bIns="38856" anchor="ctr"/>
            <a:lstStyle/>
            <a:p>
              <a:pPr algn="ctr" defTabSz="1088127"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b="1" dirty="0" smtClean="0">
                  <a:solidFill>
                    <a:schemeClr val="bg1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rPr>
                <a:t>123</a:t>
              </a:r>
              <a:endParaRPr lang="ru-RU" b="1" dirty="0">
                <a:solidFill>
                  <a:schemeClr val="bg1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endParaRPr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668151" y="6167556"/>
              <a:ext cx="612850" cy="220791"/>
            </a:xfrm>
            <a:prstGeom prst="rect">
              <a:avLst/>
            </a:prstGeom>
            <a:solidFill>
              <a:srgbClr val="DB9731"/>
            </a:solidFill>
            <a:ln>
              <a:noFill/>
            </a:ln>
            <a:effectLst>
              <a:outerShdw blurRad="50800" dist="50800" dir="5400000" algn="ctr" rotWithShape="0">
                <a:schemeClr val="bg2">
                  <a:lumMod val="90000"/>
                </a:schemeClr>
              </a:outerShdw>
            </a:effectLst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lIns="77713" tIns="38856" rIns="77713" bIns="38856" anchor="ctr"/>
            <a:lstStyle/>
            <a:p>
              <a:pPr algn="ctr" defTabSz="1088127"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b="1" dirty="0" smtClean="0">
                  <a:solidFill>
                    <a:schemeClr val="bg1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rPr>
                <a:t>8</a:t>
              </a:r>
              <a:endParaRPr lang="ru-RU" b="1" dirty="0">
                <a:solidFill>
                  <a:schemeClr val="bg1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endParaRPr>
            </a:p>
          </p:txBody>
        </p:sp>
        <p:sp>
          <p:nvSpPr>
            <p:cNvPr id="31" name="Заголовок 1"/>
            <p:cNvSpPr txBox="1">
              <a:spLocks/>
            </p:cNvSpPr>
            <p:nvPr/>
          </p:nvSpPr>
          <p:spPr>
            <a:xfrm>
              <a:off x="943960" y="4132708"/>
              <a:ext cx="8329435" cy="1457210"/>
            </a:xfrm>
            <a:prstGeom prst="rect">
              <a:avLst/>
            </a:prstGeom>
          </p:spPr>
          <p:txBody>
            <a:bodyPr/>
            <a:lstStyle>
              <a:lvl1pPr algn="l" rtl="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l" rtl="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 Light" pitchFamily="34" charset="0"/>
                </a:defRPr>
              </a:lvl2pPr>
              <a:lvl3pPr algn="l" rtl="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 Light" pitchFamily="34" charset="0"/>
                </a:defRPr>
              </a:lvl3pPr>
              <a:lvl4pPr algn="l" rtl="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 Light" pitchFamily="34" charset="0"/>
                </a:defRPr>
              </a:lvl4pPr>
              <a:lvl5pPr algn="l" rtl="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 Light" pitchFamily="34" charset="0"/>
                </a:defRPr>
              </a:lvl5pPr>
              <a:lvl6pPr marL="457200" algn="l" rtl="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 Light" pitchFamily="34" charset="0"/>
                </a:defRPr>
              </a:lvl6pPr>
              <a:lvl7pPr marL="914400" algn="l" rtl="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 Light" pitchFamily="34" charset="0"/>
                </a:defRPr>
              </a:lvl7pPr>
              <a:lvl8pPr marL="1371600" algn="l" rtl="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 Light" pitchFamily="34" charset="0"/>
                </a:defRPr>
              </a:lvl8pPr>
              <a:lvl9pPr marL="1828800" algn="l" rtl="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 Light" pitchFamily="34" charset="0"/>
                </a:defRPr>
              </a:lvl9pPr>
            </a:lstStyle>
            <a:p>
              <a:pPr algn="ctr"/>
              <a:r>
                <a:rPr lang="ru-RU" sz="1800" spc="100" dirty="0" smtClean="0">
                  <a:solidFill>
                    <a:srgbClr val="1468A4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rPr>
                <a:t>ДИНАМИКА ИСКЛЮЧЕНИЯ АУДИТОРСКИХ ОРГАНИЗАЦИЙ ИЗ ПЛАНА</a:t>
              </a:r>
              <a:r>
                <a:rPr lang="en-US" sz="1800" spc="100" dirty="0" smtClean="0">
                  <a:solidFill>
                    <a:srgbClr val="1468A4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rPr>
                <a:t> </a:t>
              </a:r>
              <a:r>
                <a:rPr lang="ru-RU" sz="1800" spc="100" dirty="0" smtClean="0">
                  <a:solidFill>
                    <a:srgbClr val="1468A4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rPr>
                <a:t>ПРОВЕРОК</a:t>
              </a:r>
              <a:endParaRPr lang="ru-RU" sz="1800" spc="100" dirty="0">
                <a:solidFill>
                  <a:srgbClr val="1468A4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endParaRP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804751" y="6461218"/>
              <a:ext cx="952500" cy="284080"/>
            </a:xfrm>
            <a:prstGeom prst="rect">
              <a:avLst/>
            </a:prstGeom>
            <a:noFill/>
            <a:ln>
              <a:noFill/>
            </a:ln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77751" tIns="38876" rIns="77751" bIns="38876" anchor="ctr"/>
            <a:lstStyle/>
            <a:p>
              <a:pPr algn="ctr" defTabSz="1088127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altLang="ru-RU" sz="1400" b="1" dirty="0" smtClean="0">
                  <a:solidFill>
                    <a:schemeClr val="bg1">
                      <a:lumMod val="50000"/>
                    </a:schemeClr>
                  </a:solidFill>
                  <a:latin typeface="Open Sans Condensed Light" pitchFamily="34" charset="0"/>
                  <a:ea typeface="Open Sans Condensed Light" pitchFamily="34" charset="0"/>
                  <a:cs typeface="Open Sans Condensed Light" pitchFamily="34" charset="0"/>
                </a:rPr>
                <a:t>2012 год</a:t>
              </a:r>
              <a:endParaRPr lang="ru-RU" sz="1400" b="1" dirty="0">
                <a:solidFill>
                  <a:schemeClr val="bg1">
                    <a:lumMod val="50000"/>
                  </a:schemeClr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endParaRPr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2384350" y="6465467"/>
              <a:ext cx="952500" cy="284080"/>
            </a:xfrm>
            <a:prstGeom prst="rect">
              <a:avLst/>
            </a:prstGeom>
            <a:noFill/>
            <a:ln>
              <a:noFill/>
            </a:ln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77751" tIns="38876" rIns="77751" bIns="38876" anchor="ctr"/>
            <a:lstStyle/>
            <a:p>
              <a:pPr algn="ctr" defTabSz="1088127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altLang="ru-RU" sz="1400" b="1" dirty="0" smtClean="0">
                  <a:solidFill>
                    <a:schemeClr val="bg1">
                      <a:lumMod val="50000"/>
                    </a:schemeClr>
                  </a:solidFill>
                  <a:latin typeface="Open Sans Condensed Light" pitchFamily="34" charset="0"/>
                  <a:ea typeface="Open Sans Condensed Light" pitchFamily="34" charset="0"/>
                  <a:cs typeface="Open Sans Condensed Light" pitchFamily="34" charset="0"/>
                </a:rPr>
                <a:t>2013 год</a:t>
              </a:r>
              <a:endParaRPr lang="ru-RU" sz="1400" b="1" dirty="0">
                <a:solidFill>
                  <a:schemeClr val="bg1">
                    <a:lumMod val="50000"/>
                  </a:schemeClr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endParaRPr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4296097" y="6461218"/>
              <a:ext cx="952500" cy="284080"/>
            </a:xfrm>
            <a:prstGeom prst="rect">
              <a:avLst/>
            </a:prstGeom>
            <a:noFill/>
            <a:ln>
              <a:noFill/>
            </a:ln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77751" tIns="38876" rIns="77751" bIns="38876" anchor="ctr"/>
            <a:lstStyle/>
            <a:p>
              <a:pPr algn="ctr" defTabSz="1088127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altLang="ru-RU" sz="1400" b="1" dirty="0" smtClean="0">
                  <a:solidFill>
                    <a:schemeClr val="bg1">
                      <a:lumMod val="50000"/>
                    </a:schemeClr>
                  </a:solidFill>
                  <a:latin typeface="Open Sans Condensed Light" pitchFamily="34" charset="0"/>
                  <a:ea typeface="Open Sans Condensed Light" pitchFamily="34" charset="0"/>
                  <a:cs typeface="Open Sans Condensed Light" pitchFamily="34" charset="0"/>
                </a:rPr>
                <a:t>2014 год</a:t>
              </a:r>
              <a:endParaRPr lang="ru-RU" sz="1400" b="1" dirty="0">
                <a:solidFill>
                  <a:schemeClr val="bg1">
                    <a:lumMod val="50000"/>
                  </a:schemeClr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endParaRPr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5958602" y="6461218"/>
              <a:ext cx="952500" cy="284080"/>
            </a:xfrm>
            <a:prstGeom prst="rect">
              <a:avLst/>
            </a:prstGeom>
            <a:noFill/>
            <a:ln>
              <a:noFill/>
            </a:ln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77751" tIns="38876" rIns="77751" bIns="38876" anchor="ctr"/>
            <a:lstStyle/>
            <a:p>
              <a:pPr algn="ctr" defTabSz="1088127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altLang="ru-RU" sz="1400" b="1" dirty="0" smtClean="0">
                  <a:solidFill>
                    <a:schemeClr val="bg1">
                      <a:lumMod val="50000"/>
                    </a:schemeClr>
                  </a:solidFill>
                  <a:latin typeface="Open Sans Condensed Light" pitchFamily="34" charset="0"/>
                  <a:ea typeface="Open Sans Condensed Light" pitchFamily="34" charset="0"/>
                  <a:cs typeface="Open Sans Condensed Light" pitchFamily="34" charset="0"/>
                </a:rPr>
                <a:t>2015 год</a:t>
              </a:r>
              <a:endParaRPr lang="ru-RU" sz="1400" b="1" dirty="0">
                <a:solidFill>
                  <a:schemeClr val="bg1">
                    <a:lumMod val="50000"/>
                  </a:schemeClr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endParaRPr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3729032" y="5479542"/>
              <a:ext cx="952500" cy="295385"/>
            </a:xfrm>
            <a:prstGeom prst="rect">
              <a:avLst/>
            </a:prstGeom>
            <a:noFill/>
            <a:ln>
              <a:noFill/>
            </a:ln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77751" tIns="38876" rIns="77751" bIns="38876" anchor="ctr"/>
            <a:lstStyle/>
            <a:p>
              <a:pPr algn="ctr" defTabSz="1088127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altLang="ru-RU" b="1" dirty="0" smtClean="0">
                  <a:solidFill>
                    <a:schemeClr val="tx1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rPr>
                <a:t>10,3%</a:t>
              </a:r>
              <a:endParaRPr lang="ru-RU" b="1" dirty="0">
                <a:solidFill>
                  <a:schemeClr val="tx1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endParaRPr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7248366" y="5694902"/>
              <a:ext cx="952500" cy="284080"/>
            </a:xfrm>
            <a:prstGeom prst="rect">
              <a:avLst/>
            </a:prstGeom>
            <a:noFill/>
            <a:ln>
              <a:noFill/>
            </a:ln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77751" tIns="38876" rIns="77751" bIns="38876" anchor="ctr"/>
            <a:lstStyle/>
            <a:p>
              <a:pPr algn="ctr" defTabSz="1088127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altLang="ru-RU" b="1" dirty="0" smtClean="0">
                  <a:solidFill>
                    <a:schemeClr val="tx1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rPr>
                <a:t>10,7%</a:t>
              </a:r>
              <a:endParaRPr lang="ru-RU" b="1" dirty="0">
                <a:solidFill>
                  <a:schemeClr val="tx1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endParaRPr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2059419" y="5885370"/>
              <a:ext cx="952500" cy="284080"/>
            </a:xfrm>
            <a:prstGeom prst="rect">
              <a:avLst/>
            </a:prstGeom>
            <a:noFill/>
            <a:ln>
              <a:noFill/>
            </a:ln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77751" tIns="38876" rIns="77751" bIns="38876" anchor="ctr"/>
            <a:lstStyle/>
            <a:p>
              <a:pPr algn="ctr" defTabSz="1088127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b="1" dirty="0" smtClean="0">
                  <a:solidFill>
                    <a:schemeClr val="tx1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rPr>
                <a:t>3,5%</a:t>
              </a:r>
              <a:endParaRPr lang="ru-RU" b="1" dirty="0">
                <a:solidFill>
                  <a:schemeClr val="tx1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endParaRPr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558951" y="5856146"/>
              <a:ext cx="952500" cy="284080"/>
            </a:xfrm>
            <a:prstGeom prst="rect">
              <a:avLst/>
            </a:prstGeom>
            <a:noFill/>
            <a:ln>
              <a:noFill/>
            </a:ln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77751" tIns="38876" rIns="77751" bIns="38876" anchor="ctr"/>
            <a:lstStyle/>
            <a:p>
              <a:pPr algn="ctr" defTabSz="1088127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altLang="ru-RU" b="1" dirty="0" smtClean="0">
                  <a:solidFill>
                    <a:schemeClr val="tx1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rPr>
                <a:t>6,5%</a:t>
              </a:r>
              <a:endParaRPr lang="ru-RU" b="1" dirty="0">
                <a:solidFill>
                  <a:schemeClr val="tx1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endParaRPr>
            </a:p>
          </p:txBody>
        </p:sp>
      </p:grpSp>
      <p:sp>
        <p:nvSpPr>
          <p:cNvPr id="46" name="Прямоугольник 45"/>
          <p:cNvSpPr/>
          <p:nvPr/>
        </p:nvSpPr>
        <p:spPr>
          <a:xfrm>
            <a:off x="2250243" y="5772093"/>
            <a:ext cx="782671" cy="220791"/>
          </a:xfrm>
          <a:prstGeom prst="rect">
            <a:avLst/>
          </a:prstGeom>
          <a:solidFill>
            <a:srgbClr val="DB9731"/>
          </a:solidFill>
          <a:ln>
            <a:noFill/>
          </a:ln>
          <a:effectLst>
            <a:outerShdw blurRad="50800" dist="50800" dir="5400000" algn="ctr" rotWithShape="0">
              <a:schemeClr val="bg2">
                <a:lumMod val="90000"/>
              </a:scheme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/>
          <a:p>
            <a:pPr algn="ctr" defTabSz="1088127" fontAlgn="auto"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schemeClr val="bg1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9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3032914" y="4297576"/>
            <a:ext cx="843716" cy="1687798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>
            <a:solidFill>
              <a:srgbClr val="4E9FBA"/>
            </a:solidFill>
          </a:ln>
          <a:effectLst>
            <a:outerShdw blurRad="50800" dist="50800" dir="5400000" algn="ctr" rotWithShape="0">
              <a:schemeClr val="bg2">
                <a:lumMod val="90000"/>
              </a:scheme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/>
          <a:p>
            <a:pPr algn="ctr" defTabSz="1088127" fontAlgn="auto">
              <a:spcBef>
                <a:spcPts val="0"/>
              </a:spcBef>
              <a:spcAft>
                <a:spcPts val="0"/>
              </a:spcAft>
            </a:pPr>
            <a:r>
              <a:rPr lang="ru-RU" b="1" dirty="0" smtClean="0">
                <a:solidFill>
                  <a:schemeClr val="bg1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305</a:t>
            </a:r>
            <a:endParaRPr lang="ru-RU" b="1" dirty="0">
              <a:solidFill>
                <a:schemeClr val="bg1"/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4084329" y="5326409"/>
            <a:ext cx="782671" cy="632736"/>
          </a:xfrm>
          <a:prstGeom prst="rect">
            <a:avLst/>
          </a:prstGeom>
          <a:solidFill>
            <a:srgbClr val="DB9731"/>
          </a:solidFill>
          <a:ln>
            <a:noFill/>
          </a:ln>
          <a:effectLst>
            <a:outerShdw blurRad="50800" dist="50800" dir="5400000" algn="ctr" rotWithShape="0">
              <a:schemeClr val="bg2">
                <a:lumMod val="90000"/>
              </a:scheme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/>
          <a:p>
            <a:pPr algn="ctr" defTabSz="1088127" fontAlgn="auto">
              <a:spcBef>
                <a:spcPts val="0"/>
              </a:spcBef>
              <a:spcAft>
                <a:spcPts val="0"/>
              </a:spcAft>
            </a:pPr>
            <a:r>
              <a:rPr lang="ru-RU" b="1" dirty="0" smtClean="0">
                <a:solidFill>
                  <a:schemeClr val="bg1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33</a:t>
            </a:r>
            <a:endParaRPr lang="ru-RU" b="1" dirty="0">
              <a:solidFill>
                <a:schemeClr val="bg1"/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4867000" y="4080681"/>
            <a:ext cx="843716" cy="1891140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>
            <a:solidFill>
              <a:srgbClr val="4E9FBA"/>
            </a:solidFill>
          </a:ln>
          <a:effectLst>
            <a:outerShdw blurRad="50800" dist="50800" dir="5400000" algn="ctr" rotWithShape="0">
              <a:schemeClr val="bg2">
                <a:lumMod val="90000"/>
              </a:scheme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/>
          <a:p>
            <a:pPr algn="ctr" defTabSz="1088127" fontAlgn="auto">
              <a:spcBef>
                <a:spcPts val="0"/>
              </a:spcBef>
              <a:spcAft>
                <a:spcPts val="0"/>
              </a:spcAft>
            </a:pPr>
            <a:r>
              <a:rPr lang="ru-RU" b="1" dirty="0" smtClean="0">
                <a:solidFill>
                  <a:schemeClr val="bg1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320</a:t>
            </a:r>
            <a:endParaRPr lang="ru-RU" b="1" dirty="0">
              <a:solidFill>
                <a:schemeClr val="bg1"/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5965520" y="5439996"/>
            <a:ext cx="782671" cy="538424"/>
          </a:xfrm>
          <a:prstGeom prst="rect">
            <a:avLst/>
          </a:prstGeom>
          <a:solidFill>
            <a:srgbClr val="DB9731"/>
          </a:solidFill>
          <a:ln>
            <a:noFill/>
          </a:ln>
          <a:effectLst>
            <a:outerShdw blurRad="50800" dist="50800" dir="5400000" algn="ctr" rotWithShape="0">
              <a:schemeClr val="bg2">
                <a:lumMod val="90000"/>
              </a:scheme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/>
          <a:p>
            <a:pPr algn="ctr" defTabSz="1088127" fontAlgn="auto">
              <a:spcBef>
                <a:spcPts val="0"/>
              </a:spcBef>
              <a:spcAft>
                <a:spcPts val="0"/>
              </a:spcAft>
            </a:pPr>
            <a:r>
              <a:rPr lang="ru-RU" b="1" dirty="0" smtClean="0">
                <a:solidFill>
                  <a:schemeClr val="bg1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31</a:t>
            </a:r>
            <a:endParaRPr lang="ru-RU" b="1" dirty="0">
              <a:solidFill>
                <a:schemeClr val="bg1"/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6748191" y="4417645"/>
            <a:ext cx="843716" cy="1560774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>
            <a:solidFill>
              <a:srgbClr val="4E9FBA"/>
            </a:solidFill>
          </a:ln>
          <a:effectLst>
            <a:outerShdw blurRad="50800" dist="50800" dir="5400000" algn="ctr" rotWithShape="0">
              <a:schemeClr val="bg2">
                <a:lumMod val="90000"/>
              </a:scheme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/>
          <a:p>
            <a:pPr algn="ctr" defTabSz="1088127" fontAlgn="auto">
              <a:spcBef>
                <a:spcPts val="0"/>
              </a:spcBef>
              <a:spcAft>
                <a:spcPts val="0"/>
              </a:spcAft>
            </a:pPr>
            <a:r>
              <a:rPr lang="ru-RU" b="1" dirty="0" smtClean="0">
                <a:solidFill>
                  <a:schemeClr val="bg1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258</a:t>
            </a:r>
            <a:endParaRPr lang="ru-RU" b="1" dirty="0">
              <a:solidFill>
                <a:schemeClr val="bg1"/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7809945" y="5567429"/>
            <a:ext cx="782671" cy="406389"/>
          </a:xfrm>
          <a:prstGeom prst="rect">
            <a:avLst/>
          </a:prstGeom>
          <a:solidFill>
            <a:srgbClr val="DB9731"/>
          </a:solidFill>
          <a:ln>
            <a:noFill/>
          </a:ln>
          <a:effectLst>
            <a:outerShdw blurRad="50800" dist="50800" dir="5400000" algn="ctr" rotWithShape="0">
              <a:schemeClr val="bg2">
                <a:lumMod val="90000"/>
              </a:scheme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/>
          <a:p>
            <a:pPr algn="ctr" defTabSz="1088127" fontAlgn="auto">
              <a:spcBef>
                <a:spcPts val="0"/>
              </a:spcBef>
              <a:spcAft>
                <a:spcPts val="0"/>
              </a:spcAft>
            </a:pPr>
            <a:r>
              <a:rPr lang="ru-RU" b="1" dirty="0" smtClean="0">
                <a:solidFill>
                  <a:schemeClr val="bg1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28</a:t>
            </a:r>
            <a:endParaRPr lang="ru-RU" b="1" dirty="0">
              <a:solidFill>
                <a:schemeClr val="bg1"/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8604367" y="4297576"/>
            <a:ext cx="843716" cy="1674245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>
            <a:solidFill>
              <a:srgbClr val="4E9FBA"/>
            </a:solidFill>
          </a:ln>
          <a:effectLst>
            <a:outerShdw blurRad="50800" dist="50800" dir="5400000" algn="ctr" rotWithShape="0">
              <a:schemeClr val="bg2">
                <a:lumMod val="90000"/>
              </a:scheme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/>
          <a:p>
            <a:pPr algn="ctr" defTabSz="1088127" fontAlgn="auto">
              <a:spcBef>
                <a:spcPts val="0"/>
              </a:spcBef>
              <a:spcAft>
                <a:spcPts val="0"/>
              </a:spcAft>
            </a:pPr>
            <a:r>
              <a:rPr lang="ru-RU" b="1" dirty="0" smtClean="0">
                <a:solidFill>
                  <a:schemeClr val="bg1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260</a:t>
            </a:r>
            <a:endParaRPr lang="ru-RU" b="1" dirty="0">
              <a:solidFill>
                <a:schemeClr val="bg1"/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grpSp>
        <p:nvGrpSpPr>
          <p:cNvPr id="55" name="Группа 54"/>
          <p:cNvGrpSpPr/>
          <p:nvPr/>
        </p:nvGrpSpPr>
        <p:grpSpPr>
          <a:xfrm>
            <a:off x="9941737" y="4701331"/>
            <a:ext cx="2250263" cy="1587112"/>
            <a:chOff x="9597765" y="4421874"/>
            <a:chExt cx="2250263" cy="1587112"/>
          </a:xfrm>
        </p:grpSpPr>
        <p:sp>
          <p:nvSpPr>
            <p:cNvPr id="56" name="Прямоугольник 55"/>
            <p:cNvSpPr/>
            <p:nvPr/>
          </p:nvSpPr>
          <p:spPr>
            <a:xfrm>
              <a:off x="9597765" y="5395402"/>
              <a:ext cx="297988" cy="180000"/>
            </a:xfrm>
            <a:prstGeom prst="rect">
              <a:avLst/>
            </a:prstGeom>
            <a:blipFill dpi="0" rotWithShape="1">
              <a:blip r:embed="rId3" cstate="print"/>
              <a:srcRect/>
              <a:stretch>
                <a:fillRect/>
              </a:stretch>
            </a:blipFill>
            <a:ln>
              <a:solidFill>
                <a:srgbClr val="4E9FBA"/>
              </a:solidFill>
            </a:ln>
            <a:effectLst>
              <a:outerShdw blurRad="50800" dist="50800" dir="5400000" algn="ctr" rotWithShape="0">
                <a:schemeClr val="bg2">
                  <a:lumMod val="90000"/>
                </a:schemeClr>
              </a:outerShdw>
            </a:effectLst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lIns="77713" tIns="38856" rIns="77713" bIns="38856" anchor="ctr"/>
            <a:lstStyle/>
            <a:p>
              <a:pPr algn="ctr" defTabSz="1088127" fontAlgn="auto">
                <a:spcBef>
                  <a:spcPts val="0"/>
                </a:spcBef>
                <a:spcAft>
                  <a:spcPts val="0"/>
                </a:spcAft>
              </a:pPr>
              <a:endParaRPr lang="ru-RU" b="1" dirty="0">
                <a:solidFill>
                  <a:schemeClr val="bg1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endParaRPr>
            </a:p>
          </p:txBody>
        </p:sp>
        <p:sp>
          <p:nvSpPr>
            <p:cNvPr id="57" name="Прямоугольник 56"/>
            <p:cNvSpPr/>
            <p:nvPr/>
          </p:nvSpPr>
          <p:spPr>
            <a:xfrm>
              <a:off x="9597765" y="4537880"/>
              <a:ext cx="297988" cy="180769"/>
            </a:xfrm>
            <a:prstGeom prst="rect">
              <a:avLst/>
            </a:prstGeom>
            <a:solidFill>
              <a:srgbClr val="DB9731"/>
            </a:solidFill>
            <a:ln>
              <a:noFill/>
            </a:ln>
            <a:effectLst>
              <a:outerShdw blurRad="50800" dist="50800" dir="5400000" algn="ctr" rotWithShape="0">
                <a:schemeClr val="bg2">
                  <a:lumMod val="90000"/>
                </a:schemeClr>
              </a:outerShdw>
            </a:effectLst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lIns="77713" tIns="38856" rIns="77713" bIns="38856" anchor="ctr"/>
            <a:lstStyle/>
            <a:p>
              <a:pPr algn="ctr" defTabSz="1088127" fontAlgn="auto">
                <a:spcBef>
                  <a:spcPts val="0"/>
                </a:spcBef>
                <a:spcAft>
                  <a:spcPts val="0"/>
                </a:spcAft>
              </a:pPr>
              <a:endParaRPr lang="ru-RU" b="1" dirty="0">
                <a:solidFill>
                  <a:schemeClr val="bg1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9978283" y="4421874"/>
              <a:ext cx="167322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dirty="0" smtClean="0">
                  <a:solidFill>
                    <a:schemeClr val="bg1">
                      <a:lumMod val="50000"/>
                    </a:schemeClr>
                  </a:solidFill>
                  <a:latin typeface="Open Sans Condensed Light" pitchFamily="34" charset="0"/>
                  <a:ea typeface="Open Sans Condensed Light" pitchFamily="34" charset="0"/>
                  <a:cs typeface="Open Sans Condensed Light" pitchFamily="34" charset="0"/>
                </a:rPr>
                <a:t>Кол-во аудиторских организаций, исключенных из плана</a:t>
              </a:r>
              <a:endParaRPr lang="ru-RU" sz="1400" b="1" dirty="0">
                <a:solidFill>
                  <a:schemeClr val="bg1">
                    <a:lumMod val="50000"/>
                  </a:schemeClr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9994203" y="5270322"/>
              <a:ext cx="185382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dirty="0" smtClean="0">
                  <a:solidFill>
                    <a:schemeClr val="bg1">
                      <a:lumMod val="50000"/>
                    </a:schemeClr>
                  </a:solidFill>
                  <a:latin typeface="Open Sans Condensed Light" pitchFamily="34" charset="0"/>
                  <a:ea typeface="Open Sans Condensed Light" pitchFamily="34" charset="0"/>
                  <a:cs typeface="Open Sans Condensed Light" pitchFamily="34" charset="0"/>
                </a:rPr>
                <a:t>Кол-во запланированных проверок аудиторских организаций</a:t>
              </a:r>
              <a:endParaRPr lang="ru-RU" sz="1400" b="1" dirty="0">
                <a:solidFill>
                  <a:schemeClr val="bg1">
                    <a:lumMod val="50000"/>
                  </a:schemeClr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5984797" y="5060154"/>
            <a:ext cx="7441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8812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b="1" dirty="0"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12,0%</a:t>
            </a:r>
            <a:endParaRPr lang="ru-RU" b="1" dirty="0"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104996" y="6036264"/>
            <a:ext cx="113364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8812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400" b="1" dirty="0" smtClean="0">
                <a:solidFill>
                  <a:schemeClr val="bg1">
                    <a:lumMod val="50000"/>
                  </a:schemeClr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На 22.09.2016 г.</a:t>
            </a:r>
            <a:endParaRPr lang="ru-RU" sz="1400" b="1" dirty="0">
              <a:solidFill>
                <a:schemeClr val="bg1">
                  <a:lumMod val="50000"/>
                </a:schemeClr>
              </a:solidFill>
              <a:latin typeface="Open Sans Condensed Light" pitchFamily="34" charset="0"/>
              <a:ea typeface="Open Sans Condensed Light" pitchFamily="34" charset="0"/>
              <a:cs typeface="Open Sans Condensed Ligh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101"/>
          <p:cNvSpPr txBox="1">
            <a:spLocks noChangeArrowheads="1"/>
          </p:cNvSpPr>
          <p:nvPr/>
        </p:nvSpPr>
        <p:spPr bwMode="auto">
          <a:xfrm>
            <a:off x="4119478" y="97875"/>
            <a:ext cx="7312025" cy="100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751" tIns="38876" rIns="77751" bIns="3887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/>
            <a:r>
              <a:rPr lang="ru-RU" sz="2000" b="1" dirty="0">
                <a:solidFill>
                  <a:srgbClr val="1468A4"/>
                </a:solidFill>
                <a:latin typeface="Open Sans Condensed Light" pitchFamily="34" charset="0"/>
                <a:cs typeface="Open Sans Condensed Light" pitchFamily="34" charset="0"/>
              </a:rPr>
              <a:t>СТРУКТУРА </a:t>
            </a:r>
            <a:r>
              <a:rPr lang="ru-RU" sz="2000" b="1" dirty="0" smtClean="0">
                <a:solidFill>
                  <a:srgbClr val="1468A4"/>
                </a:solidFill>
                <a:latin typeface="Open Sans Condensed Light" pitchFamily="34" charset="0"/>
                <a:cs typeface="Open Sans Condensed Light" pitchFamily="34" charset="0"/>
              </a:rPr>
              <a:t> ПРИНЯТЫХ  РЕШЕНИЙ </a:t>
            </a:r>
            <a:r>
              <a:rPr lang="ru-RU" sz="2000" b="1" dirty="0">
                <a:solidFill>
                  <a:srgbClr val="1468A4"/>
                </a:solidFill>
                <a:latin typeface="Open Sans Condensed Light" pitchFamily="34" charset="0"/>
                <a:cs typeface="Open Sans Condensed Light" pitchFamily="34" charset="0"/>
              </a:rPr>
              <a:t>О ПРИМЕНЕНИИ </a:t>
            </a:r>
          </a:p>
          <a:p>
            <a:pPr algn="r"/>
            <a:r>
              <a:rPr lang="ru-RU" sz="2000" b="1" dirty="0">
                <a:solidFill>
                  <a:srgbClr val="1468A4"/>
                </a:solidFill>
                <a:latin typeface="Open Sans Condensed Light" pitchFamily="34" charset="0"/>
                <a:cs typeface="Open Sans Condensed Light" pitchFamily="34" charset="0"/>
              </a:rPr>
              <a:t>МЕР ВОЗДЕЙСТВИЯ К АУДИТОРСКИМ ОРГАНИЗАЦИЯМ, НАРУШИВШИМ ТРЕБОВАНИЯ ЗАКОНОДАТЕЛЬСТВА </a:t>
            </a:r>
            <a:r>
              <a:rPr lang="ru-RU" sz="2000" b="1" dirty="0" smtClean="0">
                <a:solidFill>
                  <a:srgbClr val="1468A4"/>
                </a:solidFill>
                <a:latin typeface="Open Sans Condensed Light" pitchFamily="34" charset="0"/>
                <a:cs typeface="Open Sans Condensed Light" pitchFamily="34" charset="0"/>
              </a:rPr>
              <a:t> РОССИЙСКОЙ </a:t>
            </a:r>
            <a:r>
              <a:rPr lang="ru-RU" sz="2000" b="1" dirty="0">
                <a:solidFill>
                  <a:srgbClr val="1468A4"/>
                </a:solidFill>
                <a:latin typeface="Open Sans Condensed Light" pitchFamily="34" charset="0"/>
                <a:cs typeface="Open Sans Condensed Light" pitchFamily="34" charset="0"/>
              </a:rPr>
              <a:t>ФЕДЕРАЦИИ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122025" y="6070314"/>
            <a:ext cx="376238" cy="355600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latin typeface="Open Sans Condensed Light" pitchFamily="34" charset="0"/>
                <a:ea typeface="Open Sans" pitchFamily="34" charset="0"/>
                <a:cs typeface="Open Sans" pitchFamily="34" charset="0"/>
              </a:rPr>
              <a:t>4</a:t>
            </a:r>
            <a:endParaRPr lang="ru-RU" dirty="0">
              <a:latin typeface="Open Sans Condensed Light" pitchFamily="34" charset="0"/>
              <a:ea typeface="Open Sans" pitchFamily="34" charset="0"/>
              <a:cs typeface="Open Sans" pitchFamily="34" charset="0"/>
            </a:endParaRPr>
          </a:p>
        </p:txBody>
      </p:sp>
      <p:grpSp>
        <p:nvGrpSpPr>
          <p:cNvPr id="2" name="Группа 124"/>
          <p:cNvGrpSpPr/>
          <p:nvPr/>
        </p:nvGrpSpPr>
        <p:grpSpPr>
          <a:xfrm>
            <a:off x="472921" y="1514670"/>
            <a:ext cx="10722354" cy="4545463"/>
            <a:chOff x="541690" y="1678446"/>
            <a:chExt cx="10722354" cy="4545463"/>
          </a:xfrm>
        </p:grpSpPr>
        <p:grpSp>
          <p:nvGrpSpPr>
            <p:cNvPr id="3" name="Группа 120"/>
            <p:cNvGrpSpPr/>
            <p:nvPr/>
          </p:nvGrpSpPr>
          <p:grpSpPr>
            <a:xfrm>
              <a:off x="541690" y="1678446"/>
              <a:ext cx="5078060" cy="2494358"/>
              <a:chOff x="541690" y="1678446"/>
              <a:chExt cx="5078060" cy="2494358"/>
            </a:xfrm>
          </p:grpSpPr>
          <p:cxnSp>
            <p:nvCxnSpPr>
              <p:cNvPr id="25" name="Прямая соединительная линия 24"/>
              <p:cNvCxnSpPr/>
              <p:nvPr/>
            </p:nvCxnSpPr>
            <p:spPr>
              <a:xfrm flipH="1" flipV="1">
                <a:off x="541690" y="1732208"/>
                <a:ext cx="605" cy="2156516"/>
              </a:xfrm>
              <a:prstGeom prst="line">
                <a:avLst/>
              </a:prstGeom>
              <a:ln w="12700">
                <a:solidFill>
                  <a:srgbClr val="B4B4B4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единительная линия 25"/>
              <p:cNvCxnSpPr/>
              <p:nvPr/>
            </p:nvCxnSpPr>
            <p:spPr>
              <a:xfrm flipH="1">
                <a:off x="547090" y="3873250"/>
                <a:ext cx="5072660" cy="14005"/>
              </a:xfrm>
              <a:prstGeom prst="line">
                <a:avLst/>
              </a:prstGeom>
              <a:ln w="12700">
                <a:solidFill>
                  <a:srgbClr val="B4B4B4"/>
                </a:solidFill>
                <a:head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единительная линия 26"/>
              <p:cNvCxnSpPr/>
              <p:nvPr/>
            </p:nvCxnSpPr>
            <p:spPr>
              <a:xfrm>
                <a:off x="548519" y="3497072"/>
                <a:ext cx="5071231" cy="15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Прямая соединительная линия 27"/>
              <p:cNvCxnSpPr/>
              <p:nvPr/>
            </p:nvCxnSpPr>
            <p:spPr>
              <a:xfrm>
                <a:off x="548519" y="3134065"/>
                <a:ext cx="5071231" cy="2782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Прямая соединительная линия 28"/>
              <p:cNvCxnSpPr/>
              <p:nvPr/>
            </p:nvCxnSpPr>
            <p:spPr>
              <a:xfrm>
                <a:off x="548519" y="2766977"/>
                <a:ext cx="5071231" cy="686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Прямая соединительная линия 29"/>
              <p:cNvCxnSpPr/>
              <p:nvPr/>
            </p:nvCxnSpPr>
            <p:spPr>
              <a:xfrm>
                <a:off x="548519" y="2404433"/>
                <a:ext cx="5071231" cy="2319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Прямоугольник 7"/>
              <p:cNvSpPr/>
              <p:nvPr/>
            </p:nvSpPr>
            <p:spPr>
              <a:xfrm>
                <a:off x="604165" y="3243521"/>
                <a:ext cx="897127" cy="640781"/>
              </a:xfrm>
              <a:prstGeom prst="rect">
                <a:avLst/>
              </a:prstGeom>
              <a:blipFill dpi="0" rotWithShape="1">
                <a:blip r:embed="rId2" cstate="print"/>
                <a:srcRect/>
                <a:stretch>
                  <a:fillRect/>
                </a:stretch>
              </a:blipFill>
              <a:ln>
                <a:solidFill>
                  <a:srgbClr val="4E9FBA"/>
                </a:solidFill>
              </a:ln>
              <a:effectLst>
                <a:outerShdw blurRad="50800" dist="50800" dir="5400000" algn="ctr" rotWithShape="0">
                  <a:schemeClr val="bg2">
                    <a:lumMod val="90000"/>
                  </a:schemeClr>
                </a:outerShdw>
              </a:effectLst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lIns="77713" tIns="38856" rIns="77713" bIns="38856" anchor="ctr"/>
              <a:lstStyle/>
              <a:p>
                <a:pPr algn="ctr" defTabSz="1088127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b="1" dirty="0" smtClean="0">
                    <a:solidFill>
                      <a:schemeClr val="bg1"/>
                    </a:solidFill>
                    <a:latin typeface="Open Sans Condensed" pitchFamily="34" charset="0"/>
                    <a:ea typeface="Open Sans Condensed" pitchFamily="34" charset="0"/>
                    <a:cs typeface="Open Sans Condensed" pitchFamily="34" charset="0"/>
                  </a:rPr>
                  <a:t>87</a:t>
                </a:r>
                <a:endParaRPr lang="ru-RU" b="1" dirty="0">
                  <a:solidFill>
                    <a:schemeClr val="bg1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endParaRPr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1595158" y="2549202"/>
                <a:ext cx="897127" cy="1339522"/>
              </a:xfrm>
              <a:prstGeom prst="rect">
                <a:avLst/>
              </a:prstGeom>
              <a:blipFill dpi="0" rotWithShape="1">
                <a:blip r:embed="rId3" cstate="print"/>
                <a:srcRect/>
                <a:stretch>
                  <a:fillRect/>
                </a:stretch>
              </a:blipFill>
              <a:ln>
                <a:solidFill>
                  <a:srgbClr val="4E9FBA"/>
                </a:solidFill>
              </a:ln>
              <a:effectLst>
                <a:outerShdw blurRad="50800" dist="50800" dir="5400000" algn="ctr" rotWithShape="0">
                  <a:schemeClr val="bg2">
                    <a:lumMod val="90000"/>
                  </a:schemeClr>
                </a:outerShdw>
              </a:effectLst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lIns="77713" tIns="38856" rIns="77713" bIns="38856" anchor="ctr"/>
              <a:lstStyle/>
              <a:p>
                <a:pPr algn="ctr" defTabSz="1088127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b="1" dirty="0" smtClean="0">
                    <a:solidFill>
                      <a:schemeClr val="bg1"/>
                    </a:solidFill>
                    <a:latin typeface="Open Sans Condensed" pitchFamily="34" charset="0"/>
                    <a:ea typeface="Open Sans Condensed" pitchFamily="34" charset="0"/>
                    <a:cs typeface="Open Sans Condensed" pitchFamily="34" charset="0"/>
                  </a:rPr>
                  <a:t>181</a:t>
                </a:r>
                <a:endParaRPr lang="ru-RU" b="1" dirty="0">
                  <a:solidFill>
                    <a:schemeClr val="bg1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endParaRPr>
              </a:p>
            </p:txBody>
          </p:sp>
          <p:sp>
            <p:nvSpPr>
              <p:cNvPr id="12" name="Прямоугольник 11"/>
              <p:cNvSpPr/>
              <p:nvPr/>
            </p:nvSpPr>
            <p:spPr>
              <a:xfrm>
                <a:off x="2576295" y="2324027"/>
                <a:ext cx="897127" cy="1546556"/>
              </a:xfrm>
              <a:prstGeom prst="rect">
                <a:avLst/>
              </a:prstGeom>
              <a:blipFill dpi="0" rotWithShape="1">
                <a:blip r:embed="rId3" cstate="print"/>
                <a:srcRect/>
                <a:stretch>
                  <a:fillRect/>
                </a:stretch>
              </a:blipFill>
              <a:ln>
                <a:solidFill>
                  <a:srgbClr val="4E9FBA"/>
                </a:solidFill>
              </a:ln>
              <a:effectLst>
                <a:outerShdw blurRad="50800" dist="50800" dir="5400000" algn="ctr" rotWithShape="0">
                  <a:schemeClr val="bg2">
                    <a:lumMod val="90000"/>
                  </a:schemeClr>
                </a:outerShdw>
              </a:effectLst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lIns="77713" tIns="38856" rIns="77713" bIns="38856" anchor="ctr"/>
              <a:lstStyle/>
              <a:p>
                <a:pPr algn="ctr" defTabSz="1088127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b="1" dirty="0" smtClean="0">
                    <a:solidFill>
                      <a:schemeClr val="bg1"/>
                    </a:solidFill>
                    <a:latin typeface="Open Sans Condensed" pitchFamily="34" charset="0"/>
                    <a:ea typeface="Open Sans Condensed" pitchFamily="34" charset="0"/>
                    <a:cs typeface="Open Sans Condensed" pitchFamily="34" charset="0"/>
                  </a:rPr>
                  <a:t>209</a:t>
                </a:r>
                <a:endParaRPr lang="ru-RU" b="1" dirty="0">
                  <a:solidFill>
                    <a:schemeClr val="bg1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endParaRPr>
              </a:p>
            </p:txBody>
          </p:sp>
          <p:sp>
            <p:nvSpPr>
              <p:cNvPr id="14" name="Прямоугольник 13"/>
              <p:cNvSpPr/>
              <p:nvPr/>
            </p:nvSpPr>
            <p:spPr>
              <a:xfrm>
                <a:off x="3577388" y="2794948"/>
                <a:ext cx="897127" cy="1078301"/>
              </a:xfrm>
              <a:prstGeom prst="rect">
                <a:avLst/>
              </a:prstGeom>
              <a:blipFill dpi="0" rotWithShape="1">
                <a:blip r:embed="rId3" cstate="print"/>
                <a:srcRect/>
                <a:stretch>
                  <a:fillRect/>
                </a:stretch>
              </a:blipFill>
              <a:ln>
                <a:solidFill>
                  <a:srgbClr val="4E9FBA"/>
                </a:solidFill>
              </a:ln>
              <a:effectLst>
                <a:outerShdw blurRad="50800" dist="50800" dir="5400000" algn="ctr" rotWithShape="0">
                  <a:schemeClr val="bg2">
                    <a:lumMod val="90000"/>
                  </a:schemeClr>
                </a:outerShdw>
              </a:effectLst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lIns="77713" tIns="38856" rIns="77713" bIns="38856" anchor="ctr"/>
              <a:lstStyle/>
              <a:p>
                <a:pPr algn="ctr" defTabSz="1088127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b="1" dirty="0" smtClean="0">
                    <a:solidFill>
                      <a:schemeClr val="bg1"/>
                    </a:solidFill>
                    <a:latin typeface="Open Sans Condensed" pitchFamily="34" charset="0"/>
                    <a:ea typeface="Open Sans Condensed" pitchFamily="34" charset="0"/>
                    <a:cs typeface="Open Sans Condensed" pitchFamily="34" charset="0"/>
                  </a:rPr>
                  <a:t>149</a:t>
                </a:r>
                <a:endParaRPr lang="ru-RU" b="1" dirty="0">
                  <a:solidFill>
                    <a:schemeClr val="bg1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endParaRPr>
              </a:p>
            </p:txBody>
          </p:sp>
          <p:sp>
            <p:nvSpPr>
              <p:cNvPr id="16" name="Заголовок 1"/>
              <p:cNvSpPr txBox="1">
                <a:spLocks/>
              </p:cNvSpPr>
              <p:nvPr/>
            </p:nvSpPr>
            <p:spPr>
              <a:xfrm>
                <a:off x="926699" y="1678446"/>
                <a:ext cx="4318161" cy="568662"/>
              </a:xfrm>
              <a:prstGeom prst="rect">
                <a:avLst/>
              </a:prstGeom>
            </p:spPr>
            <p:txBody>
              <a:bodyPr/>
              <a:lstStyle>
                <a:lvl1pPr algn="l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  <a:lvl2pPr algn="l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Calibri Light" pitchFamily="34" charset="0"/>
                  </a:defRPr>
                </a:lvl2pPr>
                <a:lvl3pPr algn="l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Calibri Light" pitchFamily="34" charset="0"/>
                  </a:defRPr>
                </a:lvl3pPr>
                <a:lvl4pPr algn="l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Calibri Light" pitchFamily="34" charset="0"/>
                  </a:defRPr>
                </a:lvl4pPr>
                <a:lvl5pPr algn="l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Calibri Light" pitchFamily="34" charset="0"/>
                  </a:defRPr>
                </a:lvl5pPr>
                <a:lvl6pPr marL="457200" algn="l" rtl="0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Calibri Light" pitchFamily="34" charset="0"/>
                  </a:defRPr>
                </a:lvl6pPr>
                <a:lvl7pPr marL="914400" algn="l" rtl="0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Calibri Light" pitchFamily="34" charset="0"/>
                  </a:defRPr>
                </a:lvl7pPr>
                <a:lvl8pPr marL="1371600" algn="l" rtl="0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Calibri Light" pitchFamily="34" charset="0"/>
                  </a:defRPr>
                </a:lvl8pPr>
                <a:lvl9pPr marL="1828800" algn="l" rtl="0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Calibri Light" pitchFamily="34" charset="0"/>
                  </a:defRPr>
                </a:lvl9pPr>
              </a:lstStyle>
              <a:p>
                <a:pPr algn="ctr"/>
                <a:r>
                  <a:rPr lang="ru-RU" sz="1200" spc="100" dirty="0" smtClean="0">
                    <a:solidFill>
                      <a:srgbClr val="1468A4"/>
                    </a:solidFill>
                    <a:latin typeface="Open Sans Condensed" charset="0"/>
                    <a:ea typeface="Open Sans Condensed" charset="0"/>
                    <a:cs typeface="Open Sans Condensed" charset="0"/>
                  </a:rPr>
                  <a:t>Предупреждения о недопустимости нарушений требований законодательства</a:t>
                </a:r>
                <a:endParaRPr lang="ru-RU" sz="1200" spc="100" dirty="0">
                  <a:solidFill>
                    <a:srgbClr val="1468A4"/>
                  </a:solidFill>
                  <a:latin typeface="Open Sans Condensed" charset="0"/>
                  <a:ea typeface="Open Sans Condensed" charset="0"/>
                  <a:cs typeface="Open Sans Condensed" charset="0"/>
                </a:endParaRPr>
              </a:p>
            </p:txBody>
          </p:sp>
          <p:sp>
            <p:nvSpPr>
              <p:cNvPr id="17" name="Прямоугольник 16"/>
              <p:cNvSpPr/>
              <p:nvPr/>
            </p:nvSpPr>
            <p:spPr>
              <a:xfrm>
                <a:off x="661061" y="3871956"/>
                <a:ext cx="952500" cy="284080"/>
              </a:xfrm>
              <a:prstGeom prst="rect">
                <a:avLst/>
              </a:prstGeom>
              <a:noFill/>
              <a:ln>
                <a:noFill/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77751" tIns="38876" rIns="77751" bIns="38876" anchor="ctr"/>
              <a:lstStyle/>
              <a:p>
                <a:pPr algn="ctr" defTabSz="1088127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altLang="ru-RU" sz="1400" b="1" dirty="0" smtClean="0">
                    <a:solidFill>
                      <a:schemeClr val="bg1">
                        <a:lumMod val="50000"/>
                      </a:schemeClr>
                    </a:solidFill>
                    <a:latin typeface="Open Sans Condensed Light" pitchFamily="34" charset="0"/>
                    <a:ea typeface="Open Sans Condensed Light" pitchFamily="34" charset="0"/>
                    <a:cs typeface="Open Sans Condensed Light" pitchFamily="34" charset="0"/>
                  </a:rPr>
                  <a:t>2012 год</a:t>
                </a:r>
                <a:endParaRPr lang="ru-RU" sz="1400" b="1" dirty="0">
                  <a:solidFill>
                    <a:schemeClr val="bg1">
                      <a:lumMod val="50000"/>
                    </a:schemeClr>
                  </a:solidFill>
                  <a:latin typeface="Open Sans Condensed Light" pitchFamily="34" charset="0"/>
                  <a:ea typeface="Open Sans Condensed Light" pitchFamily="34" charset="0"/>
                  <a:cs typeface="Open Sans Condensed Light" pitchFamily="34" charset="0"/>
                </a:endParaRPr>
              </a:p>
            </p:txBody>
          </p:sp>
          <p:sp>
            <p:nvSpPr>
              <p:cNvPr id="18" name="Прямоугольник 17"/>
              <p:cNvSpPr/>
              <p:nvPr/>
            </p:nvSpPr>
            <p:spPr>
              <a:xfrm>
                <a:off x="1615147" y="3884302"/>
                <a:ext cx="952500" cy="284080"/>
              </a:xfrm>
              <a:prstGeom prst="rect">
                <a:avLst/>
              </a:prstGeom>
              <a:noFill/>
              <a:ln>
                <a:noFill/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77751" tIns="38876" rIns="77751" bIns="38876" anchor="ctr"/>
              <a:lstStyle/>
              <a:p>
                <a:pPr algn="ctr" defTabSz="1088127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altLang="ru-RU" sz="1400" b="1" dirty="0" smtClean="0">
                    <a:solidFill>
                      <a:schemeClr val="bg1">
                        <a:lumMod val="50000"/>
                      </a:schemeClr>
                    </a:solidFill>
                    <a:latin typeface="Open Sans Condensed Light" pitchFamily="34" charset="0"/>
                    <a:ea typeface="Open Sans Condensed Light" pitchFamily="34" charset="0"/>
                    <a:cs typeface="Open Sans Condensed Light" pitchFamily="34" charset="0"/>
                  </a:rPr>
                  <a:t>2013 год</a:t>
                </a:r>
                <a:endParaRPr lang="ru-RU" sz="1400" b="1" dirty="0">
                  <a:solidFill>
                    <a:schemeClr val="bg1">
                      <a:lumMod val="50000"/>
                    </a:schemeClr>
                  </a:solidFill>
                  <a:latin typeface="Open Sans Condensed Light" pitchFamily="34" charset="0"/>
                  <a:ea typeface="Open Sans Condensed Light" pitchFamily="34" charset="0"/>
                  <a:cs typeface="Open Sans Condensed Light" pitchFamily="34" charset="0"/>
                </a:endParaRPr>
              </a:p>
            </p:txBody>
          </p:sp>
          <p:sp>
            <p:nvSpPr>
              <p:cNvPr id="19" name="Прямоугольник 18"/>
              <p:cNvSpPr/>
              <p:nvPr/>
            </p:nvSpPr>
            <p:spPr>
              <a:xfrm>
                <a:off x="2609529" y="3888724"/>
                <a:ext cx="952500" cy="284080"/>
              </a:xfrm>
              <a:prstGeom prst="rect">
                <a:avLst/>
              </a:prstGeom>
              <a:noFill/>
              <a:ln>
                <a:noFill/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77751" tIns="38876" rIns="77751" bIns="38876" anchor="ctr"/>
              <a:lstStyle/>
              <a:p>
                <a:pPr algn="ctr" defTabSz="1088127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altLang="ru-RU" sz="1400" b="1" dirty="0" smtClean="0">
                    <a:solidFill>
                      <a:schemeClr val="bg1">
                        <a:lumMod val="50000"/>
                      </a:schemeClr>
                    </a:solidFill>
                    <a:latin typeface="Open Sans Condensed Light" pitchFamily="34" charset="0"/>
                    <a:ea typeface="Open Sans Condensed Light" pitchFamily="34" charset="0"/>
                    <a:cs typeface="Open Sans Condensed Light" pitchFamily="34" charset="0"/>
                  </a:rPr>
                  <a:t>2014 год</a:t>
                </a:r>
                <a:endParaRPr lang="ru-RU" sz="1400" b="1" dirty="0">
                  <a:solidFill>
                    <a:schemeClr val="bg1">
                      <a:lumMod val="50000"/>
                    </a:schemeClr>
                  </a:solidFill>
                  <a:latin typeface="Open Sans Condensed Light" pitchFamily="34" charset="0"/>
                  <a:ea typeface="Open Sans Condensed Light" pitchFamily="34" charset="0"/>
                  <a:cs typeface="Open Sans Condensed Light" pitchFamily="34" charset="0"/>
                </a:endParaRPr>
              </a:p>
            </p:txBody>
          </p:sp>
          <p:sp>
            <p:nvSpPr>
              <p:cNvPr id="20" name="Прямоугольник 19"/>
              <p:cNvSpPr/>
              <p:nvPr/>
            </p:nvSpPr>
            <p:spPr>
              <a:xfrm>
                <a:off x="3562029" y="3888724"/>
                <a:ext cx="952500" cy="284080"/>
              </a:xfrm>
              <a:prstGeom prst="rect">
                <a:avLst/>
              </a:prstGeom>
              <a:noFill/>
              <a:ln>
                <a:noFill/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77751" tIns="38876" rIns="77751" bIns="38876" anchor="ctr"/>
              <a:lstStyle/>
              <a:p>
                <a:pPr algn="ctr" defTabSz="1088127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altLang="ru-RU" sz="1400" b="1" dirty="0" smtClean="0">
                    <a:solidFill>
                      <a:schemeClr val="bg1">
                        <a:lumMod val="50000"/>
                      </a:schemeClr>
                    </a:solidFill>
                    <a:latin typeface="Open Sans Condensed Light" pitchFamily="34" charset="0"/>
                    <a:ea typeface="Open Sans Condensed Light" pitchFamily="34" charset="0"/>
                    <a:cs typeface="Open Sans Condensed Light" pitchFamily="34" charset="0"/>
                  </a:rPr>
                  <a:t>2015 год</a:t>
                </a:r>
                <a:endParaRPr lang="ru-RU" sz="1400" b="1" dirty="0">
                  <a:solidFill>
                    <a:schemeClr val="bg1">
                      <a:lumMod val="50000"/>
                    </a:schemeClr>
                  </a:solidFill>
                  <a:latin typeface="Open Sans Condensed Light" pitchFamily="34" charset="0"/>
                  <a:ea typeface="Open Sans Condensed Light" pitchFamily="34" charset="0"/>
                  <a:cs typeface="Open Sans Condensed Light" pitchFamily="34" charset="0"/>
                </a:endParaRPr>
              </a:p>
            </p:txBody>
          </p:sp>
          <p:sp>
            <p:nvSpPr>
              <p:cNvPr id="21" name="Прямоугольник 20"/>
              <p:cNvSpPr/>
              <p:nvPr/>
            </p:nvSpPr>
            <p:spPr>
              <a:xfrm>
                <a:off x="2624888" y="2047486"/>
                <a:ext cx="952500" cy="284080"/>
              </a:xfrm>
              <a:prstGeom prst="rect">
                <a:avLst/>
              </a:prstGeom>
              <a:noFill/>
              <a:ln>
                <a:noFill/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77751" tIns="38876" rIns="77751" bIns="38876" anchor="ctr"/>
              <a:lstStyle/>
              <a:p>
                <a:pPr algn="ctr" defTabSz="1088127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altLang="ru-RU" b="1" dirty="0" smtClean="0">
                    <a:solidFill>
                      <a:schemeClr val="tx1"/>
                    </a:solidFill>
                    <a:latin typeface="Open Sans Condensed" pitchFamily="34" charset="0"/>
                    <a:ea typeface="Open Sans Condensed" pitchFamily="34" charset="0"/>
                    <a:cs typeface="Open Sans Condensed" pitchFamily="34" charset="0"/>
                  </a:rPr>
                  <a:t>85%</a:t>
                </a:r>
                <a:endParaRPr lang="ru-RU" b="1" dirty="0">
                  <a:solidFill>
                    <a:schemeClr val="tx1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endParaRPr>
              </a:p>
            </p:txBody>
          </p:sp>
          <p:sp>
            <p:nvSpPr>
              <p:cNvPr id="22" name="Прямоугольник 21"/>
              <p:cNvSpPr/>
              <p:nvPr/>
            </p:nvSpPr>
            <p:spPr>
              <a:xfrm>
                <a:off x="1623795" y="2279074"/>
                <a:ext cx="952500" cy="284080"/>
              </a:xfrm>
              <a:prstGeom prst="rect">
                <a:avLst/>
              </a:prstGeom>
              <a:noFill/>
              <a:ln>
                <a:noFill/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77751" tIns="38876" rIns="77751" bIns="38876" anchor="ctr"/>
              <a:lstStyle/>
              <a:p>
                <a:pPr algn="ctr" defTabSz="1088127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altLang="ru-RU" b="1" dirty="0" smtClean="0">
                    <a:solidFill>
                      <a:schemeClr val="tx1"/>
                    </a:solidFill>
                    <a:latin typeface="Open Sans Condensed" pitchFamily="34" charset="0"/>
                    <a:ea typeface="Open Sans Condensed" pitchFamily="34" charset="0"/>
                    <a:cs typeface="Open Sans Condensed" pitchFamily="34" charset="0"/>
                  </a:rPr>
                  <a:t>69%</a:t>
                </a:r>
                <a:endParaRPr lang="ru-RU" b="1" dirty="0">
                  <a:solidFill>
                    <a:schemeClr val="tx1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endParaRPr>
              </a:p>
            </p:txBody>
          </p:sp>
          <p:sp>
            <p:nvSpPr>
              <p:cNvPr id="23" name="Прямоугольник 22"/>
              <p:cNvSpPr/>
              <p:nvPr/>
            </p:nvSpPr>
            <p:spPr>
              <a:xfrm>
                <a:off x="3633296" y="2517738"/>
                <a:ext cx="952500" cy="284080"/>
              </a:xfrm>
              <a:prstGeom prst="rect">
                <a:avLst/>
              </a:prstGeom>
              <a:noFill/>
              <a:ln>
                <a:noFill/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77751" tIns="38876" rIns="77751" bIns="38876" anchor="ctr"/>
              <a:lstStyle/>
              <a:p>
                <a:pPr algn="ctr" defTabSz="1088127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b="1" dirty="0" smtClean="0">
                    <a:solidFill>
                      <a:schemeClr val="tx1"/>
                    </a:solidFill>
                    <a:latin typeface="Open Sans Condensed" pitchFamily="34" charset="0"/>
                    <a:ea typeface="Open Sans Condensed" pitchFamily="34" charset="0"/>
                    <a:cs typeface="Open Sans Condensed" pitchFamily="34" charset="0"/>
                  </a:rPr>
                  <a:t>78%</a:t>
                </a:r>
                <a:endParaRPr lang="ru-RU" b="1" dirty="0">
                  <a:solidFill>
                    <a:schemeClr val="tx1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endParaRPr>
              </a:p>
            </p:txBody>
          </p:sp>
          <p:sp>
            <p:nvSpPr>
              <p:cNvPr id="24" name="Прямоугольник 23"/>
              <p:cNvSpPr/>
              <p:nvPr/>
            </p:nvSpPr>
            <p:spPr>
              <a:xfrm>
                <a:off x="662647" y="2983562"/>
                <a:ext cx="952500" cy="284080"/>
              </a:xfrm>
              <a:prstGeom prst="rect">
                <a:avLst/>
              </a:prstGeom>
              <a:noFill/>
              <a:ln>
                <a:noFill/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77751" tIns="38876" rIns="77751" bIns="38876" anchor="ctr"/>
              <a:lstStyle/>
              <a:p>
                <a:pPr algn="ctr" defTabSz="1088127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altLang="ru-RU" b="1" dirty="0" smtClean="0">
                    <a:solidFill>
                      <a:schemeClr val="tx1"/>
                    </a:solidFill>
                    <a:latin typeface="Open Sans Condensed" pitchFamily="34" charset="0"/>
                    <a:ea typeface="Open Sans Condensed" pitchFamily="34" charset="0"/>
                    <a:cs typeface="Open Sans Condensed" pitchFamily="34" charset="0"/>
                  </a:rPr>
                  <a:t>84%</a:t>
                </a:r>
                <a:endParaRPr lang="ru-RU" b="1" dirty="0">
                  <a:solidFill>
                    <a:schemeClr val="tx1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endParaRPr>
              </a:p>
            </p:txBody>
          </p:sp>
        </p:grpSp>
        <p:grpSp>
          <p:nvGrpSpPr>
            <p:cNvPr id="4" name="Группа 122"/>
            <p:cNvGrpSpPr/>
            <p:nvPr/>
          </p:nvGrpSpPr>
          <p:grpSpPr>
            <a:xfrm>
              <a:off x="6180226" y="1684204"/>
              <a:ext cx="5078060" cy="2499995"/>
              <a:chOff x="6180226" y="1684204"/>
              <a:chExt cx="5078060" cy="2499995"/>
            </a:xfrm>
          </p:grpSpPr>
          <p:cxnSp>
            <p:nvCxnSpPr>
              <p:cNvPr id="53" name="Прямая соединительная линия 52"/>
              <p:cNvCxnSpPr/>
              <p:nvPr/>
            </p:nvCxnSpPr>
            <p:spPr>
              <a:xfrm flipH="1" flipV="1">
                <a:off x="6180226" y="1720714"/>
                <a:ext cx="605" cy="2156516"/>
              </a:xfrm>
              <a:prstGeom prst="line">
                <a:avLst/>
              </a:prstGeom>
              <a:ln w="12700">
                <a:solidFill>
                  <a:srgbClr val="B4B4B4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Прямая соединительная линия 53"/>
              <p:cNvCxnSpPr/>
              <p:nvPr/>
            </p:nvCxnSpPr>
            <p:spPr>
              <a:xfrm flipH="1">
                <a:off x="6185626" y="3861756"/>
                <a:ext cx="5072660" cy="14005"/>
              </a:xfrm>
              <a:prstGeom prst="line">
                <a:avLst/>
              </a:prstGeom>
              <a:ln w="12700">
                <a:solidFill>
                  <a:srgbClr val="B4B4B4"/>
                </a:solidFill>
                <a:head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Прямая соединительная линия 54"/>
              <p:cNvCxnSpPr/>
              <p:nvPr/>
            </p:nvCxnSpPr>
            <p:spPr>
              <a:xfrm>
                <a:off x="6187055" y="3485578"/>
                <a:ext cx="5071231" cy="15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Прямая соединительная линия 55"/>
              <p:cNvCxnSpPr/>
              <p:nvPr/>
            </p:nvCxnSpPr>
            <p:spPr>
              <a:xfrm>
                <a:off x="6187055" y="3122571"/>
                <a:ext cx="5071231" cy="2782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Прямая соединительная линия 56"/>
              <p:cNvCxnSpPr/>
              <p:nvPr/>
            </p:nvCxnSpPr>
            <p:spPr>
              <a:xfrm>
                <a:off x="6187055" y="2755483"/>
                <a:ext cx="5071231" cy="686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Прямая соединительная линия 57"/>
              <p:cNvCxnSpPr/>
              <p:nvPr/>
            </p:nvCxnSpPr>
            <p:spPr>
              <a:xfrm>
                <a:off x="6187055" y="2392939"/>
                <a:ext cx="5071231" cy="2319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" name="Прямоугольник 58"/>
              <p:cNvSpPr/>
              <p:nvPr/>
            </p:nvSpPr>
            <p:spPr>
              <a:xfrm>
                <a:off x="6253177" y="3650249"/>
                <a:ext cx="897127" cy="222559"/>
              </a:xfrm>
              <a:prstGeom prst="rect">
                <a:avLst/>
              </a:prstGeom>
              <a:solidFill>
                <a:srgbClr val="90B15D"/>
              </a:solidFill>
              <a:ln>
                <a:noFill/>
              </a:ln>
              <a:effectLst>
                <a:outerShdw blurRad="50800" dist="50800" dir="5400000" algn="ctr" rotWithShape="0">
                  <a:schemeClr val="bg2">
                    <a:lumMod val="90000"/>
                  </a:schemeClr>
                </a:outerShdw>
              </a:effectLst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lIns="77713" tIns="38856" rIns="77713" bIns="38856" anchor="ctr"/>
              <a:lstStyle/>
              <a:p>
                <a:pPr algn="ctr" defTabSz="1088127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b="1" dirty="0" smtClean="0">
                    <a:solidFill>
                      <a:schemeClr val="bg1"/>
                    </a:solidFill>
                    <a:latin typeface="Open Sans Condensed" pitchFamily="34" charset="0"/>
                    <a:ea typeface="Open Sans Condensed" pitchFamily="34" charset="0"/>
                    <a:cs typeface="Open Sans Condensed" pitchFamily="34" charset="0"/>
                  </a:rPr>
                  <a:t>9</a:t>
                </a:r>
                <a:endParaRPr lang="ru-RU" b="1" dirty="0">
                  <a:solidFill>
                    <a:schemeClr val="bg1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endParaRPr>
              </a:p>
            </p:txBody>
          </p:sp>
          <p:sp>
            <p:nvSpPr>
              <p:cNvPr id="60" name="Прямоугольник 59"/>
              <p:cNvSpPr/>
              <p:nvPr/>
            </p:nvSpPr>
            <p:spPr>
              <a:xfrm>
                <a:off x="7187875" y="3136847"/>
                <a:ext cx="897127" cy="763272"/>
              </a:xfrm>
              <a:prstGeom prst="rect">
                <a:avLst/>
              </a:prstGeom>
              <a:solidFill>
                <a:srgbClr val="90B15D"/>
              </a:solidFill>
              <a:ln>
                <a:noFill/>
              </a:ln>
              <a:effectLst>
                <a:outerShdw blurRad="50800" dist="50800" dir="5400000" algn="ctr" rotWithShape="0">
                  <a:schemeClr val="bg2">
                    <a:lumMod val="90000"/>
                  </a:schemeClr>
                </a:outerShdw>
              </a:effectLst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lIns="77713" tIns="38856" rIns="77713" bIns="38856" anchor="ctr"/>
              <a:lstStyle/>
              <a:p>
                <a:pPr algn="ctr" defTabSz="1088127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b="1" dirty="0" smtClean="0">
                    <a:solidFill>
                      <a:schemeClr val="bg1"/>
                    </a:solidFill>
                    <a:latin typeface="Open Sans Condensed" pitchFamily="34" charset="0"/>
                    <a:ea typeface="Open Sans Condensed" pitchFamily="34" charset="0"/>
                    <a:cs typeface="Open Sans Condensed" pitchFamily="34" charset="0"/>
                  </a:rPr>
                  <a:t>37</a:t>
                </a:r>
                <a:endParaRPr lang="ru-RU" b="1" dirty="0">
                  <a:solidFill>
                    <a:schemeClr val="bg1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endParaRPr>
              </a:p>
            </p:txBody>
          </p:sp>
          <p:sp>
            <p:nvSpPr>
              <p:cNvPr id="61" name="Прямоугольник 60"/>
              <p:cNvSpPr/>
              <p:nvPr/>
            </p:nvSpPr>
            <p:spPr>
              <a:xfrm>
                <a:off x="8140375" y="3413244"/>
                <a:ext cx="897127" cy="474011"/>
              </a:xfrm>
              <a:prstGeom prst="rect">
                <a:avLst/>
              </a:prstGeom>
              <a:solidFill>
                <a:srgbClr val="90B15D"/>
              </a:solidFill>
              <a:ln>
                <a:noFill/>
              </a:ln>
              <a:effectLst>
                <a:outerShdw blurRad="50800" dist="50800" dir="5400000" algn="ctr" rotWithShape="0">
                  <a:schemeClr val="bg2">
                    <a:lumMod val="90000"/>
                  </a:schemeClr>
                </a:outerShdw>
              </a:effectLst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lIns="77713" tIns="38856" rIns="77713" bIns="38856" anchor="ctr"/>
              <a:lstStyle/>
              <a:p>
                <a:pPr algn="ctr" defTabSz="1088127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b="1" dirty="0" smtClean="0">
                    <a:solidFill>
                      <a:schemeClr val="bg1"/>
                    </a:solidFill>
                    <a:latin typeface="Open Sans Condensed" pitchFamily="34" charset="0"/>
                    <a:ea typeface="Open Sans Condensed" pitchFamily="34" charset="0"/>
                    <a:cs typeface="Open Sans Condensed" pitchFamily="34" charset="0"/>
                  </a:rPr>
                  <a:t>28</a:t>
                </a:r>
                <a:endParaRPr lang="ru-RU" b="1" dirty="0">
                  <a:solidFill>
                    <a:schemeClr val="bg1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endParaRPr>
              </a:p>
            </p:txBody>
          </p:sp>
          <p:sp>
            <p:nvSpPr>
              <p:cNvPr id="62" name="Прямоугольник 61"/>
              <p:cNvSpPr/>
              <p:nvPr/>
            </p:nvSpPr>
            <p:spPr>
              <a:xfrm>
                <a:off x="9092875" y="3313625"/>
                <a:ext cx="897127" cy="575099"/>
              </a:xfrm>
              <a:prstGeom prst="rect">
                <a:avLst/>
              </a:prstGeom>
              <a:solidFill>
                <a:srgbClr val="90B15D"/>
              </a:solidFill>
              <a:ln>
                <a:noFill/>
              </a:ln>
              <a:effectLst>
                <a:outerShdw blurRad="50800" dist="50800" dir="5400000" algn="ctr" rotWithShape="0">
                  <a:schemeClr val="bg2">
                    <a:lumMod val="90000"/>
                  </a:schemeClr>
                </a:outerShdw>
              </a:effectLst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lIns="77713" tIns="38856" rIns="77713" bIns="38856" anchor="ctr"/>
              <a:lstStyle/>
              <a:p>
                <a:pPr algn="ctr" defTabSz="1088127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b="1" dirty="0" smtClean="0">
                    <a:solidFill>
                      <a:schemeClr val="bg1"/>
                    </a:solidFill>
                    <a:latin typeface="Open Sans Condensed" pitchFamily="34" charset="0"/>
                    <a:ea typeface="Open Sans Condensed" pitchFamily="34" charset="0"/>
                    <a:cs typeface="Open Sans Condensed" pitchFamily="34" charset="0"/>
                  </a:rPr>
                  <a:t>34</a:t>
                </a:r>
                <a:endParaRPr lang="ru-RU" b="1" dirty="0">
                  <a:solidFill>
                    <a:schemeClr val="bg1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endParaRPr>
              </a:p>
            </p:txBody>
          </p:sp>
          <p:sp>
            <p:nvSpPr>
              <p:cNvPr id="63" name="Заголовок 1"/>
              <p:cNvSpPr txBox="1">
                <a:spLocks/>
              </p:cNvSpPr>
              <p:nvPr/>
            </p:nvSpPr>
            <p:spPr>
              <a:xfrm>
                <a:off x="6565235" y="1684204"/>
                <a:ext cx="4318161" cy="568662"/>
              </a:xfrm>
              <a:prstGeom prst="rect">
                <a:avLst/>
              </a:prstGeom>
            </p:spPr>
            <p:txBody>
              <a:bodyPr/>
              <a:lstStyle>
                <a:lvl1pPr algn="l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  <a:lvl2pPr algn="l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Calibri Light" pitchFamily="34" charset="0"/>
                  </a:defRPr>
                </a:lvl2pPr>
                <a:lvl3pPr algn="l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Calibri Light" pitchFamily="34" charset="0"/>
                  </a:defRPr>
                </a:lvl3pPr>
                <a:lvl4pPr algn="l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Calibri Light" pitchFamily="34" charset="0"/>
                  </a:defRPr>
                </a:lvl4pPr>
                <a:lvl5pPr algn="l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Calibri Light" pitchFamily="34" charset="0"/>
                  </a:defRPr>
                </a:lvl5pPr>
                <a:lvl6pPr marL="457200" algn="l" rtl="0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Calibri Light" pitchFamily="34" charset="0"/>
                  </a:defRPr>
                </a:lvl6pPr>
                <a:lvl7pPr marL="914400" algn="l" rtl="0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Calibri Light" pitchFamily="34" charset="0"/>
                  </a:defRPr>
                </a:lvl7pPr>
                <a:lvl8pPr marL="1371600" algn="l" rtl="0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Calibri Light" pitchFamily="34" charset="0"/>
                  </a:defRPr>
                </a:lvl8pPr>
                <a:lvl9pPr marL="1828800" algn="l" rtl="0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Calibri Light" pitchFamily="34" charset="0"/>
                  </a:defRPr>
                </a:lvl9pPr>
              </a:lstStyle>
              <a:p>
                <a:pPr algn="ctr"/>
                <a:r>
                  <a:rPr lang="ru-RU" sz="1200" spc="100" dirty="0" smtClean="0">
                    <a:solidFill>
                      <a:srgbClr val="1468A4"/>
                    </a:solidFill>
                    <a:latin typeface="Open Sans Condensed" charset="0"/>
                    <a:ea typeface="Open Sans Condensed" charset="0"/>
                    <a:cs typeface="Open Sans Condensed" charset="0"/>
                  </a:rPr>
                  <a:t>Предписания об устранении выявленных нарушений</a:t>
                </a:r>
                <a:endParaRPr lang="ru-RU" sz="1200" spc="100" dirty="0">
                  <a:solidFill>
                    <a:srgbClr val="1468A4"/>
                  </a:solidFill>
                  <a:latin typeface="Open Sans Condensed" charset="0"/>
                  <a:ea typeface="Open Sans Condensed" charset="0"/>
                  <a:cs typeface="Open Sans Condensed" charset="0"/>
                </a:endParaRPr>
              </a:p>
            </p:txBody>
          </p:sp>
          <p:sp>
            <p:nvSpPr>
              <p:cNvPr id="68" name="Прямоугольник 67"/>
              <p:cNvSpPr/>
              <p:nvPr/>
            </p:nvSpPr>
            <p:spPr>
              <a:xfrm>
                <a:off x="8140375" y="3114719"/>
                <a:ext cx="952500" cy="284080"/>
              </a:xfrm>
              <a:prstGeom prst="rect">
                <a:avLst/>
              </a:prstGeom>
              <a:noFill/>
              <a:ln>
                <a:noFill/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77751" tIns="38876" rIns="77751" bIns="38876" anchor="ctr"/>
              <a:lstStyle/>
              <a:p>
                <a:pPr algn="ctr" defTabSz="1088127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altLang="ru-RU" b="1" dirty="0" smtClean="0">
                    <a:solidFill>
                      <a:schemeClr val="tx1"/>
                    </a:solidFill>
                    <a:latin typeface="Open Sans Condensed" pitchFamily="34" charset="0"/>
                    <a:ea typeface="Open Sans Condensed" pitchFamily="34" charset="0"/>
                    <a:cs typeface="Open Sans Condensed" pitchFamily="34" charset="0"/>
                  </a:rPr>
                  <a:t>11%</a:t>
                </a:r>
                <a:endParaRPr lang="ru-RU" b="1" dirty="0">
                  <a:solidFill>
                    <a:schemeClr val="tx1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endParaRPr>
              </a:p>
            </p:txBody>
          </p:sp>
          <p:sp>
            <p:nvSpPr>
              <p:cNvPr id="69" name="Прямоугольник 68"/>
              <p:cNvSpPr/>
              <p:nvPr/>
            </p:nvSpPr>
            <p:spPr>
              <a:xfrm>
                <a:off x="7151881" y="2841522"/>
                <a:ext cx="952500" cy="284080"/>
              </a:xfrm>
              <a:prstGeom prst="rect">
                <a:avLst/>
              </a:prstGeom>
              <a:noFill/>
              <a:ln>
                <a:noFill/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77751" tIns="38876" rIns="77751" bIns="38876" anchor="ctr"/>
              <a:lstStyle/>
              <a:p>
                <a:pPr algn="ctr" defTabSz="1088127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altLang="ru-RU" b="1" dirty="0" smtClean="0">
                    <a:solidFill>
                      <a:schemeClr val="tx1"/>
                    </a:solidFill>
                    <a:latin typeface="Open Sans Condensed" pitchFamily="34" charset="0"/>
                    <a:ea typeface="Open Sans Condensed" pitchFamily="34" charset="0"/>
                    <a:cs typeface="Open Sans Condensed" pitchFamily="34" charset="0"/>
                  </a:rPr>
                  <a:t>14%</a:t>
                </a:r>
                <a:endParaRPr lang="ru-RU" b="1" dirty="0">
                  <a:solidFill>
                    <a:schemeClr val="tx1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endParaRPr>
              </a:p>
            </p:txBody>
          </p:sp>
          <p:sp>
            <p:nvSpPr>
              <p:cNvPr id="70" name="Прямоугольник 69"/>
              <p:cNvSpPr/>
              <p:nvPr/>
            </p:nvSpPr>
            <p:spPr>
              <a:xfrm>
                <a:off x="9092875" y="3032430"/>
                <a:ext cx="952500" cy="284080"/>
              </a:xfrm>
              <a:prstGeom prst="rect">
                <a:avLst/>
              </a:prstGeom>
              <a:noFill/>
              <a:ln>
                <a:noFill/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77751" tIns="38876" rIns="77751" bIns="38876" anchor="ctr"/>
              <a:lstStyle/>
              <a:p>
                <a:pPr algn="ctr" defTabSz="1088127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b="1" dirty="0" smtClean="0">
                    <a:solidFill>
                      <a:schemeClr val="tx1"/>
                    </a:solidFill>
                    <a:latin typeface="Open Sans Condensed" pitchFamily="34" charset="0"/>
                    <a:ea typeface="Open Sans Condensed" pitchFamily="34" charset="0"/>
                    <a:cs typeface="Open Sans Condensed" pitchFamily="34" charset="0"/>
                  </a:rPr>
                  <a:t>18%</a:t>
                </a:r>
                <a:endParaRPr lang="ru-RU" b="1" dirty="0">
                  <a:solidFill>
                    <a:schemeClr val="tx1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endParaRPr>
              </a:p>
            </p:txBody>
          </p:sp>
          <p:sp>
            <p:nvSpPr>
              <p:cNvPr id="71" name="Прямоугольник 70"/>
              <p:cNvSpPr/>
              <p:nvPr/>
            </p:nvSpPr>
            <p:spPr>
              <a:xfrm>
                <a:off x="6301183" y="3291230"/>
                <a:ext cx="952500" cy="284080"/>
              </a:xfrm>
              <a:prstGeom prst="rect">
                <a:avLst/>
              </a:prstGeom>
              <a:noFill/>
              <a:ln>
                <a:noFill/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77751" tIns="38876" rIns="77751" bIns="38876" anchor="ctr"/>
              <a:lstStyle/>
              <a:p>
                <a:pPr algn="ctr" defTabSz="1088127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altLang="ru-RU" b="1" dirty="0" smtClean="0">
                    <a:solidFill>
                      <a:schemeClr val="tx1"/>
                    </a:solidFill>
                    <a:latin typeface="Open Sans Condensed" pitchFamily="34" charset="0"/>
                    <a:ea typeface="Open Sans Condensed" pitchFamily="34" charset="0"/>
                    <a:cs typeface="Open Sans Condensed" pitchFamily="34" charset="0"/>
                  </a:rPr>
                  <a:t>9%</a:t>
                </a:r>
                <a:endParaRPr lang="ru-RU" b="1" dirty="0">
                  <a:solidFill>
                    <a:schemeClr val="tx1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endParaRPr>
              </a:p>
            </p:txBody>
          </p:sp>
          <p:sp>
            <p:nvSpPr>
              <p:cNvPr id="73" name="Прямоугольник 72"/>
              <p:cNvSpPr/>
              <p:nvPr/>
            </p:nvSpPr>
            <p:spPr>
              <a:xfrm>
                <a:off x="6299597" y="3869088"/>
                <a:ext cx="952500" cy="284080"/>
              </a:xfrm>
              <a:prstGeom prst="rect">
                <a:avLst/>
              </a:prstGeom>
              <a:noFill/>
              <a:ln>
                <a:noFill/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77751" tIns="38876" rIns="77751" bIns="38876" anchor="ctr"/>
              <a:lstStyle/>
              <a:p>
                <a:pPr algn="ctr" defTabSz="1088127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altLang="ru-RU" sz="1400" b="1" dirty="0" smtClean="0">
                    <a:solidFill>
                      <a:schemeClr val="bg1">
                        <a:lumMod val="50000"/>
                      </a:schemeClr>
                    </a:solidFill>
                    <a:latin typeface="Open Sans Condensed Light" pitchFamily="34" charset="0"/>
                    <a:ea typeface="Open Sans Condensed Light" pitchFamily="34" charset="0"/>
                    <a:cs typeface="Open Sans Condensed Light" pitchFamily="34" charset="0"/>
                  </a:rPr>
                  <a:t>2012 год</a:t>
                </a:r>
                <a:endParaRPr lang="ru-RU" sz="1400" b="1" dirty="0">
                  <a:solidFill>
                    <a:schemeClr val="bg1">
                      <a:lumMod val="50000"/>
                    </a:schemeClr>
                  </a:solidFill>
                  <a:latin typeface="Open Sans Condensed Light" pitchFamily="34" charset="0"/>
                  <a:ea typeface="Open Sans Condensed Light" pitchFamily="34" charset="0"/>
                  <a:cs typeface="Open Sans Condensed Light" pitchFamily="34" charset="0"/>
                </a:endParaRPr>
              </a:p>
            </p:txBody>
          </p:sp>
          <p:sp>
            <p:nvSpPr>
              <p:cNvPr id="74" name="Прямоугольник 73"/>
              <p:cNvSpPr/>
              <p:nvPr/>
            </p:nvSpPr>
            <p:spPr>
              <a:xfrm>
                <a:off x="7187875" y="3899913"/>
                <a:ext cx="952500" cy="284080"/>
              </a:xfrm>
              <a:prstGeom prst="rect">
                <a:avLst/>
              </a:prstGeom>
              <a:noFill/>
              <a:ln>
                <a:noFill/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77751" tIns="38876" rIns="77751" bIns="38876" anchor="ctr"/>
              <a:lstStyle/>
              <a:p>
                <a:pPr algn="ctr" defTabSz="1088127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altLang="ru-RU" sz="1400" b="1" dirty="0" smtClean="0">
                    <a:solidFill>
                      <a:schemeClr val="bg1">
                        <a:lumMod val="50000"/>
                      </a:schemeClr>
                    </a:solidFill>
                    <a:latin typeface="Open Sans Condensed Light" pitchFamily="34" charset="0"/>
                    <a:ea typeface="Open Sans Condensed Light" pitchFamily="34" charset="0"/>
                    <a:cs typeface="Open Sans Condensed Light" pitchFamily="34" charset="0"/>
                  </a:rPr>
                  <a:t>2013 год</a:t>
                </a:r>
                <a:endParaRPr lang="ru-RU" sz="1400" b="1" dirty="0">
                  <a:solidFill>
                    <a:schemeClr val="bg1">
                      <a:lumMod val="50000"/>
                    </a:schemeClr>
                  </a:solidFill>
                  <a:latin typeface="Open Sans Condensed Light" pitchFamily="34" charset="0"/>
                  <a:ea typeface="Open Sans Condensed Light" pitchFamily="34" charset="0"/>
                  <a:cs typeface="Open Sans Condensed Light" pitchFamily="34" charset="0"/>
                </a:endParaRPr>
              </a:p>
            </p:txBody>
          </p:sp>
          <p:sp>
            <p:nvSpPr>
              <p:cNvPr id="75" name="Прямоугольник 74"/>
              <p:cNvSpPr/>
              <p:nvPr/>
            </p:nvSpPr>
            <p:spPr>
              <a:xfrm>
                <a:off x="8140375" y="3900119"/>
                <a:ext cx="952500" cy="284080"/>
              </a:xfrm>
              <a:prstGeom prst="rect">
                <a:avLst/>
              </a:prstGeom>
              <a:noFill/>
              <a:ln>
                <a:noFill/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77751" tIns="38876" rIns="77751" bIns="38876" anchor="ctr"/>
              <a:lstStyle/>
              <a:p>
                <a:pPr algn="ctr" defTabSz="1088127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altLang="ru-RU" sz="1400" b="1" dirty="0" smtClean="0">
                    <a:solidFill>
                      <a:schemeClr val="bg1">
                        <a:lumMod val="50000"/>
                      </a:schemeClr>
                    </a:solidFill>
                    <a:latin typeface="Open Sans Condensed Light" pitchFamily="34" charset="0"/>
                    <a:ea typeface="Open Sans Condensed Light" pitchFamily="34" charset="0"/>
                    <a:cs typeface="Open Sans Condensed Light" pitchFamily="34" charset="0"/>
                  </a:rPr>
                  <a:t>2014 год</a:t>
                </a:r>
                <a:endParaRPr lang="ru-RU" sz="1400" b="1" dirty="0">
                  <a:solidFill>
                    <a:schemeClr val="bg1">
                      <a:lumMod val="50000"/>
                    </a:schemeClr>
                  </a:solidFill>
                  <a:latin typeface="Open Sans Condensed Light" pitchFamily="34" charset="0"/>
                  <a:ea typeface="Open Sans Condensed Light" pitchFamily="34" charset="0"/>
                  <a:cs typeface="Open Sans Condensed Light" pitchFamily="34" charset="0"/>
                </a:endParaRPr>
              </a:p>
            </p:txBody>
          </p:sp>
          <p:sp>
            <p:nvSpPr>
              <p:cNvPr id="76" name="Прямоугольник 75"/>
              <p:cNvSpPr/>
              <p:nvPr/>
            </p:nvSpPr>
            <p:spPr>
              <a:xfrm>
                <a:off x="9065188" y="3899913"/>
                <a:ext cx="952500" cy="284080"/>
              </a:xfrm>
              <a:prstGeom prst="rect">
                <a:avLst/>
              </a:prstGeom>
              <a:noFill/>
              <a:ln>
                <a:noFill/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77751" tIns="38876" rIns="77751" bIns="38876" anchor="ctr"/>
              <a:lstStyle/>
              <a:p>
                <a:pPr algn="ctr" defTabSz="1088127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altLang="ru-RU" sz="1400" b="1" dirty="0" smtClean="0">
                    <a:solidFill>
                      <a:schemeClr val="bg1">
                        <a:lumMod val="50000"/>
                      </a:schemeClr>
                    </a:solidFill>
                    <a:latin typeface="Open Sans Condensed Light" pitchFamily="34" charset="0"/>
                    <a:ea typeface="Open Sans Condensed Light" pitchFamily="34" charset="0"/>
                    <a:cs typeface="Open Sans Condensed Light" pitchFamily="34" charset="0"/>
                  </a:rPr>
                  <a:t>2015 год</a:t>
                </a:r>
                <a:endParaRPr lang="ru-RU" sz="1400" b="1" dirty="0">
                  <a:solidFill>
                    <a:schemeClr val="bg1">
                      <a:lumMod val="50000"/>
                    </a:schemeClr>
                  </a:solidFill>
                  <a:latin typeface="Open Sans Condensed Light" pitchFamily="34" charset="0"/>
                  <a:ea typeface="Open Sans Condensed Light" pitchFamily="34" charset="0"/>
                  <a:cs typeface="Open Sans Condensed Light" pitchFamily="34" charset="0"/>
                </a:endParaRPr>
              </a:p>
            </p:txBody>
          </p:sp>
        </p:grpSp>
        <p:grpSp>
          <p:nvGrpSpPr>
            <p:cNvPr id="6" name="Группа 123"/>
            <p:cNvGrpSpPr/>
            <p:nvPr/>
          </p:nvGrpSpPr>
          <p:grpSpPr>
            <a:xfrm>
              <a:off x="6185140" y="4381329"/>
              <a:ext cx="5078904" cy="1831527"/>
              <a:chOff x="6185140" y="4381329"/>
              <a:chExt cx="5078904" cy="1831527"/>
            </a:xfrm>
          </p:grpSpPr>
          <p:cxnSp>
            <p:nvCxnSpPr>
              <p:cNvPr id="77" name="Прямая соединительная линия 76"/>
              <p:cNvCxnSpPr/>
              <p:nvPr/>
            </p:nvCxnSpPr>
            <p:spPr>
              <a:xfrm flipH="1" flipV="1">
                <a:off x="6185140" y="4381329"/>
                <a:ext cx="1450" cy="1528769"/>
              </a:xfrm>
              <a:prstGeom prst="line">
                <a:avLst/>
              </a:prstGeom>
              <a:ln w="12700">
                <a:solidFill>
                  <a:srgbClr val="B4B4B4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Прямая соединительная линия 77"/>
              <p:cNvCxnSpPr/>
              <p:nvPr/>
            </p:nvCxnSpPr>
            <p:spPr>
              <a:xfrm flipH="1">
                <a:off x="6191384" y="5894624"/>
                <a:ext cx="5072660" cy="14005"/>
              </a:xfrm>
              <a:prstGeom prst="line">
                <a:avLst/>
              </a:prstGeom>
              <a:ln w="12700">
                <a:solidFill>
                  <a:srgbClr val="B4B4B4"/>
                </a:solidFill>
                <a:head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Прямая соединительная линия 78"/>
              <p:cNvCxnSpPr/>
              <p:nvPr/>
            </p:nvCxnSpPr>
            <p:spPr>
              <a:xfrm>
                <a:off x="6192813" y="5518446"/>
                <a:ext cx="5071231" cy="15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Прямая соединительная линия 79"/>
              <p:cNvCxnSpPr/>
              <p:nvPr/>
            </p:nvCxnSpPr>
            <p:spPr>
              <a:xfrm>
                <a:off x="6192813" y="5155439"/>
                <a:ext cx="5071231" cy="2782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3" name="Прямоугольник 82"/>
              <p:cNvSpPr/>
              <p:nvPr/>
            </p:nvSpPr>
            <p:spPr>
              <a:xfrm>
                <a:off x="6249587" y="5719322"/>
                <a:ext cx="897127" cy="186354"/>
              </a:xfrm>
              <a:prstGeom prst="rect">
                <a:avLst/>
              </a:prstGeom>
              <a:solidFill>
                <a:srgbClr val="D0646E"/>
              </a:solidFill>
              <a:ln>
                <a:noFill/>
              </a:ln>
              <a:effectLst>
                <a:outerShdw blurRad="50800" dist="50800" dir="5400000" algn="ctr" rotWithShape="0">
                  <a:schemeClr val="bg2">
                    <a:lumMod val="90000"/>
                  </a:schemeClr>
                </a:outerShdw>
              </a:effectLst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lIns="77713" tIns="38856" rIns="77713" bIns="38856" anchor="ctr"/>
              <a:lstStyle/>
              <a:p>
                <a:pPr algn="ctr" defTabSz="1088127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b="1" dirty="0" smtClean="0">
                    <a:solidFill>
                      <a:schemeClr val="bg1"/>
                    </a:solidFill>
                    <a:latin typeface="Open Sans Condensed" pitchFamily="34" charset="0"/>
                    <a:ea typeface="Open Sans Condensed" pitchFamily="34" charset="0"/>
                    <a:cs typeface="Open Sans Condensed" pitchFamily="34" charset="0"/>
                  </a:rPr>
                  <a:t>2</a:t>
                </a:r>
                <a:endParaRPr lang="ru-RU" b="1" dirty="0">
                  <a:solidFill>
                    <a:schemeClr val="bg1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endParaRPr>
              </a:p>
            </p:txBody>
          </p:sp>
          <p:sp>
            <p:nvSpPr>
              <p:cNvPr id="84" name="Прямоугольник 83"/>
              <p:cNvSpPr/>
              <p:nvPr/>
            </p:nvSpPr>
            <p:spPr>
              <a:xfrm>
                <a:off x="7223809" y="5403709"/>
                <a:ext cx="897127" cy="493344"/>
              </a:xfrm>
              <a:prstGeom prst="rect">
                <a:avLst/>
              </a:prstGeom>
              <a:solidFill>
                <a:srgbClr val="D0646E"/>
              </a:solidFill>
              <a:ln>
                <a:noFill/>
              </a:ln>
              <a:effectLst>
                <a:outerShdw blurRad="50800" dist="50800" dir="5400000" algn="ctr" rotWithShape="0">
                  <a:schemeClr val="bg2">
                    <a:lumMod val="90000"/>
                  </a:schemeClr>
                </a:outerShdw>
              </a:effectLst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lIns="77713" tIns="38856" rIns="77713" bIns="38856" anchor="ctr"/>
              <a:lstStyle/>
              <a:p>
                <a:pPr algn="ctr" defTabSz="1088127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b="1" dirty="0" smtClean="0">
                    <a:solidFill>
                      <a:schemeClr val="bg1"/>
                    </a:solidFill>
                    <a:latin typeface="Open Sans Condensed" pitchFamily="34" charset="0"/>
                    <a:ea typeface="Open Sans Condensed" pitchFamily="34" charset="0"/>
                    <a:cs typeface="Open Sans Condensed" pitchFamily="34" charset="0"/>
                  </a:rPr>
                  <a:t>12</a:t>
                </a:r>
                <a:endParaRPr lang="ru-RU" b="1" dirty="0">
                  <a:solidFill>
                    <a:schemeClr val="bg1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endParaRPr>
              </a:p>
            </p:txBody>
          </p:sp>
          <p:sp>
            <p:nvSpPr>
              <p:cNvPr id="85" name="Прямоугольник 84"/>
              <p:cNvSpPr/>
              <p:nvPr/>
            </p:nvSpPr>
            <p:spPr>
              <a:xfrm>
                <a:off x="8195748" y="5565464"/>
                <a:ext cx="897127" cy="329159"/>
              </a:xfrm>
              <a:prstGeom prst="rect">
                <a:avLst/>
              </a:prstGeom>
              <a:solidFill>
                <a:srgbClr val="D0646E"/>
              </a:solidFill>
              <a:ln>
                <a:noFill/>
              </a:ln>
              <a:effectLst>
                <a:outerShdw blurRad="50800" dist="50800" dir="5400000" algn="ctr" rotWithShape="0">
                  <a:schemeClr val="bg2">
                    <a:lumMod val="90000"/>
                  </a:schemeClr>
                </a:outerShdw>
              </a:effectLst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lIns="77713" tIns="38856" rIns="77713" bIns="38856" anchor="ctr"/>
              <a:lstStyle/>
              <a:p>
                <a:pPr algn="ctr" defTabSz="1088127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b="1" dirty="0" smtClean="0">
                    <a:solidFill>
                      <a:schemeClr val="bg1"/>
                    </a:solidFill>
                    <a:latin typeface="Open Sans Condensed" pitchFamily="34" charset="0"/>
                    <a:ea typeface="Open Sans Condensed" pitchFamily="34" charset="0"/>
                    <a:cs typeface="Open Sans Condensed" pitchFamily="34" charset="0"/>
                  </a:rPr>
                  <a:t>5</a:t>
                </a:r>
                <a:endParaRPr lang="ru-RU" b="1" dirty="0">
                  <a:solidFill>
                    <a:schemeClr val="bg1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endParaRPr>
              </a:p>
            </p:txBody>
          </p:sp>
          <p:sp>
            <p:nvSpPr>
              <p:cNvPr id="86" name="Прямоугольник 85"/>
              <p:cNvSpPr/>
              <p:nvPr/>
            </p:nvSpPr>
            <p:spPr>
              <a:xfrm>
                <a:off x="9181339" y="5693443"/>
                <a:ext cx="897127" cy="209805"/>
              </a:xfrm>
              <a:prstGeom prst="rect">
                <a:avLst/>
              </a:prstGeom>
              <a:solidFill>
                <a:srgbClr val="D0646E"/>
              </a:solidFill>
              <a:ln>
                <a:noFill/>
              </a:ln>
              <a:effectLst>
                <a:outerShdw blurRad="50800" dist="50800" dir="5400000" algn="ctr" rotWithShape="0">
                  <a:schemeClr val="bg2">
                    <a:lumMod val="90000"/>
                  </a:schemeClr>
                </a:outerShdw>
              </a:effectLst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lIns="77713" tIns="38856" rIns="77713" bIns="38856" anchor="ctr"/>
              <a:lstStyle/>
              <a:p>
                <a:pPr algn="ctr" defTabSz="1088127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b="1" dirty="0" smtClean="0">
                    <a:solidFill>
                      <a:schemeClr val="bg1"/>
                    </a:solidFill>
                    <a:latin typeface="Open Sans Condensed" pitchFamily="34" charset="0"/>
                    <a:ea typeface="Open Sans Condensed" pitchFamily="34" charset="0"/>
                    <a:cs typeface="Open Sans Condensed" pitchFamily="34" charset="0"/>
                  </a:rPr>
                  <a:t>3</a:t>
                </a:r>
                <a:endParaRPr lang="ru-RU" b="1" dirty="0">
                  <a:solidFill>
                    <a:schemeClr val="bg1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endParaRPr>
              </a:p>
            </p:txBody>
          </p:sp>
          <p:sp>
            <p:nvSpPr>
              <p:cNvPr id="87" name="Заголовок 1"/>
              <p:cNvSpPr txBox="1">
                <a:spLocks/>
              </p:cNvSpPr>
              <p:nvPr/>
            </p:nvSpPr>
            <p:spPr>
              <a:xfrm>
                <a:off x="6570993" y="4601296"/>
                <a:ext cx="4318161" cy="568662"/>
              </a:xfrm>
              <a:prstGeom prst="rect">
                <a:avLst/>
              </a:prstGeom>
            </p:spPr>
            <p:txBody>
              <a:bodyPr/>
              <a:lstStyle>
                <a:lvl1pPr algn="l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  <a:lvl2pPr algn="l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Calibri Light" pitchFamily="34" charset="0"/>
                  </a:defRPr>
                </a:lvl2pPr>
                <a:lvl3pPr algn="l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Calibri Light" pitchFamily="34" charset="0"/>
                  </a:defRPr>
                </a:lvl3pPr>
                <a:lvl4pPr algn="l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Calibri Light" pitchFamily="34" charset="0"/>
                  </a:defRPr>
                </a:lvl4pPr>
                <a:lvl5pPr algn="l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Calibri Light" pitchFamily="34" charset="0"/>
                  </a:defRPr>
                </a:lvl5pPr>
                <a:lvl6pPr marL="457200" algn="l" rtl="0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Calibri Light" pitchFamily="34" charset="0"/>
                  </a:defRPr>
                </a:lvl6pPr>
                <a:lvl7pPr marL="914400" algn="l" rtl="0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Calibri Light" pitchFamily="34" charset="0"/>
                  </a:defRPr>
                </a:lvl7pPr>
                <a:lvl8pPr marL="1371600" algn="l" rtl="0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Calibri Light" pitchFamily="34" charset="0"/>
                  </a:defRPr>
                </a:lvl8pPr>
                <a:lvl9pPr marL="1828800" algn="l" rtl="0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Calibri Light" pitchFamily="34" charset="0"/>
                  </a:defRPr>
                </a:lvl9pPr>
              </a:lstStyle>
              <a:p>
                <a:pPr algn="ctr"/>
                <a:r>
                  <a:rPr lang="ru-RU" sz="1200" spc="100" dirty="0" smtClean="0">
                    <a:solidFill>
                      <a:srgbClr val="1468A4"/>
                    </a:solidFill>
                    <a:latin typeface="Open Sans Condensed" pitchFamily="34" charset="0"/>
                    <a:ea typeface="Open Sans Condensed" pitchFamily="34" charset="0"/>
                    <a:cs typeface="Open Sans Condensed" pitchFamily="34" charset="0"/>
                  </a:rPr>
                  <a:t>Предписаний об исключении из членов СРО</a:t>
                </a:r>
                <a:endParaRPr lang="ru-RU" sz="1200" spc="100" dirty="0">
                  <a:solidFill>
                    <a:srgbClr val="1468A4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endParaRPr>
              </a:p>
            </p:txBody>
          </p:sp>
          <p:sp>
            <p:nvSpPr>
              <p:cNvPr id="88" name="Прямоугольник 87"/>
              <p:cNvSpPr/>
              <p:nvPr/>
            </p:nvSpPr>
            <p:spPr>
              <a:xfrm>
                <a:off x="8228839" y="5274195"/>
                <a:ext cx="952500" cy="284080"/>
              </a:xfrm>
              <a:prstGeom prst="rect">
                <a:avLst/>
              </a:prstGeom>
              <a:noFill/>
              <a:ln>
                <a:noFill/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77751" tIns="38876" rIns="77751" bIns="38876" anchor="ctr"/>
              <a:lstStyle/>
              <a:p>
                <a:pPr algn="ctr" defTabSz="1088127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altLang="ru-RU" b="1" dirty="0" smtClean="0">
                    <a:solidFill>
                      <a:schemeClr val="tx1"/>
                    </a:solidFill>
                    <a:latin typeface="Open Sans Condensed" pitchFamily="34" charset="0"/>
                    <a:ea typeface="Open Sans Condensed" pitchFamily="34" charset="0"/>
                    <a:cs typeface="Open Sans Condensed" pitchFamily="34" charset="0"/>
                  </a:rPr>
                  <a:t>2%</a:t>
                </a:r>
                <a:endParaRPr lang="ru-RU" b="1" dirty="0">
                  <a:solidFill>
                    <a:schemeClr val="tx1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endParaRPr>
              </a:p>
            </p:txBody>
          </p:sp>
          <p:sp>
            <p:nvSpPr>
              <p:cNvPr id="89" name="Прямоугольник 88"/>
              <p:cNvSpPr/>
              <p:nvPr/>
            </p:nvSpPr>
            <p:spPr>
              <a:xfrm>
                <a:off x="7206548" y="5167228"/>
                <a:ext cx="952500" cy="274131"/>
              </a:xfrm>
              <a:prstGeom prst="rect">
                <a:avLst/>
              </a:prstGeom>
              <a:noFill/>
              <a:ln>
                <a:noFill/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77751" tIns="38876" rIns="77751" bIns="38876" anchor="ctr"/>
              <a:lstStyle/>
              <a:p>
                <a:pPr algn="ctr" defTabSz="1088127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altLang="ru-RU" b="1" dirty="0" smtClean="0">
                    <a:solidFill>
                      <a:schemeClr val="tx1"/>
                    </a:solidFill>
                    <a:latin typeface="Open Sans Condensed" pitchFamily="34" charset="0"/>
                    <a:ea typeface="Open Sans Condensed" pitchFamily="34" charset="0"/>
                    <a:cs typeface="Open Sans Condensed" pitchFamily="34" charset="0"/>
                  </a:rPr>
                  <a:t>5%</a:t>
                </a:r>
                <a:endParaRPr lang="ru-RU" b="1" dirty="0">
                  <a:solidFill>
                    <a:schemeClr val="tx1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endParaRPr>
              </a:p>
            </p:txBody>
          </p:sp>
          <p:sp>
            <p:nvSpPr>
              <p:cNvPr id="90" name="Прямоугольник 89"/>
              <p:cNvSpPr/>
              <p:nvPr/>
            </p:nvSpPr>
            <p:spPr>
              <a:xfrm>
                <a:off x="9092875" y="5376406"/>
                <a:ext cx="952500" cy="284080"/>
              </a:xfrm>
              <a:prstGeom prst="rect">
                <a:avLst/>
              </a:prstGeom>
              <a:noFill/>
              <a:ln>
                <a:noFill/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77751" tIns="38876" rIns="77751" bIns="38876" anchor="ctr"/>
              <a:lstStyle/>
              <a:p>
                <a:pPr algn="ctr" defTabSz="1088127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b="1" dirty="0" smtClean="0">
                    <a:solidFill>
                      <a:schemeClr val="tx1"/>
                    </a:solidFill>
                    <a:latin typeface="Open Sans Condensed" pitchFamily="34" charset="0"/>
                    <a:ea typeface="Open Sans Condensed" pitchFamily="34" charset="0"/>
                    <a:cs typeface="Open Sans Condensed" pitchFamily="34" charset="0"/>
                  </a:rPr>
                  <a:t>1%</a:t>
                </a:r>
                <a:endParaRPr lang="ru-RU" b="1" dirty="0">
                  <a:solidFill>
                    <a:schemeClr val="tx1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endParaRPr>
              </a:p>
            </p:txBody>
          </p:sp>
          <p:sp>
            <p:nvSpPr>
              <p:cNvPr id="91" name="Прямоугольник 90"/>
              <p:cNvSpPr/>
              <p:nvPr/>
            </p:nvSpPr>
            <p:spPr>
              <a:xfrm>
                <a:off x="6306941" y="5427610"/>
                <a:ext cx="952500" cy="284080"/>
              </a:xfrm>
              <a:prstGeom prst="rect">
                <a:avLst/>
              </a:prstGeom>
              <a:noFill/>
              <a:ln>
                <a:noFill/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77751" tIns="38876" rIns="77751" bIns="38876" anchor="ctr"/>
              <a:lstStyle/>
              <a:p>
                <a:pPr algn="ctr" defTabSz="1088127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altLang="ru-RU" b="1" dirty="0" smtClean="0">
                    <a:solidFill>
                      <a:schemeClr val="tx1"/>
                    </a:solidFill>
                    <a:latin typeface="Open Sans Condensed" pitchFamily="34" charset="0"/>
                    <a:ea typeface="Open Sans Condensed" pitchFamily="34" charset="0"/>
                    <a:cs typeface="Open Sans Condensed" pitchFamily="34" charset="0"/>
                  </a:rPr>
                  <a:t>2%</a:t>
                </a:r>
                <a:endParaRPr lang="ru-RU" b="1" dirty="0">
                  <a:solidFill>
                    <a:schemeClr val="tx1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endParaRPr>
              </a:p>
            </p:txBody>
          </p:sp>
          <p:sp>
            <p:nvSpPr>
              <p:cNvPr id="92" name="Прямоугольник 91"/>
              <p:cNvSpPr/>
              <p:nvPr/>
            </p:nvSpPr>
            <p:spPr>
              <a:xfrm>
                <a:off x="6305355" y="5901956"/>
                <a:ext cx="952500" cy="284080"/>
              </a:xfrm>
              <a:prstGeom prst="rect">
                <a:avLst/>
              </a:prstGeom>
              <a:noFill/>
              <a:ln>
                <a:noFill/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77751" tIns="38876" rIns="77751" bIns="38876" anchor="ctr"/>
              <a:lstStyle/>
              <a:p>
                <a:pPr algn="ctr" defTabSz="1088127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altLang="ru-RU" sz="1400" b="1" dirty="0" smtClean="0">
                    <a:solidFill>
                      <a:schemeClr val="bg1">
                        <a:lumMod val="50000"/>
                      </a:schemeClr>
                    </a:solidFill>
                    <a:latin typeface="Open Sans Condensed Light" pitchFamily="34" charset="0"/>
                    <a:ea typeface="Open Sans Condensed Light" pitchFamily="34" charset="0"/>
                    <a:cs typeface="Open Sans Condensed Light" pitchFamily="34" charset="0"/>
                  </a:rPr>
                  <a:t>2012 год</a:t>
                </a:r>
                <a:endParaRPr lang="ru-RU" sz="1400" b="1" dirty="0">
                  <a:solidFill>
                    <a:schemeClr val="bg1">
                      <a:lumMod val="50000"/>
                    </a:schemeClr>
                  </a:solidFill>
                  <a:latin typeface="Open Sans Condensed Light" pitchFamily="34" charset="0"/>
                  <a:ea typeface="Open Sans Condensed Light" pitchFamily="34" charset="0"/>
                  <a:cs typeface="Open Sans Condensed Light" pitchFamily="34" charset="0"/>
                </a:endParaRPr>
              </a:p>
            </p:txBody>
          </p:sp>
          <p:sp>
            <p:nvSpPr>
              <p:cNvPr id="93" name="Прямоугольник 92"/>
              <p:cNvSpPr/>
              <p:nvPr/>
            </p:nvSpPr>
            <p:spPr>
              <a:xfrm>
                <a:off x="7133322" y="5901956"/>
                <a:ext cx="952500" cy="284080"/>
              </a:xfrm>
              <a:prstGeom prst="rect">
                <a:avLst/>
              </a:prstGeom>
              <a:noFill/>
              <a:ln>
                <a:noFill/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77751" tIns="38876" rIns="77751" bIns="38876" anchor="ctr"/>
              <a:lstStyle/>
              <a:p>
                <a:pPr algn="ctr" defTabSz="1088127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altLang="ru-RU" sz="1400" b="1" dirty="0" smtClean="0">
                    <a:solidFill>
                      <a:schemeClr val="bg1">
                        <a:lumMod val="50000"/>
                      </a:schemeClr>
                    </a:solidFill>
                    <a:latin typeface="Open Sans Condensed Light" pitchFamily="34" charset="0"/>
                    <a:ea typeface="Open Sans Condensed Light" pitchFamily="34" charset="0"/>
                    <a:cs typeface="Open Sans Condensed Light" pitchFamily="34" charset="0"/>
                  </a:rPr>
                  <a:t>2013 год</a:t>
                </a:r>
                <a:endParaRPr lang="ru-RU" sz="1400" b="1" dirty="0">
                  <a:solidFill>
                    <a:schemeClr val="bg1">
                      <a:lumMod val="50000"/>
                    </a:schemeClr>
                  </a:solidFill>
                  <a:latin typeface="Open Sans Condensed Light" pitchFamily="34" charset="0"/>
                  <a:ea typeface="Open Sans Condensed Light" pitchFamily="34" charset="0"/>
                  <a:cs typeface="Open Sans Condensed Light" pitchFamily="34" charset="0"/>
                </a:endParaRPr>
              </a:p>
            </p:txBody>
          </p:sp>
          <p:sp>
            <p:nvSpPr>
              <p:cNvPr id="94" name="Прямоугольник 93"/>
              <p:cNvSpPr/>
              <p:nvPr/>
            </p:nvSpPr>
            <p:spPr>
              <a:xfrm>
                <a:off x="8120936" y="5915684"/>
                <a:ext cx="952500" cy="284080"/>
              </a:xfrm>
              <a:prstGeom prst="rect">
                <a:avLst/>
              </a:prstGeom>
              <a:noFill/>
              <a:ln>
                <a:noFill/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77751" tIns="38876" rIns="77751" bIns="38876" anchor="ctr"/>
              <a:lstStyle/>
              <a:p>
                <a:pPr algn="ctr" defTabSz="1088127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altLang="ru-RU" sz="1400" b="1" dirty="0" smtClean="0">
                    <a:solidFill>
                      <a:schemeClr val="bg1">
                        <a:lumMod val="50000"/>
                      </a:schemeClr>
                    </a:solidFill>
                    <a:latin typeface="Open Sans Condensed Light" pitchFamily="34" charset="0"/>
                    <a:ea typeface="Open Sans Condensed Light" pitchFamily="34" charset="0"/>
                    <a:cs typeface="Open Sans Condensed Light" pitchFamily="34" charset="0"/>
                  </a:rPr>
                  <a:t>2014 год</a:t>
                </a:r>
                <a:endParaRPr lang="ru-RU" sz="1400" b="1" dirty="0">
                  <a:solidFill>
                    <a:schemeClr val="bg1">
                      <a:lumMod val="50000"/>
                    </a:schemeClr>
                  </a:solidFill>
                  <a:latin typeface="Open Sans Condensed Light" pitchFamily="34" charset="0"/>
                  <a:ea typeface="Open Sans Condensed Light" pitchFamily="34" charset="0"/>
                  <a:cs typeface="Open Sans Condensed Light" pitchFamily="34" charset="0"/>
                </a:endParaRPr>
              </a:p>
            </p:txBody>
          </p:sp>
          <p:sp>
            <p:nvSpPr>
              <p:cNvPr id="95" name="Прямоугольник 94"/>
              <p:cNvSpPr/>
              <p:nvPr/>
            </p:nvSpPr>
            <p:spPr>
              <a:xfrm>
                <a:off x="9116867" y="5928776"/>
                <a:ext cx="952500" cy="284080"/>
              </a:xfrm>
              <a:prstGeom prst="rect">
                <a:avLst/>
              </a:prstGeom>
              <a:noFill/>
              <a:ln>
                <a:noFill/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77751" tIns="38876" rIns="77751" bIns="38876" anchor="ctr"/>
              <a:lstStyle/>
              <a:p>
                <a:pPr algn="ctr" defTabSz="1088127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altLang="ru-RU" sz="1400" b="1" dirty="0" smtClean="0">
                    <a:solidFill>
                      <a:schemeClr val="bg1">
                        <a:lumMod val="50000"/>
                      </a:schemeClr>
                    </a:solidFill>
                    <a:latin typeface="Open Sans Condensed Light" pitchFamily="34" charset="0"/>
                    <a:ea typeface="Open Sans Condensed Light" pitchFamily="34" charset="0"/>
                    <a:cs typeface="Open Sans Condensed Light" pitchFamily="34" charset="0"/>
                  </a:rPr>
                  <a:t>2015 год</a:t>
                </a:r>
                <a:endParaRPr lang="ru-RU" sz="1400" b="1" dirty="0">
                  <a:solidFill>
                    <a:schemeClr val="bg1">
                      <a:lumMod val="50000"/>
                    </a:schemeClr>
                  </a:solidFill>
                  <a:latin typeface="Open Sans Condensed Light" pitchFamily="34" charset="0"/>
                  <a:ea typeface="Open Sans Condensed Light" pitchFamily="34" charset="0"/>
                  <a:cs typeface="Open Sans Condensed Light" pitchFamily="34" charset="0"/>
                </a:endParaRPr>
              </a:p>
            </p:txBody>
          </p:sp>
        </p:grpSp>
        <p:grpSp>
          <p:nvGrpSpPr>
            <p:cNvPr id="7" name="Группа 121"/>
            <p:cNvGrpSpPr/>
            <p:nvPr/>
          </p:nvGrpSpPr>
          <p:grpSpPr>
            <a:xfrm>
              <a:off x="542318" y="4381329"/>
              <a:ext cx="5077454" cy="1842580"/>
              <a:chOff x="542318" y="4381329"/>
              <a:chExt cx="5077454" cy="1842580"/>
            </a:xfrm>
          </p:grpSpPr>
          <p:cxnSp>
            <p:nvCxnSpPr>
              <p:cNvPr id="96" name="Прямая соединительная линия 95"/>
              <p:cNvCxnSpPr/>
              <p:nvPr/>
            </p:nvCxnSpPr>
            <p:spPr>
              <a:xfrm flipV="1">
                <a:off x="542318" y="4381329"/>
                <a:ext cx="13307" cy="1543154"/>
              </a:xfrm>
              <a:prstGeom prst="line">
                <a:avLst/>
              </a:prstGeom>
              <a:ln w="12700">
                <a:solidFill>
                  <a:srgbClr val="B4B4B4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Прямая соединительная линия 96"/>
              <p:cNvCxnSpPr/>
              <p:nvPr/>
            </p:nvCxnSpPr>
            <p:spPr>
              <a:xfrm flipH="1">
                <a:off x="547112" y="5909008"/>
                <a:ext cx="5072660" cy="14005"/>
              </a:xfrm>
              <a:prstGeom prst="line">
                <a:avLst/>
              </a:prstGeom>
              <a:ln w="12700">
                <a:solidFill>
                  <a:srgbClr val="B4B4B4"/>
                </a:solidFill>
                <a:head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Прямая соединительная линия 97"/>
              <p:cNvCxnSpPr/>
              <p:nvPr/>
            </p:nvCxnSpPr>
            <p:spPr>
              <a:xfrm>
                <a:off x="548541" y="5532830"/>
                <a:ext cx="5071231" cy="1595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Прямая соединительная линия 98"/>
              <p:cNvCxnSpPr/>
              <p:nvPr/>
            </p:nvCxnSpPr>
            <p:spPr>
              <a:xfrm>
                <a:off x="548541" y="5169823"/>
                <a:ext cx="5071231" cy="2782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1" name="Прямоугольник 100"/>
              <p:cNvSpPr/>
              <p:nvPr/>
            </p:nvSpPr>
            <p:spPr>
              <a:xfrm>
                <a:off x="604165" y="5683250"/>
                <a:ext cx="897127" cy="236810"/>
              </a:xfrm>
              <a:prstGeom prst="rect">
                <a:avLst/>
              </a:prstGeom>
              <a:solidFill>
                <a:srgbClr val="DB9731"/>
              </a:solidFill>
              <a:ln>
                <a:noFill/>
              </a:ln>
              <a:effectLst>
                <a:outerShdw blurRad="50800" dist="50800" dir="5400000" algn="ctr" rotWithShape="0">
                  <a:schemeClr val="bg2">
                    <a:lumMod val="90000"/>
                  </a:schemeClr>
                </a:outerShdw>
              </a:effectLst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lIns="77713" tIns="38856" rIns="77713" bIns="38856" anchor="ctr"/>
              <a:lstStyle/>
              <a:p>
                <a:pPr algn="ctr" defTabSz="1088127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b="1" dirty="0" smtClean="0">
                    <a:solidFill>
                      <a:schemeClr val="bg1"/>
                    </a:solidFill>
                    <a:latin typeface="Open Sans Condensed" pitchFamily="34" charset="0"/>
                    <a:ea typeface="Open Sans Condensed" pitchFamily="34" charset="0"/>
                    <a:cs typeface="Open Sans Condensed" pitchFamily="34" charset="0"/>
                  </a:rPr>
                  <a:t>5</a:t>
                </a:r>
                <a:endParaRPr lang="ru-RU" b="1" dirty="0">
                  <a:solidFill>
                    <a:schemeClr val="bg1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endParaRPr>
              </a:p>
            </p:txBody>
          </p:sp>
          <p:sp>
            <p:nvSpPr>
              <p:cNvPr id="102" name="Прямоугольник 101"/>
              <p:cNvSpPr/>
              <p:nvPr/>
            </p:nvSpPr>
            <p:spPr>
              <a:xfrm>
                <a:off x="1549567" y="5332122"/>
                <a:ext cx="897127" cy="606182"/>
              </a:xfrm>
              <a:prstGeom prst="rect">
                <a:avLst/>
              </a:prstGeom>
              <a:solidFill>
                <a:srgbClr val="DB9731"/>
              </a:solidFill>
              <a:ln>
                <a:noFill/>
              </a:ln>
              <a:effectLst>
                <a:outerShdw blurRad="50800" dist="50800" dir="5400000" algn="ctr" rotWithShape="0">
                  <a:schemeClr val="bg2">
                    <a:lumMod val="90000"/>
                  </a:schemeClr>
                </a:outerShdw>
              </a:effectLst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lIns="77713" tIns="38856" rIns="77713" bIns="38856" anchor="ctr"/>
              <a:lstStyle/>
              <a:p>
                <a:pPr algn="ctr" defTabSz="1088127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b="1" dirty="0" smtClean="0">
                    <a:solidFill>
                      <a:schemeClr val="bg1"/>
                    </a:solidFill>
                    <a:latin typeface="Open Sans Condensed" pitchFamily="34" charset="0"/>
                    <a:ea typeface="Open Sans Condensed" pitchFamily="34" charset="0"/>
                    <a:cs typeface="Open Sans Condensed" pitchFamily="34" charset="0"/>
                  </a:rPr>
                  <a:t>32</a:t>
                </a:r>
                <a:endParaRPr lang="ru-RU" b="1" dirty="0">
                  <a:solidFill>
                    <a:schemeClr val="bg1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endParaRPr>
              </a:p>
            </p:txBody>
          </p:sp>
          <p:sp>
            <p:nvSpPr>
              <p:cNvPr id="103" name="Прямоугольник 102"/>
              <p:cNvSpPr/>
              <p:nvPr/>
            </p:nvSpPr>
            <p:spPr>
              <a:xfrm>
                <a:off x="2492285" y="5683250"/>
                <a:ext cx="897127" cy="236813"/>
              </a:xfrm>
              <a:prstGeom prst="rect">
                <a:avLst/>
              </a:prstGeom>
              <a:solidFill>
                <a:srgbClr val="DB9731"/>
              </a:solidFill>
              <a:ln>
                <a:noFill/>
              </a:ln>
              <a:effectLst>
                <a:outerShdw blurRad="50800" dist="50800" dir="5400000" algn="ctr" rotWithShape="0">
                  <a:schemeClr val="bg2">
                    <a:lumMod val="90000"/>
                  </a:schemeClr>
                </a:outerShdw>
              </a:effectLst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lIns="77713" tIns="38856" rIns="77713" bIns="38856" anchor="ctr"/>
              <a:lstStyle/>
              <a:p>
                <a:pPr algn="ctr" defTabSz="1088127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b="1" dirty="0" smtClean="0">
                    <a:solidFill>
                      <a:schemeClr val="bg1"/>
                    </a:solidFill>
                    <a:latin typeface="Open Sans Condensed" pitchFamily="34" charset="0"/>
                    <a:ea typeface="Open Sans Condensed" pitchFamily="34" charset="0"/>
                    <a:cs typeface="Open Sans Condensed" pitchFamily="34" charset="0"/>
                  </a:rPr>
                  <a:t>5</a:t>
                </a:r>
                <a:endParaRPr lang="ru-RU" b="1" dirty="0">
                  <a:solidFill>
                    <a:schemeClr val="bg1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endParaRPr>
              </a:p>
            </p:txBody>
          </p:sp>
          <p:sp>
            <p:nvSpPr>
              <p:cNvPr id="104" name="Прямоугольник 103"/>
              <p:cNvSpPr/>
              <p:nvPr/>
            </p:nvSpPr>
            <p:spPr>
              <a:xfrm>
                <a:off x="3449202" y="5668867"/>
                <a:ext cx="897127" cy="225757"/>
              </a:xfrm>
              <a:prstGeom prst="rect">
                <a:avLst/>
              </a:prstGeom>
              <a:solidFill>
                <a:srgbClr val="DB9731"/>
              </a:solidFill>
              <a:ln>
                <a:noFill/>
              </a:ln>
              <a:effectLst>
                <a:outerShdw blurRad="50800" dist="50800" dir="5400000" algn="ctr" rotWithShape="0">
                  <a:schemeClr val="bg2">
                    <a:lumMod val="90000"/>
                  </a:schemeClr>
                </a:outerShdw>
              </a:effectLst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lIns="77713" tIns="38856" rIns="77713" bIns="38856" anchor="ctr"/>
              <a:lstStyle/>
              <a:p>
                <a:pPr algn="ctr" defTabSz="1088127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b="1" dirty="0" smtClean="0">
                    <a:solidFill>
                      <a:schemeClr val="bg1"/>
                    </a:solidFill>
                    <a:latin typeface="Open Sans Condensed" pitchFamily="34" charset="0"/>
                    <a:ea typeface="Open Sans Condensed" pitchFamily="34" charset="0"/>
                    <a:cs typeface="Open Sans Condensed" pitchFamily="34" charset="0"/>
                  </a:rPr>
                  <a:t>5</a:t>
                </a:r>
                <a:endParaRPr lang="ru-RU" b="1" dirty="0">
                  <a:solidFill>
                    <a:schemeClr val="bg1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endParaRPr>
              </a:p>
            </p:txBody>
          </p:sp>
          <p:sp>
            <p:nvSpPr>
              <p:cNvPr id="105" name="Заголовок 1"/>
              <p:cNvSpPr txBox="1">
                <a:spLocks/>
              </p:cNvSpPr>
              <p:nvPr/>
            </p:nvSpPr>
            <p:spPr>
              <a:xfrm>
                <a:off x="935347" y="4615680"/>
                <a:ext cx="4318161" cy="568662"/>
              </a:xfrm>
              <a:prstGeom prst="rect">
                <a:avLst/>
              </a:prstGeom>
            </p:spPr>
            <p:txBody>
              <a:bodyPr/>
              <a:lstStyle>
                <a:lvl1pPr algn="l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  <a:lvl2pPr algn="l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Calibri Light" pitchFamily="34" charset="0"/>
                  </a:defRPr>
                </a:lvl2pPr>
                <a:lvl3pPr algn="l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Calibri Light" pitchFamily="34" charset="0"/>
                  </a:defRPr>
                </a:lvl3pPr>
                <a:lvl4pPr algn="l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Calibri Light" pitchFamily="34" charset="0"/>
                  </a:defRPr>
                </a:lvl4pPr>
                <a:lvl5pPr algn="l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Calibri Light" pitchFamily="34" charset="0"/>
                  </a:defRPr>
                </a:lvl5pPr>
                <a:lvl6pPr marL="457200" algn="l" rtl="0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Calibri Light" pitchFamily="34" charset="0"/>
                  </a:defRPr>
                </a:lvl6pPr>
                <a:lvl7pPr marL="914400" algn="l" rtl="0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Calibri Light" pitchFamily="34" charset="0"/>
                  </a:defRPr>
                </a:lvl7pPr>
                <a:lvl8pPr marL="1371600" algn="l" rtl="0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Calibri Light" pitchFamily="34" charset="0"/>
                  </a:defRPr>
                </a:lvl8pPr>
                <a:lvl9pPr marL="1828800" algn="l" rtl="0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Calibri Light" pitchFamily="34" charset="0"/>
                  </a:defRPr>
                </a:lvl9pPr>
              </a:lstStyle>
              <a:p>
                <a:pPr algn="ctr"/>
                <a:r>
                  <a:rPr lang="ru-RU" sz="1200" spc="100" dirty="0" smtClean="0">
                    <a:solidFill>
                      <a:srgbClr val="1468A4"/>
                    </a:solidFill>
                    <a:latin typeface="Open Sans Condensed" pitchFamily="34" charset="0"/>
                    <a:ea typeface="Open Sans Condensed" pitchFamily="34" charset="0"/>
                    <a:cs typeface="Open Sans Condensed" pitchFamily="34" charset="0"/>
                  </a:rPr>
                  <a:t>Предписаний о приостановлении членства СРО</a:t>
                </a:r>
                <a:endParaRPr lang="ru-RU" sz="1200" spc="100" dirty="0">
                  <a:solidFill>
                    <a:srgbClr val="1468A4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endParaRPr>
              </a:p>
            </p:txBody>
          </p:sp>
          <p:sp>
            <p:nvSpPr>
              <p:cNvPr id="106" name="Прямоугольник 105"/>
              <p:cNvSpPr/>
              <p:nvPr/>
            </p:nvSpPr>
            <p:spPr>
              <a:xfrm>
                <a:off x="2492285" y="5390790"/>
                <a:ext cx="952500" cy="284080"/>
              </a:xfrm>
              <a:prstGeom prst="rect">
                <a:avLst/>
              </a:prstGeom>
              <a:noFill/>
              <a:ln>
                <a:noFill/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77751" tIns="38876" rIns="77751" bIns="38876" anchor="ctr"/>
              <a:lstStyle/>
              <a:p>
                <a:pPr algn="ctr" defTabSz="1088127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altLang="ru-RU" b="1" dirty="0" smtClean="0">
                    <a:solidFill>
                      <a:schemeClr val="tx1"/>
                    </a:solidFill>
                    <a:latin typeface="Open Sans Condensed" pitchFamily="34" charset="0"/>
                    <a:ea typeface="Open Sans Condensed" pitchFamily="34" charset="0"/>
                    <a:cs typeface="Open Sans Condensed" pitchFamily="34" charset="0"/>
                  </a:rPr>
                  <a:t>2%</a:t>
                </a:r>
                <a:endParaRPr lang="ru-RU" b="1" dirty="0">
                  <a:solidFill>
                    <a:schemeClr val="tx1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endParaRPr>
              </a:p>
            </p:txBody>
          </p:sp>
          <p:sp>
            <p:nvSpPr>
              <p:cNvPr id="107" name="Прямоугольник 106"/>
              <p:cNvSpPr/>
              <p:nvPr/>
            </p:nvSpPr>
            <p:spPr>
              <a:xfrm>
                <a:off x="1595158" y="5048042"/>
                <a:ext cx="952500" cy="284080"/>
              </a:xfrm>
              <a:prstGeom prst="rect">
                <a:avLst/>
              </a:prstGeom>
              <a:noFill/>
              <a:ln>
                <a:noFill/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77751" tIns="38876" rIns="77751" bIns="38876" anchor="ctr"/>
              <a:lstStyle/>
              <a:p>
                <a:pPr algn="ctr" defTabSz="1088127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altLang="ru-RU" b="1" dirty="0" smtClean="0">
                    <a:solidFill>
                      <a:schemeClr val="tx1"/>
                    </a:solidFill>
                    <a:latin typeface="Open Sans Condensed" pitchFamily="34" charset="0"/>
                    <a:ea typeface="Open Sans Condensed" pitchFamily="34" charset="0"/>
                    <a:cs typeface="Open Sans Condensed" pitchFamily="34" charset="0"/>
                  </a:rPr>
                  <a:t>12%</a:t>
                </a:r>
                <a:endParaRPr lang="ru-RU" b="1" dirty="0">
                  <a:solidFill>
                    <a:schemeClr val="tx1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endParaRPr>
              </a:p>
            </p:txBody>
          </p:sp>
          <p:sp>
            <p:nvSpPr>
              <p:cNvPr id="108" name="Прямоугольник 107"/>
              <p:cNvSpPr/>
              <p:nvPr/>
            </p:nvSpPr>
            <p:spPr>
              <a:xfrm>
                <a:off x="3421515" y="5351133"/>
                <a:ext cx="952500" cy="284080"/>
              </a:xfrm>
              <a:prstGeom prst="rect">
                <a:avLst/>
              </a:prstGeom>
              <a:noFill/>
              <a:ln>
                <a:noFill/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77751" tIns="38876" rIns="77751" bIns="38876" anchor="ctr"/>
              <a:lstStyle/>
              <a:p>
                <a:pPr algn="ctr" defTabSz="1088127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b="1" dirty="0" smtClean="0">
                    <a:solidFill>
                      <a:schemeClr val="tx1"/>
                    </a:solidFill>
                    <a:latin typeface="Open Sans Condensed" pitchFamily="34" charset="0"/>
                    <a:ea typeface="Open Sans Condensed" pitchFamily="34" charset="0"/>
                    <a:cs typeface="Open Sans Condensed" pitchFamily="34" charset="0"/>
                  </a:rPr>
                  <a:t>3%</a:t>
                </a:r>
                <a:endParaRPr lang="ru-RU" b="1" dirty="0">
                  <a:solidFill>
                    <a:schemeClr val="tx1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endParaRPr>
              </a:p>
            </p:txBody>
          </p:sp>
          <p:sp>
            <p:nvSpPr>
              <p:cNvPr id="109" name="Прямоугольник 108"/>
              <p:cNvSpPr/>
              <p:nvPr/>
            </p:nvSpPr>
            <p:spPr>
              <a:xfrm>
                <a:off x="671295" y="5398864"/>
                <a:ext cx="952500" cy="284080"/>
              </a:xfrm>
              <a:prstGeom prst="rect">
                <a:avLst/>
              </a:prstGeom>
              <a:noFill/>
              <a:ln>
                <a:noFill/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77751" tIns="38876" rIns="77751" bIns="38876" anchor="ctr"/>
              <a:lstStyle/>
              <a:p>
                <a:pPr algn="ctr" defTabSz="1088127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altLang="ru-RU" b="1" dirty="0" smtClean="0">
                    <a:solidFill>
                      <a:schemeClr val="tx1"/>
                    </a:solidFill>
                    <a:latin typeface="Open Sans Condensed" pitchFamily="34" charset="0"/>
                    <a:ea typeface="Open Sans Condensed" pitchFamily="34" charset="0"/>
                    <a:cs typeface="Open Sans Condensed" pitchFamily="34" charset="0"/>
                  </a:rPr>
                  <a:t>5%</a:t>
                </a:r>
                <a:endParaRPr lang="ru-RU" b="1" dirty="0">
                  <a:solidFill>
                    <a:schemeClr val="tx1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endParaRPr>
              </a:p>
            </p:txBody>
          </p:sp>
          <p:sp>
            <p:nvSpPr>
              <p:cNvPr id="110" name="Прямоугольник 109"/>
              <p:cNvSpPr/>
              <p:nvPr/>
            </p:nvSpPr>
            <p:spPr>
              <a:xfrm>
                <a:off x="661083" y="5916340"/>
                <a:ext cx="952500" cy="284080"/>
              </a:xfrm>
              <a:prstGeom prst="rect">
                <a:avLst/>
              </a:prstGeom>
              <a:noFill/>
              <a:ln>
                <a:noFill/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77751" tIns="38876" rIns="77751" bIns="38876" anchor="ctr"/>
              <a:lstStyle/>
              <a:p>
                <a:pPr algn="ctr" defTabSz="1088127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altLang="ru-RU" sz="1400" b="1" dirty="0" smtClean="0">
                    <a:solidFill>
                      <a:schemeClr val="bg1">
                        <a:lumMod val="50000"/>
                      </a:schemeClr>
                    </a:solidFill>
                    <a:latin typeface="Open Sans Condensed Light" pitchFamily="34" charset="0"/>
                    <a:ea typeface="Open Sans Condensed Light" pitchFamily="34" charset="0"/>
                    <a:cs typeface="Open Sans Condensed Light" pitchFamily="34" charset="0"/>
                  </a:rPr>
                  <a:t>2012 год</a:t>
                </a:r>
                <a:endParaRPr lang="ru-RU" sz="1400" b="1" dirty="0">
                  <a:solidFill>
                    <a:schemeClr val="bg1">
                      <a:lumMod val="50000"/>
                    </a:schemeClr>
                  </a:solidFill>
                  <a:latin typeface="Open Sans Condensed Light" pitchFamily="34" charset="0"/>
                  <a:ea typeface="Open Sans Condensed Light" pitchFamily="34" charset="0"/>
                  <a:cs typeface="Open Sans Condensed Light" pitchFamily="34" charset="0"/>
                </a:endParaRPr>
              </a:p>
            </p:txBody>
          </p:sp>
          <p:sp>
            <p:nvSpPr>
              <p:cNvPr id="111" name="Прямоугольник 110"/>
              <p:cNvSpPr/>
              <p:nvPr/>
            </p:nvSpPr>
            <p:spPr>
              <a:xfrm>
                <a:off x="1567471" y="5938304"/>
                <a:ext cx="952500" cy="284080"/>
              </a:xfrm>
              <a:prstGeom prst="rect">
                <a:avLst/>
              </a:prstGeom>
              <a:noFill/>
              <a:ln>
                <a:noFill/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77751" tIns="38876" rIns="77751" bIns="38876" anchor="ctr"/>
              <a:lstStyle/>
              <a:p>
                <a:pPr algn="ctr" defTabSz="1088127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altLang="ru-RU" sz="1400" b="1" dirty="0" smtClean="0">
                    <a:solidFill>
                      <a:schemeClr val="bg1">
                        <a:lumMod val="50000"/>
                      </a:schemeClr>
                    </a:solidFill>
                    <a:latin typeface="Open Sans Condensed Light" pitchFamily="34" charset="0"/>
                    <a:ea typeface="Open Sans Condensed Light" pitchFamily="34" charset="0"/>
                    <a:cs typeface="Open Sans Condensed Light" pitchFamily="34" charset="0"/>
                  </a:rPr>
                  <a:t>2013 год</a:t>
                </a:r>
                <a:endParaRPr lang="ru-RU" sz="1400" b="1" dirty="0">
                  <a:solidFill>
                    <a:schemeClr val="bg1">
                      <a:lumMod val="50000"/>
                    </a:schemeClr>
                  </a:solidFill>
                  <a:latin typeface="Open Sans Condensed Light" pitchFamily="34" charset="0"/>
                  <a:ea typeface="Open Sans Condensed Light" pitchFamily="34" charset="0"/>
                  <a:cs typeface="Open Sans Condensed Light" pitchFamily="34" charset="0"/>
                </a:endParaRPr>
              </a:p>
            </p:txBody>
          </p:sp>
          <p:sp>
            <p:nvSpPr>
              <p:cNvPr id="112" name="Прямоугольник 111"/>
              <p:cNvSpPr/>
              <p:nvPr/>
            </p:nvSpPr>
            <p:spPr>
              <a:xfrm>
                <a:off x="2492285" y="5916340"/>
                <a:ext cx="952500" cy="284080"/>
              </a:xfrm>
              <a:prstGeom prst="rect">
                <a:avLst/>
              </a:prstGeom>
              <a:noFill/>
              <a:ln>
                <a:noFill/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77751" tIns="38876" rIns="77751" bIns="38876" anchor="ctr"/>
              <a:lstStyle/>
              <a:p>
                <a:pPr algn="ctr" defTabSz="1088127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altLang="ru-RU" sz="1400" b="1" dirty="0" smtClean="0">
                    <a:solidFill>
                      <a:schemeClr val="bg1">
                        <a:lumMod val="50000"/>
                      </a:schemeClr>
                    </a:solidFill>
                    <a:latin typeface="Open Sans Condensed Light" pitchFamily="34" charset="0"/>
                    <a:ea typeface="Open Sans Condensed Light" pitchFamily="34" charset="0"/>
                    <a:cs typeface="Open Sans Condensed Light" pitchFamily="34" charset="0"/>
                  </a:rPr>
                  <a:t>2014 год</a:t>
                </a:r>
                <a:endParaRPr lang="ru-RU" sz="1400" b="1" dirty="0">
                  <a:solidFill>
                    <a:schemeClr val="bg1">
                      <a:lumMod val="50000"/>
                    </a:schemeClr>
                  </a:solidFill>
                  <a:latin typeface="Open Sans Condensed Light" pitchFamily="34" charset="0"/>
                  <a:ea typeface="Open Sans Condensed Light" pitchFamily="34" charset="0"/>
                  <a:cs typeface="Open Sans Condensed Light" pitchFamily="34" charset="0"/>
                </a:endParaRPr>
              </a:p>
            </p:txBody>
          </p:sp>
          <p:sp>
            <p:nvSpPr>
              <p:cNvPr id="113" name="Прямоугольник 112"/>
              <p:cNvSpPr/>
              <p:nvPr/>
            </p:nvSpPr>
            <p:spPr>
              <a:xfrm>
                <a:off x="3449668" y="5939829"/>
                <a:ext cx="952500" cy="284080"/>
              </a:xfrm>
              <a:prstGeom prst="rect">
                <a:avLst/>
              </a:prstGeom>
              <a:noFill/>
              <a:ln>
                <a:noFill/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77751" tIns="38876" rIns="77751" bIns="38876" anchor="ctr"/>
              <a:lstStyle/>
              <a:p>
                <a:pPr algn="ctr" defTabSz="1088127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altLang="ru-RU" sz="1400" b="1" dirty="0" smtClean="0">
                    <a:solidFill>
                      <a:schemeClr val="bg1">
                        <a:lumMod val="50000"/>
                      </a:schemeClr>
                    </a:solidFill>
                    <a:latin typeface="Open Sans Condensed Light" pitchFamily="34" charset="0"/>
                    <a:ea typeface="Open Sans Condensed Light" pitchFamily="34" charset="0"/>
                    <a:cs typeface="Open Sans Condensed Light" pitchFamily="34" charset="0"/>
                  </a:rPr>
                  <a:t>2015 год</a:t>
                </a:r>
                <a:endParaRPr lang="ru-RU" sz="1400" b="1" dirty="0">
                  <a:solidFill>
                    <a:schemeClr val="bg1">
                      <a:lumMod val="50000"/>
                    </a:schemeClr>
                  </a:solidFill>
                  <a:latin typeface="Open Sans Condensed Light" pitchFamily="34" charset="0"/>
                  <a:ea typeface="Open Sans Condensed Light" pitchFamily="34" charset="0"/>
                  <a:cs typeface="Open Sans Condensed Light" pitchFamily="34" charset="0"/>
                </a:endParaRPr>
              </a:p>
            </p:txBody>
          </p:sp>
        </p:grpSp>
      </p:grpSp>
      <p:sp>
        <p:nvSpPr>
          <p:cNvPr id="9" name="TextBox 8"/>
          <p:cNvSpPr txBox="1"/>
          <p:nvPr/>
        </p:nvSpPr>
        <p:spPr>
          <a:xfrm>
            <a:off x="438463" y="1073451"/>
            <a:ext cx="10963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spc="70" dirty="0" smtClean="0">
                <a:solidFill>
                  <a:srgbClr val="1468A4"/>
                </a:solidFill>
                <a:latin typeface="Open Sans Condensed Light" pitchFamily="34" charset="0"/>
                <a:cs typeface="Open Sans Condensed Light" pitchFamily="34" charset="0"/>
              </a:rPr>
              <a:t>По состоянию на 22 сентября 2016 года по </a:t>
            </a:r>
            <a:r>
              <a:rPr lang="ru-RU" b="1" spc="70" dirty="0">
                <a:solidFill>
                  <a:srgbClr val="1468A4"/>
                </a:solidFill>
                <a:latin typeface="Open Sans Condensed Light" pitchFamily="34" charset="0"/>
                <a:cs typeface="Open Sans Condensed Light" pitchFamily="34" charset="0"/>
              </a:rPr>
              <a:t>результатам проведенных </a:t>
            </a:r>
            <a:r>
              <a:rPr lang="ru-RU" b="1" spc="70" dirty="0" smtClean="0">
                <a:solidFill>
                  <a:srgbClr val="1468A4"/>
                </a:solidFill>
                <a:latin typeface="Open Sans Condensed Light" pitchFamily="34" charset="0"/>
                <a:cs typeface="Open Sans Condensed Light" pitchFamily="34" charset="0"/>
              </a:rPr>
              <a:t>проверок вынесено 109 </a:t>
            </a:r>
            <a:r>
              <a:rPr lang="ru-RU" b="1" spc="70" dirty="0">
                <a:solidFill>
                  <a:srgbClr val="1468A4"/>
                </a:solidFill>
                <a:latin typeface="Open Sans Condensed Light" pitchFamily="34" charset="0"/>
                <a:cs typeface="Open Sans Condensed Light" pitchFamily="34" charset="0"/>
              </a:rPr>
              <a:t>мер воздействия</a:t>
            </a:r>
          </a:p>
        </p:txBody>
      </p:sp>
      <p:sp>
        <p:nvSpPr>
          <p:cNvPr id="100" name="Прямоугольник 99"/>
          <p:cNvSpPr/>
          <p:nvPr/>
        </p:nvSpPr>
        <p:spPr>
          <a:xfrm>
            <a:off x="4516786" y="3221018"/>
            <a:ext cx="897127" cy="476962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>
            <a:solidFill>
              <a:srgbClr val="4E9FBA"/>
            </a:solidFill>
          </a:ln>
          <a:effectLst>
            <a:outerShdw blurRad="50800" dist="50800" dir="5400000" algn="ctr" rotWithShape="0">
              <a:schemeClr val="bg2">
                <a:lumMod val="90000"/>
              </a:scheme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/>
          <a:p>
            <a:pPr algn="ctr" defTabSz="1088127" fontAlgn="auto">
              <a:spcBef>
                <a:spcPts val="0"/>
              </a:spcBef>
              <a:spcAft>
                <a:spcPts val="0"/>
              </a:spcAft>
            </a:pPr>
            <a:r>
              <a:rPr lang="ru-RU" b="1" dirty="0" smtClean="0">
                <a:solidFill>
                  <a:schemeClr val="bg1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80</a:t>
            </a:r>
            <a:endParaRPr lang="ru-RU" b="1" dirty="0">
              <a:solidFill>
                <a:schemeClr val="bg1"/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627449" y="2858794"/>
            <a:ext cx="5741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8812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72%</a:t>
            </a:r>
            <a:endParaRPr lang="ru-RU" b="1" dirty="0"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9975239" y="3321802"/>
            <a:ext cx="897127" cy="365882"/>
          </a:xfrm>
          <a:prstGeom prst="rect">
            <a:avLst/>
          </a:prstGeom>
          <a:solidFill>
            <a:srgbClr val="90B15D"/>
          </a:solidFill>
          <a:ln>
            <a:noFill/>
          </a:ln>
          <a:effectLst>
            <a:outerShdw blurRad="50800" dist="50800" dir="5400000" algn="ctr" rotWithShape="0">
              <a:schemeClr val="bg2">
                <a:lumMod val="90000"/>
              </a:scheme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/>
          <a:p>
            <a:pPr algn="ctr" defTabSz="1088127" fontAlgn="auto">
              <a:spcBef>
                <a:spcPts val="0"/>
              </a:spcBef>
              <a:spcAft>
                <a:spcPts val="0"/>
              </a:spcAft>
            </a:pPr>
            <a:r>
              <a:rPr lang="ru-RU" b="1" dirty="0" smtClean="0">
                <a:solidFill>
                  <a:schemeClr val="bg1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19</a:t>
            </a:r>
            <a:endParaRPr lang="ru-RU" b="1" dirty="0">
              <a:solidFill>
                <a:schemeClr val="bg1"/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9927514" y="3736343"/>
            <a:ext cx="9925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108812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400" b="1" dirty="0" smtClean="0">
                <a:solidFill>
                  <a:prstClr val="white">
                    <a:lumMod val="50000"/>
                  </a:prstClr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На 22.09.16 г.</a:t>
            </a:r>
            <a:endParaRPr lang="ru-RU" sz="1400" b="1" dirty="0">
              <a:solidFill>
                <a:prstClr val="white">
                  <a:lumMod val="50000"/>
                </a:prstClr>
              </a:solidFill>
              <a:latin typeface="Open Sans Condensed Light" pitchFamily="34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4490065" y="3724948"/>
            <a:ext cx="99257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108812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400" b="1" dirty="0">
                <a:solidFill>
                  <a:prstClr val="white">
                    <a:lumMod val="50000"/>
                  </a:prstClr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На 22.09.16 г.</a:t>
            </a:r>
            <a:endParaRPr lang="ru-RU" sz="1400" b="1" dirty="0">
              <a:solidFill>
                <a:prstClr val="white">
                  <a:lumMod val="50000"/>
                </a:prstClr>
              </a:solidFill>
              <a:latin typeface="Open Sans Condensed Light" pitchFamily="34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10132816" y="2900162"/>
            <a:ext cx="5741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108812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prstClr val="black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18%</a:t>
            </a:r>
            <a:endParaRPr lang="ru-RU" b="1" dirty="0">
              <a:solidFill>
                <a:prstClr val="black"/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sp>
        <p:nvSpPr>
          <p:cNvPr id="115" name="Прямоугольник 114"/>
          <p:cNvSpPr/>
          <p:nvPr/>
        </p:nvSpPr>
        <p:spPr>
          <a:xfrm>
            <a:off x="4303557" y="5412743"/>
            <a:ext cx="897127" cy="320416"/>
          </a:xfrm>
          <a:prstGeom prst="rect">
            <a:avLst/>
          </a:prstGeom>
          <a:solidFill>
            <a:srgbClr val="DB9731"/>
          </a:solidFill>
          <a:ln>
            <a:noFill/>
          </a:ln>
          <a:effectLst>
            <a:outerShdw blurRad="50800" dist="50800" dir="5400000" algn="ctr" rotWithShape="0">
              <a:schemeClr val="bg2">
                <a:lumMod val="90000"/>
              </a:scheme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/>
          <a:p>
            <a:pPr algn="ctr" defTabSz="1088127" fontAlgn="auto">
              <a:spcBef>
                <a:spcPts val="0"/>
              </a:spcBef>
              <a:spcAft>
                <a:spcPts val="0"/>
              </a:spcAft>
            </a:pPr>
            <a:r>
              <a:rPr lang="ru-RU" b="1" dirty="0" smtClean="0">
                <a:solidFill>
                  <a:schemeClr val="bg1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5</a:t>
            </a:r>
            <a:endParaRPr lang="ru-RU" b="1" dirty="0">
              <a:solidFill>
                <a:schemeClr val="bg1"/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4498555" y="5055266"/>
            <a:ext cx="4667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108812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prstClr val="black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5%</a:t>
            </a:r>
            <a:endParaRPr lang="ru-RU" b="1" dirty="0">
              <a:solidFill>
                <a:prstClr val="black"/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4270788" y="5731352"/>
            <a:ext cx="99257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108812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400" b="1" dirty="0">
                <a:solidFill>
                  <a:prstClr val="white">
                    <a:lumMod val="50000"/>
                  </a:prstClr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На 22.09.16 г.</a:t>
            </a:r>
            <a:endParaRPr lang="ru-RU" sz="1400" b="1" dirty="0">
              <a:solidFill>
                <a:prstClr val="white">
                  <a:lumMod val="50000"/>
                </a:prstClr>
              </a:solidFill>
              <a:latin typeface="Open Sans Condensed Light" pitchFamily="34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0265316" y="5055267"/>
            <a:ext cx="4667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108812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prstClr val="black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5%</a:t>
            </a:r>
            <a:endParaRPr lang="ru-RU" b="1" dirty="0">
              <a:solidFill>
                <a:prstClr val="black"/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10045790" y="5401689"/>
            <a:ext cx="897127" cy="329159"/>
          </a:xfrm>
          <a:prstGeom prst="rect">
            <a:avLst/>
          </a:prstGeom>
          <a:solidFill>
            <a:srgbClr val="D0646E"/>
          </a:solidFill>
          <a:ln>
            <a:noFill/>
          </a:ln>
          <a:effectLst>
            <a:outerShdw blurRad="50800" dist="50800" dir="5400000" algn="ctr" rotWithShape="0">
              <a:schemeClr val="bg2">
                <a:lumMod val="90000"/>
              </a:scheme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/>
          <a:p>
            <a:pPr algn="ctr" defTabSz="1088127" fontAlgn="auto">
              <a:spcBef>
                <a:spcPts val="0"/>
              </a:spcBef>
              <a:spcAft>
                <a:spcPts val="0"/>
              </a:spcAft>
            </a:pPr>
            <a:r>
              <a:rPr lang="ru-RU" b="1" dirty="0" smtClean="0">
                <a:solidFill>
                  <a:schemeClr val="bg1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5</a:t>
            </a:r>
            <a:endParaRPr lang="ru-RU" b="1" dirty="0">
              <a:solidFill>
                <a:schemeClr val="bg1"/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009697" y="5776557"/>
            <a:ext cx="99257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108812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400" b="1" dirty="0">
                <a:solidFill>
                  <a:prstClr val="white">
                    <a:lumMod val="50000"/>
                  </a:prstClr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На 22.09.16 г.</a:t>
            </a:r>
            <a:endParaRPr lang="ru-RU" sz="1400" b="1" dirty="0">
              <a:solidFill>
                <a:prstClr val="white">
                  <a:lumMod val="50000"/>
                </a:prstClr>
              </a:solidFill>
              <a:latin typeface="Open Sans Condensed Light" pitchFamily="34" charset="0"/>
              <a:ea typeface="Open Sans Condensed Light" pitchFamily="34" charset="0"/>
              <a:cs typeface="Open Sans Condensed Ligh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101"/>
          <p:cNvSpPr txBox="1">
            <a:spLocks noChangeArrowheads="1"/>
          </p:cNvSpPr>
          <p:nvPr/>
        </p:nvSpPr>
        <p:spPr bwMode="auto">
          <a:xfrm>
            <a:off x="1815152" y="315913"/>
            <a:ext cx="10058400" cy="1371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7751" tIns="38876" rIns="77751" bIns="3887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/>
            <a:r>
              <a:rPr lang="ru-RU" altLang="ru-RU" sz="2000" b="1" dirty="0" smtClean="0">
                <a:solidFill>
                  <a:srgbClr val="1468A4"/>
                </a:solidFill>
                <a:latin typeface="Open Sans Condensed Light" pitchFamily="34" charset="0"/>
                <a:cs typeface="Open Sans Condensed Light" pitchFamily="34" charset="0"/>
              </a:rPr>
              <a:t>СВЕДЕНИЯ ОБ ИСПОЛНЕНИИ ПЛАНА ПРОВЕРОК НА 2016 ГОД</a:t>
            </a:r>
          </a:p>
          <a:p>
            <a:pPr algn="r"/>
            <a:r>
              <a:rPr lang="ru-RU" sz="1600" b="1" dirty="0" smtClean="0">
                <a:solidFill>
                  <a:srgbClr val="1468A4"/>
                </a:solidFill>
                <a:latin typeface="Open Sans Condensed Light" pitchFamily="34" charset="0"/>
                <a:cs typeface="Open Sans Condensed Light" pitchFamily="34" charset="0"/>
              </a:rPr>
              <a:t>По </a:t>
            </a:r>
            <a:r>
              <a:rPr lang="ru-RU" sz="1600" b="1" dirty="0">
                <a:solidFill>
                  <a:srgbClr val="1468A4"/>
                </a:solidFill>
                <a:latin typeface="Open Sans Condensed Light" pitchFamily="34" charset="0"/>
                <a:cs typeface="Open Sans Condensed Light" pitchFamily="34" charset="0"/>
              </a:rPr>
              <a:t>состоянию на 22 сентября 2016 </a:t>
            </a:r>
            <a:r>
              <a:rPr lang="ru-RU" sz="1600" b="1" dirty="0" smtClean="0">
                <a:solidFill>
                  <a:srgbClr val="1468A4"/>
                </a:solidFill>
                <a:latin typeface="Open Sans Condensed Light" pitchFamily="34" charset="0"/>
                <a:cs typeface="Open Sans Condensed Light" pitchFamily="34" charset="0"/>
              </a:rPr>
              <a:t>года исполнение </a:t>
            </a:r>
            <a:r>
              <a:rPr lang="ru-RU" sz="1600" b="1" dirty="0">
                <a:solidFill>
                  <a:srgbClr val="1468A4"/>
                </a:solidFill>
                <a:latin typeface="Open Sans Condensed Light" pitchFamily="34" charset="0"/>
                <a:cs typeface="Open Sans Condensed Light" pitchFamily="34" charset="0"/>
              </a:rPr>
              <a:t>плана </a:t>
            </a:r>
            <a:r>
              <a:rPr lang="ru-RU" sz="1600" b="1" dirty="0" smtClean="0">
                <a:solidFill>
                  <a:srgbClr val="1468A4"/>
                </a:solidFill>
                <a:latin typeface="Open Sans Condensed Light" pitchFamily="34" charset="0"/>
                <a:cs typeface="Open Sans Condensed Light" pitchFamily="34" charset="0"/>
              </a:rPr>
              <a:t> проверок </a:t>
            </a:r>
          </a:p>
          <a:p>
            <a:pPr algn="r"/>
            <a:r>
              <a:rPr lang="ru-RU" sz="1600" b="1" dirty="0" smtClean="0">
                <a:solidFill>
                  <a:srgbClr val="1468A4"/>
                </a:solidFill>
                <a:latin typeface="Open Sans Condensed Light" pitchFamily="34" charset="0"/>
                <a:cs typeface="Open Sans Condensed Light" pitchFamily="34" charset="0"/>
              </a:rPr>
              <a:t>(</a:t>
            </a:r>
            <a:r>
              <a:rPr lang="ru-RU" sz="1600" b="1" dirty="0">
                <a:solidFill>
                  <a:srgbClr val="1468A4"/>
                </a:solidFill>
                <a:latin typeface="Open Sans Condensed Light" pitchFamily="34" charset="0"/>
                <a:cs typeface="Open Sans Condensed Light" pitchFamily="34" charset="0"/>
              </a:rPr>
              <a:t>за вычетом исключенных) составило 69,0 %   (ЦА ФК – 71,9 %, </a:t>
            </a:r>
            <a:r>
              <a:rPr lang="ru-RU" sz="1600" b="1" dirty="0" smtClean="0">
                <a:solidFill>
                  <a:srgbClr val="1468A4"/>
                </a:solidFill>
                <a:latin typeface="Open Sans Condensed Light" pitchFamily="34" charset="0"/>
                <a:cs typeface="Open Sans Condensed Light" pitchFamily="34" charset="0"/>
              </a:rPr>
              <a:t>УФК </a:t>
            </a:r>
            <a:r>
              <a:rPr lang="ru-RU" sz="1600" b="1" dirty="0">
                <a:solidFill>
                  <a:srgbClr val="1468A4"/>
                </a:solidFill>
                <a:latin typeface="Open Sans Condensed Light" pitchFamily="34" charset="0"/>
                <a:cs typeface="Open Sans Condensed Light" pitchFamily="34" charset="0"/>
              </a:rPr>
              <a:t>– 68,5 </a:t>
            </a:r>
            <a:r>
              <a:rPr lang="ru-RU" sz="1600" b="1" dirty="0" smtClean="0">
                <a:solidFill>
                  <a:srgbClr val="1468A4"/>
                </a:solidFill>
                <a:latin typeface="Open Sans Condensed Light" pitchFamily="34" charset="0"/>
                <a:cs typeface="Open Sans Condensed Light" pitchFamily="34" charset="0"/>
              </a:rPr>
              <a:t>%) </a:t>
            </a:r>
          </a:p>
          <a:p>
            <a:pPr algn="r"/>
            <a:r>
              <a:rPr lang="ru-RU" sz="1600" b="1" dirty="0" smtClean="0">
                <a:solidFill>
                  <a:srgbClr val="1468A4"/>
                </a:solidFill>
                <a:latin typeface="Open Sans Condensed Light" pitchFamily="34" charset="0"/>
                <a:cs typeface="Open Sans Condensed Light" pitchFamily="34" charset="0"/>
              </a:rPr>
              <a:t>из </a:t>
            </a:r>
            <a:r>
              <a:rPr lang="ru-RU" sz="1600" b="1" dirty="0">
                <a:solidFill>
                  <a:srgbClr val="1468A4"/>
                </a:solidFill>
                <a:latin typeface="Open Sans Condensed Light" pitchFamily="34" charset="0"/>
                <a:cs typeface="Open Sans Condensed Light" pitchFamily="34" charset="0"/>
              </a:rPr>
              <a:t>запланированных на 2016 год  260 проверок (ЦА ФК – 34, </a:t>
            </a:r>
            <a:r>
              <a:rPr lang="ru-RU" sz="1600" b="1" dirty="0" smtClean="0">
                <a:solidFill>
                  <a:srgbClr val="1468A4"/>
                </a:solidFill>
                <a:latin typeface="Open Sans Condensed Light" pitchFamily="34" charset="0"/>
                <a:cs typeface="Open Sans Condensed Light" pitchFamily="34" charset="0"/>
              </a:rPr>
              <a:t>УФК </a:t>
            </a:r>
            <a:r>
              <a:rPr lang="ru-RU" sz="1600" b="1" dirty="0">
                <a:solidFill>
                  <a:srgbClr val="1468A4"/>
                </a:solidFill>
                <a:latin typeface="Open Sans Condensed Light" pitchFamily="34" charset="0"/>
                <a:cs typeface="Open Sans Condensed Light" pitchFamily="34" charset="0"/>
              </a:rPr>
              <a:t>– </a:t>
            </a:r>
            <a:r>
              <a:rPr lang="ru-RU" sz="1600" b="1" dirty="0" smtClean="0">
                <a:solidFill>
                  <a:srgbClr val="1468A4"/>
                </a:solidFill>
                <a:latin typeface="Open Sans Condensed Light" pitchFamily="34" charset="0"/>
                <a:cs typeface="Open Sans Condensed Light" pitchFamily="34" charset="0"/>
              </a:rPr>
              <a:t>226) проведены </a:t>
            </a:r>
            <a:r>
              <a:rPr lang="ru-RU" sz="1600" b="1" dirty="0">
                <a:solidFill>
                  <a:srgbClr val="1468A4"/>
                </a:solidFill>
                <a:latin typeface="Open Sans Condensed Light" pitchFamily="34" charset="0"/>
                <a:cs typeface="Open Sans Condensed Light" pitchFamily="34" charset="0"/>
              </a:rPr>
              <a:t>160 проверок (ЦА ФК – 23, У</a:t>
            </a:r>
            <a:r>
              <a:rPr lang="ru-RU" sz="1600" b="1" dirty="0" smtClean="0">
                <a:solidFill>
                  <a:srgbClr val="1468A4"/>
                </a:solidFill>
                <a:latin typeface="Open Sans Condensed Light" pitchFamily="34" charset="0"/>
                <a:cs typeface="Open Sans Condensed Light" pitchFamily="34" charset="0"/>
              </a:rPr>
              <a:t>ФК </a:t>
            </a:r>
            <a:r>
              <a:rPr lang="ru-RU" sz="1600" b="1" dirty="0">
                <a:solidFill>
                  <a:srgbClr val="1468A4"/>
                </a:solidFill>
                <a:latin typeface="Open Sans Condensed Light" pitchFamily="34" charset="0"/>
                <a:cs typeface="Open Sans Condensed Light" pitchFamily="34" charset="0"/>
              </a:rPr>
              <a:t>– 137</a:t>
            </a:r>
            <a:r>
              <a:rPr lang="ru-RU" sz="1600" b="1" dirty="0" smtClean="0">
                <a:solidFill>
                  <a:srgbClr val="1468A4"/>
                </a:solidFill>
                <a:latin typeface="Open Sans Condensed Light" pitchFamily="34" charset="0"/>
                <a:cs typeface="Open Sans Condensed Light" pitchFamily="34" charset="0"/>
              </a:rPr>
              <a:t>),</a:t>
            </a:r>
          </a:p>
          <a:p>
            <a:pPr algn="r"/>
            <a:r>
              <a:rPr lang="ru-RU" sz="1600" b="1" dirty="0" smtClean="0">
                <a:solidFill>
                  <a:srgbClr val="1468A4"/>
                </a:solidFill>
                <a:latin typeface="Open Sans Condensed Light" pitchFamily="34" charset="0"/>
                <a:cs typeface="Open Sans Condensed Light" pitchFamily="34" charset="0"/>
              </a:rPr>
              <a:t> </a:t>
            </a:r>
            <a:r>
              <a:rPr lang="ru-RU" sz="1600" b="1" dirty="0">
                <a:solidFill>
                  <a:srgbClr val="1468A4"/>
                </a:solidFill>
                <a:latin typeface="Open Sans Condensed Light" pitchFamily="34" charset="0"/>
                <a:cs typeface="Open Sans Condensed Light" pitchFamily="34" charset="0"/>
              </a:rPr>
              <a:t>исключено из плана </a:t>
            </a:r>
            <a:r>
              <a:rPr lang="ru-RU" sz="1600" b="1" dirty="0" smtClean="0">
                <a:solidFill>
                  <a:srgbClr val="1468A4"/>
                </a:solidFill>
                <a:latin typeface="Open Sans Condensed Light" pitchFamily="34" charset="0"/>
                <a:cs typeface="Open Sans Condensed Light" pitchFamily="34" charset="0"/>
              </a:rPr>
              <a:t>– 28 </a:t>
            </a:r>
            <a:r>
              <a:rPr lang="ru-RU" sz="1600" b="1" dirty="0">
                <a:solidFill>
                  <a:srgbClr val="1468A4"/>
                </a:solidFill>
                <a:latin typeface="Open Sans Condensed Light" pitchFamily="34" charset="0"/>
                <a:cs typeface="Open Sans Condensed Light" pitchFamily="34" charset="0"/>
              </a:rPr>
              <a:t>проверок (ЦА ФК – 2, </a:t>
            </a:r>
            <a:r>
              <a:rPr lang="ru-RU" sz="1600" b="1" dirty="0" smtClean="0">
                <a:solidFill>
                  <a:srgbClr val="1468A4"/>
                </a:solidFill>
                <a:latin typeface="Open Sans Condensed Light" pitchFamily="34" charset="0"/>
                <a:cs typeface="Open Sans Condensed Light" pitchFamily="34" charset="0"/>
              </a:rPr>
              <a:t>УФК </a:t>
            </a:r>
            <a:r>
              <a:rPr lang="ru-RU" sz="1600" b="1" dirty="0">
                <a:solidFill>
                  <a:srgbClr val="1468A4"/>
                </a:solidFill>
                <a:latin typeface="Open Sans Condensed Light" pitchFamily="34" charset="0"/>
                <a:cs typeface="Open Sans Condensed Light" pitchFamily="34" charset="0"/>
              </a:rPr>
              <a:t>– 26</a:t>
            </a:r>
            <a:r>
              <a:rPr lang="ru-RU" sz="1600" b="1" dirty="0" smtClean="0">
                <a:solidFill>
                  <a:srgbClr val="1468A4"/>
                </a:solidFill>
                <a:latin typeface="Open Sans Condensed Light" pitchFamily="34" charset="0"/>
                <a:cs typeface="Open Sans Condensed Light" pitchFamily="34" charset="0"/>
              </a:rPr>
              <a:t>),10 </a:t>
            </a:r>
            <a:r>
              <a:rPr lang="ru-RU" sz="1600" b="1" dirty="0">
                <a:solidFill>
                  <a:srgbClr val="1468A4"/>
                </a:solidFill>
                <a:latin typeface="Open Sans Condensed Light" pitchFamily="34" charset="0"/>
                <a:cs typeface="Open Sans Condensed Light" pitchFamily="34" charset="0"/>
              </a:rPr>
              <a:t>проверок находятся в стадии производства</a:t>
            </a:r>
          </a:p>
        </p:txBody>
      </p:sp>
      <p:sp>
        <p:nvSpPr>
          <p:cNvPr id="166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122025" y="6165850"/>
            <a:ext cx="376238" cy="355600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latin typeface="Open Sans Condensed Light" pitchFamily="34" charset="0"/>
                <a:ea typeface="Open Sans" pitchFamily="34" charset="0"/>
                <a:cs typeface="Open Sans" pitchFamily="34" charset="0"/>
              </a:rPr>
              <a:t>5</a:t>
            </a:r>
            <a:endParaRPr lang="ru-RU" dirty="0">
              <a:latin typeface="Open Sans Condensed Light" pitchFamily="34" charset="0"/>
              <a:ea typeface="Open Sans" pitchFamily="34" charset="0"/>
              <a:cs typeface="Open Sans" pitchFamily="34" charset="0"/>
            </a:endParaRPr>
          </a:p>
        </p:txBody>
      </p:sp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1441405844"/>
              </p:ext>
            </p:extLst>
          </p:nvPr>
        </p:nvGraphicFramePr>
        <p:xfrm>
          <a:off x="210829" y="1119116"/>
          <a:ext cx="11715750" cy="51588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101"/>
          <p:cNvSpPr txBox="1">
            <a:spLocks noChangeArrowheads="1"/>
          </p:cNvSpPr>
          <p:nvPr/>
        </p:nvSpPr>
        <p:spPr bwMode="auto">
          <a:xfrm>
            <a:off x="2006222" y="315913"/>
            <a:ext cx="9676262" cy="1432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7751" tIns="38876" rIns="77751" bIns="3887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/>
            <a:r>
              <a:rPr lang="ru-RU" altLang="ru-RU" sz="2000" b="1" dirty="0" smtClean="0">
                <a:solidFill>
                  <a:srgbClr val="1468A4"/>
                </a:solidFill>
                <a:latin typeface="Open Sans Condensed Light" pitchFamily="34" charset="0"/>
                <a:cs typeface="Open Sans Condensed Light" pitchFamily="34" charset="0"/>
              </a:rPr>
              <a:t>СВЕДЕНИЯ О МЕРАХ  ВОЗДЕЙСТВИЯ, ВЫНЕСЕННЫХ В 2016 ГОДУ</a:t>
            </a:r>
            <a:endParaRPr lang="ru-RU" sz="2000" dirty="0" smtClean="0">
              <a:solidFill>
                <a:srgbClr val="1468A4"/>
              </a:solidFill>
              <a:latin typeface="Open Sans Condensed Light" pitchFamily="34" charset="0"/>
              <a:cs typeface="Open Sans Condensed Light" pitchFamily="34" charset="0"/>
            </a:endParaRPr>
          </a:p>
          <a:p>
            <a:pPr algn="r"/>
            <a:r>
              <a:rPr lang="ru-RU" altLang="ru-RU" sz="2000" b="1" dirty="0" smtClean="0">
                <a:solidFill>
                  <a:srgbClr val="1468A4"/>
                </a:solidFill>
                <a:latin typeface="Open Sans Condensed Light" pitchFamily="34" charset="0"/>
                <a:cs typeface="Open Sans Condensed Light" pitchFamily="34" charset="0"/>
              </a:rPr>
              <a:t>ПО РЕЗУЛЬТАТАМ ПРОВЕРОК</a:t>
            </a:r>
          </a:p>
          <a:p>
            <a:pPr algn="r"/>
            <a:r>
              <a:rPr lang="ru-RU" sz="1600" b="1" dirty="0">
                <a:solidFill>
                  <a:srgbClr val="1468A4"/>
                </a:solidFill>
                <a:latin typeface="Open Sans Condensed Light" pitchFamily="34" charset="0"/>
                <a:cs typeface="Open Sans Condensed Light" pitchFamily="34" charset="0"/>
              </a:rPr>
              <a:t>За период с 1 января по 22 сентября 2016 года по результатам проверок вынесено 109 мер </a:t>
            </a:r>
            <a:r>
              <a:rPr lang="ru-RU" sz="1600" b="1" dirty="0" smtClean="0">
                <a:solidFill>
                  <a:srgbClr val="1468A4"/>
                </a:solidFill>
                <a:latin typeface="Open Sans Condensed Light" pitchFamily="34" charset="0"/>
                <a:cs typeface="Open Sans Condensed Light" pitchFamily="34" charset="0"/>
              </a:rPr>
              <a:t>воздействия</a:t>
            </a:r>
          </a:p>
          <a:p>
            <a:pPr algn="r"/>
            <a:r>
              <a:rPr lang="ru-RU" sz="1600" b="1" dirty="0" smtClean="0">
                <a:solidFill>
                  <a:srgbClr val="1468A4"/>
                </a:solidFill>
                <a:latin typeface="Open Sans Condensed Light" pitchFamily="34" charset="0"/>
                <a:cs typeface="Open Sans Condensed Light" pitchFamily="34" charset="0"/>
              </a:rPr>
              <a:t> </a:t>
            </a:r>
            <a:r>
              <a:rPr lang="ru-RU" sz="1600" b="1" dirty="0">
                <a:solidFill>
                  <a:srgbClr val="1468A4"/>
                </a:solidFill>
                <a:latin typeface="Open Sans Condensed Light" pitchFamily="34" charset="0"/>
                <a:cs typeface="Open Sans Condensed Light" pitchFamily="34" charset="0"/>
              </a:rPr>
              <a:t>(ЦА ФК – 16, </a:t>
            </a:r>
            <a:r>
              <a:rPr lang="ru-RU" sz="1600" b="1" dirty="0" smtClean="0">
                <a:solidFill>
                  <a:srgbClr val="1468A4"/>
                </a:solidFill>
                <a:latin typeface="Open Sans Condensed Light" pitchFamily="34" charset="0"/>
                <a:cs typeface="Open Sans Condensed Light" pitchFamily="34" charset="0"/>
              </a:rPr>
              <a:t>УФК </a:t>
            </a:r>
            <a:r>
              <a:rPr lang="ru-RU" sz="1600" b="1" dirty="0">
                <a:solidFill>
                  <a:srgbClr val="1468A4"/>
                </a:solidFill>
                <a:latin typeface="Open Sans Condensed Light" pitchFamily="34" charset="0"/>
                <a:cs typeface="Open Sans Condensed Light" pitchFamily="34" charset="0"/>
              </a:rPr>
              <a:t>– 93), из которых 80 </a:t>
            </a:r>
            <a:r>
              <a:rPr lang="ru-RU" sz="1600" b="1" dirty="0" smtClean="0">
                <a:solidFill>
                  <a:srgbClr val="1468A4"/>
                </a:solidFill>
                <a:latin typeface="Open Sans Condensed Light" pitchFamily="34" charset="0"/>
                <a:cs typeface="Open Sans Condensed Light" pitchFamily="34" charset="0"/>
              </a:rPr>
              <a:t> предупреждений, 19 предписаний об устранении нарушений,</a:t>
            </a:r>
          </a:p>
          <a:p>
            <a:pPr algn="r"/>
            <a:r>
              <a:rPr lang="ru-RU" sz="1600" b="1" dirty="0" smtClean="0">
                <a:solidFill>
                  <a:srgbClr val="1468A4"/>
                </a:solidFill>
                <a:latin typeface="Open Sans Condensed Light" pitchFamily="34" charset="0"/>
                <a:cs typeface="Open Sans Condensed Light" pitchFamily="34" charset="0"/>
              </a:rPr>
              <a:t>5 предписаний о приостановлении членства в СРО и 5 предписаний об исключении из членов СРО</a:t>
            </a:r>
            <a:endParaRPr lang="ru-RU" sz="1600" b="1" dirty="0">
              <a:solidFill>
                <a:srgbClr val="1468A4"/>
              </a:solidFill>
              <a:latin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166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122025" y="6165850"/>
            <a:ext cx="376238" cy="355600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latin typeface="Open Sans Condensed Light" pitchFamily="34" charset="0"/>
                <a:ea typeface="Open Sans" pitchFamily="34" charset="0"/>
                <a:cs typeface="Open Sans" pitchFamily="34" charset="0"/>
              </a:rPr>
              <a:t>6</a:t>
            </a:r>
            <a:endParaRPr lang="ru-RU" dirty="0">
              <a:latin typeface="Open Sans Condensed Light" pitchFamily="34" charset="0"/>
              <a:ea typeface="Open Sans" pitchFamily="34" charset="0"/>
              <a:cs typeface="Open Sans" pitchFamily="34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4294200"/>
              </p:ext>
            </p:extLst>
          </p:nvPr>
        </p:nvGraphicFramePr>
        <p:xfrm>
          <a:off x="736979" y="1748641"/>
          <a:ext cx="10904561" cy="47203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3888590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101"/>
          <p:cNvSpPr txBox="1">
            <a:spLocks noChangeArrowheads="1"/>
          </p:cNvSpPr>
          <p:nvPr/>
        </p:nvSpPr>
        <p:spPr bwMode="auto">
          <a:xfrm>
            <a:off x="3738912" y="289259"/>
            <a:ext cx="8111888" cy="694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7751" tIns="38876" rIns="77751" bIns="3887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/>
            <a:r>
              <a:rPr lang="ru-RU" altLang="ru-RU" sz="2000" b="1" dirty="0" smtClean="0">
                <a:solidFill>
                  <a:srgbClr val="1468A4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ПОРУЧЕНИЕ ПРЕЗИДЕНТА РОССИЙСКОЙ ФЕДЕРАЦИИ</a:t>
            </a:r>
          </a:p>
          <a:p>
            <a:pPr algn="r"/>
            <a:r>
              <a:rPr lang="ru-RU" altLang="ru-RU" sz="2000" b="1" dirty="0" smtClean="0">
                <a:solidFill>
                  <a:srgbClr val="1468A4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ОТ 19 ДЕКАБРЯ 2015 Г. № ПР-2629</a:t>
            </a:r>
            <a:endParaRPr lang="ru-RU" altLang="ru-RU" sz="2000" b="1" dirty="0">
              <a:solidFill>
                <a:srgbClr val="1468A4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67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122025" y="6165850"/>
            <a:ext cx="376238" cy="355600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latin typeface="Open Sans Condensed Light" pitchFamily="34" charset="0"/>
                <a:ea typeface="Open Sans" pitchFamily="34" charset="0"/>
                <a:cs typeface="Open Sans" pitchFamily="34" charset="0"/>
              </a:rPr>
              <a:t>7</a:t>
            </a:r>
            <a:endParaRPr lang="ru-RU" dirty="0">
              <a:latin typeface="Open Sans Condensed Light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76301" y="1332759"/>
            <a:ext cx="3416300" cy="1282700"/>
          </a:xfrm>
          <a:prstGeom prst="rect">
            <a:avLst/>
          </a:prstGeom>
          <a:gradFill>
            <a:gsLst>
              <a:gs pos="0">
                <a:schemeClr val="tx2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117601" y="1478808"/>
            <a:ext cx="2959100" cy="990600"/>
          </a:xfrm>
          <a:prstGeom prst="roundRect">
            <a:avLst/>
          </a:prstGeom>
          <a:solidFill>
            <a:sysClr val="window" lastClr="FFFFFF"/>
          </a:solidFill>
          <a:ln w="15875" cap="rnd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Изменения в отраслевых стратегических и программных документах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927101" y="3154173"/>
            <a:ext cx="3416300" cy="2730500"/>
          </a:xfrm>
          <a:prstGeom prst="rect">
            <a:avLst/>
          </a:prstGeom>
          <a:gradFill>
            <a:gsLst>
              <a:gs pos="0">
                <a:schemeClr val="tx2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217931" y="3351023"/>
            <a:ext cx="2882900" cy="2336800"/>
          </a:xfrm>
          <a:prstGeom prst="roundRect">
            <a:avLst/>
          </a:prstGeom>
          <a:solidFill>
            <a:sysClr val="window" lastClr="FFFFFF"/>
          </a:solidFill>
          <a:ln w="15875" cap="rnd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Меры по повышению результативности и качества обязательного аудита бухгалтерской (финансовой) отчетности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641596" y="1281959"/>
            <a:ext cx="76200" cy="1384300"/>
          </a:xfrm>
          <a:prstGeom prst="rect">
            <a:avLst/>
          </a:prstGeom>
          <a:solidFill>
            <a:srgbClr val="E87D37">
              <a:lumMod val="50000"/>
            </a:srgbClr>
          </a:solidFill>
          <a:ln w="15875" cap="rnd" cmpd="sng" algn="ctr">
            <a:solidFill>
              <a:srgbClr val="E87D37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rgbClr val="1A6C86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641597" y="3154173"/>
            <a:ext cx="63500" cy="27559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748343" y="1167659"/>
            <a:ext cx="6731000" cy="1612900"/>
          </a:xfrm>
          <a:prstGeom prst="roundRect">
            <a:avLst/>
          </a:prstGeom>
          <a:noFill/>
          <a:ln w="15875" cap="rnd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182558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Создание эффективных механизмов рыночного контроля аудиторской деятельности</a:t>
            </a:r>
          </a:p>
          <a:p>
            <a:pPr marL="0" marR="0" lvl="0" indent="182558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Формирование условий, обеспечивающих конкурентоспособность отечественных аудиторов,  в том числе на 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международных рынках 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аудиторских услуг.</a:t>
            </a:r>
          </a:p>
          <a:p>
            <a:pPr marL="0" marR="0" lvl="0" indent="182558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Определение приоритетных направлений дальнейшего развития аудиторской деятельности в Российской Федерации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803275" y="2977853"/>
            <a:ext cx="64262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2558" algn="just">
              <a:buFont typeface="Wingdings" panose="05000000000000000000" pitchFamily="2" charset="2"/>
              <a:buChar char="ü"/>
            </a:pPr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Организация  учета аудиторских организаций, проводящих обязательный аудит бухгалтерской (финансовой) отчетности, в целях его использования при планировании и осуществлении контрольной деятельности</a:t>
            </a:r>
          </a:p>
          <a:p>
            <a:pPr indent="182558" algn="just">
              <a:buFont typeface="Wingdings" panose="05000000000000000000" pitchFamily="2" charset="2"/>
              <a:buChar char="ü"/>
            </a:pPr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Совершенствование конкурсных процедур отбора аудиторских организаций путем внедрения эффективных антидемпинговых механизмов, в том числе сокращения доли стоимостных критериев заявок участников конкурса и определения типовых </a:t>
            </a:r>
            <a:r>
              <a:rPr lang="ru-RU" sz="14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нестоимостных</a:t>
            </a:r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критериев, а также порядка их оценки</a:t>
            </a:r>
          </a:p>
          <a:p>
            <a:pPr indent="182558" algn="just">
              <a:buFont typeface="Wingdings" panose="05000000000000000000" pitchFamily="2" charset="2"/>
              <a:buChar char="ü"/>
            </a:pPr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Создание информационного ресурса результатов обязательного аудита бухгалтерской (финансовой) отчетности в целях применения содержащихся в нем сведений для повышения эффективности регулирования и контроля субъектов экономической деятельности, а также определение порядка его использования</a:t>
            </a:r>
          </a:p>
          <a:p>
            <a:pPr indent="182558" algn="just">
              <a:buFont typeface="Wingdings" panose="05000000000000000000" pitchFamily="2" charset="2"/>
              <a:buChar char="ü"/>
            </a:pPr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Повышение ответственности аудиторов за результаты проверки</a:t>
            </a:r>
          </a:p>
        </p:txBody>
      </p:sp>
    </p:spTree>
    <p:extLst>
      <p:ext uri="{BB962C8B-B14F-4D97-AF65-F5344CB8AC3E}">
        <p14:creationId xmlns:p14="http://schemas.microsoft.com/office/powerpoint/2010/main" val="61984537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100"/>
          <p:cNvSpPr txBox="1">
            <a:spLocks noChangeArrowheads="1"/>
          </p:cNvSpPr>
          <p:nvPr/>
        </p:nvSpPr>
        <p:spPr bwMode="auto">
          <a:xfrm>
            <a:off x="3713163" y="277813"/>
            <a:ext cx="77041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r>
              <a:rPr lang="ru-RU" sz="2000" b="1" dirty="0" smtClean="0">
                <a:solidFill>
                  <a:srgbClr val="1468A4"/>
                </a:solidFill>
                <a:latin typeface="Open Sans Condensed Light" pitchFamily="34" charset="0"/>
                <a:cs typeface="Open Sans Condensed Light" pitchFamily="34" charset="0"/>
              </a:rPr>
              <a:t>ВНЕСЕНИЕ ИЗМЕНЕНИЙ В ЗАКОНОДАТЕЛЬСТВО РОССИЙСКОЙ ФЕДЕРАЦИИ </a:t>
            </a:r>
          </a:p>
          <a:p>
            <a:pPr algn="r" eaLnBrk="1" hangingPunct="1"/>
            <a:r>
              <a:rPr lang="ru-RU" sz="2000" b="1" dirty="0" smtClean="0">
                <a:solidFill>
                  <a:srgbClr val="1468A4"/>
                </a:solidFill>
                <a:latin typeface="Open Sans Condensed Light" pitchFamily="34" charset="0"/>
                <a:cs typeface="Open Sans Condensed Light" pitchFamily="34" charset="0"/>
              </a:rPr>
              <a:t>В СФЕРЕ  ВНЕШНЕГО КОНТРОЛЯ КАЧЕСТВА РАБОТЫ  АУДИТОРСКИХ  ОРГАНИЗАЦИЙ</a:t>
            </a:r>
            <a:endParaRPr lang="ru-RU" sz="2000" b="1" dirty="0">
              <a:solidFill>
                <a:srgbClr val="1468A4"/>
              </a:solidFill>
              <a:latin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102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122025" y="6165850"/>
            <a:ext cx="376238" cy="355600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latin typeface="Open Sans Condensed Light" pitchFamily="34" charset="0"/>
                <a:ea typeface="Open Sans" pitchFamily="34" charset="0"/>
                <a:cs typeface="Open Sans" pitchFamily="34" charset="0"/>
              </a:rPr>
              <a:t>8</a:t>
            </a:r>
            <a:endParaRPr lang="ru-RU" dirty="0">
              <a:latin typeface="Open Sans Condensed Light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77922" y="1219570"/>
            <a:ext cx="10863618" cy="465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44" lvl="0" indent="-285744" algn="just" defTabSz="457189" fontAlgn="auto"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Char char=""/>
            </a:pPr>
            <a:r>
              <a:rPr lang="ru-RU" sz="1600" b="1" dirty="0" smtClean="0">
                <a:solidFill>
                  <a:srgbClr val="146194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Федеральный закон </a:t>
            </a:r>
            <a:r>
              <a:rPr lang="ru-RU" sz="1600" b="1" dirty="0">
                <a:solidFill>
                  <a:srgbClr val="146194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«О защите прав юридических лиц и индивидуальных предпринимателей при осуществлении государственного контроля (надзора) и муниципального контроля» и Федеральный закон «Об аудиторской деятельности»: включение основных норм, регулирующих осуществления ВККР АО, в федеральный закон «Об аудиторской деятельности» и устанавливающих организацию учета аудиторских организаций, проводящих обязательный аудит бухгалтерской (финансовой) отчетности (для этого выделена отдельная статья)</a:t>
            </a:r>
          </a:p>
          <a:p>
            <a:pPr marL="285744" lvl="0" indent="-285744" algn="just" defTabSz="457189" fontAlgn="auto"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Char char=""/>
            </a:pPr>
            <a:r>
              <a:rPr lang="ru-RU" sz="1600" b="1" dirty="0">
                <a:solidFill>
                  <a:srgbClr val="146194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Кодекс Российской Федерации об административных правонарушениях: установление административной ответственности за нарушения законодательства Российской Федерации об аудиторской </a:t>
            </a:r>
            <a:r>
              <a:rPr lang="ru-RU" sz="1600" b="1" dirty="0" smtClean="0">
                <a:solidFill>
                  <a:srgbClr val="146194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деятельности</a:t>
            </a:r>
            <a:endParaRPr lang="ru-RU" sz="1600" b="1" dirty="0">
              <a:solidFill>
                <a:srgbClr val="146194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44" lvl="0" indent="-285744" algn="just" defTabSz="457189" fontAlgn="auto"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Char char=""/>
            </a:pPr>
            <a:r>
              <a:rPr lang="ru-RU" sz="1600" b="1" dirty="0">
                <a:solidFill>
                  <a:srgbClr val="146194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Государственная программа Российской Федерации «Управление государственными финансами и регулирование финансовых рынков», утвержденная постановлением Правительства Российской Федерации от 15 апреля 2014 г. № 320: введение дополнительных показателей (индикаторов) в подпрограмму 4 «Организация и осуществление контроля в финансово-бюджетной сфере»</a:t>
            </a:r>
          </a:p>
          <a:p>
            <a:pPr marL="285744" lvl="0" indent="-285744" algn="just" defTabSz="457189" fontAlgn="auto"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Char char=""/>
            </a:pPr>
            <a:r>
              <a:rPr lang="ru-RU" sz="1600" b="1" dirty="0" smtClean="0">
                <a:solidFill>
                  <a:srgbClr val="146194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Проект </a:t>
            </a:r>
            <a:r>
              <a:rPr lang="ru-RU" sz="1600" b="1" dirty="0">
                <a:solidFill>
                  <a:srgbClr val="146194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Федерального закона «Об основах государственного и муниципального контроля (надзора) в Российской Федерации»: сохранение возможности проведения плановых проверок в отношении отдельных категорий аудиторских организаций, являющихся членами СРОА, при осуществлении внешнего контроля качества работы аудиторских организаций и исключения возможности участия при проведении уполномоченным органом внеплановых проверок в сфере ВККР АО представителей СРОА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100"/>
          <p:cNvSpPr txBox="1">
            <a:spLocks noChangeArrowheads="1"/>
          </p:cNvSpPr>
          <p:nvPr/>
        </p:nvSpPr>
        <p:spPr bwMode="auto">
          <a:xfrm>
            <a:off x="3713163" y="277813"/>
            <a:ext cx="77041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r>
              <a:rPr lang="ru-RU" sz="2000" b="1" dirty="0" smtClean="0">
                <a:solidFill>
                  <a:srgbClr val="1468A4"/>
                </a:solidFill>
                <a:latin typeface="Open Sans Condensed Light" pitchFamily="34" charset="0"/>
                <a:cs typeface="Open Sans Condensed Light" pitchFamily="34" charset="0"/>
              </a:rPr>
              <a:t>КОНЦЕПЦИЯ ДАЛЬНЕЙШЕГО РАЗВИТИЯ АУДИТОРСКОЙ ДЕЯТЕЛЬНОСТИ</a:t>
            </a:r>
            <a:endParaRPr lang="ru-RU" sz="2000" b="1" dirty="0">
              <a:solidFill>
                <a:srgbClr val="1468A4"/>
              </a:solidFill>
              <a:latin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102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122025" y="6165850"/>
            <a:ext cx="376238" cy="355600"/>
          </a:xfrm>
        </p:spPr>
        <p:txBody>
          <a:bodyPr/>
          <a:lstStyle/>
          <a:p>
            <a:pPr>
              <a:defRPr/>
            </a:pPr>
            <a:r>
              <a:rPr lang="ru-RU" dirty="0">
                <a:latin typeface="Open Sans Condensed Light" pitchFamily="34" charset="0"/>
                <a:ea typeface="Open Sans" pitchFamily="34" charset="0"/>
                <a:cs typeface="Open Sans" pitchFamily="34" charset="0"/>
              </a:rPr>
              <a:t>9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77922" y="1219570"/>
            <a:ext cx="1086361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44" lvl="0" indent="-285744" algn="just" defTabSz="457189" fontAlgn="auto"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Char char=""/>
            </a:pPr>
            <a:endParaRPr lang="ru-RU" sz="1600" b="1" dirty="0">
              <a:solidFill>
                <a:srgbClr val="146194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502" y="1219570"/>
            <a:ext cx="11095038" cy="89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988954" y="2384525"/>
            <a:ext cx="19383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1A6C86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ЦЕЛИ КОНЦЕПЦИИ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345705" y="2407987"/>
            <a:ext cx="5237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1A6C86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ОЖИДАЕМЫЕ РЕЗУЛЬТАТЫ РЕАЛИЗАЦИИ КОНЦЕПЦИИ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879431" y="2989484"/>
            <a:ext cx="4536375" cy="510639"/>
          </a:xfrm>
          <a:prstGeom prst="rect">
            <a:avLst/>
          </a:prstGeom>
          <a:solidFill>
            <a:srgbClr val="76DBF4">
              <a:lumMod val="20000"/>
              <a:lumOff val="80000"/>
            </a:srgbClr>
          </a:solidFill>
          <a:ln w="15875" cap="rnd" cmpd="sng" algn="ctr">
            <a:solidFill>
              <a:srgbClr val="052F61">
                <a:shade val="50000"/>
                <a:hueMod val="94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Оценка современного состояния института аудита и основных проблем его развития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879431" y="3762666"/>
            <a:ext cx="4545256" cy="607620"/>
          </a:xfrm>
          <a:prstGeom prst="rect">
            <a:avLst/>
          </a:prstGeom>
          <a:solidFill>
            <a:srgbClr val="76DBF4">
              <a:lumMod val="20000"/>
              <a:lumOff val="80000"/>
            </a:srgbClr>
          </a:solidFill>
          <a:ln w="15875" cap="rnd" cmpd="sng" algn="ctr">
            <a:solidFill>
              <a:srgbClr val="052F61">
                <a:shade val="50000"/>
                <a:hueMod val="94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Определение основной долгосрочной целевой модели организации, регулирования и осуществления аудиторской деятельности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879431" y="4629936"/>
            <a:ext cx="4513655" cy="645227"/>
          </a:xfrm>
          <a:prstGeom prst="rect">
            <a:avLst/>
          </a:prstGeom>
          <a:solidFill>
            <a:srgbClr val="76DBF4">
              <a:lumMod val="20000"/>
              <a:lumOff val="80000"/>
            </a:srgbClr>
          </a:solidFill>
          <a:ln w="15875" cap="rnd" cmpd="sng" algn="ctr">
            <a:solidFill>
              <a:srgbClr val="052F61">
                <a:shade val="50000"/>
                <a:hueMod val="94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Реализация потенциала института аудита как важного элемента инфраструктуры финансовой системы Российской Федерации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801201" y="3036099"/>
            <a:ext cx="4326340" cy="464024"/>
          </a:xfrm>
          <a:prstGeom prst="rect">
            <a:avLst/>
          </a:prstGeom>
          <a:solidFill>
            <a:srgbClr val="0070C0"/>
          </a:solidFill>
          <a:ln w="15875" cap="rnd" cmpd="sng" algn="ctr">
            <a:solidFill>
              <a:srgbClr val="052F61">
                <a:shade val="50000"/>
                <a:hueMod val="94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Повышение доверия к результатам оказания аудиторских услуг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761393" y="3726402"/>
            <a:ext cx="4405955" cy="584577"/>
          </a:xfrm>
          <a:prstGeom prst="rect">
            <a:avLst/>
          </a:prstGeom>
          <a:solidFill>
            <a:srgbClr val="0070C0"/>
          </a:solidFill>
          <a:ln w="15875" cap="rnd" cmpd="sng" algn="ctr">
            <a:solidFill>
              <a:srgbClr val="052F61">
                <a:shade val="50000"/>
                <a:hueMod val="94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Повышение качества аудиторских услуг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6801201" y="4473082"/>
            <a:ext cx="4435523" cy="805219"/>
          </a:xfrm>
          <a:prstGeom prst="rect">
            <a:avLst/>
          </a:prstGeom>
          <a:solidFill>
            <a:srgbClr val="0070C0"/>
          </a:solidFill>
          <a:ln w="15875" cap="rnd" cmpd="sng" algn="ctr">
            <a:solidFill>
              <a:srgbClr val="052F61">
                <a:shade val="50000"/>
                <a:hueMod val="94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Повышение конкурентоспособности отечественных аудиторских организаций, индивидуальных аудиторов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6801204" y="5442740"/>
            <a:ext cx="4476465" cy="484495"/>
          </a:xfrm>
          <a:prstGeom prst="rect">
            <a:avLst/>
          </a:prstGeom>
          <a:solidFill>
            <a:srgbClr val="0070C0"/>
          </a:solidFill>
          <a:ln w="15875" cap="rnd" cmpd="sng" algn="ctr">
            <a:solidFill>
              <a:srgbClr val="052F61">
                <a:shade val="50000"/>
                <a:hueMod val="94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Повышение престижа аудиторской профессии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867555" y="5442741"/>
            <a:ext cx="4525531" cy="784346"/>
          </a:xfrm>
          <a:prstGeom prst="rect">
            <a:avLst/>
          </a:prstGeom>
          <a:solidFill>
            <a:srgbClr val="76DBF4">
              <a:lumMod val="20000"/>
              <a:lumOff val="80000"/>
            </a:srgbClr>
          </a:solidFill>
          <a:ln w="15875" cap="rnd" cmpd="sng" algn="ctr">
            <a:solidFill>
              <a:srgbClr val="052F61">
                <a:shade val="50000"/>
                <a:hueMod val="94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Определение необходимых мероприятий по достижению цели дальнейшего развития аудиторской деятельности, последовательности и сроков их осуществления</a:t>
            </a:r>
          </a:p>
        </p:txBody>
      </p:sp>
    </p:spTree>
    <p:extLst>
      <p:ext uri="{BB962C8B-B14F-4D97-AF65-F5344CB8AC3E}">
        <p14:creationId xmlns:p14="http://schemas.microsoft.com/office/powerpoint/2010/main" val="418861892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100"/>
          <p:cNvSpPr txBox="1">
            <a:spLocks noChangeArrowheads="1"/>
          </p:cNvSpPr>
          <p:nvPr/>
        </p:nvSpPr>
        <p:spPr bwMode="auto">
          <a:xfrm>
            <a:off x="3713163" y="277813"/>
            <a:ext cx="77041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r>
              <a:rPr lang="ru-RU" sz="2000" b="1" dirty="0" smtClean="0">
                <a:solidFill>
                  <a:srgbClr val="1468A4"/>
                </a:solidFill>
                <a:latin typeface="Open Sans Condensed Light" pitchFamily="34" charset="0"/>
                <a:cs typeface="Open Sans Condensed Light" pitchFamily="34" charset="0"/>
              </a:rPr>
              <a:t>ПРЕДЛОЖЕНИЯ ФЕДЕРАЛЬНОГО КАЗНАЧЕЙСТВА  В ПРОЕКТ </a:t>
            </a:r>
          </a:p>
          <a:p>
            <a:pPr algn="r" eaLnBrk="1" hangingPunct="1"/>
            <a:r>
              <a:rPr lang="ru-RU" sz="2000" b="1" dirty="0" smtClean="0">
                <a:solidFill>
                  <a:srgbClr val="1468A4"/>
                </a:solidFill>
                <a:latin typeface="Open Sans Condensed Light" pitchFamily="34" charset="0"/>
                <a:cs typeface="Open Sans Condensed Light" pitchFamily="34" charset="0"/>
              </a:rPr>
              <a:t>КОНЦЕПЦИИ ДАЛЬНЕЙШЕГО РАЗВИТИЯ АУДИТОРСКОЙ ДЕЯТЕЛЬНОСТИ</a:t>
            </a:r>
            <a:endParaRPr lang="ru-RU" sz="2000" b="1" dirty="0">
              <a:solidFill>
                <a:srgbClr val="1468A4"/>
              </a:solidFill>
              <a:latin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102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122025" y="6165850"/>
            <a:ext cx="376238" cy="355600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latin typeface="Open Sans Condensed Light" pitchFamily="34" charset="0"/>
                <a:ea typeface="Open Sans" pitchFamily="34" charset="0"/>
                <a:cs typeface="Open Sans" pitchFamily="34" charset="0"/>
              </a:rPr>
              <a:t>10</a:t>
            </a:r>
            <a:endParaRPr lang="ru-RU" dirty="0">
              <a:latin typeface="Open Sans Condensed Light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3081" y="1219571"/>
            <a:ext cx="11354937" cy="5155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44" lvl="0" indent="-285744" algn="just" defTabSz="457189" fontAlgn="auto"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Char char=""/>
            </a:pPr>
            <a:r>
              <a:rPr lang="ru-RU" sz="1600" b="1" dirty="0">
                <a:solidFill>
                  <a:srgbClr val="146194">
                    <a:lumMod val="75000"/>
                  </a:srgbClr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Усиление взаимодействия для целей ВККР АО с Банком России, государственной корпорацией «Агентство по страхованию вкладов», </a:t>
            </a:r>
            <a:r>
              <a:rPr lang="ru-RU" sz="1600" b="1" dirty="0" err="1">
                <a:solidFill>
                  <a:srgbClr val="146194">
                    <a:lumMod val="75000"/>
                  </a:srgbClr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Росимуществом</a:t>
            </a:r>
            <a:r>
              <a:rPr lang="ru-RU" sz="1600" b="1" dirty="0">
                <a:solidFill>
                  <a:srgbClr val="146194">
                    <a:lumMod val="75000"/>
                  </a:srgbClr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, в том числе обеспечение условий для обмена информацией</a:t>
            </a:r>
          </a:p>
          <a:p>
            <a:pPr marL="285744" lvl="0" indent="-285744" algn="just" defTabSz="457189" fontAlgn="auto"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Char char=""/>
            </a:pPr>
            <a:r>
              <a:rPr lang="ru-RU" sz="1600" b="1" dirty="0">
                <a:solidFill>
                  <a:srgbClr val="146194">
                    <a:lumMod val="75000"/>
                  </a:srgbClr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Необходимость развития внешнего контроля качества результатов дополнительной работы, выполняемой аудиторскими организациями при проведении аудита бухгалтерской (финансовой) отчетности банков, страховых организаций, инвестиционных и пенсионных фондов, а также аудита нефинансовой информации и результатов оказания иных видов сопутствующих аудиту услуг</a:t>
            </a:r>
          </a:p>
          <a:p>
            <a:pPr marL="285744" lvl="0" indent="-285744" algn="just" defTabSz="457189" fontAlgn="auto"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Char char=""/>
            </a:pPr>
            <a:r>
              <a:rPr lang="ru-RU" sz="1600" b="1" dirty="0">
                <a:solidFill>
                  <a:srgbClr val="146194">
                    <a:lumMod val="75000"/>
                  </a:srgbClr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Возможность установления обязательного предварительного контроля качества в отношении аудиторских организаций, если данные аудиторские организации были включены в план внешних проверок качества работы на соответствующий год  СРОА или уполномоченным государственным органом до исключения соответствующих организаций из реестра СРО аудиторов по собственному заявлению таких аудиторских организаций</a:t>
            </a:r>
          </a:p>
          <a:p>
            <a:pPr marL="285744" lvl="0" indent="-285744" algn="just" defTabSz="457189" fontAlgn="auto"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Char char=""/>
            </a:pPr>
            <a:r>
              <a:rPr lang="ru-RU" sz="1600" b="1" dirty="0">
                <a:solidFill>
                  <a:srgbClr val="146194">
                    <a:lumMod val="75000"/>
                  </a:srgbClr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Возможность ведения реестра лиц (руководителей, собственников и сотрудников аудиторских организаций, являющихся аудиторами), уклонившихся от внешнего контроля качества аудиторской деятельности путем перехода в иную саморегулируемую организацию аудиторов, либо выхода из саморегулируемой организации аудиторов, а также лиц, допустивших нарушения аудиторской деятельности и уклонившихся от применения к ним мер воздействия, предусмотренным действующим законодательством Российской Федерации</a:t>
            </a:r>
          </a:p>
          <a:p>
            <a:pPr marL="285744" lvl="0" indent="-285744" algn="just" defTabSz="457189" fontAlgn="auto"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Char char=""/>
            </a:pPr>
            <a:r>
              <a:rPr lang="ru-RU" sz="1600" b="1" dirty="0">
                <a:solidFill>
                  <a:srgbClr val="146194">
                    <a:lumMod val="75000"/>
                  </a:srgbClr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Возможность разработки рекомендаций по формированию нормативов (критериев) аудиторской выборки и существенности, используемых индивидуальными аудиторами и аудиторскими организациями </a:t>
            </a:r>
          </a:p>
          <a:p>
            <a:pPr marL="285744" lvl="0" indent="-285744" algn="just" defTabSz="457189" fontAlgn="auto"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Char char=""/>
            </a:pPr>
            <a:r>
              <a:rPr lang="ru-RU" sz="1600" b="1" dirty="0">
                <a:solidFill>
                  <a:srgbClr val="146194">
                    <a:lumMod val="75000"/>
                  </a:srgbClr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Возможность проведения внеплановых проверок аудиторских организаций, проводивших аудит и выразивших безоговорочно положительное мнение в отношении достоверности отчетности банков, у которых были отозваны лицензии на осуществление банковской деятельности и иных общественно-значимых хозяйствующих субъектов, лишенных специального права заниматься профессиональной деятельностью, либо ставших субъектами каких-либо из процедур </a:t>
            </a:r>
            <a:r>
              <a:rPr lang="ru-RU" sz="1600" b="1" dirty="0" smtClean="0">
                <a:solidFill>
                  <a:srgbClr val="146194">
                    <a:lumMod val="75000"/>
                  </a:srgbClr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банкротства</a:t>
            </a:r>
            <a:endParaRPr lang="ru-RU" sz="1600" b="1" dirty="0">
              <a:solidFill>
                <a:srgbClr val="146194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064851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101"/>
          <p:cNvSpPr txBox="1">
            <a:spLocks noChangeArrowheads="1"/>
          </p:cNvSpPr>
          <p:nvPr/>
        </p:nvSpPr>
        <p:spPr bwMode="auto">
          <a:xfrm>
            <a:off x="3738912" y="289259"/>
            <a:ext cx="8111888" cy="694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7751" tIns="38876" rIns="77751" bIns="3887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/>
            <a:r>
              <a:rPr lang="ru-RU" altLang="ru-RU" sz="2000" b="1" dirty="0" smtClean="0">
                <a:solidFill>
                  <a:srgbClr val="1468A4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СОВЕТ ПО ОРГАНИЗАЦИИ ВНЕШНЕГО КОНТРОЛЯ КАЧЕСТВА  </a:t>
            </a:r>
          </a:p>
          <a:p>
            <a:pPr algn="r"/>
            <a:r>
              <a:rPr lang="ru-RU" altLang="ru-RU" sz="2000" b="1" dirty="0">
                <a:solidFill>
                  <a:srgbClr val="1468A4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Р</a:t>
            </a:r>
            <a:r>
              <a:rPr lang="ru-RU" altLang="ru-RU" sz="2000" b="1" dirty="0" smtClean="0">
                <a:solidFill>
                  <a:srgbClr val="1468A4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АБОТЫ АУДИТОРСКИХ ОРГАНИЗАЦИЙ</a:t>
            </a:r>
            <a:endParaRPr lang="ru-RU" altLang="ru-RU" sz="2000" b="1" dirty="0">
              <a:solidFill>
                <a:srgbClr val="1468A4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67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122025" y="6165850"/>
            <a:ext cx="376238" cy="355600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latin typeface="Open Sans Condensed Light" pitchFamily="34" charset="0"/>
                <a:ea typeface="Open Sans" pitchFamily="34" charset="0"/>
                <a:cs typeface="Open Sans" pitchFamily="34" charset="0"/>
              </a:rPr>
              <a:t>11</a:t>
            </a:r>
            <a:endParaRPr lang="ru-RU" dirty="0">
              <a:latin typeface="Open Sans Condensed Light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59807" y="1414356"/>
            <a:ext cx="11109279" cy="4755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44" lvl="0" indent="-285744" defTabSz="457189" fontAlgn="auto"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Char char=""/>
            </a:pPr>
            <a:r>
              <a:rPr lang="ru-RU" sz="2000" dirty="0">
                <a:solidFill>
                  <a:srgbClr val="146194">
                    <a:lumMod val="75000"/>
                  </a:srgbClr>
                </a:solidFill>
                <a:latin typeface="Open Sans Condensed" charset="0"/>
                <a:ea typeface="Open Sans Condensed" charset="0"/>
                <a:cs typeface="Open Sans Condensed" charset="0"/>
              </a:rPr>
              <a:t>Совет по организации ВККР АО создан в соответствии с приказом Федерального казначейства </a:t>
            </a:r>
            <a:br>
              <a:rPr lang="ru-RU" sz="2000" dirty="0">
                <a:solidFill>
                  <a:srgbClr val="146194">
                    <a:lumMod val="75000"/>
                  </a:srgbClr>
                </a:solidFill>
                <a:latin typeface="Open Sans Condensed" charset="0"/>
                <a:ea typeface="Open Sans Condensed" charset="0"/>
                <a:cs typeface="Open Sans Condensed" charset="0"/>
              </a:rPr>
            </a:br>
            <a:r>
              <a:rPr lang="ru-RU" sz="2000" dirty="0">
                <a:solidFill>
                  <a:srgbClr val="146194">
                    <a:lumMod val="75000"/>
                  </a:srgbClr>
                </a:solidFill>
                <a:latin typeface="Open Sans Condensed" charset="0"/>
                <a:ea typeface="Open Sans Condensed" charset="0"/>
                <a:cs typeface="Open Sans Condensed" charset="0"/>
              </a:rPr>
              <a:t>от 30 июня 2016 г. № 236 </a:t>
            </a:r>
          </a:p>
          <a:p>
            <a:pPr marL="285744" lvl="0" indent="-285744" defTabSz="457189" fontAlgn="auto"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Char char=""/>
            </a:pPr>
            <a:r>
              <a:rPr lang="ru-RU" sz="2000" dirty="0">
                <a:solidFill>
                  <a:srgbClr val="146194">
                    <a:lumMod val="75000"/>
                  </a:srgbClr>
                </a:solidFill>
                <a:latin typeface="Open Sans Condensed" charset="0"/>
                <a:ea typeface="Open Sans Condensed" charset="0"/>
                <a:cs typeface="Open Sans Condensed" charset="0"/>
              </a:rPr>
              <a:t>Членами Совета по организации ВККР АО являются представители Федерального казначейства, Минфина России, Контрольного управления Президента РФ, Банка России, </a:t>
            </a:r>
            <a:r>
              <a:rPr lang="ru-RU" sz="2000" dirty="0" err="1">
                <a:solidFill>
                  <a:srgbClr val="146194">
                    <a:lumMod val="75000"/>
                  </a:srgbClr>
                </a:solidFill>
                <a:latin typeface="Open Sans Condensed" charset="0"/>
                <a:ea typeface="Open Sans Condensed" charset="0"/>
                <a:cs typeface="Open Sans Condensed" charset="0"/>
              </a:rPr>
              <a:t>Росимущества</a:t>
            </a:r>
            <a:r>
              <a:rPr lang="ru-RU" sz="2000" dirty="0">
                <a:solidFill>
                  <a:srgbClr val="146194">
                    <a:lumMod val="75000"/>
                  </a:srgbClr>
                </a:solidFill>
                <a:latin typeface="Open Sans Condensed" charset="0"/>
                <a:ea typeface="Open Sans Condensed" charset="0"/>
                <a:cs typeface="Open Sans Condensed" charset="0"/>
              </a:rPr>
              <a:t>, Агентства по страхованию вкладов  и всех СРОА</a:t>
            </a:r>
          </a:p>
          <a:p>
            <a:pPr marL="285744" lvl="0" indent="-285744" defTabSz="457189" fontAlgn="auto"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Char char=""/>
            </a:pPr>
            <a:r>
              <a:rPr lang="ru-RU" sz="2000" dirty="0">
                <a:solidFill>
                  <a:srgbClr val="146194">
                    <a:lumMod val="75000"/>
                  </a:srgbClr>
                </a:solidFill>
                <a:latin typeface="Open Sans Condensed" charset="0"/>
                <a:ea typeface="Open Sans Condensed" charset="0"/>
                <a:cs typeface="Open Sans Condensed" charset="0"/>
              </a:rPr>
              <a:t>Цели создания Совета по организации ВККР АО:</a:t>
            </a:r>
          </a:p>
          <a:p>
            <a:pPr marL="712788" lvl="0" indent="-355600" defTabSz="457189" fontAlgn="auto"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146194">
                    <a:lumMod val="75000"/>
                  </a:srgbClr>
                </a:solidFill>
                <a:latin typeface="Open Sans Condensed" charset="0"/>
                <a:ea typeface="Open Sans Condensed" charset="0"/>
                <a:cs typeface="Open Sans Condensed" charset="0"/>
              </a:rPr>
              <a:t>- повышение </a:t>
            </a:r>
            <a:r>
              <a:rPr lang="ru-RU" sz="2000" dirty="0">
                <a:solidFill>
                  <a:srgbClr val="146194">
                    <a:lumMod val="75000"/>
                  </a:srgbClr>
                </a:solidFill>
                <a:latin typeface="Open Sans Condensed" charset="0"/>
                <a:ea typeface="Open Sans Condensed" charset="0"/>
                <a:cs typeface="Open Sans Condensed" charset="0"/>
              </a:rPr>
              <a:t>эффективности осуществления ВККР АО;</a:t>
            </a:r>
          </a:p>
          <a:p>
            <a:pPr marL="712788" lvl="0" indent="-355600" defTabSz="457189" fontAlgn="auto"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146194">
                    <a:lumMod val="75000"/>
                  </a:srgbClr>
                </a:solidFill>
                <a:latin typeface="Open Sans Condensed" charset="0"/>
                <a:ea typeface="Open Sans Condensed" charset="0"/>
                <a:cs typeface="Open Sans Condensed" charset="0"/>
              </a:rPr>
              <a:t>- подготовка </a:t>
            </a:r>
            <a:r>
              <a:rPr lang="ru-RU" sz="2000" dirty="0">
                <a:solidFill>
                  <a:srgbClr val="146194">
                    <a:lumMod val="75000"/>
                  </a:srgbClr>
                </a:solidFill>
                <a:latin typeface="Open Sans Condensed" charset="0"/>
                <a:ea typeface="Open Sans Condensed" charset="0"/>
                <a:cs typeface="Open Sans Condensed" charset="0"/>
              </a:rPr>
              <a:t>предложений по совершенствованию законодательных и нормативных правовых актов Российской Федерации в сфере ВККР АО;</a:t>
            </a:r>
          </a:p>
          <a:p>
            <a:pPr marL="712788" lvl="0" indent="-355600" defTabSz="457189" fontAlgn="auto"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146194">
                    <a:lumMod val="75000"/>
                  </a:srgbClr>
                </a:solidFill>
                <a:latin typeface="Open Sans Condensed" charset="0"/>
                <a:ea typeface="Open Sans Condensed" charset="0"/>
                <a:cs typeface="Open Sans Condensed" charset="0"/>
              </a:rPr>
              <a:t>- повышение </a:t>
            </a:r>
            <a:r>
              <a:rPr lang="ru-RU" sz="2000" dirty="0">
                <a:solidFill>
                  <a:srgbClr val="146194">
                    <a:lumMod val="75000"/>
                  </a:srgbClr>
                </a:solidFill>
                <a:latin typeface="Open Sans Condensed" charset="0"/>
                <a:ea typeface="Open Sans Condensed" charset="0"/>
                <a:cs typeface="Open Sans Condensed" charset="0"/>
              </a:rPr>
              <a:t>информированности общественности в сфере ВККР АО.</a:t>
            </a:r>
          </a:p>
          <a:p>
            <a:pPr marL="285744" lvl="0" indent="-285744" defTabSz="457189" fontAlgn="auto"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Char char=""/>
            </a:pPr>
            <a:endParaRPr lang="ru-RU" sz="2000" dirty="0" smtClean="0">
              <a:solidFill>
                <a:srgbClr val="146194">
                  <a:lumMod val="75000"/>
                </a:srgbClr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marL="285744" lvl="0" indent="-285744" defTabSz="457189" fontAlgn="auto"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Char char=""/>
            </a:pPr>
            <a:r>
              <a:rPr lang="ru-RU" sz="2000" dirty="0" smtClean="0">
                <a:solidFill>
                  <a:srgbClr val="146194">
                    <a:lumMod val="75000"/>
                  </a:srgbClr>
                </a:solidFill>
                <a:latin typeface="Open Sans Condensed" charset="0"/>
                <a:ea typeface="Open Sans Condensed" charset="0"/>
                <a:cs typeface="Open Sans Condensed" charset="0"/>
              </a:rPr>
              <a:t>Первое </a:t>
            </a:r>
            <a:r>
              <a:rPr lang="ru-RU" sz="2000" dirty="0">
                <a:solidFill>
                  <a:srgbClr val="146194">
                    <a:lumMod val="75000"/>
                  </a:srgbClr>
                </a:solidFill>
                <a:latin typeface="Open Sans Condensed" charset="0"/>
                <a:ea typeface="Open Sans Condensed" charset="0"/>
                <a:cs typeface="Open Sans Condensed" charset="0"/>
              </a:rPr>
              <a:t>заседание Совета по организации ВККР АО состоялось 6 сентября 2016 года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14788" y="266700"/>
            <a:ext cx="7335837" cy="520700"/>
          </a:xfrm>
        </p:spPr>
        <p:txBody>
          <a:bodyPr/>
          <a:lstStyle/>
          <a:p>
            <a:pPr algn="r">
              <a:defRPr/>
            </a:pPr>
            <a:r>
              <a:rPr lang="ru-RU" sz="2000" b="1" spc="100" dirty="0" smtClean="0">
                <a:solidFill>
                  <a:srgbClr val="1468A4"/>
                </a:solidFill>
                <a:latin typeface="Open Sans Condensed Light" pitchFamily="34" charset="0"/>
              </a:rPr>
              <a:t>ПЛАНИРОВАНИЕ ВНЕШНЕГО КОНТРОЛЯ КАЧЕСТВА РАБОТЫ</a:t>
            </a:r>
            <a:br>
              <a:rPr lang="ru-RU" sz="2000" b="1" spc="100" dirty="0" smtClean="0">
                <a:solidFill>
                  <a:srgbClr val="1468A4"/>
                </a:solidFill>
                <a:latin typeface="Open Sans Condensed Light" pitchFamily="34" charset="0"/>
              </a:rPr>
            </a:br>
            <a:r>
              <a:rPr lang="ru-RU" sz="2000" b="1" spc="100" dirty="0" smtClean="0">
                <a:solidFill>
                  <a:srgbClr val="1468A4"/>
                </a:solidFill>
                <a:latin typeface="Open Sans Condensed Light" pitchFamily="34" charset="0"/>
              </a:rPr>
              <a:t> АУДИТОРСКИХ ОРГАНИЗАЦИЙ НА 2017 ГОД</a:t>
            </a:r>
            <a:endParaRPr lang="ru-RU" sz="2000" b="1" spc="100" dirty="0">
              <a:solidFill>
                <a:srgbClr val="1468A4"/>
              </a:solidFill>
              <a:latin typeface="Open Sans Condensed Light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0980738" y="6156325"/>
            <a:ext cx="528637" cy="365125"/>
          </a:xfrm>
        </p:spPr>
        <p:txBody>
          <a:bodyPr/>
          <a:lstStyle/>
          <a:p>
            <a:pPr>
              <a:defRPr/>
            </a:pPr>
            <a:r>
              <a:rPr lang="ru-RU" altLang="ru-RU" dirty="0" smtClean="0">
                <a:latin typeface="Open Sans Condensed Light" pitchFamily="34" charset="0"/>
              </a:rPr>
              <a:t>12</a:t>
            </a:r>
            <a:endParaRPr lang="ru-RU" altLang="ru-RU" dirty="0">
              <a:latin typeface="Open Sans Condensed Light" pitchFamily="34" charset="0"/>
            </a:endParaRPr>
          </a:p>
        </p:txBody>
      </p:sp>
      <p:grpSp>
        <p:nvGrpSpPr>
          <p:cNvPr id="9220" name="Группа 4"/>
          <p:cNvGrpSpPr>
            <a:grpSpLocks/>
          </p:cNvGrpSpPr>
          <p:nvPr/>
        </p:nvGrpSpPr>
        <p:grpSpPr bwMode="auto">
          <a:xfrm>
            <a:off x="876300" y="1436688"/>
            <a:ext cx="10029825" cy="4568044"/>
            <a:chOff x="862652" y="1586650"/>
            <a:chExt cx="10029825" cy="4567513"/>
          </a:xfrm>
        </p:grpSpPr>
        <p:pic>
          <p:nvPicPr>
            <p:cNvPr id="9221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1849590" y="1426842"/>
              <a:ext cx="2175212" cy="24948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22" name="Picture 2"/>
            <p:cNvPicPr>
              <a:picLocks noChangeAspect="1" noChangeArrowheads="1"/>
            </p:cNvPicPr>
            <p:nvPr/>
          </p:nvPicPr>
          <p:blipFill>
            <a:blip r:embed="rId4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5400000">
              <a:off x="8216049" y="3537381"/>
              <a:ext cx="2175212" cy="24948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862652" y="3359681"/>
              <a:ext cx="10029825" cy="714292"/>
            </a:xfrm>
            <a:prstGeom prst="line">
              <a:avLst/>
            </a:prstGeom>
            <a:ln w="57150" cmpd="sng">
              <a:solidFill>
                <a:srgbClr val="58ACC8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24" name="Прямоугольник 8"/>
            <p:cNvSpPr>
              <a:spLocks noChangeArrowheads="1"/>
            </p:cNvSpPr>
            <p:nvPr/>
          </p:nvSpPr>
          <p:spPr bwMode="auto">
            <a:xfrm>
              <a:off x="968991" y="4123074"/>
              <a:ext cx="7496343" cy="20310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285750" indent="-285750">
                <a:buFont typeface="Wingdings" pitchFamily="2" charset="2"/>
                <a:buChar char="Ø"/>
              </a:pPr>
              <a:r>
                <a:rPr lang="ru-RU" dirty="0">
                  <a:latin typeface="Open Sans Condensed" pitchFamily="34" charset="0"/>
                  <a:cs typeface="Open Sans Condensed" pitchFamily="34" charset="0"/>
                </a:rPr>
                <a:t>Уменьшение числа аудиторских организаций, осуществляющих обязательный аудит бухгалтерской (финансовой) отчетности общественно значимых </a:t>
              </a:r>
              <a:r>
                <a:rPr lang="ru-RU" dirty="0" smtClean="0">
                  <a:latin typeface="Open Sans Condensed" pitchFamily="34" charset="0"/>
                  <a:cs typeface="Open Sans Condensed" pitchFamily="34" charset="0"/>
                </a:rPr>
                <a:t>организаций (на конец 2012 года – 1033, </a:t>
              </a:r>
              <a:br>
                <a:rPr lang="ru-RU" dirty="0" smtClean="0">
                  <a:latin typeface="Open Sans Condensed" pitchFamily="34" charset="0"/>
                  <a:cs typeface="Open Sans Condensed" pitchFamily="34" charset="0"/>
                </a:rPr>
              </a:br>
              <a:r>
                <a:rPr lang="ru-RU" dirty="0" smtClean="0">
                  <a:latin typeface="Open Sans Condensed" pitchFamily="34" charset="0"/>
                  <a:cs typeface="Open Sans Condensed" pitchFamily="34" charset="0"/>
                </a:rPr>
                <a:t>2013 года – 924, </a:t>
              </a:r>
              <a:r>
                <a:rPr lang="ru-RU" dirty="0">
                  <a:latin typeface="Open Sans Condensed" pitchFamily="34" charset="0"/>
                  <a:cs typeface="Open Sans Condensed" pitchFamily="34" charset="0"/>
                </a:rPr>
                <a:t>2014 </a:t>
              </a:r>
              <a:r>
                <a:rPr lang="ru-RU" dirty="0" smtClean="0">
                  <a:latin typeface="Open Sans Condensed" pitchFamily="34" charset="0"/>
                  <a:cs typeface="Open Sans Condensed" pitchFamily="34" charset="0"/>
                </a:rPr>
                <a:t>года </a:t>
              </a:r>
              <a:r>
                <a:rPr lang="ru-RU" dirty="0">
                  <a:latin typeface="Open Sans Condensed" pitchFamily="34" charset="0"/>
                  <a:cs typeface="Open Sans Condensed" pitchFamily="34" charset="0"/>
                </a:rPr>
                <a:t>– </a:t>
              </a:r>
              <a:r>
                <a:rPr lang="ru-RU" dirty="0" smtClean="0">
                  <a:latin typeface="Open Sans Condensed" pitchFamily="34" charset="0"/>
                  <a:cs typeface="Open Sans Condensed" pitchFamily="34" charset="0"/>
                </a:rPr>
                <a:t>800 и 2015 года – 743 </a:t>
              </a:r>
              <a:r>
                <a:rPr lang="ru-RU" dirty="0">
                  <a:solidFill>
                    <a:prstClr val="black"/>
                  </a:solidFill>
                  <a:latin typeface="Open Sans Condensed" pitchFamily="34" charset="0"/>
                  <a:cs typeface="Open Sans Condensed" pitchFamily="34" charset="0"/>
                </a:rPr>
                <a:t>аудиторских </a:t>
              </a:r>
              <a:r>
                <a:rPr lang="ru-RU" dirty="0" smtClean="0">
                  <a:solidFill>
                    <a:prstClr val="black"/>
                  </a:solidFill>
                  <a:latin typeface="Open Sans Condensed" pitchFamily="34" charset="0"/>
                  <a:cs typeface="Open Sans Condensed" pitchFamily="34" charset="0"/>
                </a:rPr>
                <a:t>организаций)</a:t>
              </a:r>
            </a:p>
            <a:p>
              <a:pPr marL="285750" indent="-285750">
                <a:buFont typeface="Wingdings" pitchFamily="2" charset="2"/>
                <a:buChar char="Ø"/>
              </a:pPr>
              <a:r>
                <a:rPr lang="ru-RU" dirty="0" smtClean="0">
                  <a:latin typeface="Open Sans Condensed" pitchFamily="34" charset="0"/>
                  <a:cs typeface="Open Sans Condensed" pitchFamily="34" charset="0"/>
                </a:rPr>
                <a:t>Требования </a:t>
              </a:r>
              <a:r>
                <a:rPr lang="ru-RU" dirty="0">
                  <a:latin typeface="Open Sans Condensed" pitchFamily="34" charset="0"/>
                  <a:cs typeface="Open Sans Condensed" pitchFamily="34" charset="0"/>
                </a:rPr>
                <a:t>Федерального закона </a:t>
              </a:r>
              <a:r>
                <a:rPr lang="ru-RU" dirty="0" smtClean="0">
                  <a:latin typeface="Open Sans Condensed" pitchFamily="34" charset="0"/>
                  <a:cs typeface="Open Sans Condensed" pitchFamily="34" charset="0"/>
                </a:rPr>
                <a:t>№ </a:t>
              </a:r>
              <a:r>
                <a:rPr lang="ru-RU" dirty="0">
                  <a:latin typeface="Open Sans Condensed" pitchFamily="34" charset="0"/>
                  <a:cs typeface="Open Sans Condensed" pitchFamily="34" charset="0"/>
                </a:rPr>
                <a:t>294-ФЗ, устанавливающего периодичность проведения проверок один раз в 3 года</a:t>
              </a:r>
              <a:r>
                <a:rPr lang="en-US" dirty="0">
                  <a:latin typeface="Open Sans Condensed" pitchFamily="34" charset="0"/>
                  <a:cs typeface="Open Sans Condensed" pitchFamily="34" charset="0"/>
                </a:rPr>
                <a:t>.</a:t>
              </a:r>
              <a:endParaRPr lang="ru-RU" dirty="0">
                <a:latin typeface="Open Sans Condensed" pitchFamily="34" charset="0"/>
                <a:cs typeface="Open Sans Condensed" pitchFamily="34" charset="0"/>
              </a:endParaRPr>
            </a:p>
          </p:txBody>
        </p:sp>
        <p:grpSp>
          <p:nvGrpSpPr>
            <p:cNvPr id="9225" name="Группа 9"/>
            <p:cNvGrpSpPr>
              <a:grpSpLocks/>
            </p:cNvGrpSpPr>
            <p:nvPr/>
          </p:nvGrpSpPr>
          <p:grpSpPr bwMode="auto">
            <a:xfrm>
              <a:off x="4268696" y="1649583"/>
              <a:ext cx="6499387" cy="1754122"/>
              <a:chOff x="4457378" y="1562499"/>
              <a:chExt cx="6499387" cy="1754122"/>
            </a:xfrm>
          </p:grpSpPr>
          <p:sp>
            <p:nvSpPr>
              <p:cNvPr id="9226" name="Прямоугольник 10"/>
              <p:cNvSpPr>
                <a:spLocks noChangeArrowheads="1"/>
              </p:cNvSpPr>
              <p:nvPr/>
            </p:nvSpPr>
            <p:spPr bwMode="auto">
              <a:xfrm>
                <a:off x="4877707" y="1562499"/>
                <a:ext cx="6079058" cy="1754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ru-RU" dirty="0" smtClean="0">
                    <a:latin typeface="Open Sans Condensed" pitchFamily="34" charset="0"/>
                    <a:cs typeface="Open Sans Condensed" pitchFamily="34" charset="0"/>
                  </a:rPr>
                  <a:t>До </a:t>
                </a:r>
                <a:r>
                  <a:rPr lang="ru-RU" dirty="0">
                    <a:latin typeface="Open Sans Condensed" pitchFamily="34" charset="0"/>
                    <a:cs typeface="Open Sans Condensed" pitchFamily="34" charset="0"/>
                  </a:rPr>
                  <a:t>1 сентября 2016 года </a:t>
                </a:r>
                <a:r>
                  <a:rPr lang="ru-RU" dirty="0" smtClean="0">
                    <a:latin typeface="Open Sans Condensed" pitchFamily="34" charset="0"/>
                    <a:cs typeface="Open Sans Condensed" pitchFamily="34" charset="0"/>
                  </a:rPr>
                  <a:t>подготовлены </a:t>
                </a:r>
                <a:r>
                  <a:rPr lang="ru-RU" dirty="0">
                    <a:latin typeface="Open Sans Condensed" pitchFamily="34" charset="0"/>
                    <a:cs typeface="Open Sans Condensed" pitchFamily="34" charset="0"/>
                  </a:rPr>
                  <a:t>и направлены в соответствующие органы </a:t>
                </a:r>
                <a:r>
                  <a:rPr lang="ru-RU" dirty="0" smtClean="0">
                    <a:latin typeface="Open Sans Condensed" pitchFamily="34" charset="0"/>
                    <a:cs typeface="Open Sans Condensed" pitchFamily="34" charset="0"/>
                  </a:rPr>
                  <a:t>прокуратуры проекты </a:t>
                </a:r>
                <a:r>
                  <a:rPr lang="ru-RU" dirty="0">
                    <a:latin typeface="Open Sans Condensed" pitchFamily="34" charset="0"/>
                    <a:cs typeface="Open Sans Condensed" pitchFamily="34" charset="0"/>
                  </a:rPr>
                  <a:t>планов проверок на 2017 год (в разрезе центрального аппарата и территориальных </a:t>
                </a:r>
                <a:r>
                  <a:rPr lang="ru-RU" dirty="0" smtClean="0">
                    <a:latin typeface="Open Sans Condensed" pitchFamily="34" charset="0"/>
                    <a:cs typeface="Open Sans Condensed" pitchFamily="34" charset="0"/>
                  </a:rPr>
                  <a:t>органов), согласно которым на 2017 год предусмотрено проведение 264 проверок внешнего контроля качества работы аудиторских организаций</a:t>
                </a:r>
                <a:endParaRPr lang="ru-RU" dirty="0">
                  <a:latin typeface="Open Sans Condensed" pitchFamily="34" charset="0"/>
                  <a:cs typeface="Open Sans Condensed" pitchFamily="34" charset="0"/>
                </a:endParaRPr>
              </a:p>
            </p:txBody>
          </p:sp>
          <p:pic>
            <p:nvPicPr>
              <p:cNvPr id="9227" name="Рисунок 11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57378" y="1878764"/>
                <a:ext cx="325079" cy="4215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101"/>
          <p:cNvSpPr txBox="1">
            <a:spLocks noChangeArrowheads="1"/>
          </p:cNvSpPr>
          <p:nvPr/>
        </p:nvSpPr>
        <p:spPr bwMode="auto">
          <a:xfrm>
            <a:off x="4522788" y="303213"/>
            <a:ext cx="7487242" cy="694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7751" tIns="38876" rIns="77751" bIns="3887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/>
            <a:r>
              <a:rPr lang="ru-RU" sz="2000" b="1" dirty="0">
                <a:solidFill>
                  <a:srgbClr val="1468A4"/>
                </a:solidFill>
                <a:latin typeface="Open Sans Condensed Light" pitchFamily="34" charset="0"/>
                <a:cs typeface="Open Sans Condensed Light" pitchFamily="34" charset="0"/>
              </a:rPr>
              <a:t>ОСНОВНЫЕ НАПРАВЛЕНИЯ  </a:t>
            </a:r>
            <a:r>
              <a:rPr lang="ru-RU" sz="2000" b="1" dirty="0" smtClean="0">
                <a:solidFill>
                  <a:srgbClr val="1468A4"/>
                </a:solidFill>
                <a:latin typeface="Open Sans Condensed Light" pitchFamily="34" charset="0"/>
                <a:cs typeface="Open Sans Condensed Light" pitchFamily="34" charset="0"/>
              </a:rPr>
              <a:t>КОНТРОЛЬНОЙ ДЕЯТЕЛЬНОСТИ ПО КАЧЕСТВУ РАБОТЫ АУДИТОРСКИХ  ОРГАНИЗАЦИЙ НА </a:t>
            </a:r>
            <a:r>
              <a:rPr lang="ru-RU" sz="2000" b="1" dirty="0">
                <a:solidFill>
                  <a:srgbClr val="1468A4"/>
                </a:solidFill>
                <a:latin typeface="Open Sans Condensed Light" pitchFamily="34" charset="0"/>
                <a:cs typeface="Open Sans Condensed Light" pitchFamily="34" charset="0"/>
              </a:rPr>
              <a:t>2016 ГОД</a:t>
            </a:r>
          </a:p>
        </p:txBody>
      </p:sp>
      <p:sp>
        <p:nvSpPr>
          <p:cNvPr id="71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179175" y="6165850"/>
            <a:ext cx="376238" cy="355600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latin typeface="Open Sans Condensed Light" pitchFamily="34" charset="0"/>
                <a:ea typeface="Open Sans" pitchFamily="34" charset="0"/>
                <a:cs typeface="Open Sans" pitchFamily="34" charset="0"/>
              </a:rPr>
              <a:t>13</a:t>
            </a:r>
            <a:endParaRPr lang="ru-RU" dirty="0">
              <a:latin typeface="Open Sans Condensed Light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850388" y="1312723"/>
            <a:ext cx="8942238" cy="600400"/>
          </a:xfrm>
          <a:prstGeom prst="rect">
            <a:avLst/>
          </a:prstGeom>
          <a:solidFill>
            <a:srgbClr val="58AC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just">
              <a:lnSpc>
                <a:spcPts val="1300"/>
              </a:lnSpc>
              <a:defRPr/>
            </a:pPr>
            <a:r>
              <a:rPr lang="ru-RU" sz="1400" dirty="0" smtClean="0">
                <a:solidFill>
                  <a:schemeClr val="bg1"/>
                </a:solidFill>
                <a:latin typeface="Open Sans Condensed" pitchFamily="34" charset="0"/>
                <a:cs typeface="Open Sans Condensed Light" pitchFamily="34" charset="0"/>
              </a:rPr>
              <a:t>Безусловное выполнение всех контрольных мероприятий по контролю за качеством работы аудиторских организаций на 2016 год;</a:t>
            </a: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10769643" y="1311957"/>
            <a:ext cx="455959" cy="601932"/>
          </a:xfrm>
          <a:prstGeom prst="rect">
            <a:avLst/>
          </a:prstGeom>
          <a:solidFill>
            <a:srgbClr val="58AC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>
              <a:lnSpc>
                <a:spcPts val="1300"/>
              </a:lnSpc>
              <a:defRPr/>
            </a:pPr>
            <a:endParaRPr lang="ru-RU" sz="1000" dirty="0">
              <a:solidFill>
                <a:schemeClr val="bg1"/>
              </a:solidFill>
              <a:latin typeface="Open Sans Condensed" pitchFamily="34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850388" y="1990963"/>
            <a:ext cx="8942238" cy="600400"/>
          </a:xfrm>
          <a:prstGeom prst="rect">
            <a:avLst/>
          </a:prstGeom>
          <a:solidFill>
            <a:srgbClr val="58AC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just">
              <a:lnSpc>
                <a:spcPts val="1300"/>
              </a:lnSpc>
              <a:defRPr/>
            </a:pPr>
            <a:r>
              <a:rPr lang="ru-RU" sz="1400" dirty="0">
                <a:solidFill>
                  <a:schemeClr val="bg1"/>
                </a:solidFill>
                <a:latin typeface="Open Sans Condensed" pitchFamily="34" charset="0"/>
                <a:cs typeface="Open Sans Condensed Light" pitchFamily="34" charset="0"/>
              </a:rPr>
              <a:t>Обеспечение непрерывности деятельности в сфере ВККР АО;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850388" y="2672884"/>
            <a:ext cx="8942238" cy="600400"/>
          </a:xfrm>
          <a:prstGeom prst="rect">
            <a:avLst/>
          </a:prstGeom>
          <a:solidFill>
            <a:srgbClr val="58AC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just">
              <a:lnSpc>
                <a:spcPts val="1300"/>
              </a:lnSpc>
              <a:defRPr/>
            </a:pPr>
            <a:r>
              <a:rPr lang="ru-RU" sz="1400" dirty="0">
                <a:solidFill>
                  <a:schemeClr val="bg1"/>
                </a:solidFill>
                <a:latin typeface="Open Sans Condensed" pitchFamily="34" charset="0"/>
                <a:cs typeface="Open Sans Condensed Light" pitchFamily="34" charset="0"/>
              </a:rPr>
              <a:t>Повышение качества и результативности осуществления ВККР АО на высоком уровне, в том числе за счет применения риск-ориентированного подхода;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850388" y="3351481"/>
            <a:ext cx="8942238" cy="600400"/>
          </a:xfrm>
          <a:prstGeom prst="rect">
            <a:avLst/>
          </a:prstGeom>
          <a:solidFill>
            <a:srgbClr val="58AC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just">
              <a:lnSpc>
                <a:spcPts val="1300"/>
              </a:lnSpc>
              <a:defRPr/>
            </a:pPr>
            <a:r>
              <a:rPr lang="ru-RU" sz="1400" dirty="0">
                <a:solidFill>
                  <a:schemeClr val="bg1"/>
                </a:solidFill>
                <a:latin typeface="Open Sans Condensed" pitchFamily="34" charset="0"/>
                <a:cs typeface="Open Sans Condensed Light" pitchFamily="34" charset="0"/>
              </a:rPr>
              <a:t>Подготовка предложений по реализации мер, направленных на исполнение поручения Президента Российской Федерации от 19 декабря 2015 года № Пр-2629 в части повышения результативности и качества обязательного аудита бухгалтерской (финансовой) отчетности;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850388" y="4029751"/>
            <a:ext cx="8942238" cy="600400"/>
          </a:xfrm>
          <a:prstGeom prst="rect">
            <a:avLst/>
          </a:prstGeom>
          <a:solidFill>
            <a:srgbClr val="58AC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just">
              <a:lnSpc>
                <a:spcPts val="1300"/>
              </a:lnSpc>
              <a:defRPr/>
            </a:pPr>
            <a:r>
              <a:rPr lang="ru-RU" sz="1400" dirty="0">
                <a:solidFill>
                  <a:schemeClr val="bg1"/>
                </a:solidFill>
                <a:latin typeface="Open Sans Condensed" pitchFamily="34" charset="0"/>
                <a:cs typeface="Open Sans Condensed Light" pitchFamily="34" charset="0"/>
              </a:rPr>
              <a:t>Совершенствованию ведомственных нормативно-правовых актов, регулирующих осуществление контроля  качества работы аудиторских организаций, осуществляющих аудит общественно значимых организаций;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850388" y="4710674"/>
            <a:ext cx="8942238" cy="600400"/>
          </a:xfrm>
          <a:prstGeom prst="rect">
            <a:avLst/>
          </a:prstGeom>
          <a:solidFill>
            <a:srgbClr val="58AC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just">
              <a:lnSpc>
                <a:spcPts val="1300"/>
              </a:lnSpc>
              <a:defRPr/>
            </a:pPr>
            <a:r>
              <a:rPr lang="ru-RU" sz="1400" dirty="0">
                <a:solidFill>
                  <a:schemeClr val="bg1"/>
                </a:solidFill>
                <a:latin typeface="Open Sans Condensed" pitchFamily="34" charset="0"/>
                <a:cs typeface="Open Sans Condensed Light" pitchFamily="34" charset="0"/>
              </a:rPr>
              <a:t>Организация и расширение взаимодействия с соответствующими органами государственной власти, Банком России, саморегулируемыми организациями аудиторов с целью получения сведений о проведении обязательного аудита бухгалтерской (финансовой) отчетности общественно значимых организаций.</a:t>
            </a:r>
          </a:p>
        </p:txBody>
      </p:sp>
      <p:grpSp>
        <p:nvGrpSpPr>
          <p:cNvPr id="15" name="Группа 110"/>
          <p:cNvGrpSpPr/>
          <p:nvPr/>
        </p:nvGrpSpPr>
        <p:grpSpPr>
          <a:xfrm>
            <a:off x="1249702" y="1308963"/>
            <a:ext cx="523052" cy="600356"/>
            <a:chOff x="1279869" y="1331962"/>
            <a:chExt cx="523052" cy="600356"/>
          </a:xfrm>
        </p:grpSpPr>
        <p:cxnSp>
          <p:nvCxnSpPr>
            <p:cNvPr id="70" name="Прямая со стрелкой 46"/>
            <p:cNvCxnSpPr/>
            <p:nvPr/>
          </p:nvCxnSpPr>
          <p:spPr bwMode="auto">
            <a:xfrm flipV="1">
              <a:off x="1503773" y="1621870"/>
              <a:ext cx="43570" cy="39"/>
            </a:xfrm>
            <a:prstGeom prst="straightConnector1">
              <a:avLst/>
            </a:prstGeom>
            <a:noFill/>
            <a:ln w="254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Овал 71"/>
            <p:cNvSpPr/>
            <p:nvPr/>
          </p:nvSpPr>
          <p:spPr bwMode="auto">
            <a:xfrm>
              <a:off x="1365008" y="1366387"/>
              <a:ext cx="234841" cy="234973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  <p:grpSp>
          <p:nvGrpSpPr>
            <p:cNvPr id="73" name="Группа 109"/>
            <p:cNvGrpSpPr/>
            <p:nvPr/>
          </p:nvGrpSpPr>
          <p:grpSpPr>
            <a:xfrm>
              <a:off x="1279869" y="1331962"/>
              <a:ext cx="523052" cy="600356"/>
              <a:chOff x="1279869" y="1331962"/>
              <a:chExt cx="523052" cy="600356"/>
            </a:xfrm>
          </p:grpSpPr>
          <p:sp>
            <p:nvSpPr>
              <p:cNvPr id="74" name="Прямоугольник 68"/>
              <p:cNvSpPr/>
              <p:nvPr/>
            </p:nvSpPr>
            <p:spPr bwMode="auto">
              <a:xfrm>
                <a:off x="1279869" y="1331962"/>
                <a:ext cx="523052" cy="600356"/>
              </a:xfrm>
              <a:prstGeom prst="rect">
                <a:avLst/>
              </a:prstGeom>
              <a:solidFill>
                <a:srgbClr val="58ACC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7751" tIns="38876" rIns="77751" bIns="38876" anchor="ctr"/>
              <a:lstStyle/>
              <a:p>
                <a:pPr>
                  <a:lnSpc>
                    <a:spcPts val="1300"/>
                  </a:lnSpc>
                  <a:defRPr/>
                </a:pPr>
                <a:endParaRPr lang="ru-RU" sz="1000" dirty="0">
                  <a:solidFill>
                    <a:schemeClr val="bg1"/>
                  </a:solidFill>
                  <a:latin typeface="Open Sans Condensed" pitchFamily="34" charset="0"/>
                  <a:ea typeface="Open Sans Condensed Light" pitchFamily="34" charset="0"/>
                  <a:cs typeface="Open Sans Condensed Light" pitchFamily="34" charset="0"/>
                </a:endParaRPr>
              </a:p>
            </p:txBody>
          </p:sp>
          <p:grpSp>
            <p:nvGrpSpPr>
              <p:cNvPr id="75" name="Группа 107"/>
              <p:cNvGrpSpPr/>
              <p:nvPr/>
            </p:nvGrpSpPr>
            <p:grpSpPr>
              <a:xfrm>
                <a:off x="1427383" y="1504323"/>
                <a:ext cx="234841" cy="234973"/>
                <a:chOff x="1427383" y="1504323"/>
                <a:chExt cx="234841" cy="234973"/>
              </a:xfrm>
            </p:grpSpPr>
            <p:cxnSp>
              <p:nvCxnSpPr>
                <p:cNvPr id="76" name="Прямая со стрелкой 75"/>
                <p:cNvCxnSpPr/>
                <p:nvPr/>
              </p:nvCxnSpPr>
              <p:spPr bwMode="auto">
                <a:xfrm flipV="1">
                  <a:off x="1567448" y="1621790"/>
                  <a:ext cx="43570" cy="39"/>
                </a:xfrm>
                <a:prstGeom prst="straightConnector1">
                  <a:avLst/>
                </a:prstGeom>
                <a:noFill/>
                <a:ln w="25400">
                  <a:solidFill>
                    <a:schemeClr val="bg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7" name="Овал 76"/>
                <p:cNvSpPr/>
                <p:nvPr/>
              </p:nvSpPr>
              <p:spPr bwMode="auto">
                <a:xfrm>
                  <a:off x="1427383" y="1504323"/>
                  <a:ext cx="234841" cy="234973"/>
                </a:xfrm>
                <a:prstGeom prst="ellipse">
                  <a:avLst/>
                </a:prstGeom>
                <a:noFill/>
                <a:ln w="254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 dirty="0"/>
                </a:p>
              </p:txBody>
            </p:sp>
          </p:grpSp>
        </p:grpSp>
      </p:grpSp>
      <p:grpSp>
        <p:nvGrpSpPr>
          <p:cNvPr id="16" name="Группа 111"/>
          <p:cNvGrpSpPr/>
          <p:nvPr/>
        </p:nvGrpSpPr>
        <p:grpSpPr>
          <a:xfrm>
            <a:off x="1249702" y="1989429"/>
            <a:ext cx="523052" cy="600356"/>
            <a:chOff x="1279869" y="1331962"/>
            <a:chExt cx="523052" cy="600356"/>
          </a:xfrm>
        </p:grpSpPr>
        <p:cxnSp>
          <p:nvCxnSpPr>
            <p:cNvPr id="63" name="Прямая со стрелкой 62"/>
            <p:cNvCxnSpPr/>
            <p:nvPr/>
          </p:nvCxnSpPr>
          <p:spPr bwMode="auto">
            <a:xfrm flipV="1">
              <a:off x="1503773" y="1621870"/>
              <a:ext cx="43570" cy="39"/>
            </a:xfrm>
            <a:prstGeom prst="straightConnector1">
              <a:avLst/>
            </a:prstGeom>
            <a:noFill/>
            <a:ln w="254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Овал 63"/>
            <p:cNvSpPr/>
            <p:nvPr/>
          </p:nvSpPr>
          <p:spPr bwMode="auto">
            <a:xfrm>
              <a:off x="1365008" y="1366387"/>
              <a:ext cx="234841" cy="234973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  <p:grpSp>
          <p:nvGrpSpPr>
            <p:cNvPr id="65" name="Группа 109"/>
            <p:cNvGrpSpPr/>
            <p:nvPr/>
          </p:nvGrpSpPr>
          <p:grpSpPr>
            <a:xfrm>
              <a:off x="1279869" y="1331962"/>
              <a:ext cx="523052" cy="600356"/>
              <a:chOff x="1279869" y="1331962"/>
              <a:chExt cx="523052" cy="600356"/>
            </a:xfrm>
          </p:grpSpPr>
          <p:sp>
            <p:nvSpPr>
              <p:cNvPr id="66" name="Прямоугольник 65"/>
              <p:cNvSpPr/>
              <p:nvPr/>
            </p:nvSpPr>
            <p:spPr bwMode="auto">
              <a:xfrm>
                <a:off x="1279869" y="1331962"/>
                <a:ext cx="523052" cy="600356"/>
              </a:xfrm>
              <a:prstGeom prst="rect">
                <a:avLst/>
              </a:prstGeom>
              <a:solidFill>
                <a:srgbClr val="58ACC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7751" tIns="38876" rIns="77751" bIns="38876" anchor="ctr"/>
              <a:lstStyle/>
              <a:p>
                <a:pPr>
                  <a:lnSpc>
                    <a:spcPts val="1300"/>
                  </a:lnSpc>
                  <a:defRPr/>
                </a:pPr>
                <a:endParaRPr lang="ru-RU" sz="1000" dirty="0">
                  <a:solidFill>
                    <a:schemeClr val="bg1"/>
                  </a:solidFill>
                  <a:latin typeface="Open Sans Condensed" pitchFamily="34" charset="0"/>
                  <a:ea typeface="Open Sans Condensed Light" pitchFamily="34" charset="0"/>
                  <a:cs typeface="Open Sans Condensed Light" pitchFamily="34" charset="0"/>
                </a:endParaRPr>
              </a:p>
            </p:txBody>
          </p:sp>
          <p:grpSp>
            <p:nvGrpSpPr>
              <p:cNvPr id="67" name="Группа 107"/>
              <p:cNvGrpSpPr/>
              <p:nvPr/>
            </p:nvGrpSpPr>
            <p:grpSpPr>
              <a:xfrm>
                <a:off x="1427383" y="1504323"/>
                <a:ext cx="234841" cy="234973"/>
                <a:chOff x="1427383" y="1504323"/>
                <a:chExt cx="234841" cy="234973"/>
              </a:xfrm>
            </p:grpSpPr>
            <p:cxnSp>
              <p:nvCxnSpPr>
                <p:cNvPr id="68" name="Прямая со стрелкой 67"/>
                <p:cNvCxnSpPr/>
                <p:nvPr/>
              </p:nvCxnSpPr>
              <p:spPr bwMode="auto">
                <a:xfrm flipV="1">
                  <a:off x="1567448" y="1621790"/>
                  <a:ext cx="43570" cy="39"/>
                </a:xfrm>
                <a:prstGeom prst="straightConnector1">
                  <a:avLst/>
                </a:prstGeom>
                <a:noFill/>
                <a:ln w="25400">
                  <a:solidFill>
                    <a:schemeClr val="bg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9" name="Овал 68"/>
                <p:cNvSpPr/>
                <p:nvPr/>
              </p:nvSpPr>
              <p:spPr bwMode="auto">
                <a:xfrm>
                  <a:off x="1427383" y="1504323"/>
                  <a:ext cx="234841" cy="234973"/>
                </a:xfrm>
                <a:prstGeom prst="ellipse">
                  <a:avLst/>
                </a:prstGeom>
                <a:noFill/>
                <a:ln w="254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 dirty="0"/>
                </a:p>
              </p:txBody>
            </p:sp>
          </p:grpSp>
        </p:grpSp>
      </p:grpSp>
      <p:grpSp>
        <p:nvGrpSpPr>
          <p:cNvPr id="17" name="Группа 127"/>
          <p:cNvGrpSpPr/>
          <p:nvPr/>
        </p:nvGrpSpPr>
        <p:grpSpPr>
          <a:xfrm>
            <a:off x="1249702" y="2669895"/>
            <a:ext cx="523052" cy="600356"/>
            <a:chOff x="1279869" y="1331962"/>
            <a:chExt cx="523052" cy="600356"/>
          </a:xfrm>
        </p:grpSpPr>
        <p:cxnSp>
          <p:nvCxnSpPr>
            <p:cNvPr id="56" name="Прямая со стрелкой 55"/>
            <p:cNvCxnSpPr/>
            <p:nvPr/>
          </p:nvCxnSpPr>
          <p:spPr bwMode="auto">
            <a:xfrm flipV="1">
              <a:off x="1503773" y="1621870"/>
              <a:ext cx="43570" cy="39"/>
            </a:xfrm>
            <a:prstGeom prst="straightConnector1">
              <a:avLst/>
            </a:prstGeom>
            <a:noFill/>
            <a:ln w="254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Овал 56"/>
            <p:cNvSpPr/>
            <p:nvPr/>
          </p:nvSpPr>
          <p:spPr bwMode="auto">
            <a:xfrm>
              <a:off x="1365008" y="1366387"/>
              <a:ext cx="234841" cy="234973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  <p:grpSp>
          <p:nvGrpSpPr>
            <p:cNvPr id="58" name="Группа 109"/>
            <p:cNvGrpSpPr/>
            <p:nvPr/>
          </p:nvGrpSpPr>
          <p:grpSpPr>
            <a:xfrm>
              <a:off x="1279869" y="1331962"/>
              <a:ext cx="523052" cy="600356"/>
              <a:chOff x="1279869" y="1331962"/>
              <a:chExt cx="523052" cy="600356"/>
            </a:xfrm>
          </p:grpSpPr>
          <p:sp>
            <p:nvSpPr>
              <p:cNvPr id="59" name="Прямоугольник 58"/>
              <p:cNvSpPr/>
              <p:nvPr/>
            </p:nvSpPr>
            <p:spPr bwMode="auto">
              <a:xfrm>
                <a:off x="1279869" y="1331962"/>
                <a:ext cx="523052" cy="600356"/>
              </a:xfrm>
              <a:prstGeom prst="rect">
                <a:avLst/>
              </a:prstGeom>
              <a:solidFill>
                <a:srgbClr val="58ACC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7751" tIns="38876" rIns="77751" bIns="38876" anchor="ctr"/>
              <a:lstStyle/>
              <a:p>
                <a:pPr>
                  <a:lnSpc>
                    <a:spcPts val="1300"/>
                  </a:lnSpc>
                  <a:defRPr/>
                </a:pPr>
                <a:endParaRPr lang="ru-RU" sz="1000" dirty="0">
                  <a:solidFill>
                    <a:schemeClr val="bg1"/>
                  </a:solidFill>
                  <a:latin typeface="Open Sans Condensed" pitchFamily="34" charset="0"/>
                  <a:ea typeface="Open Sans Condensed Light" pitchFamily="34" charset="0"/>
                  <a:cs typeface="Open Sans Condensed Light" pitchFamily="34" charset="0"/>
                </a:endParaRPr>
              </a:p>
            </p:txBody>
          </p:sp>
          <p:grpSp>
            <p:nvGrpSpPr>
              <p:cNvPr id="60" name="Группа 107"/>
              <p:cNvGrpSpPr/>
              <p:nvPr/>
            </p:nvGrpSpPr>
            <p:grpSpPr>
              <a:xfrm>
                <a:off x="1427383" y="1504323"/>
                <a:ext cx="234841" cy="234973"/>
                <a:chOff x="1427383" y="1504323"/>
                <a:chExt cx="234841" cy="234973"/>
              </a:xfrm>
            </p:grpSpPr>
            <p:cxnSp>
              <p:nvCxnSpPr>
                <p:cNvPr id="61" name="Прямая со стрелкой 60"/>
                <p:cNvCxnSpPr/>
                <p:nvPr/>
              </p:nvCxnSpPr>
              <p:spPr bwMode="auto">
                <a:xfrm flipV="1">
                  <a:off x="1567448" y="1621790"/>
                  <a:ext cx="43570" cy="39"/>
                </a:xfrm>
                <a:prstGeom prst="straightConnector1">
                  <a:avLst/>
                </a:prstGeom>
                <a:noFill/>
                <a:ln w="25400">
                  <a:solidFill>
                    <a:schemeClr val="bg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2" name="Овал 61"/>
                <p:cNvSpPr/>
                <p:nvPr/>
              </p:nvSpPr>
              <p:spPr bwMode="auto">
                <a:xfrm>
                  <a:off x="1427383" y="1504323"/>
                  <a:ext cx="234841" cy="234973"/>
                </a:xfrm>
                <a:prstGeom prst="ellipse">
                  <a:avLst/>
                </a:prstGeom>
                <a:noFill/>
                <a:ln w="254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 dirty="0"/>
                </a:p>
              </p:txBody>
            </p:sp>
          </p:grpSp>
        </p:grpSp>
      </p:grpSp>
      <p:grpSp>
        <p:nvGrpSpPr>
          <p:cNvPr id="18" name="Группа 135"/>
          <p:cNvGrpSpPr/>
          <p:nvPr/>
        </p:nvGrpSpPr>
        <p:grpSpPr>
          <a:xfrm>
            <a:off x="1249702" y="4030827"/>
            <a:ext cx="523052" cy="600356"/>
            <a:chOff x="1279869" y="1331962"/>
            <a:chExt cx="523052" cy="600356"/>
          </a:xfrm>
        </p:grpSpPr>
        <p:cxnSp>
          <p:nvCxnSpPr>
            <p:cNvPr id="49" name="Прямая со стрелкой 48"/>
            <p:cNvCxnSpPr/>
            <p:nvPr/>
          </p:nvCxnSpPr>
          <p:spPr bwMode="auto">
            <a:xfrm flipV="1">
              <a:off x="1503773" y="1621870"/>
              <a:ext cx="43570" cy="39"/>
            </a:xfrm>
            <a:prstGeom prst="straightConnector1">
              <a:avLst/>
            </a:prstGeom>
            <a:noFill/>
            <a:ln w="254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Овал 49"/>
            <p:cNvSpPr/>
            <p:nvPr/>
          </p:nvSpPr>
          <p:spPr bwMode="auto">
            <a:xfrm>
              <a:off x="1365008" y="1366387"/>
              <a:ext cx="234841" cy="234973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  <p:grpSp>
          <p:nvGrpSpPr>
            <p:cNvPr id="51" name="Группа 109"/>
            <p:cNvGrpSpPr/>
            <p:nvPr/>
          </p:nvGrpSpPr>
          <p:grpSpPr>
            <a:xfrm>
              <a:off x="1279869" y="1331962"/>
              <a:ext cx="523052" cy="600356"/>
              <a:chOff x="1279869" y="1331962"/>
              <a:chExt cx="523052" cy="600356"/>
            </a:xfrm>
          </p:grpSpPr>
          <p:sp>
            <p:nvSpPr>
              <p:cNvPr id="52" name="Прямоугольник 51"/>
              <p:cNvSpPr/>
              <p:nvPr/>
            </p:nvSpPr>
            <p:spPr bwMode="auto">
              <a:xfrm>
                <a:off x="1279869" y="1331962"/>
                <a:ext cx="523052" cy="600356"/>
              </a:xfrm>
              <a:prstGeom prst="rect">
                <a:avLst/>
              </a:prstGeom>
              <a:solidFill>
                <a:srgbClr val="58ACC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7751" tIns="38876" rIns="77751" bIns="38876" anchor="ctr"/>
              <a:lstStyle/>
              <a:p>
                <a:pPr>
                  <a:lnSpc>
                    <a:spcPts val="1300"/>
                  </a:lnSpc>
                  <a:defRPr/>
                </a:pPr>
                <a:endParaRPr lang="ru-RU" sz="1000" dirty="0">
                  <a:solidFill>
                    <a:schemeClr val="bg1"/>
                  </a:solidFill>
                  <a:latin typeface="Open Sans Condensed" pitchFamily="34" charset="0"/>
                  <a:ea typeface="Open Sans Condensed Light" pitchFamily="34" charset="0"/>
                  <a:cs typeface="Open Sans Condensed Light" pitchFamily="34" charset="0"/>
                </a:endParaRPr>
              </a:p>
            </p:txBody>
          </p:sp>
          <p:grpSp>
            <p:nvGrpSpPr>
              <p:cNvPr id="53" name="Группа 107"/>
              <p:cNvGrpSpPr/>
              <p:nvPr/>
            </p:nvGrpSpPr>
            <p:grpSpPr>
              <a:xfrm>
                <a:off x="1427383" y="1504323"/>
                <a:ext cx="234841" cy="234973"/>
                <a:chOff x="1427383" y="1504323"/>
                <a:chExt cx="234841" cy="234973"/>
              </a:xfrm>
            </p:grpSpPr>
            <p:cxnSp>
              <p:nvCxnSpPr>
                <p:cNvPr id="54" name="Прямая со стрелкой 53"/>
                <p:cNvCxnSpPr/>
                <p:nvPr/>
              </p:nvCxnSpPr>
              <p:spPr bwMode="auto">
                <a:xfrm flipV="1">
                  <a:off x="1567448" y="1621790"/>
                  <a:ext cx="43570" cy="39"/>
                </a:xfrm>
                <a:prstGeom prst="straightConnector1">
                  <a:avLst/>
                </a:prstGeom>
                <a:noFill/>
                <a:ln w="25400">
                  <a:solidFill>
                    <a:schemeClr val="bg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5" name="Овал 54"/>
                <p:cNvSpPr/>
                <p:nvPr/>
              </p:nvSpPr>
              <p:spPr bwMode="auto">
                <a:xfrm>
                  <a:off x="1427383" y="1504323"/>
                  <a:ext cx="234841" cy="234973"/>
                </a:xfrm>
                <a:prstGeom prst="ellipse">
                  <a:avLst/>
                </a:prstGeom>
                <a:noFill/>
                <a:ln w="254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 dirty="0"/>
                </a:p>
              </p:txBody>
            </p:sp>
          </p:grpSp>
        </p:grpSp>
      </p:grpSp>
      <p:grpSp>
        <p:nvGrpSpPr>
          <p:cNvPr id="19" name="Группа 143"/>
          <p:cNvGrpSpPr/>
          <p:nvPr/>
        </p:nvGrpSpPr>
        <p:grpSpPr>
          <a:xfrm>
            <a:off x="1249702" y="4711293"/>
            <a:ext cx="523052" cy="600356"/>
            <a:chOff x="1279869" y="1331962"/>
            <a:chExt cx="523052" cy="600356"/>
          </a:xfrm>
        </p:grpSpPr>
        <p:cxnSp>
          <p:nvCxnSpPr>
            <p:cNvPr id="42" name="Прямая со стрелкой 41"/>
            <p:cNvCxnSpPr/>
            <p:nvPr/>
          </p:nvCxnSpPr>
          <p:spPr bwMode="auto">
            <a:xfrm flipV="1">
              <a:off x="1503773" y="1621870"/>
              <a:ext cx="43570" cy="39"/>
            </a:xfrm>
            <a:prstGeom prst="straightConnector1">
              <a:avLst/>
            </a:prstGeom>
            <a:noFill/>
            <a:ln w="254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Овал 42"/>
            <p:cNvSpPr/>
            <p:nvPr/>
          </p:nvSpPr>
          <p:spPr bwMode="auto">
            <a:xfrm>
              <a:off x="1365008" y="1366387"/>
              <a:ext cx="234841" cy="234973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  <p:grpSp>
          <p:nvGrpSpPr>
            <p:cNvPr id="44" name="Группа 109"/>
            <p:cNvGrpSpPr/>
            <p:nvPr/>
          </p:nvGrpSpPr>
          <p:grpSpPr>
            <a:xfrm>
              <a:off x="1279869" y="1331962"/>
              <a:ext cx="523052" cy="600356"/>
              <a:chOff x="1279869" y="1331962"/>
              <a:chExt cx="523052" cy="600356"/>
            </a:xfrm>
          </p:grpSpPr>
          <p:sp>
            <p:nvSpPr>
              <p:cNvPr id="45" name="Прямоугольник 44"/>
              <p:cNvSpPr/>
              <p:nvPr/>
            </p:nvSpPr>
            <p:spPr bwMode="auto">
              <a:xfrm>
                <a:off x="1279869" y="1331962"/>
                <a:ext cx="523052" cy="600356"/>
              </a:xfrm>
              <a:prstGeom prst="rect">
                <a:avLst/>
              </a:prstGeom>
              <a:solidFill>
                <a:srgbClr val="58ACC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7751" tIns="38876" rIns="77751" bIns="38876" anchor="ctr"/>
              <a:lstStyle/>
              <a:p>
                <a:pPr>
                  <a:lnSpc>
                    <a:spcPts val="1300"/>
                  </a:lnSpc>
                  <a:defRPr/>
                </a:pPr>
                <a:endParaRPr lang="ru-RU" sz="1000" dirty="0">
                  <a:solidFill>
                    <a:schemeClr val="bg1"/>
                  </a:solidFill>
                  <a:latin typeface="Open Sans Condensed" pitchFamily="34" charset="0"/>
                  <a:ea typeface="Open Sans Condensed Light" pitchFamily="34" charset="0"/>
                  <a:cs typeface="Open Sans Condensed Light" pitchFamily="34" charset="0"/>
                </a:endParaRPr>
              </a:p>
            </p:txBody>
          </p:sp>
          <p:grpSp>
            <p:nvGrpSpPr>
              <p:cNvPr id="46" name="Группа 107"/>
              <p:cNvGrpSpPr/>
              <p:nvPr/>
            </p:nvGrpSpPr>
            <p:grpSpPr>
              <a:xfrm>
                <a:off x="1427383" y="1504323"/>
                <a:ext cx="234841" cy="234973"/>
                <a:chOff x="1427383" y="1504323"/>
                <a:chExt cx="234841" cy="234973"/>
              </a:xfrm>
            </p:grpSpPr>
            <p:cxnSp>
              <p:nvCxnSpPr>
                <p:cNvPr id="47" name="Прямая со стрелкой 46"/>
                <p:cNvCxnSpPr/>
                <p:nvPr/>
              </p:nvCxnSpPr>
              <p:spPr bwMode="auto">
                <a:xfrm flipV="1">
                  <a:off x="1567448" y="1621790"/>
                  <a:ext cx="43570" cy="39"/>
                </a:xfrm>
                <a:prstGeom prst="straightConnector1">
                  <a:avLst/>
                </a:prstGeom>
                <a:noFill/>
                <a:ln w="25400">
                  <a:solidFill>
                    <a:schemeClr val="bg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" name="Овал 47"/>
                <p:cNvSpPr/>
                <p:nvPr/>
              </p:nvSpPr>
              <p:spPr bwMode="auto">
                <a:xfrm>
                  <a:off x="1427383" y="1504323"/>
                  <a:ext cx="234841" cy="234973"/>
                </a:xfrm>
                <a:prstGeom prst="ellipse">
                  <a:avLst/>
                </a:prstGeom>
                <a:noFill/>
                <a:ln w="254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 dirty="0"/>
                </a:p>
              </p:txBody>
            </p:sp>
          </p:grpSp>
        </p:grpSp>
      </p:grpSp>
      <p:grpSp>
        <p:nvGrpSpPr>
          <p:cNvPr id="21" name="Группа 159"/>
          <p:cNvGrpSpPr/>
          <p:nvPr/>
        </p:nvGrpSpPr>
        <p:grpSpPr>
          <a:xfrm>
            <a:off x="1249702" y="3350361"/>
            <a:ext cx="523052" cy="600356"/>
            <a:chOff x="1279869" y="1331962"/>
            <a:chExt cx="523052" cy="600356"/>
          </a:xfrm>
        </p:grpSpPr>
        <p:cxnSp>
          <p:nvCxnSpPr>
            <p:cNvPr id="28" name="Прямая со стрелкой 27"/>
            <p:cNvCxnSpPr/>
            <p:nvPr/>
          </p:nvCxnSpPr>
          <p:spPr bwMode="auto">
            <a:xfrm flipV="1">
              <a:off x="1503773" y="1621870"/>
              <a:ext cx="43570" cy="39"/>
            </a:xfrm>
            <a:prstGeom prst="straightConnector1">
              <a:avLst/>
            </a:prstGeom>
            <a:noFill/>
            <a:ln w="254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Овал 28"/>
            <p:cNvSpPr/>
            <p:nvPr/>
          </p:nvSpPr>
          <p:spPr bwMode="auto">
            <a:xfrm>
              <a:off x="1365008" y="1366387"/>
              <a:ext cx="234841" cy="234973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  <p:grpSp>
          <p:nvGrpSpPr>
            <p:cNvPr id="30" name="Группа 109"/>
            <p:cNvGrpSpPr/>
            <p:nvPr/>
          </p:nvGrpSpPr>
          <p:grpSpPr>
            <a:xfrm>
              <a:off x="1279869" y="1331962"/>
              <a:ext cx="523052" cy="600356"/>
              <a:chOff x="1279869" y="1331962"/>
              <a:chExt cx="523052" cy="600356"/>
            </a:xfrm>
          </p:grpSpPr>
          <p:sp>
            <p:nvSpPr>
              <p:cNvPr id="31" name="Прямоугольник 30"/>
              <p:cNvSpPr/>
              <p:nvPr/>
            </p:nvSpPr>
            <p:spPr bwMode="auto">
              <a:xfrm>
                <a:off x="1279869" y="1331962"/>
                <a:ext cx="523052" cy="600356"/>
              </a:xfrm>
              <a:prstGeom prst="rect">
                <a:avLst/>
              </a:prstGeom>
              <a:solidFill>
                <a:srgbClr val="58ACC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7751" tIns="38876" rIns="77751" bIns="38876" anchor="ctr"/>
              <a:lstStyle/>
              <a:p>
                <a:pPr>
                  <a:lnSpc>
                    <a:spcPts val="1300"/>
                  </a:lnSpc>
                  <a:defRPr/>
                </a:pPr>
                <a:endParaRPr lang="ru-RU" sz="1000" dirty="0">
                  <a:solidFill>
                    <a:schemeClr val="bg1"/>
                  </a:solidFill>
                  <a:latin typeface="Open Sans Condensed" pitchFamily="34" charset="0"/>
                  <a:ea typeface="Open Sans Condensed Light" pitchFamily="34" charset="0"/>
                  <a:cs typeface="Open Sans Condensed Light" pitchFamily="34" charset="0"/>
                </a:endParaRPr>
              </a:p>
            </p:txBody>
          </p:sp>
          <p:grpSp>
            <p:nvGrpSpPr>
              <p:cNvPr id="32" name="Группа 107"/>
              <p:cNvGrpSpPr/>
              <p:nvPr/>
            </p:nvGrpSpPr>
            <p:grpSpPr>
              <a:xfrm>
                <a:off x="1427383" y="1504323"/>
                <a:ext cx="234841" cy="234973"/>
                <a:chOff x="1427383" y="1504323"/>
                <a:chExt cx="234841" cy="234973"/>
              </a:xfrm>
            </p:grpSpPr>
            <p:cxnSp>
              <p:nvCxnSpPr>
                <p:cNvPr id="33" name="Прямая со стрелкой 32"/>
                <p:cNvCxnSpPr/>
                <p:nvPr/>
              </p:nvCxnSpPr>
              <p:spPr bwMode="auto">
                <a:xfrm flipV="1">
                  <a:off x="1567448" y="1621790"/>
                  <a:ext cx="43570" cy="39"/>
                </a:xfrm>
                <a:prstGeom prst="straightConnector1">
                  <a:avLst/>
                </a:prstGeom>
                <a:noFill/>
                <a:ln w="25400">
                  <a:solidFill>
                    <a:schemeClr val="bg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4" name="Овал 33"/>
                <p:cNvSpPr/>
                <p:nvPr/>
              </p:nvSpPr>
              <p:spPr bwMode="auto">
                <a:xfrm>
                  <a:off x="1427383" y="1504323"/>
                  <a:ext cx="234841" cy="234973"/>
                </a:xfrm>
                <a:prstGeom prst="ellipse">
                  <a:avLst/>
                </a:prstGeom>
                <a:noFill/>
                <a:ln w="254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 dirty="0"/>
                </a:p>
              </p:txBody>
            </p:sp>
          </p:grpSp>
        </p:grpSp>
      </p:grpSp>
      <p:sp>
        <p:nvSpPr>
          <p:cNvPr id="22" name="Прямоугольник 21"/>
          <p:cNvSpPr/>
          <p:nvPr/>
        </p:nvSpPr>
        <p:spPr bwMode="auto">
          <a:xfrm>
            <a:off x="10769643" y="1990197"/>
            <a:ext cx="455959" cy="601932"/>
          </a:xfrm>
          <a:prstGeom prst="rect">
            <a:avLst/>
          </a:prstGeom>
          <a:solidFill>
            <a:srgbClr val="58AC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>
              <a:lnSpc>
                <a:spcPts val="1300"/>
              </a:lnSpc>
              <a:defRPr/>
            </a:pPr>
            <a:endParaRPr lang="ru-RU" sz="1000" dirty="0">
              <a:solidFill>
                <a:schemeClr val="bg1"/>
              </a:solidFill>
              <a:latin typeface="Open Sans Condensed" pitchFamily="34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 bwMode="auto">
          <a:xfrm>
            <a:off x="10769643" y="2671352"/>
            <a:ext cx="455959" cy="601932"/>
          </a:xfrm>
          <a:prstGeom prst="rect">
            <a:avLst/>
          </a:prstGeom>
          <a:solidFill>
            <a:srgbClr val="58AC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>
              <a:lnSpc>
                <a:spcPts val="1300"/>
              </a:lnSpc>
              <a:defRPr/>
            </a:pPr>
            <a:endParaRPr lang="ru-RU" sz="1000" dirty="0">
              <a:solidFill>
                <a:schemeClr val="bg1"/>
              </a:solidFill>
              <a:latin typeface="Open Sans Condensed" pitchFamily="34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10769643" y="3350715"/>
            <a:ext cx="455959" cy="601932"/>
          </a:xfrm>
          <a:prstGeom prst="rect">
            <a:avLst/>
          </a:prstGeom>
          <a:solidFill>
            <a:srgbClr val="58AC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>
              <a:lnSpc>
                <a:spcPts val="1300"/>
              </a:lnSpc>
              <a:defRPr/>
            </a:pPr>
            <a:endParaRPr lang="ru-RU" sz="1000" dirty="0">
              <a:solidFill>
                <a:schemeClr val="bg1"/>
              </a:solidFill>
              <a:latin typeface="Open Sans Condensed" pitchFamily="34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 bwMode="auto">
          <a:xfrm>
            <a:off x="10769643" y="4028985"/>
            <a:ext cx="455959" cy="601932"/>
          </a:xfrm>
          <a:prstGeom prst="rect">
            <a:avLst/>
          </a:prstGeom>
          <a:solidFill>
            <a:srgbClr val="58AC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>
              <a:lnSpc>
                <a:spcPts val="1300"/>
              </a:lnSpc>
              <a:defRPr/>
            </a:pPr>
            <a:endParaRPr lang="ru-RU" sz="1000" dirty="0">
              <a:solidFill>
                <a:schemeClr val="bg1"/>
              </a:solidFill>
              <a:latin typeface="Open Sans Condensed" pitchFamily="34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 bwMode="auto">
          <a:xfrm>
            <a:off x="10769643" y="4709908"/>
            <a:ext cx="455959" cy="601932"/>
          </a:xfrm>
          <a:prstGeom prst="rect">
            <a:avLst/>
          </a:prstGeom>
          <a:solidFill>
            <a:srgbClr val="58AC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>
              <a:lnSpc>
                <a:spcPts val="1300"/>
              </a:lnSpc>
              <a:defRPr/>
            </a:pPr>
            <a:endParaRPr lang="ru-RU" sz="1000" dirty="0">
              <a:solidFill>
                <a:schemeClr val="bg1"/>
              </a:solidFill>
              <a:latin typeface="Open Sans Condensed" pitchFamily="34" charset="0"/>
              <a:ea typeface="Open Sans Condensed Light" pitchFamily="34" charset="0"/>
              <a:cs typeface="Open Sans Condensed Light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018838" y="6167438"/>
            <a:ext cx="528637" cy="365125"/>
          </a:xfrm>
        </p:spPr>
        <p:txBody>
          <a:bodyPr/>
          <a:lstStyle/>
          <a:p>
            <a:pPr>
              <a:defRPr/>
            </a:pPr>
            <a:r>
              <a:rPr lang="ru-RU" altLang="ru-RU" dirty="0" smtClean="0">
                <a:latin typeface="Open Sans Condensed Light" pitchFamily="34" charset="0"/>
              </a:rPr>
              <a:t>14</a:t>
            </a:r>
            <a:endParaRPr lang="ru-RU" altLang="ru-RU" dirty="0">
              <a:latin typeface="Open Sans Condensed Light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90492" y="3023713"/>
            <a:ext cx="9529661" cy="646331"/>
          </a:xfrm>
          <a:prstGeom prst="rect">
            <a:avLst/>
          </a:prstGeom>
          <a:noFill/>
        </p:spPr>
        <p:txBody>
          <a:bodyPr wrap="none" lIns="91440" tIns="45720" rIns="91440" bIns="45720" anchor="ctr">
            <a:spAutoFit/>
          </a:bodyPr>
          <a:lstStyle/>
          <a:p>
            <a:pPr algn="ctr"/>
            <a:r>
              <a:rPr lang="ru-RU" sz="3600" b="1" cap="all" dirty="0">
                <a:ln w="3175" cmpd="sng">
                  <a:noFill/>
                </a:ln>
                <a:solidFill>
                  <a:prstClr val="whit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Спасибо за внимание !</a:t>
            </a:r>
            <a:r>
              <a:rPr lang="ru-RU" sz="3600" b="1" cap="all" dirty="0" smtClean="0">
                <a:ln w="3175" cmpd="sng">
                  <a:noFill/>
                </a:ln>
                <a:solidFill>
                  <a:prstClr val="whit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внимание </a:t>
            </a:r>
            <a:r>
              <a:rPr lang="ru-RU" sz="3600" b="1" cap="all" dirty="0">
                <a:ln w="3175" cmpd="sng">
                  <a:noFill/>
                </a:ln>
                <a:solidFill>
                  <a:prstClr val="whit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!</a:t>
            </a:r>
            <a:endParaRPr lang="ru-RU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2563" y="2952750"/>
            <a:ext cx="6742112" cy="9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725840" y="3244334"/>
            <a:ext cx="62023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1A6C86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СПАСИБО ЗА ВНИМАНИЕ !</a:t>
            </a:r>
            <a:endParaRPr lang="ru-RU" sz="4000" dirty="0">
              <a:solidFill>
                <a:srgbClr val="1A6C86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5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9493</TotalTime>
  <Words>1855</Words>
  <Application>Microsoft Office PowerPoint</Application>
  <PresentationFormat>Произвольный</PresentationFormat>
  <Paragraphs>351</Paragraphs>
  <Slides>14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5" baseType="lpstr">
      <vt:lpstr>Arial</vt:lpstr>
      <vt:lpstr>Open Sans Condensed</vt:lpstr>
      <vt:lpstr>Calibri</vt:lpstr>
      <vt:lpstr>Times New Roman</vt:lpstr>
      <vt:lpstr>Wingdings 3</vt:lpstr>
      <vt:lpstr>Open Sans</vt:lpstr>
      <vt:lpstr>Open Sans Condensed Light</vt:lpstr>
      <vt:lpstr>Century Gothic</vt:lpstr>
      <vt:lpstr>Wingdings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ПЛАНИРОВАНИЕ ВНЕШНЕГО КОНТРОЛЯ КАЧЕСТВА РАБОТЫ  АУДИТОРСКИХ ОРГАНИЗАЦИЙ НА 2017 ГОД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Дорожинская Галина Алексеевна</cp:lastModifiedBy>
  <cp:revision>588</cp:revision>
  <cp:lastPrinted>2016-09-21T13:48:04Z</cp:lastPrinted>
  <dcterms:created xsi:type="dcterms:W3CDTF">2015-03-03T16:27:21Z</dcterms:created>
  <dcterms:modified xsi:type="dcterms:W3CDTF">2016-09-27T07:24:21Z</dcterms:modified>
</cp:coreProperties>
</file>