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672" r:id="rId2"/>
  </p:sldMasterIdLst>
  <p:notesMasterIdLst>
    <p:notesMasterId r:id="rId11"/>
  </p:notesMasterIdLst>
  <p:handoutMasterIdLst>
    <p:handoutMasterId r:id="rId12"/>
  </p:handoutMasterIdLst>
  <p:sldIdLst>
    <p:sldId id="1332" r:id="rId3"/>
    <p:sldId id="1368" r:id="rId4"/>
    <p:sldId id="1385" r:id="rId5"/>
    <p:sldId id="1386" r:id="rId6"/>
    <p:sldId id="1380" r:id="rId7"/>
    <p:sldId id="1382" r:id="rId8"/>
    <p:sldId id="1387" r:id="rId9"/>
    <p:sldId id="1292" r:id="rId10"/>
  </p:sldIdLst>
  <p:sldSz cx="9144000" cy="5143500" type="screen16x9"/>
  <p:notesSz cx="6808788" cy="9940925"/>
  <p:defaultTextStyle>
    <a:defPPr>
      <a:defRPr lang="th-TH"/>
    </a:defPPr>
    <a:lvl1pPr marL="0" algn="l" defTabSz="814952" rtl="0" eaLnBrk="1" latinLnBrk="0" hangingPunct="1">
      <a:defRPr sz="2513" kern="1200">
        <a:solidFill>
          <a:schemeClr val="tx1"/>
        </a:solidFill>
        <a:latin typeface="+mn-lt"/>
        <a:ea typeface="+mn-ea"/>
        <a:cs typeface="+mn-cs"/>
      </a:defRPr>
    </a:lvl1pPr>
    <a:lvl2pPr marL="407475" algn="l" defTabSz="814952" rtl="0" eaLnBrk="1" latinLnBrk="0" hangingPunct="1">
      <a:defRPr sz="2513" kern="1200">
        <a:solidFill>
          <a:schemeClr val="tx1"/>
        </a:solidFill>
        <a:latin typeface="+mn-lt"/>
        <a:ea typeface="+mn-ea"/>
        <a:cs typeface="+mn-cs"/>
      </a:defRPr>
    </a:lvl2pPr>
    <a:lvl3pPr marL="814952" algn="l" defTabSz="814952" rtl="0" eaLnBrk="1" latinLnBrk="0" hangingPunct="1">
      <a:defRPr sz="2513" kern="1200">
        <a:solidFill>
          <a:schemeClr val="tx1"/>
        </a:solidFill>
        <a:latin typeface="+mn-lt"/>
        <a:ea typeface="+mn-ea"/>
        <a:cs typeface="+mn-cs"/>
      </a:defRPr>
    </a:lvl3pPr>
    <a:lvl4pPr marL="1222427" algn="l" defTabSz="814952" rtl="0" eaLnBrk="1" latinLnBrk="0" hangingPunct="1">
      <a:defRPr sz="2513" kern="1200">
        <a:solidFill>
          <a:schemeClr val="tx1"/>
        </a:solidFill>
        <a:latin typeface="+mn-lt"/>
        <a:ea typeface="+mn-ea"/>
        <a:cs typeface="+mn-cs"/>
      </a:defRPr>
    </a:lvl4pPr>
    <a:lvl5pPr marL="1629902" algn="l" defTabSz="814952" rtl="0" eaLnBrk="1" latinLnBrk="0" hangingPunct="1">
      <a:defRPr sz="2513" kern="1200">
        <a:solidFill>
          <a:schemeClr val="tx1"/>
        </a:solidFill>
        <a:latin typeface="+mn-lt"/>
        <a:ea typeface="+mn-ea"/>
        <a:cs typeface="+mn-cs"/>
      </a:defRPr>
    </a:lvl5pPr>
    <a:lvl6pPr marL="2037378" algn="l" defTabSz="814952" rtl="0" eaLnBrk="1" latinLnBrk="0" hangingPunct="1">
      <a:defRPr sz="2513" kern="1200">
        <a:solidFill>
          <a:schemeClr val="tx1"/>
        </a:solidFill>
        <a:latin typeface="+mn-lt"/>
        <a:ea typeface="+mn-ea"/>
        <a:cs typeface="+mn-cs"/>
      </a:defRPr>
    </a:lvl6pPr>
    <a:lvl7pPr marL="2444854" algn="l" defTabSz="814952" rtl="0" eaLnBrk="1" latinLnBrk="0" hangingPunct="1">
      <a:defRPr sz="2513" kern="1200">
        <a:solidFill>
          <a:schemeClr val="tx1"/>
        </a:solidFill>
        <a:latin typeface="+mn-lt"/>
        <a:ea typeface="+mn-ea"/>
        <a:cs typeface="+mn-cs"/>
      </a:defRPr>
    </a:lvl7pPr>
    <a:lvl8pPr marL="2852329" algn="l" defTabSz="814952" rtl="0" eaLnBrk="1" latinLnBrk="0" hangingPunct="1">
      <a:defRPr sz="2513" kern="1200">
        <a:solidFill>
          <a:schemeClr val="tx1"/>
        </a:solidFill>
        <a:latin typeface="+mn-lt"/>
        <a:ea typeface="+mn-ea"/>
        <a:cs typeface="+mn-cs"/>
      </a:defRPr>
    </a:lvl8pPr>
    <a:lvl9pPr marL="3259806" algn="l" defTabSz="814952" rtl="0" eaLnBrk="1" latinLnBrk="0" hangingPunct="1">
      <a:defRPr sz="251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663E"/>
    <a:srgbClr val="00A249"/>
    <a:srgbClr val="3BA0BB"/>
    <a:srgbClr val="27BB7F"/>
    <a:srgbClr val="DBA467"/>
    <a:srgbClr val="FCF3D8"/>
    <a:srgbClr val="60DEAB"/>
    <a:srgbClr val="2FD2E3"/>
    <a:srgbClr val="FFF5E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00" autoAdjust="0"/>
    <p:restoredTop sz="96433" autoAdjust="0"/>
  </p:normalViewPr>
  <p:slideViewPr>
    <p:cSldViewPr>
      <p:cViewPr>
        <p:scale>
          <a:sx n="95" d="100"/>
          <a:sy n="95" d="100"/>
        </p:scale>
        <p:origin x="-60" y="48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49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2796"/>
    </p:cViewPr>
  </p:sorterViewPr>
  <p:notesViewPr>
    <p:cSldViewPr>
      <p:cViewPr varScale="1">
        <p:scale>
          <a:sx n="51" d="100"/>
          <a:sy n="51" d="100"/>
        </p:scale>
        <p:origin x="-2400" y="-84"/>
      </p:cViewPr>
      <p:guideLst>
        <p:guide orient="horz" pos="3131"/>
        <p:guide pos="2145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9FE2F-AE6E-4FD8-BECB-DC8C512CD42F}" type="datetimeFigureOut">
              <a:rPr lang="th-TH" smtClean="0"/>
              <a:pPr/>
              <a:t>26/06/61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AE7EA-B5BD-4D93-8E46-73D2BC611ACE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6" name="ตัวแทนหัวกระดาษ 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114204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7E8A8-1621-45EB-AF69-A1465D0E4D1A}" type="datetimeFigureOut">
              <a:rPr lang="th-TH" smtClean="0"/>
              <a:pPr/>
              <a:t>26/06/61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CD501-6BB7-45B6-B183-6435F0E3813A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234148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290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1pPr>
    <a:lvl2pPr marL="171450" algn="l" defTabSz="34290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2pPr>
    <a:lvl3pPr marL="342900" algn="l" defTabSz="34290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3pPr>
    <a:lvl4pPr marL="514350" algn="l" defTabSz="34290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4pPr>
    <a:lvl5pPr marL="685800" algn="l" defTabSz="34290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5pPr>
    <a:lvl6pPr marL="857250" algn="l" defTabSz="34290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6pPr>
    <a:lvl7pPr marL="1028700" algn="l" defTabSz="34290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7pPr>
    <a:lvl8pPr marL="1200150" algn="l" defTabSz="34290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8pPr>
    <a:lvl9pPr marL="1371600" algn="l" defTabSz="34290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CD501-6BB7-45B6-B183-6435F0E3813A}" type="slidenum">
              <a:rPr lang="th-TH" smtClean="0"/>
              <a:pPr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705939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CD501-6BB7-45B6-B183-6435F0E3813A}" type="slidenum">
              <a:rPr lang="th-TH" smtClean="0"/>
              <a:pPr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704072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CD501-6BB7-45B6-B183-6435F0E3813A}" type="slidenum">
              <a:rPr lang="th-TH" smtClean="0"/>
              <a:pPr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206114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CD501-6BB7-45B6-B183-6435F0E3813A}" type="slidenum">
              <a:rPr lang="th-TH" smtClean="0"/>
              <a:pPr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571572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CD501-6BB7-45B6-B183-6435F0E3813A}" type="slidenum">
              <a:rPr lang="th-TH" smtClean="0"/>
              <a:pPr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412112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CD501-6BB7-45B6-B183-6435F0E3813A}" type="slidenum">
              <a:rPr lang="th-TH" smtClean="0"/>
              <a:pPr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711582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3454811" y="0"/>
            <a:ext cx="5703313" cy="514350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532933" y="-57150"/>
            <a:ext cx="5677850" cy="523240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03475" h="13953066">
                <a:moveTo>
                  <a:pt x="0" y="33866"/>
                </a:moveTo>
                <a:lnTo>
                  <a:pt x="7721071" y="6536266"/>
                </a:lnTo>
                <a:lnTo>
                  <a:pt x="15103475" y="0"/>
                </a:lnTo>
                <a:lnTo>
                  <a:pt x="7328430" y="13953066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439230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0" y="2657475"/>
            <a:ext cx="7258998" cy="2486025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3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1879289" y="6350"/>
            <a:ext cx="7226589" cy="2619587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1"/>
          <p:cNvSpPr>
            <a:spLocks noGrp="1"/>
          </p:cNvSpPr>
          <p:nvPr>
            <p:ph type="pic" sz="quarter" idx="12"/>
          </p:nvPr>
        </p:nvSpPr>
        <p:spPr>
          <a:xfrm>
            <a:off x="5517314" y="85725"/>
            <a:ext cx="3631022" cy="5006673"/>
          </a:xfrm>
          <a:custGeom>
            <a:avLst/>
            <a:gdLst>
              <a:gd name="connsiteX0" fmla="*/ 0 w 14310402"/>
              <a:gd name="connsiteY0" fmla="*/ 4913109 h 4913109"/>
              <a:gd name="connsiteX1" fmla="*/ 7155201 w 14310402"/>
              <a:gd name="connsiteY1" fmla="*/ 0 h 4913109"/>
              <a:gd name="connsiteX2" fmla="*/ 14310402 w 14310402"/>
              <a:gd name="connsiteY2" fmla="*/ 4913109 h 4913109"/>
              <a:gd name="connsiteX3" fmla="*/ 0 w 14310402"/>
              <a:gd name="connsiteY3" fmla="*/ 4913109 h 4913109"/>
              <a:gd name="connsiteX0" fmla="*/ 0 w 14310402"/>
              <a:gd name="connsiteY0" fmla="*/ 4913109 h 4913109"/>
              <a:gd name="connsiteX1" fmla="*/ 7155201 w 14310402"/>
              <a:gd name="connsiteY1" fmla="*/ 0 h 4913109"/>
              <a:gd name="connsiteX2" fmla="*/ 14310402 w 14310402"/>
              <a:gd name="connsiteY2" fmla="*/ 4913109 h 4913109"/>
              <a:gd name="connsiteX3" fmla="*/ 7113926 w 14310402"/>
              <a:gd name="connsiteY3" fmla="*/ 4868333 h 4913109"/>
              <a:gd name="connsiteX4" fmla="*/ 0 w 14310402"/>
              <a:gd name="connsiteY4" fmla="*/ 4913109 h 4913109"/>
              <a:gd name="connsiteX0" fmla="*/ 0 w 7155201"/>
              <a:gd name="connsiteY0" fmla="*/ 4913109 h 4913109"/>
              <a:gd name="connsiteX1" fmla="*/ 7155201 w 7155201"/>
              <a:gd name="connsiteY1" fmla="*/ 0 h 4913109"/>
              <a:gd name="connsiteX2" fmla="*/ 7113926 w 7155201"/>
              <a:gd name="connsiteY2" fmla="*/ 4868333 h 4913109"/>
              <a:gd name="connsiteX3" fmla="*/ 0 w 7155201"/>
              <a:gd name="connsiteY3" fmla="*/ 4913109 h 4913109"/>
              <a:gd name="connsiteX0" fmla="*/ 0 w 7163671"/>
              <a:gd name="connsiteY0" fmla="*/ 4913109 h 9449155"/>
              <a:gd name="connsiteX1" fmla="*/ 7155201 w 7163671"/>
              <a:gd name="connsiteY1" fmla="*/ 0 h 9449155"/>
              <a:gd name="connsiteX2" fmla="*/ 7163671 w 7163671"/>
              <a:gd name="connsiteY2" fmla="*/ 9449155 h 9449155"/>
              <a:gd name="connsiteX3" fmla="*/ 0 w 7163671"/>
              <a:gd name="connsiteY3" fmla="*/ 4913109 h 9449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63671" h="9449155">
                <a:moveTo>
                  <a:pt x="0" y="4913109"/>
                </a:moveTo>
                <a:lnTo>
                  <a:pt x="7155201" y="0"/>
                </a:lnTo>
                <a:cubicBezTo>
                  <a:pt x="7158024" y="3149718"/>
                  <a:pt x="7160848" y="6299437"/>
                  <a:pt x="7163671" y="9449155"/>
                </a:cubicBezTo>
                <a:lnTo>
                  <a:pt x="0" y="4913109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93173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รูปภาพ 21"/>
          <p:cNvSpPr>
            <a:spLocks noGrp="1"/>
          </p:cNvSpPr>
          <p:nvPr>
            <p:ph type="pic" sz="quarter" idx="12"/>
          </p:nvPr>
        </p:nvSpPr>
        <p:spPr>
          <a:xfrm>
            <a:off x="361057" y="285751"/>
            <a:ext cx="3198789" cy="2619587"/>
          </a:xfrm>
          <a:prstGeom prst="plus">
            <a:avLst>
              <a:gd name="adj" fmla="val 35666"/>
            </a:avLst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1"/>
          <p:cNvSpPr>
            <a:spLocks noGrp="1"/>
          </p:cNvSpPr>
          <p:nvPr>
            <p:ph type="pic" sz="quarter" idx="13"/>
          </p:nvPr>
        </p:nvSpPr>
        <p:spPr>
          <a:xfrm>
            <a:off x="2719567" y="1114426"/>
            <a:ext cx="3198789" cy="2619587"/>
          </a:xfrm>
          <a:prstGeom prst="plus">
            <a:avLst>
              <a:gd name="adj" fmla="val 35666"/>
            </a:avLst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รูปภาพ 21"/>
          <p:cNvSpPr>
            <a:spLocks noGrp="1"/>
          </p:cNvSpPr>
          <p:nvPr>
            <p:ph type="pic" sz="quarter" idx="14"/>
          </p:nvPr>
        </p:nvSpPr>
        <p:spPr>
          <a:xfrm>
            <a:off x="5097174" y="1980989"/>
            <a:ext cx="3198789" cy="2619587"/>
          </a:xfrm>
          <a:prstGeom prst="plus">
            <a:avLst>
              <a:gd name="adj" fmla="val 35666"/>
            </a:avLst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971922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4657938" y="44411"/>
            <a:ext cx="2218421" cy="200067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3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3483457" y="1"/>
            <a:ext cx="2208517" cy="201549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1"/>
          <p:cNvSpPr>
            <a:spLocks noGrp="1"/>
          </p:cNvSpPr>
          <p:nvPr>
            <p:ph type="pic" sz="quarter" idx="12"/>
          </p:nvPr>
        </p:nvSpPr>
        <p:spPr>
          <a:xfrm>
            <a:off x="5288146" y="2183981"/>
            <a:ext cx="3295714" cy="297222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1"/>
          <p:cNvSpPr>
            <a:spLocks noGrp="1"/>
          </p:cNvSpPr>
          <p:nvPr>
            <p:ph type="pic" sz="quarter" idx="13"/>
          </p:nvPr>
        </p:nvSpPr>
        <p:spPr>
          <a:xfrm>
            <a:off x="4645248" y="2126870"/>
            <a:ext cx="2208517" cy="201549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รูปภาพ 21"/>
          <p:cNvSpPr>
            <a:spLocks noGrp="1"/>
          </p:cNvSpPr>
          <p:nvPr>
            <p:ph type="pic" sz="quarter" idx="14"/>
          </p:nvPr>
        </p:nvSpPr>
        <p:spPr>
          <a:xfrm>
            <a:off x="246474" y="1"/>
            <a:ext cx="2218421" cy="200067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7" name="ตัวแทนรูปภาพ 21"/>
          <p:cNvSpPr>
            <a:spLocks noGrp="1"/>
          </p:cNvSpPr>
          <p:nvPr>
            <p:ph type="pic" sz="quarter" idx="15"/>
          </p:nvPr>
        </p:nvSpPr>
        <p:spPr>
          <a:xfrm>
            <a:off x="1249079" y="2057401"/>
            <a:ext cx="2208517" cy="201549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8" name="ตัวแทนรูปภาพ 21"/>
          <p:cNvSpPr>
            <a:spLocks noGrp="1"/>
          </p:cNvSpPr>
          <p:nvPr>
            <p:ph type="pic" sz="quarter" idx="16"/>
          </p:nvPr>
        </p:nvSpPr>
        <p:spPr>
          <a:xfrm>
            <a:off x="647516" y="3142830"/>
            <a:ext cx="2218421" cy="200067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1"/>
          <p:cNvSpPr>
            <a:spLocks noGrp="1"/>
          </p:cNvSpPr>
          <p:nvPr>
            <p:ph type="pic" sz="quarter" idx="17"/>
          </p:nvPr>
        </p:nvSpPr>
        <p:spPr>
          <a:xfrm>
            <a:off x="5861064" y="1"/>
            <a:ext cx="2208517" cy="201549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900167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1333475" y="44410"/>
            <a:ext cx="2563713" cy="231207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3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-11339" y="0"/>
            <a:ext cx="2552267" cy="2329197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1"/>
          <p:cNvSpPr>
            <a:spLocks noGrp="1"/>
          </p:cNvSpPr>
          <p:nvPr>
            <p:ph type="pic" sz="quarter" idx="13"/>
          </p:nvPr>
        </p:nvSpPr>
        <p:spPr>
          <a:xfrm>
            <a:off x="1363662" y="2442829"/>
            <a:ext cx="2552267" cy="2329197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1"/>
          <p:cNvSpPr>
            <a:spLocks noGrp="1"/>
          </p:cNvSpPr>
          <p:nvPr>
            <p:ph type="pic" sz="quarter" idx="17"/>
          </p:nvPr>
        </p:nvSpPr>
        <p:spPr>
          <a:xfrm>
            <a:off x="2707234" y="3176"/>
            <a:ext cx="2552267" cy="2329197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900167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4657938" y="44411"/>
            <a:ext cx="2218421" cy="200067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3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3483457" y="1"/>
            <a:ext cx="2208517" cy="201549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1"/>
          <p:cNvSpPr>
            <a:spLocks noGrp="1"/>
          </p:cNvSpPr>
          <p:nvPr>
            <p:ph type="pic" sz="quarter" idx="12"/>
          </p:nvPr>
        </p:nvSpPr>
        <p:spPr>
          <a:xfrm>
            <a:off x="5288146" y="2183981"/>
            <a:ext cx="3295714" cy="297222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1"/>
          <p:cNvSpPr>
            <a:spLocks noGrp="1"/>
          </p:cNvSpPr>
          <p:nvPr>
            <p:ph type="pic" sz="quarter" idx="13"/>
          </p:nvPr>
        </p:nvSpPr>
        <p:spPr>
          <a:xfrm>
            <a:off x="4645248" y="2126870"/>
            <a:ext cx="2208517" cy="201549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รูปภาพ 21"/>
          <p:cNvSpPr>
            <a:spLocks noGrp="1"/>
          </p:cNvSpPr>
          <p:nvPr>
            <p:ph type="pic" sz="quarter" idx="14"/>
          </p:nvPr>
        </p:nvSpPr>
        <p:spPr>
          <a:xfrm>
            <a:off x="246474" y="1"/>
            <a:ext cx="2218421" cy="200067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7" name="ตัวแทนรูปภาพ 21"/>
          <p:cNvSpPr>
            <a:spLocks noGrp="1"/>
          </p:cNvSpPr>
          <p:nvPr>
            <p:ph type="pic" sz="quarter" idx="15"/>
          </p:nvPr>
        </p:nvSpPr>
        <p:spPr>
          <a:xfrm>
            <a:off x="1249079" y="2057401"/>
            <a:ext cx="2208517" cy="201549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8" name="ตัวแทนรูปภาพ 21"/>
          <p:cNvSpPr>
            <a:spLocks noGrp="1"/>
          </p:cNvSpPr>
          <p:nvPr>
            <p:ph type="pic" sz="quarter" idx="16"/>
          </p:nvPr>
        </p:nvSpPr>
        <p:spPr>
          <a:xfrm>
            <a:off x="647516" y="3142830"/>
            <a:ext cx="2218421" cy="2000670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1"/>
          <p:cNvSpPr>
            <a:spLocks noGrp="1"/>
          </p:cNvSpPr>
          <p:nvPr>
            <p:ph type="pic" sz="quarter" idx="17"/>
          </p:nvPr>
        </p:nvSpPr>
        <p:spPr>
          <a:xfrm>
            <a:off x="5861064" y="1"/>
            <a:ext cx="2208517" cy="2015490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391768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642779" y="514350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2590698" y="1600200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642779" y="2699803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7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538617" y="542925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2288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332411" y="233204"/>
            <a:ext cx="4213704" cy="253234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83363" h="4829989">
                <a:moveTo>
                  <a:pt x="1771538" y="13771"/>
                </a:moveTo>
                <a:lnTo>
                  <a:pt x="11783363" y="0"/>
                </a:lnTo>
                <a:lnTo>
                  <a:pt x="6343374" y="4829989"/>
                </a:lnTo>
                <a:lnTo>
                  <a:pt x="1698748" y="4805227"/>
                </a:lnTo>
                <a:lnTo>
                  <a:pt x="0" y="2392943"/>
                </a:lnTo>
                <a:lnTo>
                  <a:pt x="1771538" y="13771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8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2774203" y="228601"/>
            <a:ext cx="5467229" cy="2547612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361058" y="2885084"/>
            <a:ext cx="5256999" cy="202981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1771538 w 18447860"/>
              <a:gd name="connsiteY0" fmla="*/ 13771 h 4858290"/>
              <a:gd name="connsiteX1" fmla="*/ 11783363 w 18447860"/>
              <a:gd name="connsiteY1" fmla="*/ 0 h 4858290"/>
              <a:gd name="connsiteX2" fmla="*/ 18447860 w 18447860"/>
              <a:gd name="connsiteY2" fmla="*/ 4858290 h 4858290"/>
              <a:gd name="connsiteX3" fmla="*/ 1698748 w 18447860"/>
              <a:gd name="connsiteY3" fmla="*/ 4805227 h 4858290"/>
              <a:gd name="connsiteX4" fmla="*/ 0 w 18447860"/>
              <a:gd name="connsiteY4" fmla="*/ 2392943 h 4858290"/>
              <a:gd name="connsiteX5" fmla="*/ 1771538 w 18447860"/>
              <a:gd name="connsiteY5" fmla="*/ 13771 h 4858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447860" h="4858290">
                <a:moveTo>
                  <a:pt x="1771538" y="13771"/>
                </a:moveTo>
                <a:lnTo>
                  <a:pt x="11783363" y="0"/>
                </a:lnTo>
                <a:lnTo>
                  <a:pt x="18447860" y="4858290"/>
                </a:lnTo>
                <a:lnTo>
                  <a:pt x="1698748" y="4805227"/>
                </a:lnTo>
                <a:lnTo>
                  <a:pt x="0" y="2392943"/>
                </a:lnTo>
                <a:lnTo>
                  <a:pt x="1771538" y="13771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3069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3879543" y="457200"/>
            <a:ext cx="4378686" cy="2040375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950771" y="457200"/>
            <a:ext cx="4378686" cy="2040375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2268481" y="2588776"/>
            <a:ext cx="4378686" cy="2040375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5239187" y="2600325"/>
            <a:ext cx="3531906" cy="2011800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5442681 w 12432999"/>
              <a:gd name="connsiteY0" fmla="*/ 0 h 4859113"/>
              <a:gd name="connsiteX1" fmla="*/ 12432999 w 12432999"/>
              <a:gd name="connsiteY1" fmla="*/ 36940 h 4859113"/>
              <a:gd name="connsiteX2" fmla="*/ 9848780 w 12432999"/>
              <a:gd name="connsiteY2" fmla="*/ 4838770 h 4859113"/>
              <a:gd name="connsiteX3" fmla="*/ 0 w 12432999"/>
              <a:gd name="connsiteY3" fmla="*/ 4859113 h 4859113"/>
              <a:gd name="connsiteX4" fmla="*/ 5442681 w 12432999"/>
              <a:gd name="connsiteY4" fmla="*/ 0 h 4859113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9848780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12538997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7164" h="4878491">
                <a:moveTo>
                  <a:pt x="5442681" y="19378"/>
                </a:moveTo>
                <a:lnTo>
                  <a:pt x="12557164" y="0"/>
                </a:lnTo>
                <a:cubicBezTo>
                  <a:pt x="12551108" y="1619383"/>
                  <a:pt x="12545053" y="3238765"/>
                  <a:pt x="12538997" y="4858148"/>
                </a:cubicBezTo>
                <a:lnTo>
                  <a:pt x="0" y="4878491"/>
                </a:lnTo>
                <a:lnTo>
                  <a:pt x="5442681" y="19378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10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6845425" y="457200"/>
            <a:ext cx="1937518" cy="2059096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5442681 w 12432999"/>
              <a:gd name="connsiteY0" fmla="*/ 0 h 4859113"/>
              <a:gd name="connsiteX1" fmla="*/ 12432999 w 12432999"/>
              <a:gd name="connsiteY1" fmla="*/ 36940 h 4859113"/>
              <a:gd name="connsiteX2" fmla="*/ 9848780 w 12432999"/>
              <a:gd name="connsiteY2" fmla="*/ 4838770 h 4859113"/>
              <a:gd name="connsiteX3" fmla="*/ 0 w 12432999"/>
              <a:gd name="connsiteY3" fmla="*/ 4859113 h 4859113"/>
              <a:gd name="connsiteX4" fmla="*/ 5442681 w 12432999"/>
              <a:gd name="connsiteY4" fmla="*/ 0 h 4859113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9848780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12538997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25005389 w 32119872"/>
              <a:gd name="connsiteY0" fmla="*/ 19378 h 4964509"/>
              <a:gd name="connsiteX1" fmla="*/ 32119872 w 32119872"/>
              <a:gd name="connsiteY1" fmla="*/ 0 h 4964509"/>
              <a:gd name="connsiteX2" fmla="*/ 32101705 w 32119872"/>
              <a:gd name="connsiteY2" fmla="*/ 4858148 h 4964509"/>
              <a:gd name="connsiteX3" fmla="*/ 0 w 32119872"/>
              <a:gd name="connsiteY3" fmla="*/ 4964509 h 4964509"/>
              <a:gd name="connsiteX4" fmla="*/ 25005389 w 32119872"/>
              <a:gd name="connsiteY4" fmla="*/ 19378 h 4964509"/>
              <a:gd name="connsiteX0" fmla="*/ 24214977 w 31329460"/>
              <a:gd name="connsiteY0" fmla="*/ 19378 h 4935836"/>
              <a:gd name="connsiteX1" fmla="*/ 31329460 w 31329460"/>
              <a:gd name="connsiteY1" fmla="*/ 0 h 4935836"/>
              <a:gd name="connsiteX2" fmla="*/ 31311293 w 31329460"/>
              <a:gd name="connsiteY2" fmla="*/ 4858148 h 4935836"/>
              <a:gd name="connsiteX3" fmla="*/ 0 w 31329460"/>
              <a:gd name="connsiteY3" fmla="*/ 4935836 h 4935836"/>
              <a:gd name="connsiteX4" fmla="*/ 24214977 w 31329460"/>
              <a:gd name="connsiteY4" fmla="*/ 19378 h 4935836"/>
              <a:gd name="connsiteX0" fmla="*/ 24214977 w 31329460"/>
              <a:gd name="connsiteY0" fmla="*/ 19378 h 4964509"/>
              <a:gd name="connsiteX1" fmla="*/ 31329460 w 31329460"/>
              <a:gd name="connsiteY1" fmla="*/ 0 h 4964509"/>
              <a:gd name="connsiteX2" fmla="*/ 31311293 w 31329460"/>
              <a:gd name="connsiteY2" fmla="*/ 4858148 h 4964509"/>
              <a:gd name="connsiteX3" fmla="*/ 0 w 31329460"/>
              <a:gd name="connsiteY3" fmla="*/ 4964509 h 4964509"/>
              <a:gd name="connsiteX4" fmla="*/ 24214977 w 31329460"/>
              <a:gd name="connsiteY4" fmla="*/ 19378 h 4964509"/>
              <a:gd name="connsiteX0" fmla="*/ 25005389 w 31329460"/>
              <a:gd name="connsiteY0" fmla="*/ 19378 h 4964509"/>
              <a:gd name="connsiteX1" fmla="*/ 31329460 w 31329460"/>
              <a:gd name="connsiteY1" fmla="*/ 0 h 4964509"/>
              <a:gd name="connsiteX2" fmla="*/ 31311293 w 31329460"/>
              <a:gd name="connsiteY2" fmla="*/ 4858148 h 4964509"/>
              <a:gd name="connsiteX3" fmla="*/ 0 w 31329460"/>
              <a:gd name="connsiteY3" fmla="*/ 4964509 h 4964509"/>
              <a:gd name="connsiteX4" fmla="*/ 25005389 w 31329460"/>
              <a:gd name="connsiteY4" fmla="*/ 19378 h 4964509"/>
              <a:gd name="connsiteX0" fmla="*/ 25005389 w 31509039"/>
              <a:gd name="connsiteY0" fmla="*/ 19378 h 4964509"/>
              <a:gd name="connsiteX1" fmla="*/ 31329460 w 31509039"/>
              <a:gd name="connsiteY1" fmla="*/ 0 h 4964509"/>
              <a:gd name="connsiteX2" fmla="*/ 31508901 w 31509039"/>
              <a:gd name="connsiteY2" fmla="*/ 4944166 h 4964509"/>
              <a:gd name="connsiteX3" fmla="*/ 0 w 31509039"/>
              <a:gd name="connsiteY3" fmla="*/ 4964509 h 4964509"/>
              <a:gd name="connsiteX4" fmla="*/ 25005389 w 31509039"/>
              <a:gd name="connsiteY4" fmla="*/ 19378 h 4964509"/>
              <a:gd name="connsiteX0" fmla="*/ 25598198 w 32101848"/>
              <a:gd name="connsiteY0" fmla="*/ 19378 h 4993182"/>
              <a:gd name="connsiteX1" fmla="*/ 31922269 w 32101848"/>
              <a:gd name="connsiteY1" fmla="*/ 0 h 4993182"/>
              <a:gd name="connsiteX2" fmla="*/ 32101710 w 32101848"/>
              <a:gd name="connsiteY2" fmla="*/ 4944166 h 4993182"/>
              <a:gd name="connsiteX3" fmla="*/ 0 w 32101848"/>
              <a:gd name="connsiteY3" fmla="*/ 4993182 h 4993182"/>
              <a:gd name="connsiteX4" fmla="*/ 25598198 w 32101848"/>
              <a:gd name="connsiteY4" fmla="*/ 19378 h 4993182"/>
              <a:gd name="connsiteX0" fmla="*/ 25598198 w 32299388"/>
              <a:gd name="connsiteY0" fmla="*/ 19378 h 4993182"/>
              <a:gd name="connsiteX1" fmla="*/ 31922269 w 32299388"/>
              <a:gd name="connsiteY1" fmla="*/ 0 h 4993182"/>
              <a:gd name="connsiteX2" fmla="*/ 32299319 w 32299388"/>
              <a:gd name="connsiteY2" fmla="*/ 4972839 h 4993182"/>
              <a:gd name="connsiteX3" fmla="*/ 0 w 32299388"/>
              <a:gd name="connsiteY3" fmla="*/ 4993182 h 4993182"/>
              <a:gd name="connsiteX4" fmla="*/ 25598198 w 32299388"/>
              <a:gd name="connsiteY4" fmla="*/ 19378 h 499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99388" h="4993182">
                <a:moveTo>
                  <a:pt x="25598198" y="19378"/>
                </a:moveTo>
                <a:lnTo>
                  <a:pt x="31922269" y="0"/>
                </a:lnTo>
                <a:cubicBezTo>
                  <a:pt x="31916213" y="1619383"/>
                  <a:pt x="32305375" y="3353456"/>
                  <a:pt x="32299319" y="4972839"/>
                </a:cubicBezTo>
                <a:lnTo>
                  <a:pt x="0" y="4993182"/>
                </a:lnTo>
                <a:lnTo>
                  <a:pt x="25598198" y="19378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4040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3879543" y="457200"/>
            <a:ext cx="4378686" cy="2040375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2509549" y="457200"/>
            <a:ext cx="2819909" cy="2031833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0 w 9846088"/>
              <a:gd name="connsiteY0" fmla="*/ 0 h 4838770"/>
              <a:gd name="connsiteX1" fmla="*/ 9846088 w 9846088"/>
              <a:gd name="connsiteY1" fmla="*/ 8781 h 4838770"/>
              <a:gd name="connsiteX2" fmla="*/ 4406099 w 9846088"/>
              <a:gd name="connsiteY2" fmla="*/ 4838770 h 4838770"/>
              <a:gd name="connsiteX3" fmla="*/ 2296866 w 9846088"/>
              <a:gd name="connsiteY3" fmla="*/ 4830954 h 4838770"/>
              <a:gd name="connsiteX4" fmla="*/ 0 w 9846088"/>
              <a:gd name="connsiteY4" fmla="*/ 0 h 4838770"/>
              <a:gd name="connsiteX0" fmla="*/ 0 w 9846088"/>
              <a:gd name="connsiteY0" fmla="*/ 0 h 4838770"/>
              <a:gd name="connsiteX1" fmla="*/ 9846088 w 9846088"/>
              <a:gd name="connsiteY1" fmla="*/ 8781 h 4838770"/>
              <a:gd name="connsiteX2" fmla="*/ 4406099 w 9846088"/>
              <a:gd name="connsiteY2" fmla="*/ 4838770 h 4838770"/>
              <a:gd name="connsiteX3" fmla="*/ 0 w 9846088"/>
              <a:gd name="connsiteY3" fmla="*/ 0 h 4838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46088" h="4838770">
                <a:moveTo>
                  <a:pt x="0" y="0"/>
                </a:moveTo>
                <a:lnTo>
                  <a:pt x="9846088" y="8781"/>
                </a:lnTo>
                <a:lnTo>
                  <a:pt x="4406099" y="4838770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2268481" y="2588776"/>
            <a:ext cx="4378686" cy="2040375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88769" h="4859113">
                <a:moveTo>
                  <a:pt x="5442681" y="0"/>
                </a:moveTo>
                <a:lnTo>
                  <a:pt x="15288769" y="8781"/>
                </a:lnTo>
                <a:lnTo>
                  <a:pt x="9848780" y="4838770"/>
                </a:lnTo>
                <a:lnTo>
                  <a:pt x="0" y="4859113"/>
                </a:lnTo>
                <a:lnTo>
                  <a:pt x="5442681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7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5239187" y="2600325"/>
            <a:ext cx="3531906" cy="2011800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5442681 w 12432999"/>
              <a:gd name="connsiteY0" fmla="*/ 0 h 4859113"/>
              <a:gd name="connsiteX1" fmla="*/ 12432999 w 12432999"/>
              <a:gd name="connsiteY1" fmla="*/ 36940 h 4859113"/>
              <a:gd name="connsiteX2" fmla="*/ 9848780 w 12432999"/>
              <a:gd name="connsiteY2" fmla="*/ 4838770 h 4859113"/>
              <a:gd name="connsiteX3" fmla="*/ 0 w 12432999"/>
              <a:gd name="connsiteY3" fmla="*/ 4859113 h 4859113"/>
              <a:gd name="connsiteX4" fmla="*/ 5442681 w 12432999"/>
              <a:gd name="connsiteY4" fmla="*/ 0 h 4859113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9848780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12538997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57164" h="4878491">
                <a:moveTo>
                  <a:pt x="5442681" y="19378"/>
                </a:moveTo>
                <a:lnTo>
                  <a:pt x="12557164" y="0"/>
                </a:lnTo>
                <a:cubicBezTo>
                  <a:pt x="12551108" y="1619383"/>
                  <a:pt x="12545053" y="3238765"/>
                  <a:pt x="12538997" y="4858148"/>
                </a:cubicBezTo>
                <a:lnTo>
                  <a:pt x="0" y="4878491"/>
                </a:lnTo>
                <a:lnTo>
                  <a:pt x="5442681" y="19378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10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6845425" y="457200"/>
            <a:ext cx="1937518" cy="2059096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11783363"/>
              <a:gd name="connsiteY0" fmla="*/ 13771 h 4829989"/>
              <a:gd name="connsiteX1" fmla="*/ 6343374 w 11783363"/>
              <a:gd name="connsiteY1" fmla="*/ 38533 h 4829989"/>
              <a:gd name="connsiteX2" fmla="*/ 11783363 w 11783363"/>
              <a:gd name="connsiteY2" fmla="*/ 0 h 4829989"/>
              <a:gd name="connsiteX3" fmla="*/ 6343374 w 11783363"/>
              <a:gd name="connsiteY3" fmla="*/ 4829989 h 4829989"/>
              <a:gd name="connsiteX4" fmla="*/ 1698748 w 11783363"/>
              <a:gd name="connsiteY4" fmla="*/ 4805227 h 4829989"/>
              <a:gd name="connsiteX5" fmla="*/ 0 w 11783363"/>
              <a:gd name="connsiteY5" fmla="*/ 2392943 h 4829989"/>
              <a:gd name="connsiteX6" fmla="*/ 1771538 w 11783363"/>
              <a:gd name="connsiteY6" fmla="*/ 13771 h 4829989"/>
              <a:gd name="connsiteX0" fmla="*/ 1771538 w 11783363"/>
              <a:gd name="connsiteY0" fmla="*/ 13771 h 4829989"/>
              <a:gd name="connsiteX1" fmla="*/ 11783363 w 11783363"/>
              <a:gd name="connsiteY1" fmla="*/ 0 h 4829989"/>
              <a:gd name="connsiteX2" fmla="*/ 6343374 w 11783363"/>
              <a:gd name="connsiteY2" fmla="*/ 4829989 h 4829989"/>
              <a:gd name="connsiteX3" fmla="*/ 1698748 w 11783363"/>
              <a:gd name="connsiteY3" fmla="*/ 4805227 h 4829989"/>
              <a:gd name="connsiteX4" fmla="*/ 0 w 11783363"/>
              <a:gd name="connsiteY4" fmla="*/ 2392943 h 4829989"/>
              <a:gd name="connsiteX5" fmla="*/ 1771538 w 11783363"/>
              <a:gd name="connsiteY5" fmla="*/ 13771 h 4829989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3505406 w 15288769"/>
              <a:gd name="connsiteY4" fmla="*/ 2392943 h 4850332"/>
              <a:gd name="connsiteX5" fmla="*/ 5276944 w 15288769"/>
              <a:gd name="connsiteY5" fmla="*/ 13771 h 4850332"/>
              <a:gd name="connsiteX0" fmla="*/ 5276944 w 15288769"/>
              <a:gd name="connsiteY0" fmla="*/ 13771 h 4850332"/>
              <a:gd name="connsiteX1" fmla="*/ 15288769 w 15288769"/>
              <a:gd name="connsiteY1" fmla="*/ 0 h 4850332"/>
              <a:gd name="connsiteX2" fmla="*/ 9848780 w 15288769"/>
              <a:gd name="connsiteY2" fmla="*/ 4829989 h 4850332"/>
              <a:gd name="connsiteX3" fmla="*/ 0 w 15288769"/>
              <a:gd name="connsiteY3" fmla="*/ 4850332 h 4850332"/>
              <a:gd name="connsiteX4" fmla="*/ 5276944 w 15288769"/>
              <a:gd name="connsiteY4" fmla="*/ 13771 h 4850332"/>
              <a:gd name="connsiteX0" fmla="*/ 5442681 w 15288769"/>
              <a:gd name="connsiteY0" fmla="*/ 0 h 4859113"/>
              <a:gd name="connsiteX1" fmla="*/ 15288769 w 15288769"/>
              <a:gd name="connsiteY1" fmla="*/ 8781 h 4859113"/>
              <a:gd name="connsiteX2" fmla="*/ 9848780 w 15288769"/>
              <a:gd name="connsiteY2" fmla="*/ 4838770 h 4859113"/>
              <a:gd name="connsiteX3" fmla="*/ 0 w 15288769"/>
              <a:gd name="connsiteY3" fmla="*/ 4859113 h 4859113"/>
              <a:gd name="connsiteX4" fmla="*/ 5442681 w 15288769"/>
              <a:gd name="connsiteY4" fmla="*/ 0 h 4859113"/>
              <a:gd name="connsiteX0" fmla="*/ 5442681 w 12432999"/>
              <a:gd name="connsiteY0" fmla="*/ 0 h 4859113"/>
              <a:gd name="connsiteX1" fmla="*/ 12432999 w 12432999"/>
              <a:gd name="connsiteY1" fmla="*/ 36940 h 4859113"/>
              <a:gd name="connsiteX2" fmla="*/ 9848780 w 12432999"/>
              <a:gd name="connsiteY2" fmla="*/ 4838770 h 4859113"/>
              <a:gd name="connsiteX3" fmla="*/ 0 w 12432999"/>
              <a:gd name="connsiteY3" fmla="*/ 4859113 h 4859113"/>
              <a:gd name="connsiteX4" fmla="*/ 5442681 w 12432999"/>
              <a:gd name="connsiteY4" fmla="*/ 0 h 4859113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9848780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5442681 w 12557164"/>
              <a:gd name="connsiteY0" fmla="*/ 19378 h 4878491"/>
              <a:gd name="connsiteX1" fmla="*/ 12557164 w 12557164"/>
              <a:gd name="connsiteY1" fmla="*/ 0 h 4878491"/>
              <a:gd name="connsiteX2" fmla="*/ 12538997 w 12557164"/>
              <a:gd name="connsiteY2" fmla="*/ 4858148 h 4878491"/>
              <a:gd name="connsiteX3" fmla="*/ 0 w 12557164"/>
              <a:gd name="connsiteY3" fmla="*/ 4878491 h 4878491"/>
              <a:gd name="connsiteX4" fmla="*/ 5442681 w 12557164"/>
              <a:gd name="connsiteY4" fmla="*/ 19378 h 4878491"/>
              <a:gd name="connsiteX0" fmla="*/ 25005389 w 32119872"/>
              <a:gd name="connsiteY0" fmla="*/ 19378 h 4964509"/>
              <a:gd name="connsiteX1" fmla="*/ 32119872 w 32119872"/>
              <a:gd name="connsiteY1" fmla="*/ 0 h 4964509"/>
              <a:gd name="connsiteX2" fmla="*/ 32101705 w 32119872"/>
              <a:gd name="connsiteY2" fmla="*/ 4858148 h 4964509"/>
              <a:gd name="connsiteX3" fmla="*/ 0 w 32119872"/>
              <a:gd name="connsiteY3" fmla="*/ 4964509 h 4964509"/>
              <a:gd name="connsiteX4" fmla="*/ 25005389 w 32119872"/>
              <a:gd name="connsiteY4" fmla="*/ 19378 h 4964509"/>
              <a:gd name="connsiteX0" fmla="*/ 24214977 w 31329460"/>
              <a:gd name="connsiteY0" fmla="*/ 19378 h 4935836"/>
              <a:gd name="connsiteX1" fmla="*/ 31329460 w 31329460"/>
              <a:gd name="connsiteY1" fmla="*/ 0 h 4935836"/>
              <a:gd name="connsiteX2" fmla="*/ 31311293 w 31329460"/>
              <a:gd name="connsiteY2" fmla="*/ 4858148 h 4935836"/>
              <a:gd name="connsiteX3" fmla="*/ 0 w 31329460"/>
              <a:gd name="connsiteY3" fmla="*/ 4935836 h 4935836"/>
              <a:gd name="connsiteX4" fmla="*/ 24214977 w 31329460"/>
              <a:gd name="connsiteY4" fmla="*/ 19378 h 4935836"/>
              <a:gd name="connsiteX0" fmla="*/ 24214977 w 31329460"/>
              <a:gd name="connsiteY0" fmla="*/ 19378 h 4964509"/>
              <a:gd name="connsiteX1" fmla="*/ 31329460 w 31329460"/>
              <a:gd name="connsiteY1" fmla="*/ 0 h 4964509"/>
              <a:gd name="connsiteX2" fmla="*/ 31311293 w 31329460"/>
              <a:gd name="connsiteY2" fmla="*/ 4858148 h 4964509"/>
              <a:gd name="connsiteX3" fmla="*/ 0 w 31329460"/>
              <a:gd name="connsiteY3" fmla="*/ 4964509 h 4964509"/>
              <a:gd name="connsiteX4" fmla="*/ 24214977 w 31329460"/>
              <a:gd name="connsiteY4" fmla="*/ 19378 h 4964509"/>
              <a:gd name="connsiteX0" fmla="*/ 25005389 w 31329460"/>
              <a:gd name="connsiteY0" fmla="*/ 19378 h 4964509"/>
              <a:gd name="connsiteX1" fmla="*/ 31329460 w 31329460"/>
              <a:gd name="connsiteY1" fmla="*/ 0 h 4964509"/>
              <a:gd name="connsiteX2" fmla="*/ 31311293 w 31329460"/>
              <a:gd name="connsiteY2" fmla="*/ 4858148 h 4964509"/>
              <a:gd name="connsiteX3" fmla="*/ 0 w 31329460"/>
              <a:gd name="connsiteY3" fmla="*/ 4964509 h 4964509"/>
              <a:gd name="connsiteX4" fmla="*/ 25005389 w 31329460"/>
              <a:gd name="connsiteY4" fmla="*/ 19378 h 4964509"/>
              <a:gd name="connsiteX0" fmla="*/ 25005389 w 31509039"/>
              <a:gd name="connsiteY0" fmla="*/ 19378 h 4964509"/>
              <a:gd name="connsiteX1" fmla="*/ 31329460 w 31509039"/>
              <a:gd name="connsiteY1" fmla="*/ 0 h 4964509"/>
              <a:gd name="connsiteX2" fmla="*/ 31508901 w 31509039"/>
              <a:gd name="connsiteY2" fmla="*/ 4944166 h 4964509"/>
              <a:gd name="connsiteX3" fmla="*/ 0 w 31509039"/>
              <a:gd name="connsiteY3" fmla="*/ 4964509 h 4964509"/>
              <a:gd name="connsiteX4" fmla="*/ 25005389 w 31509039"/>
              <a:gd name="connsiteY4" fmla="*/ 19378 h 4964509"/>
              <a:gd name="connsiteX0" fmla="*/ 25598198 w 32101848"/>
              <a:gd name="connsiteY0" fmla="*/ 19378 h 4993182"/>
              <a:gd name="connsiteX1" fmla="*/ 31922269 w 32101848"/>
              <a:gd name="connsiteY1" fmla="*/ 0 h 4993182"/>
              <a:gd name="connsiteX2" fmla="*/ 32101710 w 32101848"/>
              <a:gd name="connsiteY2" fmla="*/ 4944166 h 4993182"/>
              <a:gd name="connsiteX3" fmla="*/ 0 w 32101848"/>
              <a:gd name="connsiteY3" fmla="*/ 4993182 h 4993182"/>
              <a:gd name="connsiteX4" fmla="*/ 25598198 w 32101848"/>
              <a:gd name="connsiteY4" fmla="*/ 19378 h 4993182"/>
              <a:gd name="connsiteX0" fmla="*/ 25598198 w 32299388"/>
              <a:gd name="connsiteY0" fmla="*/ 19378 h 4993182"/>
              <a:gd name="connsiteX1" fmla="*/ 31922269 w 32299388"/>
              <a:gd name="connsiteY1" fmla="*/ 0 h 4993182"/>
              <a:gd name="connsiteX2" fmla="*/ 32299319 w 32299388"/>
              <a:gd name="connsiteY2" fmla="*/ 4972839 h 4993182"/>
              <a:gd name="connsiteX3" fmla="*/ 0 w 32299388"/>
              <a:gd name="connsiteY3" fmla="*/ 4993182 h 4993182"/>
              <a:gd name="connsiteX4" fmla="*/ 25598198 w 32299388"/>
              <a:gd name="connsiteY4" fmla="*/ 19378 h 499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99388" h="4993182">
                <a:moveTo>
                  <a:pt x="25598198" y="19378"/>
                </a:moveTo>
                <a:lnTo>
                  <a:pt x="31922269" y="0"/>
                </a:lnTo>
                <a:cubicBezTo>
                  <a:pt x="31916213" y="1619383"/>
                  <a:pt x="32305375" y="3353456"/>
                  <a:pt x="32299319" y="4972839"/>
                </a:cubicBezTo>
                <a:lnTo>
                  <a:pt x="0" y="4993182"/>
                </a:lnTo>
                <a:lnTo>
                  <a:pt x="25598198" y="19378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4389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1628775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-9363" y="3114675"/>
            <a:ext cx="9144000" cy="2028825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934031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1628775"/>
          </a:xfrm>
          <a:custGeom>
            <a:avLst/>
            <a:gdLst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0 w 24323675"/>
              <a:gd name="connsiteY3" fmla="*/ 4343400 h 4343400"/>
              <a:gd name="connsiteX4" fmla="*/ 0 w 24323675"/>
              <a:gd name="connsiteY4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391697 w 24323675"/>
              <a:gd name="connsiteY3" fmla="*/ 431975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170979 w 24323675"/>
              <a:gd name="connsiteY3" fmla="*/ 280626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4343400">
                <a:moveTo>
                  <a:pt x="0" y="0"/>
                </a:moveTo>
                <a:lnTo>
                  <a:pt x="24323675" y="0"/>
                </a:lnTo>
                <a:lnTo>
                  <a:pt x="24323675" y="4343400"/>
                </a:lnTo>
                <a:lnTo>
                  <a:pt x="12170979" y="2806262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-9363" y="3114675"/>
            <a:ext cx="9144000" cy="2028825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783117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1628775"/>
          </a:xfrm>
          <a:custGeom>
            <a:avLst/>
            <a:gdLst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0 w 24323675"/>
              <a:gd name="connsiteY3" fmla="*/ 4343400 h 4343400"/>
              <a:gd name="connsiteX4" fmla="*/ 0 w 24323675"/>
              <a:gd name="connsiteY4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391697 w 24323675"/>
              <a:gd name="connsiteY3" fmla="*/ 431975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170979 w 24323675"/>
              <a:gd name="connsiteY3" fmla="*/ 280626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234041 w 24323675"/>
              <a:gd name="connsiteY3" fmla="*/ 2301766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4343400">
                <a:moveTo>
                  <a:pt x="0" y="0"/>
                </a:moveTo>
                <a:lnTo>
                  <a:pt x="24323675" y="0"/>
                </a:lnTo>
                <a:lnTo>
                  <a:pt x="24323675" y="4343400"/>
                </a:lnTo>
                <a:lnTo>
                  <a:pt x="12234041" y="2301766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-9363" y="3114675"/>
            <a:ext cx="9144000" cy="2028825"/>
          </a:xfrm>
          <a:custGeom>
            <a:avLst/>
            <a:gdLst>
              <a:gd name="connsiteX0" fmla="*/ 0 w 24323675"/>
              <a:gd name="connsiteY0" fmla="*/ 0 h 5410200"/>
              <a:gd name="connsiteX1" fmla="*/ 24323675 w 24323675"/>
              <a:gd name="connsiteY1" fmla="*/ 0 h 5410200"/>
              <a:gd name="connsiteX2" fmla="*/ 24323675 w 24323675"/>
              <a:gd name="connsiteY2" fmla="*/ 5410200 h 5410200"/>
              <a:gd name="connsiteX3" fmla="*/ 0 w 24323675"/>
              <a:gd name="connsiteY3" fmla="*/ 5410200 h 5410200"/>
              <a:gd name="connsiteX4" fmla="*/ 0 w 24323675"/>
              <a:gd name="connsiteY4" fmla="*/ 0 h 5410200"/>
              <a:gd name="connsiteX0" fmla="*/ 0 w 24323675"/>
              <a:gd name="connsiteY0" fmla="*/ 13138 h 5423338"/>
              <a:gd name="connsiteX1" fmla="*/ 12195887 w 24323675"/>
              <a:gd name="connsiteY1" fmla="*/ 0 h 5423338"/>
              <a:gd name="connsiteX2" fmla="*/ 24323675 w 24323675"/>
              <a:gd name="connsiteY2" fmla="*/ 13138 h 5423338"/>
              <a:gd name="connsiteX3" fmla="*/ 24323675 w 24323675"/>
              <a:gd name="connsiteY3" fmla="*/ 5423338 h 5423338"/>
              <a:gd name="connsiteX4" fmla="*/ 0 w 24323675"/>
              <a:gd name="connsiteY4" fmla="*/ 5423338 h 5423338"/>
              <a:gd name="connsiteX5" fmla="*/ 0 w 24323675"/>
              <a:gd name="connsiteY5" fmla="*/ 13138 h 5423338"/>
              <a:gd name="connsiteX0" fmla="*/ 0 w 24323675"/>
              <a:gd name="connsiteY0" fmla="*/ 0 h 5410200"/>
              <a:gd name="connsiteX1" fmla="*/ 12195887 w 24323675"/>
              <a:gd name="connsiteY1" fmla="*/ 2162503 h 5410200"/>
              <a:gd name="connsiteX2" fmla="*/ 24323675 w 24323675"/>
              <a:gd name="connsiteY2" fmla="*/ 0 h 5410200"/>
              <a:gd name="connsiteX3" fmla="*/ 24323675 w 24323675"/>
              <a:gd name="connsiteY3" fmla="*/ 5410200 h 5410200"/>
              <a:gd name="connsiteX4" fmla="*/ 0 w 24323675"/>
              <a:gd name="connsiteY4" fmla="*/ 5410200 h 5410200"/>
              <a:gd name="connsiteX5" fmla="*/ 0 w 24323675"/>
              <a:gd name="connsiteY5" fmla="*/ 0 h 5410200"/>
              <a:gd name="connsiteX0" fmla="*/ 0 w 24323675"/>
              <a:gd name="connsiteY0" fmla="*/ 0 h 5410200"/>
              <a:gd name="connsiteX1" fmla="*/ 12227418 w 24323675"/>
              <a:gd name="connsiteY1" fmla="*/ 2414752 h 5410200"/>
              <a:gd name="connsiteX2" fmla="*/ 24323675 w 24323675"/>
              <a:gd name="connsiteY2" fmla="*/ 0 h 5410200"/>
              <a:gd name="connsiteX3" fmla="*/ 24323675 w 24323675"/>
              <a:gd name="connsiteY3" fmla="*/ 5410200 h 5410200"/>
              <a:gd name="connsiteX4" fmla="*/ 0 w 24323675"/>
              <a:gd name="connsiteY4" fmla="*/ 5410200 h 5410200"/>
              <a:gd name="connsiteX5" fmla="*/ 0 w 24323675"/>
              <a:gd name="connsiteY5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5410200">
                <a:moveTo>
                  <a:pt x="0" y="0"/>
                </a:moveTo>
                <a:lnTo>
                  <a:pt x="12227418" y="2414752"/>
                </a:lnTo>
                <a:lnTo>
                  <a:pt x="24323675" y="0"/>
                </a:lnTo>
                <a:lnTo>
                  <a:pt x="24323675" y="5410200"/>
                </a:lnTo>
                <a:lnTo>
                  <a:pt x="0" y="5410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478846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2085975"/>
          </a:xfrm>
          <a:custGeom>
            <a:avLst/>
            <a:gdLst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0 w 24323675"/>
              <a:gd name="connsiteY3" fmla="*/ 4343400 h 4343400"/>
              <a:gd name="connsiteX4" fmla="*/ 0 w 24323675"/>
              <a:gd name="connsiteY4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391697 w 24323675"/>
              <a:gd name="connsiteY3" fmla="*/ 431975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170979 w 24323675"/>
              <a:gd name="connsiteY3" fmla="*/ 2806262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  <a:gd name="connsiteX0" fmla="*/ 0 w 24323675"/>
              <a:gd name="connsiteY0" fmla="*/ 0 h 4343400"/>
              <a:gd name="connsiteX1" fmla="*/ 24323675 w 24323675"/>
              <a:gd name="connsiteY1" fmla="*/ 0 h 4343400"/>
              <a:gd name="connsiteX2" fmla="*/ 24323675 w 24323675"/>
              <a:gd name="connsiteY2" fmla="*/ 4343400 h 4343400"/>
              <a:gd name="connsiteX3" fmla="*/ 12234041 w 24323675"/>
              <a:gd name="connsiteY3" fmla="*/ 1198179 h 4343400"/>
              <a:gd name="connsiteX4" fmla="*/ 0 w 24323675"/>
              <a:gd name="connsiteY4" fmla="*/ 4343400 h 4343400"/>
              <a:gd name="connsiteX5" fmla="*/ 0 w 24323675"/>
              <a:gd name="connsiteY5" fmla="*/ 0 h 434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4343400">
                <a:moveTo>
                  <a:pt x="0" y="0"/>
                </a:moveTo>
                <a:lnTo>
                  <a:pt x="24323675" y="0"/>
                </a:lnTo>
                <a:lnTo>
                  <a:pt x="24323675" y="4343400"/>
                </a:lnTo>
                <a:lnTo>
                  <a:pt x="12234041" y="1198179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-9364" y="3114675"/>
            <a:ext cx="4552718" cy="2028825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0545" h="5410200">
                <a:moveTo>
                  <a:pt x="0" y="0"/>
                </a:moveTo>
                <a:lnTo>
                  <a:pt x="12110545" y="0"/>
                </a:lnTo>
                <a:lnTo>
                  <a:pt x="7916918" y="5410200"/>
                </a:lnTo>
                <a:lnTo>
                  <a:pt x="0" y="5410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"/>
          <p:cNvSpPr>
            <a:spLocks noGrp="1"/>
          </p:cNvSpPr>
          <p:nvPr>
            <p:ph type="pic" sz="quarter" idx="12"/>
          </p:nvPr>
        </p:nvSpPr>
        <p:spPr>
          <a:xfrm>
            <a:off x="3139748" y="3114676"/>
            <a:ext cx="6010694" cy="2040649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88863" h="5441731">
                <a:moveTo>
                  <a:pt x="4225159" y="0"/>
                </a:moveTo>
                <a:lnTo>
                  <a:pt x="15957331" y="0"/>
                </a:lnTo>
                <a:lnTo>
                  <a:pt x="15988863" y="5410200"/>
                </a:lnTo>
                <a:lnTo>
                  <a:pt x="0" y="5441731"/>
                </a:lnTo>
                <a:lnTo>
                  <a:pt x="4225159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111210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56270" y="45326"/>
            <a:ext cx="1682524" cy="5043980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85925 w 12196470"/>
              <a:gd name="connsiteY0" fmla="*/ 0 h 12473152"/>
              <a:gd name="connsiteX1" fmla="*/ 12196470 w 12196470"/>
              <a:gd name="connsiteY1" fmla="*/ 0 h 12473152"/>
              <a:gd name="connsiteX2" fmla="*/ 8002843 w 12196470"/>
              <a:gd name="connsiteY2" fmla="*/ 5410200 h 12473152"/>
              <a:gd name="connsiteX3" fmla="*/ 0 w 12196470"/>
              <a:gd name="connsiteY3" fmla="*/ 12473152 h 12473152"/>
              <a:gd name="connsiteX4" fmla="*/ 85925 w 12196470"/>
              <a:gd name="connsiteY4" fmla="*/ 0 h 12473152"/>
              <a:gd name="connsiteX0" fmla="*/ 85925 w 12196470"/>
              <a:gd name="connsiteY0" fmla="*/ 0 h 13450614"/>
              <a:gd name="connsiteX1" fmla="*/ 12196470 w 12196470"/>
              <a:gd name="connsiteY1" fmla="*/ 0 h 13450614"/>
              <a:gd name="connsiteX2" fmla="*/ 8002843 w 12196470"/>
              <a:gd name="connsiteY2" fmla="*/ 5410200 h 13450614"/>
              <a:gd name="connsiteX3" fmla="*/ 0 w 12196470"/>
              <a:gd name="connsiteY3" fmla="*/ 13450614 h 13450614"/>
              <a:gd name="connsiteX4" fmla="*/ 85925 w 12196470"/>
              <a:gd name="connsiteY4" fmla="*/ 0 h 13450614"/>
              <a:gd name="connsiteX0" fmla="*/ 85925 w 12196470"/>
              <a:gd name="connsiteY0" fmla="*/ 0 h 13450614"/>
              <a:gd name="connsiteX1" fmla="*/ 12196470 w 12196470"/>
              <a:gd name="connsiteY1" fmla="*/ 0 h 13450614"/>
              <a:gd name="connsiteX2" fmla="*/ 0 w 12196470"/>
              <a:gd name="connsiteY2" fmla="*/ 13450614 h 13450614"/>
              <a:gd name="connsiteX3" fmla="*/ 85925 w 12196470"/>
              <a:gd name="connsiteY3" fmla="*/ 0 h 13450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6470" h="13450614">
                <a:moveTo>
                  <a:pt x="85925" y="0"/>
                </a:moveTo>
                <a:lnTo>
                  <a:pt x="12196470" y="0"/>
                </a:lnTo>
                <a:lnTo>
                  <a:pt x="0" y="13450614"/>
                </a:lnTo>
                <a:lnTo>
                  <a:pt x="85925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"/>
          <p:cNvSpPr>
            <a:spLocks noGrp="1"/>
          </p:cNvSpPr>
          <p:nvPr>
            <p:ph type="pic" sz="quarter" idx="12"/>
          </p:nvPr>
        </p:nvSpPr>
        <p:spPr>
          <a:xfrm>
            <a:off x="1187727" y="67989"/>
            <a:ext cx="2853282" cy="1922408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0339490"/>
              <a:gd name="connsiteY0" fmla="*/ 0 h 5441731"/>
              <a:gd name="connsiteX1" fmla="*/ 20339490 w 20339490"/>
              <a:gd name="connsiteY1" fmla="*/ 0 h 5441731"/>
              <a:gd name="connsiteX2" fmla="*/ 15988863 w 20339490"/>
              <a:gd name="connsiteY2" fmla="*/ 5410200 h 5441731"/>
              <a:gd name="connsiteX3" fmla="*/ 0 w 20339490"/>
              <a:gd name="connsiteY3" fmla="*/ 5441731 h 5441731"/>
              <a:gd name="connsiteX4" fmla="*/ 4225159 w 20339490"/>
              <a:gd name="connsiteY4" fmla="*/ 0 h 5441731"/>
              <a:gd name="connsiteX0" fmla="*/ 4225159 w 20339490"/>
              <a:gd name="connsiteY0" fmla="*/ 0 h 5441731"/>
              <a:gd name="connsiteX1" fmla="*/ 20339490 w 20339490"/>
              <a:gd name="connsiteY1" fmla="*/ 0 h 5441731"/>
              <a:gd name="connsiteX2" fmla="*/ 17879208 w 20339490"/>
              <a:gd name="connsiteY2" fmla="*/ 3045373 h 5441731"/>
              <a:gd name="connsiteX3" fmla="*/ 0 w 20339490"/>
              <a:gd name="connsiteY3" fmla="*/ 5441731 h 5441731"/>
              <a:gd name="connsiteX4" fmla="*/ 4225159 w 20339490"/>
              <a:gd name="connsiteY4" fmla="*/ 0 h 5441731"/>
              <a:gd name="connsiteX0" fmla="*/ 4568860 w 20683191"/>
              <a:gd name="connsiteY0" fmla="*/ 0 h 5126421"/>
              <a:gd name="connsiteX1" fmla="*/ 20683191 w 20683191"/>
              <a:gd name="connsiteY1" fmla="*/ 0 h 5126421"/>
              <a:gd name="connsiteX2" fmla="*/ 18222909 w 20683191"/>
              <a:gd name="connsiteY2" fmla="*/ 3045373 h 5126421"/>
              <a:gd name="connsiteX3" fmla="*/ 0 w 20683191"/>
              <a:gd name="connsiteY3" fmla="*/ 5126421 h 5126421"/>
              <a:gd name="connsiteX4" fmla="*/ 4568860 w 20683191"/>
              <a:gd name="connsiteY4" fmla="*/ 0 h 512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83191" h="5126421">
                <a:moveTo>
                  <a:pt x="4568860" y="0"/>
                </a:moveTo>
                <a:lnTo>
                  <a:pt x="20683191" y="0"/>
                </a:lnTo>
                <a:lnTo>
                  <a:pt x="18222909" y="3045373"/>
                </a:lnTo>
                <a:lnTo>
                  <a:pt x="0" y="5126421"/>
                </a:lnTo>
                <a:lnTo>
                  <a:pt x="4568860" y="0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6" name="ตัวแทนรูปภาพ 2"/>
          <p:cNvSpPr>
            <a:spLocks noGrp="1"/>
          </p:cNvSpPr>
          <p:nvPr>
            <p:ph type="pic" sz="quarter" idx="14"/>
          </p:nvPr>
        </p:nvSpPr>
        <p:spPr>
          <a:xfrm>
            <a:off x="3777818" y="73901"/>
            <a:ext cx="2845778" cy="1993353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3292465"/>
              <a:gd name="connsiteY0" fmla="*/ 0 h 5473262"/>
              <a:gd name="connsiteX1" fmla="*/ 15957331 w 23292465"/>
              <a:gd name="connsiteY1" fmla="*/ 0 h 5473262"/>
              <a:gd name="connsiteX2" fmla="*/ 23292465 w 23292465"/>
              <a:gd name="connsiteY2" fmla="*/ 5473262 h 5473262"/>
              <a:gd name="connsiteX3" fmla="*/ 0 w 23292465"/>
              <a:gd name="connsiteY3" fmla="*/ 5441731 h 5473262"/>
              <a:gd name="connsiteX4" fmla="*/ 4225159 w 23292465"/>
              <a:gd name="connsiteY4" fmla="*/ 0 h 5473262"/>
              <a:gd name="connsiteX0" fmla="*/ 4225159 w 22519143"/>
              <a:gd name="connsiteY0" fmla="*/ 0 h 5473262"/>
              <a:gd name="connsiteX1" fmla="*/ 15957331 w 22519143"/>
              <a:gd name="connsiteY1" fmla="*/ 0 h 5473262"/>
              <a:gd name="connsiteX2" fmla="*/ 22519143 w 22519143"/>
              <a:gd name="connsiteY2" fmla="*/ 5473262 h 5473262"/>
              <a:gd name="connsiteX3" fmla="*/ 0 w 22519143"/>
              <a:gd name="connsiteY3" fmla="*/ 5441731 h 5473262"/>
              <a:gd name="connsiteX4" fmla="*/ 4225159 w 22519143"/>
              <a:gd name="connsiteY4" fmla="*/ 0 h 5473262"/>
              <a:gd name="connsiteX0" fmla="*/ 2506664 w 20800648"/>
              <a:gd name="connsiteY0" fmla="*/ 0 h 5473262"/>
              <a:gd name="connsiteX1" fmla="*/ 14238836 w 20800648"/>
              <a:gd name="connsiteY1" fmla="*/ 0 h 5473262"/>
              <a:gd name="connsiteX2" fmla="*/ 20800648 w 20800648"/>
              <a:gd name="connsiteY2" fmla="*/ 5473262 h 5473262"/>
              <a:gd name="connsiteX3" fmla="*/ 0 w 20800648"/>
              <a:gd name="connsiteY3" fmla="*/ 3139966 h 5473262"/>
              <a:gd name="connsiteX4" fmla="*/ 2506664 w 20800648"/>
              <a:gd name="connsiteY4" fmla="*/ 0 h 5473262"/>
              <a:gd name="connsiteX0" fmla="*/ 2506664 w 20628799"/>
              <a:gd name="connsiteY0" fmla="*/ 0 h 5315607"/>
              <a:gd name="connsiteX1" fmla="*/ 14238836 w 20628799"/>
              <a:gd name="connsiteY1" fmla="*/ 0 h 5315607"/>
              <a:gd name="connsiteX2" fmla="*/ 20628799 w 20628799"/>
              <a:gd name="connsiteY2" fmla="*/ 5315607 h 5315607"/>
              <a:gd name="connsiteX3" fmla="*/ 0 w 20628799"/>
              <a:gd name="connsiteY3" fmla="*/ 3139966 h 5315607"/>
              <a:gd name="connsiteX4" fmla="*/ 2506664 w 20628799"/>
              <a:gd name="connsiteY4" fmla="*/ 0 h 5315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28799" h="5315607">
                <a:moveTo>
                  <a:pt x="2506664" y="0"/>
                </a:moveTo>
                <a:lnTo>
                  <a:pt x="14238836" y="0"/>
                </a:lnTo>
                <a:lnTo>
                  <a:pt x="20628799" y="5315607"/>
                </a:lnTo>
                <a:lnTo>
                  <a:pt x="0" y="3139966"/>
                </a:lnTo>
                <a:lnTo>
                  <a:pt x="2506664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10" name="ตัวแทนรูปภาพ 2"/>
          <p:cNvSpPr>
            <a:spLocks noGrp="1"/>
          </p:cNvSpPr>
          <p:nvPr>
            <p:ph type="pic" sz="quarter" idx="15"/>
          </p:nvPr>
        </p:nvSpPr>
        <p:spPr>
          <a:xfrm>
            <a:off x="125415" y="3017127"/>
            <a:ext cx="4005803" cy="2064297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9022098 w 21132643"/>
              <a:gd name="connsiteY0" fmla="*/ 0 h 5441731"/>
              <a:gd name="connsiteX1" fmla="*/ 21132643 w 21132643"/>
              <a:gd name="connsiteY1" fmla="*/ 0 h 5441731"/>
              <a:gd name="connsiteX2" fmla="*/ 16939016 w 21132643"/>
              <a:gd name="connsiteY2" fmla="*/ 5410200 h 5441731"/>
              <a:gd name="connsiteX3" fmla="*/ 0 w 21132643"/>
              <a:gd name="connsiteY3" fmla="*/ 5441731 h 5441731"/>
              <a:gd name="connsiteX4" fmla="*/ 9022098 w 21132643"/>
              <a:gd name="connsiteY4" fmla="*/ 0 h 5441731"/>
              <a:gd name="connsiteX0" fmla="*/ 16927176 w 29037721"/>
              <a:gd name="connsiteY0" fmla="*/ 0 h 5504793"/>
              <a:gd name="connsiteX1" fmla="*/ 29037721 w 29037721"/>
              <a:gd name="connsiteY1" fmla="*/ 0 h 5504793"/>
              <a:gd name="connsiteX2" fmla="*/ 24844094 w 29037721"/>
              <a:gd name="connsiteY2" fmla="*/ 5410200 h 5504793"/>
              <a:gd name="connsiteX3" fmla="*/ 0 w 29037721"/>
              <a:gd name="connsiteY3" fmla="*/ 5504793 h 5504793"/>
              <a:gd name="connsiteX4" fmla="*/ 16927176 w 29037721"/>
              <a:gd name="connsiteY4" fmla="*/ 0 h 5504793"/>
              <a:gd name="connsiteX0" fmla="*/ 5413260 w 29037721"/>
              <a:gd name="connsiteY0" fmla="*/ 0 h 5504793"/>
              <a:gd name="connsiteX1" fmla="*/ 29037721 w 29037721"/>
              <a:gd name="connsiteY1" fmla="*/ 0 h 5504793"/>
              <a:gd name="connsiteX2" fmla="*/ 24844094 w 29037721"/>
              <a:gd name="connsiteY2" fmla="*/ 5410200 h 5504793"/>
              <a:gd name="connsiteX3" fmla="*/ 0 w 29037721"/>
              <a:gd name="connsiteY3" fmla="*/ 5504793 h 5504793"/>
              <a:gd name="connsiteX4" fmla="*/ 5413260 w 29037721"/>
              <a:gd name="connsiteY4" fmla="*/ 0 h 550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37721" h="5504793">
                <a:moveTo>
                  <a:pt x="5413260" y="0"/>
                </a:moveTo>
                <a:lnTo>
                  <a:pt x="29037721" y="0"/>
                </a:lnTo>
                <a:lnTo>
                  <a:pt x="24844094" y="5410200"/>
                </a:lnTo>
                <a:lnTo>
                  <a:pt x="0" y="5504793"/>
                </a:lnTo>
                <a:lnTo>
                  <a:pt x="5413260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11" name="ตัวแทนรูปภาพ 2"/>
          <p:cNvSpPr>
            <a:spLocks noGrp="1"/>
          </p:cNvSpPr>
          <p:nvPr>
            <p:ph type="pic" sz="quarter" idx="16"/>
          </p:nvPr>
        </p:nvSpPr>
        <p:spPr>
          <a:xfrm>
            <a:off x="3635028" y="3017127"/>
            <a:ext cx="2805867" cy="2040649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0339490"/>
              <a:gd name="connsiteY0" fmla="*/ 0 h 5441731"/>
              <a:gd name="connsiteX1" fmla="*/ 20339490 w 20339490"/>
              <a:gd name="connsiteY1" fmla="*/ 0 h 5441731"/>
              <a:gd name="connsiteX2" fmla="*/ 15988863 w 20339490"/>
              <a:gd name="connsiteY2" fmla="*/ 5410200 h 5441731"/>
              <a:gd name="connsiteX3" fmla="*/ 0 w 20339490"/>
              <a:gd name="connsiteY3" fmla="*/ 5441731 h 5441731"/>
              <a:gd name="connsiteX4" fmla="*/ 4225159 w 20339490"/>
              <a:gd name="connsiteY4" fmla="*/ 0 h 5441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39490" h="5441731">
                <a:moveTo>
                  <a:pt x="4225159" y="0"/>
                </a:moveTo>
                <a:lnTo>
                  <a:pt x="20339490" y="0"/>
                </a:lnTo>
                <a:lnTo>
                  <a:pt x="15988863" y="5410200"/>
                </a:lnTo>
                <a:lnTo>
                  <a:pt x="0" y="5441731"/>
                </a:lnTo>
                <a:lnTo>
                  <a:pt x="4225159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12" name="ตัวแทนรูปภาพ 2"/>
          <p:cNvSpPr>
            <a:spLocks noGrp="1"/>
          </p:cNvSpPr>
          <p:nvPr>
            <p:ph type="pic" sz="quarter" idx="17"/>
          </p:nvPr>
        </p:nvSpPr>
        <p:spPr>
          <a:xfrm>
            <a:off x="5926697" y="2994464"/>
            <a:ext cx="3114058" cy="2052473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3292465"/>
              <a:gd name="connsiteY0" fmla="*/ 0 h 5473262"/>
              <a:gd name="connsiteX1" fmla="*/ 15957331 w 23292465"/>
              <a:gd name="connsiteY1" fmla="*/ 0 h 5473262"/>
              <a:gd name="connsiteX2" fmla="*/ 23292465 w 23292465"/>
              <a:gd name="connsiteY2" fmla="*/ 5473262 h 5473262"/>
              <a:gd name="connsiteX3" fmla="*/ 0 w 23292465"/>
              <a:gd name="connsiteY3" fmla="*/ 5441731 h 5473262"/>
              <a:gd name="connsiteX4" fmla="*/ 4225159 w 23292465"/>
              <a:gd name="connsiteY4" fmla="*/ 0 h 5473262"/>
              <a:gd name="connsiteX0" fmla="*/ 4225159 w 22519143"/>
              <a:gd name="connsiteY0" fmla="*/ 0 h 5473262"/>
              <a:gd name="connsiteX1" fmla="*/ 15957331 w 22519143"/>
              <a:gd name="connsiteY1" fmla="*/ 0 h 5473262"/>
              <a:gd name="connsiteX2" fmla="*/ 22519143 w 22519143"/>
              <a:gd name="connsiteY2" fmla="*/ 5473262 h 5473262"/>
              <a:gd name="connsiteX3" fmla="*/ 0 w 22519143"/>
              <a:gd name="connsiteY3" fmla="*/ 5441731 h 5473262"/>
              <a:gd name="connsiteX4" fmla="*/ 4225159 w 22519143"/>
              <a:gd name="connsiteY4" fmla="*/ 0 h 5473262"/>
              <a:gd name="connsiteX0" fmla="*/ 4225159 w 22519143"/>
              <a:gd name="connsiteY0" fmla="*/ 31531 h 5504793"/>
              <a:gd name="connsiteX1" fmla="*/ 22401686 w 22519143"/>
              <a:gd name="connsiteY1" fmla="*/ 0 h 5504793"/>
              <a:gd name="connsiteX2" fmla="*/ 22519143 w 22519143"/>
              <a:gd name="connsiteY2" fmla="*/ 5504793 h 5504793"/>
              <a:gd name="connsiteX3" fmla="*/ 0 w 22519143"/>
              <a:gd name="connsiteY3" fmla="*/ 5473262 h 5504793"/>
              <a:gd name="connsiteX4" fmla="*/ 4225159 w 22519143"/>
              <a:gd name="connsiteY4" fmla="*/ 31531 h 5504793"/>
              <a:gd name="connsiteX0" fmla="*/ 4225159 w 22573536"/>
              <a:gd name="connsiteY0" fmla="*/ 63062 h 5536324"/>
              <a:gd name="connsiteX1" fmla="*/ 22573536 w 22573536"/>
              <a:gd name="connsiteY1" fmla="*/ 0 h 5536324"/>
              <a:gd name="connsiteX2" fmla="*/ 22519143 w 22573536"/>
              <a:gd name="connsiteY2" fmla="*/ 5536324 h 5536324"/>
              <a:gd name="connsiteX3" fmla="*/ 0 w 22573536"/>
              <a:gd name="connsiteY3" fmla="*/ 5504793 h 5536324"/>
              <a:gd name="connsiteX4" fmla="*/ 4225159 w 22573536"/>
              <a:gd name="connsiteY4" fmla="*/ 63062 h 5536324"/>
              <a:gd name="connsiteX0" fmla="*/ 4225159 w 22573536"/>
              <a:gd name="connsiteY0" fmla="*/ 31531 h 5504793"/>
              <a:gd name="connsiteX1" fmla="*/ 22573536 w 22573536"/>
              <a:gd name="connsiteY1" fmla="*/ 0 h 5504793"/>
              <a:gd name="connsiteX2" fmla="*/ 22519143 w 22573536"/>
              <a:gd name="connsiteY2" fmla="*/ 5504793 h 5504793"/>
              <a:gd name="connsiteX3" fmla="*/ 0 w 22573536"/>
              <a:gd name="connsiteY3" fmla="*/ 5473262 h 5504793"/>
              <a:gd name="connsiteX4" fmla="*/ 4225159 w 22573536"/>
              <a:gd name="connsiteY4" fmla="*/ 31531 h 5504793"/>
              <a:gd name="connsiteX0" fmla="*/ 4225159 w 22573536"/>
              <a:gd name="connsiteY0" fmla="*/ 0 h 5473262"/>
              <a:gd name="connsiteX1" fmla="*/ 22573536 w 22573536"/>
              <a:gd name="connsiteY1" fmla="*/ 31531 h 5473262"/>
              <a:gd name="connsiteX2" fmla="*/ 22519143 w 22573536"/>
              <a:gd name="connsiteY2" fmla="*/ 5473262 h 5473262"/>
              <a:gd name="connsiteX3" fmla="*/ 0 w 22573536"/>
              <a:gd name="connsiteY3" fmla="*/ 5441731 h 5473262"/>
              <a:gd name="connsiteX4" fmla="*/ 4225159 w 22573536"/>
              <a:gd name="connsiteY4" fmla="*/ 0 h 547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73536" h="5473262">
                <a:moveTo>
                  <a:pt x="4225159" y="0"/>
                </a:moveTo>
                <a:lnTo>
                  <a:pt x="22573536" y="31531"/>
                </a:lnTo>
                <a:lnTo>
                  <a:pt x="22519143" y="5473262"/>
                </a:lnTo>
                <a:lnTo>
                  <a:pt x="0" y="5441731"/>
                </a:lnTo>
                <a:lnTo>
                  <a:pt x="4225159" y="0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16" name="ตัวแทนรูปภาพ 2"/>
          <p:cNvSpPr>
            <a:spLocks noGrp="1"/>
          </p:cNvSpPr>
          <p:nvPr>
            <p:ph type="pic" sz="quarter" idx="18"/>
          </p:nvPr>
        </p:nvSpPr>
        <p:spPr>
          <a:xfrm>
            <a:off x="5850711" y="57150"/>
            <a:ext cx="3218691" cy="2880163"/>
          </a:xfrm>
          <a:custGeom>
            <a:avLst/>
            <a:gdLst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12110545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10545"/>
              <a:gd name="connsiteY0" fmla="*/ 0 h 5410200"/>
              <a:gd name="connsiteX1" fmla="*/ 12110545 w 12110545"/>
              <a:gd name="connsiteY1" fmla="*/ 0 h 5410200"/>
              <a:gd name="connsiteX2" fmla="*/ 7916918 w 12110545"/>
              <a:gd name="connsiteY2" fmla="*/ 5410200 h 5410200"/>
              <a:gd name="connsiteX3" fmla="*/ 0 w 12110545"/>
              <a:gd name="connsiteY3" fmla="*/ 5410200 h 5410200"/>
              <a:gd name="connsiteX4" fmla="*/ 0 w 12110545"/>
              <a:gd name="connsiteY4" fmla="*/ 0 h 5410200"/>
              <a:gd name="connsiteX0" fmla="*/ 0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0 w 12142077"/>
              <a:gd name="connsiteY4" fmla="*/ 0 h 5410200"/>
              <a:gd name="connsiteX0" fmla="*/ 504497 w 12142077"/>
              <a:gd name="connsiteY0" fmla="*/ 0 h 5410200"/>
              <a:gd name="connsiteX1" fmla="*/ 12110545 w 12142077"/>
              <a:gd name="connsiteY1" fmla="*/ 0 h 5410200"/>
              <a:gd name="connsiteX2" fmla="*/ 12142077 w 12142077"/>
              <a:gd name="connsiteY2" fmla="*/ 5410200 h 5410200"/>
              <a:gd name="connsiteX3" fmla="*/ 0 w 12142077"/>
              <a:gd name="connsiteY3" fmla="*/ 5410200 h 5410200"/>
              <a:gd name="connsiteX4" fmla="*/ 504497 w 12142077"/>
              <a:gd name="connsiteY4" fmla="*/ 0 h 5410200"/>
              <a:gd name="connsiteX0" fmla="*/ 4193628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193628 w 15831208"/>
              <a:gd name="connsiteY4" fmla="*/ 0 h 5410200"/>
              <a:gd name="connsiteX0" fmla="*/ 4067504 w 15831208"/>
              <a:gd name="connsiteY0" fmla="*/ 0 h 5410200"/>
              <a:gd name="connsiteX1" fmla="*/ 15799676 w 15831208"/>
              <a:gd name="connsiteY1" fmla="*/ 0 h 5410200"/>
              <a:gd name="connsiteX2" fmla="*/ 15831208 w 15831208"/>
              <a:gd name="connsiteY2" fmla="*/ 5410200 h 5410200"/>
              <a:gd name="connsiteX3" fmla="*/ 0 w 15831208"/>
              <a:gd name="connsiteY3" fmla="*/ 5410200 h 5410200"/>
              <a:gd name="connsiteX4" fmla="*/ 4067504 w 15831208"/>
              <a:gd name="connsiteY4" fmla="*/ 0 h 5410200"/>
              <a:gd name="connsiteX0" fmla="*/ 4225159 w 15988863"/>
              <a:gd name="connsiteY0" fmla="*/ 0 h 5441731"/>
              <a:gd name="connsiteX1" fmla="*/ 15957331 w 15988863"/>
              <a:gd name="connsiteY1" fmla="*/ 0 h 5441731"/>
              <a:gd name="connsiteX2" fmla="*/ 15988863 w 15988863"/>
              <a:gd name="connsiteY2" fmla="*/ 5410200 h 5441731"/>
              <a:gd name="connsiteX3" fmla="*/ 0 w 15988863"/>
              <a:gd name="connsiteY3" fmla="*/ 5441731 h 5441731"/>
              <a:gd name="connsiteX4" fmla="*/ 4225159 w 15988863"/>
              <a:gd name="connsiteY4" fmla="*/ 0 h 5441731"/>
              <a:gd name="connsiteX0" fmla="*/ 4225159 w 23292465"/>
              <a:gd name="connsiteY0" fmla="*/ 0 h 5473262"/>
              <a:gd name="connsiteX1" fmla="*/ 15957331 w 23292465"/>
              <a:gd name="connsiteY1" fmla="*/ 0 h 5473262"/>
              <a:gd name="connsiteX2" fmla="*/ 23292465 w 23292465"/>
              <a:gd name="connsiteY2" fmla="*/ 5473262 h 5473262"/>
              <a:gd name="connsiteX3" fmla="*/ 0 w 23292465"/>
              <a:gd name="connsiteY3" fmla="*/ 5441731 h 5473262"/>
              <a:gd name="connsiteX4" fmla="*/ 4225159 w 23292465"/>
              <a:gd name="connsiteY4" fmla="*/ 0 h 5473262"/>
              <a:gd name="connsiteX0" fmla="*/ 4225159 w 22519143"/>
              <a:gd name="connsiteY0" fmla="*/ 0 h 5473262"/>
              <a:gd name="connsiteX1" fmla="*/ 15957331 w 22519143"/>
              <a:gd name="connsiteY1" fmla="*/ 0 h 5473262"/>
              <a:gd name="connsiteX2" fmla="*/ 22519143 w 22519143"/>
              <a:gd name="connsiteY2" fmla="*/ 5473262 h 5473262"/>
              <a:gd name="connsiteX3" fmla="*/ 0 w 22519143"/>
              <a:gd name="connsiteY3" fmla="*/ 5441731 h 5473262"/>
              <a:gd name="connsiteX4" fmla="*/ 4225159 w 22519143"/>
              <a:gd name="connsiteY4" fmla="*/ 0 h 5473262"/>
              <a:gd name="connsiteX0" fmla="*/ 4225159 w 22519143"/>
              <a:gd name="connsiteY0" fmla="*/ 31531 h 5504793"/>
              <a:gd name="connsiteX1" fmla="*/ 22401686 w 22519143"/>
              <a:gd name="connsiteY1" fmla="*/ 0 h 5504793"/>
              <a:gd name="connsiteX2" fmla="*/ 22519143 w 22519143"/>
              <a:gd name="connsiteY2" fmla="*/ 5504793 h 5504793"/>
              <a:gd name="connsiteX3" fmla="*/ 0 w 22519143"/>
              <a:gd name="connsiteY3" fmla="*/ 5473262 h 5504793"/>
              <a:gd name="connsiteX4" fmla="*/ 4225159 w 22519143"/>
              <a:gd name="connsiteY4" fmla="*/ 31531 h 5504793"/>
              <a:gd name="connsiteX0" fmla="*/ 4225159 w 22573536"/>
              <a:gd name="connsiteY0" fmla="*/ 63062 h 5536324"/>
              <a:gd name="connsiteX1" fmla="*/ 22573536 w 22573536"/>
              <a:gd name="connsiteY1" fmla="*/ 0 h 5536324"/>
              <a:gd name="connsiteX2" fmla="*/ 22519143 w 22573536"/>
              <a:gd name="connsiteY2" fmla="*/ 5536324 h 5536324"/>
              <a:gd name="connsiteX3" fmla="*/ 0 w 22573536"/>
              <a:gd name="connsiteY3" fmla="*/ 5504793 h 5536324"/>
              <a:gd name="connsiteX4" fmla="*/ 4225159 w 22573536"/>
              <a:gd name="connsiteY4" fmla="*/ 63062 h 5536324"/>
              <a:gd name="connsiteX0" fmla="*/ 4225159 w 22573536"/>
              <a:gd name="connsiteY0" fmla="*/ 31531 h 5504793"/>
              <a:gd name="connsiteX1" fmla="*/ 22573536 w 22573536"/>
              <a:gd name="connsiteY1" fmla="*/ 0 h 5504793"/>
              <a:gd name="connsiteX2" fmla="*/ 22519143 w 22573536"/>
              <a:gd name="connsiteY2" fmla="*/ 5504793 h 5504793"/>
              <a:gd name="connsiteX3" fmla="*/ 0 w 22573536"/>
              <a:gd name="connsiteY3" fmla="*/ 5473262 h 5504793"/>
              <a:gd name="connsiteX4" fmla="*/ 4225159 w 22573536"/>
              <a:gd name="connsiteY4" fmla="*/ 31531 h 5504793"/>
              <a:gd name="connsiteX0" fmla="*/ 4225159 w 22573536"/>
              <a:gd name="connsiteY0" fmla="*/ 0 h 5473262"/>
              <a:gd name="connsiteX1" fmla="*/ 22573536 w 22573536"/>
              <a:gd name="connsiteY1" fmla="*/ 31531 h 5473262"/>
              <a:gd name="connsiteX2" fmla="*/ 22519143 w 22573536"/>
              <a:gd name="connsiteY2" fmla="*/ 5473262 h 5473262"/>
              <a:gd name="connsiteX3" fmla="*/ 0 w 22573536"/>
              <a:gd name="connsiteY3" fmla="*/ 5441731 h 5473262"/>
              <a:gd name="connsiteX4" fmla="*/ 4225159 w 22573536"/>
              <a:gd name="connsiteY4" fmla="*/ 0 h 5473262"/>
              <a:gd name="connsiteX0" fmla="*/ 4225159 w 22573536"/>
              <a:gd name="connsiteY0" fmla="*/ 0 h 7711965"/>
              <a:gd name="connsiteX1" fmla="*/ 22573536 w 22573536"/>
              <a:gd name="connsiteY1" fmla="*/ 31531 h 7711965"/>
              <a:gd name="connsiteX2" fmla="*/ 22433221 w 22573536"/>
              <a:gd name="connsiteY2" fmla="*/ 7711965 h 7711965"/>
              <a:gd name="connsiteX3" fmla="*/ 0 w 22573536"/>
              <a:gd name="connsiteY3" fmla="*/ 5441731 h 7711965"/>
              <a:gd name="connsiteX4" fmla="*/ 4225159 w 22573536"/>
              <a:gd name="connsiteY4" fmla="*/ 0 h 7711965"/>
              <a:gd name="connsiteX0" fmla="*/ 0 w 18348377"/>
              <a:gd name="connsiteY0" fmla="*/ 0 h 7711965"/>
              <a:gd name="connsiteX1" fmla="*/ 18348377 w 18348377"/>
              <a:gd name="connsiteY1" fmla="*/ 31531 h 7711965"/>
              <a:gd name="connsiteX2" fmla="*/ 18208062 w 18348377"/>
              <a:gd name="connsiteY2" fmla="*/ 7711965 h 7711965"/>
              <a:gd name="connsiteX3" fmla="*/ 1445872 w 18348377"/>
              <a:gd name="connsiteY3" fmla="*/ 5473262 h 7711965"/>
              <a:gd name="connsiteX4" fmla="*/ 0 w 18348377"/>
              <a:gd name="connsiteY4" fmla="*/ 0 h 7711965"/>
              <a:gd name="connsiteX0" fmla="*/ 0 w 23332011"/>
              <a:gd name="connsiteY0" fmla="*/ 31531 h 7680434"/>
              <a:gd name="connsiteX1" fmla="*/ 23332011 w 23332011"/>
              <a:gd name="connsiteY1" fmla="*/ 0 h 7680434"/>
              <a:gd name="connsiteX2" fmla="*/ 23191696 w 23332011"/>
              <a:gd name="connsiteY2" fmla="*/ 7680434 h 7680434"/>
              <a:gd name="connsiteX3" fmla="*/ 6429506 w 23332011"/>
              <a:gd name="connsiteY3" fmla="*/ 5441731 h 7680434"/>
              <a:gd name="connsiteX4" fmla="*/ 0 w 23332011"/>
              <a:gd name="connsiteY4" fmla="*/ 31531 h 7680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32011" h="7680434">
                <a:moveTo>
                  <a:pt x="0" y="31531"/>
                </a:moveTo>
                <a:lnTo>
                  <a:pt x="23332011" y="0"/>
                </a:lnTo>
                <a:lnTo>
                  <a:pt x="23191696" y="7680434"/>
                </a:lnTo>
                <a:lnTo>
                  <a:pt x="6429506" y="5441731"/>
                </a:lnTo>
                <a:lnTo>
                  <a:pt x="0" y="31531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233676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41878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189182" y="171451"/>
            <a:ext cx="5938943" cy="4845481"/>
          </a:xfrm>
          <a:custGeom>
            <a:avLst/>
            <a:gdLst>
              <a:gd name="connsiteX0" fmla="*/ 8955694 w 11724934"/>
              <a:gd name="connsiteY0" fmla="*/ 2976334 h 13428667"/>
              <a:gd name="connsiteX1" fmla="*/ 3330999 w 11724934"/>
              <a:gd name="connsiteY1" fmla="*/ 12125956 h 13428667"/>
              <a:gd name="connsiteX2" fmla="*/ 3074428 w 11724934"/>
              <a:gd name="connsiteY2" fmla="*/ 11690634 h 13428667"/>
              <a:gd name="connsiteX3" fmla="*/ 8133670 w 11724934"/>
              <a:gd name="connsiteY3" fmla="*/ 3460824 h 13428667"/>
              <a:gd name="connsiteX4" fmla="*/ 6613112 w 11724934"/>
              <a:gd name="connsiteY4" fmla="*/ 2045671 h 13428667"/>
              <a:gd name="connsiteX5" fmla="*/ 988418 w 11724934"/>
              <a:gd name="connsiteY5" fmla="*/ 11195294 h 13428667"/>
              <a:gd name="connsiteX6" fmla="*/ 731845 w 11724934"/>
              <a:gd name="connsiteY6" fmla="*/ 10759973 h 13428667"/>
              <a:gd name="connsiteX7" fmla="*/ 5791089 w 11724934"/>
              <a:gd name="connsiteY7" fmla="*/ 2530161 h 13428667"/>
              <a:gd name="connsiteX8" fmla="*/ 10347090 w 11724934"/>
              <a:gd name="connsiteY8" fmla="*/ 1955479 h 13428667"/>
              <a:gd name="connsiteX9" fmla="*/ 3290281 w 11724934"/>
              <a:gd name="connsiteY9" fmla="*/ 13428667 h 13428667"/>
              <a:gd name="connsiteX10" fmla="*/ 2991235 w 11724934"/>
              <a:gd name="connsiteY10" fmla="*/ 12921283 h 13428667"/>
              <a:gd name="connsiteX11" fmla="*/ 9388443 w 11724934"/>
              <a:gd name="connsiteY11" fmla="*/ 2520493 h 13428667"/>
              <a:gd name="connsiteX12" fmla="*/ 9016568 w 11724934"/>
              <a:gd name="connsiteY12" fmla="*/ 1717422 h 13428667"/>
              <a:gd name="connsiteX13" fmla="*/ 3391873 w 11724934"/>
              <a:gd name="connsiteY13" fmla="*/ 10867044 h 13428667"/>
              <a:gd name="connsiteX14" fmla="*/ 3135302 w 11724934"/>
              <a:gd name="connsiteY14" fmla="*/ 10431723 h 13428667"/>
              <a:gd name="connsiteX15" fmla="*/ 8194543 w 11724934"/>
              <a:gd name="connsiteY15" fmla="*/ 2201912 h 13428667"/>
              <a:gd name="connsiteX16" fmla="*/ 8004509 w 11724934"/>
              <a:gd name="connsiteY16" fmla="*/ 1024816 h 13428667"/>
              <a:gd name="connsiteX17" fmla="*/ 947699 w 11724934"/>
              <a:gd name="connsiteY17" fmla="*/ 12498007 h 13428667"/>
              <a:gd name="connsiteX18" fmla="*/ 648653 w 11724934"/>
              <a:gd name="connsiteY18" fmla="*/ 11990622 h 13428667"/>
              <a:gd name="connsiteX19" fmla="*/ 7045862 w 11724934"/>
              <a:gd name="connsiteY19" fmla="*/ 1589830 h 13428667"/>
              <a:gd name="connsiteX20" fmla="*/ 11724934 w 11724934"/>
              <a:gd name="connsiteY20" fmla="*/ 930662 h 13428667"/>
              <a:gd name="connsiteX21" fmla="*/ 4668125 w 11724934"/>
              <a:gd name="connsiteY21" fmla="*/ 12403851 h 13428667"/>
              <a:gd name="connsiteX22" fmla="*/ 4369080 w 11724934"/>
              <a:gd name="connsiteY22" fmla="*/ 11896466 h 13428667"/>
              <a:gd name="connsiteX23" fmla="*/ 10766288 w 11724934"/>
              <a:gd name="connsiteY23" fmla="*/ 1495676 h 13428667"/>
              <a:gd name="connsiteX24" fmla="*/ 6673985 w 11724934"/>
              <a:gd name="connsiteY24" fmla="*/ 786761 h 13428667"/>
              <a:gd name="connsiteX25" fmla="*/ 1049293 w 11724934"/>
              <a:gd name="connsiteY25" fmla="*/ 9936384 h 13428667"/>
              <a:gd name="connsiteX26" fmla="*/ 792719 w 11724934"/>
              <a:gd name="connsiteY26" fmla="*/ 9501062 h 13428667"/>
              <a:gd name="connsiteX27" fmla="*/ 5851961 w 11724934"/>
              <a:gd name="connsiteY27" fmla="*/ 1271251 h 13428667"/>
              <a:gd name="connsiteX28" fmla="*/ 6440843 w 11724934"/>
              <a:gd name="connsiteY28" fmla="*/ 94156 h 13428667"/>
              <a:gd name="connsiteX29" fmla="*/ 278218 w 11724934"/>
              <a:gd name="connsiteY29" fmla="*/ 10053030 h 13428667"/>
              <a:gd name="connsiteX30" fmla="*/ 0 w 11724934"/>
              <a:gd name="connsiteY30" fmla="*/ 9580984 h 13428667"/>
              <a:gd name="connsiteX31" fmla="*/ 5543097 w 11724934"/>
              <a:gd name="connsiteY31" fmla="*/ 623276 h 13428667"/>
              <a:gd name="connsiteX32" fmla="*/ 9382354 w 11724934"/>
              <a:gd name="connsiteY32" fmla="*/ 0 h 13428667"/>
              <a:gd name="connsiteX33" fmla="*/ 2325545 w 11724934"/>
              <a:gd name="connsiteY33" fmla="*/ 11473190 h 13428667"/>
              <a:gd name="connsiteX34" fmla="*/ 2026498 w 11724934"/>
              <a:gd name="connsiteY34" fmla="*/ 10965805 h 13428667"/>
              <a:gd name="connsiteX35" fmla="*/ 8423706 w 11724934"/>
              <a:gd name="connsiteY35" fmla="*/ 565013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0 w 15797999"/>
              <a:gd name="connsiteY36" fmla="*/ 5008065 h 13428667"/>
              <a:gd name="connsiteX37" fmla="*/ 4073065 w 15797999"/>
              <a:gd name="connsiteY37" fmla="*/ 9580984 h 13428667"/>
              <a:gd name="connsiteX38" fmla="*/ 9616162 w 15797999"/>
              <a:gd name="connsiteY38" fmla="*/ 623276 h 13428667"/>
              <a:gd name="connsiteX39" fmla="*/ 10513908 w 15797999"/>
              <a:gd name="connsiteY39" fmla="*/ 94156 h 13428667"/>
              <a:gd name="connsiteX40" fmla="*/ 13455419 w 15797999"/>
              <a:gd name="connsiteY40" fmla="*/ 0 h 13428667"/>
              <a:gd name="connsiteX41" fmla="*/ 6398610 w 15797999"/>
              <a:gd name="connsiteY41" fmla="*/ 11473190 h 13428667"/>
              <a:gd name="connsiteX42" fmla="*/ 6099563 w 15797999"/>
              <a:gd name="connsiteY42" fmla="*/ 10965805 h 13428667"/>
              <a:gd name="connsiteX43" fmla="*/ 12496771 w 15797999"/>
              <a:gd name="connsiteY43" fmla="*/ 565013 h 13428667"/>
              <a:gd name="connsiteX44" fmla="*/ 13455419 w 15797999"/>
              <a:gd name="connsiteY44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6330280 w 15797999"/>
              <a:gd name="connsiteY36" fmla="*/ 2021759 h 13428667"/>
              <a:gd name="connsiteX37" fmla="*/ 0 w 15797999"/>
              <a:gd name="connsiteY37" fmla="*/ 5008065 h 13428667"/>
              <a:gd name="connsiteX38" fmla="*/ 4073065 w 15797999"/>
              <a:gd name="connsiteY38" fmla="*/ 9580984 h 13428667"/>
              <a:gd name="connsiteX39" fmla="*/ 9616162 w 15797999"/>
              <a:gd name="connsiteY39" fmla="*/ 623276 h 13428667"/>
              <a:gd name="connsiteX40" fmla="*/ 10513908 w 15797999"/>
              <a:gd name="connsiteY40" fmla="*/ 94156 h 13428667"/>
              <a:gd name="connsiteX41" fmla="*/ 13455419 w 15797999"/>
              <a:gd name="connsiteY41" fmla="*/ 0 h 13428667"/>
              <a:gd name="connsiteX42" fmla="*/ 6398610 w 15797999"/>
              <a:gd name="connsiteY42" fmla="*/ 11473190 h 13428667"/>
              <a:gd name="connsiteX43" fmla="*/ 6099563 w 15797999"/>
              <a:gd name="connsiteY43" fmla="*/ 10965805 h 13428667"/>
              <a:gd name="connsiteX44" fmla="*/ 12496771 w 15797999"/>
              <a:gd name="connsiteY44" fmla="*/ 565013 h 13428667"/>
              <a:gd name="connsiteX45" fmla="*/ 13455419 w 15797999"/>
              <a:gd name="connsiteY45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5447411 w 15797999"/>
              <a:gd name="connsiteY36" fmla="*/ 1044297 h 13428667"/>
              <a:gd name="connsiteX37" fmla="*/ 0 w 15797999"/>
              <a:gd name="connsiteY37" fmla="*/ 5008065 h 13428667"/>
              <a:gd name="connsiteX38" fmla="*/ 4073065 w 15797999"/>
              <a:gd name="connsiteY38" fmla="*/ 9580984 h 13428667"/>
              <a:gd name="connsiteX39" fmla="*/ 9616162 w 15797999"/>
              <a:gd name="connsiteY39" fmla="*/ 623276 h 13428667"/>
              <a:gd name="connsiteX40" fmla="*/ 10513908 w 15797999"/>
              <a:gd name="connsiteY40" fmla="*/ 94156 h 13428667"/>
              <a:gd name="connsiteX41" fmla="*/ 13455419 w 15797999"/>
              <a:gd name="connsiteY41" fmla="*/ 0 h 13428667"/>
              <a:gd name="connsiteX42" fmla="*/ 6398610 w 15797999"/>
              <a:gd name="connsiteY42" fmla="*/ 11473190 h 13428667"/>
              <a:gd name="connsiteX43" fmla="*/ 6099563 w 15797999"/>
              <a:gd name="connsiteY43" fmla="*/ 10965805 h 13428667"/>
              <a:gd name="connsiteX44" fmla="*/ 12496771 w 15797999"/>
              <a:gd name="connsiteY44" fmla="*/ 565013 h 13428667"/>
              <a:gd name="connsiteX45" fmla="*/ 13455419 w 15797999"/>
              <a:gd name="connsiteY45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12321177 w 15797999"/>
              <a:gd name="connsiteY26" fmla="*/ 6562228 h 13428667"/>
              <a:gd name="connsiteX27" fmla="*/ 8741190 w 15797999"/>
              <a:gd name="connsiteY27" fmla="*/ 12403851 h 13428667"/>
              <a:gd name="connsiteX28" fmla="*/ 8442145 w 15797999"/>
              <a:gd name="connsiteY28" fmla="*/ 11896466 h 13428667"/>
              <a:gd name="connsiteX29" fmla="*/ 14839353 w 15797999"/>
              <a:gd name="connsiteY29" fmla="*/ 1495676 h 13428667"/>
              <a:gd name="connsiteX30" fmla="*/ 15797999 w 15797999"/>
              <a:gd name="connsiteY30" fmla="*/ 930662 h 13428667"/>
              <a:gd name="connsiteX31" fmla="*/ 10747050 w 15797999"/>
              <a:gd name="connsiteY31" fmla="*/ 786761 h 13428667"/>
              <a:gd name="connsiteX32" fmla="*/ 5122358 w 15797999"/>
              <a:gd name="connsiteY32" fmla="*/ 9936384 h 13428667"/>
              <a:gd name="connsiteX33" fmla="*/ 4865784 w 15797999"/>
              <a:gd name="connsiteY33" fmla="*/ 9501062 h 13428667"/>
              <a:gd name="connsiteX34" fmla="*/ 9925026 w 15797999"/>
              <a:gd name="connsiteY34" fmla="*/ 1271251 h 13428667"/>
              <a:gd name="connsiteX35" fmla="*/ 10747050 w 15797999"/>
              <a:gd name="connsiteY35" fmla="*/ 786761 h 13428667"/>
              <a:gd name="connsiteX36" fmla="*/ 10513908 w 15797999"/>
              <a:gd name="connsiteY36" fmla="*/ 94156 h 13428667"/>
              <a:gd name="connsiteX37" fmla="*/ 5447411 w 15797999"/>
              <a:gd name="connsiteY37" fmla="*/ 1044297 h 13428667"/>
              <a:gd name="connsiteX38" fmla="*/ 0 w 15797999"/>
              <a:gd name="connsiteY38" fmla="*/ 5008065 h 13428667"/>
              <a:gd name="connsiteX39" fmla="*/ 4073065 w 15797999"/>
              <a:gd name="connsiteY39" fmla="*/ 9580984 h 13428667"/>
              <a:gd name="connsiteX40" fmla="*/ 9616162 w 15797999"/>
              <a:gd name="connsiteY40" fmla="*/ 623276 h 13428667"/>
              <a:gd name="connsiteX41" fmla="*/ 10513908 w 15797999"/>
              <a:gd name="connsiteY41" fmla="*/ 94156 h 13428667"/>
              <a:gd name="connsiteX42" fmla="*/ 13455419 w 15797999"/>
              <a:gd name="connsiteY42" fmla="*/ 0 h 13428667"/>
              <a:gd name="connsiteX43" fmla="*/ 6398610 w 15797999"/>
              <a:gd name="connsiteY43" fmla="*/ 11473190 h 13428667"/>
              <a:gd name="connsiteX44" fmla="*/ 6099563 w 15797999"/>
              <a:gd name="connsiteY44" fmla="*/ 10965805 h 13428667"/>
              <a:gd name="connsiteX45" fmla="*/ 12496771 w 15797999"/>
              <a:gd name="connsiteY45" fmla="*/ 565013 h 13428667"/>
              <a:gd name="connsiteX46" fmla="*/ 13455419 w 15797999"/>
              <a:gd name="connsiteY46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15158970 w 15797999"/>
              <a:gd name="connsiteY26" fmla="*/ 6246918 h 13428667"/>
              <a:gd name="connsiteX27" fmla="*/ 8741190 w 15797999"/>
              <a:gd name="connsiteY27" fmla="*/ 12403851 h 13428667"/>
              <a:gd name="connsiteX28" fmla="*/ 8442145 w 15797999"/>
              <a:gd name="connsiteY28" fmla="*/ 11896466 h 13428667"/>
              <a:gd name="connsiteX29" fmla="*/ 14839353 w 15797999"/>
              <a:gd name="connsiteY29" fmla="*/ 1495676 h 13428667"/>
              <a:gd name="connsiteX30" fmla="*/ 15797999 w 15797999"/>
              <a:gd name="connsiteY30" fmla="*/ 930662 h 13428667"/>
              <a:gd name="connsiteX31" fmla="*/ 10747050 w 15797999"/>
              <a:gd name="connsiteY31" fmla="*/ 786761 h 13428667"/>
              <a:gd name="connsiteX32" fmla="*/ 5122358 w 15797999"/>
              <a:gd name="connsiteY32" fmla="*/ 9936384 h 13428667"/>
              <a:gd name="connsiteX33" fmla="*/ 4865784 w 15797999"/>
              <a:gd name="connsiteY33" fmla="*/ 9501062 h 13428667"/>
              <a:gd name="connsiteX34" fmla="*/ 9925026 w 15797999"/>
              <a:gd name="connsiteY34" fmla="*/ 1271251 h 13428667"/>
              <a:gd name="connsiteX35" fmla="*/ 10747050 w 15797999"/>
              <a:gd name="connsiteY35" fmla="*/ 786761 h 13428667"/>
              <a:gd name="connsiteX36" fmla="*/ 10513908 w 15797999"/>
              <a:gd name="connsiteY36" fmla="*/ 94156 h 13428667"/>
              <a:gd name="connsiteX37" fmla="*/ 5447411 w 15797999"/>
              <a:gd name="connsiteY37" fmla="*/ 1044297 h 13428667"/>
              <a:gd name="connsiteX38" fmla="*/ 0 w 15797999"/>
              <a:gd name="connsiteY38" fmla="*/ 5008065 h 13428667"/>
              <a:gd name="connsiteX39" fmla="*/ 4073065 w 15797999"/>
              <a:gd name="connsiteY39" fmla="*/ 9580984 h 13428667"/>
              <a:gd name="connsiteX40" fmla="*/ 9616162 w 15797999"/>
              <a:gd name="connsiteY40" fmla="*/ 623276 h 13428667"/>
              <a:gd name="connsiteX41" fmla="*/ 10513908 w 15797999"/>
              <a:gd name="connsiteY41" fmla="*/ 94156 h 13428667"/>
              <a:gd name="connsiteX42" fmla="*/ 13455419 w 15797999"/>
              <a:gd name="connsiteY42" fmla="*/ 0 h 13428667"/>
              <a:gd name="connsiteX43" fmla="*/ 6398610 w 15797999"/>
              <a:gd name="connsiteY43" fmla="*/ 11473190 h 13428667"/>
              <a:gd name="connsiteX44" fmla="*/ 6099563 w 15797999"/>
              <a:gd name="connsiteY44" fmla="*/ 10965805 h 13428667"/>
              <a:gd name="connsiteX45" fmla="*/ 12496771 w 15797999"/>
              <a:gd name="connsiteY45" fmla="*/ 565013 h 13428667"/>
              <a:gd name="connsiteX46" fmla="*/ 13455419 w 15797999"/>
              <a:gd name="connsiteY46" fmla="*/ 0 h 13428667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020764 w 15797999"/>
              <a:gd name="connsiteY21" fmla="*/ 12498007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616162 w 15797999"/>
              <a:gd name="connsiteY40" fmla="*/ 623276 h 12921283"/>
              <a:gd name="connsiteX41" fmla="*/ 10513908 w 15797999"/>
              <a:gd name="connsiteY41" fmla="*/ 94156 h 12921283"/>
              <a:gd name="connsiteX42" fmla="*/ 13455419 w 15797999"/>
              <a:gd name="connsiteY42" fmla="*/ 0 h 12921283"/>
              <a:gd name="connsiteX43" fmla="*/ 6398610 w 15797999"/>
              <a:gd name="connsiteY43" fmla="*/ 11473190 h 12921283"/>
              <a:gd name="connsiteX44" fmla="*/ 6099563 w 15797999"/>
              <a:gd name="connsiteY44" fmla="*/ 10965805 h 12921283"/>
              <a:gd name="connsiteX45" fmla="*/ 12496771 w 15797999"/>
              <a:gd name="connsiteY45" fmla="*/ 565013 h 12921283"/>
              <a:gd name="connsiteX46" fmla="*/ 13455419 w 15797999"/>
              <a:gd name="connsiteY46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616162 w 15797999"/>
              <a:gd name="connsiteY40" fmla="*/ 623276 h 12921283"/>
              <a:gd name="connsiteX41" fmla="*/ 10513908 w 15797999"/>
              <a:gd name="connsiteY41" fmla="*/ 94156 h 12921283"/>
              <a:gd name="connsiteX42" fmla="*/ 13455419 w 15797999"/>
              <a:gd name="connsiteY42" fmla="*/ 0 h 12921283"/>
              <a:gd name="connsiteX43" fmla="*/ 6398610 w 15797999"/>
              <a:gd name="connsiteY43" fmla="*/ 11473190 h 12921283"/>
              <a:gd name="connsiteX44" fmla="*/ 6099563 w 15797999"/>
              <a:gd name="connsiteY44" fmla="*/ 10965805 h 12921283"/>
              <a:gd name="connsiteX45" fmla="*/ 12496771 w 15797999"/>
              <a:gd name="connsiteY45" fmla="*/ 565013 h 12921283"/>
              <a:gd name="connsiteX46" fmla="*/ 13455419 w 15797999"/>
              <a:gd name="connsiteY46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10513908 w 15797999"/>
              <a:gd name="connsiteY40" fmla="*/ 94156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104004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10104004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9946349 w 15797999"/>
              <a:gd name="connsiteY36" fmla="*/ 283343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946349 w 15797999"/>
              <a:gd name="connsiteY40" fmla="*/ 283343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9946349 w 15797999"/>
              <a:gd name="connsiteY36" fmla="*/ 283343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9946349 w 15797999"/>
              <a:gd name="connsiteY40" fmla="*/ 283343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198597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10198597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324722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10324722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5797999" h="12921283">
                <a:moveTo>
                  <a:pt x="13028759" y="2976334"/>
                </a:moveTo>
                <a:lnTo>
                  <a:pt x="7404064" y="12125956"/>
                </a:lnTo>
                <a:lnTo>
                  <a:pt x="7147493" y="11690634"/>
                </a:lnTo>
                <a:lnTo>
                  <a:pt x="12206735" y="3460824"/>
                </a:lnTo>
                <a:lnTo>
                  <a:pt x="13028759" y="2976334"/>
                </a:lnTo>
                <a:close/>
                <a:moveTo>
                  <a:pt x="10686177" y="2045671"/>
                </a:moveTo>
                <a:lnTo>
                  <a:pt x="5061483" y="11195294"/>
                </a:lnTo>
                <a:lnTo>
                  <a:pt x="4804910" y="10759973"/>
                </a:lnTo>
                <a:lnTo>
                  <a:pt x="9864154" y="2530161"/>
                </a:lnTo>
                <a:lnTo>
                  <a:pt x="10686177" y="2045671"/>
                </a:lnTo>
                <a:close/>
                <a:moveTo>
                  <a:pt x="14420155" y="1955479"/>
                </a:moveTo>
                <a:lnTo>
                  <a:pt x="7804781" y="12640391"/>
                </a:lnTo>
                <a:lnTo>
                  <a:pt x="7064300" y="12921283"/>
                </a:lnTo>
                <a:lnTo>
                  <a:pt x="13461508" y="2520493"/>
                </a:lnTo>
                <a:lnTo>
                  <a:pt x="14420155" y="1955479"/>
                </a:lnTo>
                <a:close/>
                <a:moveTo>
                  <a:pt x="13089633" y="1717422"/>
                </a:moveTo>
                <a:lnTo>
                  <a:pt x="7464938" y="10867044"/>
                </a:lnTo>
                <a:lnTo>
                  <a:pt x="7208367" y="10431723"/>
                </a:lnTo>
                <a:lnTo>
                  <a:pt x="12267608" y="2201912"/>
                </a:lnTo>
                <a:lnTo>
                  <a:pt x="13089633" y="1717422"/>
                </a:lnTo>
                <a:close/>
                <a:moveTo>
                  <a:pt x="12077574" y="1024816"/>
                </a:moveTo>
                <a:lnTo>
                  <a:pt x="5462198" y="11709731"/>
                </a:lnTo>
                <a:lnTo>
                  <a:pt x="4721718" y="11990622"/>
                </a:lnTo>
                <a:lnTo>
                  <a:pt x="11118927" y="1589830"/>
                </a:lnTo>
                <a:lnTo>
                  <a:pt x="12077574" y="1024816"/>
                </a:lnTo>
                <a:close/>
                <a:moveTo>
                  <a:pt x="15797999" y="930662"/>
                </a:moveTo>
                <a:lnTo>
                  <a:pt x="15158970" y="6246918"/>
                </a:lnTo>
                <a:lnTo>
                  <a:pt x="8741190" y="12403851"/>
                </a:lnTo>
                <a:lnTo>
                  <a:pt x="8442145" y="11896466"/>
                </a:lnTo>
                <a:lnTo>
                  <a:pt x="14839353" y="1495676"/>
                </a:lnTo>
                <a:lnTo>
                  <a:pt x="15797999" y="930662"/>
                </a:lnTo>
                <a:close/>
                <a:moveTo>
                  <a:pt x="10747050" y="786761"/>
                </a:moveTo>
                <a:lnTo>
                  <a:pt x="5122358" y="9936384"/>
                </a:lnTo>
                <a:lnTo>
                  <a:pt x="4865784" y="9501062"/>
                </a:lnTo>
                <a:lnTo>
                  <a:pt x="9925026" y="1271251"/>
                </a:lnTo>
                <a:lnTo>
                  <a:pt x="10747050" y="786761"/>
                </a:lnTo>
                <a:close/>
                <a:moveTo>
                  <a:pt x="10324722" y="251812"/>
                </a:moveTo>
                <a:lnTo>
                  <a:pt x="5447411" y="1044297"/>
                </a:lnTo>
                <a:lnTo>
                  <a:pt x="0" y="5008065"/>
                </a:lnTo>
                <a:lnTo>
                  <a:pt x="4073065" y="10369260"/>
                </a:lnTo>
                <a:lnTo>
                  <a:pt x="10324722" y="251812"/>
                </a:lnTo>
                <a:close/>
                <a:moveTo>
                  <a:pt x="13455419" y="0"/>
                </a:moveTo>
                <a:lnTo>
                  <a:pt x="6398610" y="11473190"/>
                </a:lnTo>
                <a:lnTo>
                  <a:pt x="6099563" y="10965805"/>
                </a:lnTo>
                <a:lnTo>
                  <a:pt x="12496771" y="565013"/>
                </a:lnTo>
                <a:lnTo>
                  <a:pt x="13455419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53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1226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1420954" y="428625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3392782" y="1514475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1420954" y="2614078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8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5369347" y="457200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5369347" y="2642653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2280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3512103" y="428625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5483931" y="1514475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3512103" y="2614078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1535538" y="1514475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0650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4395388" y="1314450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2423560" y="2414053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446995" y="1314450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7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6371953" y="2414053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1467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3469246" y="1586446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1043821" y="1571625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10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5884973" y="1586446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0349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3020386" y="542925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1043821" y="1571625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  <p:sp>
        <p:nvSpPr>
          <p:cNvPr id="8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2991740" y="2699803"/>
            <a:ext cx="2410990" cy="2100797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053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0840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2912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รูปภาพ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55339" cy="3343275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178524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รูปภาพ 3"/>
          <p:cNvSpPr>
            <a:spLocks noGrp="1"/>
          </p:cNvSpPr>
          <p:nvPr>
            <p:ph type="pic" sz="quarter" idx="10"/>
          </p:nvPr>
        </p:nvSpPr>
        <p:spPr>
          <a:xfrm>
            <a:off x="0" y="2173487"/>
            <a:ext cx="9153549" cy="2970014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110150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รูปภาพ 3"/>
          <p:cNvSpPr>
            <a:spLocks noGrp="1"/>
          </p:cNvSpPr>
          <p:nvPr>
            <p:ph type="pic" sz="quarter" idx="10"/>
          </p:nvPr>
        </p:nvSpPr>
        <p:spPr>
          <a:xfrm>
            <a:off x="3798562" y="0"/>
            <a:ext cx="5345438" cy="51435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72521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ตัวแทนรูปภาพ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2714625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478040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0" y="1114425"/>
            <a:ext cx="9144000" cy="1771650"/>
          </a:xfrm>
          <a:prstGeom prst="rect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90517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0" y="1114425"/>
            <a:ext cx="7723046" cy="2514600"/>
          </a:xfrm>
          <a:prstGeom prst="rect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762719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-11339" y="1168401"/>
            <a:ext cx="4368296" cy="1489075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4792613" y="2943225"/>
            <a:ext cx="4340048" cy="1501775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1544828 w 12771436"/>
              <a:gd name="connsiteY2" fmla="*/ 8467 h 3962400"/>
              <a:gd name="connsiteX3" fmla="*/ 12111036 w 12771436"/>
              <a:gd name="connsiteY3" fmla="*/ 0 h 3962400"/>
              <a:gd name="connsiteX4" fmla="*/ 12771436 w 12771436"/>
              <a:gd name="connsiteY4" fmla="*/ 660400 h 3962400"/>
              <a:gd name="connsiteX5" fmla="*/ 12771436 w 12771436"/>
              <a:gd name="connsiteY5" fmla="*/ 3302000 h 3962400"/>
              <a:gd name="connsiteX6" fmla="*/ 12111036 w 12771436"/>
              <a:gd name="connsiteY6" fmla="*/ 3962400 h 3962400"/>
              <a:gd name="connsiteX7" fmla="*/ 660400 w 12771436"/>
              <a:gd name="connsiteY7" fmla="*/ 3962400 h 3962400"/>
              <a:gd name="connsiteX8" fmla="*/ 0 w 12771436"/>
              <a:gd name="connsiteY8" fmla="*/ 3302000 h 3962400"/>
              <a:gd name="connsiteX9" fmla="*/ 0 w 12771436"/>
              <a:gd name="connsiteY9" fmla="*/ 660400 h 3962400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111036 w 12771436"/>
              <a:gd name="connsiteY3" fmla="*/ 0 h 3970867"/>
              <a:gd name="connsiteX4" fmla="*/ 12771436 w 12771436"/>
              <a:gd name="connsiteY4" fmla="*/ 660400 h 3970867"/>
              <a:gd name="connsiteX5" fmla="*/ 12771436 w 12771436"/>
              <a:gd name="connsiteY5" fmla="*/ 3302000 h 3970867"/>
              <a:gd name="connsiteX6" fmla="*/ 12111036 w 12771436"/>
              <a:gd name="connsiteY6" fmla="*/ 3962400 h 3970867"/>
              <a:gd name="connsiteX7" fmla="*/ 11680294 w 12771436"/>
              <a:gd name="connsiteY7" fmla="*/ 3970867 h 3970867"/>
              <a:gd name="connsiteX8" fmla="*/ 660400 w 12771436"/>
              <a:gd name="connsiteY8" fmla="*/ 3962400 h 3970867"/>
              <a:gd name="connsiteX9" fmla="*/ 0 w 12771436"/>
              <a:gd name="connsiteY9" fmla="*/ 3302000 h 3970867"/>
              <a:gd name="connsiteX10" fmla="*/ 0 w 12771436"/>
              <a:gd name="connsiteY10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660400 h 3970867"/>
              <a:gd name="connsiteX4" fmla="*/ 12771436 w 12771436"/>
              <a:gd name="connsiteY4" fmla="*/ 3302000 h 3970867"/>
              <a:gd name="connsiteX5" fmla="*/ 12111036 w 12771436"/>
              <a:gd name="connsiteY5" fmla="*/ 3962400 h 3970867"/>
              <a:gd name="connsiteX6" fmla="*/ 11680294 w 12771436"/>
              <a:gd name="connsiteY6" fmla="*/ 3970867 h 3970867"/>
              <a:gd name="connsiteX7" fmla="*/ 660400 w 12771436"/>
              <a:gd name="connsiteY7" fmla="*/ 3962400 h 3970867"/>
              <a:gd name="connsiteX8" fmla="*/ 0 w 12771436"/>
              <a:gd name="connsiteY8" fmla="*/ 3302000 h 3970867"/>
              <a:gd name="connsiteX9" fmla="*/ 0 w 12771436"/>
              <a:gd name="connsiteY9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3302000 h 3970867"/>
              <a:gd name="connsiteX4" fmla="*/ 12111036 w 12771436"/>
              <a:gd name="connsiteY4" fmla="*/ 3962400 h 3970867"/>
              <a:gd name="connsiteX5" fmla="*/ 11680294 w 12771436"/>
              <a:gd name="connsiteY5" fmla="*/ 3970867 h 3970867"/>
              <a:gd name="connsiteX6" fmla="*/ 660400 w 12771436"/>
              <a:gd name="connsiteY6" fmla="*/ 3962400 h 3970867"/>
              <a:gd name="connsiteX7" fmla="*/ 0 w 12771436"/>
              <a:gd name="connsiteY7" fmla="*/ 3302000 h 3970867"/>
              <a:gd name="connsiteX8" fmla="*/ 0 w 12771436"/>
              <a:gd name="connsiteY8" fmla="*/ 660400 h 3970867"/>
              <a:gd name="connsiteX0" fmla="*/ 0 w 12111036"/>
              <a:gd name="connsiteY0" fmla="*/ 660400 h 3970867"/>
              <a:gd name="connsiteX1" fmla="*/ 660400 w 12111036"/>
              <a:gd name="connsiteY1" fmla="*/ 0 h 3970867"/>
              <a:gd name="connsiteX2" fmla="*/ 11544828 w 12111036"/>
              <a:gd name="connsiteY2" fmla="*/ 8467 h 3970867"/>
              <a:gd name="connsiteX3" fmla="*/ 12111036 w 12111036"/>
              <a:gd name="connsiteY3" fmla="*/ 3962400 h 3970867"/>
              <a:gd name="connsiteX4" fmla="*/ 11680294 w 12111036"/>
              <a:gd name="connsiteY4" fmla="*/ 3970867 h 3970867"/>
              <a:gd name="connsiteX5" fmla="*/ 660400 w 12111036"/>
              <a:gd name="connsiteY5" fmla="*/ 3962400 h 3970867"/>
              <a:gd name="connsiteX6" fmla="*/ 0 w 12111036"/>
              <a:gd name="connsiteY6" fmla="*/ 3302000 h 3970867"/>
              <a:gd name="connsiteX7" fmla="*/ 0 w 12111036"/>
              <a:gd name="connsiteY7" fmla="*/ 660400 h 3970867"/>
              <a:gd name="connsiteX0" fmla="*/ 0 w 11680294"/>
              <a:gd name="connsiteY0" fmla="*/ 660400 h 3970867"/>
              <a:gd name="connsiteX1" fmla="*/ 660400 w 11680294"/>
              <a:gd name="connsiteY1" fmla="*/ 0 h 3970867"/>
              <a:gd name="connsiteX2" fmla="*/ 11544828 w 11680294"/>
              <a:gd name="connsiteY2" fmla="*/ 8467 h 3970867"/>
              <a:gd name="connsiteX3" fmla="*/ 11680294 w 11680294"/>
              <a:gd name="connsiteY3" fmla="*/ 3970867 h 3970867"/>
              <a:gd name="connsiteX4" fmla="*/ 660400 w 11680294"/>
              <a:gd name="connsiteY4" fmla="*/ 3962400 h 3970867"/>
              <a:gd name="connsiteX5" fmla="*/ 0 w 11680294"/>
              <a:gd name="connsiteY5" fmla="*/ 3302000 h 3970867"/>
              <a:gd name="connsiteX6" fmla="*/ 0 w 11680294"/>
              <a:gd name="connsiteY6" fmla="*/ 660400 h 3970867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477094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544828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4828" h="4004734">
                <a:moveTo>
                  <a:pt x="0" y="660400"/>
                </a:moveTo>
                <a:cubicBezTo>
                  <a:pt x="0" y="295671"/>
                  <a:pt x="295671" y="0"/>
                  <a:pt x="660400" y="0"/>
                </a:cubicBezTo>
                <a:lnTo>
                  <a:pt x="11544828" y="8467"/>
                </a:lnTo>
                <a:lnTo>
                  <a:pt x="11544828" y="4004734"/>
                </a:lnTo>
                <a:lnTo>
                  <a:pt x="660400" y="3962400"/>
                </a:lnTo>
                <a:cubicBezTo>
                  <a:pt x="295671" y="3962400"/>
                  <a:pt x="0" y="3666729"/>
                  <a:pt x="0" y="3302000"/>
                </a:cubicBezTo>
                <a:lnTo>
                  <a:pt x="0" y="660400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44092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-8554" y="1057276"/>
            <a:ext cx="4368296" cy="1489075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4803952" y="1060450"/>
            <a:ext cx="4340048" cy="1501775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1544828 w 12771436"/>
              <a:gd name="connsiteY2" fmla="*/ 8467 h 3962400"/>
              <a:gd name="connsiteX3" fmla="*/ 12111036 w 12771436"/>
              <a:gd name="connsiteY3" fmla="*/ 0 h 3962400"/>
              <a:gd name="connsiteX4" fmla="*/ 12771436 w 12771436"/>
              <a:gd name="connsiteY4" fmla="*/ 660400 h 3962400"/>
              <a:gd name="connsiteX5" fmla="*/ 12771436 w 12771436"/>
              <a:gd name="connsiteY5" fmla="*/ 3302000 h 3962400"/>
              <a:gd name="connsiteX6" fmla="*/ 12111036 w 12771436"/>
              <a:gd name="connsiteY6" fmla="*/ 3962400 h 3962400"/>
              <a:gd name="connsiteX7" fmla="*/ 660400 w 12771436"/>
              <a:gd name="connsiteY7" fmla="*/ 3962400 h 3962400"/>
              <a:gd name="connsiteX8" fmla="*/ 0 w 12771436"/>
              <a:gd name="connsiteY8" fmla="*/ 3302000 h 3962400"/>
              <a:gd name="connsiteX9" fmla="*/ 0 w 12771436"/>
              <a:gd name="connsiteY9" fmla="*/ 660400 h 3962400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111036 w 12771436"/>
              <a:gd name="connsiteY3" fmla="*/ 0 h 3970867"/>
              <a:gd name="connsiteX4" fmla="*/ 12771436 w 12771436"/>
              <a:gd name="connsiteY4" fmla="*/ 660400 h 3970867"/>
              <a:gd name="connsiteX5" fmla="*/ 12771436 w 12771436"/>
              <a:gd name="connsiteY5" fmla="*/ 3302000 h 3970867"/>
              <a:gd name="connsiteX6" fmla="*/ 12111036 w 12771436"/>
              <a:gd name="connsiteY6" fmla="*/ 3962400 h 3970867"/>
              <a:gd name="connsiteX7" fmla="*/ 11680294 w 12771436"/>
              <a:gd name="connsiteY7" fmla="*/ 3970867 h 3970867"/>
              <a:gd name="connsiteX8" fmla="*/ 660400 w 12771436"/>
              <a:gd name="connsiteY8" fmla="*/ 3962400 h 3970867"/>
              <a:gd name="connsiteX9" fmla="*/ 0 w 12771436"/>
              <a:gd name="connsiteY9" fmla="*/ 3302000 h 3970867"/>
              <a:gd name="connsiteX10" fmla="*/ 0 w 12771436"/>
              <a:gd name="connsiteY10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660400 h 3970867"/>
              <a:gd name="connsiteX4" fmla="*/ 12771436 w 12771436"/>
              <a:gd name="connsiteY4" fmla="*/ 3302000 h 3970867"/>
              <a:gd name="connsiteX5" fmla="*/ 12111036 w 12771436"/>
              <a:gd name="connsiteY5" fmla="*/ 3962400 h 3970867"/>
              <a:gd name="connsiteX6" fmla="*/ 11680294 w 12771436"/>
              <a:gd name="connsiteY6" fmla="*/ 3970867 h 3970867"/>
              <a:gd name="connsiteX7" fmla="*/ 660400 w 12771436"/>
              <a:gd name="connsiteY7" fmla="*/ 3962400 h 3970867"/>
              <a:gd name="connsiteX8" fmla="*/ 0 w 12771436"/>
              <a:gd name="connsiteY8" fmla="*/ 3302000 h 3970867"/>
              <a:gd name="connsiteX9" fmla="*/ 0 w 12771436"/>
              <a:gd name="connsiteY9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3302000 h 3970867"/>
              <a:gd name="connsiteX4" fmla="*/ 12111036 w 12771436"/>
              <a:gd name="connsiteY4" fmla="*/ 3962400 h 3970867"/>
              <a:gd name="connsiteX5" fmla="*/ 11680294 w 12771436"/>
              <a:gd name="connsiteY5" fmla="*/ 3970867 h 3970867"/>
              <a:gd name="connsiteX6" fmla="*/ 660400 w 12771436"/>
              <a:gd name="connsiteY6" fmla="*/ 3962400 h 3970867"/>
              <a:gd name="connsiteX7" fmla="*/ 0 w 12771436"/>
              <a:gd name="connsiteY7" fmla="*/ 3302000 h 3970867"/>
              <a:gd name="connsiteX8" fmla="*/ 0 w 12771436"/>
              <a:gd name="connsiteY8" fmla="*/ 660400 h 3970867"/>
              <a:gd name="connsiteX0" fmla="*/ 0 w 12111036"/>
              <a:gd name="connsiteY0" fmla="*/ 660400 h 3970867"/>
              <a:gd name="connsiteX1" fmla="*/ 660400 w 12111036"/>
              <a:gd name="connsiteY1" fmla="*/ 0 h 3970867"/>
              <a:gd name="connsiteX2" fmla="*/ 11544828 w 12111036"/>
              <a:gd name="connsiteY2" fmla="*/ 8467 h 3970867"/>
              <a:gd name="connsiteX3" fmla="*/ 12111036 w 12111036"/>
              <a:gd name="connsiteY3" fmla="*/ 3962400 h 3970867"/>
              <a:gd name="connsiteX4" fmla="*/ 11680294 w 12111036"/>
              <a:gd name="connsiteY4" fmla="*/ 3970867 h 3970867"/>
              <a:gd name="connsiteX5" fmla="*/ 660400 w 12111036"/>
              <a:gd name="connsiteY5" fmla="*/ 3962400 h 3970867"/>
              <a:gd name="connsiteX6" fmla="*/ 0 w 12111036"/>
              <a:gd name="connsiteY6" fmla="*/ 3302000 h 3970867"/>
              <a:gd name="connsiteX7" fmla="*/ 0 w 12111036"/>
              <a:gd name="connsiteY7" fmla="*/ 660400 h 3970867"/>
              <a:gd name="connsiteX0" fmla="*/ 0 w 11680294"/>
              <a:gd name="connsiteY0" fmla="*/ 660400 h 3970867"/>
              <a:gd name="connsiteX1" fmla="*/ 660400 w 11680294"/>
              <a:gd name="connsiteY1" fmla="*/ 0 h 3970867"/>
              <a:gd name="connsiteX2" fmla="*/ 11544828 w 11680294"/>
              <a:gd name="connsiteY2" fmla="*/ 8467 h 3970867"/>
              <a:gd name="connsiteX3" fmla="*/ 11680294 w 11680294"/>
              <a:gd name="connsiteY3" fmla="*/ 3970867 h 3970867"/>
              <a:gd name="connsiteX4" fmla="*/ 660400 w 11680294"/>
              <a:gd name="connsiteY4" fmla="*/ 3962400 h 3970867"/>
              <a:gd name="connsiteX5" fmla="*/ 0 w 11680294"/>
              <a:gd name="connsiteY5" fmla="*/ 3302000 h 3970867"/>
              <a:gd name="connsiteX6" fmla="*/ 0 w 11680294"/>
              <a:gd name="connsiteY6" fmla="*/ 660400 h 3970867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477094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544828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4828" h="4004734">
                <a:moveTo>
                  <a:pt x="0" y="660400"/>
                </a:moveTo>
                <a:cubicBezTo>
                  <a:pt x="0" y="295671"/>
                  <a:pt x="295671" y="0"/>
                  <a:pt x="660400" y="0"/>
                </a:cubicBezTo>
                <a:lnTo>
                  <a:pt x="11544828" y="8467"/>
                </a:lnTo>
                <a:lnTo>
                  <a:pt x="11544828" y="4004734"/>
                </a:lnTo>
                <a:lnTo>
                  <a:pt x="660400" y="3962400"/>
                </a:lnTo>
                <a:cubicBezTo>
                  <a:pt x="295671" y="3962400"/>
                  <a:pt x="0" y="3666729"/>
                  <a:pt x="0" y="3302000"/>
                </a:cubicBezTo>
                <a:lnTo>
                  <a:pt x="0" y="660400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-19893" y="3048001"/>
            <a:ext cx="4368296" cy="1489075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5" name="ตัวแทนรูปภาพ 14"/>
          <p:cNvSpPr>
            <a:spLocks noGrp="1"/>
          </p:cNvSpPr>
          <p:nvPr>
            <p:ph type="pic" sz="quarter" idx="13"/>
          </p:nvPr>
        </p:nvSpPr>
        <p:spPr>
          <a:xfrm>
            <a:off x="4792613" y="3051176"/>
            <a:ext cx="4340048" cy="1501775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1544828 w 12771436"/>
              <a:gd name="connsiteY2" fmla="*/ 8467 h 3962400"/>
              <a:gd name="connsiteX3" fmla="*/ 12111036 w 12771436"/>
              <a:gd name="connsiteY3" fmla="*/ 0 h 3962400"/>
              <a:gd name="connsiteX4" fmla="*/ 12771436 w 12771436"/>
              <a:gd name="connsiteY4" fmla="*/ 660400 h 3962400"/>
              <a:gd name="connsiteX5" fmla="*/ 12771436 w 12771436"/>
              <a:gd name="connsiteY5" fmla="*/ 3302000 h 3962400"/>
              <a:gd name="connsiteX6" fmla="*/ 12111036 w 12771436"/>
              <a:gd name="connsiteY6" fmla="*/ 3962400 h 3962400"/>
              <a:gd name="connsiteX7" fmla="*/ 660400 w 12771436"/>
              <a:gd name="connsiteY7" fmla="*/ 3962400 h 3962400"/>
              <a:gd name="connsiteX8" fmla="*/ 0 w 12771436"/>
              <a:gd name="connsiteY8" fmla="*/ 3302000 h 3962400"/>
              <a:gd name="connsiteX9" fmla="*/ 0 w 12771436"/>
              <a:gd name="connsiteY9" fmla="*/ 660400 h 3962400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111036 w 12771436"/>
              <a:gd name="connsiteY3" fmla="*/ 0 h 3970867"/>
              <a:gd name="connsiteX4" fmla="*/ 12771436 w 12771436"/>
              <a:gd name="connsiteY4" fmla="*/ 660400 h 3970867"/>
              <a:gd name="connsiteX5" fmla="*/ 12771436 w 12771436"/>
              <a:gd name="connsiteY5" fmla="*/ 3302000 h 3970867"/>
              <a:gd name="connsiteX6" fmla="*/ 12111036 w 12771436"/>
              <a:gd name="connsiteY6" fmla="*/ 3962400 h 3970867"/>
              <a:gd name="connsiteX7" fmla="*/ 11680294 w 12771436"/>
              <a:gd name="connsiteY7" fmla="*/ 3970867 h 3970867"/>
              <a:gd name="connsiteX8" fmla="*/ 660400 w 12771436"/>
              <a:gd name="connsiteY8" fmla="*/ 3962400 h 3970867"/>
              <a:gd name="connsiteX9" fmla="*/ 0 w 12771436"/>
              <a:gd name="connsiteY9" fmla="*/ 3302000 h 3970867"/>
              <a:gd name="connsiteX10" fmla="*/ 0 w 12771436"/>
              <a:gd name="connsiteY10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660400 h 3970867"/>
              <a:gd name="connsiteX4" fmla="*/ 12771436 w 12771436"/>
              <a:gd name="connsiteY4" fmla="*/ 3302000 h 3970867"/>
              <a:gd name="connsiteX5" fmla="*/ 12111036 w 12771436"/>
              <a:gd name="connsiteY5" fmla="*/ 3962400 h 3970867"/>
              <a:gd name="connsiteX6" fmla="*/ 11680294 w 12771436"/>
              <a:gd name="connsiteY6" fmla="*/ 3970867 h 3970867"/>
              <a:gd name="connsiteX7" fmla="*/ 660400 w 12771436"/>
              <a:gd name="connsiteY7" fmla="*/ 3962400 h 3970867"/>
              <a:gd name="connsiteX8" fmla="*/ 0 w 12771436"/>
              <a:gd name="connsiteY8" fmla="*/ 3302000 h 3970867"/>
              <a:gd name="connsiteX9" fmla="*/ 0 w 12771436"/>
              <a:gd name="connsiteY9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3302000 h 3970867"/>
              <a:gd name="connsiteX4" fmla="*/ 12111036 w 12771436"/>
              <a:gd name="connsiteY4" fmla="*/ 3962400 h 3970867"/>
              <a:gd name="connsiteX5" fmla="*/ 11680294 w 12771436"/>
              <a:gd name="connsiteY5" fmla="*/ 3970867 h 3970867"/>
              <a:gd name="connsiteX6" fmla="*/ 660400 w 12771436"/>
              <a:gd name="connsiteY6" fmla="*/ 3962400 h 3970867"/>
              <a:gd name="connsiteX7" fmla="*/ 0 w 12771436"/>
              <a:gd name="connsiteY7" fmla="*/ 3302000 h 3970867"/>
              <a:gd name="connsiteX8" fmla="*/ 0 w 12771436"/>
              <a:gd name="connsiteY8" fmla="*/ 660400 h 3970867"/>
              <a:gd name="connsiteX0" fmla="*/ 0 w 12111036"/>
              <a:gd name="connsiteY0" fmla="*/ 660400 h 3970867"/>
              <a:gd name="connsiteX1" fmla="*/ 660400 w 12111036"/>
              <a:gd name="connsiteY1" fmla="*/ 0 h 3970867"/>
              <a:gd name="connsiteX2" fmla="*/ 11544828 w 12111036"/>
              <a:gd name="connsiteY2" fmla="*/ 8467 h 3970867"/>
              <a:gd name="connsiteX3" fmla="*/ 12111036 w 12111036"/>
              <a:gd name="connsiteY3" fmla="*/ 3962400 h 3970867"/>
              <a:gd name="connsiteX4" fmla="*/ 11680294 w 12111036"/>
              <a:gd name="connsiteY4" fmla="*/ 3970867 h 3970867"/>
              <a:gd name="connsiteX5" fmla="*/ 660400 w 12111036"/>
              <a:gd name="connsiteY5" fmla="*/ 3962400 h 3970867"/>
              <a:gd name="connsiteX6" fmla="*/ 0 w 12111036"/>
              <a:gd name="connsiteY6" fmla="*/ 3302000 h 3970867"/>
              <a:gd name="connsiteX7" fmla="*/ 0 w 12111036"/>
              <a:gd name="connsiteY7" fmla="*/ 660400 h 3970867"/>
              <a:gd name="connsiteX0" fmla="*/ 0 w 11680294"/>
              <a:gd name="connsiteY0" fmla="*/ 660400 h 3970867"/>
              <a:gd name="connsiteX1" fmla="*/ 660400 w 11680294"/>
              <a:gd name="connsiteY1" fmla="*/ 0 h 3970867"/>
              <a:gd name="connsiteX2" fmla="*/ 11544828 w 11680294"/>
              <a:gd name="connsiteY2" fmla="*/ 8467 h 3970867"/>
              <a:gd name="connsiteX3" fmla="*/ 11680294 w 11680294"/>
              <a:gd name="connsiteY3" fmla="*/ 3970867 h 3970867"/>
              <a:gd name="connsiteX4" fmla="*/ 660400 w 11680294"/>
              <a:gd name="connsiteY4" fmla="*/ 3962400 h 3970867"/>
              <a:gd name="connsiteX5" fmla="*/ 0 w 11680294"/>
              <a:gd name="connsiteY5" fmla="*/ 3302000 h 3970867"/>
              <a:gd name="connsiteX6" fmla="*/ 0 w 11680294"/>
              <a:gd name="connsiteY6" fmla="*/ 660400 h 3970867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477094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544828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4828" h="4004734">
                <a:moveTo>
                  <a:pt x="0" y="660400"/>
                </a:moveTo>
                <a:cubicBezTo>
                  <a:pt x="0" y="295671"/>
                  <a:pt x="295671" y="0"/>
                  <a:pt x="660400" y="0"/>
                </a:cubicBezTo>
                <a:lnTo>
                  <a:pt x="11544828" y="8467"/>
                </a:lnTo>
                <a:lnTo>
                  <a:pt x="11544828" y="4004734"/>
                </a:lnTo>
                <a:lnTo>
                  <a:pt x="660400" y="3962400"/>
                </a:lnTo>
                <a:cubicBezTo>
                  <a:pt x="295671" y="3962400"/>
                  <a:pt x="0" y="3666729"/>
                  <a:pt x="0" y="3302000"/>
                </a:cubicBezTo>
                <a:lnTo>
                  <a:pt x="0" y="660400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763505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-11339" y="1222375"/>
            <a:ext cx="4368296" cy="1489075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-25463" y="2940051"/>
            <a:ext cx="4368296" cy="1489075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004320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-11339" y="1282701"/>
            <a:ext cx="4368296" cy="1489075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-12731" y="2882901"/>
            <a:ext cx="6532650" cy="1489075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  <a:gd name="connsiteX0" fmla="*/ 5757334 w 17377303"/>
              <a:gd name="connsiteY0" fmla="*/ 3953934 h 3962400"/>
              <a:gd name="connsiteX1" fmla="*/ 0 w 17377303"/>
              <a:gd name="connsiteY1" fmla="*/ 25400 h 3962400"/>
              <a:gd name="connsiteX2" fmla="*/ 16716903 w 17377303"/>
              <a:gd name="connsiteY2" fmla="*/ 0 h 3962400"/>
              <a:gd name="connsiteX3" fmla="*/ 17377303 w 17377303"/>
              <a:gd name="connsiteY3" fmla="*/ 660400 h 3962400"/>
              <a:gd name="connsiteX4" fmla="*/ 17377303 w 17377303"/>
              <a:gd name="connsiteY4" fmla="*/ 3302000 h 3962400"/>
              <a:gd name="connsiteX5" fmla="*/ 16716903 w 17377303"/>
              <a:gd name="connsiteY5" fmla="*/ 3962400 h 3962400"/>
              <a:gd name="connsiteX6" fmla="*/ 5757334 w 17377303"/>
              <a:gd name="connsiteY6" fmla="*/ 3953934 h 3962400"/>
              <a:gd name="connsiteX0" fmla="*/ 1 w 17377303"/>
              <a:gd name="connsiteY0" fmla="*/ 4055534 h 4055534"/>
              <a:gd name="connsiteX1" fmla="*/ 0 w 17377303"/>
              <a:gd name="connsiteY1" fmla="*/ 25400 h 4055534"/>
              <a:gd name="connsiteX2" fmla="*/ 16716903 w 17377303"/>
              <a:gd name="connsiteY2" fmla="*/ 0 h 4055534"/>
              <a:gd name="connsiteX3" fmla="*/ 17377303 w 17377303"/>
              <a:gd name="connsiteY3" fmla="*/ 660400 h 4055534"/>
              <a:gd name="connsiteX4" fmla="*/ 17377303 w 17377303"/>
              <a:gd name="connsiteY4" fmla="*/ 3302000 h 4055534"/>
              <a:gd name="connsiteX5" fmla="*/ 16716903 w 17377303"/>
              <a:gd name="connsiteY5" fmla="*/ 3962400 h 4055534"/>
              <a:gd name="connsiteX6" fmla="*/ 1 w 17377303"/>
              <a:gd name="connsiteY6" fmla="*/ 4055534 h 4055534"/>
              <a:gd name="connsiteX0" fmla="*/ 1 w 17377303"/>
              <a:gd name="connsiteY0" fmla="*/ 4064001 h 4064001"/>
              <a:gd name="connsiteX1" fmla="*/ 0 w 17377303"/>
              <a:gd name="connsiteY1" fmla="*/ 0 h 4064001"/>
              <a:gd name="connsiteX2" fmla="*/ 16716903 w 17377303"/>
              <a:gd name="connsiteY2" fmla="*/ 8467 h 4064001"/>
              <a:gd name="connsiteX3" fmla="*/ 17377303 w 17377303"/>
              <a:gd name="connsiteY3" fmla="*/ 668867 h 4064001"/>
              <a:gd name="connsiteX4" fmla="*/ 17377303 w 17377303"/>
              <a:gd name="connsiteY4" fmla="*/ 3310467 h 4064001"/>
              <a:gd name="connsiteX5" fmla="*/ 16716903 w 17377303"/>
              <a:gd name="connsiteY5" fmla="*/ 3970867 h 4064001"/>
              <a:gd name="connsiteX6" fmla="*/ 1 w 17377303"/>
              <a:gd name="connsiteY6" fmla="*/ 4064001 h 4064001"/>
              <a:gd name="connsiteX0" fmla="*/ 33868 w 17377303"/>
              <a:gd name="connsiteY0" fmla="*/ 3962401 h 3970867"/>
              <a:gd name="connsiteX1" fmla="*/ 0 w 17377303"/>
              <a:gd name="connsiteY1" fmla="*/ 0 h 3970867"/>
              <a:gd name="connsiteX2" fmla="*/ 16716903 w 17377303"/>
              <a:gd name="connsiteY2" fmla="*/ 8467 h 3970867"/>
              <a:gd name="connsiteX3" fmla="*/ 17377303 w 17377303"/>
              <a:gd name="connsiteY3" fmla="*/ 668867 h 3970867"/>
              <a:gd name="connsiteX4" fmla="*/ 17377303 w 17377303"/>
              <a:gd name="connsiteY4" fmla="*/ 3310467 h 3970867"/>
              <a:gd name="connsiteX5" fmla="*/ 16716903 w 17377303"/>
              <a:gd name="connsiteY5" fmla="*/ 3970867 h 3970867"/>
              <a:gd name="connsiteX6" fmla="*/ 33868 w 17377303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77303" h="3970867">
                <a:moveTo>
                  <a:pt x="33868" y="3962401"/>
                </a:moveTo>
                <a:cubicBezTo>
                  <a:pt x="33868" y="2619023"/>
                  <a:pt x="0" y="1343378"/>
                  <a:pt x="0" y="0"/>
                </a:cubicBezTo>
                <a:lnTo>
                  <a:pt x="16716903" y="8467"/>
                </a:lnTo>
                <a:cubicBezTo>
                  <a:pt x="17081632" y="8467"/>
                  <a:pt x="17377303" y="304138"/>
                  <a:pt x="17377303" y="668867"/>
                </a:cubicBezTo>
                <a:lnTo>
                  <a:pt x="17377303" y="3310467"/>
                </a:lnTo>
                <a:cubicBezTo>
                  <a:pt x="17377303" y="3675196"/>
                  <a:pt x="17081632" y="3970867"/>
                  <a:pt x="16716903" y="3970867"/>
                </a:cubicBezTo>
                <a:lnTo>
                  <a:pt x="33868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537774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5202210" y="1412168"/>
            <a:ext cx="2254867" cy="1810457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1736059" y="1418518"/>
            <a:ext cx="2254867" cy="1810457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76864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รูปภาพ 14"/>
          <p:cNvSpPr>
            <a:spLocks noGrp="1"/>
          </p:cNvSpPr>
          <p:nvPr>
            <p:ph type="pic" sz="quarter" idx="13"/>
          </p:nvPr>
        </p:nvSpPr>
        <p:spPr>
          <a:xfrm>
            <a:off x="955146" y="1062123"/>
            <a:ext cx="3273104" cy="3452727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936793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รูปภาพ 14"/>
          <p:cNvSpPr>
            <a:spLocks noGrp="1"/>
          </p:cNvSpPr>
          <p:nvPr>
            <p:ph type="pic" sz="quarter" idx="13"/>
          </p:nvPr>
        </p:nvSpPr>
        <p:spPr>
          <a:xfrm>
            <a:off x="991266" y="942975"/>
            <a:ext cx="3006414" cy="382905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22823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3397519" y="1028701"/>
            <a:ext cx="2578128" cy="2070006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65198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1" hasCustomPrompt="1"/>
          </p:nvPr>
        </p:nvSpPr>
        <p:spPr>
          <a:xfrm>
            <a:off x="3621791" y="971550"/>
            <a:ext cx="2124689" cy="2118083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37022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3606197" y="1514475"/>
            <a:ext cx="1850642" cy="14859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1220434" y="1514475"/>
            <a:ext cx="1850642" cy="14859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6" name="ตัวแทนรูปภาพ 14"/>
          <p:cNvSpPr>
            <a:spLocks noGrp="1"/>
          </p:cNvSpPr>
          <p:nvPr>
            <p:ph type="pic" sz="quarter" idx="14"/>
          </p:nvPr>
        </p:nvSpPr>
        <p:spPr>
          <a:xfrm>
            <a:off x="6072925" y="1514475"/>
            <a:ext cx="1850642" cy="14859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273605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3663489" y="971550"/>
            <a:ext cx="1850642" cy="14859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1277725" y="971550"/>
            <a:ext cx="1850642" cy="14859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6" name="ตัวแทนรูปภาพ 14"/>
          <p:cNvSpPr>
            <a:spLocks noGrp="1"/>
          </p:cNvSpPr>
          <p:nvPr>
            <p:ph type="pic" sz="quarter" idx="14"/>
          </p:nvPr>
        </p:nvSpPr>
        <p:spPr>
          <a:xfrm>
            <a:off x="6130216" y="971550"/>
            <a:ext cx="1850642" cy="14859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5" name="ตัวแทนรูปภาพ 14"/>
          <p:cNvSpPr>
            <a:spLocks noGrp="1"/>
          </p:cNvSpPr>
          <p:nvPr>
            <p:ph type="pic" sz="quarter" idx="15"/>
          </p:nvPr>
        </p:nvSpPr>
        <p:spPr>
          <a:xfrm>
            <a:off x="3692135" y="3057525"/>
            <a:ext cx="1850642" cy="14859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7" name="ตัวแทนรูปภาพ 14"/>
          <p:cNvSpPr>
            <a:spLocks noGrp="1"/>
          </p:cNvSpPr>
          <p:nvPr>
            <p:ph type="pic" sz="quarter" idx="16"/>
          </p:nvPr>
        </p:nvSpPr>
        <p:spPr>
          <a:xfrm>
            <a:off x="1306371" y="3057525"/>
            <a:ext cx="1850642" cy="14859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8" name="ตัวแทนรูปภาพ 14"/>
          <p:cNvSpPr>
            <a:spLocks noGrp="1"/>
          </p:cNvSpPr>
          <p:nvPr>
            <p:ph type="pic" sz="quarter" idx="17"/>
          </p:nvPr>
        </p:nvSpPr>
        <p:spPr>
          <a:xfrm>
            <a:off x="6158862" y="3057525"/>
            <a:ext cx="1850642" cy="14859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4266779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3634843" y="1143000"/>
            <a:ext cx="1850642" cy="14859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1249079" y="1143000"/>
            <a:ext cx="1850642" cy="14859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6" name="ตัวแทนรูปภาพ 14"/>
          <p:cNvSpPr>
            <a:spLocks noGrp="1"/>
          </p:cNvSpPr>
          <p:nvPr>
            <p:ph type="pic" sz="quarter" idx="14"/>
          </p:nvPr>
        </p:nvSpPr>
        <p:spPr>
          <a:xfrm>
            <a:off x="6101570" y="1143000"/>
            <a:ext cx="1850642" cy="14859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5" name="ตัวแทนรูปภาพ 14"/>
          <p:cNvSpPr>
            <a:spLocks noGrp="1"/>
          </p:cNvSpPr>
          <p:nvPr>
            <p:ph type="pic" sz="quarter" idx="15"/>
          </p:nvPr>
        </p:nvSpPr>
        <p:spPr>
          <a:xfrm>
            <a:off x="4944396" y="2943225"/>
            <a:ext cx="1850642" cy="14859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7" name="ตัวแทนรูปภาพ 14"/>
          <p:cNvSpPr>
            <a:spLocks noGrp="1"/>
          </p:cNvSpPr>
          <p:nvPr>
            <p:ph type="pic" sz="quarter" idx="16"/>
          </p:nvPr>
        </p:nvSpPr>
        <p:spPr>
          <a:xfrm>
            <a:off x="2558633" y="2943225"/>
            <a:ext cx="1850642" cy="14859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178476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1" hasCustomPrompt="1"/>
          </p:nvPr>
        </p:nvSpPr>
        <p:spPr>
          <a:xfrm>
            <a:off x="298871" y="1110492"/>
            <a:ext cx="1494480" cy="1489833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2" hasCustomPrompt="1"/>
          </p:nvPr>
        </p:nvSpPr>
        <p:spPr>
          <a:xfrm>
            <a:off x="2705124" y="1109181"/>
            <a:ext cx="1494480" cy="1489833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3" hasCustomPrompt="1"/>
          </p:nvPr>
        </p:nvSpPr>
        <p:spPr>
          <a:xfrm>
            <a:off x="298871" y="3145872"/>
            <a:ext cx="1494480" cy="1489833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14" hasCustomPrompt="1"/>
          </p:nvPr>
        </p:nvSpPr>
        <p:spPr>
          <a:xfrm>
            <a:off x="2705124" y="3144561"/>
            <a:ext cx="1494480" cy="1489833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4968147" y="1109181"/>
            <a:ext cx="1494480" cy="1489833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6" hasCustomPrompt="1"/>
          </p:nvPr>
        </p:nvSpPr>
        <p:spPr>
          <a:xfrm>
            <a:off x="7374400" y="1107870"/>
            <a:ext cx="1494480" cy="1489833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7" hasCustomPrompt="1"/>
          </p:nvPr>
        </p:nvSpPr>
        <p:spPr>
          <a:xfrm>
            <a:off x="4968147" y="3144561"/>
            <a:ext cx="1494480" cy="1489833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7374400" y="3143250"/>
            <a:ext cx="1494480" cy="1489833"/>
          </a:xfrm>
          <a:prstGeom prst="ellipse">
            <a:avLst/>
          </a:prstGeom>
        </p:spPr>
        <p:txBody>
          <a:bodyPr/>
          <a:lstStyle>
            <a:lvl1pPr marL="0" marR="0" indent="0" algn="l" defTabSz="687377" rtl="0" eaLnBrk="1" fontAlgn="auto" latinLnBrk="0" hangingPunct="1">
              <a:lnSpc>
                <a:spcPct val="90000"/>
              </a:lnSpc>
              <a:spcBef>
                <a:spcPts val="75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 smtClean="0"/>
              <a:t>Drag  Your Picture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0364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180945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-11853" y="0"/>
            <a:ext cx="9144000" cy="5143500"/>
          </a:xfrm>
          <a:custGeom>
            <a:avLst/>
            <a:gdLst>
              <a:gd name="connsiteX0" fmla="*/ 0 w 24323675"/>
              <a:gd name="connsiteY0" fmla="*/ 0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0 w 24323675"/>
              <a:gd name="connsiteY4" fmla="*/ 0 h 13716000"/>
              <a:gd name="connsiteX0" fmla="*/ 4477407 w 24323675"/>
              <a:gd name="connsiteY0" fmla="*/ 31531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4477407 w 24323675"/>
              <a:gd name="connsiteY4" fmla="*/ 31531 h 13716000"/>
              <a:gd name="connsiteX0" fmla="*/ 4477407 w 24323675"/>
              <a:gd name="connsiteY0" fmla="*/ 31531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2837793 w 24323675"/>
              <a:gd name="connsiteY4" fmla="*/ 5044966 h 13716000"/>
              <a:gd name="connsiteX5" fmla="*/ 4477407 w 24323675"/>
              <a:gd name="connsiteY5" fmla="*/ 31531 h 13716000"/>
              <a:gd name="connsiteX0" fmla="*/ 4477407 w 24323675"/>
              <a:gd name="connsiteY0" fmla="*/ 31531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15891641 w 24323675"/>
              <a:gd name="connsiteY4" fmla="*/ 8071945 h 13716000"/>
              <a:gd name="connsiteX5" fmla="*/ 4477407 w 24323675"/>
              <a:gd name="connsiteY5" fmla="*/ 31531 h 13716000"/>
              <a:gd name="connsiteX0" fmla="*/ 4445876 w 24323675"/>
              <a:gd name="connsiteY0" fmla="*/ 0 h 13716000"/>
              <a:gd name="connsiteX1" fmla="*/ 24323675 w 24323675"/>
              <a:gd name="connsiteY1" fmla="*/ 0 h 13716000"/>
              <a:gd name="connsiteX2" fmla="*/ 24323675 w 24323675"/>
              <a:gd name="connsiteY2" fmla="*/ 13716000 h 13716000"/>
              <a:gd name="connsiteX3" fmla="*/ 0 w 24323675"/>
              <a:gd name="connsiteY3" fmla="*/ 13716000 h 13716000"/>
              <a:gd name="connsiteX4" fmla="*/ 15891641 w 24323675"/>
              <a:gd name="connsiteY4" fmla="*/ 8071945 h 13716000"/>
              <a:gd name="connsiteX5" fmla="*/ 4445876 w 24323675"/>
              <a:gd name="connsiteY5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23675" h="13716000">
                <a:moveTo>
                  <a:pt x="4445876" y="0"/>
                </a:moveTo>
                <a:lnTo>
                  <a:pt x="24323675" y="0"/>
                </a:lnTo>
                <a:lnTo>
                  <a:pt x="24323675" y="13716000"/>
                </a:lnTo>
                <a:lnTo>
                  <a:pt x="0" y="13716000"/>
                </a:lnTo>
                <a:lnTo>
                  <a:pt x="15891641" y="8071945"/>
                </a:lnTo>
                <a:lnTo>
                  <a:pt x="4445876" y="0"/>
                </a:lnTo>
                <a:close/>
              </a:path>
            </a:pathLst>
          </a:custGeom>
          <a:effectLst>
            <a:outerShdw blurRad="393700" dist="38100" dir="2700000" algn="tl" rotWithShape="0">
              <a:prstClr val="black"/>
            </a:outerShdw>
          </a:effectLst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4186651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15751" cy="514350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180945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3000375"/>
            <a:ext cx="9144000" cy="2143125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158161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0" y="2249090"/>
            <a:ext cx="9144000" cy="289441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58332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2"/>
          <p:cNvSpPr>
            <a:spLocks noGrp="1"/>
          </p:cNvSpPr>
          <p:nvPr>
            <p:ph type="pic" sz="quarter" idx="10"/>
          </p:nvPr>
        </p:nvSpPr>
        <p:spPr>
          <a:xfrm>
            <a:off x="5603251" y="0"/>
            <a:ext cx="3540749" cy="3457575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"/>
          <p:cNvSpPr>
            <a:spLocks noGrp="1"/>
          </p:cNvSpPr>
          <p:nvPr>
            <p:ph type="pic" sz="quarter" idx="11"/>
          </p:nvPr>
        </p:nvSpPr>
        <p:spPr>
          <a:xfrm>
            <a:off x="2051164" y="0"/>
            <a:ext cx="3540749" cy="3457575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593080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29" Type="http://schemas.openxmlformats.org/officeDocument/2006/relationships/slideLayout" Target="../slideLayouts/slideLayout44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slideLayout" Target="../slideLayouts/slideLayout47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31" Type="http://schemas.openxmlformats.org/officeDocument/2006/relationships/slideLayout" Target="../slideLayouts/slideLayout46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367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5" r:id="rId2"/>
    <p:sldLayoutId id="2147483709" r:id="rId3"/>
    <p:sldLayoutId id="2147483708" r:id="rId4"/>
    <p:sldLayoutId id="2147483707" r:id="rId5"/>
    <p:sldLayoutId id="2147483706" r:id="rId6"/>
    <p:sldLayoutId id="214748370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</p:sldLayoutIdLst>
  <p:timing>
    <p:tnLst>
      <p:par>
        <p:cTn id="1" dur="indefinite" restart="never" nodeType="tmRoot"/>
      </p:par>
    </p:tnLst>
  </p:timing>
  <p:txStyles>
    <p:titleStyle>
      <a:lvl1pPr algn="ctr" defTabSz="343757" rtl="0" eaLnBrk="1" latinLnBrk="0" hangingPunct="1">
        <a:spcBef>
          <a:spcPct val="0"/>
        </a:spcBef>
        <a:buNone/>
        <a:defRPr sz="165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909" indent="-128909" algn="l" defTabSz="343757" rtl="0" eaLnBrk="1" latinLnBrk="0" hangingPunct="1">
        <a:spcBef>
          <a:spcPct val="20000"/>
        </a:spcBef>
        <a:buFont typeface="Arial" pitchFamily="34" charset="0"/>
        <a:buChar char="•"/>
        <a:defRPr sz="1203" kern="1200">
          <a:solidFill>
            <a:schemeClr val="tx1"/>
          </a:solidFill>
          <a:latin typeface="+mn-lt"/>
          <a:ea typeface="+mn-ea"/>
          <a:cs typeface="+mn-cs"/>
        </a:defRPr>
      </a:lvl1pPr>
      <a:lvl2pPr marL="279303" indent="-107424" algn="l" defTabSz="343757" rtl="0" eaLnBrk="1" latinLnBrk="0" hangingPunct="1">
        <a:spcBef>
          <a:spcPct val="20000"/>
        </a:spcBef>
        <a:buFont typeface="Arial" pitchFamily="34" charset="0"/>
        <a:buChar char="–"/>
        <a:defRPr sz="1053" kern="1200">
          <a:solidFill>
            <a:schemeClr val="tx1"/>
          </a:solidFill>
          <a:latin typeface="+mn-lt"/>
          <a:ea typeface="+mn-ea"/>
          <a:cs typeface="+mn-cs"/>
        </a:defRPr>
      </a:lvl2pPr>
      <a:lvl3pPr marL="429697" indent="-85940" algn="l" defTabSz="343757" rtl="0" eaLnBrk="1" latinLnBrk="0" hangingPunct="1">
        <a:spcBef>
          <a:spcPct val="20000"/>
        </a:spcBef>
        <a:buFont typeface="Arial" pitchFamily="34" charset="0"/>
        <a:buChar char="•"/>
        <a:defRPr sz="902" kern="1200">
          <a:solidFill>
            <a:schemeClr val="tx1"/>
          </a:solidFill>
          <a:latin typeface="+mn-lt"/>
          <a:ea typeface="+mn-ea"/>
          <a:cs typeface="+mn-cs"/>
        </a:defRPr>
      </a:lvl3pPr>
      <a:lvl4pPr marL="601575" indent="-85940" algn="l" defTabSz="343757" rtl="0" eaLnBrk="1" latinLnBrk="0" hangingPunct="1">
        <a:spcBef>
          <a:spcPct val="20000"/>
        </a:spcBef>
        <a:buFont typeface="Arial" pitchFamily="34" charset="0"/>
        <a:buChar char="–"/>
        <a:defRPr sz="752" kern="1200">
          <a:solidFill>
            <a:schemeClr val="tx1"/>
          </a:solidFill>
          <a:latin typeface="+mn-lt"/>
          <a:ea typeface="+mn-ea"/>
          <a:cs typeface="+mn-cs"/>
        </a:defRPr>
      </a:lvl4pPr>
      <a:lvl5pPr marL="773454" indent="-85940" algn="l" defTabSz="343757" rtl="0" eaLnBrk="1" latinLnBrk="0" hangingPunct="1">
        <a:spcBef>
          <a:spcPct val="20000"/>
        </a:spcBef>
        <a:buFont typeface="Arial" pitchFamily="34" charset="0"/>
        <a:buChar char="»"/>
        <a:defRPr sz="752" kern="1200">
          <a:solidFill>
            <a:schemeClr val="tx1"/>
          </a:solidFill>
          <a:latin typeface="+mn-lt"/>
          <a:ea typeface="+mn-ea"/>
          <a:cs typeface="+mn-cs"/>
        </a:defRPr>
      </a:lvl5pPr>
      <a:lvl6pPr marL="945333" indent="-85940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6pPr>
      <a:lvl7pPr marL="1117211" indent="-85940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7pPr>
      <a:lvl8pPr marL="1289090" indent="-85940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8pPr>
      <a:lvl9pPr marL="1460969" indent="-85940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1pPr>
      <a:lvl2pPr marL="171879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2pPr>
      <a:lvl3pPr marL="343757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3pPr>
      <a:lvl4pPr marL="515636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4pPr>
      <a:lvl5pPr marL="687515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5pPr>
      <a:lvl6pPr marL="859393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6pPr>
      <a:lvl7pPr marL="1031272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7pPr>
      <a:lvl8pPr marL="1203150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8pPr>
      <a:lvl9pPr marL="1375029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10"/>
          <p:cNvSpPr/>
          <p:nvPr userDrawn="1"/>
        </p:nvSpPr>
        <p:spPr>
          <a:xfrm>
            <a:off x="8653820" y="177515"/>
            <a:ext cx="360521" cy="359629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362" tIns="17181" rIns="34362" bIns="17181" rtlCol="0" anchor="ctr"/>
          <a:lstStyle/>
          <a:p>
            <a:pPr algn="ctr"/>
            <a:endParaRPr lang="en-US" sz="2519"/>
          </a:p>
        </p:txBody>
      </p:sp>
      <p:sp>
        <p:nvSpPr>
          <p:cNvPr id="9" name="TextBox 8"/>
          <p:cNvSpPr txBox="1"/>
          <p:nvPr userDrawn="1"/>
        </p:nvSpPr>
        <p:spPr>
          <a:xfrm>
            <a:off x="8685192" y="227651"/>
            <a:ext cx="308681" cy="237121"/>
          </a:xfrm>
          <a:prstGeom prst="rect">
            <a:avLst/>
          </a:prstGeom>
          <a:noFill/>
        </p:spPr>
        <p:txBody>
          <a:bodyPr wrap="none" lIns="68710" tIns="34356" rIns="68710" bIns="34356" rtlCol="0">
            <a:spAutoFit/>
          </a:bodyPr>
          <a:lstStyle/>
          <a:p>
            <a:pPr algn="ctr"/>
            <a:fld id="{260E2A6B-A809-4840-BF14-8648BC0BDF87}" type="slidenum">
              <a:rPr lang="id-ID" sz="1090" b="0" i="0" smtClean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pPr algn="ctr"/>
              <a:t>‹#›</a:t>
            </a:fld>
            <a:endParaRPr lang="id-ID" sz="1090" b="0" i="0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7483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723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703" r:id="rId8"/>
    <p:sldLayoutId id="2147483687" r:id="rId9"/>
    <p:sldLayoutId id="2147483686" r:id="rId10"/>
    <p:sldLayoutId id="2147483685" r:id="rId11"/>
    <p:sldLayoutId id="2147483684" r:id="rId12"/>
    <p:sldLayoutId id="2147483683" r:id="rId13"/>
    <p:sldLayoutId id="2147483717" r:id="rId14"/>
    <p:sldLayoutId id="2147483710" r:id="rId15"/>
    <p:sldLayoutId id="2147483722" r:id="rId16"/>
    <p:sldLayoutId id="2147483715" r:id="rId17"/>
    <p:sldLayoutId id="2147483716" r:id="rId18"/>
    <p:sldLayoutId id="2147483711" r:id="rId19"/>
    <p:sldLayoutId id="2147483718" r:id="rId20"/>
    <p:sldLayoutId id="2147483719" r:id="rId21"/>
    <p:sldLayoutId id="2147483720" r:id="rId22"/>
    <p:sldLayoutId id="2147483721" r:id="rId23"/>
    <p:sldLayoutId id="2147483714" r:id="rId24"/>
    <p:sldLayoutId id="2147483713" r:id="rId25"/>
    <p:sldLayoutId id="2147483712" r:id="rId26"/>
    <p:sldLayoutId id="2147483679" r:id="rId27"/>
    <p:sldLayoutId id="2147483676" r:id="rId28"/>
    <p:sldLayoutId id="2147483682" r:id="rId29"/>
    <p:sldLayoutId id="2147483677" r:id="rId30"/>
    <p:sldLayoutId id="2147483680" r:id="rId31"/>
    <p:sldLayoutId id="2147483681" r:id="rId32"/>
    <p:sldLayoutId id="2147483678" r:id="rId33"/>
  </p:sldLayoutIdLst>
  <p:timing>
    <p:tnLst>
      <p:par>
        <p:cTn id="1" dur="indefinite" restart="never" nodeType="tmRoot"/>
      </p:par>
    </p:tnLst>
  </p:timing>
  <p:txStyles>
    <p:titleStyle>
      <a:lvl1pPr algn="ctr" defTabSz="343757" rtl="0" eaLnBrk="1" latinLnBrk="0" hangingPunct="1">
        <a:spcBef>
          <a:spcPct val="0"/>
        </a:spcBef>
        <a:buNone/>
        <a:defRPr sz="165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909" indent="-128909" algn="l" defTabSz="343757" rtl="0" eaLnBrk="1" latinLnBrk="0" hangingPunct="1">
        <a:spcBef>
          <a:spcPct val="20000"/>
        </a:spcBef>
        <a:buFont typeface="Arial" pitchFamily="34" charset="0"/>
        <a:buChar char="•"/>
        <a:defRPr sz="1203" kern="1200">
          <a:solidFill>
            <a:schemeClr val="tx1"/>
          </a:solidFill>
          <a:latin typeface="+mn-lt"/>
          <a:ea typeface="+mn-ea"/>
          <a:cs typeface="+mn-cs"/>
        </a:defRPr>
      </a:lvl1pPr>
      <a:lvl2pPr marL="279303" indent="-107424" algn="l" defTabSz="343757" rtl="0" eaLnBrk="1" latinLnBrk="0" hangingPunct="1">
        <a:spcBef>
          <a:spcPct val="20000"/>
        </a:spcBef>
        <a:buFont typeface="Arial" pitchFamily="34" charset="0"/>
        <a:buChar char="–"/>
        <a:defRPr sz="1053" kern="1200">
          <a:solidFill>
            <a:schemeClr val="tx1"/>
          </a:solidFill>
          <a:latin typeface="+mn-lt"/>
          <a:ea typeface="+mn-ea"/>
          <a:cs typeface="+mn-cs"/>
        </a:defRPr>
      </a:lvl2pPr>
      <a:lvl3pPr marL="429697" indent="-85940" algn="l" defTabSz="343757" rtl="0" eaLnBrk="1" latinLnBrk="0" hangingPunct="1">
        <a:spcBef>
          <a:spcPct val="20000"/>
        </a:spcBef>
        <a:buFont typeface="Arial" pitchFamily="34" charset="0"/>
        <a:buChar char="•"/>
        <a:defRPr sz="902" kern="1200">
          <a:solidFill>
            <a:schemeClr val="tx1"/>
          </a:solidFill>
          <a:latin typeface="+mn-lt"/>
          <a:ea typeface="+mn-ea"/>
          <a:cs typeface="+mn-cs"/>
        </a:defRPr>
      </a:lvl3pPr>
      <a:lvl4pPr marL="601575" indent="-85940" algn="l" defTabSz="343757" rtl="0" eaLnBrk="1" latinLnBrk="0" hangingPunct="1">
        <a:spcBef>
          <a:spcPct val="20000"/>
        </a:spcBef>
        <a:buFont typeface="Arial" pitchFamily="34" charset="0"/>
        <a:buChar char="–"/>
        <a:defRPr sz="752" kern="1200">
          <a:solidFill>
            <a:schemeClr val="tx1"/>
          </a:solidFill>
          <a:latin typeface="+mn-lt"/>
          <a:ea typeface="+mn-ea"/>
          <a:cs typeface="+mn-cs"/>
        </a:defRPr>
      </a:lvl4pPr>
      <a:lvl5pPr marL="773454" indent="-85940" algn="l" defTabSz="343757" rtl="0" eaLnBrk="1" latinLnBrk="0" hangingPunct="1">
        <a:spcBef>
          <a:spcPct val="20000"/>
        </a:spcBef>
        <a:buFont typeface="Arial" pitchFamily="34" charset="0"/>
        <a:buChar char="»"/>
        <a:defRPr sz="752" kern="1200">
          <a:solidFill>
            <a:schemeClr val="tx1"/>
          </a:solidFill>
          <a:latin typeface="+mn-lt"/>
          <a:ea typeface="+mn-ea"/>
          <a:cs typeface="+mn-cs"/>
        </a:defRPr>
      </a:lvl5pPr>
      <a:lvl6pPr marL="945333" indent="-85940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6pPr>
      <a:lvl7pPr marL="1117211" indent="-85940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7pPr>
      <a:lvl8pPr marL="1289090" indent="-85940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8pPr>
      <a:lvl9pPr marL="1460969" indent="-85940" algn="l" defTabSz="343757" rtl="0" eaLnBrk="1" latinLnBrk="0" hangingPunct="1">
        <a:spcBef>
          <a:spcPct val="20000"/>
        </a:spcBef>
        <a:buFont typeface="Arial" pitchFamily="34" charset="0"/>
        <a:buChar char="•"/>
        <a:defRPr sz="7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1pPr>
      <a:lvl2pPr marL="171879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2pPr>
      <a:lvl3pPr marL="343757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3pPr>
      <a:lvl4pPr marL="515636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4pPr>
      <a:lvl5pPr marL="687515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5pPr>
      <a:lvl6pPr marL="859393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6pPr>
      <a:lvl7pPr marL="1031272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7pPr>
      <a:lvl8pPr marL="1203150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8pPr>
      <a:lvl9pPr marL="1375029" algn="l" defTabSz="343757" rtl="0" eaLnBrk="1" latinLnBrk="0" hangingPunct="1">
        <a:defRPr sz="10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Рисунок 1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2303" y="266520"/>
            <a:ext cx="4242822" cy="472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" name="TextBox 102"/>
          <p:cNvSpPr txBox="1"/>
          <p:nvPr/>
        </p:nvSpPr>
        <p:spPr>
          <a:xfrm>
            <a:off x="45953" y="1916430"/>
            <a:ext cx="9057303" cy="1535114"/>
          </a:xfrm>
          <a:prstGeom prst="rect">
            <a:avLst/>
          </a:prstGeom>
          <a:noFill/>
        </p:spPr>
        <p:txBody>
          <a:bodyPr wrap="square" lIns="34368" tIns="17184" rIns="34368" bIns="17184" rtlCol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Формирование карты 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рисков</a:t>
            </a:r>
            <a:b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в </a:t>
            </a: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финансово-бюджетной 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сфере</a:t>
            </a:r>
            <a:b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</a:b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на </a:t>
            </a: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Lato" pitchFamily="34" charset="0"/>
                <a:cs typeface="Lato" pitchFamily="34" charset="0"/>
              </a:rPr>
              <a:t>2019 год</a:t>
            </a:r>
            <a:endParaRPr lang="id-ID" sz="3600" b="1" dirty="0">
              <a:solidFill>
                <a:schemeClr val="accent5">
                  <a:lumMod val="50000"/>
                </a:schemeClr>
              </a:solidFill>
              <a:latin typeface="+mj-lt"/>
              <a:ea typeface="Lato" pitchFamily="34" charset="0"/>
              <a:cs typeface="Lato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4648200" y="3763288"/>
            <a:ext cx="2914261" cy="759182"/>
            <a:chOff x="16818143" y="11858228"/>
            <a:chExt cx="3657599" cy="952825"/>
          </a:xfrm>
        </p:grpSpPr>
        <p:sp>
          <p:nvSpPr>
            <p:cNvPr id="136" name="Rectangle 45"/>
            <p:cNvSpPr/>
            <p:nvPr/>
          </p:nvSpPr>
          <p:spPr>
            <a:xfrm rot="5400000">
              <a:off x="18191179" y="10493503"/>
              <a:ext cx="911528" cy="365759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463"/>
                </a:lnSpc>
              </a:pPr>
              <a:endParaRPr lang="id-ID" sz="105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" name="Rectangle 55"/>
            <p:cNvSpPr>
              <a:spLocks noChangeArrowheads="1"/>
            </p:cNvSpPr>
            <p:nvPr/>
          </p:nvSpPr>
          <p:spPr bwMode="auto">
            <a:xfrm>
              <a:off x="17046743" y="11858228"/>
              <a:ext cx="2980976" cy="952825"/>
            </a:xfrm>
            <a:prstGeom prst="rect">
              <a:avLst/>
            </a:prstGeom>
            <a:noFill/>
            <a:extLst/>
          </p:spPr>
          <p:txBody>
            <a:bodyPr wrap="square">
              <a:spAutoFit/>
            </a:bodyPr>
            <a:lstStyle/>
            <a:p>
              <a:pPr>
                <a:lnSpc>
                  <a:spcPts val="1300"/>
                </a:lnSpc>
              </a:pPr>
              <a:r>
                <a:rPr lang="ru-RU" altLang="ru-RU" sz="1200" b="1" dirty="0">
                  <a:solidFill>
                    <a:schemeClr val="bg1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Руководитель Управления</a:t>
              </a:r>
              <a:r>
                <a:rPr lang="en-US" altLang="ru-RU" sz="1200" b="1" dirty="0">
                  <a:solidFill>
                    <a:schemeClr val="bg1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 </a:t>
              </a:r>
              <a:r>
                <a:rPr lang="ru-RU" altLang="ru-RU" sz="1200" b="1" dirty="0">
                  <a:solidFill>
                    <a:schemeClr val="bg1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Федерального казначейства </a:t>
              </a:r>
            </a:p>
            <a:p>
              <a:pPr>
                <a:lnSpc>
                  <a:spcPts val="1300"/>
                </a:lnSpc>
              </a:pPr>
              <a:r>
                <a:rPr lang="ru-RU" altLang="ru-RU" sz="1200" b="1" dirty="0">
                  <a:solidFill>
                    <a:schemeClr val="bg1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по Саратовской области</a:t>
              </a:r>
            </a:p>
            <a:p>
              <a:pPr>
                <a:lnSpc>
                  <a:spcPts val="1300"/>
                </a:lnSpc>
              </a:pPr>
              <a:r>
                <a:rPr lang="ru-RU" altLang="ru-RU" sz="1200" b="1" dirty="0">
                  <a:solidFill>
                    <a:schemeClr val="bg1"/>
                  </a:solidFill>
                  <a:latin typeface="Calibri" panose="020F0502020204030204" pitchFamily="34" charset="0"/>
                  <a:ea typeface="Open Sans" panose="020B0606030504020204" pitchFamily="34" charset="0"/>
                  <a:cs typeface="Calibri" panose="020F0502020204030204" pitchFamily="34" charset="0"/>
                </a:rPr>
                <a:t>В.А. Мартьянова</a:t>
              </a:r>
              <a:endParaRPr lang="en-US" altLang="ru-RU" sz="1200" b="1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" name="Rectangle 45"/>
            <p:cNvSpPr/>
            <p:nvPr/>
          </p:nvSpPr>
          <p:spPr>
            <a:xfrm rot="5400000">
              <a:off x="16565098" y="12303734"/>
              <a:ext cx="848028" cy="371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463"/>
                </a:lnSpc>
              </a:pPr>
              <a:endParaRPr lang="id-ID" sz="105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8" name="Нижний колонтитул 3"/>
          <p:cNvSpPr txBox="1">
            <a:spLocks/>
          </p:cNvSpPr>
          <p:nvPr/>
        </p:nvSpPr>
        <p:spPr>
          <a:xfrm>
            <a:off x="-1831" y="4853227"/>
            <a:ext cx="9139114" cy="147398"/>
          </a:xfrm>
          <a:prstGeom prst="rect">
            <a:avLst/>
          </a:prstGeom>
        </p:spPr>
        <p:txBody>
          <a:bodyPr/>
          <a:lstStyle>
            <a:defPPr>
              <a:defRPr lang="th-TH"/>
            </a:defPPr>
            <a:lvl1pPr marL="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660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3204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5980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46406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33009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1961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0621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9281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3765"/>
            <a:r>
              <a:rPr lang="ru-RU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anose="020F0502020204030204" pitchFamily="34" charset="0"/>
              </a:rPr>
              <a:t>Краснодар, </a:t>
            </a:r>
            <a:r>
              <a:rPr lang="ru-RU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anose="020F0502020204030204" pitchFamily="34" charset="0"/>
              </a:rPr>
              <a:t>2018 г.</a:t>
            </a:r>
            <a:endParaRPr lang="en-US" sz="105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164" name="Straight Connector 25"/>
          <p:cNvCxnSpPr/>
          <p:nvPr/>
        </p:nvCxnSpPr>
        <p:spPr bwMode="auto">
          <a:xfrm>
            <a:off x="948680" y="1791822"/>
            <a:ext cx="7223770" cy="1792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65" name="Picture 7" descr="Z:\KURNOSOVA\неееет\1\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7031" y="59286"/>
            <a:ext cx="1163223" cy="116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6" name="Текст 8"/>
          <p:cNvSpPr txBox="1">
            <a:spLocks/>
          </p:cNvSpPr>
          <p:nvPr/>
        </p:nvSpPr>
        <p:spPr>
          <a:xfrm>
            <a:off x="2495157" y="1200150"/>
            <a:ext cx="3821824" cy="376703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dobe Arabic" panose="02040503050201020203" pitchFamily="18" charset="-78"/>
              </a:rPr>
              <a:t>Управление Федерального казначейства</a:t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dobe Arabic" panose="02040503050201020203" pitchFamily="18" charset="-78"/>
              </a:rPr>
            </a:b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dobe Arabic" panose="02040503050201020203" pitchFamily="18" charset="-78"/>
              </a:rPr>
              <a:t>по Саратовской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dobe Arabic" panose="02040503050201020203" pitchFamily="18" charset="-78"/>
              </a:rPr>
              <a:t>области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dobe Arabic" panose="02040503050201020203" pitchFamily="18" charset="-78"/>
            </a:endParaRPr>
          </a:p>
        </p:txBody>
      </p:sp>
      <p:sp>
        <p:nvSpPr>
          <p:cNvPr id="14" name="Текст 8"/>
          <p:cNvSpPr txBox="1">
            <a:spLocks/>
          </p:cNvSpPr>
          <p:nvPr/>
        </p:nvSpPr>
        <p:spPr>
          <a:xfrm>
            <a:off x="2525636" y="1547347"/>
            <a:ext cx="3821824" cy="376703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dobe Arabic" panose="02040503050201020203" pitchFamily="18" charset="-78"/>
              </a:rPr>
              <a:t>saratov.roskazna.ru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dobe Arabic" panose="02040503050201020203" pitchFamily="18" charset="-78"/>
            </a:endParaRPr>
          </a:p>
          <a:p>
            <a:pPr algn="ctr">
              <a:lnSpc>
                <a:spcPts val="1200"/>
              </a:lnSpc>
            </a:pPr>
            <a:endParaRPr lang="ru-RU" sz="11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6869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Прямоугольник 204"/>
          <p:cNvSpPr/>
          <p:nvPr/>
        </p:nvSpPr>
        <p:spPr>
          <a:xfrm>
            <a:off x="-1" y="675995"/>
            <a:ext cx="9143999" cy="43341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65663" y="723126"/>
            <a:ext cx="275697" cy="4241512"/>
          </a:xfrm>
          <a:prstGeom prst="rect">
            <a:avLst/>
          </a:prstGeom>
          <a:solidFill>
            <a:schemeClr val="accent5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208" name="Прямоугольник 207"/>
          <p:cNvSpPr/>
          <p:nvPr/>
        </p:nvSpPr>
        <p:spPr>
          <a:xfrm>
            <a:off x="337660" y="3875422"/>
            <a:ext cx="8722800" cy="1089216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207" name="Прямоугольник 206"/>
          <p:cNvSpPr/>
          <p:nvPr/>
        </p:nvSpPr>
        <p:spPr>
          <a:xfrm>
            <a:off x="337660" y="2696252"/>
            <a:ext cx="8722800" cy="1105677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206" name="Прямоугольник 205"/>
          <p:cNvSpPr/>
          <p:nvPr/>
        </p:nvSpPr>
        <p:spPr>
          <a:xfrm>
            <a:off x="342899" y="1037884"/>
            <a:ext cx="8722800" cy="1587709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52" name="Rectangle 4"/>
          <p:cNvSpPr/>
          <p:nvPr/>
        </p:nvSpPr>
        <p:spPr>
          <a:xfrm rot="5400000">
            <a:off x="916191" y="786221"/>
            <a:ext cx="889987" cy="2002026"/>
          </a:xfrm>
          <a:prstGeom prst="rect">
            <a:avLst/>
          </a:prstGeom>
        </p:spPr>
        <p:txBody>
          <a:bodyPr vert="vert270" wrap="square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Н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ецелевое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использование средств, 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предоставленных</a:t>
            </a:r>
          </a:p>
          <a:p>
            <a:pPr>
              <a:lnSpc>
                <a:spcPts val="1100"/>
              </a:lnSpc>
            </a:pP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из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федерального бюджета, при закупках товаров, работ, услуг </a:t>
            </a:r>
          </a:p>
        </p:txBody>
      </p:sp>
      <p:sp>
        <p:nvSpPr>
          <p:cNvPr id="72" name="Rectangle 4"/>
          <p:cNvSpPr/>
          <p:nvPr/>
        </p:nvSpPr>
        <p:spPr>
          <a:xfrm rot="5400000">
            <a:off x="3986185" y="-554356"/>
            <a:ext cx="1551707" cy="4755796"/>
          </a:xfrm>
          <a:prstGeom prst="rect">
            <a:avLst/>
          </a:prstGeom>
        </p:spPr>
        <p:txBody>
          <a:bodyPr vert="vert270" wrap="square" lIns="0" tIns="0" rIns="0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1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1. Внедрение подсистемы бюджетного планирования </a:t>
            </a:r>
            <a:r>
              <a:rPr lang="ru-RU" sz="11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ГИИС ЭБ</a:t>
            </a:r>
            <a:endParaRPr lang="ru-RU" sz="1100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>
              <a:lnSpc>
                <a:spcPts val="1100"/>
              </a:lnSpc>
            </a:pPr>
            <a:r>
              <a:rPr lang="ru-RU" sz="11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2. Осуществление казначейского сопровождения</a:t>
            </a:r>
          </a:p>
          <a:p>
            <a:pPr>
              <a:lnSpc>
                <a:spcPts val="1100"/>
              </a:lnSpc>
            </a:pPr>
            <a:r>
              <a:rPr lang="ru-RU" sz="11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3. Осуществление бюджетного мониторинга</a:t>
            </a:r>
          </a:p>
          <a:p>
            <a:pPr>
              <a:lnSpc>
                <a:spcPts val="1100"/>
              </a:lnSpc>
            </a:pPr>
            <a:r>
              <a:rPr lang="ru-RU" sz="11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4. Направление обзоров нарушений и недостатков, выявленных </a:t>
            </a:r>
            <a:r>
              <a:rPr lang="ru-RU" sz="11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ФК </a:t>
            </a:r>
            <a:r>
              <a:rPr lang="ru-RU" sz="11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при проведении контрольных мероприятий в финансово-бюджетной сфере у главных распорядителей средств федерального бюджета, распорядителей и получателей средств федерального бюджета</a:t>
            </a:r>
          </a:p>
          <a:p>
            <a:pPr>
              <a:lnSpc>
                <a:spcPts val="1100"/>
              </a:lnSpc>
            </a:pPr>
            <a:r>
              <a:rPr lang="ru-RU" sz="11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5. Осуществление электронного санкционирования оплаты обязательств </a:t>
            </a:r>
          </a:p>
          <a:p>
            <a:pPr>
              <a:lnSpc>
                <a:spcPts val="1100"/>
              </a:lnSpc>
            </a:pPr>
            <a:r>
              <a:rPr lang="ru-RU" sz="11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6. На этапе формирования обоснований бюджетных ассигнований в подсистеме бюджетного планирования ГИИС </a:t>
            </a:r>
            <a:r>
              <a:rPr lang="ru-RU" sz="11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ЭБ осуществлять </a:t>
            </a:r>
            <a:r>
              <a:rPr lang="ru-RU" sz="11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автоматизированный контроль за соответствием кода вида расхода предмету закупки</a:t>
            </a:r>
          </a:p>
        </p:txBody>
      </p:sp>
      <p:sp>
        <p:nvSpPr>
          <p:cNvPr id="73" name="Rectangle 4"/>
          <p:cNvSpPr/>
          <p:nvPr/>
        </p:nvSpPr>
        <p:spPr>
          <a:xfrm rot="5400000">
            <a:off x="7497063" y="1354203"/>
            <a:ext cx="367793" cy="960120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85" name="Straight Connector 25"/>
          <p:cNvCxnSpPr/>
          <p:nvPr/>
        </p:nvCxnSpPr>
        <p:spPr bwMode="auto">
          <a:xfrm flipV="1">
            <a:off x="2376830" y="729726"/>
            <a:ext cx="0" cy="4248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25"/>
          <p:cNvCxnSpPr/>
          <p:nvPr/>
        </p:nvCxnSpPr>
        <p:spPr bwMode="auto">
          <a:xfrm>
            <a:off x="66991" y="1040029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25"/>
          <p:cNvCxnSpPr/>
          <p:nvPr/>
        </p:nvCxnSpPr>
        <p:spPr bwMode="auto">
          <a:xfrm flipH="1" flipV="1">
            <a:off x="66852" y="2631932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25"/>
          <p:cNvCxnSpPr/>
          <p:nvPr/>
        </p:nvCxnSpPr>
        <p:spPr bwMode="auto">
          <a:xfrm flipV="1">
            <a:off x="7200900" y="727239"/>
            <a:ext cx="0" cy="4248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8" name="Rectangle 21"/>
          <p:cNvSpPr/>
          <p:nvPr/>
        </p:nvSpPr>
        <p:spPr>
          <a:xfrm>
            <a:off x="388622" y="727326"/>
            <a:ext cx="1930973" cy="25736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Вид </a:t>
            </a:r>
            <a:r>
              <a:rPr lang="ru-RU" sz="12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нарушения</a:t>
            </a:r>
          </a:p>
        </p:txBody>
      </p:sp>
      <p:sp>
        <p:nvSpPr>
          <p:cNvPr id="176" name="Rectangle 4"/>
          <p:cNvSpPr/>
          <p:nvPr/>
        </p:nvSpPr>
        <p:spPr>
          <a:xfrm rot="5400000">
            <a:off x="766491" y="2234953"/>
            <a:ext cx="1172116" cy="2019298"/>
          </a:xfrm>
          <a:prstGeom prst="rect">
            <a:avLst/>
          </a:prstGeom>
        </p:spPr>
        <p:txBody>
          <a:bodyPr vert="vert270" wrap="square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И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спользование субсидии</a:t>
            </a:r>
          </a:p>
          <a:p>
            <a:pPr>
              <a:lnSpc>
                <a:spcPts val="1100"/>
              </a:lnSpc>
            </a:pP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на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финансовое обеспечение государственного 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задания</a:t>
            </a:r>
          </a:p>
          <a:p>
            <a:pPr>
              <a:lnSpc>
                <a:spcPts val="1100"/>
              </a:lnSpc>
            </a:pP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на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цели, не предусмотренные условиями 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предоставления,</a:t>
            </a:r>
          </a:p>
          <a:p>
            <a:pPr>
              <a:lnSpc>
                <a:spcPts val="1100"/>
              </a:lnSpc>
            </a:pP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в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случае невыполнения государственного задания</a:t>
            </a:r>
          </a:p>
        </p:txBody>
      </p:sp>
      <p:sp>
        <p:nvSpPr>
          <p:cNvPr id="177" name="Rectangle 4"/>
          <p:cNvSpPr/>
          <p:nvPr/>
        </p:nvSpPr>
        <p:spPr>
          <a:xfrm rot="5400000">
            <a:off x="4505949" y="847882"/>
            <a:ext cx="564257" cy="4825642"/>
          </a:xfrm>
          <a:prstGeom prst="rect">
            <a:avLst/>
          </a:prstGeom>
        </p:spPr>
        <p:txBody>
          <a:bodyPr vert="vert270" wrap="square" lIns="0" tIns="0" rIns="0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1. Направление обзоров нарушений и недостатков, выявленных 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ФК</a:t>
            </a:r>
          </a:p>
          <a:p>
            <a:pPr>
              <a:lnSpc>
                <a:spcPts val="1100"/>
              </a:lnSpc>
            </a:pP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при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проведении контрольных мероприятий в финансово-бюджетной 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сфере</a:t>
            </a:r>
          </a:p>
          <a:p>
            <a:pPr>
              <a:lnSpc>
                <a:spcPts val="1100"/>
              </a:lnSpc>
            </a:pP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у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главных распорядителей средств федерального бюджета, 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распорядителей</a:t>
            </a:r>
          </a:p>
          <a:p>
            <a:pPr>
              <a:lnSpc>
                <a:spcPts val="1100"/>
              </a:lnSpc>
            </a:pP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и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получателей средств федерального бюджета</a:t>
            </a:r>
            <a:endParaRPr lang="ru-RU" sz="12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8" name="Rectangle 4"/>
          <p:cNvSpPr/>
          <p:nvPr/>
        </p:nvSpPr>
        <p:spPr>
          <a:xfrm rot="5400000">
            <a:off x="7511683" y="2766594"/>
            <a:ext cx="338554" cy="960119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</a:t>
            </a:r>
          </a:p>
        </p:txBody>
      </p:sp>
      <p:cxnSp>
        <p:nvCxnSpPr>
          <p:cNvPr id="181" name="Straight Connector 25"/>
          <p:cNvCxnSpPr/>
          <p:nvPr/>
        </p:nvCxnSpPr>
        <p:spPr bwMode="auto">
          <a:xfrm>
            <a:off x="67691" y="2700253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2" name="Straight Connector 25"/>
          <p:cNvCxnSpPr/>
          <p:nvPr/>
        </p:nvCxnSpPr>
        <p:spPr bwMode="auto">
          <a:xfrm flipH="1" flipV="1">
            <a:off x="67180" y="3801182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5" name="Rectangle 4"/>
          <p:cNvSpPr/>
          <p:nvPr/>
        </p:nvSpPr>
        <p:spPr>
          <a:xfrm rot="5400000">
            <a:off x="908252" y="3409653"/>
            <a:ext cx="889987" cy="2003768"/>
          </a:xfrm>
          <a:prstGeom prst="rect">
            <a:avLst/>
          </a:prstGeom>
        </p:spPr>
        <p:txBody>
          <a:bodyPr vert="vert270" wrap="square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С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оциальные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выплаты на цели, не предусмотренные нормативными правовыми актами - основаниями предоставления средств</a:t>
            </a:r>
          </a:p>
        </p:txBody>
      </p:sp>
      <p:sp>
        <p:nvSpPr>
          <p:cNvPr id="186" name="Rectangle 4"/>
          <p:cNvSpPr/>
          <p:nvPr/>
        </p:nvSpPr>
        <p:spPr>
          <a:xfrm rot="5400000">
            <a:off x="4298996" y="2009772"/>
            <a:ext cx="987450" cy="4816356"/>
          </a:xfrm>
          <a:prstGeom prst="rect">
            <a:avLst/>
          </a:prstGeom>
        </p:spPr>
        <p:txBody>
          <a:bodyPr vert="vert270" wrap="square" lIns="0" tIns="0" rIns="0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1. Передача санкционирования социальных выплат в ТОФК</a:t>
            </a:r>
          </a:p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2. Внесение изменений в НПА в части оплаты ЖКУ в порядке компенсации</a:t>
            </a:r>
          </a:p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3. Перечисление средств на лицевые счета граждан, открытые в кредитных организациях </a:t>
            </a:r>
          </a:p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4. Подтверждение ПФР права соответствующего гражданина на получение указанных средств</a:t>
            </a:r>
          </a:p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5. Предложения по изъятию делегированных полномочий</a:t>
            </a:r>
          </a:p>
        </p:txBody>
      </p:sp>
      <p:sp>
        <p:nvSpPr>
          <p:cNvPr id="187" name="Rectangle 4"/>
          <p:cNvSpPr/>
          <p:nvPr/>
        </p:nvSpPr>
        <p:spPr>
          <a:xfrm rot="5400000">
            <a:off x="7511682" y="3936542"/>
            <a:ext cx="338554" cy="960119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</a:t>
            </a:r>
          </a:p>
        </p:txBody>
      </p:sp>
      <p:cxnSp>
        <p:nvCxnSpPr>
          <p:cNvPr id="190" name="Straight Connector 25"/>
          <p:cNvCxnSpPr/>
          <p:nvPr/>
        </p:nvCxnSpPr>
        <p:spPr bwMode="auto">
          <a:xfrm>
            <a:off x="71129" y="3872511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1" name="Straight Connector 25"/>
          <p:cNvCxnSpPr/>
          <p:nvPr/>
        </p:nvCxnSpPr>
        <p:spPr bwMode="auto">
          <a:xfrm flipH="1" flipV="1">
            <a:off x="68580" y="4964638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3" name="Rectangle 21"/>
          <p:cNvSpPr/>
          <p:nvPr/>
        </p:nvSpPr>
        <p:spPr>
          <a:xfrm>
            <a:off x="2432411" y="730657"/>
            <a:ext cx="4707525" cy="25736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Меры реагирования</a:t>
            </a:r>
          </a:p>
        </p:txBody>
      </p:sp>
      <p:sp>
        <p:nvSpPr>
          <p:cNvPr id="204" name="Rectangle 21"/>
          <p:cNvSpPr/>
          <p:nvPr/>
        </p:nvSpPr>
        <p:spPr>
          <a:xfrm>
            <a:off x="7261864" y="736372"/>
            <a:ext cx="838196" cy="24198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Значимость</a:t>
            </a:r>
            <a:endParaRPr lang="ru-RU" sz="11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31" y="689226"/>
            <a:ext cx="396262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100" b="1" dirty="0" smtClean="0">
                <a:solidFill>
                  <a:schemeClr val="bg1"/>
                </a:solidFill>
              </a:rPr>
              <a:t>№</a:t>
            </a:r>
            <a:br>
              <a:rPr lang="ru-RU" sz="1100" b="1" dirty="0" smtClean="0">
                <a:solidFill>
                  <a:schemeClr val="bg1"/>
                </a:solidFill>
              </a:rPr>
            </a:br>
            <a:r>
              <a:rPr lang="ru-RU" sz="1100" b="1" dirty="0" smtClean="0">
                <a:solidFill>
                  <a:schemeClr val="bg1"/>
                </a:solidFill>
              </a:rPr>
              <a:t>п/п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8909254" y="4904944"/>
            <a:ext cx="216000" cy="216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/>
            <a:r>
              <a:rPr lang="ru-RU" sz="1050" b="1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2</a:t>
            </a:r>
            <a:endParaRPr lang="ru-RU" sz="1050" b="1" dirty="0">
              <a:solidFill>
                <a:schemeClr val="bg1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60" name="Title 1"/>
          <p:cNvSpPr txBox="1">
            <a:spLocks/>
          </p:cNvSpPr>
          <p:nvPr/>
        </p:nvSpPr>
        <p:spPr>
          <a:xfrm>
            <a:off x="2186" y="419763"/>
            <a:ext cx="9141813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th-TH"/>
            </a:defPPr>
            <a:lvl1pPr indent="0" defTabSz="685800">
              <a:spcBef>
                <a:spcPct val="20000"/>
              </a:spcBef>
              <a:buNone/>
              <a:defRPr sz="1350" b="1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ru-RU" altLang="ru-RU" sz="1600" b="0" i="1" dirty="0" smtClean="0">
                <a:solidFill>
                  <a:schemeClr val="accent5">
                    <a:lumMod val="50000"/>
                  </a:schemeClr>
                </a:solidFill>
              </a:rPr>
              <a:t>Нецелевое использование средств, предоставленных из федерального бюджета</a:t>
            </a:r>
            <a:endParaRPr lang="ru-RU" altLang="ru-RU" sz="1600" b="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1" name="Rectangle 21"/>
          <p:cNvSpPr/>
          <p:nvPr/>
        </p:nvSpPr>
        <p:spPr>
          <a:xfrm>
            <a:off x="8203626" y="734946"/>
            <a:ext cx="845815" cy="24198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Вероятность</a:t>
            </a:r>
            <a:endParaRPr lang="ru-RU" sz="11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62" name="Straight Connector 25"/>
          <p:cNvCxnSpPr/>
          <p:nvPr/>
        </p:nvCxnSpPr>
        <p:spPr bwMode="auto">
          <a:xfrm flipV="1">
            <a:off x="8146390" y="723126"/>
            <a:ext cx="0" cy="4248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Rectangle 4"/>
          <p:cNvSpPr/>
          <p:nvPr/>
        </p:nvSpPr>
        <p:spPr>
          <a:xfrm rot="5400000">
            <a:off x="8448286" y="1380490"/>
            <a:ext cx="338554" cy="912388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0,2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4" name="Rectangle 4"/>
          <p:cNvSpPr/>
          <p:nvPr/>
        </p:nvSpPr>
        <p:spPr>
          <a:xfrm rot="5400000">
            <a:off x="8444658" y="3964079"/>
            <a:ext cx="338554" cy="905832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0,7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5" name="Rectangle 4"/>
          <p:cNvSpPr/>
          <p:nvPr/>
        </p:nvSpPr>
        <p:spPr>
          <a:xfrm rot="5400000">
            <a:off x="8445038" y="2815484"/>
            <a:ext cx="338554" cy="905069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0,2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66" name="Straight Connector 25"/>
          <p:cNvCxnSpPr/>
          <p:nvPr/>
        </p:nvCxnSpPr>
        <p:spPr bwMode="auto">
          <a:xfrm flipV="1">
            <a:off x="342900" y="723126"/>
            <a:ext cx="0" cy="4248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25"/>
          <p:cNvCxnSpPr/>
          <p:nvPr/>
        </p:nvCxnSpPr>
        <p:spPr bwMode="auto">
          <a:xfrm flipV="1">
            <a:off x="69850" y="723126"/>
            <a:ext cx="0" cy="4248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8" name="Прямоугольник 67"/>
          <p:cNvSpPr/>
          <p:nvPr/>
        </p:nvSpPr>
        <p:spPr>
          <a:xfrm>
            <a:off x="67732" y="1689153"/>
            <a:ext cx="276038" cy="220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1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73783" y="3147313"/>
            <a:ext cx="276038" cy="220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73783" y="4317137"/>
            <a:ext cx="276038" cy="220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4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0" name="Title 1"/>
          <p:cNvSpPr txBox="1">
            <a:spLocks/>
          </p:cNvSpPr>
          <p:nvPr/>
        </p:nvSpPr>
        <p:spPr>
          <a:xfrm>
            <a:off x="1143001" y="80868"/>
            <a:ext cx="6861497" cy="2810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>
              <a:lnSpc>
                <a:spcPct val="100000"/>
              </a:lnSpc>
            </a:pPr>
            <a:r>
              <a:rPr lang="ru-RU" altLang="ru-RU" sz="1800" b="1" spc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 рисков на 2019 год (проект)</a:t>
            </a:r>
            <a:endParaRPr lang="ru-RU" altLang="ru-RU" sz="1800" b="1" spc="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1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34113"/>
            <a:ext cx="373204" cy="33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74" name="Straight Connector 25"/>
          <p:cNvCxnSpPr/>
          <p:nvPr/>
        </p:nvCxnSpPr>
        <p:spPr bwMode="auto">
          <a:xfrm>
            <a:off x="10431" y="398182"/>
            <a:ext cx="9114823" cy="448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5" name="Прямоугольник 74"/>
          <p:cNvSpPr/>
          <p:nvPr/>
        </p:nvSpPr>
        <p:spPr>
          <a:xfrm>
            <a:off x="364262" y="45660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76" name="Прямая соединительная линия 75"/>
          <p:cNvCxnSpPr/>
          <p:nvPr/>
        </p:nvCxnSpPr>
        <p:spPr>
          <a:xfrm>
            <a:off x="468000" y="207243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40283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Прямоугольник 204"/>
          <p:cNvSpPr/>
          <p:nvPr/>
        </p:nvSpPr>
        <p:spPr>
          <a:xfrm>
            <a:off x="-1" y="704761"/>
            <a:ext cx="9143999" cy="4402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65663" y="753605"/>
            <a:ext cx="275697" cy="4296047"/>
          </a:xfrm>
          <a:prstGeom prst="rect">
            <a:avLst/>
          </a:prstGeom>
          <a:solidFill>
            <a:schemeClr val="accent5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350519" y="3390390"/>
            <a:ext cx="8719200" cy="1655436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206" name="Прямоугольник 205"/>
          <p:cNvSpPr/>
          <p:nvPr/>
        </p:nvSpPr>
        <p:spPr>
          <a:xfrm>
            <a:off x="342899" y="1066651"/>
            <a:ext cx="8719200" cy="2267506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52" name="Rectangle 4"/>
          <p:cNvSpPr/>
          <p:nvPr/>
        </p:nvSpPr>
        <p:spPr>
          <a:xfrm rot="5400000">
            <a:off x="588759" y="1707493"/>
            <a:ext cx="503453" cy="986028"/>
          </a:xfrm>
          <a:prstGeom prst="rect">
            <a:avLst/>
          </a:prstGeom>
        </p:spPr>
        <p:txBody>
          <a:bodyPr vert="vert270" wrap="square" lIns="72000" tIns="36000" rIns="72000" bIns="72000" anchor="b" anchorCtr="0">
            <a:spAutoFit/>
          </a:bodyPr>
          <a:lstStyle/>
          <a:p>
            <a:pPr>
              <a:lnSpc>
                <a:spcPts val="9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З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авышение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цен товаров, работ, услуг</a:t>
            </a:r>
          </a:p>
        </p:txBody>
      </p:sp>
      <p:sp>
        <p:nvSpPr>
          <p:cNvPr id="72" name="Rectangle 4"/>
          <p:cNvSpPr/>
          <p:nvPr/>
        </p:nvSpPr>
        <p:spPr>
          <a:xfrm rot="5400000">
            <a:off x="3447821" y="-1015821"/>
            <a:ext cx="2180084" cy="6424579"/>
          </a:xfrm>
          <a:prstGeom prst="rect">
            <a:avLst/>
          </a:prstGeom>
        </p:spPr>
        <p:txBody>
          <a:bodyPr vert="vert270" wrap="square" lIns="0" tIns="0" rIns="0" bIns="108000" anchor="b" anchorCtr="0">
            <a:spAutoFit/>
          </a:bodyPr>
          <a:lstStyle/>
          <a:p>
            <a:pPr>
              <a:lnSpc>
                <a:spcPts val="1000"/>
              </a:lnSpc>
            </a:pPr>
            <a:r>
              <a:rPr lang="ru-RU" sz="108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1. Введение механизмов раскрытия структуры цены государственного контракта, контракта (договора), суммы субсидии (взноса) по договору (соглашению) (расходная декларация)</a:t>
            </a:r>
          </a:p>
          <a:p>
            <a:pPr>
              <a:lnSpc>
                <a:spcPts val="1000"/>
              </a:lnSpc>
            </a:pPr>
            <a:r>
              <a:rPr lang="ru-RU" sz="108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2. Установление правил ведения раздельного учета результатов финансово-хозяйственной деятельности</a:t>
            </a:r>
          </a:p>
          <a:p>
            <a:pPr>
              <a:lnSpc>
                <a:spcPts val="1000"/>
              </a:lnSpc>
            </a:pPr>
            <a:r>
              <a:rPr lang="ru-RU" sz="108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3. Казначейское сопровождение отдельных государственных контрактов</a:t>
            </a:r>
          </a:p>
          <a:p>
            <a:pPr>
              <a:lnSpc>
                <a:spcPts val="1000"/>
              </a:lnSpc>
            </a:pPr>
            <a:r>
              <a:rPr lang="ru-RU" sz="108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4. Проверка обоснования цены контракта в соответствии с частью 8 статьи 99 Федерального закона от </a:t>
            </a:r>
            <a:r>
              <a:rPr lang="ru-RU" sz="108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05.04.2013</a:t>
            </a:r>
          </a:p>
          <a:p>
            <a:pPr>
              <a:lnSpc>
                <a:spcPts val="1000"/>
              </a:lnSpc>
            </a:pPr>
            <a:r>
              <a:rPr lang="ru-RU" sz="108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№ </a:t>
            </a:r>
            <a:r>
              <a:rPr lang="ru-RU" sz="108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44-ФЗ</a:t>
            </a:r>
          </a:p>
          <a:p>
            <a:pPr>
              <a:lnSpc>
                <a:spcPts val="1000"/>
              </a:lnSpc>
            </a:pPr>
            <a:r>
              <a:rPr lang="ru-RU" sz="108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5. Внесение изменений в НПА, регламентирующие порядок применения методов определения начальной максимальной цены контракта в части закрепления обязательного характера применения заказчиками вышеуказанного порядка</a:t>
            </a:r>
          </a:p>
          <a:p>
            <a:pPr>
              <a:lnSpc>
                <a:spcPts val="1000"/>
              </a:lnSpc>
            </a:pPr>
            <a:r>
              <a:rPr lang="ru-RU" sz="108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6. Использование заказчиками </a:t>
            </a:r>
            <a:r>
              <a:rPr lang="ru-RU" sz="108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(в </a:t>
            </a:r>
            <a:r>
              <a:rPr lang="ru-RU" sz="1080" b="1" spc="-53" dirty="0" err="1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т.ч</a:t>
            </a:r>
            <a:r>
              <a:rPr lang="ru-RU" sz="108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. бюджетными и автономными учреждениями) единого </a:t>
            </a:r>
            <a:r>
              <a:rPr lang="ru-RU" sz="1080" b="1" spc="-53" dirty="0" err="1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агрегатора</a:t>
            </a:r>
            <a:r>
              <a:rPr lang="ru-RU" sz="108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108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торговли при </a:t>
            </a:r>
            <a:r>
              <a:rPr lang="ru-RU" sz="108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осуществлении закупок товаров, работ, услуг в соответствии с п. 4, 5, 28 ч. 1 ст. 93 44-ФЗ (в обязательном порядке)</a:t>
            </a:r>
          </a:p>
          <a:p>
            <a:pPr>
              <a:lnSpc>
                <a:spcPts val="1000"/>
              </a:lnSpc>
            </a:pPr>
            <a:r>
              <a:rPr lang="ru-RU" sz="108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7. Осуществление ГРБС контроля обоснования потребности в товарах, работах и услугах в стоимостном выражении при составлении проекта бюджетной сметы заказчика в подсистеме бюджетного планирования ГИИС </a:t>
            </a:r>
            <a:r>
              <a:rPr lang="ru-RU" sz="108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ЭБ</a:t>
            </a:r>
          </a:p>
          <a:p>
            <a:pPr>
              <a:lnSpc>
                <a:spcPts val="1000"/>
              </a:lnSpc>
            </a:pPr>
            <a:r>
              <a:rPr lang="ru-RU" sz="108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8</a:t>
            </a:r>
            <a:r>
              <a:rPr lang="ru-RU" sz="108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. Внедрение автоматизированного контроля в подсистеме бюджетного планирования </a:t>
            </a:r>
            <a:r>
              <a:rPr lang="ru-RU" sz="108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ГИИС ЭБ </a:t>
            </a:r>
            <a:r>
              <a:rPr lang="ru-RU" sz="108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корректности примененных расценок и нормативов при составлении сметной документации путем </a:t>
            </a:r>
            <a:r>
              <a:rPr lang="ru-RU" sz="108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взаимодействия</a:t>
            </a:r>
          </a:p>
          <a:p>
            <a:pPr>
              <a:lnSpc>
                <a:spcPts val="1000"/>
              </a:lnSpc>
            </a:pPr>
            <a:r>
              <a:rPr lang="ru-RU" sz="108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с </a:t>
            </a:r>
            <a:r>
              <a:rPr lang="ru-RU" sz="108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федеральной ГИС ценообразования в строительстве, предусмотренной Градостроительным кодексом </a:t>
            </a:r>
            <a:r>
              <a:rPr lang="ru-RU" sz="108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РФ</a:t>
            </a:r>
            <a:endParaRPr lang="ru-RU" sz="1080" b="1" spc="-53" dirty="0">
              <a:solidFill>
                <a:srgbClr val="00B05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3" name="Rectangle 4"/>
          <p:cNvSpPr/>
          <p:nvPr/>
        </p:nvSpPr>
        <p:spPr>
          <a:xfrm rot="5400000">
            <a:off x="7925572" y="1900143"/>
            <a:ext cx="367793" cy="647701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85" name="Straight Connector 25"/>
          <p:cNvCxnSpPr/>
          <p:nvPr/>
        </p:nvCxnSpPr>
        <p:spPr bwMode="auto">
          <a:xfrm flipV="1">
            <a:off x="1346200" y="750872"/>
            <a:ext cx="0" cy="4320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25"/>
          <p:cNvCxnSpPr/>
          <p:nvPr/>
        </p:nvCxnSpPr>
        <p:spPr bwMode="auto">
          <a:xfrm>
            <a:off x="66991" y="1065097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25"/>
          <p:cNvCxnSpPr/>
          <p:nvPr/>
        </p:nvCxnSpPr>
        <p:spPr bwMode="auto">
          <a:xfrm flipH="1" flipV="1">
            <a:off x="66852" y="3385460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25"/>
          <p:cNvCxnSpPr/>
          <p:nvPr/>
        </p:nvCxnSpPr>
        <p:spPr bwMode="auto">
          <a:xfrm flipV="1">
            <a:off x="7773010" y="748385"/>
            <a:ext cx="0" cy="4320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8" name="Rectangle 21"/>
          <p:cNvSpPr/>
          <p:nvPr/>
        </p:nvSpPr>
        <p:spPr>
          <a:xfrm>
            <a:off x="388623" y="756092"/>
            <a:ext cx="906277" cy="247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0" tIns="54000" rIns="0" bIns="54000">
            <a:spAutoFit/>
          </a:bodyPr>
          <a:lstStyle/>
          <a:p>
            <a:pPr algn="ctr"/>
            <a:r>
              <a:rPr lang="ru-RU" sz="9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Вид </a:t>
            </a:r>
            <a:r>
              <a:rPr lang="ru-RU" sz="9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нарушения</a:t>
            </a:r>
            <a:endParaRPr lang="ru-RU" sz="9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6" name="Rectangle 4"/>
          <p:cNvSpPr/>
          <p:nvPr/>
        </p:nvSpPr>
        <p:spPr>
          <a:xfrm rot="5400000">
            <a:off x="365348" y="3756721"/>
            <a:ext cx="953320" cy="998219"/>
          </a:xfrm>
          <a:prstGeom prst="rect">
            <a:avLst/>
          </a:prstGeom>
        </p:spPr>
        <p:txBody>
          <a:bodyPr vert="vert270" wrap="square" lIns="72000" tIns="36000" rIns="72000" bIns="72000" anchor="b" anchorCtr="0">
            <a:spAutoFit/>
          </a:bodyPr>
          <a:lstStyle/>
          <a:p>
            <a:pPr>
              <a:lnSpc>
                <a:spcPts val="9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О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плата </a:t>
            </a:r>
            <a:r>
              <a:rPr lang="ru-RU" sz="1200" spc="-53" dirty="0" err="1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непоставлен-ных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товаров, </a:t>
            </a:r>
            <a:r>
              <a:rPr lang="ru-RU" sz="1200" spc="-53" dirty="0" err="1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невыполнен-ных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работ, </a:t>
            </a:r>
            <a:r>
              <a:rPr lang="ru-RU" sz="1200" spc="-53" dirty="0" err="1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неоказанных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 услуг</a:t>
            </a:r>
          </a:p>
        </p:txBody>
      </p:sp>
      <p:sp>
        <p:nvSpPr>
          <p:cNvPr id="177" name="Rectangle 4"/>
          <p:cNvSpPr/>
          <p:nvPr/>
        </p:nvSpPr>
        <p:spPr>
          <a:xfrm rot="5400000">
            <a:off x="3705824" y="1002005"/>
            <a:ext cx="1667123" cy="6421529"/>
          </a:xfrm>
          <a:prstGeom prst="rect">
            <a:avLst/>
          </a:prstGeom>
        </p:spPr>
        <p:txBody>
          <a:bodyPr vert="vert270" wrap="square" lIns="0" tIns="0" rIns="0" bIns="108000" anchor="b" anchorCtr="0">
            <a:spAutoFit/>
          </a:bodyPr>
          <a:lstStyle/>
          <a:p>
            <a:pPr>
              <a:lnSpc>
                <a:spcPts val="1000"/>
              </a:lnSpc>
            </a:pPr>
            <a:r>
              <a:rPr lang="ru-RU" sz="11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1. Размещение структурированной информации в ЕИС</a:t>
            </a:r>
          </a:p>
          <a:p>
            <a:pPr>
              <a:lnSpc>
                <a:spcPts val="1000"/>
              </a:lnSpc>
            </a:pPr>
            <a:r>
              <a:rPr lang="ru-RU" sz="11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2. Разработка критериев анализа структурированной информации в ЕИС</a:t>
            </a:r>
          </a:p>
          <a:p>
            <a:pPr>
              <a:lnSpc>
                <a:spcPts val="1000"/>
              </a:lnSpc>
            </a:pPr>
            <a:r>
              <a:rPr lang="ru-RU" sz="11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3. Казначейское сопровождение отдельных государственных контрактов (расширенное казначейское сопровождение)</a:t>
            </a:r>
          </a:p>
          <a:p>
            <a:pPr>
              <a:lnSpc>
                <a:spcPts val="1000"/>
              </a:lnSpc>
            </a:pPr>
            <a:r>
              <a:rPr lang="ru-RU" sz="11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4. Включение в Федеральный закон 44-ФЗ нормы, регламентирующей порядок комиссионного проведения экспертизы предоставленных поставщиком товаров, работ, услуг, предусмотренных контрактом, и оформления ее результатов</a:t>
            </a:r>
          </a:p>
          <a:p>
            <a:pPr>
              <a:lnSpc>
                <a:spcPts val="1000"/>
              </a:lnSpc>
            </a:pPr>
            <a:r>
              <a:rPr lang="ru-RU" sz="11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5. Включение в Федеральный закон 44-ФЗ нормы, регламентирующей необходимость утверждения </a:t>
            </a:r>
            <a:r>
              <a:rPr lang="ru-RU" sz="11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порядка</a:t>
            </a:r>
          </a:p>
          <a:p>
            <a:pPr>
              <a:lnSpc>
                <a:spcPts val="1000"/>
              </a:lnSpc>
            </a:pPr>
            <a:r>
              <a:rPr lang="ru-RU" sz="11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и </a:t>
            </a:r>
            <a:r>
              <a:rPr lang="ru-RU" sz="11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перечня товаров, работ, услуг, при закупках которых требуется проведение </a:t>
            </a:r>
            <a:r>
              <a:rPr lang="ru-RU" sz="1100" b="1" spc="-53" dirty="0" err="1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видеофиксации</a:t>
            </a:r>
            <a:endParaRPr lang="ru-RU" sz="1100" b="1" spc="-53" dirty="0">
              <a:solidFill>
                <a:srgbClr val="00B050"/>
              </a:solidFill>
              <a:latin typeface="+mj-lt"/>
              <a:cs typeface="Calibri" panose="020F0502020204030204" pitchFamily="34" charset="0"/>
            </a:endParaRPr>
          </a:p>
          <a:p>
            <a:pPr>
              <a:lnSpc>
                <a:spcPts val="1000"/>
              </a:lnSpc>
            </a:pPr>
            <a:r>
              <a:rPr lang="ru-RU" sz="11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6.  Исключение </a:t>
            </a:r>
            <a:r>
              <a:rPr lang="ru-RU" sz="11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из ч. 10 ст. 7.32 КоАП РФ </a:t>
            </a:r>
            <a:r>
              <a:rPr lang="ru-RU" sz="11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нормы о </a:t>
            </a:r>
            <a:r>
              <a:rPr lang="ru-RU" sz="11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привлечении к административной </a:t>
            </a:r>
            <a:r>
              <a:rPr lang="ru-RU" sz="11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ответственности при </a:t>
            </a:r>
            <a:r>
              <a:rPr lang="ru-RU" sz="11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условии дополнительного расходования средств или уменьшения количества поставляемых товаров, объема выполняемых работ, оказываемых услуг, за исключением </a:t>
            </a:r>
            <a:r>
              <a:rPr lang="ru-RU" sz="11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случаев, </a:t>
            </a:r>
            <a:r>
              <a:rPr lang="ru-RU" sz="11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предусмотренных </a:t>
            </a:r>
            <a:r>
              <a:rPr lang="ru-RU" sz="11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законодательством</a:t>
            </a:r>
          </a:p>
          <a:p>
            <a:pPr>
              <a:lnSpc>
                <a:spcPts val="1000"/>
              </a:lnSpc>
            </a:pPr>
            <a:r>
              <a:rPr lang="ru-RU" sz="11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о </a:t>
            </a:r>
            <a:r>
              <a:rPr lang="ru-RU" sz="11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закупках</a:t>
            </a:r>
          </a:p>
        </p:txBody>
      </p:sp>
      <p:cxnSp>
        <p:nvCxnSpPr>
          <p:cNvPr id="181" name="Straight Connector 25"/>
          <p:cNvCxnSpPr/>
          <p:nvPr/>
        </p:nvCxnSpPr>
        <p:spPr bwMode="auto">
          <a:xfrm>
            <a:off x="69091" y="3328310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3" name="Rectangle 21"/>
          <p:cNvSpPr/>
          <p:nvPr/>
        </p:nvSpPr>
        <p:spPr>
          <a:xfrm>
            <a:off x="1401532" y="759423"/>
            <a:ext cx="6319748" cy="25736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cs typeface="Calibri" panose="020F0502020204030204" pitchFamily="34" charset="0"/>
              </a:rPr>
              <a:t>Меры реагирования</a:t>
            </a:r>
          </a:p>
        </p:txBody>
      </p:sp>
      <p:sp>
        <p:nvSpPr>
          <p:cNvPr id="204" name="Rectangle 21"/>
          <p:cNvSpPr/>
          <p:nvPr/>
        </p:nvSpPr>
        <p:spPr>
          <a:xfrm>
            <a:off x="7833360" y="765138"/>
            <a:ext cx="556260" cy="24670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0" tIns="61200" rIns="0" bIns="61200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Значимость</a:t>
            </a:r>
            <a:endParaRPr lang="ru-RU" sz="8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31" y="717992"/>
            <a:ext cx="396262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100" b="1" dirty="0" smtClean="0">
                <a:solidFill>
                  <a:schemeClr val="bg1"/>
                </a:solidFill>
              </a:rPr>
              <a:t>№</a:t>
            </a:r>
            <a:br>
              <a:rPr lang="ru-RU" sz="1100" b="1" dirty="0" smtClean="0">
                <a:solidFill>
                  <a:schemeClr val="bg1"/>
                </a:solidFill>
              </a:rPr>
            </a:br>
            <a:r>
              <a:rPr lang="ru-RU" sz="1100" b="1" dirty="0" smtClean="0">
                <a:solidFill>
                  <a:schemeClr val="bg1"/>
                </a:solidFill>
              </a:rPr>
              <a:t>п/п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0" name="Title 1"/>
          <p:cNvSpPr txBox="1">
            <a:spLocks/>
          </p:cNvSpPr>
          <p:nvPr/>
        </p:nvSpPr>
        <p:spPr>
          <a:xfrm>
            <a:off x="2186" y="432972"/>
            <a:ext cx="9141813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th-TH"/>
            </a:defPPr>
            <a:lvl1pPr indent="0" defTabSz="685800">
              <a:spcBef>
                <a:spcPct val="20000"/>
              </a:spcBef>
              <a:buNone/>
              <a:defRPr sz="1350" b="1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ru-RU" altLang="ru-RU" sz="1600" b="0" i="1" dirty="0" smtClean="0">
                <a:solidFill>
                  <a:schemeClr val="accent5">
                    <a:lumMod val="50000"/>
                  </a:schemeClr>
                </a:solidFill>
              </a:rPr>
              <a:t>Нарушения в сфере закупок товаров, работ, услуг</a:t>
            </a:r>
            <a:endParaRPr lang="ru-RU" altLang="ru-RU" sz="1600" b="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1" name="Rectangle 21"/>
          <p:cNvSpPr/>
          <p:nvPr/>
        </p:nvSpPr>
        <p:spPr>
          <a:xfrm>
            <a:off x="8488125" y="763712"/>
            <a:ext cx="561316" cy="24670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0" tIns="61200" rIns="0" bIns="61200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Вероятность</a:t>
            </a:r>
            <a:endParaRPr lang="ru-RU" sz="8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62" name="Straight Connector 25"/>
          <p:cNvCxnSpPr/>
          <p:nvPr/>
        </p:nvCxnSpPr>
        <p:spPr bwMode="auto">
          <a:xfrm flipV="1">
            <a:off x="8435950" y="752155"/>
            <a:ext cx="0" cy="4320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Rectangle 4"/>
          <p:cNvSpPr/>
          <p:nvPr/>
        </p:nvSpPr>
        <p:spPr>
          <a:xfrm rot="5400000">
            <a:off x="8583995" y="1940580"/>
            <a:ext cx="338554" cy="605210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0,9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66" name="Straight Connector 25"/>
          <p:cNvCxnSpPr/>
          <p:nvPr/>
        </p:nvCxnSpPr>
        <p:spPr bwMode="auto">
          <a:xfrm flipV="1">
            <a:off x="342900" y="752155"/>
            <a:ext cx="0" cy="4320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25"/>
          <p:cNvCxnSpPr/>
          <p:nvPr/>
        </p:nvCxnSpPr>
        <p:spPr bwMode="auto">
          <a:xfrm flipV="1">
            <a:off x="68317" y="752155"/>
            <a:ext cx="0" cy="4320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8" name="Прямоугольник 67"/>
          <p:cNvSpPr/>
          <p:nvPr/>
        </p:nvSpPr>
        <p:spPr>
          <a:xfrm>
            <a:off x="67732" y="2103332"/>
            <a:ext cx="276038" cy="220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4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1" name="Rectangle 4"/>
          <p:cNvSpPr/>
          <p:nvPr/>
        </p:nvSpPr>
        <p:spPr>
          <a:xfrm rot="5400000">
            <a:off x="7942212" y="3991186"/>
            <a:ext cx="338554" cy="647700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74" name="Rectangle 4"/>
          <p:cNvSpPr/>
          <p:nvPr/>
        </p:nvSpPr>
        <p:spPr>
          <a:xfrm rot="5400000">
            <a:off x="8580842" y="4011508"/>
            <a:ext cx="338554" cy="611519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0,8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69277" y="4185425"/>
            <a:ext cx="276038" cy="220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5</a:t>
            </a:r>
            <a:endParaRPr lang="ru-RU" sz="1400" b="1" dirty="0">
              <a:solidFill>
                <a:schemeClr val="bg1"/>
              </a:solidFill>
            </a:endParaRPr>
          </a:p>
        </p:txBody>
      </p:sp>
      <p:cxnSp>
        <p:nvCxnSpPr>
          <p:cNvPr id="81" name="Straight Connector 25"/>
          <p:cNvCxnSpPr/>
          <p:nvPr/>
        </p:nvCxnSpPr>
        <p:spPr bwMode="auto">
          <a:xfrm>
            <a:off x="76200" y="5040326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2" name="Овал 41"/>
          <p:cNvSpPr/>
          <p:nvPr/>
        </p:nvSpPr>
        <p:spPr>
          <a:xfrm>
            <a:off x="8909254" y="4904944"/>
            <a:ext cx="216000" cy="216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/>
            <a:r>
              <a:rPr lang="ru-RU" sz="1050" b="1" dirty="0">
                <a:solidFill>
                  <a:schemeClr val="bg1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143001" y="80868"/>
            <a:ext cx="6861497" cy="2810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>
              <a:lnSpc>
                <a:spcPct val="100000"/>
              </a:lnSpc>
            </a:pPr>
            <a:r>
              <a:rPr lang="ru-RU" altLang="ru-RU" sz="1800" b="1" spc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 рисков на 2019 год (проект)</a:t>
            </a:r>
            <a:endParaRPr lang="ru-RU" altLang="ru-RU" sz="1800" b="1" spc="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4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34113"/>
            <a:ext cx="373204" cy="33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Straight Connector 25"/>
          <p:cNvCxnSpPr/>
          <p:nvPr/>
        </p:nvCxnSpPr>
        <p:spPr bwMode="auto">
          <a:xfrm>
            <a:off x="10431" y="398182"/>
            <a:ext cx="9114823" cy="448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Прямоугольник 45"/>
          <p:cNvSpPr/>
          <p:nvPr/>
        </p:nvSpPr>
        <p:spPr>
          <a:xfrm>
            <a:off x="364262" y="45660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468000" y="207243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74843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Прямоугольник 204"/>
          <p:cNvSpPr/>
          <p:nvPr/>
        </p:nvSpPr>
        <p:spPr>
          <a:xfrm>
            <a:off x="-1" y="710706"/>
            <a:ext cx="9143999" cy="41470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65663" y="757837"/>
            <a:ext cx="275697" cy="4029055"/>
          </a:xfrm>
          <a:prstGeom prst="rect">
            <a:avLst/>
          </a:prstGeom>
          <a:solidFill>
            <a:schemeClr val="accent5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47185" y="1146492"/>
            <a:ext cx="8719200" cy="1750330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52900" y="2940578"/>
            <a:ext cx="8719200" cy="1853358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85" name="Straight Connector 25"/>
          <p:cNvCxnSpPr/>
          <p:nvPr/>
        </p:nvCxnSpPr>
        <p:spPr bwMode="auto">
          <a:xfrm flipV="1">
            <a:off x="1805940" y="764437"/>
            <a:ext cx="0" cy="399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25"/>
          <p:cNvCxnSpPr/>
          <p:nvPr/>
        </p:nvCxnSpPr>
        <p:spPr bwMode="auto">
          <a:xfrm>
            <a:off x="66991" y="1081090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25"/>
          <p:cNvCxnSpPr/>
          <p:nvPr/>
        </p:nvCxnSpPr>
        <p:spPr bwMode="auto">
          <a:xfrm flipV="1">
            <a:off x="7787640" y="761950"/>
            <a:ext cx="0" cy="399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8" name="Rectangle 21"/>
          <p:cNvSpPr/>
          <p:nvPr/>
        </p:nvSpPr>
        <p:spPr>
          <a:xfrm>
            <a:off x="388623" y="762037"/>
            <a:ext cx="1369058" cy="25736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Вид нарушения</a:t>
            </a:r>
          </a:p>
        </p:txBody>
      </p:sp>
      <p:sp>
        <p:nvSpPr>
          <p:cNvPr id="203" name="Rectangle 21"/>
          <p:cNvSpPr/>
          <p:nvPr/>
        </p:nvSpPr>
        <p:spPr>
          <a:xfrm>
            <a:off x="1854200" y="765368"/>
            <a:ext cx="5867079" cy="25736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cs typeface="Calibri" panose="020F0502020204030204" pitchFamily="34" charset="0"/>
              </a:rPr>
              <a:t>Меры реагирования</a:t>
            </a:r>
          </a:p>
        </p:txBody>
      </p:sp>
      <p:sp>
        <p:nvSpPr>
          <p:cNvPr id="204" name="Rectangle 21"/>
          <p:cNvSpPr/>
          <p:nvPr/>
        </p:nvSpPr>
        <p:spPr>
          <a:xfrm>
            <a:off x="7833360" y="771083"/>
            <a:ext cx="556260" cy="24670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0" tIns="61200" rIns="0" bIns="61200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Значимость</a:t>
            </a:r>
            <a:endParaRPr lang="ru-RU" sz="8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31" y="723937"/>
            <a:ext cx="396262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100" b="1" dirty="0" smtClean="0">
                <a:solidFill>
                  <a:schemeClr val="bg1"/>
                </a:solidFill>
              </a:rPr>
              <a:t>№</a:t>
            </a:r>
            <a:br>
              <a:rPr lang="ru-RU" sz="1100" b="1" dirty="0" smtClean="0">
                <a:solidFill>
                  <a:schemeClr val="bg1"/>
                </a:solidFill>
              </a:rPr>
            </a:br>
            <a:r>
              <a:rPr lang="ru-RU" sz="1100" b="1" dirty="0" smtClean="0">
                <a:solidFill>
                  <a:schemeClr val="bg1"/>
                </a:solidFill>
              </a:rPr>
              <a:t>п/п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0" name="Title 1"/>
          <p:cNvSpPr txBox="1">
            <a:spLocks/>
          </p:cNvSpPr>
          <p:nvPr/>
        </p:nvSpPr>
        <p:spPr>
          <a:xfrm>
            <a:off x="2186" y="430382"/>
            <a:ext cx="9141813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th-TH"/>
            </a:defPPr>
            <a:lvl1pPr indent="0" defTabSz="685800">
              <a:spcBef>
                <a:spcPct val="20000"/>
              </a:spcBef>
              <a:buNone/>
              <a:defRPr sz="1350" b="1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ru-RU" altLang="ru-RU" sz="1600" b="0" i="1" dirty="0" smtClean="0">
                <a:solidFill>
                  <a:schemeClr val="accent5">
                    <a:lumMod val="50000"/>
                  </a:schemeClr>
                </a:solidFill>
              </a:rPr>
              <a:t>Нарушения в сфере закупок товаров, работ, услуг</a:t>
            </a:r>
            <a:endParaRPr lang="ru-RU" altLang="ru-RU" sz="1600" b="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1" name="Rectangle 21"/>
          <p:cNvSpPr/>
          <p:nvPr/>
        </p:nvSpPr>
        <p:spPr>
          <a:xfrm>
            <a:off x="8488125" y="769657"/>
            <a:ext cx="561316" cy="24670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0" tIns="61200" rIns="0" bIns="61200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Вероятность</a:t>
            </a:r>
            <a:endParaRPr lang="ru-RU" sz="8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62" name="Straight Connector 25"/>
          <p:cNvCxnSpPr/>
          <p:nvPr/>
        </p:nvCxnSpPr>
        <p:spPr bwMode="auto">
          <a:xfrm flipV="1">
            <a:off x="8450580" y="757837"/>
            <a:ext cx="0" cy="399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25"/>
          <p:cNvCxnSpPr/>
          <p:nvPr/>
        </p:nvCxnSpPr>
        <p:spPr bwMode="auto">
          <a:xfrm flipV="1">
            <a:off x="342900" y="757837"/>
            <a:ext cx="0" cy="399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25"/>
          <p:cNvCxnSpPr/>
          <p:nvPr/>
        </p:nvCxnSpPr>
        <p:spPr bwMode="auto">
          <a:xfrm flipV="1">
            <a:off x="76200" y="757837"/>
            <a:ext cx="0" cy="399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Rectangle 4"/>
          <p:cNvSpPr/>
          <p:nvPr/>
        </p:nvSpPr>
        <p:spPr>
          <a:xfrm rot="5400000">
            <a:off x="7946022" y="1721571"/>
            <a:ext cx="338554" cy="647700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1" name="Rectangle 4"/>
          <p:cNvSpPr/>
          <p:nvPr/>
        </p:nvSpPr>
        <p:spPr>
          <a:xfrm rot="5400000">
            <a:off x="421866" y="1262210"/>
            <a:ext cx="1313180" cy="1454189"/>
          </a:xfrm>
          <a:prstGeom prst="rect">
            <a:avLst/>
          </a:prstGeom>
        </p:spPr>
        <p:txBody>
          <a:bodyPr vert="vert270" wrap="square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Н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еприменение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(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применение</a:t>
            </a:r>
          </a:p>
          <a:p>
            <a:pPr>
              <a:lnSpc>
                <a:spcPts val="1100"/>
              </a:lnSpc>
            </a:pP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не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в полном объеме) мер 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ответственности</a:t>
            </a:r>
          </a:p>
          <a:p>
            <a:pPr>
              <a:lnSpc>
                <a:spcPts val="1100"/>
              </a:lnSpc>
            </a:pP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за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ненадлежащее исполнение 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обязательств</a:t>
            </a:r>
          </a:p>
          <a:p>
            <a:pPr>
              <a:lnSpc>
                <a:spcPts val="1100"/>
              </a:lnSpc>
            </a:pP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по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контракту</a:t>
            </a:r>
          </a:p>
        </p:txBody>
      </p:sp>
      <p:sp>
        <p:nvSpPr>
          <p:cNvPr id="42" name="Rectangle 4"/>
          <p:cNvSpPr/>
          <p:nvPr/>
        </p:nvSpPr>
        <p:spPr>
          <a:xfrm rot="5400000">
            <a:off x="4163412" y="-950682"/>
            <a:ext cx="1231106" cy="5946829"/>
          </a:xfrm>
          <a:prstGeom prst="rect">
            <a:avLst/>
          </a:prstGeom>
        </p:spPr>
        <p:txBody>
          <a:bodyPr vert="vert270" wrap="square" lIns="0" tIns="0" rIns="0" bIns="108000" anchor="b" anchorCtr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1. Автоматический расчет суммы штрафа (пени)</a:t>
            </a:r>
          </a:p>
          <a:p>
            <a:pPr>
              <a:lnSpc>
                <a:spcPts val="12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2. Анализ фактически выплаченных штрафов (пеней)</a:t>
            </a:r>
          </a:p>
          <a:p>
            <a:pPr>
              <a:lnSpc>
                <a:spcPts val="12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3. Информирование о необходимости применения штрафных санкций</a:t>
            </a:r>
          </a:p>
          <a:p>
            <a:pPr>
              <a:lnSpc>
                <a:spcPts val="12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4. Информирование контролера о неприменении штрафных санкций </a:t>
            </a:r>
          </a:p>
          <a:p>
            <a:pPr>
              <a:lnSpc>
                <a:spcPts val="1200"/>
              </a:lnSpc>
            </a:pP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5. Внесение изменений в Федеральный закон 44-ФЗ,  в Правила определения размера неустойки штрафов, пеней, предусматривающие сроки, в течение которых заказчик обязан направить требования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об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уплате неустойки (штрафов, пеней), сроки исполнения таких требований, а также сроки обращения заказчика в суд при неисполнении требований</a:t>
            </a:r>
          </a:p>
        </p:txBody>
      </p:sp>
      <p:sp>
        <p:nvSpPr>
          <p:cNvPr id="43" name="Rectangle 4"/>
          <p:cNvSpPr/>
          <p:nvPr/>
        </p:nvSpPr>
        <p:spPr>
          <a:xfrm rot="5400000">
            <a:off x="8596017" y="1740167"/>
            <a:ext cx="338554" cy="621811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0,8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3783" y="1893977"/>
            <a:ext cx="276038" cy="220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6</a:t>
            </a:r>
            <a:endParaRPr lang="ru-RU" sz="1400" b="1" dirty="0">
              <a:solidFill>
                <a:schemeClr val="bg1"/>
              </a:solidFill>
            </a:endParaRPr>
          </a:p>
        </p:txBody>
      </p:sp>
      <p:cxnSp>
        <p:nvCxnSpPr>
          <p:cNvPr id="45" name="Straight Connector 25"/>
          <p:cNvCxnSpPr/>
          <p:nvPr/>
        </p:nvCxnSpPr>
        <p:spPr bwMode="auto">
          <a:xfrm flipH="1" flipV="1">
            <a:off x="68982" y="1143718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25"/>
          <p:cNvCxnSpPr/>
          <p:nvPr/>
        </p:nvCxnSpPr>
        <p:spPr bwMode="auto">
          <a:xfrm>
            <a:off x="76200" y="2891790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Rectangle 4"/>
          <p:cNvSpPr/>
          <p:nvPr/>
        </p:nvSpPr>
        <p:spPr>
          <a:xfrm rot="5400000">
            <a:off x="7949831" y="3499217"/>
            <a:ext cx="338554" cy="662940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9" name="Rectangle 4"/>
          <p:cNvSpPr/>
          <p:nvPr/>
        </p:nvSpPr>
        <p:spPr>
          <a:xfrm rot="5400000">
            <a:off x="8588483" y="3521098"/>
            <a:ext cx="338554" cy="614362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0,5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3783" y="3738017"/>
            <a:ext cx="276038" cy="220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7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4" name="Rectangle 4"/>
          <p:cNvSpPr/>
          <p:nvPr/>
        </p:nvSpPr>
        <p:spPr>
          <a:xfrm rot="5400000">
            <a:off x="4564670" y="821798"/>
            <a:ext cx="463845" cy="5982088"/>
          </a:xfrm>
          <a:prstGeom prst="rect">
            <a:avLst/>
          </a:prstGeom>
        </p:spPr>
        <p:txBody>
          <a:bodyPr vert="vert270" wrap="square" lIns="0" tIns="0" rIns="0" bIns="108000" anchor="b" anchorCtr="0">
            <a:spAutoFit/>
          </a:bodyPr>
          <a:lstStyle/>
          <a:p>
            <a:pPr marL="228600" indent="-228600">
              <a:lnSpc>
                <a:spcPts val="1200"/>
              </a:lnSpc>
              <a:buAutoNum type="arabicPeriod"/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Размещение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ГРБС утвержденных требований к закупаемым товарам, работам,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услугам</a:t>
            </a:r>
          </a:p>
          <a:p>
            <a:pPr>
              <a:lnSpc>
                <a:spcPts val="12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и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нормативных затрат на обеспечение функций заказчиков в структурированной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форме</a:t>
            </a:r>
          </a:p>
          <a:p>
            <a:pPr>
              <a:lnSpc>
                <a:spcPts val="12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в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подсистеме бюджетного планирования ГИИС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ЭБ</a:t>
            </a:r>
            <a:endParaRPr lang="ru-RU" sz="1200" b="1" spc="-53" dirty="0">
              <a:solidFill>
                <a:srgbClr val="00B05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5" name="Rectangle 4"/>
          <p:cNvSpPr/>
          <p:nvPr/>
        </p:nvSpPr>
        <p:spPr>
          <a:xfrm rot="5400000">
            <a:off x="277883" y="3187553"/>
            <a:ext cx="1600695" cy="1455418"/>
          </a:xfrm>
          <a:prstGeom prst="rect">
            <a:avLst/>
          </a:prstGeom>
        </p:spPr>
        <p:txBody>
          <a:bodyPr vert="vert270" wrap="square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Н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арушения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правил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нормирования</a:t>
            </a:r>
          </a:p>
          <a:p>
            <a:pPr>
              <a:lnSpc>
                <a:spcPts val="11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в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сфере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закупок</a:t>
            </a:r>
          </a:p>
          <a:p>
            <a:pPr>
              <a:lnSpc>
                <a:spcPts val="11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для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обеспечения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государственных</a:t>
            </a:r>
          </a:p>
          <a:p>
            <a:pPr>
              <a:lnSpc>
                <a:spcPts val="11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нужд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(приобретение излишних  товаров, работ, услуг,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либо</a:t>
            </a:r>
          </a:p>
          <a:p>
            <a:pPr>
              <a:lnSpc>
                <a:spcPts val="11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с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излишними характеристиками)</a:t>
            </a:r>
          </a:p>
        </p:txBody>
      </p:sp>
      <p:cxnSp>
        <p:nvCxnSpPr>
          <p:cNvPr id="69" name="Straight Connector 25"/>
          <p:cNvCxnSpPr/>
          <p:nvPr/>
        </p:nvCxnSpPr>
        <p:spPr bwMode="auto">
          <a:xfrm flipH="1" flipV="1">
            <a:off x="81581" y="2946314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25"/>
          <p:cNvCxnSpPr/>
          <p:nvPr/>
        </p:nvCxnSpPr>
        <p:spPr bwMode="auto">
          <a:xfrm>
            <a:off x="70039" y="4795233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สี่เหลี่ยมผืนผ้ามุมมน 516"/>
          <p:cNvSpPr/>
          <p:nvPr/>
        </p:nvSpPr>
        <p:spPr>
          <a:xfrm>
            <a:off x="381000" y="2973581"/>
            <a:ext cx="609600" cy="136640"/>
          </a:xfrm>
          <a:prstGeom prst="roundRect">
            <a:avLst/>
          </a:prstGeom>
          <a:solidFill>
            <a:schemeClr val="accent3">
              <a:lumMod val="75000"/>
              <a:alpha val="94000"/>
            </a:schemeClr>
          </a:solidFill>
          <a:ln w="9525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+mj-lt"/>
              </a:rPr>
              <a:t>новое</a:t>
            </a:r>
            <a:endParaRPr lang="th-TH" sz="105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3" name="Группа 52"/>
          <p:cNvGrpSpPr/>
          <p:nvPr/>
        </p:nvGrpSpPr>
        <p:grpSpPr>
          <a:xfrm>
            <a:off x="228600" y="2922270"/>
            <a:ext cx="233278" cy="233278"/>
            <a:chOff x="6553200" y="2368153"/>
            <a:chExt cx="429780" cy="429780"/>
          </a:xfrm>
        </p:grpSpPr>
        <p:sp>
          <p:nvSpPr>
            <p:cNvPr id="54" name="Oval 179"/>
            <p:cNvSpPr/>
            <p:nvPr/>
          </p:nvSpPr>
          <p:spPr>
            <a:xfrm>
              <a:off x="6553200" y="2368153"/>
              <a:ext cx="429780" cy="42978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55" name="Freeform 48"/>
            <p:cNvSpPr>
              <a:spLocks/>
            </p:cNvSpPr>
            <p:nvPr/>
          </p:nvSpPr>
          <p:spPr bwMode="auto">
            <a:xfrm rot="18868419">
              <a:off x="6653938" y="2474819"/>
              <a:ext cx="216109" cy="214791"/>
            </a:xfrm>
            <a:custGeom>
              <a:avLst/>
              <a:gdLst>
                <a:gd name="T0" fmla="*/ 57 w 96"/>
                <a:gd name="T1" fmla="*/ 48 h 96"/>
                <a:gd name="T2" fmla="*/ 93 w 96"/>
                <a:gd name="T3" fmla="*/ 12 h 96"/>
                <a:gd name="T4" fmla="*/ 93 w 96"/>
                <a:gd name="T5" fmla="*/ 3 h 96"/>
                <a:gd name="T6" fmla="*/ 84 w 96"/>
                <a:gd name="T7" fmla="*/ 3 h 96"/>
                <a:gd name="T8" fmla="*/ 48 w 96"/>
                <a:gd name="T9" fmla="*/ 39 h 96"/>
                <a:gd name="T10" fmla="*/ 12 w 96"/>
                <a:gd name="T11" fmla="*/ 3 h 96"/>
                <a:gd name="T12" fmla="*/ 2 w 96"/>
                <a:gd name="T13" fmla="*/ 3 h 96"/>
                <a:gd name="T14" fmla="*/ 2 w 96"/>
                <a:gd name="T15" fmla="*/ 12 h 96"/>
                <a:gd name="T16" fmla="*/ 39 w 96"/>
                <a:gd name="T17" fmla="*/ 48 h 96"/>
                <a:gd name="T18" fmla="*/ 2 w 96"/>
                <a:gd name="T19" fmla="*/ 84 h 96"/>
                <a:gd name="T20" fmla="*/ 2 w 96"/>
                <a:gd name="T21" fmla="*/ 93 h 96"/>
                <a:gd name="T22" fmla="*/ 12 w 96"/>
                <a:gd name="T23" fmla="*/ 93 h 96"/>
                <a:gd name="T24" fmla="*/ 48 w 96"/>
                <a:gd name="T25" fmla="*/ 57 h 96"/>
                <a:gd name="T26" fmla="*/ 84 w 96"/>
                <a:gd name="T27" fmla="*/ 93 h 96"/>
                <a:gd name="T28" fmla="*/ 93 w 96"/>
                <a:gd name="T29" fmla="*/ 93 h 96"/>
                <a:gd name="T30" fmla="*/ 93 w 96"/>
                <a:gd name="T31" fmla="*/ 84 h 96"/>
                <a:gd name="T32" fmla="*/ 57 w 96"/>
                <a:gd name="T3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96">
                  <a:moveTo>
                    <a:pt x="57" y="48"/>
                  </a:moveTo>
                  <a:cubicBezTo>
                    <a:pt x="93" y="12"/>
                    <a:pt x="93" y="12"/>
                    <a:pt x="93" y="12"/>
                  </a:cubicBezTo>
                  <a:cubicBezTo>
                    <a:pt x="96" y="9"/>
                    <a:pt x="96" y="5"/>
                    <a:pt x="93" y="3"/>
                  </a:cubicBezTo>
                  <a:cubicBezTo>
                    <a:pt x="90" y="0"/>
                    <a:pt x="86" y="0"/>
                    <a:pt x="84" y="3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9"/>
                    <a:pt x="2" y="1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0" y="87"/>
                    <a:pt x="0" y="91"/>
                    <a:pt x="2" y="93"/>
                  </a:cubicBezTo>
                  <a:cubicBezTo>
                    <a:pt x="5" y="96"/>
                    <a:pt x="9" y="96"/>
                    <a:pt x="12" y="9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6" y="96"/>
                    <a:pt x="90" y="96"/>
                    <a:pt x="93" y="93"/>
                  </a:cubicBezTo>
                  <a:cubicBezTo>
                    <a:pt x="96" y="91"/>
                    <a:pt x="96" y="87"/>
                    <a:pt x="93" y="84"/>
                  </a:cubicBezTo>
                  <a:lnTo>
                    <a:pt x="57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513">
                <a:latin typeface="+mj-lt"/>
              </a:endParaRPr>
            </a:p>
          </p:txBody>
        </p:sp>
      </p:grpSp>
      <p:sp>
        <p:nvSpPr>
          <p:cNvPr id="56" name="Овал 55"/>
          <p:cNvSpPr/>
          <p:nvPr/>
        </p:nvSpPr>
        <p:spPr>
          <a:xfrm>
            <a:off x="8909254" y="4904944"/>
            <a:ext cx="216000" cy="216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/>
            <a:r>
              <a:rPr lang="ru-RU" sz="1050" b="1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4</a:t>
            </a:r>
            <a:endParaRPr lang="ru-RU" sz="1050" b="1" dirty="0">
              <a:solidFill>
                <a:schemeClr val="bg1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57" name="Title 1"/>
          <p:cNvSpPr txBox="1">
            <a:spLocks/>
          </p:cNvSpPr>
          <p:nvPr/>
        </p:nvSpPr>
        <p:spPr>
          <a:xfrm>
            <a:off x="1143001" y="80868"/>
            <a:ext cx="6861497" cy="2810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>
              <a:lnSpc>
                <a:spcPct val="100000"/>
              </a:lnSpc>
            </a:pPr>
            <a:r>
              <a:rPr lang="ru-RU" altLang="ru-RU" sz="1800" b="1" spc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 рисков на 2019 год (проект)</a:t>
            </a:r>
            <a:endParaRPr lang="ru-RU" altLang="ru-RU" sz="1800" b="1" spc="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8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34113"/>
            <a:ext cx="373204" cy="33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59" name="Straight Connector 25"/>
          <p:cNvCxnSpPr/>
          <p:nvPr/>
        </p:nvCxnSpPr>
        <p:spPr bwMode="auto">
          <a:xfrm>
            <a:off x="10431" y="398182"/>
            <a:ext cx="9114823" cy="448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Прямоугольник 62"/>
          <p:cNvSpPr/>
          <p:nvPr/>
        </p:nvSpPr>
        <p:spPr>
          <a:xfrm>
            <a:off x="364262" y="45660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468000" y="207243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76617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рямоугольник 100"/>
          <p:cNvSpPr/>
          <p:nvPr/>
        </p:nvSpPr>
        <p:spPr>
          <a:xfrm>
            <a:off x="906" y="3661362"/>
            <a:ext cx="9143999" cy="1493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2064" y="3714750"/>
            <a:ext cx="275697" cy="1333181"/>
          </a:xfrm>
          <a:prstGeom prst="rect">
            <a:avLst/>
          </a:prstGeom>
          <a:solidFill>
            <a:schemeClr val="accent5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205" name="Прямоугольник 204"/>
          <p:cNvSpPr/>
          <p:nvPr/>
        </p:nvSpPr>
        <p:spPr>
          <a:xfrm>
            <a:off x="-1" y="703091"/>
            <a:ext cx="9143999" cy="26568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65663" y="765457"/>
            <a:ext cx="275697" cy="2520000"/>
          </a:xfrm>
          <a:prstGeom prst="rect">
            <a:avLst/>
          </a:prstGeom>
          <a:solidFill>
            <a:schemeClr val="accent5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39014" y="3707957"/>
            <a:ext cx="8719200" cy="1337824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8" name="Прямоугольник 207"/>
          <p:cNvSpPr/>
          <p:nvPr/>
        </p:nvSpPr>
        <p:spPr>
          <a:xfrm>
            <a:off x="337660" y="1075304"/>
            <a:ext cx="8719200" cy="2213844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85" name="Straight Connector 25"/>
          <p:cNvCxnSpPr/>
          <p:nvPr/>
        </p:nvCxnSpPr>
        <p:spPr bwMode="auto">
          <a:xfrm flipV="1">
            <a:off x="1935480" y="772020"/>
            <a:ext cx="0" cy="255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8" name="Rectangle 21"/>
          <p:cNvSpPr/>
          <p:nvPr/>
        </p:nvSpPr>
        <p:spPr>
          <a:xfrm>
            <a:off x="388621" y="769620"/>
            <a:ext cx="1491674" cy="25736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Вид </a:t>
            </a:r>
            <a:r>
              <a:rPr lang="ru-RU" sz="12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нарушения</a:t>
            </a:r>
          </a:p>
        </p:txBody>
      </p:sp>
      <p:cxnSp>
        <p:nvCxnSpPr>
          <p:cNvPr id="191" name="Straight Connector 25"/>
          <p:cNvCxnSpPr/>
          <p:nvPr/>
        </p:nvCxnSpPr>
        <p:spPr bwMode="auto">
          <a:xfrm flipH="1" flipV="1">
            <a:off x="68580" y="5047773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3" name="Rectangle 21"/>
          <p:cNvSpPr/>
          <p:nvPr/>
        </p:nvSpPr>
        <p:spPr>
          <a:xfrm>
            <a:off x="1981199" y="772951"/>
            <a:ext cx="5768896" cy="25736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cs typeface="Calibri" panose="020F0502020204030204" pitchFamily="34" charset="0"/>
              </a:rPr>
              <a:t>Меры реагирования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431" y="731520"/>
            <a:ext cx="396262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100" b="1" dirty="0" smtClean="0">
                <a:solidFill>
                  <a:schemeClr val="bg1"/>
                </a:solidFill>
              </a:rPr>
              <a:t>№</a:t>
            </a:r>
            <a:br>
              <a:rPr lang="ru-RU" sz="1100" b="1" dirty="0" smtClean="0">
                <a:solidFill>
                  <a:schemeClr val="bg1"/>
                </a:solidFill>
              </a:rPr>
            </a:br>
            <a:r>
              <a:rPr lang="ru-RU" sz="1100" b="1" dirty="0" smtClean="0">
                <a:solidFill>
                  <a:schemeClr val="bg1"/>
                </a:solidFill>
              </a:rPr>
              <a:t>п/п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0" name="Title 1"/>
          <p:cNvSpPr txBox="1">
            <a:spLocks/>
          </p:cNvSpPr>
          <p:nvPr/>
        </p:nvSpPr>
        <p:spPr>
          <a:xfrm>
            <a:off x="2186" y="434155"/>
            <a:ext cx="9141813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th-TH"/>
            </a:defPPr>
            <a:lvl1pPr indent="0" defTabSz="685800">
              <a:spcBef>
                <a:spcPct val="20000"/>
              </a:spcBef>
              <a:buNone/>
              <a:defRPr sz="1350" b="1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ru-RU" altLang="ru-RU" sz="1600" b="0" i="1" dirty="0" smtClean="0">
                <a:solidFill>
                  <a:schemeClr val="accent5">
                    <a:lumMod val="50000"/>
                  </a:schemeClr>
                </a:solidFill>
              </a:rPr>
              <a:t>Недостатки при управлении дебиторской задолженностью</a:t>
            </a:r>
            <a:endParaRPr lang="ru-RU" altLang="ru-RU" sz="1600" b="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66" name="Straight Connector 25"/>
          <p:cNvCxnSpPr/>
          <p:nvPr/>
        </p:nvCxnSpPr>
        <p:spPr bwMode="auto">
          <a:xfrm flipV="1">
            <a:off x="342900" y="765420"/>
            <a:ext cx="0" cy="255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25"/>
          <p:cNvCxnSpPr/>
          <p:nvPr/>
        </p:nvCxnSpPr>
        <p:spPr bwMode="auto">
          <a:xfrm flipV="1">
            <a:off x="76200" y="765420"/>
            <a:ext cx="0" cy="255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70" name="Прямоугольник 69"/>
          <p:cNvSpPr/>
          <p:nvPr/>
        </p:nvSpPr>
        <p:spPr>
          <a:xfrm>
            <a:off x="73783" y="1993037"/>
            <a:ext cx="276038" cy="220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8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7" name="Rectangle 4"/>
          <p:cNvSpPr/>
          <p:nvPr/>
        </p:nvSpPr>
        <p:spPr>
          <a:xfrm rot="5400000">
            <a:off x="3784341" y="-738130"/>
            <a:ext cx="2154436" cy="5852164"/>
          </a:xfrm>
          <a:prstGeom prst="rect">
            <a:avLst/>
          </a:prstGeom>
        </p:spPr>
        <p:txBody>
          <a:bodyPr vert="vert270" wrap="square" lIns="0" tIns="0" rIns="0" bIns="108000" anchor="b" anchorCtr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1. Инвентаризация дебиторской задолженности по расходам федерального бюджета</a:t>
            </a:r>
          </a:p>
          <a:p>
            <a:pPr>
              <a:lnSpc>
                <a:spcPts val="12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2. Анализ эффективности мер по сокращению дебиторской задолженности </a:t>
            </a:r>
          </a:p>
          <a:p>
            <a:pPr>
              <a:lnSpc>
                <a:spcPts val="12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3. Казначейское сопровождение отдельных государственных контрактов (выделение средств под потребность, применение казначейского аккредитива)</a:t>
            </a:r>
          </a:p>
          <a:p>
            <a:pPr>
              <a:lnSpc>
                <a:spcPts val="12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4. Предоставление межбюджетных трансфертов бюджетам субъектов 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РФ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«под фактическую потребность» </a:t>
            </a:r>
          </a:p>
          <a:p>
            <a:pPr>
              <a:lnSpc>
                <a:spcPts val="1200"/>
              </a:lnSpc>
            </a:pP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5. Инвентаризация дебиторской задолженности по доходам федерального бюджета</a:t>
            </a:r>
          </a:p>
          <a:p>
            <a:pPr>
              <a:lnSpc>
                <a:spcPts val="1200"/>
              </a:lnSpc>
            </a:pP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6. Закрепление в Правилах осуществления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ФОИВ бюджетных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полномочий ГАДБ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требований</a:t>
            </a:r>
          </a:p>
          <a:p>
            <a:pPr>
              <a:lnSpc>
                <a:spcPts val="12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к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указанию сроков исполнения бюджетных полномочий по администрированию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доходов</a:t>
            </a:r>
          </a:p>
          <a:p>
            <a:pPr>
              <a:lnSpc>
                <a:spcPts val="12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в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нормативных актах ГАДБ</a:t>
            </a:r>
          </a:p>
          <a:p>
            <a:pPr>
              <a:lnSpc>
                <a:spcPts val="1200"/>
              </a:lnSpc>
            </a:pP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7. Установление в КоАП РФ ответственности за отсутствие порядков, утвержденных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ГАДБ</a:t>
            </a:r>
          </a:p>
          <a:p>
            <a:pPr>
              <a:lnSpc>
                <a:spcPts val="12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в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соответствии Правилами осуществления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ФОИВ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бюджетных полномочий ГАДБ  </a:t>
            </a:r>
          </a:p>
          <a:p>
            <a:pPr>
              <a:lnSpc>
                <a:spcPts val="1200"/>
              </a:lnSpc>
            </a:pP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8. Установление в КоАП РФ ответственности за нарушение сроков администраторами доходов исполнения бюджетных полномочий по администрированию доходов бюджета</a:t>
            </a:r>
          </a:p>
        </p:txBody>
      </p:sp>
      <p:sp>
        <p:nvSpPr>
          <p:cNvPr id="48" name="Rectangle 4"/>
          <p:cNvSpPr/>
          <p:nvPr/>
        </p:nvSpPr>
        <p:spPr>
          <a:xfrm rot="5400000">
            <a:off x="4226769" y="1458574"/>
            <a:ext cx="1269578" cy="5852161"/>
          </a:xfrm>
          <a:prstGeom prst="rect">
            <a:avLst/>
          </a:prstGeom>
        </p:spPr>
        <p:txBody>
          <a:bodyPr vert="vert270" wrap="square" lIns="0" tIns="0" rIns="0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1. Контроль соблюдения требований к соглашениям о предоставлении 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субсидий</a:t>
            </a:r>
          </a:p>
          <a:p>
            <a:pPr>
              <a:lnSpc>
                <a:spcPts val="1100"/>
              </a:lnSpc>
            </a:pP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из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федерального бюджета бюджетам субъектов 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РФ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на этапе заключения соглашений</a:t>
            </a:r>
          </a:p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2. Разработка типовой формы соглашения о предоставлении субсидии из федерального бюджета бюджету субъекта 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РФ</a:t>
            </a:r>
            <a:endParaRPr lang="ru-RU" sz="1200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3. Казначейское сопровождение средств, получаемых юридическими 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лицами</a:t>
            </a:r>
          </a:p>
          <a:p>
            <a:pPr>
              <a:lnSpc>
                <a:spcPts val="1100"/>
              </a:lnSpc>
            </a:pP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по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концессионным соглашениям с осуществлением контроля за </a:t>
            </a:r>
            <a:r>
              <a:rPr lang="ru-RU" sz="1200" spc="-53" dirty="0" err="1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непревышением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предусмотренных размеров долевого финансирования</a:t>
            </a:r>
          </a:p>
          <a:p>
            <a:pPr>
              <a:lnSpc>
                <a:spcPts val="1100"/>
              </a:lnSpc>
            </a:pP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4. </a:t>
            </a:r>
            <a:r>
              <a:rPr lang="ru-RU" sz="1200" b="1" spc="-53" dirty="0" err="1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Автоматизитрованный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контроль уровня </a:t>
            </a:r>
            <a:r>
              <a:rPr lang="ru-RU" sz="1200" b="1" spc="-53" dirty="0" err="1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софинансирования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 всех межбюджетных трансфертов, предоставляемых из федерального бюджета, закрепить за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ФК</a:t>
            </a:r>
            <a:endParaRPr lang="ru-RU" sz="1200" b="1" spc="-53" dirty="0">
              <a:solidFill>
                <a:srgbClr val="00B05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5" name="Rectangle 4"/>
          <p:cNvSpPr/>
          <p:nvPr/>
        </p:nvSpPr>
        <p:spPr>
          <a:xfrm rot="5400000">
            <a:off x="839070" y="1311198"/>
            <a:ext cx="607859" cy="1584959"/>
          </a:xfrm>
          <a:prstGeom prst="rect">
            <a:avLst/>
          </a:prstGeom>
        </p:spPr>
        <p:txBody>
          <a:bodyPr vert="vert270" wrap="square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Значительный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уровень дебиторской задолженности</a:t>
            </a:r>
          </a:p>
        </p:txBody>
      </p:sp>
      <p:sp>
        <p:nvSpPr>
          <p:cNvPr id="76" name="Rectangle 4"/>
          <p:cNvSpPr/>
          <p:nvPr/>
        </p:nvSpPr>
        <p:spPr>
          <a:xfrm rot="5400000">
            <a:off x="905791" y="3587750"/>
            <a:ext cx="466794" cy="1592582"/>
          </a:xfrm>
          <a:prstGeom prst="rect">
            <a:avLst/>
          </a:prstGeom>
        </p:spPr>
        <p:txBody>
          <a:bodyPr vert="vert270" wrap="square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Н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арушения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уровня </a:t>
            </a:r>
            <a:r>
              <a:rPr lang="ru-RU" sz="1200" spc="-53" dirty="0" err="1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софинансирования</a:t>
            </a:r>
            <a:endParaRPr lang="ru-RU" sz="1200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73783" y="4271417"/>
            <a:ext cx="276038" cy="220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9</a:t>
            </a:r>
            <a:endParaRPr lang="ru-RU" sz="1400" b="1" dirty="0">
              <a:solidFill>
                <a:schemeClr val="bg1"/>
              </a:solidFill>
            </a:endParaRPr>
          </a:p>
        </p:txBody>
      </p:sp>
      <p:cxnSp>
        <p:nvCxnSpPr>
          <p:cNvPr id="82" name="Straight Connector 25"/>
          <p:cNvCxnSpPr/>
          <p:nvPr/>
        </p:nvCxnSpPr>
        <p:spPr bwMode="auto">
          <a:xfrm flipH="1" flipV="1">
            <a:off x="66341" y="1070991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Straight Connector 25"/>
          <p:cNvCxnSpPr/>
          <p:nvPr/>
        </p:nvCxnSpPr>
        <p:spPr bwMode="auto">
          <a:xfrm flipH="1" flipV="1">
            <a:off x="67800" y="3703965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25"/>
          <p:cNvCxnSpPr/>
          <p:nvPr/>
        </p:nvCxnSpPr>
        <p:spPr bwMode="auto">
          <a:xfrm>
            <a:off x="62419" y="3285602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Title 1"/>
          <p:cNvSpPr txBox="1">
            <a:spLocks/>
          </p:cNvSpPr>
          <p:nvPr/>
        </p:nvSpPr>
        <p:spPr>
          <a:xfrm>
            <a:off x="0" y="3392542"/>
            <a:ext cx="9141813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th-TH"/>
            </a:defPPr>
            <a:lvl1pPr indent="0" defTabSz="685800">
              <a:spcBef>
                <a:spcPct val="20000"/>
              </a:spcBef>
              <a:buNone/>
              <a:defRPr sz="1350" b="1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ru-RU" altLang="ru-RU" sz="1600" b="0" i="1" dirty="0" smtClean="0">
                <a:solidFill>
                  <a:schemeClr val="accent5">
                    <a:lumMod val="50000"/>
                  </a:schemeClr>
                </a:solidFill>
              </a:rPr>
              <a:t>Нарушения при предоставлении средств из федерального бюджета</a:t>
            </a:r>
            <a:endParaRPr lang="ru-RU" altLang="ru-RU" sz="1600" b="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3" name="Title 1"/>
          <p:cNvSpPr txBox="1">
            <a:spLocks/>
          </p:cNvSpPr>
          <p:nvPr/>
        </p:nvSpPr>
        <p:spPr>
          <a:xfrm>
            <a:off x="1143001" y="80868"/>
            <a:ext cx="6861497" cy="2810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>
              <a:lnSpc>
                <a:spcPct val="100000"/>
              </a:lnSpc>
            </a:pPr>
            <a:r>
              <a:rPr lang="ru-RU" altLang="ru-RU" sz="1800" b="1" spc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 рисков на 2019 год (проект)</a:t>
            </a:r>
            <a:endParaRPr lang="ru-RU" altLang="ru-RU" sz="1800" b="1" spc="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8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34113"/>
            <a:ext cx="373204" cy="33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25"/>
          <p:cNvCxnSpPr/>
          <p:nvPr/>
        </p:nvCxnSpPr>
        <p:spPr bwMode="auto">
          <a:xfrm>
            <a:off x="10431" y="398182"/>
            <a:ext cx="9114823" cy="448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Rectangle 4"/>
          <p:cNvSpPr/>
          <p:nvPr/>
        </p:nvSpPr>
        <p:spPr>
          <a:xfrm rot="5400000">
            <a:off x="7965071" y="1842199"/>
            <a:ext cx="338554" cy="647701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80" name="Straight Connector 25"/>
          <p:cNvCxnSpPr/>
          <p:nvPr/>
        </p:nvCxnSpPr>
        <p:spPr bwMode="auto">
          <a:xfrm flipV="1">
            <a:off x="7787640" y="750520"/>
            <a:ext cx="0" cy="255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81" name="Rectangle 21"/>
          <p:cNvSpPr/>
          <p:nvPr/>
        </p:nvSpPr>
        <p:spPr>
          <a:xfrm>
            <a:off x="7833360" y="759653"/>
            <a:ext cx="556260" cy="24670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0" tIns="61200" rIns="0" bIns="61200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Значимость</a:t>
            </a:r>
            <a:endParaRPr lang="ru-RU" sz="8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83" name="Rectangle 21"/>
          <p:cNvSpPr/>
          <p:nvPr/>
        </p:nvSpPr>
        <p:spPr>
          <a:xfrm>
            <a:off x="8488125" y="758227"/>
            <a:ext cx="561316" cy="24670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0" tIns="61200" rIns="0" bIns="61200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Вероятность</a:t>
            </a:r>
            <a:endParaRPr lang="ru-RU" sz="8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94" name="Straight Connector 25"/>
          <p:cNvCxnSpPr/>
          <p:nvPr/>
        </p:nvCxnSpPr>
        <p:spPr bwMode="auto">
          <a:xfrm flipV="1">
            <a:off x="8450580" y="746407"/>
            <a:ext cx="0" cy="255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95" name="Rectangle 4"/>
          <p:cNvSpPr/>
          <p:nvPr/>
        </p:nvSpPr>
        <p:spPr>
          <a:xfrm rot="5400000">
            <a:off x="8594585" y="1880157"/>
            <a:ext cx="338554" cy="576627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0,9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99" name="Rectangle 4"/>
          <p:cNvSpPr/>
          <p:nvPr/>
        </p:nvSpPr>
        <p:spPr>
          <a:xfrm rot="5400000">
            <a:off x="7942212" y="4025200"/>
            <a:ext cx="338554" cy="647700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00" name="Rectangle 4"/>
          <p:cNvSpPr/>
          <p:nvPr/>
        </p:nvSpPr>
        <p:spPr>
          <a:xfrm rot="5400000">
            <a:off x="8585701" y="4056783"/>
            <a:ext cx="338554" cy="596358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0,2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103" name="Straight Connector 25"/>
          <p:cNvCxnSpPr/>
          <p:nvPr/>
        </p:nvCxnSpPr>
        <p:spPr bwMode="auto">
          <a:xfrm flipV="1">
            <a:off x="1935480" y="3726690"/>
            <a:ext cx="0" cy="1332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25"/>
          <p:cNvCxnSpPr/>
          <p:nvPr/>
        </p:nvCxnSpPr>
        <p:spPr bwMode="auto">
          <a:xfrm flipV="1">
            <a:off x="342900" y="3720090"/>
            <a:ext cx="0" cy="1332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Straight Connector 25"/>
          <p:cNvCxnSpPr/>
          <p:nvPr/>
        </p:nvCxnSpPr>
        <p:spPr bwMode="auto">
          <a:xfrm flipV="1">
            <a:off x="76200" y="3720090"/>
            <a:ext cx="0" cy="1332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25"/>
          <p:cNvCxnSpPr/>
          <p:nvPr/>
        </p:nvCxnSpPr>
        <p:spPr bwMode="auto">
          <a:xfrm flipV="1">
            <a:off x="7787640" y="3720430"/>
            <a:ext cx="0" cy="1332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Straight Connector 25"/>
          <p:cNvCxnSpPr/>
          <p:nvPr/>
        </p:nvCxnSpPr>
        <p:spPr bwMode="auto">
          <a:xfrm flipV="1">
            <a:off x="8450580" y="3723937"/>
            <a:ext cx="0" cy="1332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56" name="Стрелка вниз 55"/>
          <p:cNvSpPr/>
          <p:nvPr/>
        </p:nvSpPr>
        <p:spPr>
          <a:xfrm>
            <a:off x="8585521" y="4476750"/>
            <a:ext cx="329879" cy="285983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8909254" y="4904944"/>
            <a:ext cx="216000" cy="216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/>
            <a:r>
              <a:rPr lang="ru-RU" sz="1050" b="1" dirty="0">
                <a:solidFill>
                  <a:schemeClr val="bg1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64262" y="45660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8000" y="207243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25930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2611" y="2244932"/>
            <a:ext cx="9143999" cy="25747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92112" y="2302958"/>
            <a:ext cx="275697" cy="2478592"/>
          </a:xfrm>
          <a:prstGeom prst="rect">
            <a:avLst/>
          </a:prstGeom>
          <a:solidFill>
            <a:schemeClr val="accent5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205" name="Прямоугольник 204"/>
          <p:cNvSpPr/>
          <p:nvPr/>
        </p:nvSpPr>
        <p:spPr>
          <a:xfrm>
            <a:off x="-1" y="676588"/>
            <a:ext cx="9143999" cy="12912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cxnSp>
        <p:nvCxnSpPr>
          <p:cNvPr id="82" name="Straight Connector 25"/>
          <p:cNvCxnSpPr/>
          <p:nvPr/>
        </p:nvCxnSpPr>
        <p:spPr bwMode="auto">
          <a:xfrm flipV="1">
            <a:off x="76200" y="3626357"/>
            <a:ext cx="0" cy="828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0" name="Прямоугольник 109"/>
          <p:cNvSpPr/>
          <p:nvPr/>
        </p:nvSpPr>
        <p:spPr>
          <a:xfrm>
            <a:off x="65663" y="723941"/>
            <a:ext cx="275697" cy="1162009"/>
          </a:xfrm>
          <a:prstGeom prst="rect">
            <a:avLst/>
          </a:prstGeom>
          <a:solidFill>
            <a:schemeClr val="accent5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208" name="Прямоугольник 207"/>
          <p:cNvSpPr/>
          <p:nvPr/>
        </p:nvSpPr>
        <p:spPr>
          <a:xfrm>
            <a:off x="337660" y="3674725"/>
            <a:ext cx="8719200" cy="1085574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7" name="Прямоугольник 206"/>
          <p:cNvSpPr/>
          <p:nvPr/>
        </p:nvSpPr>
        <p:spPr>
          <a:xfrm>
            <a:off x="337660" y="2295806"/>
            <a:ext cx="8719200" cy="1253728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6" name="Прямоугольник 205"/>
          <p:cNvSpPr/>
          <p:nvPr/>
        </p:nvSpPr>
        <p:spPr>
          <a:xfrm>
            <a:off x="342899" y="1038479"/>
            <a:ext cx="8719200" cy="848974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52" name="Rectangle 4"/>
          <p:cNvSpPr/>
          <p:nvPr/>
        </p:nvSpPr>
        <p:spPr>
          <a:xfrm rot="5400000">
            <a:off x="1127787" y="460242"/>
            <a:ext cx="466794" cy="2002026"/>
          </a:xfrm>
          <a:prstGeom prst="rect">
            <a:avLst/>
          </a:prstGeom>
        </p:spPr>
        <p:txBody>
          <a:bodyPr vert="vert270" wrap="square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Н</a:t>
            </a: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едостоверность</a:t>
            </a:r>
            <a:b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</a:br>
            <a:r>
              <a:rPr lang="ru-RU" sz="1200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бюджетной </a:t>
            </a: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отчетности</a:t>
            </a:r>
          </a:p>
        </p:txBody>
      </p:sp>
      <p:sp>
        <p:nvSpPr>
          <p:cNvPr id="72" name="Rectangle 4"/>
          <p:cNvSpPr/>
          <p:nvPr/>
        </p:nvSpPr>
        <p:spPr>
          <a:xfrm rot="5400000">
            <a:off x="4429016" y="-955209"/>
            <a:ext cx="705321" cy="4838963"/>
          </a:xfrm>
          <a:prstGeom prst="rect">
            <a:avLst/>
          </a:prstGeom>
        </p:spPr>
        <p:txBody>
          <a:bodyPr vert="vert270" wrap="square" lIns="0" tIns="0" rIns="0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1. Проведение эксперимента по ведению бюджетного учета и формированию бюджетной отчетности на основании соглашения </a:t>
            </a:r>
          </a:p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2. Расширение эксперимента по централизации функций по ведению бухгалтерского учета </a:t>
            </a:r>
          </a:p>
          <a:p>
            <a:pPr>
              <a:lnSpc>
                <a:spcPts val="1100"/>
              </a:lnSpc>
            </a:pPr>
            <a:r>
              <a:rPr lang="ru-RU" sz="1200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3. Полномасштабная централизация функций по ведению бухгалтерского учета </a:t>
            </a:r>
          </a:p>
        </p:txBody>
      </p:sp>
      <p:sp>
        <p:nvSpPr>
          <p:cNvPr id="73" name="Rectangle 4"/>
          <p:cNvSpPr/>
          <p:nvPr/>
        </p:nvSpPr>
        <p:spPr>
          <a:xfrm rot="5400000">
            <a:off x="7497063" y="991649"/>
            <a:ext cx="367793" cy="960120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85" name="Straight Connector 25"/>
          <p:cNvCxnSpPr/>
          <p:nvPr/>
        </p:nvCxnSpPr>
        <p:spPr bwMode="auto">
          <a:xfrm flipV="1">
            <a:off x="2362200" y="730319"/>
            <a:ext cx="0" cy="1188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25"/>
          <p:cNvCxnSpPr/>
          <p:nvPr/>
        </p:nvCxnSpPr>
        <p:spPr bwMode="auto">
          <a:xfrm>
            <a:off x="66991" y="1036924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25"/>
          <p:cNvCxnSpPr/>
          <p:nvPr/>
        </p:nvCxnSpPr>
        <p:spPr bwMode="auto">
          <a:xfrm flipH="1" flipV="1">
            <a:off x="66852" y="1893779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25"/>
          <p:cNvCxnSpPr/>
          <p:nvPr/>
        </p:nvCxnSpPr>
        <p:spPr bwMode="auto">
          <a:xfrm flipV="1">
            <a:off x="7200900" y="727832"/>
            <a:ext cx="0" cy="1188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8" name="Rectangle 21"/>
          <p:cNvSpPr/>
          <p:nvPr/>
        </p:nvSpPr>
        <p:spPr>
          <a:xfrm>
            <a:off x="388622" y="727919"/>
            <a:ext cx="1929490" cy="25736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Вид </a:t>
            </a:r>
            <a:r>
              <a:rPr lang="ru-RU" sz="12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нарушения</a:t>
            </a:r>
          </a:p>
        </p:txBody>
      </p:sp>
      <p:sp>
        <p:nvSpPr>
          <p:cNvPr id="176" name="Rectangle 4"/>
          <p:cNvSpPr/>
          <p:nvPr/>
        </p:nvSpPr>
        <p:spPr>
          <a:xfrm rot="5400000">
            <a:off x="834331" y="1925947"/>
            <a:ext cx="1036438" cy="2019298"/>
          </a:xfrm>
          <a:prstGeom prst="rect">
            <a:avLst/>
          </a:prstGeom>
        </p:spPr>
        <p:txBody>
          <a:bodyPr vert="vert270" wrap="square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b="1" spc="-53" dirty="0" err="1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Н</a:t>
            </a:r>
            <a:r>
              <a:rPr lang="ru-RU" sz="1200" b="1" spc="-53" dirty="0" err="1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едостижение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показателей результативности использования средств межбюджетных трансфертов при реализации государственных программ</a:t>
            </a:r>
          </a:p>
        </p:txBody>
      </p:sp>
      <p:sp>
        <p:nvSpPr>
          <p:cNvPr id="177" name="Rectangle 4"/>
          <p:cNvSpPr/>
          <p:nvPr/>
        </p:nvSpPr>
        <p:spPr>
          <a:xfrm rot="5400000">
            <a:off x="4215472" y="507547"/>
            <a:ext cx="1133900" cy="4843590"/>
          </a:xfrm>
          <a:prstGeom prst="rect">
            <a:avLst/>
          </a:prstGeom>
        </p:spPr>
        <p:txBody>
          <a:bodyPr vert="vert270" wrap="square" lIns="0" tIns="0" rIns="0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1. Дополнение главы 30 БК видом бюджетного нарушения - </a:t>
            </a:r>
            <a:r>
              <a:rPr lang="ru-RU" sz="1200" b="1" spc="-53" dirty="0" err="1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недостижение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 установленных показателей результативности использования межбюджетных трансфертов</a:t>
            </a:r>
          </a:p>
          <a:p>
            <a:pPr>
              <a:lnSpc>
                <a:spcPts val="1100"/>
              </a:lnSpc>
            </a:pP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2. При утверждении государственных программ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РФ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предусматривать методику расчетов установленных показателей результативности с указанием источников информации для их расчета</a:t>
            </a:r>
          </a:p>
          <a:p>
            <a:pPr>
              <a:lnSpc>
                <a:spcPts val="1100"/>
              </a:lnSpc>
            </a:pP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3. Внесение изменений в КоАП РФ, предусматривающих административную ответственность за </a:t>
            </a:r>
            <a:r>
              <a:rPr lang="ru-RU" sz="1200" b="1" spc="-53" dirty="0" err="1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недостижение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 показателей результативности </a:t>
            </a:r>
          </a:p>
        </p:txBody>
      </p:sp>
      <p:sp>
        <p:nvSpPr>
          <p:cNvPr id="178" name="Rectangle 4"/>
          <p:cNvSpPr/>
          <p:nvPr/>
        </p:nvSpPr>
        <p:spPr>
          <a:xfrm rot="5400000">
            <a:off x="7511683" y="2464815"/>
            <a:ext cx="338554" cy="960119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</a:t>
            </a:r>
          </a:p>
        </p:txBody>
      </p:sp>
      <p:cxnSp>
        <p:nvCxnSpPr>
          <p:cNvPr id="181" name="Straight Connector 25"/>
          <p:cNvCxnSpPr/>
          <p:nvPr/>
        </p:nvCxnSpPr>
        <p:spPr bwMode="auto">
          <a:xfrm>
            <a:off x="61471" y="2289759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2" name="Straight Connector 25"/>
          <p:cNvCxnSpPr/>
          <p:nvPr/>
        </p:nvCxnSpPr>
        <p:spPr bwMode="auto">
          <a:xfrm flipH="1" flipV="1">
            <a:off x="60960" y="3559642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5" name="Rectangle 4"/>
          <p:cNvSpPr/>
          <p:nvPr/>
        </p:nvSpPr>
        <p:spPr>
          <a:xfrm rot="5400000">
            <a:off x="976091" y="3227390"/>
            <a:ext cx="754309" cy="2003768"/>
          </a:xfrm>
          <a:prstGeom prst="rect">
            <a:avLst/>
          </a:prstGeom>
        </p:spPr>
        <p:txBody>
          <a:bodyPr vert="vert270" wrap="square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Неэффективное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использование бюджетных средств, выделенных</a:t>
            </a:r>
          </a:p>
          <a:p>
            <a:pPr>
              <a:lnSpc>
                <a:spcPts val="1100"/>
              </a:lnSpc>
            </a:pP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на содержание имущества</a:t>
            </a:r>
          </a:p>
        </p:txBody>
      </p:sp>
      <p:sp>
        <p:nvSpPr>
          <p:cNvPr id="186" name="Rectangle 4"/>
          <p:cNvSpPr/>
          <p:nvPr/>
        </p:nvSpPr>
        <p:spPr>
          <a:xfrm rot="5400000">
            <a:off x="4292646" y="1789685"/>
            <a:ext cx="992836" cy="4823671"/>
          </a:xfrm>
          <a:prstGeom prst="rect">
            <a:avLst/>
          </a:prstGeom>
        </p:spPr>
        <p:txBody>
          <a:bodyPr vert="vert270" wrap="square" lIns="0" tIns="0" rIns="0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1. Определить постановлением Правительства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РФ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критерии оценки эффективного использования бюджетных средств при управлении государственным имуществом</a:t>
            </a:r>
          </a:p>
          <a:p>
            <a:pPr>
              <a:lnSpc>
                <a:spcPts val="1100"/>
              </a:lnSpc>
            </a:pP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2. Включить показатель эффективного управления имуществом в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отчет</a:t>
            </a:r>
          </a:p>
          <a:p>
            <a:pPr>
              <a:lnSpc>
                <a:spcPts val="11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о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результатах проведения мониторинга качества финансового менеджмента, осуществляемого главными администраторами средств федерального бюджета</a:t>
            </a:r>
            <a:endParaRPr lang="ru-RU" sz="1200" spc="-53" dirty="0">
              <a:solidFill>
                <a:srgbClr val="00B05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87" name="Rectangle 4"/>
          <p:cNvSpPr/>
          <p:nvPr/>
        </p:nvSpPr>
        <p:spPr>
          <a:xfrm rot="5400000">
            <a:off x="7511682" y="3735790"/>
            <a:ext cx="338554" cy="960119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</a:t>
            </a:r>
          </a:p>
        </p:txBody>
      </p:sp>
      <p:cxnSp>
        <p:nvCxnSpPr>
          <p:cNvPr id="190" name="Straight Connector 25"/>
          <p:cNvCxnSpPr/>
          <p:nvPr/>
        </p:nvCxnSpPr>
        <p:spPr bwMode="auto">
          <a:xfrm>
            <a:off x="64909" y="3667697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1" name="Straight Connector 25"/>
          <p:cNvCxnSpPr/>
          <p:nvPr/>
        </p:nvCxnSpPr>
        <p:spPr bwMode="auto">
          <a:xfrm flipH="1" flipV="1">
            <a:off x="68580" y="4760299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3" name="Rectangle 21"/>
          <p:cNvSpPr/>
          <p:nvPr/>
        </p:nvSpPr>
        <p:spPr>
          <a:xfrm>
            <a:off x="2432411" y="731250"/>
            <a:ext cx="4707525" cy="25736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cs typeface="Calibri" panose="020F0502020204030204" pitchFamily="34" charset="0"/>
              </a:rPr>
              <a:t>Меры реагирования</a:t>
            </a:r>
          </a:p>
        </p:txBody>
      </p:sp>
      <p:sp>
        <p:nvSpPr>
          <p:cNvPr id="204" name="Rectangle 21"/>
          <p:cNvSpPr/>
          <p:nvPr/>
        </p:nvSpPr>
        <p:spPr>
          <a:xfrm>
            <a:off x="7261864" y="736965"/>
            <a:ext cx="838196" cy="24198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Значимость</a:t>
            </a:r>
            <a:endParaRPr lang="ru-RU" sz="11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31" y="689819"/>
            <a:ext cx="396262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100" b="1" dirty="0" smtClean="0">
                <a:solidFill>
                  <a:schemeClr val="bg1"/>
                </a:solidFill>
              </a:rPr>
              <a:t>№</a:t>
            </a:r>
            <a:br>
              <a:rPr lang="ru-RU" sz="1100" b="1" dirty="0" smtClean="0">
                <a:solidFill>
                  <a:schemeClr val="bg1"/>
                </a:solidFill>
              </a:rPr>
            </a:br>
            <a:r>
              <a:rPr lang="ru-RU" sz="1100" b="1" dirty="0" smtClean="0">
                <a:solidFill>
                  <a:schemeClr val="bg1"/>
                </a:solidFill>
              </a:rPr>
              <a:t>п/п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0" name="Title 1"/>
          <p:cNvSpPr txBox="1">
            <a:spLocks/>
          </p:cNvSpPr>
          <p:nvPr/>
        </p:nvSpPr>
        <p:spPr>
          <a:xfrm>
            <a:off x="2186" y="426744"/>
            <a:ext cx="9141813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th-TH"/>
            </a:defPPr>
            <a:lvl1pPr indent="0" defTabSz="685800">
              <a:spcBef>
                <a:spcPct val="20000"/>
              </a:spcBef>
              <a:buNone/>
              <a:defRPr sz="1350" b="1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ru-RU" altLang="ru-RU" sz="1600" b="0" i="1" dirty="0" smtClean="0">
                <a:solidFill>
                  <a:schemeClr val="accent5">
                    <a:lumMod val="50000"/>
                  </a:schemeClr>
                </a:solidFill>
              </a:rPr>
              <a:t>Нарушения в сфере бухгалтерского учета и отчетности</a:t>
            </a:r>
            <a:endParaRPr lang="ru-RU" altLang="ru-RU" sz="1600" b="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1" name="Rectangle 21"/>
          <p:cNvSpPr/>
          <p:nvPr/>
        </p:nvSpPr>
        <p:spPr>
          <a:xfrm>
            <a:off x="8203626" y="735539"/>
            <a:ext cx="845815" cy="24198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Вероятность</a:t>
            </a:r>
            <a:endParaRPr lang="ru-RU" sz="11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62" name="Straight Connector 25"/>
          <p:cNvCxnSpPr/>
          <p:nvPr/>
        </p:nvCxnSpPr>
        <p:spPr bwMode="auto">
          <a:xfrm flipV="1">
            <a:off x="8161020" y="723719"/>
            <a:ext cx="0" cy="1188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Rectangle 4"/>
          <p:cNvSpPr/>
          <p:nvPr/>
        </p:nvSpPr>
        <p:spPr>
          <a:xfrm rot="5400000">
            <a:off x="8437496" y="1028727"/>
            <a:ext cx="338554" cy="890805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0,8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4" name="Rectangle 4"/>
          <p:cNvSpPr/>
          <p:nvPr/>
        </p:nvSpPr>
        <p:spPr>
          <a:xfrm rot="5400000">
            <a:off x="8433953" y="3774031"/>
            <a:ext cx="338554" cy="884422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0,6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5" name="Rectangle 4"/>
          <p:cNvSpPr/>
          <p:nvPr/>
        </p:nvSpPr>
        <p:spPr>
          <a:xfrm rot="5400000">
            <a:off x="8434334" y="2508957"/>
            <a:ext cx="338554" cy="883659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0,8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66" name="Straight Connector 25"/>
          <p:cNvCxnSpPr/>
          <p:nvPr/>
        </p:nvCxnSpPr>
        <p:spPr bwMode="auto">
          <a:xfrm flipV="1">
            <a:off x="342900" y="723719"/>
            <a:ext cx="0" cy="1188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25"/>
          <p:cNvCxnSpPr/>
          <p:nvPr/>
        </p:nvCxnSpPr>
        <p:spPr bwMode="auto">
          <a:xfrm flipV="1">
            <a:off x="76200" y="723719"/>
            <a:ext cx="0" cy="1188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8" name="Прямоугольник 67"/>
          <p:cNvSpPr/>
          <p:nvPr/>
        </p:nvSpPr>
        <p:spPr>
          <a:xfrm>
            <a:off x="22047" y="1363174"/>
            <a:ext cx="367408" cy="220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10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28098" y="2830687"/>
            <a:ext cx="367408" cy="220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11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28098" y="4126637"/>
            <a:ext cx="367408" cy="220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12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0" y="1986835"/>
            <a:ext cx="9141813" cy="24622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th-TH"/>
            </a:defPPr>
            <a:lvl1pPr indent="0" defTabSz="685800">
              <a:spcBef>
                <a:spcPct val="20000"/>
              </a:spcBef>
              <a:buNone/>
              <a:defRPr sz="1350" b="1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ru-RU" altLang="ru-RU" sz="1600" i="1" dirty="0" smtClean="0">
                <a:solidFill>
                  <a:srgbClr val="00B050"/>
                </a:solidFill>
              </a:rPr>
              <a:t>Неэффективное (нерезультативное) использование бюджетных средств</a:t>
            </a:r>
            <a:endParaRPr lang="ru-RU" altLang="ru-RU" sz="1600" i="1" dirty="0">
              <a:solidFill>
                <a:srgbClr val="00B050"/>
              </a:solidFill>
            </a:endParaRPr>
          </a:p>
        </p:txBody>
      </p:sp>
      <p:cxnSp>
        <p:nvCxnSpPr>
          <p:cNvPr id="71" name="Straight Connector 25"/>
          <p:cNvCxnSpPr/>
          <p:nvPr/>
        </p:nvCxnSpPr>
        <p:spPr bwMode="auto">
          <a:xfrm flipV="1">
            <a:off x="2362200" y="2277179"/>
            <a:ext cx="0" cy="129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Straight Connector 25"/>
          <p:cNvCxnSpPr/>
          <p:nvPr/>
        </p:nvCxnSpPr>
        <p:spPr bwMode="auto">
          <a:xfrm flipV="1">
            <a:off x="7200900" y="2274692"/>
            <a:ext cx="0" cy="129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25"/>
          <p:cNvCxnSpPr/>
          <p:nvPr/>
        </p:nvCxnSpPr>
        <p:spPr bwMode="auto">
          <a:xfrm flipV="1">
            <a:off x="8161020" y="2270579"/>
            <a:ext cx="0" cy="129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25"/>
          <p:cNvCxnSpPr/>
          <p:nvPr/>
        </p:nvCxnSpPr>
        <p:spPr bwMode="auto">
          <a:xfrm flipV="1">
            <a:off x="342900" y="2270579"/>
            <a:ext cx="0" cy="129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Straight Connector 25"/>
          <p:cNvCxnSpPr/>
          <p:nvPr/>
        </p:nvCxnSpPr>
        <p:spPr bwMode="auto">
          <a:xfrm flipV="1">
            <a:off x="76200" y="2270579"/>
            <a:ext cx="0" cy="129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Connector 25"/>
          <p:cNvCxnSpPr/>
          <p:nvPr/>
        </p:nvCxnSpPr>
        <p:spPr bwMode="auto">
          <a:xfrm flipV="1">
            <a:off x="2362200" y="3639177"/>
            <a:ext cx="0" cy="111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25"/>
          <p:cNvCxnSpPr/>
          <p:nvPr/>
        </p:nvCxnSpPr>
        <p:spPr bwMode="auto">
          <a:xfrm flipV="1">
            <a:off x="7200900" y="3642910"/>
            <a:ext cx="0" cy="111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0" name="Straight Connector 25"/>
          <p:cNvCxnSpPr/>
          <p:nvPr/>
        </p:nvCxnSpPr>
        <p:spPr bwMode="auto">
          <a:xfrm flipV="1">
            <a:off x="8161020" y="3638797"/>
            <a:ext cx="0" cy="111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Straight Connector 25"/>
          <p:cNvCxnSpPr/>
          <p:nvPr/>
        </p:nvCxnSpPr>
        <p:spPr bwMode="auto">
          <a:xfrm flipV="1">
            <a:off x="342900" y="3632577"/>
            <a:ext cx="0" cy="111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25"/>
          <p:cNvCxnSpPr/>
          <p:nvPr/>
        </p:nvCxnSpPr>
        <p:spPr bwMode="auto">
          <a:xfrm flipV="1">
            <a:off x="76200" y="3652379"/>
            <a:ext cx="0" cy="1116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90" name="สี่เหลี่ยมผืนผ้ามุมมน 516"/>
          <p:cNvSpPr/>
          <p:nvPr/>
        </p:nvSpPr>
        <p:spPr>
          <a:xfrm>
            <a:off x="381000" y="2318470"/>
            <a:ext cx="609600" cy="136640"/>
          </a:xfrm>
          <a:prstGeom prst="roundRect">
            <a:avLst/>
          </a:prstGeom>
          <a:solidFill>
            <a:schemeClr val="accent3">
              <a:lumMod val="75000"/>
              <a:alpha val="94000"/>
            </a:schemeClr>
          </a:solidFill>
          <a:ln w="9525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+mj-lt"/>
              </a:rPr>
              <a:t>новое</a:t>
            </a:r>
            <a:endParaRPr lang="th-TH" sz="105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91" name="Группа 90"/>
          <p:cNvGrpSpPr/>
          <p:nvPr/>
        </p:nvGrpSpPr>
        <p:grpSpPr>
          <a:xfrm>
            <a:off x="228600" y="2267159"/>
            <a:ext cx="233278" cy="233278"/>
            <a:chOff x="6553200" y="2368153"/>
            <a:chExt cx="429780" cy="429780"/>
          </a:xfrm>
        </p:grpSpPr>
        <p:sp>
          <p:nvSpPr>
            <p:cNvPr id="92" name="Oval 179"/>
            <p:cNvSpPr/>
            <p:nvPr/>
          </p:nvSpPr>
          <p:spPr>
            <a:xfrm>
              <a:off x="6553200" y="2368153"/>
              <a:ext cx="429780" cy="42978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93" name="Freeform 48"/>
            <p:cNvSpPr>
              <a:spLocks/>
            </p:cNvSpPr>
            <p:nvPr/>
          </p:nvSpPr>
          <p:spPr bwMode="auto">
            <a:xfrm rot="18868419">
              <a:off x="6653938" y="2474819"/>
              <a:ext cx="216109" cy="214791"/>
            </a:xfrm>
            <a:custGeom>
              <a:avLst/>
              <a:gdLst>
                <a:gd name="T0" fmla="*/ 57 w 96"/>
                <a:gd name="T1" fmla="*/ 48 h 96"/>
                <a:gd name="T2" fmla="*/ 93 w 96"/>
                <a:gd name="T3" fmla="*/ 12 h 96"/>
                <a:gd name="T4" fmla="*/ 93 w 96"/>
                <a:gd name="T5" fmla="*/ 3 h 96"/>
                <a:gd name="T6" fmla="*/ 84 w 96"/>
                <a:gd name="T7" fmla="*/ 3 h 96"/>
                <a:gd name="T8" fmla="*/ 48 w 96"/>
                <a:gd name="T9" fmla="*/ 39 h 96"/>
                <a:gd name="T10" fmla="*/ 12 w 96"/>
                <a:gd name="T11" fmla="*/ 3 h 96"/>
                <a:gd name="T12" fmla="*/ 2 w 96"/>
                <a:gd name="T13" fmla="*/ 3 h 96"/>
                <a:gd name="T14" fmla="*/ 2 w 96"/>
                <a:gd name="T15" fmla="*/ 12 h 96"/>
                <a:gd name="T16" fmla="*/ 39 w 96"/>
                <a:gd name="T17" fmla="*/ 48 h 96"/>
                <a:gd name="T18" fmla="*/ 2 w 96"/>
                <a:gd name="T19" fmla="*/ 84 h 96"/>
                <a:gd name="T20" fmla="*/ 2 w 96"/>
                <a:gd name="T21" fmla="*/ 93 h 96"/>
                <a:gd name="T22" fmla="*/ 12 w 96"/>
                <a:gd name="T23" fmla="*/ 93 h 96"/>
                <a:gd name="T24" fmla="*/ 48 w 96"/>
                <a:gd name="T25" fmla="*/ 57 h 96"/>
                <a:gd name="T26" fmla="*/ 84 w 96"/>
                <a:gd name="T27" fmla="*/ 93 h 96"/>
                <a:gd name="T28" fmla="*/ 93 w 96"/>
                <a:gd name="T29" fmla="*/ 93 h 96"/>
                <a:gd name="T30" fmla="*/ 93 w 96"/>
                <a:gd name="T31" fmla="*/ 84 h 96"/>
                <a:gd name="T32" fmla="*/ 57 w 96"/>
                <a:gd name="T3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96">
                  <a:moveTo>
                    <a:pt x="57" y="48"/>
                  </a:moveTo>
                  <a:cubicBezTo>
                    <a:pt x="93" y="12"/>
                    <a:pt x="93" y="12"/>
                    <a:pt x="93" y="12"/>
                  </a:cubicBezTo>
                  <a:cubicBezTo>
                    <a:pt x="96" y="9"/>
                    <a:pt x="96" y="5"/>
                    <a:pt x="93" y="3"/>
                  </a:cubicBezTo>
                  <a:cubicBezTo>
                    <a:pt x="90" y="0"/>
                    <a:pt x="86" y="0"/>
                    <a:pt x="84" y="3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9"/>
                    <a:pt x="2" y="1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0" y="87"/>
                    <a:pt x="0" y="91"/>
                    <a:pt x="2" y="93"/>
                  </a:cubicBezTo>
                  <a:cubicBezTo>
                    <a:pt x="5" y="96"/>
                    <a:pt x="9" y="96"/>
                    <a:pt x="12" y="9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6" y="96"/>
                    <a:pt x="90" y="96"/>
                    <a:pt x="93" y="93"/>
                  </a:cubicBezTo>
                  <a:cubicBezTo>
                    <a:pt x="96" y="91"/>
                    <a:pt x="96" y="87"/>
                    <a:pt x="93" y="84"/>
                  </a:cubicBezTo>
                  <a:lnTo>
                    <a:pt x="57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513">
                <a:latin typeface="+mj-lt"/>
              </a:endParaRPr>
            </a:p>
          </p:txBody>
        </p:sp>
      </p:grpSp>
      <p:sp>
        <p:nvSpPr>
          <p:cNvPr id="97" name="สี่เหลี่ยมผืนผ้ามุมมน 516"/>
          <p:cNvSpPr/>
          <p:nvPr/>
        </p:nvSpPr>
        <p:spPr>
          <a:xfrm>
            <a:off x="381000" y="3687820"/>
            <a:ext cx="609600" cy="136640"/>
          </a:xfrm>
          <a:prstGeom prst="roundRect">
            <a:avLst/>
          </a:prstGeom>
          <a:solidFill>
            <a:schemeClr val="accent3">
              <a:lumMod val="75000"/>
              <a:alpha val="94000"/>
            </a:schemeClr>
          </a:solidFill>
          <a:ln w="9525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+mj-lt"/>
              </a:rPr>
              <a:t>новое</a:t>
            </a:r>
            <a:endParaRPr lang="th-TH" sz="105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11" name="Группа 110"/>
          <p:cNvGrpSpPr/>
          <p:nvPr/>
        </p:nvGrpSpPr>
        <p:grpSpPr>
          <a:xfrm>
            <a:off x="228600" y="3636509"/>
            <a:ext cx="233278" cy="233278"/>
            <a:chOff x="6553200" y="2368153"/>
            <a:chExt cx="429780" cy="429780"/>
          </a:xfrm>
        </p:grpSpPr>
        <p:sp>
          <p:nvSpPr>
            <p:cNvPr id="112" name="Oval 179"/>
            <p:cNvSpPr/>
            <p:nvPr/>
          </p:nvSpPr>
          <p:spPr>
            <a:xfrm>
              <a:off x="6553200" y="2368153"/>
              <a:ext cx="429780" cy="42978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13" name="Freeform 48"/>
            <p:cNvSpPr>
              <a:spLocks/>
            </p:cNvSpPr>
            <p:nvPr/>
          </p:nvSpPr>
          <p:spPr bwMode="auto">
            <a:xfrm rot="18868419">
              <a:off x="6653938" y="2474819"/>
              <a:ext cx="216109" cy="214791"/>
            </a:xfrm>
            <a:custGeom>
              <a:avLst/>
              <a:gdLst>
                <a:gd name="T0" fmla="*/ 57 w 96"/>
                <a:gd name="T1" fmla="*/ 48 h 96"/>
                <a:gd name="T2" fmla="*/ 93 w 96"/>
                <a:gd name="T3" fmla="*/ 12 h 96"/>
                <a:gd name="T4" fmla="*/ 93 w 96"/>
                <a:gd name="T5" fmla="*/ 3 h 96"/>
                <a:gd name="T6" fmla="*/ 84 w 96"/>
                <a:gd name="T7" fmla="*/ 3 h 96"/>
                <a:gd name="T8" fmla="*/ 48 w 96"/>
                <a:gd name="T9" fmla="*/ 39 h 96"/>
                <a:gd name="T10" fmla="*/ 12 w 96"/>
                <a:gd name="T11" fmla="*/ 3 h 96"/>
                <a:gd name="T12" fmla="*/ 2 w 96"/>
                <a:gd name="T13" fmla="*/ 3 h 96"/>
                <a:gd name="T14" fmla="*/ 2 w 96"/>
                <a:gd name="T15" fmla="*/ 12 h 96"/>
                <a:gd name="T16" fmla="*/ 39 w 96"/>
                <a:gd name="T17" fmla="*/ 48 h 96"/>
                <a:gd name="T18" fmla="*/ 2 w 96"/>
                <a:gd name="T19" fmla="*/ 84 h 96"/>
                <a:gd name="T20" fmla="*/ 2 w 96"/>
                <a:gd name="T21" fmla="*/ 93 h 96"/>
                <a:gd name="T22" fmla="*/ 12 w 96"/>
                <a:gd name="T23" fmla="*/ 93 h 96"/>
                <a:gd name="T24" fmla="*/ 48 w 96"/>
                <a:gd name="T25" fmla="*/ 57 h 96"/>
                <a:gd name="T26" fmla="*/ 84 w 96"/>
                <a:gd name="T27" fmla="*/ 93 h 96"/>
                <a:gd name="T28" fmla="*/ 93 w 96"/>
                <a:gd name="T29" fmla="*/ 93 h 96"/>
                <a:gd name="T30" fmla="*/ 93 w 96"/>
                <a:gd name="T31" fmla="*/ 84 h 96"/>
                <a:gd name="T32" fmla="*/ 57 w 96"/>
                <a:gd name="T3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96">
                  <a:moveTo>
                    <a:pt x="57" y="48"/>
                  </a:moveTo>
                  <a:cubicBezTo>
                    <a:pt x="93" y="12"/>
                    <a:pt x="93" y="12"/>
                    <a:pt x="93" y="12"/>
                  </a:cubicBezTo>
                  <a:cubicBezTo>
                    <a:pt x="96" y="9"/>
                    <a:pt x="96" y="5"/>
                    <a:pt x="93" y="3"/>
                  </a:cubicBezTo>
                  <a:cubicBezTo>
                    <a:pt x="90" y="0"/>
                    <a:pt x="86" y="0"/>
                    <a:pt x="84" y="3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9"/>
                    <a:pt x="2" y="1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0" y="87"/>
                    <a:pt x="0" y="91"/>
                    <a:pt x="2" y="93"/>
                  </a:cubicBezTo>
                  <a:cubicBezTo>
                    <a:pt x="5" y="96"/>
                    <a:pt x="9" y="96"/>
                    <a:pt x="12" y="9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6" y="96"/>
                    <a:pt x="90" y="96"/>
                    <a:pt x="93" y="93"/>
                  </a:cubicBezTo>
                  <a:cubicBezTo>
                    <a:pt x="96" y="91"/>
                    <a:pt x="96" y="87"/>
                    <a:pt x="93" y="84"/>
                  </a:cubicBezTo>
                  <a:lnTo>
                    <a:pt x="57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513">
                <a:latin typeface="+mj-lt"/>
              </a:endParaRPr>
            </a:p>
          </p:txBody>
        </p:sp>
      </p:grpSp>
      <p:sp>
        <p:nvSpPr>
          <p:cNvPr id="114" name="Овал 113"/>
          <p:cNvSpPr/>
          <p:nvPr/>
        </p:nvSpPr>
        <p:spPr>
          <a:xfrm>
            <a:off x="8909254" y="4904944"/>
            <a:ext cx="216000" cy="216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/>
            <a:r>
              <a:rPr lang="ru-RU" sz="1050" b="1" dirty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6</a:t>
            </a:r>
            <a:endParaRPr lang="ru-RU" sz="1050" b="1" dirty="0">
              <a:solidFill>
                <a:schemeClr val="bg1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03" name="สี่เหลี่ยมผืนผ้ามุมมน 516"/>
          <p:cNvSpPr/>
          <p:nvPr/>
        </p:nvSpPr>
        <p:spPr>
          <a:xfrm>
            <a:off x="381000" y="2043941"/>
            <a:ext cx="609600" cy="136640"/>
          </a:xfrm>
          <a:prstGeom prst="roundRect">
            <a:avLst/>
          </a:prstGeom>
          <a:solidFill>
            <a:schemeClr val="accent3">
              <a:lumMod val="75000"/>
              <a:alpha val="94000"/>
            </a:schemeClr>
          </a:solidFill>
          <a:ln w="9525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+mj-lt"/>
              </a:rPr>
              <a:t>новое</a:t>
            </a:r>
            <a:endParaRPr lang="th-TH" sz="105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04" name="Группа 103"/>
          <p:cNvGrpSpPr/>
          <p:nvPr/>
        </p:nvGrpSpPr>
        <p:grpSpPr>
          <a:xfrm>
            <a:off x="228600" y="1992630"/>
            <a:ext cx="233278" cy="233278"/>
            <a:chOff x="6553200" y="2368153"/>
            <a:chExt cx="429780" cy="429780"/>
          </a:xfrm>
        </p:grpSpPr>
        <p:sp>
          <p:nvSpPr>
            <p:cNvPr id="105" name="Oval 179"/>
            <p:cNvSpPr/>
            <p:nvPr/>
          </p:nvSpPr>
          <p:spPr>
            <a:xfrm>
              <a:off x="6553200" y="2368153"/>
              <a:ext cx="429780" cy="42978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6" name="Freeform 48"/>
            <p:cNvSpPr>
              <a:spLocks/>
            </p:cNvSpPr>
            <p:nvPr/>
          </p:nvSpPr>
          <p:spPr bwMode="auto">
            <a:xfrm rot="18868419">
              <a:off x="6653938" y="2474819"/>
              <a:ext cx="216109" cy="214791"/>
            </a:xfrm>
            <a:custGeom>
              <a:avLst/>
              <a:gdLst>
                <a:gd name="T0" fmla="*/ 57 w 96"/>
                <a:gd name="T1" fmla="*/ 48 h 96"/>
                <a:gd name="T2" fmla="*/ 93 w 96"/>
                <a:gd name="T3" fmla="*/ 12 h 96"/>
                <a:gd name="T4" fmla="*/ 93 w 96"/>
                <a:gd name="T5" fmla="*/ 3 h 96"/>
                <a:gd name="T6" fmla="*/ 84 w 96"/>
                <a:gd name="T7" fmla="*/ 3 h 96"/>
                <a:gd name="T8" fmla="*/ 48 w 96"/>
                <a:gd name="T9" fmla="*/ 39 h 96"/>
                <a:gd name="T10" fmla="*/ 12 w 96"/>
                <a:gd name="T11" fmla="*/ 3 h 96"/>
                <a:gd name="T12" fmla="*/ 2 w 96"/>
                <a:gd name="T13" fmla="*/ 3 h 96"/>
                <a:gd name="T14" fmla="*/ 2 w 96"/>
                <a:gd name="T15" fmla="*/ 12 h 96"/>
                <a:gd name="T16" fmla="*/ 39 w 96"/>
                <a:gd name="T17" fmla="*/ 48 h 96"/>
                <a:gd name="T18" fmla="*/ 2 w 96"/>
                <a:gd name="T19" fmla="*/ 84 h 96"/>
                <a:gd name="T20" fmla="*/ 2 w 96"/>
                <a:gd name="T21" fmla="*/ 93 h 96"/>
                <a:gd name="T22" fmla="*/ 12 w 96"/>
                <a:gd name="T23" fmla="*/ 93 h 96"/>
                <a:gd name="T24" fmla="*/ 48 w 96"/>
                <a:gd name="T25" fmla="*/ 57 h 96"/>
                <a:gd name="T26" fmla="*/ 84 w 96"/>
                <a:gd name="T27" fmla="*/ 93 h 96"/>
                <a:gd name="T28" fmla="*/ 93 w 96"/>
                <a:gd name="T29" fmla="*/ 93 h 96"/>
                <a:gd name="T30" fmla="*/ 93 w 96"/>
                <a:gd name="T31" fmla="*/ 84 h 96"/>
                <a:gd name="T32" fmla="*/ 57 w 96"/>
                <a:gd name="T3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96">
                  <a:moveTo>
                    <a:pt x="57" y="48"/>
                  </a:moveTo>
                  <a:cubicBezTo>
                    <a:pt x="93" y="12"/>
                    <a:pt x="93" y="12"/>
                    <a:pt x="93" y="12"/>
                  </a:cubicBezTo>
                  <a:cubicBezTo>
                    <a:pt x="96" y="9"/>
                    <a:pt x="96" y="5"/>
                    <a:pt x="93" y="3"/>
                  </a:cubicBezTo>
                  <a:cubicBezTo>
                    <a:pt x="90" y="0"/>
                    <a:pt x="86" y="0"/>
                    <a:pt x="84" y="3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9"/>
                    <a:pt x="2" y="1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0" y="87"/>
                    <a:pt x="0" y="91"/>
                    <a:pt x="2" y="93"/>
                  </a:cubicBezTo>
                  <a:cubicBezTo>
                    <a:pt x="5" y="96"/>
                    <a:pt x="9" y="96"/>
                    <a:pt x="12" y="9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6" y="96"/>
                    <a:pt x="90" y="96"/>
                    <a:pt x="93" y="93"/>
                  </a:cubicBezTo>
                  <a:cubicBezTo>
                    <a:pt x="96" y="91"/>
                    <a:pt x="96" y="87"/>
                    <a:pt x="93" y="84"/>
                  </a:cubicBezTo>
                  <a:lnTo>
                    <a:pt x="57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513">
                <a:latin typeface="+mj-lt"/>
              </a:endParaRPr>
            </a:p>
          </p:txBody>
        </p:sp>
      </p:grpSp>
      <p:sp>
        <p:nvSpPr>
          <p:cNvPr id="107" name="Title 1"/>
          <p:cNvSpPr txBox="1">
            <a:spLocks/>
          </p:cNvSpPr>
          <p:nvPr/>
        </p:nvSpPr>
        <p:spPr>
          <a:xfrm>
            <a:off x="1143001" y="80868"/>
            <a:ext cx="6861497" cy="2810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>
              <a:lnSpc>
                <a:spcPct val="100000"/>
              </a:lnSpc>
            </a:pPr>
            <a:r>
              <a:rPr lang="ru-RU" altLang="ru-RU" sz="1800" b="1" spc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 рисков на 2019 год (проект)</a:t>
            </a:r>
            <a:endParaRPr lang="ru-RU" altLang="ru-RU" sz="1800" b="1" spc="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8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34113"/>
            <a:ext cx="373204" cy="33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09" name="Straight Connector 25"/>
          <p:cNvCxnSpPr/>
          <p:nvPr/>
        </p:nvCxnSpPr>
        <p:spPr bwMode="auto">
          <a:xfrm>
            <a:off x="10431" y="398182"/>
            <a:ext cx="9114823" cy="448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5" name="Прямоугольник 114"/>
          <p:cNvSpPr/>
          <p:nvPr/>
        </p:nvSpPr>
        <p:spPr>
          <a:xfrm>
            <a:off x="364262" y="45660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16" name="Прямая соединительная линия 115"/>
          <p:cNvCxnSpPr/>
          <p:nvPr/>
        </p:nvCxnSpPr>
        <p:spPr>
          <a:xfrm>
            <a:off x="468000" y="207243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74475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Прямоугольник 204"/>
          <p:cNvSpPr/>
          <p:nvPr/>
        </p:nvSpPr>
        <p:spPr>
          <a:xfrm>
            <a:off x="-1" y="1377631"/>
            <a:ext cx="9143999" cy="181133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65663" y="1417546"/>
            <a:ext cx="275697" cy="1697880"/>
          </a:xfrm>
          <a:prstGeom prst="rect">
            <a:avLst/>
          </a:prstGeom>
          <a:solidFill>
            <a:schemeClr val="accent5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206" name="Прямоугольник 205"/>
          <p:cNvSpPr/>
          <p:nvPr/>
        </p:nvSpPr>
        <p:spPr>
          <a:xfrm>
            <a:off x="342900" y="1754357"/>
            <a:ext cx="8709277" cy="1374274"/>
          </a:xfrm>
          <a:prstGeom prst="rect">
            <a:avLst/>
          </a:prstGeom>
          <a:solidFill>
            <a:schemeClr val="bg1"/>
          </a:solidFill>
          <a:ln w="12700">
            <a:noFill/>
            <a:prstDash val="lgDash"/>
          </a:ln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ru-RU" sz="2519">
              <a:latin typeface="+mj-lt"/>
            </a:endParaRPr>
          </a:p>
        </p:txBody>
      </p:sp>
      <p:sp>
        <p:nvSpPr>
          <p:cNvPr id="52" name="Rectangle 4"/>
          <p:cNvSpPr/>
          <p:nvPr/>
        </p:nvSpPr>
        <p:spPr>
          <a:xfrm rot="5400000">
            <a:off x="842966" y="1446487"/>
            <a:ext cx="1036438" cy="2002026"/>
          </a:xfrm>
          <a:prstGeom prst="rect">
            <a:avLst/>
          </a:prstGeom>
        </p:spPr>
        <p:txBody>
          <a:bodyPr vert="vert270" wrap="square" bIns="108000" anchor="b" anchorCtr="0">
            <a:spAutoFit/>
          </a:bodyPr>
          <a:lstStyle/>
          <a:p>
            <a:pPr>
              <a:lnSpc>
                <a:spcPts val="11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Нарушения</a:t>
            </a:r>
          </a:p>
          <a:p>
            <a:pPr>
              <a:lnSpc>
                <a:spcPts val="11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при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использовании средств полученных для проведения капитального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ремонта</a:t>
            </a:r>
          </a:p>
          <a:p>
            <a:pPr>
              <a:lnSpc>
                <a:spcPts val="11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общего имущества</a:t>
            </a:r>
          </a:p>
          <a:p>
            <a:pPr>
              <a:lnSpc>
                <a:spcPts val="11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в многоквартирных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домах</a:t>
            </a:r>
          </a:p>
        </p:txBody>
      </p:sp>
      <p:sp>
        <p:nvSpPr>
          <p:cNvPr id="72" name="Rectangle 4"/>
          <p:cNvSpPr/>
          <p:nvPr/>
        </p:nvSpPr>
        <p:spPr>
          <a:xfrm rot="5400000">
            <a:off x="4226589" y="14542"/>
            <a:ext cx="1110176" cy="4838963"/>
          </a:xfrm>
          <a:prstGeom prst="rect">
            <a:avLst/>
          </a:prstGeom>
        </p:spPr>
        <p:txBody>
          <a:bodyPr vert="vert270" wrap="square" bIns="108000" anchor="b" anchorCtr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1. С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целью снижения возможного завышения НМЦК создать механизм автоматизированного контроля корректности примененных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расценок</a:t>
            </a:r>
          </a:p>
          <a:p>
            <a:pPr>
              <a:lnSpc>
                <a:spcPts val="12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и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нормативов путем взаимодействия с федеральной ГИС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ценообразования</a:t>
            </a:r>
          </a:p>
          <a:p>
            <a:pPr>
              <a:lnSpc>
                <a:spcPts val="12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в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строительстве, предусмотренной Градостроительным кодексом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РФ</a:t>
            </a:r>
            <a:endParaRPr lang="ru-RU" sz="1200" b="1" spc="-53" dirty="0">
              <a:solidFill>
                <a:srgbClr val="00B050"/>
              </a:solidFill>
              <a:latin typeface="+mj-lt"/>
              <a:cs typeface="Calibri" panose="020F0502020204030204" pitchFamily="34" charset="0"/>
            </a:endParaRPr>
          </a:p>
          <a:p>
            <a:pPr>
              <a:lnSpc>
                <a:spcPts val="1200"/>
              </a:lnSpc>
            </a:pP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2. Направление </a:t>
            </a: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обзоров нарушений и недостатков, выявленных ФК</a:t>
            </a:r>
          </a:p>
          <a:p>
            <a:pPr>
              <a:lnSpc>
                <a:spcPts val="1200"/>
              </a:lnSpc>
            </a:pPr>
            <a:r>
              <a:rPr lang="ru-RU" sz="1200" b="1" spc="-53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при проведении контрольных мероприятий в </a:t>
            </a:r>
            <a:r>
              <a:rPr lang="ru-RU" sz="1200" b="1" spc="-53" dirty="0" smtClean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финансово-бюджетной сфере</a:t>
            </a:r>
            <a:endParaRPr lang="ru-RU" sz="1200" b="1" spc="-53" dirty="0">
              <a:solidFill>
                <a:srgbClr val="00B05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3" name="Rectangle 4"/>
          <p:cNvSpPr/>
          <p:nvPr/>
        </p:nvSpPr>
        <p:spPr>
          <a:xfrm rot="5400000">
            <a:off x="7497063" y="1940929"/>
            <a:ext cx="367793" cy="960120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1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85" name="Straight Connector 25"/>
          <p:cNvCxnSpPr/>
          <p:nvPr/>
        </p:nvCxnSpPr>
        <p:spPr bwMode="auto">
          <a:xfrm flipV="1">
            <a:off x="2362200" y="1431362"/>
            <a:ext cx="0" cy="1692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25"/>
          <p:cNvCxnSpPr/>
          <p:nvPr/>
        </p:nvCxnSpPr>
        <p:spPr bwMode="auto">
          <a:xfrm>
            <a:off x="66991" y="1748015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25"/>
          <p:cNvCxnSpPr/>
          <p:nvPr/>
        </p:nvCxnSpPr>
        <p:spPr bwMode="auto">
          <a:xfrm flipH="1" flipV="1">
            <a:off x="66852" y="3112998"/>
            <a:ext cx="9000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25"/>
          <p:cNvCxnSpPr/>
          <p:nvPr/>
        </p:nvCxnSpPr>
        <p:spPr bwMode="auto">
          <a:xfrm flipV="1">
            <a:off x="7200900" y="1428875"/>
            <a:ext cx="0" cy="1692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18" name="Rectangle 21"/>
          <p:cNvSpPr/>
          <p:nvPr/>
        </p:nvSpPr>
        <p:spPr>
          <a:xfrm>
            <a:off x="388622" y="1428962"/>
            <a:ext cx="1929490" cy="25736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Вид </a:t>
            </a:r>
            <a:r>
              <a:rPr lang="ru-RU" sz="12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нарушения</a:t>
            </a:r>
          </a:p>
        </p:txBody>
      </p:sp>
      <p:sp>
        <p:nvSpPr>
          <p:cNvPr id="203" name="Rectangle 21"/>
          <p:cNvSpPr/>
          <p:nvPr/>
        </p:nvSpPr>
        <p:spPr>
          <a:xfrm>
            <a:off x="2432411" y="1432293"/>
            <a:ext cx="4707525" cy="25736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cs typeface="Calibri" panose="020F0502020204030204" pitchFamily="34" charset="0"/>
              </a:rPr>
              <a:t>Меры реагирования</a:t>
            </a:r>
          </a:p>
        </p:txBody>
      </p:sp>
      <p:sp>
        <p:nvSpPr>
          <p:cNvPr id="204" name="Rectangle 21"/>
          <p:cNvSpPr/>
          <p:nvPr/>
        </p:nvSpPr>
        <p:spPr>
          <a:xfrm>
            <a:off x="7261864" y="1438008"/>
            <a:ext cx="838196" cy="24198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Значимость</a:t>
            </a:r>
            <a:endParaRPr lang="ru-RU" sz="11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31" y="1390862"/>
            <a:ext cx="396262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100" b="1" dirty="0" smtClean="0">
                <a:solidFill>
                  <a:schemeClr val="bg1"/>
                </a:solidFill>
              </a:rPr>
              <a:t>№</a:t>
            </a:r>
            <a:br>
              <a:rPr lang="ru-RU" sz="1100" b="1" dirty="0" smtClean="0">
                <a:solidFill>
                  <a:schemeClr val="bg1"/>
                </a:solidFill>
              </a:rPr>
            </a:br>
            <a:r>
              <a:rPr lang="ru-RU" sz="1100" b="1" dirty="0" smtClean="0">
                <a:solidFill>
                  <a:schemeClr val="bg1"/>
                </a:solidFill>
              </a:rPr>
              <a:t>п/п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0" name="Title 1"/>
          <p:cNvSpPr txBox="1">
            <a:spLocks/>
          </p:cNvSpPr>
          <p:nvPr/>
        </p:nvSpPr>
        <p:spPr>
          <a:xfrm>
            <a:off x="2186" y="513064"/>
            <a:ext cx="9141813" cy="73866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defPPr>
              <a:defRPr lang="th-TH"/>
            </a:defPPr>
            <a:lvl1pPr indent="0" defTabSz="685800">
              <a:spcBef>
                <a:spcPct val="20000"/>
              </a:spcBef>
              <a:buNone/>
              <a:defRPr sz="1350" b="1" baseline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>
              <a:spcBef>
                <a:spcPts val="0"/>
              </a:spcBef>
            </a:pPr>
            <a:r>
              <a:rPr lang="ru-RU" altLang="ru-RU" sz="1600" i="1" dirty="0" smtClean="0">
                <a:solidFill>
                  <a:srgbClr val="00B050"/>
                </a:solidFill>
              </a:rPr>
              <a:t>Нарушения при использовании средств специализированной</a:t>
            </a:r>
          </a:p>
          <a:p>
            <a:pPr algn="ctr">
              <a:spcBef>
                <a:spcPts val="0"/>
              </a:spcBef>
            </a:pPr>
            <a:r>
              <a:rPr lang="ru-RU" altLang="ru-RU" sz="1600" i="1" dirty="0" smtClean="0">
                <a:solidFill>
                  <a:srgbClr val="00B050"/>
                </a:solidFill>
              </a:rPr>
              <a:t>некоммерческой организацией, обеспечивающей проведение</a:t>
            </a:r>
          </a:p>
          <a:p>
            <a:pPr algn="ctr">
              <a:spcBef>
                <a:spcPts val="0"/>
              </a:spcBef>
            </a:pPr>
            <a:r>
              <a:rPr lang="ru-RU" altLang="ru-RU" sz="1600" i="1" dirty="0" smtClean="0">
                <a:solidFill>
                  <a:srgbClr val="00B050"/>
                </a:solidFill>
              </a:rPr>
              <a:t>капитального ремонта общего имущества в многоквартирных домах</a:t>
            </a:r>
            <a:endParaRPr lang="ru-RU" altLang="ru-RU" sz="1600" i="1" dirty="0">
              <a:solidFill>
                <a:srgbClr val="00B050"/>
              </a:solidFill>
            </a:endParaRPr>
          </a:p>
        </p:txBody>
      </p:sp>
      <p:sp>
        <p:nvSpPr>
          <p:cNvPr id="61" name="Rectangle 21"/>
          <p:cNvSpPr/>
          <p:nvPr/>
        </p:nvSpPr>
        <p:spPr>
          <a:xfrm>
            <a:off x="8203626" y="1436582"/>
            <a:ext cx="845815" cy="24198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Вероятность</a:t>
            </a:r>
            <a:endParaRPr lang="ru-RU" sz="11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62" name="Straight Connector 25"/>
          <p:cNvCxnSpPr/>
          <p:nvPr/>
        </p:nvCxnSpPr>
        <p:spPr bwMode="auto">
          <a:xfrm flipV="1">
            <a:off x="8161020" y="1424762"/>
            <a:ext cx="0" cy="1692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3" name="Rectangle 4"/>
          <p:cNvSpPr/>
          <p:nvPr/>
        </p:nvSpPr>
        <p:spPr>
          <a:xfrm rot="5400000">
            <a:off x="8437496" y="1985627"/>
            <a:ext cx="338554" cy="890805"/>
          </a:xfrm>
          <a:prstGeom prst="rect">
            <a:avLst/>
          </a:prstGeom>
        </p:spPr>
        <p:txBody>
          <a:bodyPr vert="vert270" wrap="square" anchor="b" anchorCtr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2000" b="1" spc="-53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0,7</a:t>
            </a:r>
            <a:endParaRPr lang="ru-RU" sz="2000" b="1" spc="-53" dirty="0">
              <a:solidFill>
                <a:schemeClr val="accent5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66" name="Straight Connector 25"/>
          <p:cNvCxnSpPr/>
          <p:nvPr/>
        </p:nvCxnSpPr>
        <p:spPr bwMode="auto">
          <a:xfrm flipV="1">
            <a:off x="342900" y="1424762"/>
            <a:ext cx="0" cy="1692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25"/>
          <p:cNvCxnSpPr/>
          <p:nvPr/>
        </p:nvCxnSpPr>
        <p:spPr bwMode="auto">
          <a:xfrm flipV="1">
            <a:off x="76200" y="1424762"/>
            <a:ext cx="0" cy="16920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8" name="Прямоугольник 67"/>
          <p:cNvSpPr/>
          <p:nvPr/>
        </p:nvSpPr>
        <p:spPr>
          <a:xfrm>
            <a:off x="22047" y="2323353"/>
            <a:ext cx="367408" cy="2205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10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02" name="สี่เหลี่ยมผืนผ้ามุมมน 516"/>
          <p:cNvSpPr/>
          <p:nvPr/>
        </p:nvSpPr>
        <p:spPr>
          <a:xfrm>
            <a:off x="381000" y="1759761"/>
            <a:ext cx="609600" cy="136640"/>
          </a:xfrm>
          <a:prstGeom prst="roundRect">
            <a:avLst/>
          </a:prstGeom>
          <a:solidFill>
            <a:schemeClr val="accent3">
              <a:lumMod val="75000"/>
              <a:alpha val="94000"/>
            </a:schemeClr>
          </a:solidFill>
          <a:ln w="9525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+mj-lt"/>
              </a:rPr>
              <a:t>новое</a:t>
            </a:r>
            <a:endParaRPr lang="th-TH" sz="105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03" name="Группа 102"/>
          <p:cNvGrpSpPr/>
          <p:nvPr/>
        </p:nvGrpSpPr>
        <p:grpSpPr>
          <a:xfrm>
            <a:off x="228600" y="1708450"/>
            <a:ext cx="233278" cy="233278"/>
            <a:chOff x="6553200" y="2368153"/>
            <a:chExt cx="429780" cy="429780"/>
          </a:xfrm>
        </p:grpSpPr>
        <p:sp>
          <p:nvSpPr>
            <p:cNvPr id="104" name="Oval 179"/>
            <p:cNvSpPr/>
            <p:nvPr/>
          </p:nvSpPr>
          <p:spPr>
            <a:xfrm>
              <a:off x="6553200" y="2368153"/>
              <a:ext cx="429780" cy="42978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5" name="Freeform 48"/>
            <p:cNvSpPr>
              <a:spLocks/>
            </p:cNvSpPr>
            <p:nvPr/>
          </p:nvSpPr>
          <p:spPr bwMode="auto">
            <a:xfrm rot="18868419">
              <a:off x="6653938" y="2474819"/>
              <a:ext cx="216109" cy="214791"/>
            </a:xfrm>
            <a:custGeom>
              <a:avLst/>
              <a:gdLst>
                <a:gd name="T0" fmla="*/ 57 w 96"/>
                <a:gd name="T1" fmla="*/ 48 h 96"/>
                <a:gd name="T2" fmla="*/ 93 w 96"/>
                <a:gd name="T3" fmla="*/ 12 h 96"/>
                <a:gd name="T4" fmla="*/ 93 w 96"/>
                <a:gd name="T5" fmla="*/ 3 h 96"/>
                <a:gd name="T6" fmla="*/ 84 w 96"/>
                <a:gd name="T7" fmla="*/ 3 h 96"/>
                <a:gd name="T8" fmla="*/ 48 w 96"/>
                <a:gd name="T9" fmla="*/ 39 h 96"/>
                <a:gd name="T10" fmla="*/ 12 w 96"/>
                <a:gd name="T11" fmla="*/ 3 h 96"/>
                <a:gd name="T12" fmla="*/ 2 w 96"/>
                <a:gd name="T13" fmla="*/ 3 h 96"/>
                <a:gd name="T14" fmla="*/ 2 w 96"/>
                <a:gd name="T15" fmla="*/ 12 h 96"/>
                <a:gd name="T16" fmla="*/ 39 w 96"/>
                <a:gd name="T17" fmla="*/ 48 h 96"/>
                <a:gd name="T18" fmla="*/ 2 w 96"/>
                <a:gd name="T19" fmla="*/ 84 h 96"/>
                <a:gd name="T20" fmla="*/ 2 w 96"/>
                <a:gd name="T21" fmla="*/ 93 h 96"/>
                <a:gd name="T22" fmla="*/ 12 w 96"/>
                <a:gd name="T23" fmla="*/ 93 h 96"/>
                <a:gd name="T24" fmla="*/ 48 w 96"/>
                <a:gd name="T25" fmla="*/ 57 h 96"/>
                <a:gd name="T26" fmla="*/ 84 w 96"/>
                <a:gd name="T27" fmla="*/ 93 h 96"/>
                <a:gd name="T28" fmla="*/ 93 w 96"/>
                <a:gd name="T29" fmla="*/ 93 h 96"/>
                <a:gd name="T30" fmla="*/ 93 w 96"/>
                <a:gd name="T31" fmla="*/ 84 h 96"/>
                <a:gd name="T32" fmla="*/ 57 w 96"/>
                <a:gd name="T3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96">
                  <a:moveTo>
                    <a:pt x="57" y="48"/>
                  </a:moveTo>
                  <a:cubicBezTo>
                    <a:pt x="93" y="12"/>
                    <a:pt x="93" y="12"/>
                    <a:pt x="93" y="12"/>
                  </a:cubicBezTo>
                  <a:cubicBezTo>
                    <a:pt x="96" y="9"/>
                    <a:pt x="96" y="5"/>
                    <a:pt x="93" y="3"/>
                  </a:cubicBezTo>
                  <a:cubicBezTo>
                    <a:pt x="90" y="0"/>
                    <a:pt x="86" y="0"/>
                    <a:pt x="84" y="3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9"/>
                    <a:pt x="2" y="1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0" y="87"/>
                    <a:pt x="0" y="91"/>
                    <a:pt x="2" y="93"/>
                  </a:cubicBezTo>
                  <a:cubicBezTo>
                    <a:pt x="5" y="96"/>
                    <a:pt x="9" y="96"/>
                    <a:pt x="12" y="9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6" y="96"/>
                    <a:pt x="90" y="96"/>
                    <a:pt x="93" y="93"/>
                  </a:cubicBezTo>
                  <a:cubicBezTo>
                    <a:pt x="96" y="91"/>
                    <a:pt x="96" y="87"/>
                    <a:pt x="93" y="84"/>
                  </a:cubicBezTo>
                  <a:lnTo>
                    <a:pt x="57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513">
                <a:latin typeface="+mj-lt"/>
              </a:endParaRPr>
            </a:p>
          </p:txBody>
        </p:sp>
      </p:grpSp>
      <p:sp>
        <p:nvSpPr>
          <p:cNvPr id="91" name="Овал 90"/>
          <p:cNvSpPr/>
          <p:nvPr/>
        </p:nvSpPr>
        <p:spPr>
          <a:xfrm>
            <a:off x="8909254" y="4904944"/>
            <a:ext cx="216000" cy="2160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/>
            <a:r>
              <a:rPr lang="ru-RU" sz="1050" b="1" dirty="0">
                <a:solidFill>
                  <a:schemeClr val="bg1"/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38" name="สี่เหลี่ยมผืนผ้ามุมมน 516"/>
          <p:cNvSpPr/>
          <p:nvPr/>
        </p:nvSpPr>
        <p:spPr>
          <a:xfrm>
            <a:off x="381000" y="565661"/>
            <a:ext cx="609600" cy="136640"/>
          </a:xfrm>
          <a:prstGeom prst="roundRect">
            <a:avLst/>
          </a:prstGeom>
          <a:solidFill>
            <a:schemeClr val="accent3">
              <a:lumMod val="75000"/>
              <a:alpha val="94000"/>
            </a:schemeClr>
          </a:solidFill>
          <a:ln w="9525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+mj-lt"/>
              </a:rPr>
              <a:t>новое</a:t>
            </a:r>
            <a:endParaRPr lang="th-TH" sz="105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228600" y="514350"/>
            <a:ext cx="233278" cy="233278"/>
            <a:chOff x="6553200" y="2368153"/>
            <a:chExt cx="429780" cy="429780"/>
          </a:xfrm>
        </p:grpSpPr>
        <p:sp>
          <p:nvSpPr>
            <p:cNvPr id="40" name="Oval 179"/>
            <p:cNvSpPr/>
            <p:nvPr/>
          </p:nvSpPr>
          <p:spPr>
            <a:xfrm>
              <a:off x="6553200" y="2368153"/>
              <a:ext cx="429780" cy="42978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400" dirty="0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41" name="Freeform 48"/>
            <p:cNvSpPr>
              <a:spLocks/>
            </p:cNvSpPr>
            <p:nvPr/>
          </p:nvSpPr>
          <p:spPr bwMode="auto">
            <a:xfrm rot="18868419">
              <a:off x="6653938" y="2474819"/>
              <a:ext cx="216109" cy="214791"/>
            </a:xfrm>
            <a:custGeom>
              <a:avLst/>
              <a:gdLst>
                <a:gd name="T0" fmla="*/ 57 w 96"/>
                <a:gd name="T1" fmla="*/ 48 h 96"/>
                <a:gd name="T2" fmla="*/ 93 w 96"/>
                <a:gd name="T3" fmla="*/ 12 h 96"/>
                <a:gd name="T4" fmla="*/ 93 w 96"/>
                <a:gd name="T5" fmla="*/ 3 h 96"/>
                <a:gd name="T6" fmla="*/ 84 w 96"/>
                <a:gd name="T7" fmla="*/ 3 h 96"/>
                <a:gd name="T8" fmla="*/ 48 w 96"/>
                <a:gd name="T9" fmla="*/ 39 h 96"/>
                <a:gd name="T10" fmla="*/ 12 w 96"/>
                <a:gd name="T11" fmla="*/ 3 h 96"/>
                <a:gd name="T12" fmla="*/ 2 w 96"/>
                <a:gd name="T13" fmla="*/ 3 h 96"/>
                <a:gd name="T14" fmla="*/ 2 w 96"/>
                <a:gd name="T15" fmla="*/ 12 h 96"/>
                <a:gd name="T16" fmla="*/ 39 w 96"/>
                <a:gd name="T17" fmla="*/ 48 h 96"/>
                <a:gd name="T18" fmla="*/ 2 w 96"/>
                <a:gd name="T19" fmla="*/ 84 h 96"/>
                <a:gd name="T20" fmla="*/ 2 w 96"/>
                <a:gd name="T21" fmla="*/ 93 h 96"/>
                <a:gd name="T22" fmla="*/ 12 w 96"/>
                <a:gd name="T23" fmla="*/ 93 h 96"/>
                <a:gd name="T24" fmla="*/ 48 w 96"/>
                <a:gd name="T25" fmla="*/ 57 h 96"/>
                <a:gd name="T26" fmla="*/ 84 w 96"/>
                <a:gd name="T27" fmla="*/ 93 h 96"/>
                <a:gd name="T28" fmla="*/ 93 w 96"/>
                <a:gd name="T29" fmla="*/ 93 h 96"/>
                <a:gd name="T30" fmla="*/ 93 w 96"/>
                <a:gd name="T31" fmla="*/ 84 h 96"/>
                <a:gd name="T32" fmla="*/ 57 w 96"/>
                <a:gd name="T33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96">
                  <a:moveTo>
                    <a:pt x="57" y="48"/>
                  </a:moveTo>
                  <a:cubicBezTo>
                    <a:pt x="93" y="12"/>
                    <a:pt x="93" y="12"/>
                    <a:pt x="93" y="12"/>
                  </a:cubicBezTo>
                  <a:cubicBezTo>
                    <a:pt x="96" y="9"/>
                    <a:pt x="96" y="5"/>
                    <a:pt x="93" y="3"/>
                  </a:cubicBezTo>
                  <a:cubicBezTo>
                    <a:pt x="90" y="0"/>
                    <a:pt x="86" y="0"/>
                    <a:pt x="84" y="3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9" y="0"/>
                    <a:pt x="5" y="0"/>
                    <a:pt x="2" y="3"/>
                  </a:cubicBezTo>
                  <a:cubicBezTo>
                    <a:pt x="0" y="5"/>
                    <a:pt x="0" y="9"/>
                    <a:pt x="2" y="1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0" y="87"/>
                    <a:pt x="0" y="91"/>
                    <a:pt x="2" y="93"/>
                  </a:cubicBezTo>
                  <a:cubicBezTo>
                    <a:pt x="5" y="96"/>
                    <a:pt x="9" y="96"/>
                    <a:pt x="12" y="9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6" y="96"/>
                    <a:pt x="90" y="96"/>
                    <a:pt x="93" y="93"/>
                  </a:cubicBezTo>
                  <a:cubicBezTo>
                    <a:pt x="96" y="91"/>
                    <a:pt x="96" y="87"/>
                    <a:pt x="93" y="84"/>
                  </a:cubicBezTo>
                  <a:lnTo>
                    <a:pt x="57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513">
                <a:latin typeface="+mj-lt"/>
              </a:endParaRPr>
            </a:p>
          </p:txBody>
        </p:sp>
      </p:grpSp>
      <p:sp>
        <p:nvSpPr>
          <p:cNvPr id="42" name="Title 1"/>
          <p:cNvSpPr txBox="1">
            <a:spLocks/>
          </p:cNvSpPr>
          <p:nvPr/>
        </p:nvSpPr>
        <p:spPr>
          <a:xfrm>
            <a:off x="1143001" y="80868"/>
            <a:ext cx="6861497" cy="2810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ctr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000" b="0" i="0" kern="1200" cap="all" spc="-160" baseline="0">
                <a:ln w="6350" cmpd="sng">
                  <a:noFill/>
                </a:ln>
                <a:solidFill>
                  <a:schemeClr val="bg1"/>
                </a:solidFill>
                <a:latin typeface="Lato Light" panose="020F0302020204030203" pitchFamily="34" charset="0"/>
                <a:ea typeface="+mj-ea"/>
                <a:cs typeface="Gotham Light"/>
              </a:defRPr>
            </a:lvl1pPr>
          </a:lstStyle>
          <a:p>
            <a:pPr>
              <a:lnSpc>
                <a:spcPct val="100000"/>
              </a:lnSpc>
            </a:pPr>
            <a:r>
              <a:rPr lang="ru-RU" altLang="ru-RU" sz="1800" b="1" spc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Карта рисков на 2019 год (проект)</a:t>
            </a:r>
            <a:endParaRPr lang="ru-RU" altLang="ru-RU" sz="1800" b="1" spc="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3" name="Picture 2" descr="U:\Бирюков\ГЕРБ КАЗНАЧЕЙСТВ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5" y="34113"/>
            <a:ext cx="373204" cy="33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44" name="Straight Connector 25"/>
          <p:cNvCxnSpPr/>
          <p:nvPr/>
        </p:nvCxnSpPr>
        <p:spPr bwMode="auto">
          <a:xfrm>
            <a:off x="10431" y="398182"/>
            <a:ext cx="9114823" cy="448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Прямоугольник 44"/>
          <p:cNvSpPr/>
          <p:nvPr/>
        </p:nvSpPr>
        <p:spPr>
          <a:xfrm>
            <a:off x="364262" y="45660"/>
            <a:ext cx="163217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УФК по Саратовской области</a:t>
            </a:r>
          </a:p>
          <a:p>
            <a:pPr algn="ctr" defTabSz="1031626" fontAlgn="auto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  <a:cs typeface="Times New Roman" panose="02020603050405020304" pitchFamily="18" charset="0"/>
              </a:rPr>
              <a:t>saratov.roskazna.ru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68000" y="207243"/>
            <a:ext cx="1440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07795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70179" y="527259"/>
            <a:ext cx="4080477" cy="454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31"/>
          <p:cNvSpPr>
            <a:spLocks noChangeArrowheads="1"/>
          </p:cNvSpPr>
          <p:nvPr/>
        </p:nvSpPr>
        <p:spPr bwMode="auto">
          <a:xfrm>
            <a:off x="1428750" y="2396827"/>
            <a:ext cx="6289485" cy="11464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34375" tIns="17187" rIns="34375" bIns="17187" numCol="1" anchor="t" anchorCtr="0" compatLnSpc="1">
            <a:prstTxWarp prst="textNoShape">
              <a:avLst/>
            </a:prstTxWarp>
          </a:bodyPr>
          <a:lstStyle/>
          <a:p>
            <a:endParaRPr lang="th-TH" sz="2519"/>
          </a:p>
        </p:txBody>
      </p:sp>
      <p:sp>
        <p:nvSpPr>
          <p:cNvPr id="143" name="TextBox 142"/>
          <p:cNvSpPr txBox="1"/>
          <p:nvPr/>
        </p:nvSpPr>
        <p:spPr bwMode="auto">
          <a:xfrm>
            <a:off x="1650022" y="2731455"/>
            <a:ext cx="5843957" cy="555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7377">
              <a:defRPr/>
            </a:pPr>
            <a:r>
              <a:rPr lang="ru-RU" sz="3008" b="1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СПАСИБО ЗА ВНИМАНИЕ!</a:t>
            </a:r>
            <a:endParaRPr lang="id-ID" sz="3008" b="1" dirty="0">
              <a:solidFill>
                <a:schemeClr val="bg1"/>
              </a:solidFill>
              <a:latin typeface="Lato" pitchFamily="34" charset="0"/>
              <a:ea typeface="Lato" pitchFamily="34" charset="0"/>
              <a:cs typeface="Lato" pitchFamily="34" charset="0"/>
            </a:endParaRPr>
          </a:p>
        </p:txBody>
      </p:sp>
      <p:cxnSp>
        <p:nvCxnSpPr>
          <p:cNvPr id="8" name="Straight Connector 25"/>
          <p:cNvCxnSpPr/>
          <p:nvPr/>
        </p:nvCxnSpPr>
        <p:spPr bwMode="auto">
          <a:xfrm>
            <a:off x="948680" y="1791822"/>
            <a:ext cx="7223770" cy="1792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" name="Picture 7" descr="Z:\KURNOSOVA\неееет\1\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7031" y="59286"/>
            <a:ext cx="1163223" cy="116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Текст 8"/>
          <p:cNvSpPr txBox="1">
            <a:spLocks/>
          </p:cNvSpPr>
          <p:nvPr/>
        </p:nvSpPr>
        <p:spPr>
          <a:xfrm>
            <a:off x="2495157" y="1200150"/>
            <a:ext cx="3821824" cy="376703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dobe Arabic" panose="02040503050201020203" pitchFamily="18" charset="-78"/>
              </a:rPr>
              <a:t>Управление Федерального казначейства</a:t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dobe Arabic" panose="02040503050201020203" pitchFamily="18" charset="-78"/>
              </a:rPr>
            </a:b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dobe Arabic" panose="02040503050201020203" pitchFamily="18" charset="-78"/>
              </a:rPr>
              <a:t>по Саратовской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dobe Arabic" panose="02040503050201020203" pitchFamily="18" charset="-78"/>
              </a:rPr>
              <a:t>области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dobe Arabic" panose="02040503050201020203" pitchFamily="18" charset="-78"/>
            </a:endParaRPr>
          </a:p>
        </p:txBody>
      </p:sp>
      <p:sp>
        <p:nvSpPr>
          <p:cNvPr id="13" name="Текст 8"/>
          <p:cNvSpPr txBox="1">
            <a:spLocks/>
          </p:cNvSpPr>
          <p:nvPr/>
        </p:nvSpPr>
        <p:spPr>
          <a:xfrm>
            <a:off x="2525636" y="1547347"/>
            <a:ext cx="3821824" cy="376703"/>
          </a:xfrm>
          <a:prstGeom prst="rect">
            <a:avLst/>
          </a:prstGeom>
        </p:spPr>
        <p:txBody>
          <a:bodyPr vert="horz" lIns="34290" tIns="17145" rIns="34290" bIns="17145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dobe Arabic" panose="02040503050201020203" pitchFamily="18" charset="-78"/>
              </a:rPr>
              <a:t>saratov.roskazna.ru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dobe Arabic" panose="02040503050201020203" pitchFamily="18" charset="-78"/>
            </a:endParaRPr>
          </a:p>
          <a:p>
            <a:pPr algn="ctr">
              <a:lnSpc>
                <a:spcPts val="1200"/>
              </a:lnSpc>
            </a:pPr>
            <a:endParaRPr lang="ru-RU" sz="11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8810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การออกแบบที่กำหนดเอง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การออกแบบที่กำหนดเอง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27851</TotalTime>
  <Words>607</Words>
  <Application>Microsoft Office PowerPoint</Application>
  <PresentationFormat>Экран (16:9)</PresentationFormat>
  <Paragraphs>225</Paragraphs>
  <Slides>8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1_การออกแบบที่กำหนดเอง</vt:lpstr>
      <vt:lpstr>การออกแบบที่กำหนดเอง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gingzaru</dc:creator>
  <cp:lastModifiedBy>Кулешова</cp:lastModifiedBy>
  <cp:revision>2744</cp:revision>
  <cp:lastPrinted>2018-06-26T16:31:40Z</cp:lastPrinted>
  <dcterms:created xsi:type="dcterms:W3CDTF">2017-10-18T13:25:00Z</dcterms:created>
  <dcterms:modified xsi:type="dcterms:W3CDTF">2018-06-26T19:53:13Z</dcterms:modified>
</cp:coreProperties>
</file>