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453" r:id="rId2"/>
    <p:sldId id="393" r:id="rId3"/>
    <p:sldId id="444" r:id="rId4"/>
    <p:sldId id="435" r:id="rId5"/>
    <p:sldId id="436" r:id="rId6"/>
    <p:sldId id="437" r:id="rId7"/>
    <p:sldId id="438" r:id="rId8"/>
    <p:sldId id="439" r:id="rId9"/>
    <p:sldId id="440" r:id="rId10"/>
    <p:sldId id="441" r:id="rId11"/>
    <p:sldId id="442" r:id="rId12"/>
    <p:sldId id="445" r:id="rId13"/>
    <p:sldId id="430" r:id="rId14"/>
    <p:sldId id="446" r:id="rId15"/>
    <p:sldId id="447" r:id="rId16"/>
    <p:sldId id="448" r:id="rId17"/>
    <p:sldId id="449" r:id="rId18"/>
    <p:sldId id="450" r:id="rId19"/>
    <p:sldId id="451" r:id="rId20"/>
    <p:sldId id="452" r:id="rId21"/>
    <p:sldId id="454" r:id="rId22"/>
  </p:sldIdLst>
  <p:sldSz cx="12192000" cy="6858000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C7B22"/>
    <a:srgbClr val="D2DEEF"/>
    <a:srgbClr val="EAEFF7"/>
    <a:srgbClr val="2FA414"/>
    <a:srgbClr val="0070C0"/>
    <a:srgbClr val="214ABD"/>
    <a:srgbClr val="F2A0A0"/>
    <a:srgbClr val="F4D1C2"/>
    <a:srgbClr val="71C3FB"/>
    <a:srgbClr val="FFDB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68" autoAdjust="0"/>
    <p:restoredTop sz="93975" autoAdjust="0"/>
  </p:normalViewPr>
  <p:slideViewPr>
    <p:cSldViewPr snapToGrid="0">
      <p:cViewPr>
        <p:scale>
          <a:sx n="80" d="100"/>
          <a:sy n="80" d="100"/>
        </p:scale>
        <p:origin x="-1182" y="-12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B83E25C-18F1-4553-AFF3-B337FE6AEA80}" type="datetimeFigureOut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2C88944-45A6-4202-8B2E-145F7DD8B4F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5512022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2DF8A7-9CC6-4BE8-9DCF-CFFCE04DF599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CBC62-0E9E-4B4A-8D2C-5D1C2B7FCD7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596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362694-6F75-46A4-B127-1D322741D3D8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97DCB-2821-4486-AA53-086096FD989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1955369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341D78-A1B1-4759-B2DE-79212AFCA83F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8F2B9-53F2-4804-B084-DBD06DA8CF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76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9E7602-E1EE-4F6D-A958-F20A9179951E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4D0BE-626D-4BEF-9EB4-EC86D0FC869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403683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38B6C8-EC4F-44DF-B9DC-3E5D3CC1E6B5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DB695B-310B-4897-8B00-8428F5FD0B20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53035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3144E0-1927-449F-B98D-7924EA6BD014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8AC4B4-73C4-48C5-8573-7D62172CE00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125606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369D-0316-4E1E-86C2-9D1FE8BF2987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FFCC01-7066-4CD9-9DA1-83E6E175B465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861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C3AC6-AA5A-4970-BE24-CCC2CBEC7B09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9D0801-8E4D-4AB6-AE0F-4C2A2405A8A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109566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8CDAC9-7BBD-4EF7-8AD7-8A1D5B848E04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8EAF79-632B-4E58-996F-B15097F87F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00759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79890-B67A-4F60-A4AB-C0B2982E5B46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798ADE-79C8-4202-BDAA-95794B2CAA4B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996158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967D7-C0C3-49BE-B193-63DC62635CAD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897594-075C-4C83-B799-CBE906354FC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14135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0596EE3-D49C-449B-BFB0-40156AA89A46}" type="datetime1">
              <a:rPr lang="ru-RU"/>
              <a:pPr>
                <a:defRPr/>
              </a:pPr>
              <a:t>18.09.2018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2D8618D1-7C40-4837-AE2E-35EEF4EB7DA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50"/>
            <a:ext cx="12192000" cy="68576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356588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491" y="278509"/>
            <a:ext cx="668381" cy="750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487488" y="409181"/>
            <a:ext cx="4224469" cy="61555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ВСЕРОССИЙСКОЕ СОВЕЩАНИЕ</a:t>
            </a:r>
          </a:p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ОРГАНОВ ФЕДЕРАЛЬНОГО КАЗНАЧЕЙСТВА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Arial Narrow" panose="020B0606020202030204" pitchFamily="34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452670"/>
            <a:ext cx="960107" cy="8768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6480043" y="1983416"/>
            <a:ext cx="4896544" cy="196976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Arial Narrow" panose="020B0606020202030204" pitchFamily="34" charset="0"/>
              </a:rPr>
              <a:t>Изменения в Бюджетный кодекс Российской Федерации, касающиеся осуществления  внутреннего государственного (муниципального) финансового контроля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5419" y="1136431"/>
            <a:ext cx="2496277" cy="4924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г</a:t>
            </a:r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. Ялта, Республика Крым</a:t>
            </a:r>
          </a:p>
          <a:p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21-22 сентября 2018 года</a:t>
            </a:r>
            <a:endParaRPr lang="ru-RU" sz="1200" b="1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193174" y="5221942"/>
            <a:ext cx="3551007" cy="1323435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</a:rPr>
              <a:t>Начальник Отдела совершенствования внутреннего государственного финансового контроля</a:t>
            </a:r>
          </a:p>
          <a:p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</a:rPr>
              <a:t>Контрольно-аналитического управления </a:t>
            </a:r>
            <a:b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</a:rPr>
              <a:t>в финансово-бюджетной сфере</a:t>
            </a:r>
          </a:p>
          <a:p>
            <a:endParaRPr lang="ru-RU" sz="1300" dirty="0">
              <a:solidFill>
                <a:schemeClr val="bg1"/>
              </a:solidFill>
              <a:latin typeface="Arial Narrow" panose="020B0606020202030204" pitchFamily="34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</a:rPr>
              <a:t>Гончаренко Дмитрий Игоревич</a:t>
            </a:r>
          </a:p>
        </p:txBody>
      </p:sp>
    </p:spTree>
    <p:extLst>
      <p:ext uri="{BB962C8B-B14F-4D97-AF65-F5344CB8AC3E}">
        <p14:creationId xmlns:p14="http://schemas.microsoft.com/office/powerpoint/2010/main" val="893289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6395060" y="275780"/>
            <a:ext cx="5412474" cy="549275"/>
          </a:xfrm>
        </p:spPr>
        <p:txBody>
          <a:bodyPr/>
          <a:lstStyle/>
          <a:p>
            <a:pPr algn="r"/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Изменения в Бюджетный кодекс Российской Федерации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</a:t>
            </a:fld>
            <a:endParaRPr lang="ru-RU" altLang="ru-RU" dirty="0"/>
          </a:p>
        </p:txBody>
      </p:sp>
      <p:grpSp>
        <p:nvGrpSpPr>
          <p:cNvPr id="20" name="Группа 19"/>
          <p:cNvGrpSpPr/>
          <p:nvPr/>
        </p:nvGrpSpPr>
        <p:grpSpPr>
          <a:xfrm>
            <a:off x="1206802" y="1370367"/>
            <a:ext cx="10531542" cy="4664542"/>
            <a:chOff x="1206802" y="1370367"/>
            <a:chExt cx="10531542" cy="4664542"/>
          </a:xfrm>
        </p:grpSpPr>
        <p:sp>
          <p:nvSpPr>
            <p:cNvPr id="21" name="Полилиния 20"/>
            <p:cNvSpPr/>
            <p:nvPr/>
          </p:nvSpPr>
          <p:spPr>
            <a:xfrm>
              <a:off x="1206802" y="1370367"/>
              <a:ext cx="10531542" cy="1489791"/>
            </a:xfrm>
            <a:custGeom>
              <a:avLst/>
              <a:gdLst>
                <a:gd name="connsiteX0" fmla="*/ 0 w 8316605"/>
                <a:gd name="connsiteY0" fmla="*/ 135354 h 1353535"/>
                <a:gd name="connsiteX1" fmla="*/ 135354 w 8316605"/>
                <a:gd name="connsiteY1" fmla="*/ 0 h 1353535"/>
                <a:gd name="connsiteX2" fmla="*/ 8181252 w 8316605"/>
                <a:gd name="connsiteY2" fmla="*/ 0 h 1353535"/>
                <a:gd name="connsiteX3" fmla="*/ 8316606 w 8316605"/>
                <a:gd name="connsiteY3" fmla="*/ 135354 h 1353535"/>
                <a:gd name="connsiteX4" fmla="*/ 8316605 w 8316605"/>
                <a:gd name="connsiteY4" fmla="*/ 1218182 h 1353535"/>
                <a:gd name="connsiteX5" fmla="*/ 8181251 w 8316605"/>
                <a:gd name="connsiteY5" fmla="*/ 1353536 h 1353535"/>
                <a:gd name="connsiteX6" fmla="*/ 135354 w 8316605"/>
                <a:gd name="connsiteY6" fmla="*/ 1353535 h 1353535"/>
                <a:gd name="connsiteX7" fmla="*/ 0 w 8316605"/>
                <a:gd name="connsiteY7" fmla="*/ 1218181 h 1353535"/>
                <a:gd name="connsiteX8" fmla="*/ 0 w 8316605"/>
                <a:gd name="connsiteY8" fmla="*/ 135354 h 13535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8316605" h="1353535">
                  <a:moveTo>
                    <a:pt x="0" y="135354"/>
                  </a:moveTo>
                  <a:cubicBezTo>
                    <a:pt x="0" y="60600"/>
                    <a:pt x="60600" y="0"/>
                    <a:pt x="135354" y="0"/>
                  </a:cubicBezTo>
                  <a:lnTo>
                    <a:pt x="8181252" y="0"/>
                  </a:lnTo>
                  <a:cubicBezTo>
                    <a:pt x="8256006" y="0"/>
                    <a:pt x="8316606" y="60600"/>
                    <a:pt x="8316606" y="135354"/>
                  </a:cubicBezTo>
                  <a:cubicBezTo>
                    <a:pt x="8316606" y="496297"/>
                    <a:pt x="8316605" y="857239"/>
                    <a:pt x="8316605" y="1218182"/>
                  </a:cubicBezTo>
                  <a:cubicBezTo>
                    <a:pt x="8316605" y="1292936"/>
                    <a:pt x="8256005" y="1353536"/>
                    <a:pt x="8181251" y="1353536"/>
                  </a:cubicBezTo>
                  <a:lnTo>
                    <a:pt x="135354" y="1353535"/>
                  </a:lnTo>
                  <a:cubicBezTo>
                    <a:pt x="60600" y="1353535"/>
                    <a:pt x="0" y="1292935"/>
                    <a:pt x="0" y="1218181"/>
                  </a:cubicBezTo>
                  <a:lnTo>
                    <a:pt x="0" y="135354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7744" tIns="65044" rIns="77744" bIns="65044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0" kern="1200" dirty="0" smtClean="0">
                  <a:latin typeface="Times New Roman" pitchFamily="18" charset="0"/>
                  <a:cs typeface="Times New Roman" pitchFamily="18" charset="0"/>
                </a:rPr>
                <a:t>Проект Федерального закона N 493988-7</a:t>
              </a:r>
            </a:p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0" kern="1200" dirty="0" smtClean="0">
                  <a:latin typeface="Times New Roman" pitchFamily="18" charset="0"/>
                  <a:cs typeface="Times New Roman" pitchFamily="18" charset="0"/>
                </a:rPr>
                <a:t>«О внесении изменений в Бюджетный кодекс Российской Федерации в части совершенствования государственного (муниципального) финансового контроля, внутреннего финансового контроля и внутреннего финансового аудита»</a:t>
              </a:r>
              <a:endParaRPr lang="ru-RU" sz="20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3" name="Полилиния 22"/>
            <p:cNvSpPr/>
            <p:nvPr/>
          </p:nvSpPr>
          <p:spPr>
            <a:xfrm>
              <a:off x="1850214" y="3176032"/>
              <a:ext cx="9888130" cy="332250"/>
            </a:xfrm>
            <a:custGeom>
              <a:avLst/>
              <a:gdLst>
                <a:gd name="connsiteX0" fmla="*/ 0 w 7359908"/>
                <a:gd name="connsiteY0" fmla="*/ 33225 h 332250"/>
                <a:gd name="connsiteX1" fmla="*/ 33225 w 7359908"/>
                <a:gd name="connsiteY1" fmla="*/ 0 h 332250"/>
                <a:gd name="connsiteX2" fmla="*/ 7326683 w 7359908"/>
                <a:gd name="connsiteY2" fmla="*/ 0 h 332250"/>
                <a:gd name="connsiteX3" fmla="*/ 7359908 w 7359908"/>
                <a:gd name="connsiteY3" fmla="*/ 33225 h 332250"/>
                <a:gd name="connsiteX4" fmla="*/ 7359908 w 7359908"/>
                <a:gd name="connsiteY4" fmla="*/ 299025 h 332250"/>
                <a:gd name="connsiteX5" fmla="*/ 7326683 w 7359908"/>
                <a:gd name="connsiteY5" fmla="*/ 332250 h 332250"/>
                <a:gd name="connsiteX6" fmla="*/ 33225 w 7359908"/>
                <a:gd name="connsiteY6" fmla="*/ 332250 h 332250"/>
                <a:gd name="connsiteX7" fmla="*/ 0 w 7359908"/>
                <a:gd name="connsiteY7" fmla="*/ 299025 h 332250"/>
                <a:gd name="connsiteX8" fmla="*/ 0 w 7359908"/>
                <a:gd name="connsiteY8" fmla="*/ 33225 h 332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359908" h="332250">
                  <a:moveTo>
                    <a:pt x="0" y="33225"/>
                  </a:moveTo>
                  <a:cubicBezTo>
                    <a:pt x="0" y="14875"/>
                    <a:pt x="14875" y="0"/>
                    <a:pt x="33225" y="0"/>
                  </a:cubicBezTo>
                  <a:lnTo>
                    <a:pt x="7326683" y="0"/>
                  </a:lnTo>
                  <a:cubicBezTo>
                    <a:pt x="7345033" y="0"/>
                    <a:pt x="7359908" y="14875"/>
                    <a:pt x="7359908" y="33225"/>
                  </a:cubicBezTo>
                  <a:lnTo>
                    <a:pt x="7359908" y="299025"/>
                  </a:lnTo>
                  <a:cubicBezTo>
                    <a:pt x="7359908" y="317375"/>
                    <a:pt x="7345033" y="332250"/>
                    <a:pt x="7326683" y="332250"/>
                  </a:cubicBezTo>
                  <a:lnTo>
                    <a:pt x="33225" y="332250"/>
                  </a:lnTo>
                  <a:cubicBezTo>
                    <a:pt x="14875" y="332250"/>
                    <a:pt x="0" y="317375"/>
                    <a:pt x="0" y="299025"/>
                  </a:cubicBezTo>
                  <a:lnTo>
                    <a:pt x="0" y="33225"/>
                  </a:lnTo>
                  <a:close/>
                </a:path>
              </a:pathLst>
            </a:cu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7831" tIns="35131" rIns="47831" bIns="35131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b="0" kern="1200" dirty="0" smtClean="0">
                  <a:latin typeface="Times New Roman" pitchFamily="18" charset="0"/>
                  <a:cs typeface="Times New Roman" pitchFamily="18" charset="0"/>
                </a:rPr>
                <a:t>Расширение сферы государственного (муниципального) финансового контроля</a:t>
              </a:r>
              <a:endParaRPr lang="ru-RU" sz="2000" b="1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" name="Полилиния 24"/>
            <p:cNvSpPr/>
            <p:nvPr/>
          </p:nvSpPr>
          <p:spPr>
            <a:xfrm>
              <a:off x="1839580" y="3732028"/>
              <a:ext cx="9888131" cy="606056"/>
            </a:xfrm>
            <a:custGeom>
              <a:avLst/>
              <a:gdLst>
                <a:gd name="connsiteX0" fmla="*/ 0 w 7767335"/>
                <a:gd name="connsiteY0" fmla="*/ 31124 h 311241"/>
                <a:gd name="connsiteX1" fmla="*/ 31124 w 7767335"/>
                <a:gd name="connsiteY1" fmla="*/ 0 h 311241"/>
                <a:gd name="connsiteX2" fmla="*/ 7736211 w 7767335"/>
                <a:gd name="connsiteY2" fmla="*/ 0 h 311241"/>
                <a:gd name="connsiteX3" fmla="*/ 7767335 w 7767335"/>
                <a:gd name="connsiteY3" fmla="*/ 31124 h 311241"/>
                <a:gd name="connsiteX4" fmla="*/ 7767335 w 7767335"/>
                <a:gd name="connsiteY4" fmla="*/ 280117 h 311241"/>
                <a:gd name="connsiteX5" fmla="*/ 7736211 w 7767335"/>
                <a:gd name="connsiteY5" fmla="*/ 311241 h 311241"/>
                <a:gd name="connsiteX6" fmla="*/ 31124 w 7767335"/>
                <a:gd name="connsiteY6" fmla="*/ 311241 h 311241"/>
                <a:gd name="connsiteX7" fmla="*/ 0 w 7767335"/>
                <a:gd name="connsiteY7" fmla="*/ 280117 h 311241"/>
                <a:gd name="connsiteX8" fmla="*/ 0 w 7767335"/>
                <a:gd name="connsiteY8" fmla="*/ 31124 h 311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767335" h="311241">
                  <a:moveTo>
                    <a:pt x="0" y="31124"/>
                  </a:moveTo>
                  <a:cubicBezTo>
                    <a:pt x="0" y="13935"/>
                    <a:pt x="13935" y="0"/>
                    <a:pt x="31124" y="0"/>
                  </a:cubicBezTo>
                  <a:lnTo>
                    <a:pt x="7736211" y="0"/>
                  </a:lnTo>
                  <a:cubicBezTo>
                    <a:pt x="7753400" y="0"/>
                    <a:pt x="7767335" y="13935"/>
                    <a:pt x="7767335" y="31124"/>
                  </a:cubicBezTo>
                  <a:lnTo>
                    <a:pt x="7767335" y="280117"/>
                  </a:lnTo>
                  <a:cubicBezTo>
                    <a:pt x="7767335" y="297306"/>
                    <a:pt x="7753400" y="311241"/>
                    <a:pt x="7736211" y="311241"/>
                  </a:cubicBezTo>
                  <a:lnTo>
                    <a:pt x="31124" y="311241"/>
                  </a:lnTo>
                  <a:cubicBezTo>
                    <a:pt x="13935" y="311241"/>
                    <a:pt x="0" y="297306"/>
                    <a:pt x="0" y="280117"/>
                  </a:cubicBezTo>
                  <a:lnTo>
                    <a:pt x="0" y="31124"/>
                  </a:lnTo>
                  <a:close/>
                </a:path>
              </a:pathLst>
            </a:cu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7216" tIns="34516" rIns="47216" bIns="34516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>
                  <a:latin typeface="Times New Roman" pitchFamily="18" charset="0"/>
                  <a:cs typeface="Times New Roman" pitchFamily="18" charset="0"/>
                </a:rPr>
                <a:t>Ф</a:t>
              </a:r>
              <a:r>
                <a:rPr lang="ru-RU" sz="2000" b="0" kern="1200" dirty="0" smtClean="0">
                  <a:latin typeface="Times New Roman" pitchFamily="18" charset="0"/>
                  <a:cs typeface="Times New Roman" pitchFamily="18" charset="0"/>
                </a:rPr>
                <a:t>ормирование федеральной системы стандартов внутреннего государственного (муниципального) финансового контроля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1850213" y="4561372"/>
              <a:ext cx="9888131" cy="691116"/>
            </a:xfrm>
            <a:custGeom>
              <a:avLst/>
              <a:gdLst>
                <a:gd name="connsiteX0" fmla="*/ 0 w 6884705"/>
                <a:gd name="connsiteY0" fmla="*/ 30451 h 304508"/>
                <a:gd name="connsiteX1" fmla="*/ 30451 w 6884705"/>
                <a:gd name="connsiteY1" fmla="*/ 0 h 304508"/>
                <a:gd name="connsiteX2" fmla="*/ 6854254 w 6884705"/>
                <a:gd name="connsiteY2" fmla="*/ 0 h 304508"/>
                <a:gd name="connsiteX3" fmla="*/ 6884705 w 6884705"/>
                <a:gd name="connsiteY3" fmla="*/ 30451 h 304508"/>
                <a:gd name="connsiteX4" fmla="*/ 6884705 w 6884705"/>
                <a:gd name="connsiteY4" fmla="*/ 274057 h 304508"/>
                <a:gd name="connsiteX5" fmla="*/ 6854254 w 6884705"/>
                <a:gd name="connsiteY5" fmla="*/ 304508 h 304508"/>
                <a:gd name="connsiteX6" fmla="*/ 30451 w 6884705"/>
                <a:gd name="connsiteY6" fmla="*/ 304508 h 304508"/>
                <a:gd name="connsiteX7" fmla="*/ 0 w 6884705"/>
                <a:gd name="connsiteY7" fmla="*/ 274057 h 304508"/>
                <a:gd name="connsiteX8" fmla="*/ 0 w 6884705"/>
                <a:gd name="connsiteY8" fmla="*/ 30451 h 3045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884705" h="304508">
                  <a:moveTo>
                    <a:pt x="0" y="30451"/>
                  </a:moveTo>
                  <a:cubicBezTo>
                    <a:pt x="0" y="13633"/>
                    <a:pt x="13633" y="0"/>
                    <a:pt x="30451" y="0"/>
                  </a:cubicBezTo>
                  <a:lnTo>
                    <a:pt x="6854254" y="0"/>
                  </a:lnTo>
                  <a:cubicBezTo>
                    <a:pt x="6871072" y="0"/>
                    <a:pt x="6884705" y="13633"/>
                    <a:pt x="6884705" y="30451"/>
                  </a:cubicBezTo>
                  <a:lnTo>
                    <a:pt x="6884705" y="274057"/>
                  </a:lnTo>
                  <a:cubicBezTo>
                    <a:pt x="6884705" y="290875"/>
                    <a:pt x="6871072" y="304508"/>
                    <a:pt x="6854254" y="304508"/>
                  </a:cubicBezTo>
                  <a:lnTo>
                    <a:pt x="30451" y="304508"/>
                  </a:lnTo>
                  <a:cubicBezTo>
                    <a:pt x="13633" y="304508"/>
                    <a:pt x="0" y="290875"/>
                    <a:pt x="0" y="274057"/>
                  </a:cubicBezTo>
                  <a:lnTo>
                    <a:pt x="0" y="30451"/>
                  </a:lnTo>
                  <a:close/>
                </a:path>
              </a:pathLst>
            </a:custGeom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7019" tIns="34319" rIns="47019" bIns="34319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000" dirty="0">
                  <a:latin typeface="Times New Roman" pitchFamily="18" charset="0"/>
                  <a:cs typeface="Times New Roman" pitchFamily="18" charset="0"/>
                </a:rPr>
                <a:t>С</a:t>
              </a:r>
              <a:r>
                <a:rPr lang="ru-RU" sz="2000" b="0" kern="1200" dirty="0" smtClean="0">
                  <a:latin typeface="Times New Roman" pitchFamily="18" charset="0"/>
                  <a:cs typeface="Times New Roman" pitchFamily="18" charset="0"/>
                </a:rPr>
                <a:t>овершенствование порядка реализации результатов </a:t>
              </a:r>
              <a:r>
                <a:rPr lang="en-US" sz="2000" b="0" kern="1200" dirty="0" smtClean="0">
                  <a:latin typeface="Times New Roman" pitchFamily="18" charset="0"/>
                  <a:cs typeface="Times New Roman" pitchFamily="18" charset="0"/>
                </a:rPr>
                <a:t/>
              </a:r>
              <a:br>
                <a:rPr lang="en-US" sz="2000" b="0" kern="1200" dirty="0" smtClean="0">
                  <a:latin typeface="Times New Roman" pitchFamily="18" charset="0"/>
                  <a:cs typeface="Times New Roman" pitchFamily="18" charset="0"/>
                </a:rPr>
              </a:br>
              <a:r>
                <a:rPr lang="ru-RU" sz="2000" b="0" kern="1200" dirty="0" smtClean="0">
                  <a:latin typeface="Times New Roman" pitchFamily="18" charset="0"/>
                  <a:cs typeface="Times New Roman" pitchFamily="18" charset="0"/>
                </a:rPr>
                <a:t>государственного (муниципального) финансового контроля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" name="Полилиния 28"/>
            <p:cNvSpPr/>
            <p:nvPr/>
          </p:nvSpPr>
          <p:spPr>
            <a:xfrm>
              <a:off x="1850214" y="5407099"/>
              <a:ext cx="9888130" cy="627810"/>
            </a:xfrm>
            <a:custGeom>
              <a:avLst/>
              <a:gdLst>
                <a:gd name="connsiteX0" fmla="*/ 0 w 9103650"/>
                <a:gd name="connsiteY0" fmla="*/ 62781 h 627810"/>
                <a:gd name="connsiteX1" fmla="*/ 62781 w 9103650"/>
                <a:gd name="connsiteY1" fmla="*/ 0 h 627810"/>
                <a:gd name="connsiteX2" fmla="*/ 9040869 w 9103650"/>
                <a:gd name="connsiteY2" fmla="*/ 0 h 627810"/>
                <a:gd name="connsiteX3" fmla="*/ 9103650 w 9103650"/>
                <a:gd name="connsiteY3" fmla="*/ 62781 h 627810"/>
                <a:gd name="connsiteX4" fmla="*/ 9103650 w 9103650"/>
                <a:gd name="connsiteY4" fmla="*/ 565029 h 627810"/>
                <a:gd name="connsiteX5" fmla="*/ 9040869 w 9103650"/>
                <a:gd name="connsiteY5" fmla="*/ 627810 h 627810"/>
                <a:gd name="connsiteX6" fmla="*/ 62781 w 9103650"/>
                <a:gd name="connsiteY6" fmla="*/ 627810 h 627810"/>
                <a:gd name="connsiteX7" fmla="*/ 0 w 9103650"/>
                <a:gd name="connsiteY7" fmla="*/ 565029 h 627810"/>
                <a:gd name="connsiteX8" fmla="*/ 0 w 9103650"/>
                <a:gd name="connsiteY8" fmla="*/ 62781 h 6278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103650" h="627810">
                  <a:moveTo>
                    <a:pt x="0" y="62781"/>
                  </a:moveTo>
                  <a:cubicBezTo>
                    <a:pt x="0" y="28108"/>
                    <a:pt x="28108" y="0"/>
                    <a:pt x="62781" y="0"/>
                  </a:cubicBezTo>
                  <a:lnTo>
                    <a:pt x="9040869" y="0"/>
                  </a:lnTo>
                  <a:cubicBezTo>
                    <a:pt x="9075542" y="0"/>
                    <a:pt x="9103650" y="28108"/>
                    <a:pt x="9103650" y="62781"/>
                  </a:cubicBezTo>
                  <a:lnTo>
                    <a:pt x="9103650" y="565029"/>
                  </a:lnTo>
                  <a:cubicBezTo>
                    <a:pt x="9103650" y="599702"/>
                    <a:pt x="9075542" y="627810"/>
                    <a:pt x="9040869" y="627810"/>
                  </a:cubicBezTo>
                  <a:lnTo>
                    <a:pt x="62781" y="627810"/>
                  </a:lnTo>
                  <a:cubicBezTo>
                    <a:pt x="28108" y="627810"/>
                    <a:pt x="0" y="599702"/>
                    <a:pt x="0" y="565029"/>
                  </a:cubicBezTo>
                  <a:lnTo>
                    <a:pt x="0" y="62781"/>
                  </a:lnTo>
                  <a:close/>
                </a:path>
              </a:pathLst>
            </a:custGeom>
            <a:solidFill>
              <a:schemeClr val="bg2">
                <a:lumMod val="75000"/>
                <a:alpha val="90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6488" tIns="43788" rIns="56488" bIns="43788" numCol="1" spcCol="1270" anchor="ctr" anchorCtr="0">
              <a:noAutofit/>
            </a:bodyPr>
            <a:lstStyle/>
            <a:p>
              <a:pPr lvl="0" algn="ctr" defTabSz="8890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>
                  <a:latin typeface="Times New Roman" pitchFamily="18" charset="0"/>
                  <a:cs typeface="Times New Roman" pitchFamily="18" charset="0"/>
                </a:rPr>
                <a:t>Р</a:t>
              </a:r>
              <a:r>
                <a:rPr lang="ru-RU" sz="2000" b="0" kern="1200" dirty="0" smtClean="0">
                  <a:latin typeface="Times New Roman" pitchFamily="18" charset="0"/>
                  <a:cs typeface="Times New Roman" pitchFamily="18" charset="0"/>
                </a:rPr>
                <a:t>азвитие систем внутреннего финансового контроля и внутреннего финансового аудита</a:t>
              </a:r>
              <a:endParaRPr lang="ru-RU" sz="2000" b="1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3" name="Прямая соединительная линия 32"/>
          <p:cNvCxnSpPr>
            <a:stCxn id="21" idx="6"/>
          </p:cNvCxnSpPr>
          <p:nvPr/>
        </p:nvCxnSpPr>
        <p:spPr>
          <a:xfrm>
            <a:off x="1378204" y="2860158"/>
            <a:ext cx="4029" cy="2860846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1382233" y="5721004"/>
            <a:ext cx="46798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1382233" y="4906930"/>
            <a:ext cx="46798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1378204" y="4035056"/>
            <a:ext cx="472009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382233" y="3342157"/>
            <a:ext cx="46798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786833" y="2169051"/>
            <a:ext cx="461665" cy="3242931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Основные изменения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494" y="200787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3966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7935" y="275780"/>
            <a:ext cx="6799599" cy="787476"/>
          </a:xfrm>
        </p:spPr>
        <p:txBody>
          <a:bodyPr/>
          <a:lstStyle/>
          <a:p>
            <a:pPr algn="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Расширение сферы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3</a:t>
            </a:fld>
            <a:endParaRPr lang="ru-RU" altLang="ru-RU" dirty="0"/>
          </a:p>
        </p:txBody>
      </p:sp>
      <p:sp>
        <p:nvSpPr>
          <p:cNvPr id="11" name="Полилиния 10"/>
          <p:cNvSpPr/>
          <p:nvPr/>
        </p:nvSpPr>
        <p:spPr>
          <a:xfrm>
            <a:off x="1350333" y="1249884"/>
            <a:ext cx="10519145" cy="415902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предмета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50333" y="1665786"/>
            <a:ext cx="10519145" cy="4678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Изменения в пункт 1 статьи 265 БК РФ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50332" y="2133630"/>
            <a:ext cx="5259573" cy="39162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Действующая редакция: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(муниципальный) финансовый контроль осуществляется в целях обеспечения соблюдения бюджетного законодательства Российской Федерации и иных нормативных правовых актов, регулирующих бюджетные правоотношения.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609905" y="2137618"/>
            <a:ext cx="5259573" cy="39162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Предлагаемая законопроектом редакция: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Государственный (муниципальный) финансовый контроль осуществляется в целях обеспечения соблюдения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положений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бюджетного законодательства Российской Федерации и иных нормативных правовых актов, регулирующих бюджетные правоотношения,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(или) обусловливающих расходные обязательства публично-правовых образований, а также соблюдения условий государственных (муниципальных) контрактов, договоров или соглашений о предоставлении средств из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бюджета.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E:\Users\Drago\Desktop\vaj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84" y="2367541"/>
            <a:ext cx="1086956" cy="16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5447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7935" y="275780"/>
            <a:ext cx="6799599" cy="787476"/>
          </a:xfrm>
        </p:spPr>
        <p:txBody>
          <a:bodyPr/>
          <a:lstStyle/>
          <a:p>
            <a:pPr algn="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Расширение сферы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4</a:t>
            </a:fld>
            <a:endParaRPr lang="ru-RU" altLang="ru-RU" dirty="0"/>
          </a:p>
        </p:txBody>
      </p:sp>
      <p:sp>
        <p:nvSpPr>
          <p:cNvPr id="16" name="Полилиния 15"/>
          <p:cNvSpPr/>
          <p:nvPr/>
        </p:nvSpPr>
        <p:spPr>
          <a:xfrm>
            <a:off x="1307804" y="1370368"/>
            <a:ext cx="10285229" cy="586023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объектов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07805" y="1956390"/>
            <a:ext cx="5164768" cy="6379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Действующая редакция ст. 266.1 БК РФ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72573" y="1956391"/>
            <a:ext cx="5120460" cy="6379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Предлагаемые проектом закона изменения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07805" y="2594345"/>
            <a:ext cx="5164768" cy="30728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главные распорядители (распорядители, получатели) бюджетных средств, главные администраторы (администраторы) доходов бюджета, главные администраторы (администраторы) источников финансирования дефицита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</a:p>
          <a:p>
            <a:pPr algn="ct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6472573" y="2594345"/>
            <a:ext cx="5120460" cy="307280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главные распорядители (распорядители, получатели) бюджетных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средств, главные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администраторы (администраторы) доходов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соответствующего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бюджета, главные администраторы (администраторы) источников финансирования дефицита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соответствующего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бюджета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6134986" y="2721935"/>
            <a:ext cx="659219" cy="24454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6134986" y="3064410"/>
            <a:ext cx="659219" cy="24231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6578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7935" y="275780"/>
            <a:ext cx="6799599" cy="787476"/>
          </a:xfrm>
        </p:spPr>
        <p:txBody>
          <a:bodyPr/>
          <a:lstStyle/>
          <a:p>
            <a:pPr algn="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Расширение сферы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5</a:t>
            </a:fld>
            <a:endParaRPr lang="ru-RU" altLang="ru-RU" dirty="0"/>
          </a:p>
        </p:txBody>
      </p:sp>
      <p:sp>
        <p:nvSpPr>
          <p:cNvPr id="16" name="Полилиния 15"/>
          <p:cNvSpPr/>
          <p:nvPr/>
        </p:nvSpPr>
        <p:spPr>
          <a:xfrm>
            <a:off x="1073888" y="1370368"/>
            <a:ext cx="10519145" cy="586023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объектов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3888" y="1956390"/>
            <a:ext cx="5398685" cy="6379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Действующая редакция ст. 266.1 БК РФ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6472573" y="1956391"/>
            <a:ext cx="5120460" cy="6379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Предлагаемые проектом закона изменения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3888" y="2594345"/>
            <a:ext cx="5398685" cy="34874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финансовые органы (главные распорядители (распорядители) и получатели средств бюджета, которому предоставлены межбюджетные трансферты) в части соблюдения ими целей, порядка и условий предоставления межбюджетных трансфертов, бюджетных кредитов, предоставленных из другого бюджета бюджетной системы Российской Федерации, а также достижения ими показателей результативности использования указанных средств, соответствующих целевым показателям и индикаторам, предусмотренным государственными (муниципальными) программами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6472573" y="2594345"/>
            <a:ext cx="5120460" cy="348747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финансовые органы публично-правового образования, бюджету которого предоставлены межбюджетные трансферты, бюджетные кредиты</a:t>
            </a:r>
          </a:p>
        </p:txBody>
      </p:sp>
      <p:sp>
        <p:nvSpPr>
          <p:cNvPr id="5" name="Стрелка вправо 4"/>
          <p:cNvSpPr/>
          <p:nvPr/>
        </p:nvSpPr>
        <p:spPr>
          <a:xfrm>
            <a:off x="6220047" y="2721935"/>
            <a:ext cx="574158" cy="244549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/>
          <p:cNvSpPr/>
          <p:nvPr/>
        </p:nvSpPr>
        <p:spPr>
          <a:xfrm>
            <a:off x="6220047" y="3064410"/>
            <a:ext cx="574158" cy="242316"/>
          </a:xfrm>
          <a:prstGeom prst="lef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3586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7935" y="275780"/>
            <a:ext cx="6799599" cy="787476"/>
          </a:xfrm>
        </p:spPr>
        <p:txBody>
          <a:bodyPr/>
          <a:lstStyle/>
          <a:p>
            <a:pPr algn="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Расширение сферы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6</a:t>
            </a:fld>
            <a:endParaRPr lang="ru-RU" altLang="ru-RU" dirty="0"/>
          </a:p>
        </p:txBody>
      </p:sp>
      <p:sp>
        <p:nvSpPr>
          <p:cNvPr id="16" name="Полилиния 15"/>
          <p:cNvSpPr/>
          <p:nvPr/>
        </p:nvSpPr>
        <p:spPr>
          <a:xfrm>
            <a:off x="2041452" y="1232154"/>
            <a:ext cx="9753596" cy="415902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объектов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41452" y="1648056"/>
            <a:ext cx="9753596" cy="3083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Действующая редакция ст. 266.1 БК РФ (абзац восьмой)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041451" y="1956391"/>
            <a:ext cx="9753596" cy="39021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юридические лица (за исключением государственных (муниципальных) учреждений, государственных (муниципальных) унитарных предприятий, государственных корпораций (компаний), публично-правовых компаний, хозяйственных товариществ и обществ с участием публично-правовых образований в их уставных (складочных) капиталах, а также коммерческих организаций с долей (вкладом) таких товариществ и обществ в их уставных (складочных) капиталах), индивидуальные предприниматели, физические лица в части соблюдения ими условий договоров (соглашений) о предоставлении средств из соответствующего бюджета бюджетной системы Российской Федерации, государственных (муниципальных) контрактов, а также контрактов (договоров, соглашений), заключенных в целях исполнения указанных договоров (соглашений) и государственных (муниципальных) контрактов, соблюдения ими целей, порядка и условий предоставления кредитов и займов, обеспеченных государственными и муниципальными гарантиями, целей, порядка и условий размещения средств бюджета в ценные бумаги таких юридических лиц</a:t>
            </a:r>
          </a:p>
        </p:txBody>
      </p:sp>
      <p:sp>
        <p:nvSpPr>
          <p:cNvPr id="7" name="Стрелка вниз 6"/>
          <p:cNvSpPr/>
          <p:nvPr/>
        </p:nvSpPr>
        <p:spPr>
          <a:xfrm>
            <a:off x="2285827" y="5665381"/>
            <a:ext cx="404209" cy="499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11050598" y="5665381"/>
            <a:ext cx="404209" cy="49973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8" name="Picture 2" descr="E:\Users\Drago\Desktop\be63ae5fb2676b41c05bbdae339a6f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31" y="2206994"/>
            <a:ext cx="1956391" cy="116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4371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7935" y="275780"/>
            <a:ext cx="6799599" cy="787476"/>
          </a:xfrm>
        </p:spPr>
        <p:txBody>
          <a:bodyPr/>
          <a:lstStyle/>
          <a:p>
            <a:pPr algn="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Расширение сферы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7</a:t>
            </a:fld>
            <a:endParaRPr lang="ru-RU" altLang="ru-RU" dirty="0"/>
          </a:p>
        </p:txBody>
      </p:sp>
      <p:sp>
        <p:nvSpPr>
          <p:cNvPr id="16" name="Полилиния 15"/>
          <p:cNvSpPr/>
          <p:nvPr/>
        </p:nvSpPr>
        <p:spPr>
          <a:xfrm>
            <a:off x="1275903" y="1232154"/>
            <a:ext cx="10519145" cy="415902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объектов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75903" y="1648056"/>
            <a:ext cx="10519145" cy="30833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Предлагаемые проектом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закона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изменения (абзац восьмой п. 1 ст. 266.1 БК РФ)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275902" y="1956393"/>
            <a:ext cx="10519145" cy="143539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юридические лица (за исключением государственных (муниципальных) учреждений, государственных (муниципальных) унитарных предприятий, государственных корпораций (компаний), публично-правовых компаний, хозяйственных товариществ и обществ с участием публично-правовых образований в их уставных (складочных) капиталах, а также коммерческих организаций с долей (вкладом) таких товариществ и обществ в их уставных (складочных) капиталах), индивидуальные предприниматели, физические лица, являющиеся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75902" y="3487478"/>
            <a:ext cx="10519142" cy="946297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получателями средств из соответствующего бюджета на основании договоров (соглашений)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предоставлении средств из соответствующего бюджета, кредитов и займов, обеспеченных государственными и муниципальными гарантиями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275905" y="4557823"/>
            <a:ext cx="10519143" cy="1555897"/>
          </a:xfrm>
          <a:prstGeom prst="rect">
            <a:avLst/>
          </a:prstGeom>
          <a:ln w="5715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исполнителями (поставщиками, подрядчиками) по государственным (муниципальным) контрактам,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также по договорам (соглашениям), заключенным в целях исполнения договоров (соглашений) о предоставлении средств из соответствующего бюджета и (или) государственных (муниципальных) контрактов, которым в соответствии с федеральными законами открыты лицевые счета в Федеральном казначействе, финансовом органе субъекта Российской Федерации (муниципального образования)</a:t>
            </a:r>
          </a:p>
        </p:txBody>
      </p:sp>
      <p:sp>
        <p:nvSpPr>
          <p:cNvPr id="8" name="Выгнутая влево стрелка 7"/>
          <p:cNvSpPr/>
          <p:nvPr/>
        </p:nvSpPr>
        <p:spPr>
          <a:xfrm>
            <a:off x="563526" y="2955851"/>
            <a:ext cx="520995" cy="1158949"/>
          </a:xfrm>
          <a:prstGeom prst="curv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Выгнутая влево стрелка 8"/>
          <p:cNvSpPr/>
          <p:nvPr/>
        </p:nvSpPr>
        <p:spPr>
          <a:xfrm>
            <a:off x="276446" y="2424223"/>
            <a:ext cx="914401" cy="3030279"/>
          </a:xfrm>
          <a:prstGeom prst="curv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850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7935" y="275780"/>
            <a:ext cx="6799599" cy="787476"/>
          </a:xfrm>
        </p:spPr>
        <p:txBody>
          <a:bodyPr/>
          <a:lstStyle/>
          <a:p>
            <a:pPr algn="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Расширение сферы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8</a:t>
            </a:fld>
            <a:endParaRPr lang="ru-RU" altLang="ru-RU" dirty="0"/>
          </a:p>
        </p:txBody>
      </p:sp>
      <p:sp>
        <p:nvSpPr>
          <p:cNvPr id="16" name="Полилиния 15"/>
          <p:cNvSpPr/>
          <p:nvPr/>
        </p:nvSpPr>
        <p:spPr>
          <a:xfrm>
            <a:off x="1190847" y="1370379"/>
            <a:ext cx="10519145" cy="415902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предмета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90847" y="1786281"/>
            <a:ext cx="10519145" cy="4678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Исключается первый абзац пункта 2 статьи 266.1 БК РФ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90846" y="2254124"/>
            <a:ext cx="10519145" cy="170118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Органы государственного (муниципального) финансового контроля осуществляют контроль за использованием средств соответствующих бюджетов бюджетной системы Российской Федерации, а также межбюджетных трансфертов и бюджетных кредитов, предоставленных другому бюджету бюджетной системы Российской Федерации. Такой контроль осуществляется также в отношении главных распорядителей (распорядителей) и получателей средств бюджета, которому предоставлены межбюджетные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трансферты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1180212" y="4035627"/>
            <a:ext cx="10519145" cy="415902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предмета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180212" y="4451529"/>
            <a:ext cx="10519145" cy="4678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Вносятся изменения во второй абзац пункта 2 статьи 266.1 БК РФ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180211" y="4919374"/>
            <a:ext cx="10519145" cy="118018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Государственный (муниципальный) финансовый контроль в отношении объектов контроля, определенных абзацем 8, 10, 11 пункта 1 статьи 266.1 БК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РФ,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может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осуществляться теперь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 только в процессе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проверки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участников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бюджетного процесса, предоставивших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им средства бюджета, но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после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ее окончания с учетом результатов проведения проверки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таких участников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бюджетного процесса</a:t>
            </a: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Умножение 5"/>
          <p:cNvSpPr/>
          <p:nvPr/>
        </p:nvSpPr>
        <p:spPr>
          <a:xfrm>
            <a:off x="531632" y="2456114"/>
            <a:ext cx="563526" cy="701749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Диагональная полоса 6"/>
          <p:cNvSpPr/>
          <p:nvPr/>
        </p:nvSpPr>
        <p:spPr>
          <a:xfrm>
            <a:off x="795956" y="4965864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Диагональная полоса 16"/>
          <p:cNvSpPr/>
          <p:nvPr/>
        </p:nvSpPr>
        <p:spPr>
          <a:xfrm rot="7370021">
            <a:off x="516107" y="4961876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3074" name="Picture 2" descr="E:\Users\Drago\Desktop\picture9.p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099" y="0"/>
            <a:ext cx="1302187" cy="130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0282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7935" y="275780"/>
            <a:ext cx="6799599" cy="787476"/>
          </a:xfrm>
        </p:spPr>
        <p:txBody>
          <a:bodyPr/>
          <a:lstStyle/>
          <a:p>
            <a:pPr algn="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Расширение сферы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9</a:t>
            </a:fld>
            <a:endParaRPr lang="ru-RU" altLang="ru-RU" dirty="0"/>
          </a:p>
        </p:txBody>
      </p:sp>
      <p:sp>
        <p:nvSpPr>
          <p:cNvPr id="11" name="Полилиния 10"/>
          <p:cNvSpPr/>
          <p:nvPr/>
        </p:nvSpPr>
        <p:spPr>
          <a:xfrm>
            <a:off x="1350333" y="1249884"/>
            <a:ext cx="10519145" cy="415902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предмета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50333" y="1665786"/>
            <a:ext cx="10519145" cy="4678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Пункт 2 статьи 266.1 БК РФ дополняется новым абзацем, закрепляющим возможность: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50332" y="2133630"/>
            <a:ext cx="10519145" cy="338466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сопровождения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соответствующих средств до достижения конечной цели их предоставления - исполнения обязанностей государства и местного самоуправления перед гражданами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определяются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дифференцированно для:</a:t>
            </a:r>
          </a:p>
          <a:p>
            <a:pPr marL="342900" indent="-342900">
              <a:buFontTx/>
              <a:buChar char="-"/>
            </a:pP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межбюджетных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трансфертов из федерального бюджета (бюджета государственного внебюджетного фонда Российской Федерации), включая межбюджетные трансферты, предоставляемые бюджетам субъектов Российской Федерации для предоставления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межбюджетных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трансфертов бюджетам отдельных муниципальных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образований;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межбюджетных трансфертов из бюджетов субъектов Российской Федерации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342900" indent="-342900">
              <a:buFontTx/>
              <a:buChar char="-"/>
            </a:pP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межбюджетных трансфертов из местных бюджетов.</a:t>
            </a:r>
          </a:p>
          <a:p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Диагональная полоса 6"/>
          <p:cNvSpPr/>
          <p:nvPr/>
        </p:nvSpPr>
        <p:spPr>
          <a:xfrm>
            <a:off x="966077" y="2477845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Диагональная полоса 16"/>
          <p:cNvSpPr/>
          <p:nvPr/>
        </p:nvSpPr>
        <p:spPr>
          <a:xfrm rot="7370021">
            <a:off x="686228" y="2473857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5" name="Picture 2" descr="E:\Users\Drago\Desktop\30062014_ZuCqCP3_TrgiB0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7840" y="5613991"/>
            <a:ext cx="3476845" cy="1169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2794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7935" y="275780"/>
            <a:ext cx="6799599" cy="787476"/>
          </a:xfrm>
        </p:spPr>
        <p:txBody>
          <a:bodyPr/>
          <a:lstStyle/>
          <a:p>
            <a:pPr algn="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Расширение сферы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10</a:t>
            </a:fld>
            <a:endParaRPr lang="ru-RU" altLang="ru-RU" dirty="0"/>
          </a:p>
        </p:txBody>
      </p:sp>
      <p:sp>
        <p:nvSpPr>
          <p:cNvPr id="11" name="Полилиния 10"/>
          <p:cNvSpPr/>
          <p:nvPr/>
        </p:nvSpPr>
        <p:spPr>
          <a:xfrm>
            <a:off x="1350333" y="1249884"/>
            <a:ext cx="10519145" cy="415902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предмета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50333" y="1665786"/>
            <a:ext cx="10519145" cy="4678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Третий абзац пункт 2 статьи 266.1 БК РФ в редакции законопроекта, устанавливает: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50332" y="2133630"/>
            <a:ext cx="10519145" cy="39162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Государственный финансовый контроль в части соблюдения целей, порядка и условий предоставления и использования (расходования) межбюджетных трансфертов, бюджетных кредитов из федерального бюджета, а также обязательств, предусмотренных соглашением о предоставлении средств из федерального бюджета, осуществляется Счетной палатой Российской Федерации и Федеральным казначейством в отношении объектов контроля, указанных в пункте 1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статьи 266.1 БК РФ,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являющихся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indent="36195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1) получателями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 федерального бюджета (бюджетов государственных внебюджетных фондов Российской Федерации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indent="36195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2) получателями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 бюджетов субъектов Российской Федерации, - в случае предоставления межбюджетных трансфертов из федерального бюджета бюджетам субъектов Российской Федерации, а также из бюджета государственного внебюджетного фонда Российской Федерации бюджетам субъектов Российской Федерации, бюджетам территориальных государственных внебюджетных фондов в целях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(финансового обеспечения) расходных обязательств территориальных государственных внебюджетных фондов по предоставлению межбюджетных трансфертов бюджетам субъектов Российской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Федерации;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Диагональная полоса 6"/>
          <p:cNvSpPr/>
          <p:nvPr/>
        </p:nvSpPr>
        <p:spPr>
          <a:xfrm>
            <a:off x="818709" y="1887753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Диагональная полоса 16"/>
          <p:cNvSpPr/>
          <p:nvPr/>
        </p:nvSpPr>
        <p:spPr>
          <a:xfrm rot="7370021">
            <a:off x="538860" y="1883765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E:\Users\Drago\Desktop\picture9.p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84" y="3146962"/>
            <a:ext cx="1045514" cy="124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742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5007935" y="275780"/>
            <a:ext cx="6799599" cy="787476"/>
          </a:xfrm>
        </p:spPr>
        <p:txBody>
          <a:bodyPr/>
          <a:lstStyle/>
          <a:p>
            <a:pPr algn="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Расширение сферы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11</a:t>
            </a:fld>
            <a:endParaRPr lang="ru-RU" altLang="ru-RU" dirty="0"/>
          </a:p>
        </p:txBody>
      </p:sp>
      <p:sp>
        <p:nvSpPr>
          <p:cNvPr id="11" name="Полилиния 10"/>
          <p:cNvSpPr/>
          <p:nvPr/>
        </p:nvSpPr>
        <p:spPr>
          <a:xfrm>
            <a:off x="1350333" y="1249884"/>
            <a:ext cx="10519145" cy="415902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Уточнение предмета государственного 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50333" y="1665786"/>
            <a:ext cx="10519145" cy="4678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Третий абзац пункт 2 статьи 266.1 БК РФ в редакции законопроекта, устанавливает: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350332" y="2133630"/>
            <a:ext cx="10519145" cy="39162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Государственный финансовый контроль в части соблюдения целей, порядка и условий предоставления и использования (расходования) межбюджетных трансфертов, бюджетных кредитов из федерального бюджета, а также обязательств, предусмотренных соглашением о предоставлении средств из федерального бюджета, осуществляется Счетной палатой Российской Федерации и Федеральным казначейством в отношении объектов контроля, указанных в пункте 1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статьи 266.1 БК РФ,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являющихся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………………</a:t>
            </a:r>
          </a:p>
          <a:p>
            <a:pPr indent="36195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3) получателями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 бюджетов территориальных государственных внебюджетных фондов, - в случае предоставления межбюджетных трансфертов из бюджета государственного внебюджетного фонда Российской Федерации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indent="361950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4) получателями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средств бюджетов муниципальных образований, - в случае предоставления бюджетам субъектов Российской Федерации межбюджетных трансфертов из федерального бюджета в целях </a:t>
            </a:r>
            <a:r>
              <a:rPr lang="ru-RU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софинансирования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(финансового обеспечения) расходных обязательств субъекта Российской Федерации по предоставлению межбюджетных трансфертов бюджетам муниципальных образований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Диагональная полоса 6"/>
          <p:cNvSpPr/>
          <p:nvPr/>
        </p:nvSpPr>
        <p:spPr>
          <a:xfrm>
            <a:off x="818709" y="1887753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Диагональная полоса 16"/>
          <p:cNvSpPr/>
          <p:nvPr/>
        </p:nvSpPr>
        <p:spPr>
          <a:xfrm rot="7370021">
            <a:off x="538860" y="1883765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9" name="Picture 2" descr="E:\Users\Drago\Desktop\picture9.p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7" y="3466836"/>
            <a:ext cx="1275905" cy="1249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4284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327451" y="275780"/>
            <a:ext cx="7740502" cy="872536"/>
          </a:xfrm>
        </p:spPr>
        <p:txBody>
          <a:bodyPr/>
          <a:lstStyle/>
          <a:p>
            <a:pPr algn="ctr"/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Полномочия органов внутреннего государственного (муниципального) финансового контроля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12</a:t>
            </a:fld>
            <a:endParaRPr lang="ru-RU" altLang="ru-RU" dirty="0"/>
          </a:p>
        </p:txBody>
      </p:sp>
      <p:sp>
        <p:nvSpPr>
          <p:cNvPr id="11" name="Полилиния 10"/>
          <p:cNvSpPr/>
          <p:nvPr/>
        </p:nvSpPr>
        <p:spPr>
          <a:xfrm>
            <a:off x="1350333" y="1249884"/>
            <a:ext cx="10519145" cy="649824"/>
          </a:xfrm>
          <a:custGeom>
            <a:avLst/>
            <a:gdLst>
              <a:gd name="connsiteX0" fmla="*/ 0 w 8316605"/>
              <a:gd name="connsiteY0" fmla="*/ 135354 h 1353535"/>
              <a:gd name="connsiteX1" fmla="*/ 135354 w 8316605"/>
              <a:gd name="connsiteY1" fmla="*/ 0 h 1353535"/>
              <a:gd name="connsiteX2" fmla="*/ 8181252 w 8316605"/>
              <a:gd name="connsiteY2" fmla="*/ 0 h 1353535"/>
              <a:gd name="connsiteX3" fmla="*/ 8316606 w 8316605"/>
              <a:gd name="connsiteY3" fmla="*/ 135354 h 1353535"/>
              <a:gd name="connsiteX4" fmla="*/ 8316605 w 8316605"/>
              <a:gd name="connsiteY4" fmla="*/ 1218182 h 1353535"/>
              <a:gd name="connsiteX5" fmla="*/ 8181251 w 8316605"/>
              <a:gd name="connsiteY5" fmla="*/ 1353536 h 1353535"/>
              <a:gd name="connsiteX6" fmla="*/ 135354 w 8316605"/>
              <a:gd name="connsiteY6" fmla="*/ 1353535 h 1353535"/>
              <a:gd name="connsiteX7" fmla="*/ 0 w 8316605"/>
              <a:gd name="connsiteY7" fmla="*/ 1218181 h 1353535"/>
              <a:gd name="connsiteX8" fmla="*/ 0 w 8316605"/>
              <a:gd name="connsiteY8" fmla="*/ 135354 h 1353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6605" h="1353535">
                <a:moveTo>
                  <a:pt x="0" y="135354"/>
                </a:moveTo>
                <a:cubicBezTo>
                  <a:pt x="0" y="60600"/>
                  <a:pt x="60600" y="0"/>
                  <a:pt x="135354" y="0"/>
                </a:cubicBezTo>
                <a:lnTo>
                  <a:pt x="8181252" y="0"/>
                </a:lnTo>
                <a:cubicBezTo>
                  <a:pt x="8256006" y="0"/>
                  <a:pt x="8316606" y="60600"/>
                  <a:pt x="8316606" y="135354"/>
                </a:cubicBezTo>
                <a:cubicBezTo>
                  <a:pt x="8316606" y="496297"/>
                  <a:pt x="8316605" y="857239"/>
                  <a:pt x="8316605" y="1218182"/>
                </a:cubicBezTo>
                <a:cubicBezTo>
                  <a:pt x="8316605" y="1292936"/>
                  <a:pt x="8256005" y="1353536"/>
                  <a:pt x="8181251" y="1353536"/>
                </a:cubicBezTo>
                <a:lnTo>
                  <a:pt x="135354" y="1353535"/>
                </a:lnTo>
                <a:cubicBezTo>
                  <a:pt x="60600" y="1353535"/>
                  <a:pt x="0" y="1292935"/>
                  <a:pt x="0" y="1218181"/>
                </a:cubicBezTo>
                <a:lnTo>
                  <a:pt x="0" y="135354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7744" tIns="65044" rIns="77744" bIns="65044" numCol="1" spcCol="1270" anchor="ctr" anchorCtr="0">
            <a:noAutofit/>
          </a:bodyPr>
          <a:lstStyle/>
          <a:p>
            <a:pPr lvl="0" algn="ctr" defTabSz="889000">
              <a:lnSpc>
                <a:spcPct val="10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Расширение полномочий по осуществлению государственного 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(муниципального) финансового контроля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350334" y="1899708"/>
            <a:ext cx="3232300" cy="59894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Первый абзац пункт 1 статьи 269.2 БК РФ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582634" y="1899708"/>
            <a:ext cx="7233678" cy="5989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Полномочиями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органа внутреннего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государственного (муниципального) финансового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контроля являются: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18828" y="2694529"/>
            <a:ext cx="11169502" cy="158909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 за соблюдением положений бюджетного законодательства Российской Федерации и иных нормативных правовых актов, регулирующих бюджетные правоотношения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(или) обусловливающих расходные обязательства соответствующего публично-правового образования, а также за соблюдением условий государственных (муниципальных) контрактов, договоров или соглашений о предоставлении средств из соответствующего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918828" y="4362717"/>
            <a:ext cx="11169502" cy="73494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 за полнотой и достоверностью отчетности о реализации государственных (муниципальных) программ, в том числе отчетности об исполнении государственных (муниципальных)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заданий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923260" y="5167421"/>
            <a:ext cx="11169502" cy="11164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контроль за полнотой и достоверностью бюджетной, бухгалтерской (финансовой) отчетности организаций государственного сектора - государственных (муниципальных) учреждений, государственных органов, органов местного самоуправления, органов управления государственными внебюджетными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фондами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E:\Users\Drago\Desktop\vaj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21" y="1574796"/>
            <a:ext cx="884939" cy="1309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E:\Users\Drago\Desktop\4098952e2b83bf0b87df5053e65f9e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42" y="3159155"/>
            <a:ext cx="474296" cy="4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E:\Users\Drago\Desktop\4098952e2b83bf0b87df5053e65f9e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879" y="4501910"/>
            <a:ext cx="474296" cy="4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E:\Users\Drago\Desktop\4098952e2b83bf0b87df5053e65f9e8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642" y="5497351"/>
            <a:ext cx="474296" cy="4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20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13</a:t>
            </a:fld>
            <a:endParaRPr lang="ru-RU" alt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1414132" y="1010760"/>
            <a:ext cx="10366743" cy="658541"/>
          </a:xfrm>
          <a:custGeom>
            <a:avLst/>
            <a:gdLst>
              <a:gd name="connsiteX0" fmla="*/ 0 w 5273142"/>
              <a:gd name="connsiteY0" fmla="*/ 0 h 1049391"/>
              <a:gd name="connsiteX1" fmla="*/ 5273142 w 5273142"/>
              <a:gd name="connsiteY1" fmla="*/ 0 h 1049391"/>
              <a:gd name="connsiteX2" fmla="*/ 5273142 w 5273142"/>
              <a:gd name="connsiteY2" fmla="*/ 1049391 h 1049391"/>
              <a:gd name="connsiteX3" fmla="*/ 0 w 5273142"/>
              <a:gd name="connsiteY3" fmla="*/ 1049391 h 1049391"/>
              <a:gd name="connsiteX4" fmla="*/ 0 w 5273142"/>
              <a:gd name="connsiteY4" fmla="*/ 0 h 104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142" h="1049391">
                <a:moveTo>
                  <a:pt x="0" y="0"/>
                </a:moveTo>
                <a:lnTo>
                  <a:pt x="5273142" y="0"/>
                </a:lnTo>
                <a:lnTo>
                  <a:pt x="5273142" y="1049391"/>
                </a:lnTo>
                <a:lnTo>
                  <a:pt x="0" y="10493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/>
              <a:t>Пункт 3. ст. 269.2 БК РФ будет изложен в новой редакции, согласно которой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Правительством </a:t>
            </a:r>
            <a:r>
              <a:rPr lang="ru-RU" sz="2000" dirty="0"/>
              <a:t>Российской </a:t>
            </a:r>
            <a:r>
              <a:rPr lang="ru-RU" sz="2000" dirty="0" smtClean="0"/>
              <a:t>Федерации УТВЕРЖДАЮТСЯ</a:t>
            </a:r>
            <a:endParaRPr lang="ru-RU" sz="2000" dirty="0"/>
          </a:p>
        </p:txBody>
      </p:sp>
      <p:sp>
        <p:nvSpPr>
          <p:cNvPr id="9" name="Заголовок 11"/>
          <p:cNvSpPr txBox="1">
            <a:spLocks/>
          </p:cNvSpPr>
          <p:nvPr/>
        </p:nvSpPr>
        <p:spPr bwMode="auto">
          <a:xfrm>
            <a:off x="4550735" y="201352"/>
            <a:ext cx="7377409" cy="6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Стандарты осуществления внутреннего государственного (муниципального) бюджетного контроля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14132" y="1669301"/>
            <a:ext cx="10366743" cy="680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Федеральные стандарты осуществления внутреннего государственного (муниципального) финансового контроля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3331" y="2700657"/>
            <a:ext cx="3574883" cy="121476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принципы, основания и порядок проведения проверок, ревизий и обследований, оформления и реализации их результатов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4189234" y="2716609"/>
            <a:ext cx="2493334" cy="119881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права и обязанности должностных лиц органов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ВГ(М)ФК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13330" y="4880325"/>
            <a:ext cx="11478612" cy="46782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досудебного обжалования решений и действий (бездействия) органов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ВГ(М)ФК и ДЛ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13332" y="3997829"/>
            <a:ext cx="11478610" cy="7868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права и обязанности объектов контроля (их должностных лиц), в том числе по организационно-техническому обеспечению проверок, ревизий и обследований, осуществляемых должностными лицами органов ВГ(М)ФК</a:t>
            </a: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783573" y="2751172"/>
            <a:ext cx="2711303" cy="114963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внутреннего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контроля качества исполнения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полномочий ВГ(М)ФК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9654365" y="2751172"/>
            <a:ext cx="2337577" cy="116425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продления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срока исполнения представления, предписания</a:t>
            </a:r>
          </a:p>
        </p:txBody>
      </p:sp>
      <p:sp>
        <p:nvSpPr>
          <p:cNvPr id="21" name="Стрелка вниз 20"/>
          <p:cNvSpPr/>
          <p:nvPr/>
        </p:nvSpPr>
        <p:spPr>
          <a:xfrm>
            <a:off x="1414132" y="2427758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3298757" y="2427760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9494876" y="2427757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11334308" y="2427760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5212617" y="2427763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7517227" y="2427763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146" name="Picture 2" descr="E:\Users\Drago\Desktop\Стандартизация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423" y="5390686"/>
            <a:ext cx="8176437" cy="144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Рисунок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434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14</a:t>
            </a:fld>
            <a:endParaRPr lang="ru-RU" alt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1414132" y="1010760"/>
            <a:ext cx="10366743" cy="658541"/>
          </a:xfrm>
          <a:custGeom>
            <a:avLst/>
            <a:gdLst>
              <a:gd name="connsiteX0" fmla="*/ 0 w 5273142"/>
              <a:gd name="connsiteY0" fmla="*/ 0 h 1049391"/>
              <a:gd name="connsiteX1" fmla="*/ 5273142 w 5273142"/>
              <a:gd name="connsiteY1" fmla="*/ 0 h 1049391"/>
              <a:gd name="connsiteX2" fmla="*/ 5273142 w 5273142"/>
              <a:gd name="connsiteY2" fmla="*/ 1049391 h 1049391"/>
              <a:gd name="connsiteX3" fmla="*/ 0 w 5273142"/>
              <a:gd name="connsiteY3" fmla="*/ 1049391 h 1049391"/>
              <a:gd name="connsiteX4" fmla="*/ 0 w 5273142"/>
              <a:gd name="connsiteY4" fmla="*/ 0 h 104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142" h="1049391">
                <a:moveTo>
                  <a:pt x="0" y="0"/>
                </a:moveTo>
                <a:lnTo>
                  <a:pt x="5273142" y="0"/>
                </a:lnTo>
                <a:lnTo>
                  <a:pt x="5273142" y="1049391"/>
                </a:lnTo>
                <a:lnTo>
                  <a:pt x="0" y="10493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/>
              <a:t>Пункт </a:t>
            </a:r>
            <a:r>
              <a:rPr lang="ru-RU" sz="2000" dirty="0" smtClean="0"/>
              <a:t>3 </a:t>
            </a:r>
            <a:r>
              <a:rPr lang="ru-RU" sz="2000" dirty="0"/>
              <a:t>ст. 269.2 БК РФ будет изложен в новой редакции, согласно которой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Федеральным казначейством </a:t>
            </a:r>
            <a:r>
              <a:rPr lang="ru-RU" sz="2000" dirty="0" smtClean="0"/>
              <a:t>УТВЕРЖДАЮТСЯ</a:t>
            </a:r>
            <a:endParaRPr lang="ru-RU" sz="2000" dirty="0"/>
          </a:p>
        </p:txBody>
      </p:sp>
      <p:sp>
        <p:nvSpPr>
          <p:cNvPr id="9" name="Заголовок 11"/>
          <p:cNvSpPr txBox="1">
            <a:spLocks/>
          </p:cNvSpPr>
          <p:nvPr/>
        </p:nvSpPr>
        <p:spPr bwMode="auto">
          <a:xfrm>
            <a:off x="4550735" y="201352"/>
            <a:ext cx="7377409" cy="6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Стандарты осуществления внутреннего государственного (муниципального) бюджетного контроля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14132" y="1669301"/>
            <a:ext cx="10366743" cy="680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соответствии со СТАНДАРТАМИ Правительства Российской Федерации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Стандарты (регламенты) внутренней организации контрольной деятельности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13331" y="2700657"/>
            <a:ext cx="11414813" cy="7230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сроки и последовательность действий должностных лиц при планировании и проведении проверок, ревизий, обследований и оформлении их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результатов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Стрелка вниз 20"/>
          <p:cNvSpPr/>
          <p:nvPr/>
        </p:nvSpPr>
        <p:spPr>
          <a:xfrm>
            <a:off x="1414132" y="2427758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низ 21"/>
          <p:cNvSpPr/>
          <p:nvPr/>
        </p:nvSpPr>
        <p:spPr>
          <a:xfrm>
            <a:off x="3298757" y="2427760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трелка вниз 22"/>
          <p:cNvSpPr/>
          <p:nvPr/>
        </p:nvSpPr>
        <p:spPr>
          <a:xfrm>
            <a:off x="9494876" y="2427757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низ 23"/>
          <p:cNvSpPr/>
          <p:nvPr/>
        </p:nvSpPr>
        <p:spPr>
          <a:xfrm>
            <a:off x="11334308" y="2427760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низ 24"/>
          <p:cNvSpPr/>
          <p:nvPr/>
        </p:nvSpPr>
        <p:spPr>
          <a:xfrm>
            <a:off x="5212617" y="2427763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трелка вниз 25"/>
          <p:cNvSpPr/>
          <p:nvPr/>
        </p:nvSpPr>
        <p:spPr>
          <a:xfrm>
            <a:off x="7517227" y="2427763"/>
            <a:ext cx="446567" cy="223283"/>
          </a:xfrm>
          <a:prstGeom prst="downArrow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220737" y="3884440"/>
            <a:ext cx="5801831" cy="205916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Формы и требования к содержанию представлений и предписаний, уведомлений о применении бюджетных мер принуждения, иных документов, необходимых для осуществления полномочий по внутреннему государственному (муниципальному) финансовому контролю, утверждаются Федеральным казначейством</a:t>
            </a:r>
          </a:p>
        </p:txBody>
      </p:sp>
      <p:pic>
        <p:nvPicPr>
          <p:cNvPr id="7170" name="Picture 2" descr="E:\Users\Drago\Desktop\htmlconvd-Jpfotf6x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330" y="3599786"/>
            <a:ext cx="5145853" cy="2538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414132" y="3599786"/>
            <a:ext cx="616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34047" y="3599786"/>
            <a:ext cx="1278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046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15</a:t>
            </a:fld>
            <a:endParaRPr lang="ru-RU" alt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1414132" y="1180888"/>
            <a:ext cx="10366743" cy="658541"/>
          </a:xfrm>
          <a:custGeom>
            <a:avLst/>
            <a:gdLst>
              <a:gd name="connsiteX0" fmla="*/ 0 w 5273142"/>
              <a:gd name="connsiteY0" fmla="*/ 0 h 1049391"/>
              <a:gd name="connsiteX1" fmla="*/ 5273142 w 5273142"/>
              <a:gd name="connsiteY1" fmla="*/ 0 h 1049391"/>
              <a:gd name="connsiteX2" fmla="*/ 5273142 w 5273142"/>
              <a:gd name="connsiteY2" fmla="*/ 1049391 h 1049391"/>
              <a:gd name="connsiteX3" fmla="*/ 0 w 5273142"/>
              <a:gd name="connsiteY3" fmla="*/ 1049391 h 1049391"/>
              <a:gd name="connsiteX4" fmla="*/ 0 w 5273142"/>
              <a:gd name="connsiteY4" fmla="*/ 0 h 104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142" h="1049391">
                <a:moveTo>
                  <a:pt x="0" y="0"/>
                </a:moveTo>
                <a:lnTo>
                  <a:pt x="5273142" y="0"/>
                </a:lnTo>
                <a:lnTo>
                  <a:pt x="5273142" y="1049391"/>
                </a:lnTo>
                <a:lnTo>
                  <a:pt x="0" y="10493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 smtClean="0"/>
              <a:t>Статья 270.2 </a:t>
            </a:r>
            <a:r>
              <a:rPr lang="ru-RU" sz="2000" dirty="0"/>
              <a:t>БК РФ будет </a:t>
            </a:r>
            <a:r>
              <a:rPr lang="ru-RU" sz="2000" dirty="0" smtClean="0"/>
              <a:t>изложена </a:t>
            </a:r>
            <a:r>
              <a:rPr lang="ru-RU" sz="2000" dirty="0"/>
              <a:t>в новой редакции, согласно которой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ПРЕДСТАВЛЕНИЕ</a:t>
            </a:r>
            <a:endParaRPr lang="ru-RU" sz="2000" b="1" dirty="0"/>
          </a:p>
        </p:txBody>
      </p:sp>
      <p:sp>
        <p:nvSpPr>
          <p:cNvPr id="9" name="Заголовок 11"/>
          <p:cNvSpPr txBox="1">
            <a:spLocks/>
          </p:cNvSpPr>
          <p:nvPr/>
        </p:nvSpPr>
        <p:spPr bwMode="auto">
          <a:xfrm>
            <a:off x="4403466" y="201352"/>
            <a:ext cx="7377409" cy="6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результатов контрольных мероприятий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414132" y="1839429"/>
            <a:ext cx="10366743" cy="68048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 органа внутреннего государственного (муниципального) финансового контроля, направляемый объекту контроля 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содержащий: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1509" y="2721930"/>
            <a:ext cx="7942519" cy="171184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информацию о выявленных нарушениях положений бюджетного законодательства Российской Федерации и иных нормативных правовых актов, регулирующих бюджетные правоотношения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(или) обусловливающих расходные обязательства публично-правовых образований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нарушениях условий договоров (соглашений) о предоставлении средств из бюджета, государственных (муниципальных) контрактов,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………..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474148" y="2700669"/>
            <a:ext cx="3413051" cy="311534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о принятии мер по устранению причин и условий таких нарушений, обязательные для рассмотрения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установленные в указанном документе сроки или в течение 30 календарных дней со дня его получения, если срок не указан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26242" y="4529468"/>
            <a:ext cx="5677786" cy="154172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Указание на возможность содержания</a:t>
            </a:r>
          </a:p>
          <a:p>
            <a:pPr algn="ctr"/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«требования </a:t>
            </a:r>
            <a:r>
              <a:rPr lang="ru-RU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возврате предоставленных средств </a:t>
            </a:r>
            <a:r>
              <a:rPr lang="ru-RU" u="sng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бюджета»</a:t>
            </a:r>
          </a:p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определения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ПРЕДСТАВЛЕНИЯ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исключено </a:t>
            </a:r>
          </a:p>
        </p:txBody>
      </p:sp>
      <p:pic>
        <p:nvPicPr>
          <p:cNvPr id="18" name="Picture 2" descr="E:\Users\Drago\Desktop\picture9.p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26" y="4675387"/>
            <a:ext cx="2434855" cy="1906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705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16</a:t>
            </a:fld>
            <a:endParaRPr lang="ru-RU" alt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1212112" y="1180888"/>
            <a:ext cx="10792046" cy="658541"/>
          </a:xfrm>
          <a:custGeom>
            <a:avLst/>
            <a:gdLst>
              <a:gd name="connsiteX0" fmla="*/ 0 w 5273142"/>
              <a:gd name="connsiteY0" fmla="*/ 0 h 1049391"/>
              <a:gd name="connsiteX1" fmla="*/ 5273142 w 5273142"/>
              <a:gd name="connsiteY1" fmla="*/ 0 h 1049391"/>
              <a:gd name="connsiteX2" fmla="*/ 5273142 w 5273142"/>
              <a:gd name="connsiteY2" fmla="*/ 1049391 h 1049391"/>
              <a:gd name="connsiteX3" fmla="*/ 0 w 5273142"/>
              <a:gd name="connsiteY3" fmla="*/ 1049391 h 1049391"/>
              <a:gd name="connsiteX4" fmla="*/ 0 w 5273142"/>
              <a:gd name="connsiteY4" fmla="*/ 0 h 104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142" h="1049391">
                <a:moveTo>
                  <a:pt x="0" y="0"/>
                </a:moveTo>
                <a:lnTo>
                  <a:pt x="5273142" y="0"/>
                </a:lnTo>
                <a:lnTo>
                  <a:pt x="5273142" y="1049391"/>
                </a:lnTo>
                <a:lnTo>
                  <a:pt x="0" y="10493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 smtClean="0"/>
              <a:t>Статья 270.2 </a:t>
            </a:r>
            <a:r>
              <a:rPr lang="ru-RU" sz="2000" dirty="0"/>
              <a:t>БК РФ будет </a:t>
            </a:r>
            <a:r>
              <a:rPr lang="ru-RU" sz="2000" dirty="0" smtClean="0"/>
              <a:t>изложена </a:t>
            </a:r>
            <a:r>
              <a:rPr lang="ru-RU" sz="2000" dirty="0"/>
              <a:t>в новой редакции, согласно которой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b="1" dirty="0" smtClean="0"/>
              <a:t>ПРЕДПИСАНИЕ</a:t>
            </a:r>
            <a:endParaRPr lang="ru-RU" sz="2000" b="1" dirty="0"/>
          </a:p>
        </p:txBody>
      </p:sp>
      <p:sp>
        <p:nvSpPr>
          <p:cNvPr id="9" name="Заголовок 11"/>
          <p:cNvSpPr txBox="1">
            <a:spLocks/>
          </p:cNvSpPr>
          <p:nvPr/>
        </p:nvSpPr>
        <p:spPr bwMode="auto">
          <a:xfrm>
            <a:off x="4403466" y="201352"/>
            <a:ext cx="7377409" cy="6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результатов контрольных мероприятий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12112" y="1839429"/>
            <a:ext cx="10792046" cy="77618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документ органа внутреннего государственного (муниципального) финансового контроля, направляемый объекту контроля и содержащий обязательные для исполнения в указанный в предписании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срок: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1510" y="2721928"/>
            <a:ext cx="5730946" cy="328546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об устранении нарушений положений бюджетного законодательства Российской Федерации и иных нормативных правовых актов, регулирующих бюджетные правоотношения и (или) обусловливающих расходные обязательства публично-правовых образований, нарушений условий договоров (соглашений) о предоставлении средств из бюджета, государственных (муниципальных) контрактов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,………….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464596" y="2700669"/>
            <a:ext cx="5422604" cy="33067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требования о принятии мер по перечислению в доход бюджета соответствующего публично-правового образования суммы неправомерно использованных бюджетных средств, определяемой в порядке, установленном Министерством финансов Российской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Федерации</a:t>
            </a:r>
            <a:endParaRPr lang="ru-RU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6463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17</a:t>
            </a:fld>
            <a:endParaRPr lang="ru-RU" alt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1222745" y="1499879"/>
            <a:ext cx="10792046" cy="499056"/>
          </a:xfrm>
          <a:custGeom>
            <a:avLst/>
            <a:gdLst>
              <a:gd name="connsiteX0" fmla="*/ 0 w 5273142"/>
              <a:gd name="connsiteY0" fmla="*/ 0 h 1049391"/>
              <a:gd name="connsiteX1" fmla="*/ 5273142 w 5273142"/>
              <a:gd name="connsiteY1" fmla="*/ 0 h 1049391"/>
              <a:gd name="connsiteX2" fmla="*/ 5273142 w 5273142"/>
              <a:gd name="connsiteY2" fmla="*/ 1049391 h 1049391"/>
              <a:gd name="connsiteX3" fmla="*/ 0 w 5273142"/>
              <a:gd name="connsiteY3" fmla="*/ 1049391 h 1049391"/>
              <a:gd name="connsiteX4" fmla="*/ 0 w 5273142"/>
              <a:gd name="connsiteY4" fmla="*/ 0 h 104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142" h="1049391">
                <a:moveTo>
                  <a:pt x="0" y="0"/>
                </a:moveTo>
                <a:lnTo>
                  <a:pt x="5273142" y="0"/>
                </a:lnTo>
                <a:lnTo>
                  <a:pt x="5273142" y="1049391"/>
                </a:lnTo>
                <a:lnTo>
                  <a:pt x="0" y="10493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 smtClean="0"/>
              <a:t>Статья 270.2 </a:t>
            </a:r>
            <a:r>
              <a:rPr lang="ru-RU" sz="2000" dirty="0"/>
              <a:t>БК РФ будет </a:t>
            </a:r>
            <a:r>
              <a:rPr lang="ru-RU" sz="2000" dirty="0" smtClean="0"/>
              <a:t>изложена </a:t>
            </a:r>
            <a:r>
              <a:rPr lang="ru-RU" sz="2000" dirty="0"/>
              <a:t>в новой редакции, согласно которой </a:t>
            </a:r>
            <a:r>
              <a:rPr lang="ru-RU" sz="2000" dirty="0" smtClean="0"/>
              <a:t>: </a:t>
            </a:r>
            <a:endParaRPr lang="ru-RU" sz="2000" b="1" dirty="0"/>
          </a:p>
        </p:txBody>
      </p:sp>
      <p:sp>
        <p:nvSpPr>
          <p:cNvPr id="9" name="Заголовок 11"/>
          <p:cNvSpPr txBox="1">
            <a:spLocks/>
          </p:cNvSpPr>
          <p:nvPr/>
        </p:nvSpPr>
        <p:spPr bwMode="auto">
          <a:xfrm>
            <a:off x="4648025" y="73756"/>
            <a:ext cx="7377409" cy="6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результатов контрольных мероприятий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22745" y="1998935"/>
            <a:ext cx="10792046" cy="9994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из БК РФ исключается возможность указания в ПРЕДПИСАНИИ требования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возмещении причиненного ущерба Российской Федерации, субъекту Российской Федерации, муниципальному образованию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222745" y="2998399"/>
            <a:ext cx="10792046" cy="107388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Законопроектом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предусматривается указание требования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ПРЕДПИСАНИИ </a:t>
            </a:r>
            <a:r>
              <a:rPr lang="ru-RU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 перечислению в доход бюджета соответствующего публично-правового образования </a:t>
            </a:r>
            <a: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суммы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неправомерно использованных бюджетных средств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22746" y="4072286"/>
            <a:ext cx="10792046" cy="203081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Суммой неправомерно использованных бюджетных средств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признается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сумма средств, использованных с нарушением положений нормативных правовых актов (муниципальных правовых актов), обусловливающих расходные обязательства публично-правового образования, договоров (соглашений) о предоставлении средств из бюджета, либо сумма оплаты объектом контроля неисполненных обязательств, предусмотренных государственным (муниципальным) контрактом, контрактом (договором, соглашением), заключенным в целях исполнения государственных (муниципальных) контрактов или договоров (соглашений) о предоставлении средств из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бюджета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" name="Picture 2" descr="E:\Users\Drago\Desktop\vajn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0" y="2388807"/>
            <a:ext cx="1086956" cy="160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54879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18</a:t>
            </a:fld>
            <a:endParaRPr lang="ru-RU" alt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1222745" y="1477932"/>
            <a:ext cx="10792046" cy="680498"/>
          </a:xfrm>
          <a:custGeom>
            <a:avLst/>
            <a:gdLst>
              <a:gd name="connsiteX0" fmla="*/ 0 w 5273142"/>
              <a:gd name="connsiteY0" fmla="*/ 0 h 1049391"/>
              <a:gd name="connsiteX1" fmla="*/ 5273142 w 5273142"/>
              <a:gd name="connsiteY1" fmla="*/ 0 h 1049391"/>
              <a:gd name="connsiteX2" fmla="*/ 5273142 w 5273142"/>
              <a:gd name="connsiteY2" fmla="*/ 1049391 h 1049391"/>
              <a:gd name="connsiteX3" fmla="*/ 0 w 5273142"/>
              <a:gd name="connsiteY3" fmla="*/ 1049391 h 1049391"/>
              <a:gd name="connsiteX4" fmla="*/ 0 w 5273142"/>
              <a:gd name="connsiteY4" fmla="*/ 0 h 104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142" h="1049391">
                <a:moveTo>
                  <a:pt x="0" y="0"/>
                </a:moveTo>
                <a:lnTo>
                  <a:pt x="5273142" y="0"/>
                </a:lnTo>
                <a:lnTo>
                  <a:pt x="5273142" y="1049391"/>
                </a:lnTo>
                <a:lnTo>
                  <a:pt x="0" y="10493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 smtClean="0"/>
              <a:t>Статья 270.2 </a:t>
            </a:r>
            <a:r>
              <a:rPr lang="ru-RU" sz="2000" dirty="0"/>
              <a:t>БК РФ будет </a:t>
            </a:r>
            <a:r>
              <a:rPr lang="ru-RU" sz="2000" dirty="0" smtClean="0"/>
              <a:t>дополнена новым пунктом 3.2, предусматривающим возможность продления срока исполнения представления и предписания:</a:t>
            </a:r>
            <a:endParaRPr lang="ru-RU" sz="2000" b="1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22745" y="2158430"/>
            <a:ext cx="10792046" cy="138221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Срок исполнения представления, предписания органа внутреннего государственного (муниципального) финансового контроля может быть продлен по мотивированному ходатайству руководителя объекта контроля в порядке, предусмотренном федеральными стандартами осуществления внутреннего государственного (муниципального) финансового контроля, но не более одного раза</a:t>
            </a:r>
          </a:p>
        </p:txBody>
      </p:sp>
      <p:sp>
        <p:nvSpPr>
          <p:cNvPr id="13" name="Полилиния 12"/>
          <p:cNvSpPr/>
          <p:nvPr/>
        </p:nvSpPr>
        <p:spPr>
          <a:xfrm>
            <a:off x="1222745" y="3735572"/>
            <a:ext cx="10792046" cy="680498"/>
          </a:xfrm>
          <a:custGeom>
            <a:avLst/>
            <a:gdLst>
              <a:gd name="connsiteX0" fmla="*/ 0 w 5273142"/>
              <a:gd name="connsiteY0" fmla="*/ 0 h 1049391"/>
              <a:gd name="connsiteX1" fmla="*/ 5273142 w 5273142"/>
              <a:gd name="connsiteY1" fmla="*/ 0 h 1049391"/>
              <a:gd name="connsiteX2" fmla="*/ 5273142 w 5273142"/>
              <a:gd name="connsiteY2" fmla="*/ 1049391 h 1049391"/>
              <a:gd name="connsiteX3" fmla="*/ 0 w 5273142"/>
              <a:gd name="connsiteY3" fmla="*/ 1049391 h 1049391"/>
              <a:gd name="connsiteX4" fmla="*/ 0 w 5273142"/>
              <a:gd name="connsiteY4" fmla="*/ 0 h 104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142" h="1049391">
                <a:moveTo>
                  <a:pt x="0" y="0"/>
                </a:moveTo>
                <a:lnTo>
                  <a:pt x="5273142" y="0"/>
                </a:lnTo>
                <a:lnTo>
                  <a:pt x="5273142" y="1049391"/>
                </a:lnTo>
                <a:lnTo>
                  <a:pt x="0" y="10493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 smtClean="0"/>
              <a:t>Пункт 4 статьи 270.2 </a:t>
            </a:r>
            <a:r>
              <a:rPr lang="ru-RU" sz="2000" dirty="0"/>
              <a:t>БК РФ будет </a:t>
            </a:r>
            <a:r>
              <a:rPr lang="ru-RU" sz="2000" dirty="0" smtClean="0"/>
              <a:t>изложен в новой редакции, согласно которой:</a:t>
            </a:r>
            <a:endParaRPr lang="ru-RU" sz="2000" b="1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22745" y="4416070"/>
            <a:ext cx="10792046" cy="1676386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Неисполнение предписаний органа внутреннего государственного (муниципального) финансового контроля о принятии мер по перечислению в доход бюджета публично-правового образования суммы неправомерно использованных бюджетных средств будет являться основанием для обращения в суд с исковыми заявлениями о возмещении указанных средств в доход бюджета публично-правового образования</a:t>
            </a:r>
          </a:p>
        </p:txBody>
      </p:sp>
      <p:pic>
        <p:nvPicPr>
          <p:cNvPr id="15" name="Picture 2" descr="E:\Users\Drago\Desktop\30062014_ZuCqCP3_TrgiB0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880" y="499730"/>
            <a:ext cx="2573079" cy="978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Диагональная полоса 15"/>
          <p:cNvSpPr/>
          <p:nvPr/>
        </p:nvSpPr>
        <p:spPr>
          <a:xfrm>
            <a:off x="754170" y="2504442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Диагональная полоса 16"/>
          <p:cNvSpPr/>
          <p:nvPr/>
        </p:nvSpPr>
        <p:spPr>
          <a:xfrm rot="7370021">
            <a:off x="474320" y="2500454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Диагональная полоса 17"/>
          <p:cNvSpPr/>
          <p:nvPr/>
        </p:nvSpPr>
        <p:spPr>
          <a:xfrm>
            <a:off x="754169" y="5008387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Диагональная полоса 18"/>
          <p:cNvSpPr/>
          <p:nvPr/>
        </p:nvSpPr>
        <p:spPr>
          <a:xfrm rot="7370021">
            <a:off x="474320" y="5004399"/>
            <a:ext cx="281763" cy="499730"/>
          </a:xfrm>
          <a:prstGeom prst="diagStrip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Заголовок 11"/>
          <p:cNvSpPr txBox="1">
            <a:spLocks/>
          </p:cNvSpPr>
          <p:nvPr/>
        </p:nvSpPr>
        <p:spPr bwMode="auto">
          <a:xfrm>
            <a:off x="4648025" y="73756"/>
            <a:ext cx="7377409" cy="6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результатов контрольных мероприятий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25499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19</a:t>
            </a:fld>
            <a:endParaRPr lang="ru-RU" alt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1860697" y="1573629"/>
            <a:ext cx="10069029" cy="680498"/>
          </a:xfrm>
          <a:custGeom>
            <a:avLst/>
            <a:gdLst>
              <a:gd name="connsiteX0" fmla="*/ 0 w 5273142"/>
              <a:gd name="connsiteY0" fmla="*/ 0 h 1049391"/>
              <a:gd name="connsiteX1" fmla="*/ 5273142 w 5273142"/>
              <a:gd name="connsiteY1" fmla="*/ 0 h 1049391"/>
              <a:gd name="connsiteX2" fmla="*/ 5273142 w 5273142"/>
              <a:gd name="connsiteY2" fmla="*/ 1049391 h 1049391"/>
              <a:gd name="connsiteX3" fmla="*/ 0 w 5273142"/>
              <a:gd name="connsiteY3" fmla="*/ 1049391 h 1049391"/>
              <a:gd name="connsiteX4" fmla="*/ 0 w 5273142"/>
              <a:gd name="connsiteY4" fmla="*/ 0 h 104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142" h="1049391">
                <a:moveTo>
                  <a:pt x="0" y="0"/>
                </a:moveTo>
                <a:lnTo>
                  <a:pt x="5273142" y="0"/>
                </a:lnTo>
                <a:lnTo>
                  <a:pt x="5273142" y="1049391"/>
                </a:lnTo>
                <a:lnTo>
                  <a:pt x="0" y="10493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 smtClean="0"/>
              <a:t>Статья 270.2 </a:t>
            </a:r>
            <a:r>
              <a:rPr lang="ru-RU" sz="2000" dirty="0"/>
              <a:t>БК РФ будет </a:t>
            </a:r>
            <a:r>
              <a:rPr lang="ru-RU" sz="2000" dirty="0" smtClean="0"/>
              <a:t>дополнена новым пунктом 5, предусматривающим ограничения в части вынесения представлений и предписаний:</a:t>
            </a:r>
            <a:endParaRPr lang="ru-RU" sz="2000" b="1" dirty="0"/>
          </a:p>
        </p:txBody>
      </p:sp>
      <p:sp>
        <p:nvSpPr>
          <p:cNvPr id="9" name="Заголовок 11"/>
          <p:cNvSpPr txBox="1">
            <a:spLocks/>
          </p:cNvSpPr>
          <p:nvPr/>
        </p:nvSpPr>
        <p:spPr bwMode="auto">
          <a:xfrm>
            <a:off x="4648025" y="73756"/>
            <a:ext cx="7377409" cy="6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Реализация результатов контрольных мероприятий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860697" y="2254126"/>
            <a:ext cx="10069029" cy="298772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представлениях и предписаниях органа государственного (муниципального) финансового контроля не указывается информация о нарушениях бюджетного законодательства Российской Федерации и иных нормативных правовых актов, регулирующих бюджетные правоотношения, выявленных участниками бюджетного процесса, указанными в абзаце первом пункта 1 и абзаце первом пункта 2 статьи 160.2-1 </a:t>
            </a: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БК РФ, </a:t>
            </a:r>
            <a:r>
              <a:rPr lang="ru-RU" sz="20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ходе внутреннего финансового контроля и внутреннего финансового аудита при условии наличия принятых мер по их устранению, мер по устранению причин и условий таких нарушений.</a:t>
            </a:r>
          </a:p>
        </p:txBody>
      </p:sp>
      <p:pic>
        <p:nvPicPr>
          <p:cNvPr id="9218" name="Picture 2" descr="E:\Users\Drago\Desktop\depositphotos_3613093-stock-photo-shall-fin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44547"/>
            <a:ext cx="1686701" cy="1686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E:\Users\Drago\Desktop\depositphotos_60639907-stock-photo-businessmen-handshaking-on-puzzle-piece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802" y="5550195"/>
            <a:ext cx="4154082" cy="1063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41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97DCB-2821-4486-AA53-086096FD989A}" type="slidenum">
              <a:rPr lang="ru-RU" altLang="ru-RU" smtClean="0"/>
              <a:pPr/>
              <a:t>20</a:t>
            </a:fld>
            <a:endParaRPr lang="ru-RU" altLang="ru-RU" dirty="0"/>
          </a:p>
        </p:txBody>
      </p:sp>
      <p:sp>
        <p:nvSpPr>
          <p:cNvPr id="5" name="Полилиния 4"/>
          <p:cNvSpPr/>
          <p:nvPr/>
        </p:nvSpPr>
        <p:spPr>
          <a:xfrm>
            <a:off x="1587799" y="1095163"/>
            <a:ext cx="10504963" cy="680498"/>
          </a:xfrm>
          <a:custGeom>
            <a:avLst/>
            <a:gdLst>
              <a:gd name="connsiteX0" fmla="*/ 0 w 5273142"/>
              <a:gd name="connsiteY0" fmla="*/ 0 h 1049391"/>
              <a:gd name="connsiteX1" fmla="*/ 5273142 w 5273142"/>
              <a:gd name="connsiteY1" fmla="*/ 0 h 1049391"/>
              <a:gd name="connsiteX2" fmla="*/ 5273142 w 5273142"/>
              <a:gd name="connsiteY2" fmla="*/ 1049391 h 1049391"/>
              <a:gd name="connsiteX3" fmla="*/ 0 w 5273142"/>
              <a:gd name="connsiteY3" fmla="*/ 1049391 h 1049391"/>
              <a:gd name="connsiteX4" fmla="*/ 0 w 5273142"/>
              <a:gd name="connsiteY4" fmla="*/ 0 h 1049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73142" h="1049391">
                <a:moveTo>
                  <a:pt x="0" y="0"/>
                </a:moveTo>
                <a:lnTo>
                  <a:pt x="5273142" y="0"/>
                </a:lnTo>
                <a:lnTo>
                  <a:pt x="5273142" y="1049391"/>
                </a:lnTo>
                <a:lnTo>
                  <a:pt x="0" y="104939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28016" tIns="73152" rIns="128016" bIns="73152" numCol="1" spcCol="1270" anchor="ctr" anchorCtr="0">
            <a:no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 smtClean="0"/>
              <a:t>Отдельные изменения глав 30, 31 БК РФ, </a:t>
            </a:r>
          </a:p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ru-RU" sz="2000" dirty="0" smtClean="0"/>
              <a:t>касающиеся применения бюджетных мер принуждения: </a:t>
            </a:r>
            <a:endParaRPr lang="ru-RU" sz="2000" b="1" dirty="0"/>
          </a:p>
        </p:txBody>
      </p:sp>
      <p:sp>
        <p:nvSpPr>
          <p:cNvPr id="9" name="Заголовок 11"/>
          <p:cNvSpPr txBox="1">
            <a:spLocks/>
          </p:cNvSpPr>
          <p:nvPr/>
        </p:nvSpPr>
        <p:spPr bwMode="auto">
          <a:xfrm>
            <a:off x="4648025" y="73756"/>
            <a:ext cx="7377409" cy="659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Применение бюджетных мер принуждения </a:t>
            </a:r>
            <a:endParaRPr lang="ru-RU" sz="2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22498" y="1918339"/>
            <a:ext cx="10896600" cy="69290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предусматривается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право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принимать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 о применении бюджетной меры принуждения органами управления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государственных внебюджетных фондов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022498" y="2753815"/>
            <a:ext cx="10896600" cy="8752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признается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утратившим силу пункт 4 статьи 306.2 БК РФ,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устанавливающий, что порядок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исполнения решения о применении бюджетных мер принуждения устанавливается финансовым органом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соответствии с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БК РФ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2" descr="E:\Users\Drago\Desktop\4098952e2b83bf0b87df5053e65f9e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523" y="2036512"/>
            <a:ext cx="474296" cy="4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E:\Users\Drago\Desktop\4098952e2b83bf0b87df5053e65f9e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09" y="2963148"/>
            <a:ext cx="474296" cy="4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E:\Users\Drago\Desktop\4098952e2b83bf0b87df5053e65f9e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48" y="3680131"/>
            <a:ext cx="474296" cy="4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1022498" y="3717643"/>
            <a:ext cx="10896600" cy="4376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редусматривается уточнение определения уведомления о применении бюджетных мер принуждения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022498" y="4295553"/>
            <a:ext cx="10896600" cy="10951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едеральное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казначейство (финансовые органы субъектов Российской Федерации или муниципальных образований) исполняет решение о применении бюджетных мер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принуждения в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установленном финансовым органом, органом управления государственным внебюджетным фондом порядке исполнения решений о применении бюджетных мер принуждения.</a:t>
            </a:r>
          </a:p>
        </p:txBody>
      </p:sp>
      <p:pic>
        <p:nvPicPr>
          <p:cNvPr id="18" name="Picture 2" descr="E:\Users\Drago\Desktop\4098952e2b83bf0b87df5053e65f9e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28" y="4455083"/>
            <a:ext cx="474296" cy="4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1022498" y="5592517"/>
            <a:ext cx="10896600" cy="4376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уточнение бюджетных мер принуждения, принимаемых в соответствии со статьями 306.4 и 306.8 БК РФ  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E:\Users\Drago\Desktop\4098952e2b83bf0b87df5053e65f9e8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39" y="5541072"/>
            <a:ext cx="474296" cy="456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630" y="202209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9953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615947" y="2464634"/>
            <a:ext cx="5952661" cy="19287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ru-RU" sz="5900" dirty="0">
                <a:solidFill>
                  <a:schemeClr val="tx2">
                    <a:lumMod val="75000"/>
                  </a:schemeClr>
                </a:solidFill>
                <a:latin typeface="Franklin Gothic Heavy" panose="020B0903020102020204" pitchFamily="34" charset="0"/>
              </a:rPr>
              <a:t>СПАСИБО</a:t>
            </a:r>
          </a:p>
          <a:p>
            <a:pPr algn="ctr"/>
            <a:r>
              <a:rPr lang="ru-RU" sz="5900" dirty="0">
                <a:solidFill>
                  <a:schemeClr val="tx2">
                    <a:lumMod val="75000"/>
                  </a:schemeClr>
                </a:solidFill>
                <a:latin typeface="Franklin Gothic Heavy" panose="020B0903020102020204" pitchFamily="34" charset="0"/>
              </a:rPr>
              <a:t>ЗА ВНИМАНИЕ</a:t>
            </a:r>
            <a:endParaRPr lang="ru-RU" sz="5900" dirty="0">
              <a:solidFill>
                <a:schemeClr val="tx2">
                  <a:lumMod val="75000"/>
                </a:schemeClr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46" y="1465510"/>
            <a:ext cx="3785609" cy="392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56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24422</TotalTime>
  <Words>2387</Words>
  <Application>Microsoft Office PowerPoint</Application>
  <PresentationFormat>Произвольный</PresentationFormat>
  <Paragraphs>154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Презентация PowerPoint</vt:lpstr>
      <vt:lpstr>Изменения в Бюджетный кодекс Российской Федерации</vt:lpstr>
      <vt:lpstr>Расширение сферы государственного (муниципального) финансового контроля </vt:lpstr>
      <vt:lpstr>Расширение сферы государственного (муниципального) финансового контроля </vt:lpstr>
      <vt:lpstr>Расширение сферы государственного (муниципального) финансового контроля </vt:lpstr>
      <vt:lpstr>Расширение сферы государственного (муниципального) финансового контроля </vt:lpstr>
      <vt:lpstr>Расширение сферы государственного (муниципального) финансового контроля </vt:lpstr>
      <vt:lpstr>Расширение сферы государственного (муниципального) финансового контроля </vt:lpstr>
      <vt:lpstr>Расширение сферы государственного (муниципального) финансового контроля </vt:lpstr>
      <vt:lpstr>Расширение сферы государственного (муниципального) финансового контроля </vt:lpstr>
      <vt:lpstr>Расширение сферы государственного (муниципального) финансового контроля </vt:lpstr>
      <vt:lpstr>Полномочия органов внутреннего государственного (муниципального) финансового контроля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Гончаренко Дмитрий Игоревич</cp:lastModifiedBy>
  <cp:revision>758</cp:revision>
  <cp:lastPrinted>2018-09-17T11:32:47Z</cp:lastPrinted>
  <dcterms:created xsi:type="dcterms:W3CDTF">2015-03-03T16:27:21Z</dcterms:created>
  <dcterms:modified xsi:type="dcterms:W3CDTF">2018-09-19T05:48:14Z</dcterms:modified>
</cp:coreProperties>
</file>