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4"/>
  </p:notesMasterIdLst>
  <p:sldIdLst>
    <p:sldId id="307" r:id="rId3"/>
    <p:sldId id="257" r:id="rId4"/>
    <p:sldId id="301" r:id="rId5"/>
    <p:sldId id="303" r:id="rId6"/>
    <p:sldId id="300" r:id="rId7"/>
    <p:sldId id="304" r:id="rId8"/>
    <p:sldId id="306" r:id="rId9"/>
    <p:sldId id="298" r:id="rId10"/>
    <p:sldId id="299" r:id="rId11"/>
    <p:sldId id="302" r:id="rId12"/>
    <p:sldId id="286" r:id="rId13"/>
  </p:sldIdLst>
  <p:sldSz cx="12192000" cy="6858000"/>
  <p:notesSz cx="9926638" cy="6797675"/>
  <p:defaultTextStyle>
    <a:defPPr marL="0" marR="0" indent="0" algn="l" defTabSz="91437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8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377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566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754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943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131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32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50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FFFF"/>
    <a:srgbClr val="DAE3F3"/>
    <a:srgbClr val="FFF2CC"/>
    <a:srgbClr val="F4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3656" autoAdjust="0"/>
  </p:normalViewPr>
  <p:slideViewPr>
    <p:cSldViewPr showGuides="1">
      <p:cViewPr varScale="1">
        <p:scale>
          <a:sx n="109" d="100"/>
          <a:sy n="109" d="100"/>
        </p:scale>
        <p:origin x="-714" y="-90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2"/>
    </p:cViewPr>
  </p:sorterViewPr>
  <p:notesViewPr>
    <p:cSldViewPr showGuides="1">
      <p:cViewPr varScale="1">
        <p:scale>
          <a:sx n="118" d="100"/>
          <a:sy n="118" d="100"/>
        </p:scale>
        <p:origin x="-2034" y="-108"/>
      </p:cViewPr>
      <p:guideLst>
        <p:guide orient="horz" pos="3126"/>
        <p:guide orient="horz" pos="2141"/>
        <p:guide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279900" cy="24082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6541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594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189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783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377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2971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566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16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754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9200" y="303213"/>
            <a:ext cx="7567613" cy="4256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90911" y="4694982"/>
            <a:ext cx="7920880" cy="13681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42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446088"/>
            <a:ext cx="8337550" cy="4689475"/>
          </a:xfrm>
        </p:spPr>
      </p:sp>
    </p:spTree>
    <p:extLst>
      <p:ext uri="{BB962C8B-B14F-4D97-AF65-F5344CB8AC3E}">
        <p14:creationId xmlns:p14="http://schemas.microsoft.com/office/powerpoint/2010/main" val="47477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3663" y="158750"/>
            <a:ext cx="6624637" cy="3725863"/>
          </a:xfrm>
          <a:ln>
            <a:noFill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98823" y="3974901"/>
            <a:ext cx="9001000" cy="230425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100" baseline="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3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04938" y="228600"/>
            <a:ext cx="7134225" cy="4013200"/>
          </a:xfrm>
          <a:ln>
            <a:noFill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4807" y="4118917"/>
            <a:ext cx="9118599" cy="2278519"/>
          </a:xfrm>
        </p:spPr>
        <p:txBody>
          <a:bodyPr/>
          <a:lstStyle/>
          <a:p>
            <a:endParaRPr lang="ru-RU" sz="1200" baseline="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5463" y="158750"/>
            <a:ext cx="6046787" cy="3402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10791" y="3254821"/>
            <a:ext cx="9505056" cy="3024336"/>
          </a:xfrm>
        </p:spPr>
        <p:txBody>
          <a:bodyPr/>
          <a:lstStyle/>
          <a:p>
            <a:endParaRPr lang="ru-RU" sz="1050" baseline="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6175" y="85725"/>
            <a:ext cx="7808913" cy="4392613"/>
          </a:xfrm>
          <a:ln>
            <a:noFill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4807" y="4334941"/>
            <a:ext cx="9361040" cy="2216835"/>
          </a:xfrm>
        </p:spPr>
        <p:txBody>
          <a:bodyPr/>
          <a:lstStyle/>
          <a:p>
            <a:endParaRPr lang="ru-RU" sz="1200" baseline="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2575" y="158750"/>
            <a:ext cx="9280525" cy="5219700"/>
          </a:xfrm>
          <a:ln>
            <a:noFill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4847" y="5055021"/>
            <a:ext cx="8426644" cy="1389519"/>
          </a:xfrm>
        </p:spPr>
        <p:txBody>
          <a:bodyPr/>
          <a:lstStyle/>
          <a:p>
            <a:endParaRPr lang="ru-RU" sz="1200" baseline="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3413" y="230188"/>
            <a:ext cx="8834437" cy="496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98823" y="5415061"/>
            <a:ext cx="9001000" cy="8770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22438" y="85725"/>
            <a:ext cx="6408737" cy="3605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10791" y="3758877"/>
            <a:ext cx="9521154" cy="2808312"/>
          </a:xfr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i="0" dirty="0"/>
          </a:p>
        </p:txBody>
      </p:sp>
    </p:spTree>
    <p:extLst>
      <p:ext uri="{BB962C8B-B14F-4D97-AF65-F5344CB8AC3E}">
        <p14:creationId xmlns:p14="http://schemas.microsoft.com/office/powerpoint/2010/main" val="211393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22438" y="230188"/>
            <a:ext cx="6275387" cy="3529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4807" y="3758877"/>
            <a:ext cx="9361040" cy="2736304"/>
          </a:xfrm>
        </p:spPr>
        <p:txBody>
          <a:bodyPr/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2652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ED2DB2AB-9D13-462F-A322-3CEAA4712A4A}" type="datetime1">
              <a:rPr lang="ru-RU" smtClean="0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0342C-0C9F-4E41-A8AC-7650CAEA5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92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8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4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0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0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2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7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F6E-1950-402E-9E02-22EF889807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1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189">
              <a:buSzTx/>
              <a:buFontTx/>
              <a:buNone/>
              <a:defRPr sz="2400" b="1"/>
            </a:lvl2pPr>
            <a:lvl3pPr marL="0" indent="914377">
              <a:buSzTx/>
              <a:buFontTx/>
              <a:buNone/>
              <a:defRPr sz="2400" b="1"/>
            </a:lvl3pPr>
            <a:lvl4pPr marL="0" indent="1371566">
              <a:buSzTx/>
              <a:buFontTx/>
              <a:buNone/>
              <a:defRPr sz="2400" b="1"/>
            </a:lvl4pPr>
            <a:lvl5pPr marL="0" indent="1828754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7"/>
            <a:ext cx="6172203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1">
              <a:defRPr sz="3200"/>
            </a:lvl2pPr>
            <a:lvl3pPr marL="1219170" indent="-304792">
              <a:defRPr sz="3200"/>
            </a:lvl3pPr>
            <a:lvl4pPr marL="1737317" indent="-365751">
              <a:defRPr sz="3200"/>
            </a:lvl4pPr>
            <a:lvl5pPr marL="2194505" indent="-365751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90" y="2057401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8" y="987427"/>
            <a:ext cx="6172203" cy="4873627"/>
          </a:xfrm>
          <a:prstGeom prst="rect">
            <a:avLst/>
          </a:prstGeom>
        </p:spPr>
        <p:txBody>
          <a:bodyPr lIns="91436" rIns="91436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90" y="2057401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6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8"/>
            <a:ext cx="275071" cy="27699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9" rIns="45718" b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189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377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566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754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8" marR="0" indent="-32003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157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345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534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723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5911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100" marR="0" indent="-35559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6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2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fld id="{AA1D3F6E-1950-402E-9E02-22EF889807DC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219170" hangingPunct="1"/>
              <a:t>20.09.2018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hangingPunct="1"/>
            <a:fld id="{E67E0C7B-3824-4DB8-9137-599D7A20C9D3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21917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jpeg"/><Relationship Id="rId7" Type="http://schemas.openxmlformats.org/officeDocument/2006/relationships/image" Target="../media/image5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28.png"/><Relationship Id="rId5" Type="http://schemas.openxmlformats.org/officeDocument/2006/relationships/image" Target="../media/image48.tif"/><Relationship Id="rId10" Type="http://schemas.openxmlformats.org/officeDocument/2006/relationships/image" Target="../media/image53.png"/><Relationship Id="rId4" Type="http://schemas.openxmlformats.org/officeDocument/2006/relationships/image" Target="../media/image47.tif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2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"/>
            <a:ext cx="12192000" cy="6857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356589"/>
            <a:ext cx="576064" cy="594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2" y="278509"/>
            <a:ext cx="668381" cy="75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87488" y="409182"/>
            <a:ext cx="4224469" cy="61555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 hangingPunct="1"/>
            <a:r>
              <a:rPr lang="ru-RU" sz="1600" b="1" kern="1200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ВСЕРОССИЙСКОЕ СОВЕЩАНИЕ</a:t>
            </a:r>
          </a:p>
          <a:p>
            <a:pPr defTabSz="1219140" hangingPunct="1"/>
            <a:r>
              <a:rPr lang="ru-RU" sz="1600" b="1" kern="1200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ОРГАНОВ ФЕДЕРАЛЬНОГО КАЗНАЧЕЙСТВА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52672"/>
            <a:ext cx="960107" cy="87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80043" y="3052704"/>
            <a:ext cx="4896544" cy="1600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4" tIns="60957" rIns="121914" bIns="60957" rtlCol="0">
            <a:spAutoFit/>
          </a:bodyPr>
          <a:lstStyle/>
          <a:p>
            <a:pPr defTabSz="1219140" hangingPunct="1"/>
            <a:r>
              <a:rPr lang="ru-RU" sz="2400" b="1" kern="1200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Основные направления контрольно-аналитической деятельности в финансово-бюджетной </a:t>
            </a:r>
            <a:r>
              <a:rPr lang="ru-RU" sz="2400" b="1" kern="1200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сфере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5420" y="1136432"/>
            <a:ext cx="2496277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4" tIns="60957" rIns="121914" bIns="60957" rtlCol="0">
            <a:spAutoFit/>
          </a:bodyPr>
          <a:lstStyle/>
          <a:p>
            <a:pPr defTabSz="1219140" hangingPunct="1"/>
            <a:r>
              <a:rPr lang="ru-RU" sz="1200" b="1" kern="1200" dirty="0">
                <a:solidFill>
                  <a:prstClr val="white"/>
                </a:solidFill>
                <a:latin typeface="Arial Narrow" panose="020B0606020202030204" pitchFamily="34" charset="0"/>
              </a:rPr>
              <a:t>г. Ялта, Республика Крым</a:t>
            </a:r>
          </a:p>
          <a:p>
            <a:pPr defTabSz="1219140" hangingPunct="1"/>
            <a:r>
              <a:rPr lang="ru-RU" sz="1200" b="1" kern="1200" dirty="0">
                <a:solidFill>
                  <a:prstClr val="white"/>
                </a:solidFill>
                <a:latin typeface="Arial Narrow" panose="020B0606020202030204" pitchFamily="34" charset="0"/>
              </a:rPr>
              <a:t>21-22 сентября 2018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69983" y="5013176"/>
            <a:ext cx="3918505" cy="1107990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 hangingPunct="1"/>
            <a:r>
              <a:rPr lang="ru-RU" sz="16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Начальник</a:t>
            </a:r>
            <a:endParaRPr lang="ru-RU" sz="16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defTabSz="1219140" hangingPunct="1"/>
            <a:r>
              <a:rPr lang="ru-RU" sz="1600" b="1" kern="1200" dirty="0">
                <a:solidFill>
                  <a:prstClr val="white"/>
                </a:solidFill>
                <a:latin typeface="Arial Narrow" panose="020B0606020202030204" pitchFamily="34" charset="0"/>
              </a:rPr>
              <a:t>Контрольно-аналитического управления</a:t>
            </a:r>
          </a:p>
          <a:p>
            <a:pPr defTabSz="1219140" hangingPunct="1"/>
            <a:r>
              <a:rPr lang="ru-RU" sz="1600" b="1" kern="1200" dirty="0">
                <a:solidFill>
                  <a:prstClr val="white"/>
                </a:solidFill>
                <a:latin typeface="Arial Narrow" panose="020B0606020202030204" pitchFamily="34" charset="0"/>
              </a:rPr>
              <a:t>в финансово-бюджетной сфере</a:t>
            </a:r>
          </a:p>
          <a:p>
            <a:pPr defTabSz="1219140" hangingPunct="1"/>
            <a:r>
              <a:rPr lang="ru-RU" sz="16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С.Н. Кузьмина</a:t>
            </a:r>
            <a:endParaRPr lang="ru-RU" sz="16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118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143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148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TextBox 95"/>
              <p:cNvSpPr txBox="1"/>
              <p:nvPr/>
            </p:nvSpPr>
            <p:spPr>
              <a:xfrm>
                <a:off x="0" y="-300"/>
                <a:ext cx="6880884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 smtClean="0"/>
                  <a:t>Информационное взаимодействие </a:t>
                </a:r>
                <a:br>
                  <a:rPr lang="ru-RU" dirty="0" smtClean="0"/>
                </a:br>
                <a:r>
                  <a:rPr lang="ru-RU" dirty="0" smtClean="0"/>
                  <a:t>АС Планирования с ГИС ЕСГФК</a:t>
                </a:r>
                <a:endParaRPr dirty="0"/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Овал 145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45" name="Рисунок 144" descr="C:\Users\magalya\Downloads\1288637a-6768-442a-a80a-cf4975dd4ce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9520" y="6443799"/>
            <a:ext cx="249423" cy="276997"/>
          </a:xfrm>
          <a:prstGeom prst="rect">
            <a:avLst/>
          </a:prstGeom>
        </p:spPr>
        <p:txBody>
          <a:bodyPr/>
          <a:lstStyle/>
          <a:p>
            <a:fld id="{2604536F-1DF7-479A-909D-874105F37C5A}" type="slidenum">
              <a:rPr lang="ru-RU" altLang="ru-RU" smtClean="0"/>
              <a:t>10</a:t>
            </a:fld>
            <a:endParaRPr lang="ru-RU" alt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085488" y="4927369"/>
            <a:ext cx="10022888" cy="1308737"/>
            <a:chOff x="707785" y="4872839"/>
            <a:chExt cx="9995605" cy="130873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07785" y="5469732"/>
              <a:ext cx="9995605" cy="711843"/>
              <a:chOff x="726959" y="5736689"/>
              <a:chExt cx="9995605" cy="711843"/>
            </a:xfrm>
          </p:grpSpPr>
          <p:sp>
            <p:nvSpPr>
              <p:cNvPr id="178" name="Прямоугольник 1"/>
              <p:cNvSpPr txBox="1"/>
              <p:nvPr/>
            </p:nvSpPr>
            <p:spPr>
              <a:xfrm>
                <a:off x="1299135" y="5874016"/>
                <a:ext cx="9423429" cy="5745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algn="just">
                  <a:defRPr sz="1200" b="1" i="1"/>
                </a:lvl1pPr>
              </a:lstStyle>
              <a:p>
                <a:pPr algn="l"/>
                <a:r>
                  <a:rPr lang="ru-RU" sz="1500" i="0" dirty="0">
                    <a:solidFill>
                      <a:srgbClr val="002060"/>
                    </a:solidFill>
                    <a:cs typeface="Times New Roman" pitchFamily="18" charset="0"/>
                  </a:rPr>
                  <a:t>РАЗМЕЩЕНИЕ В ГИС ЕСГФК ИНФОРМАЦИИ, НЕ СООТВЕТСТВУЮЩЕЙ СВЕДЕНИЯМ АС ПЛАНИРОВАНИЕ НЕ ДОПУСКАЕТСЯ</a:t>
                </a:r>
                <a:endParaRPr lang="ru-RU" sz="1500" i="0" dirty="0">
                  <a:solidFill>
                    <a:srgbClr val="002060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180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26959" y="5736689"/>
                <a:ext cx="532966" cy="532965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707785" y="4872839"/>
              <a:ext cx="5757729" cy="560674"/>
              <a:chOff x="707785" y="4872839"/>
              <a:chExt cx="5757729" cy="560674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707785" y="4872839"/>
                <a:ext cx="5757729" cy="552138"/>
                <a:chOff x="804913" y="5299693"/>
                <a:chExt cx="5757729" cy="552138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1371650" y="5485236"/>
                  <a:ext cx="5190992" cy="366593"/>
                  <a:chOff x="1317834" y="3585427"/>
                  <a:chExt cx="5190992" cy="483153"/>
                </a:xfrm>
              </p:grpSpPr>
              <p:sp>
                <p:nvSpPr>
                  <p:cNvPr id="63" name="Прямоугольник 119"/>
                  <p:cNvSpPr>
                    <a:spLocks noChangeArrowheads="1"/>
                  </p:cNvSpPr>
                  <p:nvPr/>
                </p:nvSpPr>
                <p:spPr bwMode="auto">
                  <a:xfrm>
                    <a:off x="1317834" y="3585427"/>
                    <a:ext cx="2242900" cy="483153"/>
                  </a:xfrm>
                  <a:prstGeom prst="rect">
                    <a:avLst/>
                  </a:prstGeom>
                  <a:noFill/>
                  <a:ln w="2857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ru-RU" altLang="ru-RU" sz="1200" b="1" dirty="0">
                        <a:solidFill>
                          <a:srgbClr val="002060"/>
                        </a:solidFill>
                        <a:cs typeface="Times New Roman" pitchFamily="18" charset="0"/>
                      </a:rPr>
                      <a:t>ОДНОКРАТНОСТЬ ВВОДА</a:t>
                    </a:r>
                    <a:endParaRPr lang="ru-RU" altLang="ru-RU" sz="1200" b="1" dirty="0">
                      <a:solidFill>
                        <a:srgbClr val="00206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5" name="Прямоугольник 119"/>
                  <p:cNvSpPr>
                    <a:spLocks noChangeArrowheads="1"/>
                  </p:cNvSpPr>
                  <p:nvPr/>
                </p:nvSpPr>
                <p:spPr bwMode="auto">
                  <a:xfrm>
                    <a:off x="4265926" y="3585427"/>
                    <a:ext cx="2242900" cy="483153"/>
                  </a:xfrm>
                  <a:prstGeom prst="rect">
                    <a:avLst/>
                  </a:prstGeom>
                  <a:noFill/>
                  <a:ln w="2857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ru-RU" altLang="ru-RU" sz="1200" b="1" dirty="0">
                        <a:solidFill>
                          <a:srgbClr val="002060"/>
                        </a:solidFill>
                        <a:cs typeface="Times New Roman" pitchFamily="18" charset="0"/>
                      </a:rPr>
                      <a:t>АС ПЛАНИРОВАНИЕ - ЕДИНОЕ ОКНО ПО МОНИТОРИНГУ РАЗМЕЩЕНИЯ СВЕДЕНИЙ</a:t>
                    </a:r>
                    <a:endParaRPr lang="ru-RU" altLang="ru-RU" sz="1200" b="1" dirty="0">
                      <a:solidFill>
                        <a:srgbClr val="002060"/>
                      </a:solidFill>
                      <a:cs typeface="Times New Roman" pitchFamily="18" charset="0"/>
                    </a:endParaRPr>
                  </a:p>
                </p:txBody>
              </p:sp>
            </p:grpSp>
            <p:pic>
              <p:nvPicPr>
                <p:cNvPr id="151" name="Image" descr="Image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804913" y="5299693"/>
                  <a:ext cx="552140" cy="55213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pic>
            <p:nvPicPr>
              <p:cNvPr id="181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670474" y="4881375"/>
                <a:ext cx="552140" cy="552138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20" name="Группа 19"/>
          <p:cNvGrpSpPr/>
          <p:nvPr/>
        </p:nvGrpSpPr>
        <p:grpSpPr>
          <a:xfrm>
            <a:off x="689399" y="1200955"/>
            <a:ext cx="11196605" cy="3777067"/>
            <a:chOff x="402167" y="1062234"/>
            <a:chExt cx="11196605" cy="3777067"/>
          </a:xfrm>
        </p:grpSpPr>
        <p:sp>
          <p:nvSpPr>
            <p:cNvPr id="177" name="Стрелка вправо 176"/>
            <p:cNvSpPr/>
            <p:nvPr/>
          </p:nvSpPr>
          <p:spPr>
            <a:xfrm>
              <a:off x="6783508" y="1613825"/>
              <a:ext cx="1268464" cy="296825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02167" y="1062234"/>
              <a:ext cx="6377840" cy="3777067"/>
              <a:chOff x="431773" y="1179423"/>
              <a:chExt cx="5894500" cy="2888155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431773" y="1179423"/>
                <a:ext cx="5894500" cy="2888155"/>
                <a:chOff x="397052" y="3537255"/>
                <a:chExt cx="5080439" cy="2234653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 rot="16200000">
                  <a:off x="-247528" y="4550107"/>
                  <a:ext cx="1705945" cy="41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 год</a:t>
                  </a:r>
                  <a:endParaRPr lang="ru-RU" sz="2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3" name="Группа 82"/>
                <p:cNvGrpSpPr/>
                <p:nvPr/>
              </p:nvGrpSpPr>
              <p:grpSpPr>
                <a:xfrm>
                  <a:off x="2831480" y="3537255"/>
                  <a:ext cx="2646011" cy="2234653"/>
                  <a:chOff x="2848734" y="3931840"/>
                  <a:chExt cx="2646011" cy="2580298"/>
                </a:xfrm>
              </p:grpSpPr>
              <p:grpSp>
                <p:nvGrpSpPr>
                  <p:cNvPr id="84" name="Группа 83"/>
                  <p:cNvGrpSpPr/>
                  <p:nvPr/>
                </p:nvGrpSpPr>
                <p:grpSpPr>
                  <a:xfrm>
                    <a:off x="3954262" y="5549549"/>
                    <a:ext cx="1540483" cy="749080"/>
                    <a:chOff x="7090221" y="5526078"/>
                    <a:chExt cx="1540483" cy="749080"/>
                  </a:xfrm>
                </p:grpSpPr>
                <p:pic>
                  <p:nvPicPr>
                    <p:cNvPr id="120" name="Picture 4" descr="C:\Users\3053\Desktop\Безымянны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090221" y="5594556"/>
                      <a:ext cx="1535120" cy="3508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1" name="Скругленный прямоугольник 120"/>
                    <p:cNvSpPr/>
                    <p:nvPr/>
                  </p:nvSpPr>
                  <p:spPr>
                    <a:xfrm>
                      <a:off x="7095584" y="5526078"/>
                      <a:ext cx="1535120" cy="749080"/>
                    </a:xfrm>
                    <a:prstGeom prst="roundRect">
                      <a:avLst>
                        <a:gd name="adj" fmla="val 6526"/>
                      </a:avLst>
                    </a:prstGeom>
                    <a:noFill/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Номер слайда 3"/>
                    <p:cNvSpPr txBox="1">
                      <a:spLocks/>
                    </p:cNvSpPr>
                    <p:nvPr/>
                  </p:nvSpPr>
                  <p:spPr bwMode="auto">
                    <a:xfrm>
                      <a:off x="7184799" y="5983068"/>
                      <a:ext cx="1345963" cy="252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 ЕСГФК</a:t>
                      </a:r>
                      <a:endParaRPr lang="ru-RU" alt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ru-RU" sz="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portal.audit.gov.ru</a:t>
                      </a:r>
                      <a:endParaRPr lang="ru-RU" altLang="ru-RU" sz="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5" name="Прямоугольник 119"/>
                  <p:cNvSpPr>
                    <a:spLocks noChangeArrowheads="1"/>
                  </p:cNvSpPr>
                  <p:nvPr/>
                </p:nvSpPr>
                <p:spPr bwMode="auto">
                  <a:xfrm>
                    <a:off x="3959006" y="3931840"/>
                    <a:ext cx="1530375" cy="322263"/>
                  </a:xfrm>
                  <a:prstGeom prst="rect">
                    <a:avLst/>
                  </a:prstGeom>
                  <a:noFill/>
                  <a:ln w="2857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ru-RU" altLang="ru-RU" sz="1100" b="1" dirty="0">
                        <a:latin typeface="Times New Roman" pitchFamily="18" charset="0"/>
                        <a:cs typeface="Times New Roman" pitchFamily="18" charset="0"/>
                      </a:rPr>
                      <a:t>Ввод</a:t>
                    </a:r>
                    <a:r>
                      <a:rPr lang="ru-RU" altLang="ru-RU" sz="800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altLang="ru-RU" sz="1100" b="1" dirty="0">
                        <a:latin typeface="Times New Roman" pitchFamily="18" charset="0"/>
                        <a:cs typeface="Times New Roman" pitchFamily="18" charset="0"/>
                      </a:rPr>
                      <a:t>информации</a:t>
                    </a:r>
                    <a:endParaRPr lang="ru-RU" altLang="ru-RU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Прямоугольник 119"/>
                  <p:cNvSpPr>
                    <a:spLocks noChangeArrowheads="1"/>
                  </p:cNvSpPr>
                  <p:nvPr/>
                </p:nvSpPr>
                <p:spPr bwMode="auto">
                  <a:xfrm>
                    <a:off x="3959009" y="6290293"/>
                    <a:ext cx="1530375" cy="221845"/>
                  </a:xfrm>
                  <a:prstGeom prst="rect">
                    <a:avLst/>
                  </a:prstGeom>
                  <a:noFill/>
                  <a:ln w="2857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ru-RU" altLang="ru-RU" sz="1100" b="1" dirty="0">
                        <a:latin typeface="Times New Roman" pitchFamily="18" charset="0"/>
                        <a:cs typeface="Times New Roman" pitchFamily="18" charset="0"/>
                      </a:rPr>
                      <a:t>Размещение</a:t>
                    </a:r>
                  </a:p>
                </p:txBody>
              </p: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3954261" y="4223365"/>
                    <a:ext cx="1535123" cy="757515"/>
                    <a:chOff x="7250147" y="4279475"/>
                    <a:chExt cx="1535123" cy="757515"/>
                  </a:xfrm>
                </p:grpSpPr>
                <p:sp>
                  <p:nvSpPr>
                    <p:cNvPr id="113" name="Скругленный прямоугольник 112"/>
                    <p:cNvSpPr/>
                    <p:nvPr/>
                  </p:nvSpPr>
                  <p:spPr>
                    <a:xfrm>
                      <a:off x="7250147" y="4279475"/>
                      <a:ext cx="1535120" cy="749080"/>
                    </a:xfrm>
                    <a:prstGeom prst="roundRect">
                      <a:avLst>
                        <a:gd name="adj" fmla="val 6526"/>
                      </a:avLst>
                    </a:prstGeom>
                    <a:noFill/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14" name="Группа 113"/>
                    <p:cNvGrpSpPr/>
                    <p:nvPr/>
                  </p:nvGrpSpPr>
                  <p:grpSpPr>
                    <a:xfrm>
                      <a:off x="7254895" y="4309763"/>
                      <a:ext cx="1530375" cy="727227"/>
                      <a:chOff x="7254895" y="4309763"/>
                      <a:chExt cx="1530375" cy="727227"/>
                    </a:xfrm>
                  </p:grpSpPr>
                  <p:sp>
                    <p:nvSpPr>
                      <p:cNvPr id="115" name="Прямоугольник 114"/>
                      <p:cNvSpPr/>
                      <p:nvPr/>
                    </p:nvSpPr>
                    <p:spPr>
                      <a:xfrm>
                        <a:off x="7254895" y="4869836"/>
                        <a:ext cx="1530375" cy="16715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ru-RU" altLang="ru-RU" sz="11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АСП</a:t>
                        </a:r>
                        <a:endParaRPr lang="ru-RU" altLang="ru-RU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pic>
                    <p:nvPicPr>
                      <p:cNvPr id="116" name="Picture 2" descr="Картинки по запросу монитор иконк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74" y="4309763"/>
                        <a:ext cx="814017" cy="60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7" name="Рисунок 116"/>
                      <p:cNvPicPr/>
                      <p:nvPr/>
                    </p:nvPicPr>
                    <p:blipFill rotWithShape="1">
                      <a:blip r:embed="rId8"/>
                      <a:srcRect l="40126" t="37449" r="54884" b="55487"/>
                      <a:stretch/>
                    </p:blipFill>
                    <p:spPr bwMode="auto">
                      <a:xfrm>
                        <a:off x="7748910" y="4400084"/>
                        <a:ext cx="538417" cy="35607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</p:grpSp>
              <p:sp>
                <p:nvSpPr>
                  <p:cNvPr id="94" name="Стрелка углом 93"/>
                  <p:cNvSpPr/>
                  <p:nvPr/>
                </p:nvSpPr>
                <p:spPr>
                  <a:xfrm>
                    <a:off x="2859156" y="4616975"/>
                    <a:ext cx="899505" cy="395434"/>
                  </a:xfrm>
                  <a:prstGeom prst="bent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Стрелка углом 94"/>
                  <p:cNvSpPr/>
                  <p:nvPr/>
                </p:nvSpPr>
                <p:spPr>
                  <a:xfrm flipV="1">
                    <a:off x="2848734" y="5503338"/>
                    <a:ext cx="984326" cy="395434"/>
                  </a:xfrm>
                  <a:prstGeom prst="bent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Выноска со стрелками влево/вправо 29"/>
                  <p:cNvSpPr/>
                  <p:nvPr/>
                </p:nvSpPr>
                <p:spPr>
                  <a:xfrm rot="5400000">
                    <a:off x="4464039" y="4521804"/>
                    <a:ext cx="515570" cy="1535120"/>
                  </a:xfrm>
                  <a:custGeom>
                    <a:avLst/>
                    <a:gdLst>
                      <a:gd name="connsiteX0" fmla="*/ 0 w 809322"/>
                      <a:gd name="connsiteY0" fmla="*/ 678268 h 1356535"/>
                      <a:gd name="connsiteX1" fmla="*/ 107672 w 809322"/>
                      <a:gd name="connsiteY1" fmla="*/ 469195 h 1356535"/>
                      <a:gd name="connsiteX2" fmla="*/ 107672 w 809322"/>
                      <a:gd name="connsiteY2" fmla="*/ 571971 h 1356535"/>
                      <a:gd name="connsiteX3" fmla="*/ 209926 w 809322"/>
                      <a:gd name="connsiteY3" fmla="*/ 571971 h 1356535"/>
                      <a:gd name="connsiteX4" fmla="*/ 209926 w 809322"/>
                      <a:gd name="connsiteY4" fmla="*/ 0 h 1356535"/>
                      <a:gd name="connsiteX5" fmla="*/ 599396 w 809322"/>
                      <a:gd name="connsiteY5" fmla="*/ 0 h 1356535"/>
                      <a:gd name="connsiteX6" fmla="*/ 599396 w 809322"/>
                      <a:gd name="connsiteY6" fmla="*/ 571971 h 1356535"/>
                      <a:gd name="connsiteX7" fmla="*/ 701650 w 809322"/>
                      <a:gd name="connsiteY7" fmla="*/ 571971 h 1356535"/>
                      <a:gd name="connsiteX8" fmla="*/ 701650 w 809322"/>
                      <a:gd name="connsiteY8" fmla="*/ 469195 h 1356535"/>
                      <a:gd name="connsiteX9" fmla="*/ 809322 w 809322"/>
                      <a:gd name="connsiteY9" fmla="*/ 678268 h 1356535"/>
                      <a:gd name="connsiteX10" fmla="*/ 701650 w 809322"/>
                      <a:gd name="connsiteY10" fmla="*/ 887340 h 1356535"/>
                      <a:gd name="connsiteX11" fmla="*/ 701650 w 809322"/>
                      <a:gd name="connsiteY11" fmla="*/ 784564 h 1356535"/>
                      <a:gd name="connsiteX12" fmla="*/ 599396 w 809322"/>
                      <a:gd name="connsiteY12" fmla="*/ 784564 h 1356535"/>
                      <a:gd name="connsiteX13" fmla="*/ 599396 w 809322"/>
                      <a:gd name="connsiteY13" fmla="*/ 1356535 h 1356535"/>
                      <a:gd name="connsiteX14" fmla="*/ 209926 w 809322"/>
                      <a:gd name="connsiteY14" fmla="*/ 1356535 h 1356535"/>
                      <a:gd name="connsiteX15" fmla="*/ 209926 w 809322"/>
                      <a:gd name="connsiteY15" fmla="*/ 784564 h 1356535"/>
                      <a:gd name="connsiteX16" fmla="*/ 107672 w 809322"/>
                      <a:gd name="connsiteY16" fmla="*/ 784564 h 1356535"/>
                      <a:gd name="connsiteX17" fmla="*/ 107672 w 809322"/>
                      <a:gd name="connsiteY17" fmla="*/ 887340 h 1356535"/>
                      <a:gd name="connsiteX18" fmla="*/ 0 w 809322"/>
                      <a:gd name="connsiteY18" fmla="*/ 678268 h 1356535"/>
                      <a:gd name="connsiteX0" fmla="*/ 0 w 809322"/>
                      <a:gd name="connsiteY0" fmla="*/ 678268 h 1356535"/>
                      <a:gd name="connsiteX1" fmla="*/ 107672 w 809322"/>
                      <a:gd name="connsiteY1" fmla="*/ 469195 h 1356535"/>
                      <a:gd name="connsiteX2" fmla="*/ 107672 w 809322"/>
                      <a:gd name="connsiteY2" fmla="*/ 571971 h 1356535"/>
                      <a:gd name="connsiteX3" fmla="*/ 209926 w 809322"/>
                      <a:gd name="connsiteY3" fmla="*/ 571971 h 1356535"/>
                      <a:gd name="connsiteX4" fmla="*/ 209926 w 809322"/>
                      <a:gd name="connsiteY4" fmla="*/ 0 h 1356535"/>
                      <a:gd name="connsiteX5" fmla="*/ 599396 w 809322"/>
                      <a:gd name="connsiteY5" fmla="*/ 0 h 1356535"/>
                      <a:gd name="connsiteX6" fmla="*/ 599396 w 809322"/>
                      <a:gd name="connsiteY6" fmla="*/ 571971 h 1356535"/>
                      <a:gd name="connsiteX7" fmla="*/ 701650 w 809322"/>
                      <a:gd name="connsiteY7" fmla="*/ 571971 h 1356535"/>
                      <a:gd name="connsiteX8" fmla="*/ 701650 w 809322"/>
                      <a:gd name="connsiteY8" fmla="*/ 469195 h 1356535"/>
                      <a:gd name="connsiteX9" fmla="*/ 809322 w 809322"/>
                      <a:gd name="connsiteY9" fmla="*/ 678268 h 1356535"/>
                      <a:gd name="connsiteX10" fmla="*/ 701650 w 809322"/>
                      <a:gd name="connsiteY10" fmla="*/ 887340 h 1356535"/>
                      <a:gd name="connsiteX11" fmla="*/ 701650 w 809322"/>
                      <a:gd name="connsiteY11" fmla="*/ 784564 h 1356535"/>
                      <a:gd name="connsiteX12" fmla="*/ 599396 w 809322"/>
                      <a:gd name="connsiteY12" fmla="*/ 784564 h 1356535"/>
                      <a:gd name="connsiteX13" fmla="*/ 599396 w 809322"/>
                      <a:gd name="connsiteY13" fmla="*/ 1356535 h 1356535"/>
                      <a:gd name="connsiteX14" fmla="*/ 209926 w 809322"/>
                      <a:gd name="connsiteY14" fmla="*/ 1356535 h 1356535"/>
                      <a:gd name="connsiteX15" fmla="*/ 209926 w 809322"/>
                      <a:gd name="connsiteY15" fmla="*/ 784564 h 1356535"/>
                      <a:gd name="connsiteX16" fmla="*/ 107672 w 809322"/>
                      <a:gd name="connsiteY16" fmla="*/ 784564 h 1356535"/>
                      <a:gd name="connsiteX17" fmla="*/ 0 w 809322"/>
                      <a:gd name="connsiteY17" fmla="*/ 678268 h 1356535"/>
                      <a:gd name="connsiteX0" fmla="*/ 0 w 809322"/>
                      <a:gd name="connsiteY0" fmla="*/ 678268 h 1356535"/>
                      <a:gd name="connsiteX1" fmla="*/ 107672 w 809322"/>
                      <a:gd name="connsiteY1" fmla="*/ 571971 h 1356535"/>
                      <a:gd name="connsiteX2" fmla="*/ 209926 w 809322"/>
                      <a:gd name="connsiteY2" fmla="*/ 571971 h 1356535"/>
                      <a:gd name="connsiteX3" fmla="*/ 209926 w 809322"/>
                      <a:gd name="connsiteY3" fmla="*/ 0 h 1356535"/>
                      <a:gd name="connsiteX4" fmla="*/ 599396 w 809322"/>
                      <a:gd name="connsiteY4" fmla="*/ 0 h 1356535"/>
                      <a:gd name="connsiteX5" fmla="*/ 599396 w 809322"/>
                      <a:gd name="connsiteY5" fmla="*/ 571971 h 1356535"/>
                      <a:gd name="connsiteX6" fmla="*/ 701650 w 809322"/>
                      <a:gd name="connsiteY6" fmla="*/ 571971 h 1356535"/>
                      <a:gd name="connsiteX7" fmla="*/ 701650 w 809322"/>
                      <a:gd name="connsiteY7" fmla="*/ 469195 h 1356535"/>
                      <a:gd name="connsiteX8" fmla="*/ 809322 w 809322"/>
                      <a:gd name="connsiteY8" fmla="*/ 678268 h 1356535"/>
                      <a:gd name="connsiteX9" fmla="*/ 701650 w 809322"/>
                      <a:gd name="connsiteY9" fmla="*/ 887340 h 1356535"/>
                      <a:gd name="connsiteX10" fmla="*/ 701650 w 809322"/>
                      <a:gd name="connsiteY10" fmla="*/ 784564 h 1356535"/>
                      <a:gd name="connsiteX11" fmla="*/ 599396 w 809322"/>
                      <a:gd name="connsiteY11" fmla="*/ 784564 h 1356535"/>
                      <a:gd name="connsiteX12" fmla="*/ 599396 w 809322"/>
                      <a:gd name="connsiteY12" fmla="*/ 1356535 h 1356535"/>
                      <a:gd name="connsiteX13" fmla="*/ 209926 w 809322"/>
                      <a:gd name="connsiteY13" fmla="*/ 1356535 h 1356535"/>
                      <a:gd name="connsiteX14" fmla="*/ 209926 w 809322"/>
                      <a:gd name="connsiteY14" fmla="*/ 784564 h 1356535"/>
                      <a:gd name="connsiteX15" fmla="*/ 107672 w 809322"/>
                      <a:gd name="connsiteY15" fmla="*/ 784564 h 1356535"/>
                      <a:gd name="connsiteX16" fmla="*/ 0 w 809322"/>
                      <a:gd name="connsiteY16" fmla="*/ 678268 h 1356535"/>
                      <a:gd name="connsiteX0" fmla="*/ 0 w 701650"/>
                      <a:gd name="connsiteY0" fmla="*/ 784564 h 1356535"/>
                      <a:gd name="connsiteX1" fmla="*/ 0 w 701650"/>
                      <a:gd name="connsiteY1" fmla="*/ 571971 h 1356535"/>
                      <a:gd name="connsiteX2" fmla="*/ 102254 w 701650"/>
                      <a:gd name="connsiteY2" fmla="*/ 571971 h 1356535"/>
                      <a:gd name="connsiteX3" fmla="*/ 102254 w 701650"/>
                      <a:gd name="connsiteY3" fmla="*/ 0 h 1356535"/>
                      <a:gd name="connsiteX4" fmla="*/ 491724 w 701650"/>
                      <a:gd name="connsiteY4" fmla="*/ 0 h 1356535"/>
                      <a:gd name="connsiteX5" fmla="*/ 491724 w 701650"/>
                      <a:gd name="connsiteY5" fmla="*/ 571971 h 1356535"/>
                      <a:gd name="connsiteX6" fmla="*/ 593978 w 701650"/>
                      <a:gd name="connsiteY6" fmla="*/ 571971 h 1356535"/>
                      <a:gd name="connsiteX7" fmla="*/ 593978 w 701650"/>
                      <a:gd name="connsiteY7" fmla="*/ 469195 h 1356535"/>
                      <a:gd name="connsiteX8" fmla="*/ 701650 w 701650"/>
                      <a:gd name="connsiteY8" fmla="*/ 678268 h 1356535"/>
                      <a:gd name="connsiteX9" fmla="*/ 593978 w 701650"/>
                      <a:gd name="connsiteY9" fmla="*/ 887340 h 1356535"/>
                      <a:gd name="connsiteX10" fmla="*/ 593978 w 701650"/>
                      <a:gd name="connsiteY10" fmla="*/ 784564 h 1356535"/>
                      <a:gd name="connsiteX11" fmla="*/ 491724 w 701650"/>
                      <a:gd name="connsiteY11" fmla="*/ 784564 h 1356535"/>
                      <a:gd name="connsiteX12" fmla="*/ 491724 w 701650"/>
                      <a:gd name="connsiteY12" fmla="*/ 1356535 h 1356535"/>
                      <a:gd name="connsiteX13" fmla="*/ 102254 w 701650"/>
                      <a:gd name="connsiteY13" fmla="*/ 1356535 h 1356535"/>
                      <a:gd name="connsiteX14" fmla="*/ 102254 w 701650"/>
                      <a:gd name="connsiteY14" fmla="*/ 784564 h 1356535"/>
                      <a:gd name="connsiteX15" fmla="*/ 0 w 701650"/>
                      <a:gd name="connsiteY15" fmla="*/ 784564 h 1356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01650" h="1356535">
                        <a:moveTo>
                          <a:pt x="0" y="784564"/>
                        </a:moveTo>
                        <a:lnTo>
                          <a:pt x="0" y="571971"/>
                        </a:lnTo>
                        <a:lnTo>
                          <a:pt x="102254" y="571971"/>
                        </a:lnTo>
                        <a:lnTo>
                          <a:pt x="102254" y="0"/>
                        </a:lnTo>
                        <a:lnTo>
                          <a:pt x="491724" y="0"/>
                        </a:lnTo>
                        <a:lnTo>
                          <a:pt x="491724" y="571971"/>
                        </a:lnTo>
                        <a:lnTo>
                          <a:pt x="593978" y="571971"/>
                        </a:lnTo>
                        <a:lnTo>
                          <a:pt x="593978" y="469195"/>
                        </a:lnTo>
                        <a:lnTo>
                          <a:pt x="701650" y="678268"/>
                        </a:lnTo>
                        <a:lnTo>
                          <a:pt x="593978" y="887340"/>
                        </a:lnTo>
                        <a:lnTo>
                          <a:pt x="593978" y="784564"/>
                        </a:lnTo>
                        <a:lnTo>
                          <a:pt x="491724" y="784564"/>
                        </a:lnTo>
                        <a:lnTo>
                          <a:pt x="491724" y="1356535"/>
                        </a:lnTo>
                        <a:lnTo>
                          <a:pt x="102254" y="1356535"/>
                        </a:lnTo>
                        <a:lnTo>
                          <a:pt x="102254" y="784564"/>
                        </a:lnTo>
                        <a:lnTo>
                          <a:pt x="0" y="784564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ru-RU" altLang="ru-RU" sz="15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ИНТЕГРАЦИЯ</a:t>
                    </a:r>
                    <a:endParaRPr lang="ru-RU" altLang="ru-RU" sz="1100" b="1" dirty="0">
                      <a:solidFill>
                        <a:srgbClr val="00B050"/>
                      </a:solidFill>
                    </a:endParaRPr>
                  </a:p>
                  <a:p>
                    <a:pPr algn="ctr"/>
                    <a:endParaRPr lang="ru-RU" altLang="ru-RU" sz="5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" name="Умножение 96"/>
                  <p:cNvSpPr/>
                  <p:nvPr/>
                </p:nvSpPr>
                <p:spPr>
                  <a:xfrm>
                    <a:off x="3054471" y="5571726"/>
                    <a:ext cx="438150" cy="478352"/>
                  </a:xfrm>
                  <a:prstGeom prst="mathMultiply">
                    <a:avLst>
                      <a:gd name="adj1" fmla="val 14824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8" name="Группа 7"/>
              <p:cNvGrpSpPr/>
              <p:nvPr/>
            </p:nvGrpSpPr>
            <p:grpSpPr>
              <a:xfrm>
                <a:off x="978441" y="2006347"/>
                <a:ext cx="2715852" cy="1447214"/>
                <a:chOff x="938487" y="4278007"/>
                <a:chExt cx="2800361" cy="1447214"/>
              </a:xfrm>
            </p:grpSpPr>
            <p:grpSp>
              <p:nvGrpSpPr>
                <p:cNvPr id="155" name="Группа 154"/>
                <p:cNvGrpSpPr/>
                <p:nvPr/>
              </p:nvGrpSpPr>
              <p:grpSpPr>
                <a:xfrm>
                  <a:off x="2814691" y="4630506"/>
                  <a:ext cx="924157" cy="673235"/>
                  <a:chOff x="2608428" y="508750"/>
                  <a:chExt cx="1081452" cy="854104"/>
                </a:xfrm>
              </p:grpSpPr>
              <p:sp>
                <p:nvSpPr>
                  <p:cNvPr id="156" name="Скругленный прямоугольник 155"/>
                  <p:cNvSpPr/>
                  <p:nvPr/>
                </p:nvSpPr>
                <p:spPr>
                  <a:xfrm>
                    <a:off x="2608428" y="508750"/>
                    <a:ext cx="849557" cy="85410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3">
                    <a:scrgbClr r="0" g="0" b="0"/>
                  </a:fillRef>
                  <a:effect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9" name="Скругленный прямоугольник 4"/>
                  <p:cNvSpPr/>
                  <p:nvPr/>
                </p:nvSpPr>
                <p:spPr>
                  <a:xfrm>
                    <a:off x="2919164" y="590768"/>
                    <a:ext cx="770716" cy="77071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540" tIns="2540" rIns="2540" bIns="2540" numCol="1" spcCol="1270" anchor="ctr" anchorCtr="0">
                    <a:noAutofit/>
                  </a:bodyPr>
                  <a:lstStyle/>
                  <a:p>
                    <a:pPr algn="ctr" defTabSz="444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00" kern="1200" dirty="0"/>
                  </a:p>
                </p:txBody>
              </p:sp>
            </p:grpSp>
            <p:grpSp>
              <p:nvGrpSpPr>
                <p:cNvPr id="2" name="Группа 1"/>
                <p:cNvGrpSpPr/>
                <p:nvPr/>
              </p:nvGrpSpPr>
              <p:grpSpPr>
                <a:xfrm>
                  <a:off x="2850758" y="4692899"/>
                  <a:ext cx="685607" cy="504367"/>
                  <a:chOff x="2843806" y="4474418"/>
                  <a:chExt cx="869520" cy="582216"/>
                </a:xfrm>
              </p:grpSpPr>
              <p:pic>
                <p:nvPicPr>
                  <p:cNvPr id="165" name="Рисунок 15"/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843806" y="4474418"/>
                    <a:ext cx="614811" cy="4589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6" name="Рисунок 12"/>
                  <p:cNvPicPr>
                    <a:picLocks noChangeAspect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096708" y="4597644"/>
                    <a:ext cx="616618" cy="4589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18" name="Прямая соединительная линия 3"/>
                <p:cNvSpPr/>
                <p:nvPr/>
              </p:nvSpPr>
              <p:spPr>
                <a:xfrm rot="11786519">
                  <a:off x="2370250" y="4697613"/>
                  <a:ext cx="444881" cy="45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7055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  <a:p>
                  <a:endParaRPr lang="ru-RU" dirty="0" smtClean="0"/>
                </a:p>
                <a:p>
                  <a:endParaRPr lang="ru-RU" dirty="0"/>
                </a:p>
              </p:txBody>
            </p:sp>
            <p:grpSp>
              <p:nvGrpSpPr>
                <p:cNvPr id="219" name="Группа 218"/>
                <p:cNvGrpSpPr/>
                <p:nvPr/>
              </p:nvGrpSpPr>
              <p:grpSpPr>
                <a:xfrm>
                  <a:off x="938487" y="4278007"/>
                  <a:ext cx="1717494" cy="396546"/>
                  <a:chOff x="766431" y="253849"/>
                  <a:chExt cx="1366149" cy="396546"/>
                </a:xfrm>
              </p:grpSpPr>
              <p:sp>
                <p:nvSpPr>
                  <p:cNvPr id="228" name="Скругленный прямоугольник 227"/>
                  <p:cNvSpPr/>
                  <p:nvPr/>
                </p:nvSpPr>
                <p:spPr>
                  <a:xfrm>
                    <a:off x="766431" y="253849"/>
                    <a:ext cx="1366149" cy="396546"/>
                  </a:xfrm>
                  <a:prstGeom prst="roundRect">
                    <a:avLst/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9" name="Скругленный прямоугольник 5"/>
                  <p:cNvSpPr/>
                  <p:nvPr/>
                </p:nvSpPr>
                <p:spPr>
                  <a:xfrm>
                    <a:off x="785789" y="273207"/>
                    <a:ext cx="1205751" cy="35783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7940" tIns="27940" rIns="27940" bIns="27940" numCol="1" spcCol="1270" anchor="ctr" anchorCtr="0">
                    <a:noAutofit/>
                  </a:bodyPr>
                  <a:lstStyle/>
                  <a:p>
                    <a:pPr algn="ctr" defTabSz="488938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Информация </a:t>
                    </a:r>
                    <a:b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плановых КМ</a:t>
                    </a:r>
                    <a:endParaRPr lang="ru-RU" sz="1100" b="1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0" name="Прямая соединительная линия 6"/>
                <p:cNvSpPr/>
                <p:nvPr/>
              </p:nvSpPr>
              <p:spPr>
                <a:xfrm rot="10763188">
                  <a:off x="2478917" y="5009079"/>
                  <a:ext cx="319585" cy="41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570889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221" name="Группа 220"/>
                <p:cNvGrpSpPr/>
                <p:nvPr/>
              </p:nvGrpSpPr>
              <p:grpSpPr>
                <a:xfrm>
                  <a:off x="949377" y="4820886"/>
                  <a:ext cx="1706603" cy="396546"/>
                  <a:chOff x="777322" y="796728"/>
                  <a:chExt cx="1386820" cy="396546"/>
                </a:xfrm>
              </p:grpSpPr>
              <p:sp>
                <p:nvSpPr>
                  <p:cNvPr id="226" name="Скругленный прямоугольник 225"/>
                  <p:cNvSpPr/>
                  <p:nvPr/>
                </p:nvSpPr>
                <p:spPr>
                  <a:xfrm>
                    <a:off x="777322" y="796728"/>
                    <a:ext cx="1386820" cy="396546"/>
                  </a:xfrm>
                  <a:prstGeom prst="roundRect">
                    <a:avLst/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7" name="Скругленный прямоугольник 8"/>
                  <p:cNvSpPr/>
                  <p:nvPr/>
                </p:nvSpPr>
                <p:spPr>
                  <a:xfrm>
                    <a:off x="796680" y="816086"/>
                    <a:ext cx="1243915" cy="35783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7940" tIns="27940" rIns="27940" bIns="27940" numCol="1" spcCol="1270" anchor="ctr" anchorCtr="0">
                    <a:noAutofit/>
                  </a:bodyPr>
                  <a:lstStyle/>
                  <a:p>
                    <a:pPr algn="ctr" defTabSz="488938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Информация </a:t>
                    </a:r>
                    <a:b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внеплановых КМ</a:t>
                    </a:r>
                    <a:endParaRPr lang="ru-RU" sz="1100" b="1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2" name="Прямая соединительная линия 9"/>
                <p:cNvSpPr/>
                <p:nvPr/>
              </p:nvSpPr>
              <p:spPr>
                <a:xfrm rot="9786499">
                  <a:off x="2348045" y="5265787"/>
                  <a:ext cx="485600" cy="41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729453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223" name="Группа 222"/>
                <p:cNvGrpSpPr/>
                <p:nvPr/>
              </p:nvGrpSpPr>
              <p:grpSpPr>
                <a:xfrm>
                  <a:off x="957844" y="5328675"/>
                  <a:ext cx="1698135" cy="396546"/>
                  <a:chOff x="785788" y="1304517"/>
                  <a:chExt cx="1698135" cy="396546"/>
                </a:xfrm>
              </p:grpSpPr>
              <p:sp>
                <p:nvSpPr>
                  <p:cNvPr id="224" name="Скругленный прямоугольник 223"/>
                  <p:cNvSpPr/>
                  <p:nvPr/>
                </p:nvSpPr>
                <p:spPr>
                  <a:xfrm>
                    <a:off x="785788" y="1304517"/>
                    <a:ext cx="1698135" cy="396546"/>
                  </a:xfrm>
                  <a:prstGeom prst="roundRect">
                    <a:avLst/>
                  </a:pr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5" name="Скругленный прямоугольник 11"/>
                  <p:cNvSpPr/>
                  <p:nvPr/>
                </p:nvSpPr>
                <p:spPr>
                  <a:xfrm>
                    <a:off x="923829" y="1336443"/>
                    <a:ext cx="1393699" cy="35783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7940" tIns="27940" rIns="27940" bIns="27940" numCol="1" spcCol="1270" anchor="ctr" anchorCtr="0">
                    <a:noAutofit/>
                  </a:bodyPr>
                  <a:lstStyle/>
                  <a:p>
                    <a:pPr algn="ctr" defTabSz="488938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100" b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Результаты КМ</a:t>
                    </a:r>
                    <a:endParaRPr lang="ru-RU" sz="1100" b="1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53" name="TextBox 3"/>
            <p:cNvSpPr txBox="1"/>
            <p:nvPr/>
          </p:nvSpPr>
          <p:spPr>
            <a:xfrm>
              <a:off x="1385620" y="1290870"/>
              <a:ext cx="3380363" cy="923330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1000" b="1">
                  <a:solidFill>
                    <a:srgbClr val="203864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 err="1"/>
                <a:t>Приказ</a:t>
              </a:r>
              <a:r>
                <a:rPr dirty="0"/>
                <a:t> </a:t>
              </a:r>
              <a:r>
                <a:rPr lang="ru-RU" smtClean="0"/>
                <a:t>ФК </a:t>
              </a:r>
              <a:r>
                <a:rPr smtClean="0"/>
                <a:t>от </a:t>
              </a:r>
              <a:r>
                <a:rPr lang="ru-RU" smtClean="0"/>
                <a:t>29 декабря </a:t>
              </a:r>
              <a:r>
                <a:rPr dirty="0" smtClean="0"/>
                <a:t>2017</a:t>
              </a:r>
              <a:r>
                <a:rPr lang="ru-RU" dirty="0" smtClean="0"/>
                <a:t> г.</a:t>
              </a:r>
              <a:r>
                <a:rPr smtClean="0"/>
                <a:t> №</a:t>
              </a:r>
              <a:r>
                <a:rPr lang="ru-RU" smtClean="0"/>
                <a:t>402</a:t>
              </a:r>
              <a:endParaRPr dirty="0"/>
            </a:p>
            <a:p>
              <a:pPr>
                <a:defRPr sz="1000" b="1">
                  <a:solidFill>
                    <a:srgbClr val="203864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mtClean="0"/>
                <a:t>«</a:t>
              </a:r>
              <a:r>
                <a:rPr lang="ru-RU" sz="1100" b="1">
                  <a:sym typeface="Tahoma"/>
                </a:rPr>
                <a:t>Об </a:t>
              </a:r>
              <a:r>
                <a:rPr lang="ru-RU" sz="1100" b="1">
                  <a:sym typeface="Tahoma"/>
                </a:rPr>
                <a:t>утверждении Порядка формирования и размещения Федеральным казначейством, </a:t>
              </a:r>
              <a:r>
                <a:rPr lang="ru-RU" sz="1100" b="1">
                  <a:sym typeface="Tahoma"/>
                </a:rPr>
                <a:t>УФК </a:t>
              </a:r>
              <a:r>
                <a:rPr lang="ru-RU" sz="1100" b="1">
                  <a:sym typeface="Tahoma"/>
                </a:rPr>
                <a:t>информации, документов в </a:t>
              </a:r>
              <a:r>
                <a:rPr lang="ru-RU" sz="1100" b="1">
                  <a:sym typeface="Tahoma"/>
                </a:rPr>
                <a:t>ГИС ЕСГФК</a:t>
              </a:r>
              <a:r>
                <a:rPr smtClean="0"/>
                <a:t>»</a:t>
              </a:r>
              <a:endParaRPr dirty="0"/>
            </a:p>
          </p:txBody>
        </p:sp>
        <p:grpSp>
          <p:nvGrpSpPr>
            <p:cNvPr id="154" name="Группа 24"/>
            <p:cNvGrpSpPr/>
            <p:nvPr/>
          </p:nvGrpSpPr>
          <p:grpSpPr>
            <a:xfrm>
              <a:off x="1024425" y="1517953"/>
              <a:ext cx="371476" cy="422461"/>
              <a:chOff x="0" y="7819"/>
              <a:chExt cx="371475" cy="422460"/>
            </a:xfrm>
          </p:grpSpPr>
          <p:pic>
            <p:nvPicPr>
              <p:cNvPr id="160" name="Picture 84" descr="Picture 84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13155" r="10479"/>
              <a:stretch>
                <a:fillRect/>
              </a:stretch>
            </p:blipFill>
            <p:spPr>
              <a:xfrm>
                <a:off x="0" y="7819"/>
                <a:ext cx="371476" cy="4224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Picture 83" descr="Picture 83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86916" y="99902"/>
                <a:ext cx="124460" cy="1199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3" name="Прямоугольник 182"/>
            <p:cNvSpPr/>
            <p:nvPr/>
          </p:nvSpPr>
          <p:spPr>
            <a:xfrm>
              <a:off x="7930907" y="2187211"/>
              <a:ext cx="3667865" cy="2188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998" indent="-171446">
                <a:spcAft>
                  <a:spcPts val="600"/>
                </a:spcAft>
                <a:buClr>
                  <a:srgbClr val="05549A"/>
                </a:buClr>
                <a:buFont typeface="Wingdings" panose="05000000000000000000" pitchFamily="2" charset="2"/>
                <a:buChar char="ü"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Акт не размещается, только Отчет </a:t>
              </a:r>
              <a:endParaRPr lang="ru-RU" altLang="ru-RU" sz="1600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71998" indent="-171446">
                <a:spcAft>
                  <a:spcPts val="600"/>
                </a:spcAft>
                <a:buClr>
                  <a:srgbClr val="05549A"/>
                </a:buClr>
                <a:buFont typeface="Wingdings" panose="05000000000000000000" pitchFamily="2" charset="2"/>
                <a:buChar char="ü"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ДСП не размещается </a:t>
              </a:r>
              <a:endParaRPr lang="ru-RU" altLang="ru-RU" sz="1600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71998" indent="-171446">
                <a:spcAft>
                  <a:spcPts val="600"/>
                </a:spcAft>
                <a:buClr>
                  <a:srgbClr val="05549A"/>
                </a:buClr>
                <a:buFont typeface="Wingdings" panose="05000000000000000000" pitchFamily="2" charset="2"/>
                <a:buChar char="ü"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АП размещается по итогам КМ </a:t>
              </a:r>
              <a:endParaRPr lang="ru-RU" altLang="ru-RU" sz="1600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71998" indent="-171446">
                <a:spcAft>
                  <a:spcPts val="600"/>
                </a:spcAft>
                <a:buClr>
                  <a:srgbClr val="05549A"/>
                </a:buClr>
                <a:buFont typeface="Wingdings" panose="05000000000000000000" pitchFamily="2" charset="2"/>
                <a:buChar char="ü"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При продлении КМ изменение сроков в Плане не </a:t>
              </a: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требуется</a:t>
              </a:r>
            </a:p>
            <a:p>
              <a:pPr marL="71998" indent="-171446">
                <a:spcAft>
                  <a:spcPts val="600"/>
                </a:spcAft>
                <a:buClr>
                  <a:srgbClr val="05549A"/>
                </a:buClr>
                <a:buFont typeface="Wingdings" panose="05000000000000000000" pitchFamily="2" charset="2"/>
                <a:buChar char="ü"/>
              </a:pP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Уточнение НПА производится </a:t>
              </a: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</a:b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по </a:t>
              </a: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заявке в </a:t>
              </a:r>
              <a:r>
                <a:rPr lang="ru-RU" altLang="ru-RU" sz="1600" dirty="0">
                  <a:solidFill>
                    <a:srgbClr val="002060"/>
                  </a:solidFill>
                  <a:cs typeface="Times New Roman" pitchFamily="18" charset="0"/>
                </a:rPr>
                <a:t>СУЭ</a:t>
              </a:r>
              <a:endParaRPr lang="ru-RU" altLang="ru-RU" sz="16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184" name="Прямоугольник 1"/>
            <p:cNvSpPr txBox="1"/>
            <p:nvPr/>
          </p:nvSpPr>
          <p:spPr>
            <a:xfrm>
              <a:off x="6780007" y="2828143"/>
              <a:ext cx="1271965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just">
                <a:defRPr sz="1200" b="1" i="1"/>
              </a:lvl1pPr>
            </a:lstStyle>
            <a:p>
              <a:pPr algn="l"/>
              <a:r>
                <a:rPr lang="ru-RU" b="0" dirty="0" smtClean="0">
                  <a:solidFill>
                    <a:schemeClr val="accent1">
                      <a:lumMod val="50000"/>
                    </a:schemeClr>
                  </a:solidFill>
                </a:rPr>
                <a:t>ОПЫТНАЯ </a:t>
              </a:r>
            </a:p>
            <a:p>
              <a:pPr algn="l"/>
              <a:r>
                <a:rPr lang="ru-RU" b="0" dirty="0" smtClean="0">
                  <a:solidFill>
                    <a:schemeClr val="accent1">
                      <a:lumMod val="50000"/>
                    </a:schemeClr>
                  </a:solidFill>
                </a:rPr>
                <a:t>ЭКСПЛУАТАЦИЯ</a:t>
              </a:r>
            </a:p>
            <a:p>
              <a:pPr algn="l"/>
              <a:r>
                <a:rPr lang="ru-RU" b="0" dirty="0" smtClean="0">
                  <a:solidFill>
                    <a:schemeClr val="accent1">
                      <a:lumMod val="50000"/>
                    </a:schemeClr>
                  </a:solidFill>
                </a:rPr>
                <a:t>10 УФК - пилоты</a:t>
              </a:r>
              <a:endParaRPr b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Заголовок 1"/>
          <p:cNvSpPr txBox="1">
            <a:spLocks noGrp="1"/>
          </p:cNvSpPr>
          <p:nvPr>
            <p:ph type="title"/>
          </p:nvPr>
        </p:nvSpPr>
        <p:spPr>
          <a:xfrm>
            <a:off x="1425527" y="2937141"/>
            <a:ext cx="9317183" cy="9959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600" b="1">
                <a:solidFill>
                  <a:srgbClr val="00277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51233" y="6400418"/>
            <a:ext cx="249423" cy="276997"/>
          </a:xfrm>
        </p:spPr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4" y="3606535"/>
            <a:ext cx="12187376" cy="384717"/>
          </a:xfrm>
          <a:prstGeom prst="rect">
            <a:avLst/>
          </a:prstGeom>
          <a:solidFill>
            <a:srgbClr val="DAE3F3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ctr">
            <a:spAutoFit/>
          </a:bodyPr>
          <a:lstStyle/>
          <a:p>
            <a:endParaRPr lang="ru-RU" dirty="0"/>
          </a:p>
        </p:txBody>
      </p:sp>
      <p:sp>
        <p:nvSpPr>
          <p:cNvPr id="116" name="TextBox 27"/>
          <p:cNvSpPr txBox="1"/>
          <p:nvPr/>
        </p:nvSpPr>
        <p:spPr>
          <a:xfrm>
            <a:off x="600425" y="4320605"/>
            <a:ext cx="1448827" cy="7848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000">
                <a:srgbClr val="D9E8F5"/>
              </a:gs>
              <a:gs pos="100000">
                <a:srgbClr val="9DC3E6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9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Отдел</a:t>
            </a:r>
            <a:r>
              <a:rPr dirty="0"/>
              <a:t> </a:t>
            </a:r>
            <a:r>
              <a:rPr dirty="0" err="1"/>
              <a:t>планирования</a:t>
            </a:r>
            <a:r>
              <a:rPr dirty="0"/>
              <a:t> </a:t>
            </a:r>
            <a:r>
              <a:rPr dirty="0" err="1"/>
              <a:t>контрольной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в </a:t>
            </a:r>
            <a:r>
              <a:rPr dirty="0" err="1"/>
              <a:t>финансово-бюджетной</a:t>
            </a:r>
            <a:r>
              <a:rPr dirty="0"/>
              <a:t> </a:t>
            </a:r>
            <a:r>
              <a:rPr dirty="0" err="1"/>
              <a:t>сфере</a:t>
            </a:r>
            <a:endParaRPr dirty="0"/>
          </a:p>
        </p:txBody>
      </p:sp>
      <p:sp>
        <p:nvSpPr>
          <p:cNvPr id="117" name="TextBox 28"/>
          <p:cNvSpPr txBox="1"/>
          <p:nvPr/>
        </p:nvSpPr>
        <p:spPr>
          <a:xfrm>
            <a:off x="2189123" y="4329191"/>
            <a:ext cx="1448827" cy="7848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000">
                <a:srgbClr val="D9E8F5"/>
              </a:gs>
              <a:gs pos="100000">
                <a:srgbClr val="9DC3E6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9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Отдел</a:t>
            </a:r>
            <a:r>
              <a:rPr dirty="0"/>
              <a:t> </a:t>
            </a:r>
            <a:r>
              <a:rPr dirty="0" err="1"/>
              <a:t>координации</a:t>
            </a:r>
            <a:r>
              <a:rPr dirty="0"/>
              <a:t> </a:t>
            </a:r>
            <a:r>
              <a:rPr dirty="0" err="1"/>
              <a:t>контрольной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в </a:t>
            </a:r>
            <a:r>
              <a:rPr dirty="0" err="1"/>
              <a:t>финансово-бюджетной</a:t>
            </a:r>
            <a:r>
              <a:rPr dirty="0"/>
              <a:t> </a:t>
            </a:r>
            <a:r>
              <a:rPr dirty="0" err="1"/>
              <a:t>сфере</a:t>
            </a:r>
            <a:endParaRPr dirty="0"/>
          </a:p>
        </p:txBody>
      </p:sp>
      <p:sp>
        <p:nvSpPr>
          <p:cNvPr id="118" name="TextBox 29"/>
          <p:cNvSpPr txBox="1"/>
          <p:nvPr/>
        </p:nvSpPr>
        <p:spPr>
          <a:xfrm>
            <a:off x="3811372" y="4329192"/>
            <a:ext cx="1448827" cy="64632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000">
                <a:srgbClr val="D9E8F5"/>
              </a:gs>
              <a:gs pos="100000">
                <a:srgbClr val="9DC3E6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9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Отдел анализа текущей деятельности по контролю в финансово-бюджетной сфере</a:t>
            </a:r>
          </a:p>
        </p:txBody>
      </p:sp>
      <p:sp>
        <p:nvSpPr>
          <p:cNvPr id="119" name="TextBox 30"/>
          <p:cNvSpPr txBox="1"/>
          <p:nvPr/>
        </p:nvSpPr>
        <p:spPr>
          <a:xfrm>
            <a:off x="5375921" y="4329192"/>
            <a:ext cx="1448827" cy="36933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000">
                <a:srgbClr val="D9E8F5"/>
              </a:gs>
              <a:gs pos="100000">
                <a:srgbClr val="9DC3E6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9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Сводно-аналитический отдел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111658" y="260949"/>
            <a:ext cx="8080343" cy="717335"/>
            <a:chOff x="4111658" y="260948"/>
            <a:chExt cx="8080342" cy="717335"/>
          </a:xfrm>
        </p:grpSpPr>
        <p:sp>
          <p:nvSpPr>
            <p:cNvPr id="122" name="Прямоугольник 4"/>
            <p:cNvSpPr/>
            <p:nvPr/>
          </p:nvSpPr>
          <p:spPr>
            <a:xfrm>
              <a:off x="4273236" y="260948"/>
              <a:ext cx="7918764" cy="691356"/>
            </a:xfrm>
            <a:prstGeom prst="rect">
              <a:avLst/>
            </a:prstGeom>
            <a:gradFill>
              <a:gsLst>
                <a:gs pos="0">
                  <a:srgbClr val="98C2F6"/>
                </a:gs>
                <a:gs pos="50000">
                  <a:srgbClr val="C0D8F8"/>
                </a:gs>
                <a:gs pos="100000">
                  <a:srgbClr val="FFFFFF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TextBox 2"/>
            <p:cNvSpPr txBox="1"/>
            <p:nvPr/>
          </p:nvSpPr>
          <p:spPr>
            <a:xfrm>
              <a:off x="4111658" y="280656"/>
              <a:ext cx="6882901" cy="6976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r"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 err="1"/>
                <a:t>Направления</a:t>
              </a:r>
              <a:r>
                <a:rPr dirty="0"/>
                <a:t> </a:t>
              </a:r>
              <a:r>
                <a:rPr dirty="0" err="1"/>
                <a:t>контрольно-аналитической</a:t>
              </a:r>
              <a:endParaRPr dirty="0"/>
            </a:p>
            <a:p>
              <a:pPr algn="r"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 err="1" smtClean="0"/>
                <a:t>деятельности</a:t>
              </a:r>
              <a:endParaRPr dirty="0"/>
            </a:p>
          </p:txBody>
        </p:sp>
      </p:grpSp>
      <p:sp>
        <p:nvSpPr>
          <p:cNvPr id="124" name="TextBox 7"/>
          <p:cNvSpPr txBox="1"/>
          <p:nvPr/>
        </p:nvSpPr>
        <p:spPr>
          <a:xfrm>
            <a:off x="611763" y="3525341"/>
            <a:ext cx="1448828" cy="338555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sz="1600" dirty="0" err="1"/>
              <a:t>Планирование</a:t>
            </a:r>
            <a:endParaRPr sz="1600" dirty="0"/>
          </a:p>
        </p:txBody>
      </p:sp>
      <p:sp>
        <p:nvSpPr>
          <p:cNvPr id="125" name="TextBox 22"/>
          <p:cNvSpPr txBox="1"/>
          <p:nvPr/>
        </p:nvSpPr>
        <p:spPr>
          <a:xfrm>
            <a:off x="2200461" y="3525341"/>
            <a:ext cx="1448827" cy="338555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sz="1600" dirty="0" err="1"/>
              <a:t>Координация</a:t>
            </a:r>
            <a:endParaRPr sz="1600" dirty="0"/>
          </a:p>
        </p:txBody>
      </p:sp>
      <p:sp>
        <p:nvSpPr>
          <p:cNvPr id="126" name="TextBox 23"/>
          <p:cNvSpPr txBox="1"/>
          <p:nvPr/>
        </p:nvSpPr>
        <p:spPr>
          <a:xfrm>
            <a:off x="3822712" y="3525341"/>
            <a:ext cx="1448827" cy="338555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sz="1600" dirty="0" err="1"/>
              <a:t>Мониторинг</a:t>
            </a:r>
            <a:endParaRPr sz="1600" dirty="0"/>
          </a:p>
        </p:txBody>
      </p:sp>
      <p:sp>
        <p:nvSpPr>
          <p:cNvPr id="127" name="TextBox 24"/>
          <p:cNvSpPr txBox="1"/>
          <p:nvPr/>
        </p:nvSpPr>
        <p:spPr>
          <a:xfrm>
            <a:off x="5387260" y="3525341"/>
            <a:ext cx="1448827" cy="338555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sz="1600" dirty="0" err="1"/>
              <a:t>Отчетность</a:t>
            </a:r>
            <a:endParaRPr sz="1600" dirty="0"/>
          </a:p>
        </p:txBody>
      </p:sp>
      <p:sp>
        <p:nvSpPr>
          <p:cNvPr id="130" name="TextBox 19"/>
          <p:cNvSpPr txBox="1"/>
          <p:nvPr/>
        </p:nvSpPr>
        <p:spPr>
          <a:xfrm>
            <a:off x="3511238" y="1914665"/>
            <a:ext cx="5151423" cy="9694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/>
          <a:p>
            <a:pPr algn="ctr"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solidFill>
                  <a:schemeClr val="bg1"/>
                </a:solidFill>
              </a:rPr>
              <a:t>КОНТРОЛЬНО-АНАЛИТИЧЕСКОЕ УПРАВЛЕНИЕ</a:t>
            </a:r>
          </a:p>
          <a:p>
            <a:pPr algn="ctr"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solidFill>
                  <a:schemeClr val="bg1"/>
                </a:solidFill>
              </a:rPr>
              <a:t>В ФИНАНСОВО-БЮДЖЕТНОЙ СФЕРЕ</a:t>
            </a:r>
          </a:p>
        </p:txBody>
      </p:sp>
      <p:sp>
        <p:nvSpPr>
          <p:cNvPr id="19" name="TextBox 32"/>
          <p:cNvSpPr txBox="1"/>
          <p:nvPr/>
        </p:nvSpPr>
        <p:spPr>
          <a:xfrm>
            <a:off x="10118281" y="4338065"/>
            <a:ext cx="1448827" cy="7848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000">
                <a:srgbClr val="D9E8F5"/>
              </a:gs>
              <a:gs pos="100000">
                <a:srgbClr val="9DC3E6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9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/>
              <a:t>Отдел внутреннего контроля и внутреннего аудита в </a:t>
            </a:r>
            <a:r>
              <a:rPr lang="ru-RU" dirty="0"/>
              <a:t>секторе</a:t>
            </a:r>
          </a:p>
          <a:p>
            <a:r>
              <a:rPr lang="ru-RU" dirty="0" smtClean="0"/>
              <a:t>государственного управления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831381" y="6400417"/>
            <a:ext cx="169275" cy="276999"/>
          </a:xfrm>
        </p:spPr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22" name="TextBox 26"/>
          <p:cNvSpPr txBox="1"/>
          <p:nvPr/>
        </p:nvSpPr>
        <p:spPr>
          <a:xfrm>
            <a:off x="10113965" y="3410101"/>
            <a:ext cx="1448827" cy="584776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9" rIns="45718" b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Проведение анализов</a:t>
            </a:r>
            <a:endParaRPr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9416" y="2344014"/>
            <a:ext cx="360040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t">
            <a:spAutoFit/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35966" y="2896743"/>
            <a:ext cx="600423" cy="540987"/>
            <a:chOff x="1055421" y="2709901"/>
            <a:chExt cx="600423" cy="540987"/>
          </a:xfrm>
        </p:grpSpPr>
        <p:sp>
          <p:nvSpPr>
            <p:cNvPr id="7" name="Овал 6"/>
            <p:cNvSpPr/>
            <p:nvPr/>
          </p:nvSpPr>
          <p:spPr>
            <a:xfrm>
              <a:off x="1104080" y="2709901"/>
              <a:ext cx="504075" cy="5409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5421" y="2780928"/>
              <a:ext cx="6004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</a:t>
              </a:r>
              <a:endParaRPr lang="ru-RU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82531" y="2897331"/>
            <a:ext cx="600423" cy="540987"/>
            <a:chOff x="1055421" y="2709901"/>
            <a:chExt cx="600423" cy="540987"/>
          </a:xfrm>
        </p:grpSpPr>
        <p:sp>
          <p:nvSpPr>
            <p:cNvPr id="28" name="Овал 27"/>
            <p:cNvSpPr/>
            <p:nvPr/>
          </p:nvSpPr>
          <p:spPr>
            <a:xfrm>
              <a:off x="1104080" y="2709901"/>
              <a:ext cx="504075" cy="5409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5421" y="2780928"/>
              <a:ext cx="6004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II</a:t>
              </a:r>
              <a:endParaRPr lang="ru-RU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216118" y="2896743"/>
            <a:ext cx="600423" cy="540987"/>
            <a:chOff x="1055421" y="2709901"/>
            <a:chExt cx="600423" cy="540987"/>
          </a:xfrm>
        </p:grpSpPr>
        <p:sp>
          <p:nvSpPr>
            <p:cNvPr id="31" name="Овал 30"/>
            <p:cNvSpPr/>
            <p:nvPr/>
          </p:nvSpPr>
          <p:spPr>
            <a:xfrm>
              <a:off x="1104080" y="2709901"/>
              <a:ext cx="504075" cy="5409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5421" y="2780928"/>
              <a:ext cx="6004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III</a:t>
              </a:r>
              <a:endParaRPr lang="ru-RU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67281" y="2896742"/>
            <a:ext cx="600423" cy="540987"/>
            <a:chOff x="1055421" y="2709901"/>
            <a:chExt cx="600423" cy="540987"/>
          </a:xfrm>
        </p:grpSpPr>
        <p:sp>
          <p:nvSpPr>
            <p:cNvPr id="34" name="Овал 33"/>
            <p:cNvSpPr/>
            <p:nvPr/>
          </p:nvSpPr>
          <p:spPr>
            <a:xfrm>
              <a:off x="1104080" y="2709901"/>
              <a:ext cx="504075" cy="5409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5421" y="2780928"/>
              <a:ext cx="6004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IV</a:t>
              </a:r>
              <a:endParaRPr lang="ru-RU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555230" y="2889329"/>
            <a:ext cx="1460167" cy="1939108"/>
            <a:chOff x="6960096" y="2897915"/>
            <a:chExt cx="1460166" cy="1939108"/>
          </a:xfrm>
        </p:grpSpPr>
        <p:sp>
          <p:nvSpPr>
            <p:cNvPr id="120" name="TextBox 31"/>
            <p:cNvSpPr txBox="1"/>
            <p:nvPr/>
          </p:nvSpPr>
          <p:spPr>
            <a:xfrm>
              <a:off x="6960096" y="4329192"/>
              <a:ext cx="1448827" cy="507831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9000">
                  <a:srgbClr val="D9E8F5"/>
                </a:gs>
                <a:gs pos="100000">
                  <a:srgbClr val="9DC3E6"/>
                </a:gs>
              </a:gsLst>
              <a:lin ang="16200000"/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dirty="0" err="1"/>
                <a:t>Отдел</a:t>
              </a:r>
              <a:r>
                <a:rPr dirty="0"/>
                <a:t> </a:t>
              </a:r>
              <a:r>
                <a:rPr dirty="0" err="1"/>
                <a:t>анализа</a:t>
              </a:r>
              <a:r>
                <a:rPr dirty="0"/>
                <a:t> </a:t>
              </a:r>
              <a:r>
                <a:rPr dirty="0" err="1"/>
                <a:t>рисков</a:t>
              </a:r>
              <a:r>
                <a:rPr dirty="0"/>
                <a:t> </a:t>
              </a:r>
              <a:r>
                <a:rPr dirty="0" smtClean="0"/>
                <a:t>в </a:t>
              </a:r>
              <a:r>
                <a:rPr dirty="0" err="1"/>
                <a:t>финансово-бюджетной</a:t>
              </a:r>
              <a:r>
                <a:rPr dirty="0"/>
                <a:t> </a:t>
              </a:r>
              <a:r>
                <a:rPr dirty="0" err="1"/>
                <a:t>сфере</a:t>
              </a:r>
              <a:endParaRPr dirty="0"/>
            </a:p>
          </p:txBody>
        </p:sp>
        <p:sp>
          <p:nvSpPr>
            <p:cNvPr id="128" name="TextBox 25"/>
            <p:cNvSpPr txBox="1"/>
            <p:nvPr/>
          </p:nvSpPr>
          <p:spPr>
            <a:xfrm>
              <a:off x="6971435" y="3525341"/>
              <a:ext cx="1448827" cy="338554"/>
            </a:xfrm>
            <a:prstGeom prst="rect">
              <a:avLst/>
            </a:prstGeom>
            <a:gradFill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/>
            </a:gradFill>
            <a:ln w="12700"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600" dirty="0" err="1"/>
                <a:t>Анализ</a:t>
              </a:r>
              <a:r>
                <a:rPr sz="1600" dirty="0"/>
                <a:t> </a:t>
              </a:r>
              <a:r>
                <a:rPr sz="1600" dirty="0" err="1"/>
                <a:t>рисков</a:t>
              </a:r>
              <a:endParaRPr sz="1600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7364842" y="2897915"/>
              <a:ext cx="600423" cy="789169"/>
              <a:chOff x="1055421" y="2709901"/>
              <a:chExt cx="600423" cy="789169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1104080" y="2709901"/>
                <a:ext cx="504075" cy="54098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55421" y="2780928"/>
                <a:ext cx="600423" cy="718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</a:t>
                </a:r>
                <a:r>
                  <a:rPr lang="en-US" sz="20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I</a:t>
                </a:r>
                <a:endParaRPr lang="ru-RU" sz="1600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algn="ctr"/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7003521" y="2889920"/>
            <a:ext cx="1460167" cy="2215516"/>
            <a:chOff x="8544272" y="2898502"/>
            <a:chExt cx="1460166" cy="2215517"/>
          </a:xfrm>
        </p:grpSpPr>
        <p:sp>
          <p:nvSpPr>
            <p:cNvPr id="121" name="TextBox 32"/>
            <p:cNvSpPr txBox="1"/>
            <p:nvPr/>
          </p:nvSpPr>
          <p:spPr>
            <a:xfrm>
              <a:off x="8544272" y="4329189"/>
              <a:ext cx="1448827" cy="784830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9000">
                  <a:srgbClr val="D9E8F5"/>
                </a:gs>
                <a:gs pos="100000">
                  <a:srgbClr val="9DC3E6"/>
                </a:gs>
              </a:gsLst>
              <a:lin ang="16200000"/>
            </a:gra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dirty="0" err="1"/>
                <a:t>Отдел</a:t>
              </a:r>
              <a:r>
                <a:rPr dirty="0"/>
                <a:t> </a:t>
              </a:r>
              <a:r>
                <a:rPr dirty="0" err="1"/>
                <a:t>совершенствования</a:t>
              </a:r>
              <a:r>
                <a:rPr dirty="0"/>
                <a:t> </a:t>
              </a:r>
              <a:r>
                <a:rPr dirty="0" err="1"/>
                <a:t>внутреннего</a:t>
              </a:r>
              <a:r>
                <a:rPr dirty="0"/>
                <a:t> </a:t>
              </a:r>
              <a:r>
                <a:rPr dirty="0" err="1"/>
                <a:t>государственного</a:t>
              </a:r>
              <a:r>
                <a:rPr dirty="0"/>
                <a:t> </a:t>
              </a:r>
              <a:r>
                <a:rPr dirty="0" err="1"/>
                <a:t>финансового</a:t>
              </a:r>
              <a:r>
                <a:rPr dirty="0"/>
                <a:t> </a:t>
              </a:r>
              <a:r>
                <a:rPr dirty="0" err="1"/>
                <a:t>контроля</a:t>
              </a:r>
              <a:endParaRPr dirty="0"/>
            </a:p>
          </p:txBody>
        </p:sp>
        <p:sp>
          <p:nvSpPr>
            <p:cNvPr id="129" name="TextBox 26"/>
            <p:cNvSpPr txBox="1"/>
            <p:nvPr/>
          </p:nvSpPr>
          <p:spPr>
            <a:xfrm>
              <a:off x="8555611" y="3525339"/>
              <a:ext cx="1448827" cy="338554"/>
            </a:xfrm>
            <a:prstGeom prst="rect">
              <a:avLst/>
            </a:prstGeom>
            <a:gradFill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/>
            </a:gradFill>
            <a:ln w="12700"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600" dirty="0" err="1"/>
                <a:t>Методология</a:t>
              </a:r>
              <a:endParaRPr sz="1600" dirty="0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8949017" y="2898502"/>
              <a:ext cx="600423" cy="540987"/>
              <a:chOff x="1055421" y="2709901"/>
              <a:chExt cx="600423" cy="540987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1104080" y="2709901"/>
                <a:ext cx="504075" cy="54098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55421" y="2780928"/>
                <a:ext cx="600423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10538167" y="2896741"/>
            <a:ext cx="600423" cy="540987"/>
            <a:chOff x="1055421" y="2709901"/>
            <a:chExt cx="600423" cy="540987"/>
          </a:xfrm>
        </p:grpSpPr>
        <p:sp>
          <p:nvSpPr>
            <p:cNvPr id="43" name="Овал 42"/>
            <p:cNvSpPr/>
            <p:nvPr/>
          </p:nvSpPr>
          <p:spPr>
            <a:xfrm>
              <a:off x="1104080" y="2709901"/>
              <a:ext cx="504075" cy="5409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55421" y="2780928"/>
              <a:ext cx="60042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IIV</a:t>
              </a:r>
              <a:endParaRPr lang="ru-RU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45" name="Рисунок 44" descr="C:\Users\magalya\Downloads\1288637a-6768-442a-a80a-cf4975dd4ce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60" y="123983"/>
            <a:ext cx="1197440" cy="9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13471" y="1668876"/>
            <a:ext cx="5346853" cy="26160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ru-RU" sz="1100" dirty="0">
                <a:latin typeface="Arial" charset="0"/>
              </a:rPr>
              <a:t>Спецификатор указывает вид рейтинга (сферу </a:t>
            </a:r>
            <a:r>
              <a:rPr lang="ru-RU" sz="1100" dirty="0">
                <a:latin typeface="Arial" charset="0"/>
              </a:rPr>
              <a:t>его </a:t>
            </a:r>
            <a:r>
              <a:rPr lang="ru-RU" sz="1100" dirty="0">
                <a:latin typeface="Arial" charset="0"/>
              </a:rPr>
              <a:t>применения)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957185" y="1784292"/>
            <a:ext cx="4757817" cy="2623597"/>
            <a:chOff x="842883" y="1899325"/>
            <a:chExt cx="5302790" cy="288663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42883" y="1899325"/>
              <a:ext cx="4202688" cy="363121"/>
              <a:chOff x="842882" y="1901666"/>
              <a:chExt cx="4144228" cy="36312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" name="Прямоугольник 2"/>
              <p:cNvSpPr/>
              <p:nvPr/>
            </p:nvSpPr>
            <p:spPr>
              <a:xfrm flipH="1">
                <a:off x="842882" y="1903228"/>
                <a:ext cx="3963672" cy="359999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ААА.</a:t>
                </a:r>
                <a:r>
                  <a:rPr lang="en-US" sz="12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Максимальная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Стрелка вправо 17"/>
              <p:cNvSpPr/>
              <p:nvPr/>
            </p:nvSpPr>
            <p:spPr>
              <a:xfrm>
                <a:off x="4563885" y="1901666"/>
                <a:ext cx="423225" cy="363121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842884" y="2249949"/>
              <a:ext cx="4301576" cy="373213"/>
              <a:chOff x="842884" y="2260497"/>
              <a:chExt cx="4196161" cy="373213"/>
            </a:xfrm>
            <a:solidFill>
              <a:schemeClr val="accent6"/>
            </a:solidFill>
          </p:grpSpPr>
          <p:sp>
            <p:nvSpPr>
              <p:cNvPr id="20" name="Прямоугольник 19"/>
              <p:cNvSpPr/>
              <p:nvPr/>
            </p:nvSpPr>
            <p:spPr>
              <a:xfrm flipH="1">
                <a:off x="842884" y="2263228"/>
                <a:ext cx="4021511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Очень высокая степень </a:t>
                </a:r>
                <a:r>
                  <a:rPr lang="ru-RU" sz="9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>
                <a:off x="4488887" y="226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842887" y="2610870"/>
              <a:ext cx="4445620" cy="373213"/>
              <a:chOff x="842887" y="2620497"/>
              <a:chExt cx="4385783" cy="373213"/>
            </a:xfrm>
            <a:solidFill>
              <a:srgbClr val="92D050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 flipH="1">
                <a:off x="842887" y="2623228"/>
                <a:ext cx="4203542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>
                <a:off x="4678512" y="262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842884" y="2971791"/>
              <a:ext cx="4569744" cy="373213"/>
              <a:chOff x="842884" y="2983228"/>
              <a:chExt cx="4569744" cy="3732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4" name="Прямоугольник 23"/>
              <p:cNvSpPr/>
              <p:nvPr/>
            </p:nvSpPr>
            <p:spPr>
              <a:xfrm flipH="1">
                <a:off x="842884" y="2983228"/>
                <a:ext cx="4385786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Достаточная степень надежности</a:t>
                </a:r>
                <a:endPara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Стрелка вправо 34"/>
              <p:cNvSpPr/>
              <p:nvPr/>
            </p:nvSpPr>
            <p:spPr>
              <a:xfrm>
                <a:off x="4862470" y="2988691"/>
                <a:ext cx="550158" cy="367750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842884" y="3329981"/>
              <a:ext cx="4752845" cy="373213"/>
              <a:chOff x="842884" y="3340497"/>
              <a:chExt cx="4752845" cy="37321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5" name="Прямоугольник 24"/>
              <p:cNvSpPr/>
              <p:nvPr/>
            </p:nvSpPr>
            <p:spPr>
              <a:xfrm flipH="1">
                <a:off x="842884" y="3343228"/>
                <a:ext cx="4569745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Средняя степень 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малая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39" name="Стрелка вправо 38"/>
              <p:cNvSpPr/>
              <p:nvPr/>
            </p:nvSpPr>
            <p:spPr>
              <a:xfrm>
                <a:off x="5045571" y="334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842887" y="3690902"/>
              <a:ext cx="4935942" cy="373213"/>
              <a:chOff x="842887" y="3700497"/>
              <a:chExt cx="4935942" cy="37321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6" name="Прямоугольник 25"/>
              <p:cNvSpPr/>
              <p:nvPr/>
            </p:nvSpPr>
            <p:spPr>
              <a:xfrm flipH="1">
                <a:off x="842887" y="3703228"/>
                <a:ext cx="4752842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Удовлетворительная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умеренная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41" name="Стрелка вправо 40"/>
              <p:cNvSpPr/>
              <p:nvPr/>
            </p:nvSpPr>
            <p:spPr>
              <a:xfrm>
                <a:off x="5228671" y="370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842884" y="4046702"/>
              <a:ext cx="5119045" cy="373213"/>
              <a:chOff x="842884" y="4047625"/>
              <a:chExt cx="5119045" cy="373213"/>
            </a:xfrm>
            <a:solidFill>
              <a:srgbClr val="FFB571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 flipH="1">
                <a:off x="842884" y="4055478"/>
                <a:ext cx="4935945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СС.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Невысокая 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</a:p>
            </p:txBody>
          </p:sp>
          <p:sp>
            <p:nvSpPr>
              <p:cNvPr id="43" name="Стрелка вправо 42"/>
              <p:cNvSpPr/>
              <p:nvPr/>
            </p:nvSpPr>
            <p:spPr>
              <a:xfrm>
                <a:off x="5411771" y="4047625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42884" y="4412746"/>
              <a:ext cx="5302789" cy="373213"/>
              <a:chOff x="842884" y="4412746"/>
              <a:chExt cx="5302789" cy="373213"/>
            </a:xfrm>
          </p:grpSpPr>
          <p:sp>
            <p:nvSpPr>
              <p:cNvPr id="28" name="Прямоугольник 27"/>
              <p:cNvSpPr/>
              <p:nvPr/>
            </p:nvSpPr>
            <p:spPr>
              <a:xfrm flipH="1">
                <a:off x="842884" y="4417156"/>
                <a:ext cx="5119474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7882" tIns="38101" rIns="71120" bIns="38101" numCol="1" spcCol="1270" anchor="ctr" anchorCtr="0">
                <a:noAutofit/>
              </a:bodyPr>
              <a:lstStyle/>
              <a:p>
                <a:pPr defTabSz="444489"/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Низкая степень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критическая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риска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Стрелка вправо 44"/>
              <p:cNvSpPr/>
              <p:nvPr/>
            </p:nvSpPr>
            <p:spPr>
              <a:xfrm>
                <a:off x="5595515" y="4412746"/>
                <a:ext cx="550158" cy="373213"/>
              </a:xfrm>
              <a:prstGeom prst="rightArrow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</p:grpSp>
      <p:sp>
        <p:nvSpPr>
          <p:cNvPr id="48" name="Скругленный прямоугольник 47"/>
          <p:cNvSpPr/>
          <p:nvPr/>
        </p:nvSpPr>
        <p:spPr bwMode="auto">
          <a:xfrm>
            <a:off x="6064757" y="1936502"/>
            <a:ext cx="5215819" cy="1282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defTabSz="444489">
              <a:defRPr/>
            </a:pPr>
            <a:r>
              <a:rPr lang="ru-RU" alt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Спецификаторы:</a:t>
            </a:r>
          </a:p>
          <a:p>
            <a:pPr defTabSz="444489">
              <a:defRPr/>
            </a:pP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fk</a:t>
            </a:r>
            <a:r>
              <a:rPr lang="ru-RU" alt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общий составной рейтинг Федерального казначейства,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складывается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из:</a:t>
            </a:r>
          </a:p>
          <a:p>
            <a:pPr defTabSz="444489">
              <a:defRPr/>
            </a:pPr>
            <a:r>
              <a:rPr lang="ru-RU" altLang="ru-RU" sz="11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составления бюджета по доходам;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489">
              <a:defRPr/>
            </a:pPr>
            <a:r>
              <a:rPr lang="ru-RU" altLang="ru-RU" sz="11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исполнения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по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расходам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44489">
              <a:defRPr/>
            </a:pP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управления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закупками;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489">
              <a:defRPr/>
            </a:pPr>
            <a:r>
              <a:rPr lang="ru-RU" altLang="ru-RU" sz="11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управления активами;</a:t>
            </a:r>
          </a:p>
          <a:p>
            <a:pPr defTabSz="444489">
              <a:defRPr/>
            </a:pPr>
            <a:r>
              <a:rPr lang="ru-RU" altLang="ru-RU" sz="11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vfa</a:t>
            </a: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рейтинг качества системы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ВФА </a:t>
            </a:r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6076634" y="3254186"/>
            <a:ext cx="5203943" cy="11457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defTabSz="444489">
              <a:defRPr/>
            </a:pPr>
            <a:r>
              <a:rPr lang="ru-RU" alt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Категории:</a:t>
            </a:r>
            <a:endParaRPr lang="ru-RU" altLang="ru-RU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уровня рейтинга к его значению могут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добавлены 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знаки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«плюс» (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минус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мелкодисперсного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ранжирования объектов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обозначения относительно более высокого или более низкого уровня надежности в пределах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уровня рейтинга).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7184" y="4454749"/>
            <a:ext cx="10323392" cy="1862416"/>
            <a:chOff x="967460" y="4479243"/>
            <a:chExt cx="10323392" cy="1862416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4980926" y="4479243"/>
              <a:ext cx="1094107" cy="77576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/>
            <a:srcRect r="19668"/>
            <a:stretch/>
          </p:blipFill>
          <p:spPr>
            <a:xfrm>
              <a:off x="967460" y="4529875"/>
              <a:ext cx="4013466" cy="181178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4994236" y="4687952"/>
              <a:ext cx="6387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800" b="1" dirty="0">
                <a:latin typeface="Arial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 bwMode="auto">
            <a:xfrm>
              <a:off x="6064758" y="4570634"/>
              <a:ext cx="5226094" cy="53307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44489">
                <a:defRPr/>
              </a:pP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КМ, </a:t>
              </a: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назначение внеплановых </a:t>
              </a: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КМ</a:t>
              </a:r>
              <a:endParaRPr lang="ru-RU" alt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51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64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" name="TextBox 95"/>
              <p:cNvSpPr txBox="1"/>
              <p:nvPr/>
            </p:nvSpPr>
            <p:spPr>
              <a:xfrm>
                <a:off x="0" y="-300"/>
                <a:ext cx="6880884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 smtClean="0"/>
                  <a:t>Система рейтингов – </a:t>
                </a:r>
              </a:p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 smtClean="0"/>
                  <a:t>Стратегическая цель Федерального казначейства </a:t>
                </a:r>
                <a:endParaRPr dirty="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Овал 60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60" name="Рисунок 59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5016029" y="5003124"/>
            <a:ext cx="6296617" cy="852105"/>
            <a:chOff x="4987466" y="5124148"/>
            <a:chExt cx="6509134" cy="8667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" name="Стрелка вправо 66"/>
            <p:cNvSpPr/>
            <p:nvPr/>
          </p:nvSpPr>
          <p:spPr>
            <a:xfrm>
              <a:off x="4987466" y="5124148"/>
              <a:ext cx="1369435" cy="866776"/>
            </a:xfrm>
            <a:prstGeom prst="rightArrow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20616" y="5372870"/>
              <a:ext cx="638742" cy="3756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800" dirty="0">
                <a:latin typeface="Arial" charset="0"/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 bwMode="auto">
            <a:xfrm>
              <a:off x="6401643" y="5326440"/>
              <a:ext cx="5094957" cy="41576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44489">
                <a:defRPr/>
              </a:pP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контрольных мероприятий</a:t>
              </a:r>
              <a:endParaRPr lang="ru-RU" alt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016028" y="5580026"/>
            <a:ext cx="6296617" cy="732183"/>
            <a:chOff x="5006811" y="5124148"/>
            <a:chExt cx="6296617" cy="732183"/>
          </a:xfrm>
        </p:grpSpPr>
        <p:sp>
          <p:nvSpPr>
            <p:cNvPr id="47" name="Стрелка вправо 46"/>
            <p:cNvSpPr/>
            <p:nvPr/>
          </p:nvSpPr>
          <p:spPr>
            <a:xfrm>
              <a:off x="5006811" y="5124148"/>
              <a:ext cx="1512021" cy="73218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20616" y="5372869"/>
              <a:ext cx="6387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СС.</a:t>
              </a:r>
              <a:r>
                <a:rPr lang="en-US" sz="9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</a:rPr>
                <a:t>fk</a:t>
              </a:r>
              <a:endParaRPr lang="ru-RU" sz="900" dirty="0">
                <a:latin typeface="Arial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6518833" y="5326440"/>
              <a:ext cx="4784595" cy="4157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44489">
                <a:defRPr/>
              </a:pP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работы внутреннего финансового контроля </a:t>
              </a:r>
              <a:b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1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аудита ГАБС</a:t>
              </a:r>
              <a:endParaRPr lang="ru-RU" altLang="ru-RU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8065" y="6443798"/>
            <a:ext cx="170879" cy="276999"/>
          </a:xfrm>
          <a:prstGeom prst="rect">
            <a:avLst/>
          </a:prstGeom>
        </p:spPr>
        <p:txBody>
          <a:bodyPr/>
          <a:lstStyle/>
          <a:p>
            <a:fld id="{56E4784F-490A-451A-B74A-369CB9DBBE5D}" type="slidenum">
              <a:rPr lang="ru-RU" altLang="ru-RU" smtClean="0"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8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хема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5879"/>
          <a:stretch/>
        </p:blipFill>
        <p:spPr bwMode="auto">
          <a:xfrm>
            <a:off x="1389510" y="1449483"/>
            <a:ext cx="9754865" cy="4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8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16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TextBox 95"/>
              <p:cNvSpPr txBox="1"/>
              <p:nvPr/>
            </p:nvSpPr>
            <p:spPr>
              <a:xfrm>
                <a:off x="0" y="-300"/>
                <a:ext cx="6882899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/>
                  <a:t>Структура модели построения рейтингов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Федерального казначейства</a:t>
                </a:r>
                <a:endParaRPr lang="ru-RU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Овал 13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3" name="Рисунок 12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8065" y="6443798"/>
            <a:ext cx="170879" cy="276999"/>
          </a:xfrm>
          <a:prstGeom prst="rect">
            <a:avLst/>
          </a:prstGeom>
        </p:spPr>
        <p:txBody>
          <a:bodyPr/>
          <a:lstStyle/>
          <a:p>
            <a:fld id="{AA89EA75-31A0-474B-A9BB-C42C900A9E29}" type="slidenum">
              <a:rPr lang="ru-RU" altLang="ru-RU" smtClean="0"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74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23394" y="1772817"/>
            <a:ext cx="11485007" cy="4237641"/>
            <a:chOff x="743193" y="1624665"/>
            <a:chExt cx="11355382" cy="4077709"/>
          </a:xfrm>
        </p:grpSpPr>
        <p:sp>
          <p:nvSpPr>
            <p:cNvPr id="10" name="Выгнутая влево стрелка 9"/>
            <p:cNvSpPr/>
            <p:nvPr/>
          </p:nvSpPr>
          <p:spPr>
            <a:xfrm rot="20594095" flipH="1">
              <a:off x="11454142" y="2815368"/>
              <a:ext cx="644433" cy="1487239"/>
            </a:xfrm>
            <a:prstGeom prst="curv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3360439" y="3242783"/>
              <a:ext cx="678900" cy="1369655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9339" y="1645618"/>
              <a:ext cx="3556987" cy="191337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t="5978" r="5156" b="15793"/>
            <a:stretch/>
          </p:blipFill>
          <p:spPr>
            <a:xfrm>
              <a:off x="4039339" y="3660746"/>
              <a:ext cx="3556987" cy="204162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193" y="1624665"/>
              <a:ext cx="2765714" cy="40341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" t="3888" r="1536"/>
            <a:stretch/>
          </p:blipFill>
          <p:spPr>
            <a:xfrm>
              <a:off x="7752184" y="1645618"/>
              <a:ext cx="4037879" cy="191337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2184" y="3660747"/>
              <a:ext cx="4037879" cy="204162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15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20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TextBox 95"/>
              <p:cNvSpPr txBox="1"/>
              <p:nvPr/>
            </p:nvSpPr>
            <p:spPr>
              <a:xfrm>
                <a:off x="0" y="-300"/>
                <a:ext cx="6880884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/>
                  <a:t>Разработка перечня показателей </a:t>
                </a:r>
                <a:br>
                  <a:rPr lang="ru-RU" dirty="0"/>
                </a:br>
                <a:r>
                  <a:rPr lang="ru-RU" dirty="0"/>
                  <a:t>для выявления </a:t>
                </a:r>
                <a:r>
                  <a:rPr lang="ru-RU" dirty="0" err="1"/>
                  <a:t>рискоемких</a:t>
                </a:r>
                <a:r>
                  <a:rPr lang="ru-RU" dirty="0"/>
                  <a:t> направлений деятельности </a:t>
                </a:r>
                <a:endParaRPr dirty="0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Овал 17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7" name="Рисунок 16" descr="C:\Users\magalya\Downloads\1288637a-6768-442a-a80a-cf4975dd4ce4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9668" y="6443798"/>
            <a:ext cx="169275" cy="276999"/>
          </a:xfrm>
          <a:prstGeom prst="rect">
            <a:avLst/>
          </a:prstGeom>
        </p:spPr>
        <p:txBody>
          <a:bodyPr/>
          <a:lstStyle/>
          <a:p>
            <a:fld id="{02143EA3-C755-4CE2-9F05-2A0C16D77F00}" type="slidenum">
              <a:rPr lang="ru-RU" altLang="ru-RU" smtClean="0"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7536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РИС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334775"/>
            <a:ext cx="10152000" cy="48650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11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3"/>
            </a:xfrm>
          </p:grpSpPr>
          <p:sp>
            <p:nvSpPr>
              <p:cNvPr id="16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TextBox 95"/>
              <p:cNvSpPr txBox="1"/>
              <p:nvPr/>
            </p:nvSpPr>
            <p:spPr>
              <a:xfrm>
                <a:off x="0" y="-300"/>
                <a:ext cx="6880884" cy="69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>
                    <a:latin typeface="Tahoma"/>
                    <a:ea typeface="Tahoma"/>
                    <a:cs typeface="Tahoma"/>
                  </a:rPr>
                  <a:t>Прототип модели построения рейтингов. </a:t>
                </a:r>
              </a:p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>
                    <a:latin typeface="Tahoma"/>
                    <a:ea typeface="Tahoma"/>
                    <a:cs typeface="Tahoma"/>
                  </a:rPr>
                  <a:t>Общий рейтинг ГРБС</a:t>
                </a: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Овал 13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3" name="Рисунок 12" descr="C:\Users\magalya\Downloads\1288637a-6768-442a-a80a-cf4975dd4ce4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</p:pic>
      </p:grpSp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8065" y="6443798"/>
            <a:ext cx="170879" cy="276999"/>
          </a:xfrm>
          <a:prstGeom prst="rect">
            <a:avLst/>
          </a:prstGeom>
        </p:spPr>
        <p:txBody>
          <a:bodyPr/>
          <a:lstStyle/>
          <a:p>
            <a:fld id="{FD15376A-93E4-49F9-B12F-999446BF0FE2}" type="slidenum">
              <a:rPr lang="ru-RU" altLang="ru-RU" smtClean="0"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8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12012" y="6369636"/>
            <a:ext cx="197059" cy="338555"/>
          </a:xfrm>
        </p:spPr>
        <p:txBody>
          <a:bodyPr/>
          <a:lstStyle/>
          <a:p>
            <a:fld id="{394ADF31-261B-41F8-85EE-353B48766544}" type="slidenum">
              <a:rPr lang="ru-RU" altLang="ru-RU" sz="1600"/>
              <a:t>7</a:t>
            </a:fld>
            <a:endParaRPr lang="ru-RU" altLang="ru-RU" sz="1600" dirty="0"/>
          </a:p>
        </p:txBody>
      </p:sp>
      <p:pic>
        <p:nvPicPr>
          <p:cNvPr id="1028" name="Picture 4" descr="E:\Общее предст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4" y="1469631"/>
            <a:ext cx="8348805" cy="38764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оказате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72" y="2169995"/>
            <a:ext cx="7344585" cy="391690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Свитте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1" y="3029803"/>
            <a:ext cx="6303489" cy="31547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12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3"/>
            </a:xfrm>
          </p:grpSpPr>
          <p:sp>
            <p:nvSpPr>
              <p:cNvPr id="17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TextBox 95"/>
              <p:cNvSpPr txBox="1"/>
              <p:nvPr/>
            </p:nvSpPr>
            <p:spPr>
              <a:xfrm>
                <a:off x="0" y="-300"/>
                <a:ext cx="6880884" cy="697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>
                    <a:latin typeface="Tahoma"/>
                    <a:ea typeface="Tahoma"/>
                    <a:cs typeface="Tahoma"/>
                  </a:rPr>
                  <a:t>Прототип модели построения рейтингов.</a:t>
                </a:r>
              </a:p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>
                    <a:latin typeface="Tahoma"/>
                    <a:ea typeface="Tahoma"/>
                    <a:cs typeface="Tahoma"/>
                  </a:rPr>
                  <a:t>Инструменты визуализации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Овал 14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4" name="Рисунок 13" descr="C:\Users\magalya\Downloads\1288637a-6768-442a-a80a-cf4975dd4ce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09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979218" y="5609603"/>
            <a:ext cx="10848975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71998" indent="-171446">
              <a:buClr>
                <a:srgbClr val="05549A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Получение информации для осуществления планирования контрольных мероприятий с учетом риск-ориентированных подходов;</a:t>
            </a:r>
          </a:p>
          <a:p>
            <a:pPr marL="71998" indent="-171446">
              <a:buClr>
                <a:srgbClr val="05549A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Отбор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перечня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контроля с большей вероятностью совершения нарушений в финансово-бюджетной сфере;</a:t>
            </a:r>
          </a:p>
          <a:p>
            <a:pPr marL="71998" indent="-171446">
              <a:buClr>
                <a:srgbClr val="05549A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Оперативная информация об объектах при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подготовке и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назначении </a:t>
            </a:r>
            <a:r>
              <a:rPr lang="ru-RU" sz="1200" dirty="0">
                <a:ea typeface="Segoe UI" panose="020B0502040204020203" pitchFamily="34" charset="0"/>
                <a:cs typeface="Segoe UI" panose="020B0502040204020203" pitchFamily="34" charset="0"/>
              </a:rPr>
              <a:t>КМ.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3996617" y="123983"/>
            <a:ext cx="8195385" cy="986199"/>
            <a:chOff x="3996616" y="123983"/>
            <a:chExt cx="8195385" cy="986198"/>
          </a:xfrm>
        </p:grpSpPr>
        <p:grpSp>
          <p:nvGrpSpPr>
            <p:cNvPr id="82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87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" name="TextBox 95"/>
              <p:cNvSpPr txBox="1"/>
              <p:nvPr/>
            </p:nvSpPr>
            <p:spPr>
              <a:xfrm>
                <a:off x="0" y="-300"/>
                <a:ext cx="6880884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/>
                  <a:t>Компонент анализа рисков </a:t>
                </a:r>
                <a:br>
                  <a:rPr lang="ru-RU" dirty="0"/>
                </a:br>
                <a:r>
                  <a:rPr lang="ru-RU" dirty="0" smtClean="0"/>
                  <a:t>ПИАО ГИИС </a:t>
                </a:r>
                <a:r>
                  <a:rPr lang="ru-RU" dirty="0"/>
                  <a:t>ЭБ</a:t>
                </a: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Овал 84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84" name="Рисунок 83" descr="C:\Users\magalya\Downloads\1288637a-6768-442a-a80a-cf4975dd4ce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Группа 89"/>
          <p:cNvGrpSpPr/>
          <p:nvPr/>
        </p:nvGrpSpPr>
        <p:grpSpPr>
          <a:xfrm>
            <a:off x="551384" y="1196754"/>
            <a:ext cx="11459107" cy="4366423"/>
            <a:chOff x="551384" y="1196752"/>
            <a:chExt cx="11459106" cy="436642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551384" y="1196752"/>
              <a:ext cx="11459106" cy="4366423"/>
              <a:chOff x="1058839" y="1366833"/>
              <a:chExt cx="10807635" cy="3676531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1058839" y="1366833"/>
                <a:ext cx="10807635" cy="3676531"/>
                <a:chOff x="1058839" y="1366833"/>
                <a:chExt cx="10807635" cy="3676531"/>
              </a:xfrm>
            </p:grpSpPr>
            <p:grpSp>
              <p:nvGrpSpPr>
                <p:cNvPr id="73" name="Группа 72"/>
                <p:cNvGrpSpPr/>
                <p:nvPr/>
              </p:nvGrpSpPr>
              <p:grpSpPr>
                <a:xfrm>
                  <a:off x="1058839" y="1366833"/>
                  <a:ext cx="10807635" cy="3676531"/>
                  <a:chOff x="1058839" y="1366833"/>
                  <a:chExt cx="10807635" cy="3676531"/>
                </a:xfrm>
              </p:grpSpPr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058839" y="1366833"/>
                    <a:ext cx="10807635" cy="3676531"/>
                    <a:chOff x="1058839" y="1366833"/>
                    <a:chExt cx="10807635" cy="3676531"/>
                  </a:xfrm>
                </p:grpSpPr>
                <p:grpSp>
                  <p:nvGrpSpPr>
                    <p:cNvPr id="65" name="Группа 64"/>
                    <p:cNvGrpSpPr/>
                    <p:nvPr/>
                  </p:nvGrpSpPr>
                  <p:grpSpPr>
                    <a:xfrm>
                      <a:off x="1058839" y="1366833"/>
                      <a:ext cx="10807635" cy="3676531"/>
                      <a:chOff x="1195296" y="1266942"/>
                      <a:chExt cx="10391957" cy="3535126"/>
                    </a:xfrm>
                  </p:grpSpPr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1205858" y="4122746"/>
                        <a:ext cx="1595545" cy="6793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5549A"/>
                        </a:solidFill>
                      </a:ln>
                      <a:effectLst/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endParaRPr lang="ru-RU" sz="900" b="1" dirty="0">
                          <a:ea typeface="Segoe UI" panose="020B0502040204020203" pitchFamily="34" charset="0"/>
                          <a:cs typeface="Segoe UI" panose="020B0502040204020203" pitchFamily="34" charset="0"/>
                        </a:endParaRPr>
                      </a:p>
                    </p:txBody>
                  </p:sp>
                  <p:grpSp>
                    <p:nvGrpSpPr>
                      <p:cNvPr id="63" name="Группа 62"/>
                      <p:cNvGrpSpPr/>
                      <p:nvPr/>
                    </p:nvGrpSpPr>
                    <p:grpSpPr>
                      <a:xfrm>
                        <a:off x="1195296" y="1266942"/>
                        <a:ext cx="10391957" cy="3423653"/>
                        <a:chOff x="1393352" y="1300502"/>
                        <a:chExt cx="10391957" cy="3423653"/>
                      </a:xfrm>
                    </p:grpSpPr>
                    <p:grpSp>
                      <p:nvGrpSpPr>
                        <p:cNvPr id="60" name="Группа 59"/>
                        <p:cNvGrpSpPr/>
                        <p:nvPr/>
                      </p:nvGrpSpPr>
                      <p:grpSpPr>
                        <a:xfrm>
                          <a:off x="1393352" y="1300503"/>
                          <a:ext cx="10391957" cy="3423652"/>
                          <a:chOff x="1393352" y="1300503"/>
                          <a:chExt cx="10391957" cy="3423652"/>
                        </a:xfrm>
                      </p:grpSpPr>
                      <p:grpSp>
                        <p:nvGrpSpPr>
                          <p:cNvPr id="58" name="Группа 57"/>
                          <p:cNvGrpSpPr/>
                          <p:nvPr/>
                        </p:nvGrpSpPr>
                        <p:grpSpPr>
                          <a:xfrm>
                            <a:off x="1393352" y="1300503"/>
                            <a:ext cx="10391957" cy="3423652"/>
                            <a:chOff x="179512" y="555526"/>
                            <a:chExt cx="8958584" cy="2952327"/>
                          </a:xfrm>
                        </p:grpSpPr>
                        <p:grpSp>
                          <p:nvGrpSpPr>
                            <p:cNvPr id="53" name="Группа 52"/>
                            <p:cNvGrpSpPr/>
                            <p:nvPr/>
                          </p:nvGrpSpPr>
                          <p:grpSpPr>
                            <a:xfrm>
                              <a:off x="268291" y="3089114"/>
                              <a:ext cx="417416" cy="415450"/>
                              <a:chOff x="752415" y="3144096"/>
                              <a:chExt cx="453928" cy="451790"/>
                            </a:xfrm>
                          </p:grpSpPr>
                          <p:pic>
                            <p:nvPicPr>
                              <p:cNvPr id="54" name="Picture 2" descr="Картинки по запросу монитор иконка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2415" y="3144096"/>
                                <a:ext cx="453928" cy="45179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  <p:pic>
                            <p:nvPicPr>
                              <p:cNvPr id="55" name="Рисунок 5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76463" y="3260057"/>
                                <a:ext cx="205830" cy="1637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57" name="Группа 56"/>
                            <p:cNvGrpSpPr/>
                            <p:nvPr/>
                          </p:nvGrpSpPr>
                          <p:grpSpPr>
                            <a:xfrm>
                              <a:off x="179512" y="555526"/>
                              <a:ext cx="8958584" cy="2952327"/>
                              <a:chOff x="179512" y="555526"/>
                              <a:chExt cx="8958584" cy="2952327"/>
                            </a:xfrm>
                          </p:grpSpPr>
                          <p:cxnSp>
                            <p:nvCxnSpPr>
                              <p:cNvPr id="10" name="Прямая со стрелкой 9"/>
                              <p:cNvCxnSpPr/>
                              <p:nvPr/>
                            </p:nvCxnSpPr>
                            <p:spPr>
                              <a:xfrm>
                                <a:off x="1572258" y="3271080"/>
                                <a:ext cx="180187" cy="2473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" name="Прямая со стрелкой 4"/>
                              <p:cNvCxnSpPr/>
                              <p:nvPr/>
                            </p:nvCxnSpPr>
                            <p:spPr>
                              <a:xfrm>
                                <a:off x="7266971" y="1692977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" name="Прямая со стрелкой 5"/>
                              <p:cNvCxnSpPr/>
                              <p:nvPr/>
                            </p:nvCxnSpPr>
                            <p:spPr>
                              <a:xfrm>
                                <a:off x="7256845" y="2514563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" name="Прямая со стрелкой 6"/>
                              <p:cNvCxnSpPr/>
                              <p:nvPr/>
                            </p:nvCxnSpPr>
                            <p:spPr>
                              <a:xfrm>
                                <a:off x="5579471" y="1693597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8" name="Прямая со стрелкой 7"/>
                              <p:cNvCxnSpPr/>
                              <p:nvPr/>
                            </p:nvCxnSpPr>
                            <p:spPr>
                              <a:xfrm>
                                <a:off x="5579792" y="2514708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9" name="Прямоугольник 8"/>
                              <p:cNvSpPr/>
                              <p:nvPr/>
                            </p:nvSpPr>
                            <p:spPr>
                              <a:xfrm>
                                <a:off x="1835695" y="632788"/>
                                <a:ext cx="3888433" cy="287506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9050">
                                <a:solidFill>
                                  <a:srgbClr val="05549A"/>
                                </a:solidFill>
                                <a:prstDash val="solid"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 sz="160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1" name="Прямая со стрелкой 10"/>
                              <p:cNvCxnSpPr/>
                              <p:nvPr/>
                            </p:nvCxnSpPr>
                            <p:spPr>
                              <a:xfrm>
                                <a:off x="1463773" y="917323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2" name="Прямоугольник 11"/>
                              <p:cNvSpPr/>
                              <p:nvPr/>
                            </p:nvSpPr>
                            <p:spPr>
                              <a:xfrm>
                                <a:off x="5868144" y="1059582"/>
                                <a:ext cx="1512168" cy="203235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lIns="0" tIns="0" rIns="0" bIns="0" rtlCol="0" anchor="ctr" anchorCtr="1">
                                <a:noAutofit/>
                              </a:bodyPr>
                              <a:lstStyle/>
                              <a:p>
                                <a:pPr rtl="1"/>
                                <a:endParaRPr lang="ru-RU" sz="1100" b="1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" name="Прямоугольник 12"/>
                              <p:cNvSpPr/>
                              <p:nvPr/>
                            </p:nvSpPr>
                            <p:spPr>
                              <a:xfrm>
                                <a:off x="1979712" y="1174271"/>
                                <a:ext cx="1837216" cy="203727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lIns="0" tIns="0" rIns="0" bIns="0" rtlCol="0" anchor="ctr" anchorCtr="1">
                                <a:noAutofit/>
                              </a:bodyPr>
                              <a:lstStyle/>
                              <a:p>
                                <a:pPr rtl="1"/>
                                <a:endParaRPr lang="ru-RU" sz="1100" b="1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4" name="Прямая со стрелкой 13"/>
                              <p:cNvCxnSpPr/>
                              <p:nvPr/>
                            </p:nvCxnSpPr>
                            <p:spPr>
                              <a:xfrm>
                                <a:off x="1463773" y="2662989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5" name="TextBox 14"/>
                              <p:cNvSpPr txBox="1"/>
                              <p:nvPr/>
                            </p:nvSpPr>
                            <p:spPr>
                              <a:xfrm>
                                <a:off x="189708" y="649482"/>
                                <a:ext cx="1358783" cy="49013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rgbClr val="05549A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 anchor="ctr">
                                <a:noAutofit/>
                              </a:bodyPr>
                              <a:lstStyle/>
                              <a:p>
                                <a:r>
                                  <a:rPr lang="ru-RU" sz="900" b="1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ГИИС ЭБ</a:t>
                                </a:r>
                              </a:p>
                              <a:p>
                                <a:r>
                                  <a:rPr lang="ru-RU" sz="900" b="1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ПУР, ПУЗ, ПУД</a:t>
                                </a:r>
                                <a:endParaRPr lang="ru-RU" sz="900" b="1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6" name="Прямая со стрелкой 15"/>
                              <p:cNvCxnSpPr/>
                              <p:nvPr/>
                            </p:nvCxnSpPr>
                            <p:spPr>
                              <a:xfrm>
                                <a:off x="1463773" y="1945209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pic>
                            <p:nvPicPr>
                              <p:cNvPr id="18" name="Picture 2" descr="E:\Tanya\WORK WORK\Презентация\2013.10.30_Управление закупками (Минфин)\лого - копия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56835" y="555526"/>
                                <a:ext cx="800480" cy="33797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19" name="TextBox 18"/>
                              <p:cNvSpPr txBox="1"/>
                              <p:nvPr/>
                            </p:nvSpPr>
                            <p:spPr>
                              <a:xfrm>
                                <a:off x="7582729" y="1428050"/>
                                <a:ext cx="1353909" cy="401103"/>
                              </a:xfrm>
                              <a:prstGeom prst="rect">
                                <a:avLst/>
                              </a:prstGeom>
                              <a:solidFill>
                                <a:srgbClr val="05549A"/>
                              </a:solidFill>
                              <a:ln>
                                <a:solidFill>
                                  <a:srgbClr val="05549A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500" dirty="0">
                                    <a:solidFill>
                                      <a:schemeClr val="bg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Компонент </a:t>
                                </a:r>
                                <a:r>
                                  <a:rPr lang="ru-RU" sz="1500" dirty="0">
                                    <a:solidFill>
                                      <a:schemeClr val="bg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«Планирование»</a:t>
                                </a:r>
                                <a:endParaRPr lang="ru-RU" sz="1500" dirty="0">
                                  <a:solidFill>
                                    <a:schemeClr val="bg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20" name="Рисунок 1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735180" y="1336562"/>
                                <a:ext cx="402916" cy="34909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21" name="Прямоугольник 20"/>
                              <p:cNvSpPr/>
                              <p:nvPr/>
                            </p:nvSpPr>
                            <p:spPr>
                              <a:xfrm>
                                <a:off x="3992260" y="1165985"/>
                                <a:ext cx="1512168" cy="20383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lIns="0" tIns="0" rIns="0" bIns="0" rtlCol="0" anchor="ctr" anchorCtr="1">
                                <a:noAutofit/>
                              </a:bodyPr>
                              <a:lstStyle/>
                              <a:p>
                                <a:pPr rtl="1"/>
                                <a:endParaRPr lang="ru-RU" sz="1100" b="1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2" name="Скругленный прямоугольник 21"/>
                              <p:cNvSpPr/>
                              <p:nvPr/>
                            </p:nvSpPr>
                            <p:spPr>
                              <a:xfrm>
                                <a:off x="2185397" y="1705715"/>
                                <a:ext cx="1439077" cy="228723"/>
                              </a:xfrm>
                              <a:prstGeom prst="roundRect">
                                <a:avLst>
                                  <a:gd name="adj" fmla="val 8227"/>
                                </a:avLst>
                              </a:prstGeom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n/>
                              <a:effectLst/>
                            </p:spPr>
                            <p:style>
                              <a:lnRef idx="1">
                                <a:schemeClr val="accent3"/>
                              </a:lnRef>
                              <a:fillRef idx="2">
                                <a:schemeClr val="accent3"/>
                              </a:fillRef>
                              <a:effectRef idx="1">
                                <a:schemeClr val="accent3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Показатели результатов анализов ИБП</a:t>
                                </a:r>
                                <a:endParaRPr lang="ru-RU" sz="900" b="1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" name="Скругленный прямоугольник 22"/>
                              <p:cNvSpPr/>
                              <p:nvPr/>
                            </p:nvSpPr>
                            <p:spPr>
                              <a:xfrm>
                                <a:off x="2185397" y="1963646"/>
                                <a:ext cx="1439077" cy="206926"/>
                              </a:xfrm>
                              <a:prstGeom prst="roundRect">
                                <a:avLst>
                                  <a:gd name="adj" fmla="val 8227"/>
                                </a:avLst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3"/>
                              </a:lnRef>
                              <a:fillRef idx="2">
                                <a:schemeClr val="accent3"/>
                              </a:fillRef>
                              <a:effectRef idx="1">
                                <a:schemeClr val="accent3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rgbClr val="002060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Показатели качества </a:t>
                                </a:r>
                                <a:r>
                                  <a:rPr lang="ru-RU" sz="900" b="1" dirty="0" err="1">
                                    <a:solidFill>
                                      <a:srgbClr val="002060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финменеджмента</a:t>
                                </a:r>
                                <a:endParaRPr lang="ru-RU" sz="900" b="1" dirty="0">
                                  <a:solidFill>
                                    <a:srgbClr val="002060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" name="Скругленный прямоугольник 23"/>
                              <p:cNvSpPr/>
                              <p:nvPr/>
                            </p:nvSpPr>
                            <p:spPr>
                              <a:xfrm>
                                <a:off x="6024332" y="1294619"/>
                                <a:ext cx="1214471" cy="43257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n/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Перечень </a:t>
                                </a:r>
                                <a:r>
                                  <a:rPr lang="ru-RU" sz="900" b="1" dirty="0" err="1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рискоемких</a:t>
                                </a: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 направлений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25" name="Рисунок 2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940152" y="1131590"/>
                                <a:ext cx="263689" cy="30751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26" name="Скругленный прямоугольник 25"/>
                              <p:cNvSpPr/>
                              <p:nvPr/>
                            </p:nvSpPr>
                            <p:spPr>
                              <a:xfrm>
                                <a:off x="4047979" y="1925506"/>
                                <a:ext cx="1368152" cy="321164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solidFill>
                                  <a:schemeClr val="accent1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5"/>
                              </a:lnRef>
                              <a:fillRef idx="2">
                                <a:schemeClr val="accent5"/>
                              </a:fillRef>
                              <a:effectRef idx="1">
                                <a:schemeClr val="accent5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Настройка </a:t>
                                </a:r>
                                <a:b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a:b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параметров анализа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" name="Скругленный прямоугольник 26"/>
                              <p:cNvSpPr/>
                              <p:nvPr/>
                            </p:nvSpPr>
                            <p:spPr>
                              <a:xfrm>
                                <a:off x="4043076" y="2320389"/>
                                <a:ext cx="1368152" cy="321164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solidFill>
                                  <a:schemeClr val="accent1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5"/>
                              </a:lnRef>
                              <a:fillRef idx="2">
                                <a:schemeClr val="accent5"/>
                              </a:fillRef>
                              <a:effectRef idx="1">
                                <a:schemeClr val="accent5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Конструкторы отчетов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" name="Скругленный прямоугольник 27"/>
                              <p:cNvSpPr/>
                              <p:nvPr/>
                            </p:nvSpPr>
                            <p:spPr>
                              <a:xfrm>
                                <a:off x="4055131" y="1496807"/>
                                <a:ext cx="1368152" cy="371553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solidFill>
                                  <a:schemeClr val="accent1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5"/>
                              </a:lnRef>
                              <a:fillRef idx="2">
                                <a:schemeClr val="accent5"/>
                              </a:fillRef>
                              <a:effectRef idx="1">
                                <a:schemeClr val="accent5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Настройка весов показателей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" name="TextBox 29"/>
                              <p:cNvSpPr txBox="1"/>
                              <p:nvPr/>
                            </p:nvSpPr>
                            <p:spPr>
                              <a:xfrm>
                                <a:off x="7575249" y="2282701"/>
                                <a:ext cx="1361389" cy="558679"/>
                              </a:xfrm>
                              <a:prstGeom prst="rect">
                                <a:avLst/>
                              </a:prstGeom>
                              <a:solidFill>
                                <a:srgbClr val="05549A"/>
                              </a:solidFill>
                              <a:ln>
                                <a:solidFill>
                                  <a:srgbClr val="05549A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500" dirty="0">
                                    <a:solidFill>
                                      <a:schemeClr val="bg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Компонент «Подготовка </a:t>
                                </a:r>
                                <a:br>
                                  <a:rPr lang="ru-RU" sz="1500" dirty="0">
                                    <a:solidFill>
                                      <a:schemeClr val="bg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a:br>
                                <a:r>
                                  <a:rPr lang="ru-RU" sz="1500" dirty="0">
                                    <a:solidFill>
                                      <a:schemeClr val="bg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и назначение КМ»</a:t>
                                </a:r>
                                <a:endParaRPr lang="ru-RU" sz="1500" dirty="0">
                                  <a:solidFill>
                                    <a:schemeClr val="bg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1" name="Рисунок 3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719296" y="2211768"/>
                                <a:ext cx="418800" cy="36253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32" name="TextBox 31"/>
                              <p:cNvSpPr txBox="1"/>
                              <p:nvPr/>
                            </p:nvSpPr>
                            <p:spPr>
                              <a:xfrm>
                                <a:off x="4129373" y="1235697"/>
                                <a:ext cx="957701" cy="1611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900" b="1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Аналитический блок</a:t>
                                </a:r>
                                <a:endParaRPr lang="ru-RU" sz="900" b="1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" name="TextBox 32"/>
                              <p:cNvSpPr txBox="1"/>
                              <p:nvPr/>
                            </p:nvSpPr>
                            <p:spPr>
                              <a:xfrm>
                                <a:off x="1938639" y="1603106"/>
                                <a:ext cx="276708" cy="13593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vert="vert270" wrap="non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Формализованные показатели</a:t>
                                </a:r>
                                <a:endParaRPr lang="ru-RU" sz="1100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" name="TextBox 33"/>
                              <p:cNvSpPr txBox="1"/>
                              <p:nvPr/>
                            </p:nvSpPr>
                            <p:spPr>
                              <a:xfrm>
                                <a:off x="3589510" y="1522635"/>
                                <a:ext cx="276708" cy="14634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vert="vert270" wrap="non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Неформализованные показатели</a:t>
                                </a:r>
                                <a:endParaRPr lang="ru-RU" sz="1100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" name="TextBox 34"/>
                              <p:cNvSpPr txBox="1"/>
                              <p:nvPr/>
                            </p:nvSpPr>
                            <p:spPr>
                              <a:xfrm>
                                <a:off x="2007510" y="1206038"/>
                                <a:ext cx="1610141" cy="25785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900" b="1" dirty="0">
                                    <a:solidFill>
                                      <a:srgbClr val="002060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Общий рейтинг объектов контроля </a:t>
                                </a:r>
                              </a:p>
                              <a:p>
                                <a:pPr algn="ctr"/>
                                <a:r>
                                  <a:rPr lang="ru-RU" sz="900" b="1" dirty="0">
                                    <a:solidFill>
                                      <a:srgbClr val="002060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в финансово-бюджетной сфере</a:t>
                                </a:r>
                                <a:endParaRPr lang="ru-RU" sz="900" b="1" dirty="0">
                                  <a:solidFill>
                                    <a:srgbClr val="002060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" name="Скругленный прямоугольник 35"/>
                              <p:cNvSpPr/>
                              <p:nvPr/>
                            </p:nvSpPr>
                            <p:spPr>
                              <a:xfrm>
                                <a:off x="6052500" y="1915662"/>
                                <a:ext cx="1214471" cy="43257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n/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Перечень объектов контроля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" name="Скругленный прямоугольник 36"/>
                              <p:cNvSpPr/>
                              <p:nvPr/>
                            </p:nvSpPr>
                            <p:spPr>
                              <a:xfrm>
                                <a:off x="6052500" y="2537720"/>
                                <a:ext cx="1214471" cy="43257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n/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schemeClr val="tx1"/>
                                    </a:solidFill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Данные по допущенным нарушениям</a:t>
                                </a:r>
                                <a:endParaRPr lang="ru-RU" sz="900" b="1" dirty="0">
                                  <a:solidFill>
                                    <a:schemeClr val="tx1"/>
                                  </a:solidFill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8" name="Рисунок 3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960707" y="1761907"/>
                                <a:ext cx="263689" cy="30751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9" name="Рисунок 3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993112" y="2406072"/>
                                <a:ext cx="263689" cy="30751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40" name="TextBox 39"/>
                              <p:cNvSpPr txBox="1"/>
                              <p:nvPr/>
                            </p:nvSpPr>
                            <p:spPr>
                              <a:xfrm>
                                <a:off x="194238" y="1319823"/>
                                <a:ext cx="1358784" cy="17727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5549A"/>
                              </a:solidFill>
                              <a:ln>
                                <a:solidFill>
                                  <a:srgbClr val="05549A"/>
                                </a:solidFill>
                              </a:ln>
                              <a:effectLst/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>
                                  <a:defRPr sz="1050">
                                    <a:solidFill>
                                      <a:schemeClr val="bg1"/>
                                    </a:solidFill>
                                    <a:latin typeface="Segoe UI" panose="020B0502040204020203" pitchFamily="34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defRPr>
                                </a:lvl1pPr>
                              </a:lstStyle>
                              <a:p>
                                <a:r>
                                  <a:rPr lang="ru-RU" dirty="0">
                                    <a:latin typeface="+mn-lt"/>
                                  </a:rPr>
                                  <a:t>Компоненты ПФК</a:t>
                                </a:r>
                              </a:p>
                            </p:txBody>
                          </p:sp>
                          <p:cxnSp>
                            <p:nvCxnSpPr>
                              <p:cNvPr id="41" name="Прямая со стрелкой 40"/>
                              <p:cNvCxnSpPr/>
                              <p:nvPr/>
                            </p:nvCxnSpPr>
                            <p:spPr>
                              <a:xfrm>
                                <a:off x="1463773" y="1468462"/>
                                <a:ext cx="288673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42" name="Группа 41"/>
                              <p:cNvGrpSpPr/>
                              <p:nvPr/>
                            </p:nvGrpSpPr>
                            <p:grpSpPr>
                              <a:xfrm>
                                <a:off x="185876" y="1643493"/>
                                <a:ext cx="1377289" cy="674798"/>
                                <a:chOff x="468074" y="1700887"/>
                                <a:chExt cx="953163" cy="674798"/>
                              </a:xfrm>
                            </p:grpSpPr>
                            <p:sp>
                              <p:nvSpPr>
                                <p:cNvPr id="43" name="TextBox 42"/>
                                <p:cNvSpPr txBox="1"/>
                                <p:nvPr/>
                              </p:nvSpPr>
                              <p:spPr>
                                <a:xfrm>
                                  <a:off x="471888" y="1700887"/>
                                  <a:ext cx="949349" cy="67479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rgbClr val="05549A"/>
                                  </a:solidFill>
                                </a:ln>
                                <a:effectLst/>
                              </p:spPr>
                              <p:style>
                                <a:lnRef idx="1">
                                  <a:schemeClr val="accent4"/>
                                </a:lnRef>
                                <a:fillRef idx="2">
                                  <a:schemeClr val="accent4"/>
                                </a:fillRef>
                                <a:effectRef idx="1">
                                  <a:schemeClr val="accent4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endParaRPr lang="ru-RU" sz="900" b="1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4" name="Группа 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68074" y="1721905"/>
                                  <a:ext cx="831435" cy="585807"/>
                                  <a:chOff x="477183" y="2419485"/>
                                  <a:chExt cx="1198796" cy="877366"/>
                                </a:xfrm>
                              </p:grpSpPr>
                              <p:sp>
                                <p:nvSpPr>
                                  <p:cNvPr id="45" name="Скругленный прямоугольник 44"/>
                                  <p:cNvSpPr/>
                                  <p:nvPr/>
                                </p:nvSpPr>
                                <p:spPr>
                                  <a:xfrm>
                                    <a:off x="477183" y="2419485"/>
                                    <a:ext cx="699961" cy="268288"/>
                                  </a:xfrm>
                                  <a:prstGeom prst="roundRect">
                                    <a:avLst>
                                      <a:gd name="adj" fmla="val 0"/>
                                    </a:avLst>
                                  </a:prstGeom>
                                  <a:noFill/>
                                  <a:ln w="9525"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5">
                                      <a:shade val="50000"/>
                                    </a:schemeClr>
                                  </a:lnRef>
                                  <a:fillRef idx="1">
                                    <a:schemeClr val="accent5"/>
                                  </a:fillRef>
                                  <a:effectRef idx="0">
                                    <a:schemeClr val="accent5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eaLnBrk="1" hangingPunct="1">
                                      <a:defRPr/>
                                    </a:pPr>
                                    <a:r>
                                      <a:rPr lang="ru-RU" sz="1100" b="1" dirty="0">
                                        <a:solidFill>
                                          <a:schemeClr val="tx1"/>
                                        </a:solidFill>
                                        <a:ea typeface="Segoe UI" panose="020B0502040204020203" pitchFamily="34" charset="0"/>
                                        <a:cs typeface="Segoe UI" panose="020B0502040204020203" pitchFamily="34" charset="0"/>
                                      </a:rPr>
                                      <a:t>ЕИС</a:t>
                                    </a:r>
                                  </a:p>
                                </p:txBody>
                              </p:sp>
                              <p:pic>
                                <p:nvPicPr>
                                  <p:cNvPr id="46" name="Рисунок 65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10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22980" t="8652" r="41878" b="58908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609249" y="2680594"/>
                                    <a:ext cx="1066730" cy="61625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grpSp>
                          </p:grpSp>
                          <p:grpSp>
                            <p:nvGrpSpPr>
                              <p:cNvPr id="47" name="Группа 46"/>
                              <p:cNvGrpSpPr/>
                              <p:nvPr/>
                            </p:nvGrpSpPr>
                            <p:grpSpPr>
                              <a:xfrm>
                                <a:off x="179512" y="2366573"/>
                                <a:ext cx="1381834" cy="594082"/>
                                <a:chOff x="39846" y="2423967"/>
                                <a:chExt cx="1381834" cy="594082"/>
                              </a:xfrm>
                            </p:grpSpPr>
                            <p:sp>
                              <p:nvSpPr>
                                <p:cNvPr id="48" name="TextBox 47"/>
                                <p:cNvSpPr txBox="1"/>
                                <p:nvPr/>
                              </p:nvSpPr>
                              <p:spPr>
                                <a:xfrm>
                                  <a:off x="46210" y="2432247"/>
                                  <a:ext cx="1375470" cy="58580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rgbClr val="05549A"/>
                                  </a:solidFill>
                                </a:ln>
                                <a:effectLst/>
                              </p:spPr>
                              <p:style>
                                <a:lnRef idx="1">
                                  <a:schemeClr val="accent4"/>
                                </a:lnRef>
                                <a:fillRef idx="2">
                                  <a:schemeClr val="accent4"/>
                                </a:fillRef>
                                <a:effectRef idx="1">
                                  <a:schemeClr val="accent4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endParaRPr lang="ru-RU" sz="900" b="1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9" name="Группа 48"/>
                                <p:cNvGrpSpPr/>
                                <p:nvPr/>
                              </p:nvGrpSpPr>
                              <p:grpSpPr>
                                <a:xfrm>
                                  <a:off x="39846" y="2423967"/>
                                  <a:ext cx="1341919" cy="541167"/>
                                  <a:chOff x="7820915" y="1582024"/>
                                  <a:chExt cx="1341919" cy="541167"/>
                                </a:xfrm>
                              </p:grpSpPr>
                              <p:sp>
                                <p:nvSpPr>
                                  <p:cNvPr id="50" name="TextBox 4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7820915" y="1582024"/>
                                    <a:ext cx="1110889" cy="18264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</p:spPr>
                                <p:style>
                                  <a:lnRef idx="1">
                                    <a:schemeClr val="accent4"/>
                                  </a:lnRef>
                                  <a:fillRef idx="2">
                                    <a:schemeClr val="accent4"/>
                                  </a:fillRef>
                                  <a:effectRef idx="1">
                                    <a:schemeClr val="accent4"/>
                                  </a:effectRef>
                                  <a:fontRef idx="minor">
                                    <a:schemeClr val="dk1"/>
                                  </a:fontRef>
                                </p:style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ru-RU" sz="1100" b="1" dirty="0">
                                        <a:ea typeface="Segoe UI" panose="020B0502040204020203" pitchFamily="34" charset="0"/>
                                        <a:cs typeface="Segoe UI" panose="020B0502040204020203" pitchFamily="34" charset="0"/>
                                      </a:rPr>
                                      <a:t>ГИС ЕСГФК</a:t>
                                    </a:r>
                                    <a:endParaRPr lang="ru-RU" sz="1100" b="1" dirty="0">
                                      <a:ea typeface="Segoe UI" panose="020B0502040204020203" pitchFamily="34" charset="0"/>
                                      <a:cs typeface="Segoe UI" panose="020B0502040204020203" pitchFamily="34" charset="0"/>
                                    </a:endParaRPr>
                                  </a:p>
                                </p:txBody>
                              </p:sp>
                              <p:pic>
                                <p:nvPicPr>
                                  <p:cNvPr id="51" name="Picture 4" descr="C:\Users\3053\Desktop\Безымянный.png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1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912851" y="1825595"/>
                                    <a:ext cx="1249983" cy="29759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grpSp>
                          </p:grpSp>
                          <p:pic>
                            <p:nvPicPr>
                              <p:cNvPr id="52" name="Picture 2" descr="E:\Tanya\WORK WORK\Презентация\2013.10.30_Управление закупками (Минфин)\лого - копия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2461" y="1150015"/>
                                <a:ext cx="945648" cy="26160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cxnSp>
                            <p:nvCxnSpPr>
                              <p:cNvPr id="56" name="Соединительная линия уступом 55"/>
                              <p:cNvCxnSpPr>
                                <a:stCxn id="30" idx="2"/>
                              </p:cNvCxnSpPr>
                              <p:nvPr/>
                            </p:nvCxnSpPr>
                            <p:spPr>
                              <a:xfrm rot="5400000">
                                <a:off x="6773953" y="1791560"/>
                                <a:ext cx="432172" cy="2531811"/>
                              </a:xfrm>
                              <a:prstGeom prst="bentConnector2">
                                <a:avLst/>
                              </a:prstGeom>
                              <a:ln w="12700">
                                <a:solidFill>
                                  <a:srgbClr val="05549A"/>
                                </a:solidFill>
                                <a:headEnd type="none" w="med" len="med"/>
                                <a:tailEnd type="triangle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9" name="TextBox 28"/>
                              <p:cNvSpPr txBox="1"/>
                              <p:nvPr/>
                            </p:nvSpPr>
                            <p:spPr>
                              <a:xfrm>
                                <a:off x="651292" y="3018412"/>
                                <a:ext cx="956817" cy="4297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Иные </a:t>
                                </a:r>
                                <a:r>
                                  <a:rPr lang="en-US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/>
                                </a:r>
                                <a:br>
                                  <a:rPr lang="en-US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a:br>
                                <a:r>
                                  <a:rPr lang="ru-RU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внешние </a:t>
                                </a:r>
                                <a:r>
                                  <a:rPr lang="en-US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/>
                                </a:r>
                                <a:br>
                                  <a:rPr lang="en-US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a:br>
                                <a:r>
                                  <a:rPr lang="ru-RU" sz="1100" dirty="0"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a:t>ИС и ИС ФК </a:t>
                                </a:r>
                                <a:endParaRPr lang="ru-RU" sz="1100" dirty="0"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59" name="TextBox 58"/>
                          <p:cNvSpPr txBox="1"/>
                          <p:nvPr/>
                        </p:nvSpPr>
                        <p:spPr>
                          <a:xfrm>
                            <a:off x="3660094" y="1390101"/>
                            <a:ext cx="4165014" cy="261640"/>
                          </a:xfrm>
                          <a:prstGeom prst="rect">
                            <a:avLst/>
                          </a:prstGeom>
                          <a:solidFill>
                            <a:srgbClr val="05549A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179384"/>
                            <a:r>
                              <a:rPr lang="ru-RU" sz="1500" dirty="0">
                                <a:solidFill>
                                  <a:schemeClr val="bg1"/>
                                </a:solidFill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a:t>Компонент </a:t>
                            </a:r>
                            <a:r>
                              <a:rPr lang="ru-RU" sz="1500" dirty="0">
                                <a:solidFill>
                                  <a:schemeClr val="bg1"/>
                                </a:solidFill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a:t>«Анализ рисков»</a:t>
                            </a:r>
                            <a:endParaRPr lang="ru-RU" sz="1500" dirty="0">
                              <a:solidFill>
                                <a:schemeClr val="bg1"/>
                              </a:solidFill>
                              <a:ea typeface="Segoe UI" panose="020B0502040204020203" pitchFamily="34" charset="0"/>
                              <a:cs typeface="Segoe UI" panose="020B0502040204020203" pitchFamily="34" charset="0"/>
                            </a:endParaRPr>
                          </a:p>
                        </p:txBody>
                      </p:sp>
                    </p:grpSp>
                    <p:pic>
                      <p:nvPicPr>
                        <p:cNvPr id="62" name="Рисунок 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45318" y="1300502"/>
                          <a:ext cx="672532" cy="580645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67" name="Скругленный прямоугольник 66"/>
                    <p:cNvSpPr/>
                    <p:nvPr/>
                  </p:nvSpPr>
                  <p:spPr>
                    <a:xfrm>
                      <a:off x="3478738" y="3710453"/>
                      <a:ext cx="1735239" cy="360694"/>
                    </a:xfrm>
                    <a:prstGeom prst="roundRect">
                      <a:avLst>
                        <a:gd name="adj" fmla="val 8227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/>
                    <a:effectLst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Показатели доведения,</a:t>
                      </a:r>
                      <a:b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распределения, исполнения средств ФБ по объектам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68" name="Скругленный прямоугольник 67"/>
                    <p:cNvSpPr/>
                    <p:nvPr/>
                  </p:nvSpPr>
                  <p:spPr>
                    <a:xfrm>
                      <a:off x="3478738" y="4110970"/>
                      <a:ext cx="1735239" cy="397740"/>
                    </a:xfrm>
                    <a:prstGeom prst="roundRect">
                      <a:avLst>
                        <a:gd name="adj" fmla="val 8227"/>
                      </a:avLst>
                    </a:prstGeom>
                    <a:solidFill>
                      <a:srgbClr val="E5F2DE"/>
                    </a:solidFill>
                    <a:ln/>
                    <a:effectLst/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Показатели распределения средств по направлениям </a:t>
                      </a:r>
                    </a:p>
                    <a:p>
                      <a:pPr algn="ctr">
                        <a:defRPr/>
                      </a:pPr>
                      <a:r>
                        <a:rPr lang="ru-RU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(ГП, ФЦП, ГЗ по субъектам РФ)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71" name="Скругленный прямоугольник 70"/>
                  <p:cNvSpPr/>
                  <p:nvPr/>
                </p:nvSpPr>
                <p:spPr>
                  <a:xfrm>
                    <a:off x="3470125" y="2491726"/>
                    <a:ext cx="1736101" cy="222051"/>
                  </a:xfrm>
                  <a:prstGeom prst="roundRect">
                    <a:avLst>
                      <a:gd name="adj" fmla="val 8227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/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Показатели управления закупками</a:t>
                    </a:r>
                    <a:endParaRPr lang="ru-RU" sz="900" b="1" dirty="0">
                      <a:solidFill>
                        <a:schemeClr val="accent6">
                          <a:lumMod val="50000"/>
                        </a:schemeClr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70" name="Скругленный прямоугольник 69"/>
                <p:cNvSpPr/>
                <p:nvPr/>
              </p:nvSpPr>
              <p:spPr>
                <a:xfrm>
                  <a:off x="5732101" y="3942815"/>
                  <a:ext cx="1650538" cy="387334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900" b="1" dirty="0">
                      <a:solidFill>
                        <a:schemeClr val="tx1"/>
                      </a:solidFill>
                      <a:ea typeface="Segoe UI" panose="020B0502040204020203" pitchFamily="34" charset="0"/>
                      <a:cs typeface="Segoe UI" panose="020B0502040204020203" pitchFamily="34" charset="0"/>
                    </a:rPr>
                    <a:t>Интегральная оценка</a:t>
                  </a:r>
                  <a:endParaRPr lang="ru-RU" sz="900" b="1" dirty="0">
                    <a:solidFill>
                      <a:schemeClr val="tx1"/>
                    </a:solidFill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3488538" y="3662378"/>
                <a:ext cx="1674323" cy="981"/>
              </a:xfrm>
              <a:prstGeom prst="line">
                <a:avLst/>
              </a:prstGeom>
              <a:noFill/>
              <a:ln w="28575" cap="flat">
                <a:solidFill>
                  <a:srgbClr val="00B0F0"/>
                </a:solidFill>
                <a:prstDash val="lg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9939" y="2138406"/>
                <a:ext cx="405525" cy="322545"/>
              </a:xfrm>
              <a:prstGeom prst="rect">
                <a:avLst/>
              </a:prstGeom>
            </p:spPr>
          </p:pic>
          <p:grpSp>
            <p:nvGrpSpPr>
              <p:cNvPr id="76" name="Группа 24"/>
              <p:cNvGrpSpPr>
                <a:grpSpLocks/>
              </p:cNvGrpSpPr>
              <p:nvPr/>
            </p:nvGrpSpPr>
            <p:grpSpPr bwMode="auto">
              <a:xfrm>
                <a:off x="5164429" y="2212767"/>
                <a:ext cx="245654" cy="261753"/>
                <a:chOff x="1061265" y="5505185"/>
                <a:chExt cx="741928" cy="989531"/>
              </a:xfrm>
            </p:grpSpPr>
            <p:pic>
              <p:nvPicPr>
                <p:cNvPr id="77" name="Picture 84" descr="C:\Users\3053\Desktop\скачанные файлы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l="13155" t="-1851" r="10480"/>
                <a:stretch>
                  <a:fillRect/>
                </a:stretch>
              </p:blipFill>
              <p:spPr bwMode="auto">
                <a:xfrm>
                  <a:off x="1061265" y="5505185"/>
                  <a:ext cx="741928" cy="989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83" descr="C:\Users\3053\Desktop\180px-Roskazna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234858" y="5734935"/>
                  <a:ext cx="248577" cy="275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9" name="Скругленный прямоугольник 88"/>
            <p:cNvSpPr/>
            <p:nvPr/>
          </p:nvSpPr>
          <p:spPr>
            <a:xfrm>
              <a:off x="3117152" y="3557086"/>
              <a:ext cx="1840752" cy="296388"/>
            </a:xfrm>
            <a:prstGeom prst="roundRect">
              <a:avLst>
                <a:gd name="adj" fmla="val 8227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rgbClr val="002060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Показатели ДСП</a:t>
              </a:r>
              <a:endParaRPr lang="ru-RU" sz="900" b="1" dirty="0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9668" y="6443798"/>
            <a:ext cx="169275" cy="276999"/>
          </a:xfrm>
          <a:prstGeom prst="rect">
            <a:avLst/>
          </a:prstGeom>
        </p:spPr>
        <p:txBody>
          <a:bodyPr/>
          <a:lstStyle/>
          <a:p>
            <a:fld id="{1A032D55-DAAE-4AF3-BC81-9CA8B0A6B000}" type="slidenum">
              <a:rPr lang="ru-RU" altLang="ru-RU" smtClean="0"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10831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70230" y="581593"/>
            <a:ext cx="11594559" cy="5924577"/>
            <a:chOff x="-48683" y="805133"/>
            <a:chExt cx="11364819" cy="5956155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291644" y="1266602"/>
              <a:ext cx="6490850" cy="5410909"/>
            </a:xfrm>
            <a:prstGeom prst="rect">
              <a:avLst/>
            </a:prstGeom>
            <a:noFill/>
            <a:ln w="19050">
              <a:solidFill>
                <a:srgbClr val="BA252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14884" y="1206361"/>
              <a:ext cx="6673935" cy="5554927"/>
            </a:xfrm>
            <a:prstGeom prst="rect">
              <a:avLst/>
            </a:prstGeom>
            <a:noFill/>
            <a:ln w="19050">
              <a:solidFill>
                <a:srgbClr val="1EAFE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4878" y="5348072"/>
              <a:ext cx="1158304" cy="49506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Мобильное рабочее место ревизора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48683" y="4152998"/>
              <a:ext cx="1277941" cy="61883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Стационарное рабочее место специалиста ЦАФК,УФК, МОУ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28" y="3016715"/>
              <a:ext cx="1137017" cy="371297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sz="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Рабочее место объекта контроля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143962" y="4841958"/>
              <a:ext cx="955257" cy="558197"/>
              <a:chOff x="537126" y="3504722"/>
              <a:chExt cx="716443" cy="418648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126" y="3504722"/>
                <a:ext cx="716443" cy="418648"/>
              </a:xfrm>
              <a:prstGeom prst="rect">
                <a:avLst/>
              </a:prstGeom>
            </p:spPr>
          </p:pic>
          <p:pic>
            <p:nvPicPr>
              <p:cNvPr id="1034" name="Picture 10" descr="&amp;Kcy;&amp;acy;&amp;rcy;&amp;tcy;&amp;icy;&amp;ncy;&amp;kcy;&amp;icy; &amp;pcy;&amp;ocy; &amp;zcy;&amp;acy;&amp;pcy;&amp;rcy;&amp;ocy;&amp;scy;&amp;ucy; &amp;Kcy;&amp;acy;&amp;rcy;&amp;tcy;&amp;icy;&amp;ncy;&amp;kcy;&amp;icy; &amp;dcy;&amp;lcy;&amp;yacy; &amp;pcy;&amp;rcy;&amp;iecy;&amp;zcy;&amp;iecy;&amp;ncy;&amp;tcy;&amp;acy;&amp;tscy;&amp;icy;&amp;icy; &amp;gcy;&amp;iecy;&amp;rcy;&amp;bcy; &amp;fcy;&amp;iecy;&amp;dcy;&amp;iecy;&amp;rcy;&amp;acy;&amp;lcy;&amp;softcy;&amp;ncy;&amp;ocy;&amp;gcy;&amp;ocy; &amp;kcy;&amp;acy;&amp;zcy;&amp;ncy;&amp;acy;&amp;chcy;&amp;iecy;&amp;jcy;&amp;scy;&amp;tcy;&amp;vcy;&amp;acy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085" y="3567855"/>
                <a:ext cx="213184" cy="236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210711" y="3605169"/>
              <a:ext cx="772227" cy="552752"/>
              <a:chOff x="207674" y="2663533"/>
              <a:chExt cx="579170" cy="41456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74" y="2663533"/>
                <a:ext cx="579170" cy="414564"/>
              </a:xfrm>
              <a:prstGeom prst="rect">
                <a:avLst/>
              </a:prstGeom>
            </p:spPr>
          </p:pic>
          <p:pic>
            <p:nvPicPr>
              <p:cNvPr id="14" name="Picture 10" descr="&amp;Kcy;&amp;acy;&amp;rcy;&amp;tcy;&amp;icy;&amp;ncy;&amp;kcy;&amp;icy; &amp;pcy;&amp;ocy; &amp;zcy;&amp;acy;&amp;pcy;&amp;rcy;&amp;ocy;&amp;scy;&amp;ucy; &amp;Kcy;&amp;acy;&amp;rcy;&amp;tcy;&amp;icy;&amp;ncy;&amp;kcy;&amp;icy; &amp;dcy;&amp;lcy;&amp;yacy; &amp;pcy;&amp;rcy;&amp;iecy;&amp;zcy;&amp;iecy;&amp;ncy;&amp;tcy;&amp;acy;&amp;tscy;&amp;icy;&amp;icy; &amp;gcy;&amp;iecy;&amp;rcy;&amp;bcy; &amp;fcy;&amp;iecy;&amp;dcy;&amp;iecy;&amp;rcy;&amp;acy;&amp;lcy;&amp;softcy;&amp;ncy;&amp;ocy;&amp;gcy;&amp;ocy; &amp;kcy;&amp;acy;&amp;zcy;&amp;ncy;&amp;acy;&amp;chcy;&amp;iecy;&amp;jcy;&amp;scy;&amp;tcy;&amp;vcy;&amp;acy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48" y="2746070"/>
                <a:ext cx="180255" cy="200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206287" y="2486922"/>
              <a:ext cx="770749" cy="551589"/>
              <a:chOff x="233266" y="1134644"/>
              <a:chExt cx="578062" cy="413692"/>
            </a:xfrm>
          </p:grpSpPr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266" y="1134644"/>
                <a:ext cx="578062" cy="413692"/>
              </a:xfrm>
              <a:prstGeom prst="rect">
                <a:avLst/>
              </a:prstGeom>
            </p:spPr>
          </p:pic>
          <p:pic>
            <p:nvPicPr>
              <p:cNvPr id="19" name="Picture 4" descr="loupe, magnifying glass, search, seo, zoom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74" t="13910" r="17551" b="17839"/>
              <a:stretch>
                <a:fillRect/>
              </a:stretch>
            </p:blipFill>
            <p:spPr bwMode="auto">
              <a:xfrm>
                <a:off x="411303" y="1177300"/>
                <a:ext cx="258250" cy="284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Прямая со стрелкой 7"/>
            <p:cNvCxnSpPr/>
            <p:nvPr/>
          </p:nvCxnSpPr>
          <p:spPr>
            <a:xfrm>
              <a:off x="1709094" y="2241057"/>
              <a:ext cx="1" cy="453319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033779" y="2840084"/>
              <a:ext cx="327500" cy="43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4066837" y="1533836"/>
              <a:ext cx="4577433" cy="3722717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531580" y="1756493"/>
              <a:ext cx="1160733" cy="670979"/>
              <a:chOff x="2661299" y="1843217"/>
              <a:chExt cx="1160733" cy="670979"/>
            </a:xfrm>
          </p:grpSpPr>
          <p:sp>
            <p:nvSpPr>
              <p:cNvPr id="176" name="Прямоугольник 175"/>
              <p:cNvSpPr/>
              <p:nvPr/>
            </p:nvSpPr>
            <p:spPr>
              <a:xfrm>
                <a:off x="2661299" y="1848359"/>
                <a:ext cx="1141703" cy="66583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703591" y="1843217"/>
                <a:ext cx="1118441" cy="541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47999" tIns="60958" rIns="47999" bIns="60958" rtlCol="0">
                <a:spAutoFit/>
              </a:bodyPr>
              <a:lstStyle/>
              <a:p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Обеспечение информационной </a:t>
                </a: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безопасности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531580" y="4928247"/>
              <a:ext cx="1141703" cy="993273"/>
              <a:chOff x="2644793" y="5427924"/>
              <a:chExt cx="1141703" cy="993273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2644793" y="5427924"/>
                <a:ext cx="1141703" cy="99327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649345" y="5427924"/>
                <a:ext cx="1042968" cy="959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Обеспечение </a:t>
                </a: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юридически значимого </a:t>
                </a: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электронного </a:t>
                </a:r>
                <a:r>
                  <a:rPr lang="ru-RU" sz="900" dirty="0" err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документо</a:t>
                </a: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</a:t>
                </a: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ru-RU" sz="9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оборота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348435" y="5790260"/>
              <a:ext cx="1400937" cy="8251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21917" tIns="60958" rIns="121917" bIns="60958" rtlCol="0">
              <a:spAutoFit/>
            </a:bodyPr>
            <a:lstStyle/>
            <a:p>
              <a:r>
                <a:rPr lang="ru-RU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Подсистема информационно- аналитического обеспечения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23464" y="5784597"/>
              <a:ext cx="1016418" cy="4641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21917" tIns="60958" rIns="121917" bIns="60958" rtlCol="0">
              <a:spAutoFit/>
            </a:bodyPr>
            <a:lstStyle/>
            <a:p>
              <a:r>
                <a:rPr lang="ru-RU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Подсистема НСИ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19012" y="5790260"/>
              <a:ext cx="1158764" cy="6343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21917" tIns="60958" rIns="121917" bIns="60958" rtlCol="0">
              <a:spAutoFit/>
            </a:bodyPr>
            <a:lstStyle/>
            <a:p>
              <a:r>
                <a:rPr lang="ru-RU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Подсистема управления кадрами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43800" y="5802038"/>
              <a:ext cx="800472" cy="8251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ПУЗ, ПУР, ПУД, ПБП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053913" y="5157523"/>
              <a:ext cx="4590358" cy="298269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r>
                <a:rPr lang="ru-RU" sz="1600" cap="all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Интеграция</a:t>
              </a:r>
              <a:endParaRPr lang="ru-RU" sz="1600" cap="al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1219141" y="1204904"/>
              <a:ext cx="961529" cy="1024948"/>
              <a:chOff x="1005466" y="644497"/>
              <a:chExt cx="721147" cy="76871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05466" y="1065114"/>
                <a:ext cx="721147" cy="34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Рабочее место МФ и иных ОИВ</a:t>
                </a: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1085063" y="644497"/>
                <a:ext cx="578062" cy="413692"/>
                <a:chOff x="803782" y="266714"/>
                <a:chExt cx="578062" cy="413692"/>
              </a:xfrm>
            </p:grpSpPr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782" y="266714"/>
                  <a:ext cx="578062" cy="413692"/>
                </a:xfrm>
                <a:prstGeom prst="rect">
                  <a:avLst/>
                </a:prstGeom>
              </p:spPr>
            </p:pic>
            <p:pic>
              <p:nvPicPr>
                <p:cNvPr id="1038" name="Picture 14" descr="&amp;Kcy;&amp;acy;&amp;rcy;&amp;tcy;&amp;icy;&amp;ncy;&amp;kcy;&amp;icy; &amp;pcy;&amp;ocy; &amp;zcy;&amp;acy;&amp;pcy;&amp;rcy;&amp;ocy;&amp;scy;&amp;ucy; &amp;Kcy;&amp;acy;&amp;rcy;&amp;tcy;&amp;icy;&amp;ncy;&amp;kcy;&amp;icy; &amp;dcy;&amp;lcy;&amp;yacy; &amp;pcy;&amp;rcy;&amp;iecy;&amp;zcy;&amp;iecy;&amp;ncy;&amp;tcy;&amp;acy;&amp;tscy;&amp;icy;&amp;icy; &amp;gcy;&amp;iecy;&amp;rcy;&amp;bcy; &amp;mcy;&amp;icy;&amp;ncy;&amp;fcy;&amp;icy;&amp;ncy;&amp;acy;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2666" y="336453"/>
                  <a:ext cx="218689" cy="2186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8" name="TextBox 27"/>
            <p:cNvSpPr txBox="1"/>
            <p:nvPr/>
          </p:nvSpPr>
          <p:spPr>
            <a:xfrm>
              <a:off x="4104108" y="1268082"/>
              <a:ext cx="4426996" cy="526005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C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Модуль </a:t>
              </a:r>
              <a:r>
                <a:rPr lang="ru-RU" sz="1300" b="1" dirty="0">
                  <a:solidFill>
                    <a:srgbClr val="C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контроля в финансово-бюджетной сфере (АС Планирование на новой платформе)</a:t>
              </a:r>
              <a:endParaRPr lang="ru-RU" sz="13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1043241" y="3875559"/>
              <a:ext cx="327500" cy="43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V="1">
              <a:off x="1696532" y="4316267"/>
              <a:ext cx="1" cy="453319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Группа 98"/>
            <p:cNvGrpSpPr/>
            <p:nvPr/>
          </p:nvGrpSpPr>
          <p:grpSpPr>
            <a:xfrm>
              <a:off x="1497207" y="2794086"/>
              <a:ext cx="2266218" cy="1464774"/>
              <a:chOff x="1226154" y="1544043"/>
              <a:chExt cx="1699663" cy="1098580"/>
            </a:xfrm>
          </p:grpSpPr>
          <p:pic>
            <p:nvPicPr>
              <p:cNvPr id="94" name="Рисунок 93"/>
              <p:cNvPicPr>
                <a:picLocks noChangeAspect="1"/>
              </p:cNvPicPr>
              <p:nvPr/>
            </p:nvPicPr>
            <p:blipFill rotWithShape="1">
              <a:blip r:embed="rId9"/>
              <a:srcRect t="27069" b="6911"/>
              <a:stretch/>
            </p:blipFill>
            <p:spPr>
              <a:xfrm>
                <a:off x="1226154" y="1544043"/>
                <a:ext cx="1699663" cy="1098580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272199" y="1727362"/>
                <a:ext cx="1653618" cy="197253"/>
              </a:xfrm>
              <a:prstGeom prst="rect">
                <a:avLst/>
              </a:prstGeom>
              <a:solidFill>
                <a:srgbClr val="ECEBE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Личный </a:t>
                </a:r>
                <a:r>
                  <a:rPr lang="ru-RU" sz="11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кабинет</a:t>
                </a:r>
                <a:endParaRPr lang="ru-RU" sz="11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51" name="Прямая со стрелкой 150"/>
            <p:cNvCxnSpPr/>
            <p:nvPr/>
          </p:nvCxnSpPr>
          <p:spPr>
            <a:xfrm flipV="1">
              <a:off x="4531673" y="5443843"/>
              <a:ext cx="1" cy="336000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 flipV="1">
              <a:off x="5698394" y="5435384"/>
              <a:ext cx="1" cy="336000"/>
            </a:xfrm>
            <a:prstGeom prst="straightConnector1">
              <a:avLst/>
            </a:prstGeom>
            <a:ln>
              <a:solidFill>
                <a:srgbClr val="05549A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 flipV="1">
              <a:off x="7048902" y="5448179"/>
              <a:ext cx="1" cy="336000"/>
            </a:xfrm>
            <a:prstGeom prst="straightConnector1">
              <a:avLst/>
            </a:prstGeom>
            <a:ln>
              <a:solidFill>
                <a:srgbClr val="05549A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/>
            <p:nvPr/>
          </p:nvCxnSpPr>
          <p:spPr>
            <a:xfrm flipV="1">
              <a:off x="8358221" y="5454260"/>
              <a:ext cx="1" cy="336000"/>
            </a:xfrm>
            <a:prstGeom prst="straightConnector1">
              <a:avLst/>
            </a:prstGeom>
            <a:ln>
              <a:solidFill>
                <a:srgbClr val="05549A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>
              <a:off x="3806164" y="3506453"/>
              <a:ext cx="240000" cy="43"/>
            </a:xfrm>
            <a:prstGeom prst="straightConnector1">
              <a:avLst/>
            </a:prstGeom>
            <a:ln>
              <a:solidFill>
                <a:srgbClr val="05549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828" y="5657105"/>
              <a:ext cx="253109" cy="33747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456" y="5625501"/>
              <a:ext cx="253109" cy="33747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615" y="5631584"/>
              <a:ext cx="253109" cy="33747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707" y="5649723"/>
              <a:ext cx="253109" cy="3374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987261" y="805133"/>
              <a:ext cx="2746642" cy="310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659866" y="1721412"/>
              <a:ext cx="3377138" cy="3351836"/>
              <a:chOff x="4175789" y="2034680"/>
              <a:chExt cx="2936642" cy="2914640"/>
            </a:xfrm>
          </p:grpSpPr>
          <p:cxnSp>
            <p:nvCxnSpPr>
              <p:cNvPr id="135" name="Соединительная линия уступом 134"/>
              <p:cNvCxnSpPr/>
              <p:nvPr/>
            </p:nvCxnSpPr>
            <p:spPr>
              <a:xfrm rot="10800000" flipV="1">
                <a:off x="4175789" y="2157985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Соединительная линия уступом 135"/>
              <p:cNvCxnSpPr/>
              <p:nvPr/>
            </p:nvCxnSpPr>
            <p:spPr>
              <a:xfrm rot="10800000" flipV="1">
                <a:off x="4175789" y="2583561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Соединительная линия уступом 136"/>
              <p:cNvCxnSpPr/>
              <p:nvPr/>
            </p:nvCxnSpPr>
            <p:spPr>
              <a:xfrm rot="10800000" flipV="1">
                <a:off x="4175789" y="3685514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Соединительная линия уступом 109"/>
              <p:cNvCxnSpPr/>
              <p:nvPr/>
            </p:nvCxnSpPr>
            <p:spPr>
              <a:xfrm rot="10800000" flipV="1">
                <a:off x="4175789" y="3063613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Прямоугольник 121"/>
              <p:cNvSpPr/>
              <p:nvPr/>
            </p:nvSpPr>
            <p:spPr>
              <a:xfrm>
                <a:off x="4271797" y="2066675"/>
                <a:ext cx="2553049" cy="269055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pPr defTabSz="239173" rtl="1"/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Планирование</a:t>
                </a: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4278602" y="2499948"/>
                <a:ext cx="2561271" cy="269055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Подготовка и назначение КМ</a:t>
                </a: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284735" y="3551161"/>
                <a:ext cx="2548719" cy="430489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Решения по результатам КМ </a:t>
                </a:r>
                <a:b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и их реализация</a:t>
                </a: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293442" y="4602375"/>
                <a:ext cx="2546087" cy="269055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Формирование отчетности</a:t>
                </a:r>
              </a:p>
            </p:txBody>
          </p:sp>
          <p:cxnSp>
            <p:nvCxnSpPr>
              <p:cNvPr id="105" name="Соединительная линия уступом 104"/>
              <p:cNvCxnSpPr/>
              <p:nvPr/>
            </p:nvCxnSpPr>
            <p:spPr>
              <a:xfrm rot="10800000" flipH="1">
                <a:off x="7003582" y="4442211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162" y="2034680"/>
                <a:ext cx="432109" cy="374385"/>
              </a:xfrm>
              <a:prstGeom prst="rect">
                <a:avLst/>
              </a:prstGeom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7399" y="2468311"/>
                <a:ext cx="429635" cy="371048"/>
              </a:xfrm>
              <a:prstGeom prst="rect">
                <a:avLst/>
              </a:prstGeom>
            </p:spPr>
          </p:pic>
          <p:sp>
            <p:nvSpPr>
              <p:cNvPr id="96" name="Прямоугольник 95"/>
              <p:cNvSpPr/>
              <p:nvPr/>
            </p:nvSpPr>
            <p:spPr>
              <a:xfrm>
                <a:off x="4278602" y="2933221"/>
                <a:ext cx="2561271" cy="430489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Проведение и оформление результатов КМ</a:t>
                </a:r>
              </a:p>
            </p:txBody>
          </p:sp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7399" y="2993487"/>
                <a:ext cx="429635" cy="371911"/>
              </a:xfrm>
              <a:prstGeom prst="rect">
                <a:avLst/>
              </a:prstGeom>
            </p:spPr>
          </p:pic>
          <p:sp>
            <p:nvSpPr>
              <p:cNvPr id="117" name="Прямоугольник 116"/>
              <p:cNvSpPr/>
              <p:nvPr/>
            </p:nvSpPr>
            <p:spPr>
              <a:xfrm>
                <a:off x="4293443" y="4169101"/>
                <a:ext cx="2530904" cy="269055"/>
              </a:xfrm>
              <a:prstGeom prst="rect">
                <a:avLst/>
              </a:prstGeom>
              <a:solidFill>
                <a:srgbClr val="05549A"/>
              </a:solidFill>
              <a:ln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Мониторинг контроля</a:t>
                </a:r>
              </a:p>
            </p:txBody>
          </p:sp>
          <p:cxnSp>
            <p:nvCxnSpPr>
              <p:cNvPr id="118" name="Соединительная линия уступом 117"/>
              <p:cNvCxnSpPr/>
              <p:nvPr/>
            </p:nvCxnSpPr>
            <p:spPr>
              <a:xfrm rot="10800000" flipH="1">
                <a:off x="7003582" y="4008938"/>
                <a:ext cx="108849" cy="320327"/>
              </a:xfrm>
              <a:prstGeom prst="bentConnector2">
                <a:avLst/>
              </a:prstGeom>
              <a:ln>
                <a:solidFill>
                  <a:srgbClr val="05549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8326" y="4129629"/>
                <a:ext cx="447781" cy="386720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8327" y="4562601"/>
                <a:ext cx="447780" cy="386719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8636" y="3611857"/>
                <a:ext cx="429635" cy="371048"/>
              </a:xfrm>
              <a:prstGeom prst="rect">
                <a:avLst/>
              </a:prstGeom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9063556" y="1419340"/>
              <a:ext cx="2252580" cy="4314684"/>
              <a:chOff x="9936427" y="1358437"/>
              <a:chExt cx="2252580" cy="4314684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10274044" y="3220785"/>
                <a:ext cx="1798592" cy="6724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5549A"/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121917" tIns="60958" rIns="121917" bIns="60958" rtlCol="0" anchor="ctr">
                <a:noAutofit/>
              </a:bodyPr>
              <a:lstStyle/>
              <a:p>
                <a:endParaRPr lang="ru-RU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9936427" y="1358437"/>
                <a:ext cx="2252580" cy="4314684"/>
                <a:chOff x="9936427" y="1358437"/>
                <a:chExt cx="2252580" cy="4314684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10274044" y="4806527"/>
                  <a:ext cx="1798592" cy="8662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5549A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121917" tIns="60958" rIns="121917" bIns="60958" rtlCol="0" anchor="ctr">
                  <a:noAutofit/>
                </a:bodyPr>
                <a:lstStyle/>
                <a:p>
                  <a:endPara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10274044" y="3988871"/>
                  <a:ext cx="1798592" cy="6724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5549A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121917" tIns="60958" rIns="121917" bIns="60958" rtlCol="0" anchor="ctr">
                  <a:noAutofit/>
                </a:bodyPr>
                <a:lstStyle/>
                <a:p>
                  <a:endPara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0999434" y="3262470"/>
                  <a:ext cx="1145240" cy="587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121917" tIns="60958" rIns="121917" bIns="60958" rtlCol="0">
                  <a:spAutoFit/>
                </a:bodyPr>
                <a:lstStyle/>
                <a:p>
                  <a:r>
                    <a:rPr lang="ru-RU" sz="15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Минфин </a:t>
                  </a:r>
                </a:p>
                <a:p>
                  <a:r>
                    <a:rPr lang="ru-RU" sz="15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Росстат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10274043" y="5317295"/>
                  <a:ext cx="1914964" cy="3558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121917" tIns="60958" rIns="121917" bIns="60958" rtlCol="0">
                  <a:spAutoFit/>
                </a:bodyPr>
                <a:lstStyle/>
                <a:p>
                  <a:r>
                    <a:rPr lang="ru-RU" sz="1500" b="1" i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иные внешние ИС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0999434" y="4197955"/>
                  <a:ext cx="916138" cy="355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121917" tIns="60958" rIns="121917" bIns="60958" rtlCol="0">
                  <a:spAutoFit/>
                </a:bodyPr>
                <a:lstStyle/>
                <a:p>
                  <a:r>
                    <a:rPr lang="ru-RU" sz="15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АСФК</a:t>
                  </a:r>
                </a:p>
              </p:txBody>
            </p:sp>
            <p:grpSp>
              <p:nvGrpSpPr>
                <p:cNvPr id="32" name="Группа 31"/>
                <p:cNvGrpSpPr/>
                <p:nvPr/>
              </p:nvGrpSpPr>
              <p:grpSpPr>
                <a:xfrm>
                  <a:off x="10224452" y="1358437"/>
                  <a:ext cx="1848179" cy="882619"/>
                  <a:chOff x="7668344" y="1018828"/>
                  <a:chExt cx="956669" cy="661964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7682232" y="1018828"/>
                    <a:ext cx="942781" cy="6619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5549A"/>
                    </a:solidFill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endParaRPr lang="ru-RU" sz="12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grpSp>
                <p:nvGrpSpPr>
                  <p:cNvPr id="103" name="Группа 6"/>
                  <p:cNvGrpSpPr>
                    <a:grpSpLocks/>
                  </p:cNvGrpSpPr>
                  <p:nvPr/>
                </p:nvGrpSpPr>
                <p:grpSpPr bwMode="auto">
                  <a:xfrm>
                    <a:off x="7668344" y="1047693"/>
                    <a:ext cx="831435" cy="585807"/>
                    <a:chOff x="477183" y="2419485"/>
                    <a:chExt cx="1198796" cy="877366"/>
                  </a:xfrm>
                </p:grpSpPr>
                <p:sp>
                  <p:nvSpPr>
                    <p:cNvPr id="104" name="Скругленный прямоугольник 103"/>
                    <p:cNvSpPr/>
                    <p:nvPr/>
                  </p:nvSpPr>
                  <p:spPr>
                    <a:xfrm>
                      <a:off x="477183" y="2419485"/>
                      <a:ext cx="699961" cy="268288"/>
                    </a:xfrm>
                    <a:prstGeom prst="roundRect">
                      <a:avLst>
                        <a:gd name="adj" fmla="val 0"/>
                      </a:avLst>
                    </a:prstGeom>
                    <a:noFill/>
                    <a:ln w="9525">
                      <a:noFill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eaLnBrk="1" hangingPunct="1"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ЕИС</a:t>
                      </a:r>
                    </a:p>
                  </p:txBody>
                </p:sp>
                <p:pic>
                  <p:nvPicPr>
                    <p:cNvPr id="106" name="Рисунок 65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2980" t="8652" r="41878" b="58908"/>
                    <a:stretch>
                      <a:fillRect/>
                    </a:stretch>
                  </p:blipFill>
                  <p:spPr bwMode="auto">
                    <a:xfrm>
                      <a:off x="609249" y="2680594"/>
                      <a:ext cx="1066730" cy="6162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cxnSp>
              <p:nvCxnSpPr>
                <p:cNvPr id="139" name="Прямая со стрелкой 138"/>
                <p:cNvCxnSpPr/>
                <p:nvPr/>
              </p:nvCxnSpPr>
              <p:spPr>
                <a:xfrm>
                  <a:off x="9936427" y="1832951"/>
                  <a:ext cx="314859" cy="0"/>
                </a:xfrm>
                <a:prstGeom prst="straightConnector1">
                  <a:avLst/>
                </a:prstGeom>
                <a:ln>
                  <a:solidFill>
                    <a:srgbClr val="05549A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 стрелкой 141"/>
                <p:cNvCxnSpPr/>
                <p:nvPr/>
              </p:nvCxnSpPr>
              <p:spPr>
                <a:xfrm>
                  <a:off x="9936427" y="2733181"/>
                  <a:ext cx="314859" cy="5084"/>
                </a:xfrm>
                <a:prstGeom prst="straightConnector1">
                  <a:avLst/>
                </a:prstGeom>
                <a:ln>
                  <a:solidFill>
                    <a:srgbClr val="05549A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 стрелкой 147"/>
                <p:cNvCxnSpPr/>
                <p:nvPr/>
              </p:nvCxnSpPr>
              <p:spPr>
                <a:xfrm>
                  <a:off x="9952141" y="3473839"/>
                  <a:ext cx="299145" cy="0"/>
                </a:xfrm>
                <a:prstGeom prst="straightConnector1">
                  <a:avLst/>
                </a:prstGeom>
                <a:ln>
                  <a:solidFill>
                    <a:srgbClr val="05549A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 стрелкой 148"/>
                <p:cNvCxnSpPr/>
                <p:nvPr/>
              </p:nvCxnSpPr>
              <p:spPr>
                <a:xfrm flipH="1">
                  <a:off x="9952140" y="4281187"/>
                  <a:ext cx="278051" cy="0"/>
                </a:xfrm>
                <a:prstGeom prst="straightConnector1">
                  <a:avLst/>
                </a:prstGeom>
                <a:ln>
                  <a:solidFill>
                    <a:srgbClr val="05549A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37" name="Рисунок 1036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59603" y="4058915"/>
                  <a:ext cx="632941" cy="546309"/>
                </a:xfrm>
                <a:prstGeom prst="rect">
                  <a:avLst/>
                </a:prstGeom>
              </p:spPr>
            </p:pic>
            <p:pic>
              <p:nvPicPr>
                <p:cNvPr id="1045" name="Рисунок 1044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38850" y="3262469"/>
                  <a:ext cx="653695" cy="516755"/>
                </a:xfrm>
                <a:prstGeom prst="rect">
                  <a:avLst/>
                </a:prstGeom>
              </p:spPr>
            </p:pic>
            <p:pic>
              <p:nvPicPr>
                <p:cNvPr id="1046" name="Рисунок 1045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06850" y="4867371"/>
                  <a:ext cx="585695" cy="465991"/>
                </a:xfrm>
                <a:prstGeom prst="rect">
                  <a:avLst/>
                </a:prstGeom>
              </p:spPr>
            </p:pic>
            <p:grpSp>
              <p:nvGrpSpPr>
                <p:cNvPr id="33" name="Группа 32"/>
                <p:cNvGrpSpPr/>
                <p:nvPr/>
              </p:nvGrpSpPr>
              <p:grpSpPr>
                <a:xfrm>
                  <a:off x="10224457" y="2333007"/>
                  <a:ext cx="1848179" cy="792109"/>
                  <a:chOff x="7672643" y="1749755"/>
                  <a:chExt cx="1381834" cy="594082"/>
                </a:xfrm>
              </p:grpSpPr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7705533" y="1758035"/>
                    <a:ext cx="1348944" cy="5858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5549A"/>
                    </a:solidFill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endParaRPr lang="ru-RU" sz="12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7672643" y="1749755"/>
                    <a:ext cx="1341919" cy="541167"/>
                    <a:chOff x="7820915" y="1582024"/>
                    <a:chExt cx="1341919" cy="541167"/>
                  </a:xfrm>
                </p:grpSpPr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7820915" y="1582024"/>
                      <a:ext cx="1110889" cy="243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5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ГИС ЕСГФК</a:t>
                      </a:r>
                    </a:p>
                  </p:txBody>
                </p:sp>
                <p:pic>
                  <p:nvPicPr>
                    <p:cNvPr id="141" name="Picture 4" descr="C:\Users\3053\Desktop\Безымянный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12851" y="1825595"/>
                      <a:ext cx="1249983" cy="297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cxnSp>
              <p:nvCxnSpPr>
                <p:cNvPr id="108" name="Прямая со стрелкой 107"/>
                <p:cNvCxnSpPr/>
                <p:nvPr/>
              </p:nvCxnSpPr>
              <p:spPr>
                <a:xfrm>
                  <a:off x="9936427" y="5062997"/>
                  <a:ext cx="314859" cy="0"/>
                </a:xfrm>
                <a:prstGeom prst="straightConnector1">
                  <a:avLst/>
                </a:prstGeom>
                <a:ln>
                  <a:solidFill>
                    <a:srgbClr val="05549A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4" name="Группа 143"/>
          <p:cNvGrpSpPr/>
          <p:nvPr/>
        </p:nvGrpSpPr>
        <p:grpSpPr>
          <a:xfrm>
            <a:off x="3996617" y="116633"/>
            <a:ext cx="8195385" cy="986199"/>
            <a:chOff x="3996616" y="123983"/>
            <a:chExt cx="8195385" cy="986198"/>
          </a:xfrm>
        </p:grpSpPr>
        <p:grpSp>
          <p:nvGrpSpPr>
            <p:cNvPr id="145" name="Group"/>
            <p:cNvGrpSpPr/>
            <p:nvPr/>
          </p:nvGrpSpPr>
          <p:grpSpPr>
            <a:xfrm>
              <a:off x="4111659" y="260648"/>
              <a:ext cx="8080342" cy="697624"/>
              <a:chOff x="0" y="-300"/>
              <a:chExt cx="8080341" cy="697622"/>
            </a:xfrm>
          </p:grpSpPr>
          <p:sp>
            <p:nvSpPr>
              <p:cNvPr id="157" name="Прямоугольник 94"/>
              <p:cNvSpPr/>
              <p:nvPr/>
            </p:nvSpPr>
            <p:spPr>
              <a:xfrm>
                <a:off x="161576" y="0"/>
                <a:ext cx="7918765" cy="691355"/>
              </a:xfrm>
              <a:prstGeom prst="rect">
                <a:avLst/>
              </a:prstGeom>
              <a:gradFill flip="none" rotWithShape="1">
                <a:gsLst>
                  <a:gs pos="0">
                    <a:srgbClr val="98C2F6"/>
                  </a:gs>
                  <a:gs pos="50000">
                    <a:srgbClr val="C0D8F8"/>
                  </a:gs>
                  <a:gs pos="100000">
                    <a:srgbClr val="FFFFFF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" name="TextBox 95"/>
              <p:cNvSpPr txBox="1"/>
              <p:nvPr/>
            </p:nvSpPr>
            <p:spPr>
              <a:xfrm>
                <a:off x="0" y="-300"/>
                <a:ext cx="6880884" cy="697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/>
                  <a:t>Формирование единого информационного пространства </a:t>
                </a:r>
              </a:p>
              <a:p>
                <a:pPr algn="r">
                  <a:defRPr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ru-RU" dirty="0" smtClean="0"/>
                  <a:t>АС Планирование на новой платформе</a:t>
                </a:r>
                <a:endParaRPr lang="ru-RU" dirty="0"/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3996616" y="320059"/>
              <a:ext cx="835746" cy="540985"/>
              <a:chOff x="1055421" y="2776895"/>
              <a:chExt cx="600423" cy="40699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Овал 149"/>
              <p:cNvSpPr/>
              <p:nvPr/>
            </p:nvSpPr>
            <p:spPr>
              <a:xfrm>
                <a:off x="1104080" y="2776895"/>
                <a:ext cx="504075" cy="4069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055421" y="2780928"/>
                <a:ext cx="600423" cy="393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VI</a:t>
                </a:r>
                <a:endParaRPr lang="ru-RU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147" name="Рисунок 146" descr="C:\Users\magalya\Downloads\1288637a-6768-442a-a80a-cf4975dd4ce4.JPG"/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560" y="123983"/>
              <a:ext cx="1197440" cy="986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89668" y="6443798"/>
            <a:ext cx="169275" cy="276999"/>
          </a:xfrm>
          <a:prstGeom prst="rect">
            <a:avLst/>
          </a:prstGeom>
        </p:spPr>
        <p:txBody>
          <a:bodyPr/>
          <a:lstStyle/>
          <a:p>
            <a:fld id="{A95C3815-8116-4A5C-A60E-D0B9DE104745}" type="slidenum">
              <a:rPr lang="ru-RU" altLang="ru-RU" smtClean="0"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36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632</Words>
  <Application>Microsoft Office PowerPoint</Application>
  <PresentationFormat>Произвольный</PresentationFormat>
  <Paragraphs>194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контрольно-аналитической деятельности Федерального казначейства. Итоги и планы на среднесрочную перспективу.</dc:title>
  <dc:creator>Магаленцева Галина Алексеевна</dc:creator>
  <cp:lastModifiedBy>Осипова Наталья Андреевна</cp:lastModifiedBy>
  <cp:revision>306</cp:revision>
  <cp:lastPrinted>2018-09-20T09:38:32Z</cp:lastPrinted>
  <dcterms:modified xsi:type="dcterms:W3CDTF">2018-09-20T09:54:56Z</dcterms:modified>
</cp:coreProperties>
</file>