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2" r:id="rId5"/>
    <p:sldId id="265" r:id="rId6"/>
    <p:sldId id="266" r:id="rId7"/>
    <p:sldId id="267" r:id="rId8"/>
    <p:sldId id="270" r:id="rId9"/>
    <p:sldId id="257" r:id="rId10"/>
    <p:sldId id="268" r:id="rId11"/>
    <p:sldId id="272" r:id="rId12"/>
    <p:sldId id="276" r:id="rId13"/>
    <p:sldId id="260" r:id="rId14"/>
    <p:sldId id="274" r:id="rId15"/>
    <p:sldId id="275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 showGuides="1">
      <p:cViewPr varScale="1">
        <p:scale>
          <a:sx n="142" d="100"/>
          <a:sy n="142" d="100"/>
        </p:scale>
        <p:origin x="-66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57A2-644B-430E-ABCC-93828DFC355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A5E5-C0C6-4D5F-B1C2-42A04A4F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5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A5E5-C0C6-4D5F-B1C2-42A04A4FCC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4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3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1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3F6E-1950-402E-9E02-22EF889807DC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8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"/>
            <a:ext cx="9144000" cy="5143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15616" y="30688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ВСЕРОССИЙСКОЕ СОВЕЩАНИЕ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ОРГАНОВ ФЕДЕРАЛЬНОГО КАЗНАЧЕЙСТВА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9502"/>
            <a:ext cx="720080" cy="657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860032" y="1487562"/>
            <a:ext cx="367240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ОТДЕЛЬНЫЕ ЭЛЕМЕНТЫ ПЛАНИРОВАНИЯ И ПРОВЕДЕНИЯ КОНТРОЛЬНЫХ МЕРОПРИЯТИЙ: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РАСЧЁТ НАГРУЗКИ, ЭКСПЕРТИЗЫ.</a:t>
            </a:r>
          </a:p>
          <a:p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СОВЕРШЕНСТВОВАНИЕ ДЕЯТЕЛЬНОСТИ КОНТРОЛЬНЫХ КОМИССИЙ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064" y="852323"/>
            <a:ext cx="187220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Ялта, Республика Крым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21-22 сентября 2018 года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3480" y="4227934"/>
            <a:ext cx="2663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Заместитель начальника</a:t>
            </a:r>
          </a:p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Контрольно-аналитического управления</a:t>
            </a:r>
          </a:p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в финансово-бюджетной сфере</a:t>
            </a:r>
          </a:p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П.Ю. Хазин</a:t>
            </a:r>
          </a:p>
        </p:txBody>
      </p:sp>
    </p:spTree>
    <p:extLst>
      <p:ext uri="{BB962C8B-B14F-4D97-AF65-F5344CB8AC3E}">
        <p14:creationId xmlns:p14="http://schemas.microsoft.com/office/powerpoint/2010/main" val="19340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/>
          <p:cNvSpPr/>
          <p:nvPr/>
        </p:nvSpPr>
        <p:spPr>
          <a:xfrm flipV="1">
            <a:off x="467544" y="2647356"/>
            <a:ext cx="2326329" cy="1368154"/>
          </a:xfrm>
          <a:prstGeom prst="triangle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flipV="1">
            <a:off x="6134103" y="2647356"/>
            <a:ext cx="2326329" cy="1368154"/>
          </a:xfrm>
          <a:prstGeom prst="triangle">
            <a:avLst/>
          </a:prstGeom>
          <a:gradFill>
            <a:gsLst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V="1">
            <a:off x="3303412" y="2647355"/>
            <a:ext cx="2326329" cy="1368154"/>
          </a:xfrm>
          <a:prstGeom prst="triangle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52508"/>
            <a:ext cx="619421" cy="784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12" y="1824516"/>
            <a:ext cx="1008113" cy="6904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67944" y="1968532"/>
            <a:ext cx="143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ЭКСПЕРТИЗЫ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09261" y="1968532"/>
            <a:ext cx="170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ИССЛЕДОВАНИЯ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47749"/>
            <a:ext cx="374917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ПЛАНИРОВАНИЕ ЭКСПЕРТИЗ / ИССЛЕДОВАНИЙ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0007" y="4117017"/>
            <a:ext cx="229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Проводятся силами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сотрудников ФКУ «ЦОКР»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69807" y="4117017"/>
            <a:ext cx="2326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Проводятся с привлечением экспертных организаций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с заключением государственного контракта 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121"/>
            <a:ext cx="785734" cy="62072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037801" y="1968532"/>
            <a:ext cx="156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КОНТРОЛЬНЫЕ</a:t>
            </a:r>
          </a:p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ОБМЕРЫ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2135" y="4117017"/>
            <a:ext cx="2326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Производятся контролёрами-ревизорами с использованием имеющегося измерительного оборудования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15566"/>
            <a:ext cx="9144000" cy="6360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Franklin Gothic Demi Cond" panose="020B07060304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8828"/>
            <a:ext cx="342855" cy="404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3703" y="987574"/>
            <a:ext cx="79167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Руководство по организации и осуществлению взаимодействия при привлечении Федеральным казначейством и управлениями Федерального казначейства по субъектам Российской Федерации независимых экспертов, специалистов при осуществлении полномочий по контролю в финансово-бюджетной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сфере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(письмо Федерального казначейства от 1 июня 2018 г №07-04-05/21-11149)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2571750"/>
            <a:ext cx="295232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95486"/>
            <a:ext cx="3456384" cy="357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ПЛАНОВЫЕ ЭКСПЕРТИЗЫ / ИССЛЕДОВАНИЯ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70714"/>
              </p:ext>
            </p:extLst>
          </p:nvPr>
        </p:nvGraphicFramePr>
        <p:xfrm>
          <a:off x="127673" y="1275388"/>
          <a:ext cx="8856987" cy="1008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8"/>
                <a:gridCol w="648072"/>
                <a:gridCol w="360040"/>
                <a:gridCol w="360040"/>
                <a:gridCol w="432048"/>
                <a:gridCol w="288032"/>
                <a:gridCol w="216024"/>
                <a:gridCol w="288032"/>
                <a:gridCol w="432048"/>
                <a:gridCol w="216024"/>
                <a:gridCol w="149933"/>
                <a:gridCol w="229632"/>
                <a:gridCol w="229632"/>
                <a:gridCol w="229632"/>
                <a:gridCol w="229632"/>
                <a:gridCol w="229632"/>
                <a:gridCol w="229632"/>
                <a:gridCol w="229632"/>
                <a:gridCol w="229632"/>
                <a:gridCol w="533291"/>
                <a:gridCol w="340586"/>
                <a:gridCol w="307486"/>
                <a:gridCol w="360040"/>
                <a:gridCol w="432048"/>
                <a:gridCol w="432048"/>
                <a:gridCol w="540061"/>
              </a:tblGrid>
              <a:tr h="28881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Объект исследования/экспертизы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Объем проверяемых средств</a:t>
                      </a:r>
                      <a:r>
                        <a:rPr lang="ru-RU" sz="400" u="none" strike="noStrike" dirty="0" smtClean="0">
                          <a:effectLst/>
                        </a:rPr>
                        <a:t>, тыс</a:t>
                      </a:r>
                      <a:r>
                        <a:rPr lang="ru-RU" sz="400" u="none" strike="noStrike" dirty="0">
                          <a:effectLst/>
                        </a:rPr>
                        <a:t>. руб.</a:t>
                      </a:r>
                      <a:br>
                        <a:rPr lang="ru-RU" sz="400" u="none" strike="noStrike" dirty="0">
                          <a:effectLst/>
                        </a:rPr>
                      </a:br>
                      <a:r>
                        <a:rPr lang="ru-RU" sz="400" u="none" strike="noStrike" dirty="0">
                          <a:effectLst/>
                        </a:rPr>
                        <a:t>(при наличии)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Экспертиза (исследование</a:t>
                      </a:r>
                      <a:r>
                        <a:rPr lang="ru-RU" sz="400" u="none" strike="noStrike" dirty="0" smtClean="0">
                          <a:effectLst/>
                        </a:rPr>
                        <a:t>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Исследование (экспертиза) научно-исследовательских</a:t>
                      </a:r>
                      <a:br>
                        <a:rPr lang="ru-RU" sz="400" u="none" strike="noStrike" dirty="0">
                          <a:effectLst/>
                        </a:rPr>
                      </a:br>
                      <a:r>
                        <a:rPr lang="ru-RU" sz="400" u="none" strike="noStrike" dirty="0">
                          <a:effectLst/>
                        </a:rPr>
                        <a:t>и опытно-конструкторских работ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Строительно-техническое исследование (экспертиза)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Исследование (экспертиза) оборудования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Лабораторное </a:t>
                      </a:r>
                      <a:r>
                        <a:rPr lang="ru-RU" sz="400" u="none" strike="noStrike" dirty="0" smtClean="0">
                          <a:effectLst/>
                        </a:rPr>
                        <a:t>исследование</a:t>
                      </a:r>
                    </a:p>
                    <a:p>
                      <a:pPr algn="ctr" fontAlgn="ctr"/>
                      <a:r>
                        <a:rPr lang="ru-RU" sz="400" u="none" strike="noStrike" dirty="0" smtClean="0">
                          <a:effectLst/>
                        </a:rPr>
                        <a:t>(экспертиза</a:t>
                      </a:r>
                      <a:r>
                        <a:rPr lang="ru-RU" sz="400" u="none" strike="noStrike" dirty="0">
                          <a:effectLst/>
                        </a:rPr>
                        <a:t>) иных </a:t>
                      </a:r>
                      <a:br>
                        <a:rPr lang="ru-RU" sz="400" u="none" strike="noStrike" dirty="0">
                          <a:effectLst/>
                        </a:rPr>
                      </a:br>
                      <a:r>
                        <a:rPr lang="ru-RU" sz="400" u="none" strike="noStrike" dirty="0">
                          <a:effectLst/>
                        </a:rPr>
                        <a:t>работ и материалов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</a:tr>
              <a:tr h="169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НИОКР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Исследование (экспертиза) документации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Исследование (экспертиза) строительно-монтажных работ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Исследование (экспертиза) строительных материалов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Проверка на </a:t>
                      </a:r>
                      <a:r>
                        <a:rPr lang="ru-RU" sz="400" u="none" strike="noStrike" dirty="0" err="1">
                          <a:effectLst/>
                        </a:rPr>
                        <a:t>антиплагиат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Соответствие требованиям НД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Соответствие условиям контракта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Проектная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Сметная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Договорная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Исполнительная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Отчётная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Иное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Качество выполненных работ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Объем выполненных работы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Качество материалов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Объем материалов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Качество оборудования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Объем оборудования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ДС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 (ДС)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ДС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ЛС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дс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 (ДС)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ДС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ЛС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ДС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 (ДС)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ДС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891" marR="4891" marT="489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1311" y="3056061"/>
            <a:ext cx="3436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1 строка = 1 заявка = 1 объект исследования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263" y="2675116"/>
            <a:ext cx="2932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ОБЪЕКТ ИССЛЕДОВАНИЯ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7715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ВАЖНО!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443755" y="2569698"/>
            <a:ext cx="5400600" cy="1276734"/>
            <a:chOff x="251520" y="3749272"/>
            <a:chExt cx="5400600" cy="102971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51520" y="3749272"/>
              <a:ext cx="5380810" cy="10297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1311" y="3833058"/>
              <a:ext cx="2620622" cy="273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Объём проверяемых средств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1733" y="4002335"/>
              <a:ext cx="891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  <a:latin typeface="Franklin Gothic Demi"/>
                </a:rPr>
                <a:t>≠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65311" y="4394120"/>
              <a:ext cx="2620583" cy="273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Объём финансирования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824" y="3850619"/>
              <a:ext cx="2664296" cy="837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C00000"/>
                  </a:solidFill>
                  <a:latin typeface="Franklin Gothic Demi Cond" panose="020B0706030402020204" pitchFamily="34" charset="0"/>
                </a:rPr>
                <a:t>От этого зависит количество</a:t>
              </a:r>
            </a:p>
            <a:p>
              <a:r>
                <a:rPr lang="ru-RU" sz="1050" dirty="0" smtClean="0">
                  <a:solidFill>
                    <a:srgbClr val="C00000"/>
                  </a:solidFill>
                  <a:latin typeface="Franklin Gothic Demi Cond" panose="020B0706030402020204" pitchFamily="34" charset="0"/>
                </a:rPr>
                <a:t>привлекаемых экспертов!</a:t>
              </a:r>
            </a:p>
            <a:p>
              <a:endPara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  <a:p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Пустая строка допускается только в случае лабораторных экспертиз качества материалов и оборудования, без проведения СТИ.</a:t>
              </a:r>
              <a:endPara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536" y="3435846"/>
            <a:ext cx="266429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ОБЪЕКТ СТИ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 — здание, строение, сооружение, элементы конструкции и другие объекты строительства, реконструкции, модернизации, технического перевооружения, капитального ремонта или их совокупность.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82228"/>
            <a:ext cx="693778" cy="6937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57546" y="3939902"/>
            <a:ext cx="536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ranklin Gothic Demi Cond" panose="020B0706030402020204" pitchFamily="34" charset="0"/>
              </a:rPr>
              <a:t>В связи с тем, что на основании Сводного перечня потребностей ФКУ «ЦОКР» осуществляет планирование своих ресурсов, </a:t>
            </a:r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правильность</a:t>
            </a:r>
            <a:r>
              <a:rPr lang="ru-RU" sz="1200" dirty="0" smtClean="0">
                <a:latin typeface="Franklin Gothic Demi Cond" panose="020B0706030402020204" pitchFamily="34" charset="0"/>
              </a:rPr>
              <a:t>, </a:t>
            </a:r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точность</a:t>
            </a:r>
            <a:r>
              <a:rPr lang="ru-RU" sz="1200" dirty="0" smtClean="0">
                <a:latin typeface="Franklin Gothic Demi Cond" panose="020B0706030402020204" pitchFamily="34" charset="0"/>
              </a:rPr>
              <a:t> и </a:t>
            </a:r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полнота</a:t>
            </a:r>
            <a:r>
              <a:rPr lang="ru-RU" sz="1200" dirty="0" smtClean="0">
                <a:latin typeface="Franklin Gothic Demi Cond" panose="020B0706030402020204" pitchFamily="34" charset="0"/>
              </a:rPr>
              <a:t> направленных заявок </a:t>
            </a:r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является основой успешности</a:t>
            </a:r>
            <a:r>
              <a:rPr lang="ru-RU" sz="1200" dirty="0" smtClean="0">
                <a:latin typeface="Franklin Gothic Demi Cond" panose="020B0706030402020204" pitchFamily="34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и своевременности </a:t>
            </a:r>
            <a:r>
              <a:rPr lang="ru-RU" sz="1200" dirty="0" smtClean="0">
                <a:latin typeface="Franklin Gothic Demi Cond" panose="020B0706030402020204" pitchFamily="34" charset="0"/>
              </a:rPr>
              <a:t>экспертного сопровождения контрольно-надзорной деятельности Федерального казначейства.</a:t>
            </a:r>
            <a:endParaRPr lang="ru-RU" sz="1200" dirty="0">
              <a:latin typeface="Franklin Gothic Demi Cond" panose="020B07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561" y="833105"/>
            <a:ext cx="314216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СВОДНЫЙ ПЕРЕЧЕНЬ ПОТРЕБНОСТЕЙ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748463" y="4889454"/>
            <a:ext cx="399152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95486"/>
            <a:ext cx="36724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ВНЕПЛАНОВЫЕ </a:t>
            </a:r>
            <a:r>
              <a:rPr lang="ru-RU" sz="1400" dirty="0" smtClean="0">
                <a:latin typeface="Franklin Gothic Demi Cond" panose="020B0706030402020204" pitchFamily="34" charset="0"/>
              </a:rPr>
              <a:t>ЭКСПЕРТИЗЫ / ИССЛЕДОВАНИЯ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552" y="1694294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latin typeface="Franklin Gothic Demi Cond" panose="020B0706030402020204" pitchFamily="34" charset="0"/>
              </a:rPr>
              <a:t>МОТИВИРОВАННОЕ ОБРАЩЕНИЕ</a:t>
            </a:r>
          </a:p>
          <a:p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должно содержать:</a:t>
            </a:r>
          </a:p>
          <a:p>
            <a:pPr marL="87313" lvl="1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тему КМ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наименование объекта контроля с указанием его фактического местонахождения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предмет экспертизы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место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проведения экспертизы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предполагаемый период проведения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необходимость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спец. познаний эксперта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перечень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вопросов, подлежащих экспертизе</a:t>
            </a:r>
          </a:p>
          <a:p>
            <a:pPr marL="87313" lvl="1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объём проверяемых средств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указание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на идентификационный номер объекта закупки</a:t>
            </a:r>
          </a:p>
          <a:p>
            <a:pPr marL="87313" lvl="1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сведения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 необходимости наличия допуска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748463" y="4889454"/>
            <a:ext cx="399152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07654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НЕ ЯВЛЯЮТСЯ ОСНОВАНИЯМИ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ДЛЯ ПОВТОРНОЙ ЭКСПЕРТИЗЫ</a:t>
            </a: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недостаточная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ясность или полнота заключения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эксперта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проверка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работы по устранению недостатков, выявленных в ходе проведения первоначальной экспертизы, до окончания проведения контрольного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мероприятия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поступившие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до окончания проведения контрольного мероприятия от объекта контроля обоснованные возражения относительно соблюдения процедуры и примененной методики проведения экспертного исследования и возникновение в связи с этим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сомнений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обоснованности заключения эксперта и (или) наличие противоречий в заключении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эксперта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987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ВАЖНО!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118"/>
            <a:ext cx="9144000" cy="3325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627534"/>
            <a:ext cx="626469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НОВАЦИИ В ДЕЯТЕЛЬНОСТИ КОНТРОЛЬНЫХ КОМИССИЙ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463" y="4889454"/>
            <a:ext cx="399152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9582"/>
            <a:ext cx="3779912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9862"/>
            <a:ext cx="3779912" cy="1024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47749"/>
            <a:ext cx="3600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АВТОМАТИЗАЦИЯ ДЕЯТЕЛЬНОСТИ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КОНТРОЛЬНОЙ КОМИССИИ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63638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Размещение материалов КК в АСД 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ЛанДокс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»;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Автоматизация процесса согласования Повестки заседания, Протокола заседания;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Автоматическое оповещение участников Контрольной комиссии о предстоящем собрании, о переносе заседания и изменениях в повестке;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Автоматизация направления протокольных поручений;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Контроль исполнения протокольных поручений, выданных в результате заседания;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Работа ЦАФК и ТОФК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в единой информационной среде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94306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 Cond" panose="020B0706030402020204" pitchFamily="34" charset="0"/>
              </a:rPr>
              <a:t>РЕШАЕМЫЕ ЗАДАЧИ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4306"/>
            <a:ext cx="1252355" cy="333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994" y="1488844"/>
            <a:ext cx="4491906" cy="28245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48463" y="4889454"/>
            <a:ext cx="399152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848475"/>
            <a:ext cx="4464496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СПАСИБО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ЗА ВНИМАНИЕ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99132"/>
            <a:ext cx="2839207" cy="29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2355726"/>
            <a:ext cx="1831888" cy="183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6044" y="2355726"/>
            <a:ext cx="1831888" cy="1831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228" y="2355726"/>
            <a:ext cx="1831888" cy="1831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3088" y="149163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РАСЧЁТ</a:t>
            </a:r>
          </a:p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НАГРУЗКИ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126" y="1491630"/>
            <a:ext cx="182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ПЛАНИРОВАНИЕ</a:t>
            </a:r>
          </a:p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ЭКСПЕРТИЗ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020" y="149163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КОНТРОЛЬНАЯ</a:t>
            </a:r>
          </a:p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КОМИССИЯ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670"/>
            <a:ext cx="9144000" cy="4087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640308"/>
            <a:ext cx="626469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РАСЧЁТ НАГРУЗКИ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" y="2355726"/>
            <a:ext cx="4362201" cy="2643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1059582"/>
            <a:ext cx="3640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Demi Cond" panose="020B0706030402020204" pitchFamily="34" charset="0"/>
              </a:rPr>
              <a:t>ПРИКАЗ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Федерального казначейства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от 13 июля 2018 г.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№ </a:t>
            </a:r>
            <a:r>
              <a:rPr lang="ru-RU" sz="1600" b="1" dirty="0" smtClean="0">
                <a:latin typeface="Franklin Gothic Demi Cond" panose="020B0706030402020204" pitchFamily="34" charset="0"/>
              </a:rPr>
              <a:t>199</a:t>
            </a:r>
          </a:p>
          <a:p>
            <a:r>
              <a:rPr lang="ru-RU" sz="1600" b="1" dirty="0" smtClean="0">
                <a:latin typeface="Franklin Gothic Demi Cond" panose="020B0706030402020204" pitchFamily="34" charset="0"/>
              </a:rPr>
              <a:t>ПОРЯДОК ПЛАНИРОВАНИЯ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Контрольных мероприятий в финансово-бюджетной сфере</a:t>
            </a:r>
            <a:endParaRPr lang="ru-RU" sz="1600" b="1" dirty="0" smtClean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8201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Demi Cond" panose="020B0706030402020204" pitchFamily="34" charset="0"/>
              </a:rPr>
              <a:t>ПОСТАНОВЛЕНИЕ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Правительства РФ от 28 ноября 2013 г.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№ </a:t>
            </a:r>
            <a:r>
              <a:rPr lang="ru-RU" sz="1600" b="1" dirty="0" smtClean="0">
                <a:latin typeface="Franklin Gothic Demi Cond" panose="020B0706030402020204" pitchFamily="34" charset="0"/>
              </a:rPr>
              <a:t>1092</a:t>
            </a:r>
          </a:p>
          <a:p>
            <a:r>
              <a:rPr lang="ru-RU" sz="1600" b="1" dirty="0" smtClean="0">
                <a:latin typeface="Franklin Gothic Demi Cond" panose="020B0706030402020204" pitchFamily="34" charset="0"/>
              </a:rPr>
              <a:t>ПРАВИЛА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осуществления Федеральным казначейством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Полномочий по контролю в финансово-бюджетной сфере</a:t>
            </a:r>
            <a:endParaRPr lang="ru-RU" sz="1600" b="1" dirty="0" smtClean="0">
              <a:latin typeface="Franklin Gothic Demi Cond" panose="020B07060304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483768" y="1605449"/>
            <a:ext cx="108012" cy="7502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1"/>
          </p:cNvCxnSpPr>
          <p:nvPr/>
        </p:nvCxnSpPr>
        <p:spPr>
          <a:xfrm flipV="1">
            <a:off x="3347864" y="1844412"/>
            <a:ext cx="2160240" cy="13754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864">
            <a:off x="7573747" y="2477311"/>
            <a:ext cx="558522" cy="1053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5766"/>
            <a:ext cx="914562" cy="13909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0152" y="3939902"/>
            <a:ext cx="200551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Franklin Gothic Demi Cond" panose="020B0706030402020204" pitchFamily="34" charset="0"/>
            </a:endParaRPr>
          </a:p>
          <a:p>
            <a:pPr algn="ctr"/>
            <a:r>
              <a:rPr lang="ru-RU" sz="900" dirty="0" smtClean="0">
                <a:latin typeface="Franklin Gothic Demi Cond" panose="020B0706030402020204" pitchFamily="34" charset="0"/>
              </a:rPr>
              <a:t>МЕТОДИКА РАСЧЕТА</a:t>
            </a:r>
          </a:p>
          <a:p>
            <a:pPr algn="ctr"/>
            <a:r>
              <a:rPr lang="ru-RU" sz="900" dirty="0" smtClean="0">
                <a:latin typeface="Franklin Gothic Demi Cond" panose="020B0706030402020204" pitchFamily="34" charset="0"/>
              </a:rPr>
              <a:t>показателей нагрузки на структурные подразделения УФК при планировании контрольных мероприятий</a:t>
            </a:r>
          </a:p>
          <a:p>
            <a:pPr algn="ctr"/>
            <a:endParaRPr lang="ru-RU" sz="900" dirty="0" smtClean="0">
              <a:latin typeface="Franklin Gothic Demi Cond" panose="020B0706030402020204" pitchFamily="34" charset="0"/>
            </a:endParaRPr>
          </a:p>
          <a:p>
            <a:pPr algn="ctr"/>
            <a:endParaRPr lang="ru-RU" sz="900" dirty="0">
              <a:latin typeface="Franklin Gothic Demi Cond" panose="020B07060304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03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08882"/>
            <a:ext cx="31421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МЕТОДИКА РАСЧЕТА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показателей нагрузки на структурные подразделения УФК при планировании контрольных мероприятий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923928" y="2589604"/>
            <a:ext cx="4392488" cy="2142386"/>
            <a:chOff x="4499992" y="2861244"/>
            <a:chExt cx="3816424" cy="36436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499992" y="2861244"/>
              <a:ext cx="3816424" cy="3643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7807" y="3320742"/>
              <a:ext cx="3168352" cy="251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НОРМА НАГРУЗКИ</a:t>
              </a:r>
            </a:p>
            <a:p>
              <a:endParaRPr lang="ru-RU" sz="1400" dirty="0">
                <a:latin typeface="Franklin Gothic Demi Cond" panose="020B0706030402020204" pitchFamily="34" charset="0"/>
              </a:endParaRPr>
            </a:p>
            <a:p>
              <a:r>
                <a:rPr lang="ru-RU" sz="1400" dirty="0" smtClean="0">
                  <a:latin typeface="Franklin Gothic Demi Cond" panose="020B0706030402020204" pitchFamily="34" charset="0"/>
                </a:rPr>
                <a:t>Минимальное обязательное количество человеко-дней, требуемых для проведения структурными подразделениями контрольных мероприятий</a:t>
              </a:r>
              <a:r>
                <a:rPr lang="en-US" sz="1400" dirty="0" smtClean="0">
                  <a:latin typeface="Franklin Gothic Demi Cond" panose="020B0706030402020204" pitchFamily="34" charset="0"/>
                </a:rPr>
                <a:t> </a:t>
              </a:r>
              <a:r>
                <a:rPr lang="ru-RU" sz="1400" dirty="0" smtClean="0">
                  <a:latin typeface="Franklin Gothic Demi Cond" panose="020B0706030402020204" pitchFamily="34" charset="0"/>
                </a:rPr>
                <a:t>в планируемом году.</a:t>
              </a:r>
              <a:endParaRPr lang="ru-RU" sz="1400" dirty="0"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0" y="757371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БЫЛО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min</a:t>
            </a:r>
            <a:r>
              <a:rPr lang="ru-RU" sz="2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6 КМ</a:t>
            </a:r>
            <a:endParaRPr lang="en-US" sz="28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на ревизора в год</a:t>
            </a:r>
            <a:endParaRPr lang="ru-RU" sz="28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26" y="627534"/>
            <a:ext cx="2349154" cy="1779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656836" y="1446282"/>
            <a:ext cx="2928971" cy="3597925"/>
            <a:chOff x="911003" y="1758498"/>
            <a:chExt cx="2420637" cy="297349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1331640" y="2067694"/>
              <a:ext cx="140638" cy="300237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2973614" flipH="1" flipV="1">
              <a:off x="2543636" y="2070352"/>
              <a:ext cx="191970" cy="216925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286895"/>
              <a:ext cx="1633466" cy="2445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 rot="20370044">
              <a:off x="911003" y="1841745"/>
              <a:ext cx="785542" cy="2950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Heavy" panose="020B0903020102020204" pitchFamily="34" charset="0"/>
                </a:rPr>
                <a:t>ПЛАН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953750">
              <a:off x="2066516" y="1758498"/>
              <a:ext cx="1265124" cy="2950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Heavy" panose="020B0903020102020204" pitchFamily="34" charset="0"/>
                </a:rPr>
                <a:t>ВНЕПЛАН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67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47749"/>
            <a:ext cx="31421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РАСЧЁТ НОРМЫ НАГРУЗКИ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7604" y="227500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80000"/>
                </a:solidFill>
                <a:latin typeface="Franklin Gothic Heavy" panose="020B0903020102020204" pitchFamily="34" charset="0"/>
              </a:rPr>
              <a:t>НН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 = ((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Крд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 — ДО) * 0,65 — Х) *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Шрев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940435" y="945994"/>
            <a:ext cx="1571084" cy="1368152"/>
            <a:chOff x="1940435" y="945994"/>
            <a:chExt cx="1571084" cy="136815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2725977" y="1594066"/>
              <a:ext cx="78554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940435" y="945994"/>
              <a:ext cx="157108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количество рабочих дней </a:t>
              </a:r>
              <a:b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</a:b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в планируемом году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03848" y="2898678"/>
            <a:ext cx="1440160" cy="949988"/>
            <a:chOff x="3203848" y="2898678"/>
            <a:chExt cx="1440160" cy="94998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780090" y="2898678"/>
              <a:ext cx="78554" cy="465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03848" y="3272666"/>
              <a:ext cx="1440160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к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оличество дней доп. отпуска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66" y="3128412"/>
            <a:ext cx="1404582" cy="203562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923928" y="741083"/>
            <a:ext cx="2342959" cy="1573063"/>
            <a:chOff x="3923928" y="741083"/>
            <a:chExt cx="2342959" cy="157306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148064" y="1594066"/>
              <a:ext cx="78554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23928" y="741083"/>
              <a:ext cx="2342959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к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оэффициент для расчета времени на подготовку, проведение КМ и реализацию материалов КМ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311719" y="2898678"/>
            <a:ext cx="2824677" cy="1328675"/>
            <a:chOff x="6526036" y="2898678"/>
            <a:chExt cx="2824677" cy="1328675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236296" y="2898678"/>
              <a:ext cx="78554" cy="465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26036" y="3273246"/>
              <a:ext cx="2824677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к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оэффициент для расчета времени</a:t>
              </a:r>
            </a:p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на проведение ВКМ, на основании данных по ВКМ за прошлый год</a:t>
              </a:r>
            </a:p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(определяется ЦАФК)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17340" y="948818"/>
            <a:ext cx="1787108" cy="1361796"/>
            <a:chOff x="6817340" y="948818"/>
            <a:chExt cx="1787108" cy="136179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452320" y="1590534"/>
              <a:ext cx="78554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817340" y="948818"/>
              <a:ext cx="1787108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ш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татная численность ревизоров, участвующих в КМ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44" y="2898678"/>
            <a:ext cx="1032896" cy="157694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37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20988E-6 L -0.00556 -0.096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484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47749"/>
            <a:ext cx="31421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НОРМА НАГРУЗКИ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ВАЖНО!</a:t>
            </a:r>
            <a:endParaRPr lang="ru-RU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8812" y="1635646"/>
            <a:ext cx="303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В УФК, где есть отдел по контролю в сфере контрактных отношений  к расчету параметра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Шрев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принимается штатная численность КРО без учета штатной численности отдела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 контролю в сфере контрактных отношений.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8332" y="3212271"/>
            <a:ext cx="303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В УФК, где нет отдела по контролю в сфере контрактных отношений  необходимо обеспечивать наличие резерва времени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для проведения контрольных мероприятий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 соблюдению 44-ФЗ в размере 15%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от Нормы нагрузки на проведение ПКМ.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1635646"/>
            <a:ext cx="303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При расчете параметра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Шрев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в УФК,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где организационно-аналитические функции закреплены за КРО в ФБС, следует учитывать штатную численность только тех сотрудников,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в должностные обязанности которых входит непосредственное участие в КМ.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8812" y="3219822"/>
            <a:ext cx="346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Расчёт нагрузки на сотрудников отдела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по контролю в сфере контрактных отношений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(при его наличии) производится по Методике расчёта целевых  показателей нагрузки УФК, отраженной в приложении №11 в Порядку планирования (Приказ ФК от 13 июля 2018 г. №199).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5668814" y="2806993"/>
            <a:ext cx="1855514" cy="316835"/>
          </a:xfrm>
          <a:prstGeom prst="triangle">
            <a:avLst/>
          </a:prstGeom>
          <a:gradFill>
            <a:gsLst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2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  <p:bldP spid="1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5508" y="227500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80000"/>
                </a:solidFill>
                <a:latin typeface="Franklin Gothic Heavy" panose="020B0903020102020204" pitchFamily="34" charset="0"/>
              </a:rPr>
              <a:t>КМмин</a:t>
            </a:r>
            <a:r>
              <a:rPr lang="ru-RU" sz="3200" b="1" dirty="0" smtClean="0">
                <a:solidFill>
                  <a:srgbClr val="C8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= НН /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Смакс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 /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Ncp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381772" y="2898678"/>
            <a:ext cx="1309237" cy="681765"/>
            <a:chOff x="3167844" y="2898678"/>
            <a:chExt cx="1309237" cy="68176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780090" y="2898678"/>
              <a:ext cx="78554" cy="465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67844" y="3272666"/>
              <a:ext cx="130923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норма нагрузки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420161" y="1040998"/>
            <a:ext cx="2129963" cy="1231105"/>
            <a:chOff x="3930545" y="1040998"/>
            <a:chExt cx="2577255" cy="123110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148064" y="1851670"/>
              <a:ext cx="39277" cy="420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30545" y="1040998"/>
              <a:ext cx="2577255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максимальный срок </a:t>
              </a:r>
            </a:p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проведения КМ</a:t>
              </a:r>
            </a:p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согласно Правилам 1092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62394" y="2904195"/>
            <a:ext cx="2567888" cy="897788"/>
            <a:chOff x="6526036" y="2898678"/>
            <a:chExt cx="2824677" cy="89778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15634" y="2898678"/>
              <a:ext cx="78554" cy="465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26036" y="3273246"/>
              <a:ext cx="282467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 Cond" panose="020B0706030402020204" pitchFamily="34" charset="0"/>
                </a:rPr>
                <a:t>среднее количество ревизоров, включенных в группу проверки*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247749"/>
            <a:ext cx="31421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РАСЧЁТ МИНИМАЛЬНОГО КОЛИЧЕСТВА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КОНТРОЛЬНЫХ МЕРОПРИЯТИЙ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3316" y="4532516"/>
            <a:ext cx="5444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В соответствии с приказом Федерального казначейства от 1 марта 2017 г. №39</a:t>
            </a:r>
          </a:p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минимальное количество ревизоров </a:t>
            </a:r>
            <a:r>
              <a:rPr lang="ru-RU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выездной проверке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должно составлять </a:t>
            </a:r>
            <a:r>
              <a:rPr lang="ru-RU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не менее двух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человек.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20988E-6 L -0.00556 -0.096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484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08570"/>
            <a:ext cx="9180512" cy="568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0476" y="558428"/>
            <a:ext cx="479987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ПЛАНИРОВАНИЕ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ЭКСПЕРТИЗ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1550"/>
            <a:ext cx="3307255" cy="39466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881</Words>
  <Application>Microsoft Office PowerPoint</Application>
  <PresentationFormat>Экран (16:9)</PresentationFormat>
  <Paragraphs>186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Хазин Павел Юрьевич</dc:creator>
  <cp:lastModifiedBy>Хазин Павел Юрьевич</cp:lastModifiedBy>
  <cp:revision>165</cp:revision>
  <cp:lastPrinted>2018-09-17T14:09:49Z</cp:lastPrinted>
  <dcterms:created xsi:type="dcterms:W3CDTF">2018-09-11T15:38:07Z</dcterms:created>
  <dcterms:modified xsi:type="dcterms:W3CDTF">2018-09-19T13:29:01Z</dcterms:modified>
</cp:coreProperties>
</file>