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" r:id="rId2"/>
    <p:sldId id="304" r:id="rId3"/>
    <p:sldId id="307" r:id="rId4"/>
    <p:sldId id="310" r:id="rId5"/>
    <p:sldId id="309" r:id="rId6"/>
    <p:sldId id="311" r:id="rId7"/>
    <p:sldId id="312" r:id="rId8"/>
    <p:sldId id="313" r:id="rId9"/>
    <p:sldId id="314" r:id="rId10"/>
    <p:sldId id="315" r:id="rId11"/>
    <p:sldId id="266" r:id="rId12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AFC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3600" autoAdjust="0"/>
  </p:normalViewPr>
  <p:slideViewPr>
    <p:cSldViewPr>
      <p:cViewPr varScale="1">
        <p:scale>
          <a:sx n="92" d="100"/>
          <a:sy n="92" d="100"/>
        </p:scale>
        <p:origin x="792" y="78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9672D-C625-4530-BA3A-082897648834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FD5D1-3FB3-4081-9C56-BF8267D7E8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8603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305C9-7D85-4F45-9542-62779C6C7389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E3CDF-69B2-460D-A514-347C771F6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7098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07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CE79-B9EC-46B1-B1C5-3E7C7DF0AE54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759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EB8A6-5E20-45C3-99BC-6A1523BDBBD0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87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16FF-484D-4F3D-8C98-6F1964636AEB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70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AB4AF-5308-45F6-8B6F-3F3CA2F441AD}" type="datetime1">
              <a:rPr lang="ru-RU" smtClean="0"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073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473F5-3B59-416F-873C-C95B5EFD575A}" type="datetime1">
              <a:rPr lang="ru-RU" smtClean="0"/>
              <a:t>28.06.2018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33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04E4-A3FF-4670-9503-7E0D724BC288}" type="datetime1">
              <a:rPr lang="ru-RU" smtClean="0"/>
              <a:t>28.06.2018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854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B4C0-5383-4921-8920-0D619FCC6D2D}" type="datetime1">
              <a:rPr lang="ru-RU" smtClean="0"/>
              <a:t>28.06.2018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06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376B-E031-4F75-8D4C-91CCA49216D0}" type="datetime1">
              <a:rPr lang="ru-RU" smtClean="0"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84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5019-A0AB-4CD2-B749-DBEF146FB618}" type="datetime1">
              <a:rPr lang="ru-RU" smtClean="0"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0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A563-5AAB-4632-A6C6-8B5235E00ADD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6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7265-472D-4918-A7EA-8A0DA2309A3E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92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1FBF5-0A4E-4AE7-B49F-8F7E3CBE454B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88444-319D-4652-A62E-10CB457F6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4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1491630"/>
            <a:ext cx="9143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</a:t>
            </a:r>
            <a:endParaRPr lang="en-US" sz="32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проведения</a:t>
            </a:r>
            <a:endParaRPr lang="en-US" sz="32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строительно-технической экспертизы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632125"/>
            <a:ext cx="9143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</a:t>
            </a:r>
            <a:r>
              <a:rPr lang="ru-RU" sz="1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УФК по Волгоградской области Шкурина М.Н.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56997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Геленджик</a:t>
            </a:r>
          </a:p>
          <a:p>
            <a:pPr algn="ctr"/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 год</a:t>
            </a:r>
            <a:endParaRPr lang="ru-RU" sz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317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9512" y="1059582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осуществления Федеральным казначейством полномочий по контролю в финансово-бюджетной сфере, утвержденные постановлением Правительства Российской Федерации от 28.11.2013 №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1092</a:t>
            </a:r>
            <a:endParaRPr lang="en-US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внутренней организации контрольного мероприятия «Общие требования к внутренней организации контрольного мероприятия», утвержденный приказом Федерального казначейства от 01.03.2017 №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endParaRPr lang="en-US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 организации и осуществлении взаимодействия при привлечении Федеральным казначейством и управлениями Федерального казначейства по субъектам Российской Федерации независимых экспертов, специалистов при осуществлении полномочий по контролю в финансово-бюджетной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 от 01.06.2018и №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07-04-05/01-11149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осуществлению строительно-технического исследования в отношении объектов строительства, реконструкции, модернизации, технического перевооружения и капитального ремонта (разработаны ФКУ «ЦОКР»)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64624" y="-4102"/>
            <a:ext cx="6480000" cy="1080000"/>
          </a:xfrm>
        </p:spPr>
        <p:txBody>
          <a:bodyPr wrap="square"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Нормативные правовые акты, регламентирующие порядок проведения экспертизы (исследования)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4301" y="4869656"/>
            <a:ext cx="2133600" cy="273844"/>
          </a:xfrm>
        </p:spPr>
        <p:txBody>
          <a:bodyPr/>
          <a:lstStyle/>
          <a:p>
            <a:fld id="{71588444-319D-4652-A62E-10CB457F657D}" type="slidenum">
              <a:rPr lang="ru-RU" sz="1400" b="1" smtClean="0">
                <a:solidFill>
                  <a:schemeClr val="accent2">
                    <a:lumMod val="50000"/>
                  </a:schemeClr>
                </a:solidFill>
              </a:rPr>
              <a:t>2</a:t>
            </a:fld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04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51720" y="2558918"/>
            <a:ext cx="1800000" cy="54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73416" y="-4069"/>
            <a:ext cx="6480000" cy="1080000"/>
          </a:xfrm>
        </p:spPr>
        <p:txBody>
          <a:bodyPr wrap="square"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проведения строительно-технической экспертизы (исследования)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83768" y="2288918"/>
            <a:ext cx="2664000" cy="108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в рамках КМ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камеральная в рамках КМ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КМ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 самостоятельное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92080" y="2269211"/>
            <a:ext cx="1908000" cy="108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рабочих дней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рабочих дней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рабочих дней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3993998"/>
            <a:ext cx="1800000" cy="54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292080" y="1131670"/>
            <a:ext cx="1908000" cy="72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проведения КМ</a:t>
            </a:r>
            <a:endParaRPr lang="ru-RU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78221" y="1131590"/>
            <a:ext cx="2664000" cy="72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КМ</a:t>
            </a:r>
            <a:endParaRPr lang="ru-RU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362888" y="2257022"/>
            <a:ext cx="1440000" cy="108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месяцев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354096" y="1131670"/>
            <a:ext cx="1440000" cy="72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Срок приостановления КМ</a:t>
            </a:r>
            <a:endParaRPr lang="ru-RU" sz="1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2051720" y="2648898"/>
            <a:ext cx="432208" cy="36004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2046013" y="4083978"/>
            <a:ext cx="432208" cy="36004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39" y="3328490"/>
            <a:ext cx="541936" cy="39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2483928" y="3723998"/>
            <a:ext cx="2664000" cy="108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в рамках КМ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камеральная в рамках КМ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КМ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 самостоятельное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92080" y="3722633"/>
            <a:ext cx="1908000" cy="108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рабочих дней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рабочих дней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рабочих дней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0272" y="4890194"/>
            <a:ext cx="2133600" cy="273844"/>
          </a:xfrm>
        </p:spPr>
        <p:txBody>
          <a:bodyPr vert="horz" lIns="91440" tIns="45720" rIns="91440" bIns="45720" rtlCol="0" anchor="ctr"/>
          <a:lstStyle/>
          <a:p>
            <a:fld id="{71588444-319D-4652-A62E-10CB457F657D}" type="slidenum">
              <a:rPr lang="ru-RU" sz="1400" b="1">
                <a:solidFill>
                  <a:schemeClr val="accent2">
                    <a:lumMod val="50000"/>
                  </a:schemeClr>
                </a:solidFill>
              </a:rPr>
              <a:pPr/>
              <a:t>3</a:t>
            </a:fld>
            <a:endParaRPr lang="ru-RU" sz="1400" b="1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69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95536" y="2211910"/>
            <a:ext cx="1800000" cy="180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потребности УФК в экспертизах (исследованиях) при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мероприятий на планируемый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65344" y="-4102"/>
            <a:ext cx="6480000" cy="1080000"/>
          </a:xfrm>
        </p:spPr>
        <p:txBody>
          <a:bodyPr wrap="square"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Взаимодействие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УФК и ФКУ «ЦОКР» при привлечении  независимых экспертов, специалистов ФКУ «ЦОКР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83968" y="2249935"/>
            <a:ext cx="1800000" cy="1723549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Планы-графики проведения контрольных мероприятий в финансово-бюджетной сфере на соответствующий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КРО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96456" y="1527693"/>
            <a:ext cx="2880000" cy="31680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дней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утверждения планов-графиков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направляет информацию в ФКУ «ЦОКР»: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тема КМ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места проведения экспертизы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проведения экспертизы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необходимые </a:t>
            </a:r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спец.познания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вопросы, подлежащие экспертизе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проверяемых средств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закупки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допуск к </a:t>
            </a:r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гос.тайне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4283968" y="2931790"/>
            <a:ext cx="1512488" cy="36004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283968" y="2817326"/>
            <a:ext cx="1512488" cy="55399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ru-RU"/>
            </a:defPPr>
            <a:lvl1pPr algn="ctr">
              <a:spcAft>
                <a:spcPts val="600"/>
              </a:spcAft>
              <a:defRPr sz="14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ru-RU" sz="1200" b="0" dirty="0" smtClean="0"/>
              <a:t>УФК</a:t>
            </a:r>
          </a:p>
          <a:p>
            <a:pPr>
              <a:spcAft>
                <a:spcPts val="0"/>
              </a:spcAft>
            </a:pPr>
            <a:r>
              <a:rPr lang="ru-RU" sz="1200" b="0" dirty="0" smtClean="0"/>
              <a:t>в</a:t>
            </a:r>
          </a:p>
          <a:p>
            <a:pPr>
              <a:spcAft>
                <a:spcPts val="0"/>
              </a:spcAft>
            </a:pPr>
            <a:r>
              <a:rPr lang="ru-RU" sz="1200" b="0" dirty="0" smtClean="0"/>
              <a:t>ФКУ «ЦОКР»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17326"/>
            <a:ext cx="541936" cy="39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0272" y="4890194"/>
            <a:ext cx="2133600" cy="273844"/>
          </a:xfrm>
        </p:spPr>
        <p:txBody>
          <a:bodyPr vert="horz" lIns="91440" tIns="45720" rIns="91440" bIns="45720" rtlCol="0" anchor="ctr"/>
          <a:lstStyle/>
          <a:p>
            <a:fld id="{71588444-319D-4652-A62E-10CB457F657D}" type="slidenum">
              <a:rPr lang="ru-RU" sz="1400" b="1">
                <a:solidFill>
                  <a:schemeClr val="accent2">
                    <a:lumMod val="50000"/>
                  </a:schemeClr>
                </a:solidFill>
              </a:rPr>
              <a:pPr/>
              <a:t>4</a:t>
            </a:fld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46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879220" y="1061939"/>
            <a:ext cx="2160000" cy="72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привлечение независимых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экспертов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64624" y="-4102"/>
            <a:ext cx="6480000" cy="1080000"/>
          </a:xfrm>
        </p:spPr>
        <p:txBody>
          <a:bodyPr wrap="square"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Взаимодействие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УФК и ФКУ «ЦОКР» при привлечении  независимых экспертов, специалистов ФКУ «ЦОКР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0164" y="2339531"/>
            <a:ext cx="2880000" cy="144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чем за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 рабочих дней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запланированного срока проведения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 ФКУ «ЦОКР» направляет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УФК всю необходимую информацию об эксперте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70818" y="2338083"/>
            <a:ext cx="2520000" cy="144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рабочего дня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даты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издания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приказа о назначении контрольного мероприятия УФК направляет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копию приказа о назначении контрольного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ФКУ «ЦОКР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30817" y="1061939"/>
            <a:ext cx="1800000" cy="72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назначении контрольного мероприятия УФК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628368" y="1049752"/>
            <a:ext cx="1800000" cy="72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контрольного мероприятия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68368" y="2338302"/>
            <a:ext cx="2520000" cy="144000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дней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дня издания приказа о назначении контрольного мероприятия УФК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программу контрольного мероприятия в ФКУ «ЦОКР»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 rot="5400000">
            <a:off x="4561796" y="1880308"/>
            <a:ext cx="538043" cy="36004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7255165" y="1864475"/>
            <a:ext cx="538043" cy="36004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338072" y="1950268"/>
            <a:ext cx="1584496" cy="18466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ru-RU"/>
            </a:defPPr>
            <a:lvl1pPr algn="ctr">
              <a:spcAft>
                <a:spcPts val="600"/>
              </a:spcAft>
              <a:defRPr sz="14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ru-RU" sz="1200" b="0" dirty="0" smtClean="0"/>
              <a:t>УФК  в  ФКУ </a:t>
            </a:r>
            <a:r>
              <a:rPr lang="ru-RU" sz="1200" b="0" dirty="0"/>
              <a:t>«ЦОКР» </a:t>
            </a:r>
            <a:endParaRPr lang="ru-RU" sz="1200" b="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7019952" y="1930164"/>
            <a:ext cx="1584496" cy="18466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ru-RU"/>
            </a:defPPr>
            <a:lvl1pPr algn="ctr">
              <a:spcAft>
                <a:spcPts val="600"/>
              </a:spcAft>
              <a:defRPr sz="14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ru-RU" sz="1200" b="0" dirty="0" smtClean="0"/>
              <a:t>УФК  в  ФКУ </a:t>
            </a:r>
            <a:r>
              <a:rPr lang="ru-RU" sz="1200" b="0" dirty="0"/>
              <a:t>«ЦОКР» </a:t>
            </a:r>
            <a:endParaRPr lang="ru-RU" sz="1200" b="0" dirty="0" smtClean="0"/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888" y="1257103"/>
            <a:ext cx="541936" cy="39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9999"/>
                  </a:outerShdw>
                </a:effectLst>
              </a14:hiddenEffects>
            </a:ext>
          </a:extLst>
        </p:spPr>
      </p:pic>
      <p:pic>
        <p:nvPicPr>
          <p:cNvPr id="24" name="Picture 31" descr="24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48" y="1235778"/>
            <a:ext cx="388844" cy="41546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трелка вправо 26"/>
          <p:cNvSpPr/>
          <p:nvPr/>
        </p:nvSpPr>
        <p:spPr>
          <a:xfrm rot="5400000">
            <a:off x="1691142" y="1881410"/>
            <a:ext cx="538043" cy="36004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62752" y="1947950"/>
            <a:ext cx="1584496" cy="18466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ru-RU"/>
            </a:defPPr>
            <a:lvl1pPr algn="ctr">
              <a:spcAft>
                <a:spcPts val="600"/>
              </a:spcAft>
              <a:defRPr sz="14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ru-RU" sz="1200" b="0" dirty="0" smtClean="0"/>
              <a:t>ФКУ </a:t>
            </a:r>
            <a:r>
              <a:rPr lang="ru-RU" sz="1200" b="0" dirty="0"/>
              <a:t>«ЦОКР</a:t>
            </a:r>
            <a:r>
              <a:rPr lang="ru-RU" sz="1200" b="0" dirty="0" smtClean="0"/>
              <a:t>»   в   УФК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052040" y="4284099"/>
            <a:ext cx="6736328" cy="646331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 lIns="0" tIns="0" rIns="0" bIns="0" anchor="ctr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экспертизы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(исследования) в рамках проведения контрольного мероприятия оформляются путем составления письменного отчета о проведенном исследовании и письменного заключения об экспертизе соответственно.</a:t>
            </a:r>
          </a:p>
        </p:txBody>
      </p:sp>
      <p:sp>
        <p:nvSpPr>
          <p:cNvPr id="30" name="Стрелка вправо 29"/>
          <p:cNvSpPr/>
          <p:nvPr/>
        </p:nvSpPr>
        <p:spPr>
          <a:xfrm>
            <a:off x="539552" y="4414406"/>
            <a:ext cx="1512488" cy="36004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39552" y="4299942"/>
            <a:ext cx="1512488" cy="55399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defPPr>
              <a:defRPr lang="ru-RU"/>
            </a:defPPr>
            <a:lvl1pPr algn="ctr">
              <a:spcAft>
                <a:spcPts val="600"/>
              </a:spcAft>
              <a:defRPr sz="1400" b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ru-RU" sz="1200" b="0" dirty="0"/>
              <a:t>ФКУ «ЦОКР»</a:t>
            </a:r>
          </a:p>
          <a:p>
            <a:pPr>
              <a:spcAft>
                <a:spcPts val="0"/>
              </a:spcAft>
            </a:pPr>
            <a:r>
              <a:rPr lang="ru-RU" sz="1200" b="0" dirty="0" smtClean="0"/>
              <a:t>в</a:t>
            </a:r>
          </a:p>
          <a:p>
            <a:pPr>
              <a:spcAft>
                <a:spcPts val="0"/>
              </a:spcAft>
            </a:pPr>
            <a:r>
              <a:rPr lang="ru-RU" sz="1200" b="0" dirty="0" smtClean="0"/>
              <a:t>УФК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0272" y="4890194"/>
            <a:ext cx="2133600" cy="273844"/>
          </a:xfrm>
        </p:spPr>
        <p:txBody>
          <a:bodyPr vert="horz" lIns="91440" tIns="45720" rIns="91440" bIns="45720" rtlCol="0" anchor="ctr"/>
          <a:lstStyle/>
          <a:p>
            <a:fld id="{71588444-319D-4652-A62E-10CB457F657D}" type="slidenum">
              <a:rPr lang="ru-RU" sz="1400" b="1">
                <a:solidFill>
                  <a:schemeClr val="accent2">
                    <a:lumMod val="50000"/>
                  </a:schemeClr>
                </a:solidFill>
              </a:rPr>
              <a:pPr/>
              <a:t>5</a:t>
            </a:fld>
            <a:endParaRPr lang="ru-RU" sz="1400" b="1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91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64624" y="-11626"/>
            <a:ext cx="6480000" cy="1080000"/>
          </a:xfrm>
        </p:spPr>
        <p:txBody>
          <a:bodyPr wrap="square">
            <a:no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Информация о проведенной строительно-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технической экспертизе (исследовании)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УФК по Волгоградской области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168964"/>
              </p:ext>
            </p:extLst>
          </p:nvPr>
        </p:nvGraphicFramePr>
        <p:xfrm>
          <a:off x="142672" y="2214428"/>
          <a:ext cx="8856984" cy="287760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21216"/>
                <a:gridCol w="1007276"/>
                <a:gridCol w="3457220"/>
                <a:gridCol w="971272"/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объекта контроля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объемов работ,</a:t>
                      </a:r>
                      <a:b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объекта контроля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объемов работ,</a:t>
                      </a:r>
                      <a:b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транспорта и дорожного хозяйства Волгоградской области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1 042 078,981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Служба единого заказчика - застройщика администрации Волгограда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11 806,897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(без нарушений)</a:t>
                      </a: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казенное учреждение Волгоградской области «Дирекция водохозяйственного строительства»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1 103 616,595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(без нарушений)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Служба единого заказчика - застройщика администрации Волгограда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114 829,467</a:t>
                      </a: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Федеральное государственное унитарное предприятие «Спорт-Инжиниринг»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388 781,612</a:t>
                      </a:r>
                    </a:p>
                  </a:txBody>
                  <a:tcPr/>
                </a:tc>
              </a:tr>
              <a:tr h="547261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бюджетное учреждение культуры "Волгоградский областной краеведческий музей"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45 390,890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(без нарушений)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61928" y="1131710"/>
            <a:ext cx="4392000" cy="10800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</a:t>
            </a:r>
          </a:p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Количество: 2 (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раздел плана)</a:t>
            </a:r>
          </a:p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Исполнители: ООО «ЭКСПЕРТЪ»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89928" y="1131710"/>
            <a:ext cx="4392000" cy="108000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</a:t>
            </a:r>
          </a:p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Количество: 4 (3 –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раздел плана, 1 – обращение АППП)</a:t>
            </a:r>
          </a:p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Исполнители: ФКУ «ЦОКР» (2), Межрегиональный филиал г. Ставрополь (1), Межрегиональный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Ростов-на-Дону (1)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72" y="4890194"/>
            <a:ext cx="2133600" cy="273844"/>
          </a:xfrm>
        </p:spPr>
        <p:txBody>
          <a:bodyPr vert="horz" lIns="91440" tIns="45720" rIns="91440" bIns="45720" rtlCol="0" anchor="ctr"/>
          <a:lstStyle/>
          <a:p>
            <a:fld id="{71588444-319D-4652-A62E-10CB457F657D}" type="slidenum">
              <a:rPr lang="ru-RU" sz="1400" b="1">
                <a:solidFill>
                  <a:schemeClr val="accent2">
                    <a:lumMod val="50000"/>
                  </a:schemeClr>
                </a:solidFill>
              </a:rPr>
              <a:pPr/>
              <a:t>6</a:t>
            </a:fld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5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61280" y="29215"/>
            <a:ext cx="6480000" cy="1015663"/>
          </a:xfr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Нарушения, выявленные по результатам строительно-технической экспертизы (исследования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),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УФК по Волгоградской области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669298"/>
              </p:ext>
            </p:extLst>
          </p:nvPr>
        </p:nvGraphicFramePr>
        <p:xfrm>
          <a:off x="142672" y="1131590"/>
          <a:ext cx="8839256" cy="3840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65232"/>
                <a:gridCol w="1800200"/>
                <a:gridCol w="3473824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Сумма выявленных нарушений,</a:t>
                      </a:r>
                      <a:b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2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151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Исследование, 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 контроля – Муниципальное казенное учреждение Служба единого заказчика-застройщика администрации Волгограда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 объекта инфраструктуры)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25 944,060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невыполненных объемов строительно-монтажных работ</a:t>
                      </a:r>
                    </a:p>
                  </a:txBody>
                  <a:tcPr/>
                </a:tc>
              </a:tr>
              <a:tr h="983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Исследование в рамках выездной проверки, проводимой Федеральным казначейством, объект контроля –  Федеральное государственное унитарное предприятие  «Спорт-Инжиниринг» (стадион «Волгоград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Арена»)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невыполненных объемов строительно-монтажных работ</a:t>
                      </a:r>
                    </a:p>
                  </a:txBody>
                  <a:tcPr/>
                </a:tc>
              </a:tr>
              <a:tr h="9051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Экспертиза, объект контроля – Комитет транспорта и дорожного хозяйства Волгоградской области («Шоссе Авиаторов»)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8 757,024</a:t>
                      </a:r>
                    </a:p>
                    <a:p>
                      <a:pPr marL="0" algn="ctr" defTabSz="914400" rtl="0" eaLnBrk="1" latinLnBrk="0" hangingPunct="1"/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114,071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Приняты и оплачены объемы строительно-монтажных работ ненадлежащего качества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невыполненных объемов строительно-монтажных работ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Кроме того, выявлены нарушения сроков выполнения работ, предусмотренные государственным контрактом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20272" y="4890194"/>
            <a:ext cx="2133600" cy="273844"/>
          </a:xfrm>
        </p:spPr>
        <p:txBody>
          <a:bodyPr vert="horz" lIns="91440" tIns="45720" rIns="91440" bIns="45720" rtlCol="0" anchor="ctr"/>
          <a:lstStyle/>
          <a:p>
            <a:fld id="{71588444-319D-4652-A62E-10CB457F657D}" type="slidenum">
              <a:rPr lang="ru-RU" sz="1400" b="1">
                <a:solidFill>
                  <a:schemeClr val="accent2">
                    <a:lumMod val="50000"/>
                  </a:schemeClr>
                </a:solidFill>
              </a:rPr>
              <a:pPr/>
              <a:t>7</a:t>
            </a:fld>
            <a:endParaRPr lang="ru-RU" sz="1400" b="1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22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9513" y="1121712"/>
            <a:ext cx="87849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проведения  строительно-технических исследований в рамках выездных и камеральных проверок ( на более 20 рабочих дней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нескольких централизованных заданий, предусматривающих  привлечение экспертов (специалистов), заявленных ранее.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Разногласия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возникающие со стороны объекта контроля, после получения заключения по результатам обследования, в ходе которого проводилось строительно-техническое исследование.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подготавливаемых отчетов по результатам проведения строительно-технических экспертиз (исследований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Негосударственная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проектной документации и (или) негосударственная экспертиза результатов инженерных изысканий проводятся юридическими лицами, аккредитованными на право проведения негосударственной экспертизы соответствующего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64624" y="1690"/>
            <a:ext cx="6480000" cy="1080000"/>
          </a:xfrm>
        </p:spPr>
        <p:txBody>
          <a:bodyPr wrap="square">
            <a:no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Проблемные вопросы, возникающие при организации и проведении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строительно-технической экспертизы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исследования)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0272" y="4890194"/>
            <a:ext cx="2133600" cy="273844"/>
          </a:xfrm>
        </p:spPr>
        <p:txBody>
          <a:bodyPr vert="horz" lIns="91440" tIns="45720" rIns="91440" bIns="45720" rtlCol="0" anchor="ctr"/>
          <a:lstStyle/>
          <a:p>
            <a:fld id="{71588444-319D-4652-A62E-10CB457F657D}" type="slidenum">
              <a:rPr lang="ru-RU" sz="1400" b="1">
                <a:solidFill>
                  <a:schemeClr val="accent2">
                    <a:lumMod val="50000"/>
                  </a:schemeClr>
                </a:solidFill>
              </a:rPr>
              <a:pPr/>
              <a:t>8</a:t>
            </a:fld>
            <a:endParaRPr lang="ru-RU" sz="1400" b="1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76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9513" y="1084838"/>
            <a:ext cx="8784976" cy="3647152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в действующие нормативные правовые акты  в части: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приостановления контрольных мероприятий по месту нахождения объекта контроля на срок до 6 месяцев в случае проведения строительно-технического исследования;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 срока проведения обследования, проводимого в рамках выездных и камеральных проверок, в случае проведения строительно-технической экспертизы (исследования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buFont typeface="+mj-lt"/>
              <a:buAutoNum type="arabicPeriod" startAt="2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Доведение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централизованных заданий, направляемых в ТОФК, в сроки, соответствующие срокам проведения контрольных мероприятий, установленным в согласованных и утвержденных планах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 startAt="2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ФКУ «ЦОКР» и ТОФК ФКУ «ЦОКР» принимать участие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ТОФК заключений на возражения объекта контроля по вопросам, относящимся к нарушениям, выявленным по результатам проведенного строительно-технического исследования;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заседаниях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Контрольной комиссии ТОФК;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судебных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 (предусмотреть в Порядке взаимодействия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64624" y="1690"/>
            <a:ext cx="6480000" cy="1080000"/>
          </a:xfrm>
        </p:spPr>
        <p:txBody>
          <a:bodyPr wrap="square">
            <a:no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Предложения  по решению проблемных вопросов,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возникающих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 организации и проведении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строительно-технической экспертизы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исследования)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4869269"/>
            <a:ext cx="2133600" cy="273844"/>
          </a:xfrm>
        </p:spPr>
        <p:txBody>
          <a:bodyPr vert="horz" lIns="91440" tIns="45720" rIns="91440" bIns="45720" rtlCol="0" anchor="ctr"/>
          <a:lstStyle/>
          <a:p>
            <a:fld id="{71588444-319D-4652-A62E-10CB457F657D}" type="slidenum">
              <a:rPr lang="ru-RU" sz="1400" b="1">
                <a:solidFill>
                  <a:schemeClr val="accent2">
                    <a:lumMod val="50000"/>
                  </a:schemeClr>
                </a:solidFill>
              </a:rPr>
              <a:pPr/>
              <a:t>9</a:t>
            </a:fld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80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9513" y="1127522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4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отчетов проведения строительно-технического исследования с ТОФК до его подписания и включения результатов в Заключение  по результатам проведенного обследования с целью устранения недостатков (предусмотреть в порядке взаимодействия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buFont typeface="+mj-lt"/>
              <a:buAutoNum type="arabicPeriod" startAt="4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о получении в соответствии с действующим законодательством специалистами ФКУ»ЦОКР» квалификационного аттестата на право подготовки заключений экспертизы проектной документации и (или) экспертизы результатов инженерных изысканий.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664624" y="1690"/>
            <a:ext cx="6480000" cy="1080000"/>
          </a:xfrm>
        </p:spPr>
        <p:txBody>
          <a:bodyPr wrap="square">
            <a:no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Предложения  по решению проблемных вопросов,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возникающих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 организации и проведении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строительно-технической экспертизы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исследования)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0272" y="4890194"/>
            <a:ext cx="2133600" cy="273844"/>
          </a:xfrm>
        </p:spPr>
        <p:txBody>
          <a:bodyPr vert="horz" lIns="91440" tIns="45720" rIns="91440" bIns="45720" rtlCol="0" anchor="ctr"/>
          <a:lstStyle/>
          <a:p>
            <a:fld id="{71588444-319D-4652-A62E-10CB457F657D}" type="slidenum">
              <a:rPr lang="ru-RU" sz="1400" b="1">
                <a:solidFill>
                  <a:schemeClr val="accent2">
                    <a:lumMod val="50000"/>
                  </a:schemeClr>
                </a:solidFill>
              </a:rPr>
              <a:pPr/>
              <a:t>10</a:t>
            </a:fld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682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57000" t="-7000" r="-6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2193708"/>
            <a:ext cx="69847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spc="5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242728" y="221862"/>
            <a:ext cx="2256905" cy="523220"/>
            <a:chOff x="946943" y="105898"/>
            <a:chExt cx="2256905" cy="523220"/>
          </a:xfrm>
        </p:grpSpPr>
        <p:sp>
          <p:nvSpPr>
            <p:cNvPr id="8" name="TextBox 7"/>
            <p:cNvSpPr txBox="1"/>
            <p:nvPr/>
          </p:nvSpPr>
          <p:spPr>
            <a:xfrm>
              <a:off x="946943" y="105898"/>
              <a:ext cx="22569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УФК по Волгоградской области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85939" y="367508"/>
              <a:ext cx="221790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www. </a:t>
              </a:r>
              <a:r>
                <a:rPr lang="en-US" sz="1100" dirty="0" err="1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v</a:t>
              </a:r>
              <a:r>
                <a:rPr lang="en-US" sz="1100" dirty="0" err="1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olgograd</a:t>
              </a:r>
              <a:r>
                <a:rPr lang="ru-RU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</a:t>
              </a:r>
              <a:r>
                <a:rPr lang="en-US" sz="11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roskazna.ru</a:t>
              </a:r>
              <a:endParaRPr lang="ru-RU" sz="11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964527" y="367508"/>
              <a:ext cx="2217909" cy="0"/>
            </a:xfrm>
            <a:prstGeom prst="lin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051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4520</TotalTime>
  <Words>1172</Words>
  <Application>Microsoft Office PowerPoint</Application>
  <PresentationFormat>Экран (16:9)</PresentationFormat>
  <Paragraphs>158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Times New Roman</vt:lpstr>
      <vt:lpstr>Wingdings</vt:lpstr>
      <vt:lpstr>Тема Office</vt:lpstr>
      <vt:lpstr>Презентация PowerPoint</vt:lpstr>
      <vt:lpstr>Нормативные правовые акты, регламентирующие порядок проведения экспертизы (исследования)</vt:lpstr>
      <vt:lpstr>Организация проведения строительно-технической экспертизы (исследования)</vt:lpstr>
      <vt:lpstr>Взаимодействие УФК и ФКУ «ЦОКР» при привлечении  независимых экспертов, специалистов ФКУ «ЦОКР»</vt:lpstr>
      <vt:lpstr>Взаимодействие УФК и ФКУ «ЦОКР» при привлечении  независимых экспертов, специалистов ФКУ «ЦОКР»</vt:lpstr>
      <vt:lpstr>Информация о проведенной строительно- технической экспертизе (исследовании) УФК по Волгоградской области</vt:lpstr>
      <vt:lpstr>Нарушения, выявленные по результатам строительно-технической экспертизы (исследования), УФК по Волгоградской области</vt:lpstr>
      <vt:lpstr>Проблемные вопросы, возникающие при организации и проведении строительно-технической экспертизы (исследования)</vt:lpstr>
      <vt:lpstr>Предложения  по решению проблемных вопросов, возникающих при организации и проведении строительно-технической экспертизы (исследования)</vt:lpstr>
      <vt:lpstr>Предложения  по решению проблемных вопросов, возникающих при организации и проведении строительно-технической экспертизы (исследования)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mobile</dc:creator>
  <cp:lastModifiedBy>RePack by Diakov</cp:lastModifiedBy>
  <cp:revision>224</cp:revision>
  <cp:lastPrinted>2017-04-20T15:29:58Z</cp:lastPrinted>
  <dcterms:created xsi:type="dcterms:W3CDTF">2016-04-14T08:52:46Z</dcterms:created>
  <dcterms:modified xsi:type="dcterms:W3CDTF">2018-06-28T11:38:12Z</dcterms:modified>
</cp:coreProperties>
</file>