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8" r:id="rId2"/>
    <p:sldId id="291" r:id="rId3"/>
    <p:sldId id="281" r:id="rId4"/>
    <p:sldId id="282" r:id="rId5"/>
    <p:sldId id="279" r:id="rId6"/>
    <p:sldId id="288" r:id="rId7"/>
    <p:sldId id="285" r:id="rId8"/>
    <p:sldId id="293" r:id="rId9"/>
    <p:sldId id="286" r:id="rId10"/>
    <p:sldId id="283" r:id="rId11"/>
    <p:sldId id="290" r:id="rId12"/>
    <p:sldId id="294" r:id="rId13"/>
    <p:sldId id="292" r:id="rId14"/>
  </p:sldIdLst>
  <p:sldSz cx="12192000" cy="6858000"/>
  <p:notesSz cx="9931400" cy="6794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3483CA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8" autoAdjust="0"/>
    <p:restoredTop sz="95051" autoAdjust="0"/>
  </p:normalViewPr>
  <p:slideViewPr>
    <p:cSldViewPr snapToGrid="0">
      <p:cViewPr varScale="1">
        <p:scale>
          <a:sx n="111" d="100"/>
          <a:sy n="111" d="100"/>
        </p:scale>
        <p:origin x="8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8113275481522"/>
          <c:y val="3.8598118997402078E-2"/>
          <c:w val="0.41664152086909007"/>
          <c:h val="0.782630144922288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проверки (ревизии)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3567993275661371E-2"/>
                  <c:y val="-5.2689490566443753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6</a:t>
                    </a:r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517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543164603429950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208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6 мес. 2018 года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6517</c:v>
                </c:pt>
                <c:pt idx="1">
                  <c:v>2208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Внеплановые проверки (ревизии)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5431646034299508E-2"/>
                  <c:y val="1.317237264161093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1363472413618507E-2"/>
                  <c:y val="5.7480108261747211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 </a:t>
                    </a:r>
                    <a:r>
                      <a:rPr lang="en-US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1</a:t>
                    </a:r>
                    <a:r>
                      <a:rPr lang="ru-RU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 </a:t>
                    </a:r>
                    <a:r>
                      <a:rPr lang="en-US" b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040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6 мес. 2018 года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743</c:v>
                </c:pt>
                <c:pt idx="1">
                  <c:v>1040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Обследования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8.543164603429950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9499819654980439E-2"/>
                  <c:y val="-1.149602165234944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6 мес. 2018 года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@">
                  <c:v>990</c:v>
                </c:pt>
                <c:pt idx="1">
                  <c:v>463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0"/>
        <c:overlap val="100"/>
        <c:axId val="224387800"/>
        <c:axId val="224388192"/>
      </c:barChart>
      <c:catAx>
        <c:axId val="224387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 lang="ru-RU" sz="9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388192"/>
        <c:crosses val="autoZero"/>
        <c:auto val="1"/>
        <c:lblAlgn val="ctr"/>
        <c:lblOffset val="100"/>
        <c:noMultiLvlLbl val="0"/>
      </c:catAx>
      <c:valAx>
        <c:axId val="224388192"/>
        <c:scaling>
          <c:orientation val="minMax"/>
          <c:max val="84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 algn="ctr">
              <a:defRPr lang="ru-RU" sz="11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387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813729541411127"/>
          <c:y val="2.6285155648891591E-2"/>
          <c:w val="0.32587448114769907"/>
          <c:h val="0.58848260258577445"/>
        </c:manualLayout>
      </c:layout>
      <c:overlay val="0"/>
      <c:txPr>
        <a:bodyPr/>
        <a:lstStyle/>
        <a:p>
          <a:pPr>
            <a:defRPr sz="800" baseline="0"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rgbClr val="BEDCFE"/>
              </a:solidFill>
            </c:spPr>
          </c:dPt>
          <c:dPt>
            <c:idx val="1"/>
            <c:bubble3D val="0"/>
            <c:spPr>
              <a:solidFill>
                <a:srgbClr val="7093D2"/>
              </a:solidFill>
            </c:spPr>
          </c:dPt>
          <c:dPt>
            <c:idx val="3"/>
            <c:bubble3D val="0"/>
            <c:explosion val="10"/>
          </c:dPt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1011</c:v>
                </c:pt>
                <c:pt idx="1">
                  <c:v>3561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8461018846499391"/>
          <c:y val="0.34244016795054405"/>
          <c:w val="0.34462024356371523"/>
          <c:h val="0.44998984491256666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rgbClr val="BEDCFE"/>
              </a:solidFill>
            </c:spPr>
          </c:dPt>
          <c:dPt>
            <c:idx val="1"/>
            <c:bubble3D val="0"/>
            <c:spPr>
              <a:solidFill>
                <a:srgbClr val="7093D2"/>
              </a:solidFill>
            </c:spPr>
          </c:dPt>
          <c:dPt>
            <c:idx val="3"/>
            <c:bubble3D val="0"/>
            <c:explosion val="10"/>
          </c:dPt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343</c:v>
                </c:pt>
                <c:pt idx="1">
                  <c:v>1371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8461018846499391"/>
          <c:y val="0.34244016795054405"/>
          <c:w val="0.34462024356371523"/>
          <c:h val="0.44998984491256666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01040384207488"/>
          <c:y val="0.26666561961031837"/>
          <c:w val="0.43959906104732799"/>
          <c:h val="0.53918755625882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проверенных средств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10621043014791708"/>
                  <c:y val="0.105965374500971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4</a:t>
                    </a:r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126,3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534186337788343"/>
                  <c:y val="6.860455631488735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1</a:t>
                    </a:r>
                    <a:r>
                      <a:rPr lang="ru-RU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301,9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6 мес. 2018 года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4126.3</c:v>
                </c:pt>
                <c:pt idx="1">
                  <c:v>1301.9000000000001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Выявленные нарушения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9.0323241922506819E-2"/>
                  <c:y val="-6.8604556314887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20189733848865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год</c:v>
                </c:pt>
                <c:pt idx="1">
                  <c:v>6 мес. 2018 года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735.9</c:v>
                </c:pt>
                <c:pt idx="1">
                  <c:v>217.2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overlap val="100"/>
        <c:axId val="224389760"/>
        <c:axId val="224390152"/>
      </c:barChart>
      <c:catAx>
        <c:axId val="22438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 algn="ctr">
              <a:defRPr lang="ru-RU" sz="9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4390152"/>
        <c:crosses val="autoZero"/>
        <c:auto val="1"/>
        <c:lblAlgn val="ctr"/>
        <c:lblOffset val="100"/>
        <c:noMultiLvlLbl val="0"/>
      </c:catAx>
      <c:valAx>
        <c:axId val="224390152"/>
        <c:scaling>
          <c:orientation val="minMax"/>
          <c:max val="51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  <a:endParaRPr lang="ru-RU"/>
          </a:p>
        </c:txPr>
        <c:crossAx val="224389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99126456449019"/>
          <c:y val="0.23800405001654396"/>
          <c:w val="0.30477510282384918"/>
          <c:h val="0.52399154834192985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rgbClr val="BEDCFE"/>
              </a:solidFill>
            </c:spPr>
          </c:dPt>
          <c:dPt>
            <c:idx val="1"/>
            <c:bubble3D val="0"/>
            <c:spPr>
              <a:solidFill>
                <a:srgbClr val="7093D2"/>
              </a:solidFill>
            </c:spPr>
          </c:dPt>
          <c:dPt>
            <c:idx val="3"/>
            <c:bubble3D val="0"/>
            <c:explosion val="10"/>
          </c:dPt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1.4</c:v>
                </c:pt>
                <c:pt idx="1">
                  <c:v>33.9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rgbClr val="BEDCFE"/>
              </a:solidFill>
            </c:spPr>
          </c:dPt>
          <c:dPt>
            <c:idx val="1"/>
            <c:bubble3D val="0"/>
            <c:spPr>
              <a:solidFill>
                <a:srgbClr val="7093D2"/>
              </a:solidFill>
            </c:spPr>
          </c:dPt>
          <c:dPt>
            <c:idx val="3"/>
            <c:bubble3D val="0"/>
            <c:explosion val="10"/>
          </c:dPt>
          <c:cat>
            <c:strRef>
              <c:f>Лист1!$A$2:$A$3</c:f>
              <c:strCache>
                <c:ptCount val="2"/>
                <c:pt idx="0">
                  <c:v>Предписания</c:v>
                </c:pt>
                <c:pt idx="1">
                  <c:v>Представления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1.4</c:v>
                </c:pt>
                <c:pt idx="1">
                  <c:v>33.9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3AEFC-99AF-4E58-81A7-9E0B0638BA07}" type="doc">
      <dgm:prSet loTypeId="urn:microsoft.com/office/officeart/2005/8/layout/h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5411D9-D054-4325-83D6-6DF3341E1E46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250" b="1" dirty="0" smtClean="0"/>
            <a:t>Формирование</a:t>
          </a:r>
          <a:r>
            <a:rPr lang="ru-RU" sz="1300" b="1" dirty="0" smtClean="0"/>
            <a:t> Плана ФК</a:t>
          </a:r>
          <a:endParaRPr lang="ru-RU" sz="1300" b="1" dirty="0"/>
        </a:p>
      </dgm:t>
    </dgm:pt>
    <dgm:pt modelId="{5991A165-E04E-4D90-B981-9C1CB20CB490}" type="parTrans" cxnId="{84712ADC-F9A9-435F-BE86-CEDDC1A2C04F}">
      <dgm:prSet/>
      <dgm:spPr/>
      <dgm:t>
        <a:bodyPr/>
        <a:lstStyle/>
        <a:p>
          <a:endParaRPr lang="ru-RU"/>
        </a:p>
      </dgm:t>
    </dgm:pt>
    <dgm:pt modelId="{3E3441F0-10DD-4B7A-8D4A-216EA3309974}" type="sibTrans" cxnId="{84712ADC-F9A9-435F-BE86-CEDDC1A2C04F}">
      <dgm:prSet/>
      <dgm:spPr/>
      <dgm:t>
        <a:bodyPr/>
        <a:lstStyle/>
        <a:p>
          <a:endParaRPr lang="ru-RU"/>
        </a:p>
      </dgm:t>
    </dgm:pt>
    <dgm:pt modelId="{727264CD-65B2-4C94-960A-E2BE804F2ADF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Единые справочники</a:t>
          </a:r>
          <a:endParaRPr lang="ru-RU" sz="1400" b="1" dirty="0"/>
        </a:p>
      </dgm:t>
    </dgm:pt>
    <dgm:pt modelId="{90B7FCAA-8487-4F3D-9707-13C1E73C03F3}" type="parTrans" cxnId="{82D66B8E-661C-4332-8632-5D70BEFFE027}">
      <dgm:prSet/>
      <dgm:spPr/>
      <dgm:t>
        <a:bodyPr/>
        <a:lstStyle/>
        <a:p>
          <a:endParaRPr lang="ru-RU"/>
        </a:p>
      </dgm:t>
    </dgm:pt>
    <dgm:pt modelId="{9D35E985-1222-4F0F-A103-81B7049462B0}" type="sibTrans" cxnId="{82D66B8E-661C-4332-8632-5D70BEFFE027}">
      <dgm:prSet/>
      <dgm:spPr/>
      <dgm:t>
        <a:bodyPr/>
        <a:lstStyle/>
        <a:p>
          <a:endParaRPr lang="ru-RU"/>
        </a:p>
      </dgm:t>
    </dgm:pt>
    <dgm:pt modelId="{F9BC0331-B0BF-4AEC-81DB-1657CB943FE6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Согласование планов УФК</a:t>
          </a:r>
          <a:endParaRPr lang="ru-RU" sz="1400" b="1" dirty="0"/>
        </a:p>
      </dgm:t>
    </dgm:pt>
    <dgm:pt modelId="{B2954726-4EF3-46A6-9DD9-32E703EAC98F}" type="parTrans" cxnId="{CB93F76C-73EB-41DC-9062-EABE5862C616}">
      <dgm:prSet/>
      <dgm:spPr/>
      <dgm:t>
        <a:bodyPr/>
        <a:lstStyle/>
        <a:p>
          <a:endParaRPr lang="ru-RU"/>
        </a:p>
      </dgm:t>
    </dgm:pt>
    <dgm:pt modelId="{C52B17E7-13A9-45DD-97E1-A5CA52359778}" type="sibTrans" cxnId="{CB93F76C-73EB-41DC-9062-EABE5862C616}">
      <dgm:prSet/>
      <dgm:spPr/>
      <dgm:t>
        <a:bodyPr/>
        <a:lstStyle/>
        <a:p>
          <a:endParaRPr lang="ru-RU"/>
        </a:p>
      </dgm:t>
    </dgm:pt>
    <dgm:pt modelId="{5C89AA54-D0FF-4438-AF92-53498BB5262A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100" dirty="0" smtClean="0"/>
            <a:t>Поручения во II разделы планов УФК</a:t>
          </a:r>
          <a:endParaRPr lang="ru-RU" sz="1100" dirty="0"/>
        </a:p>
      </dgm:t>
    </dgm:pt>
    <dgm:pt modelId="{D35B13AA-0078-4EE2-ACD9-FF0230B415ED}" type="parTrans" cxnId="{D74D7DCB-89B7-4915-A205-3B80EED3466A}">
      <dgm:prSet/>
      <dgm:spPr/>
      <dgm:t>
        <a:bodyPr/>
        <a:lstStyle/>
        <a:p>
          <a:endParaRPr lang="ru-RU"/>
        </a:p>
      </dgm:t>
    </dgm:pt>
    <dgm:pt modelId="{7B93F8D2-AE63-4451-91BF-5A490EF8D99F}" type="sibTrans" cxnId="{D74D7DCB-89B7-4915-A205-3B80EED3466A}">
      <dgm:prSet/>
      <dgm:spPr/>
      <dgm:t>
        <a:bodyPr/>
        <a:lstStyle/>
        <a:p>
          <a:endParaRPr lang="ru-RU"/>
        </a:p>
      </dgm:t>
    </dgm:pt>
    <dgm:pt modelId="{E1ADC9E8-146C-46BC-972F-B918B4C432CD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200" dirty="0" smtClean="0"/>
            <a:t>Объекты </a:t>
          </a:r>
          <a:endParaRPr lang="ru-RU" sz="1200" dirty="0"/>
        </a:p>
      </dgm:t>
    </dgm:pt>
    <dgm:pt modelId="{468C4C84-B9A9-4277-9484-039C8D509AF5}" type="sibTrans" cxnId="{555CFB33-8F76-4EFC-A1D8-88FF819921AD}">
      <dgm:prSet/>
      <dgm:spPr/>
      <dgm:t>
        <a:bodyPr/>
        <a:lstStyle/>
        <a:p>
          <a:endParaRPr lang="ru-RU"/>
        </a:p>
      </dgm:t>
    </dgm:pt>
    <dgm:pt modelId="{17A70E5D-ACDA-4093-BC6D-4CF0A0E81B73}" type="parTrans" cxnId="{555CFB33-8F76-4EFC-A1D8-88FF819921AD}">
      <dgm:prSet/>
      <dgm:spPr/>
      <dgm:t>
        <a:bodyPr/>
        <a:lstStyle/>
        <a:p>
          <a:endParaRPr lang="ru-RU"/>
        </a:p>
      </dgm:t>
    </dgm:pt>
    <dgm:pt modelId="{E87A81A0-BAAF-4F56-8A1D-34BC0F2CC10C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200" dirty="0" smtClean="0"/>
            <a:t>Темы</a:t>
          </a:r>
          <a:endParaRPr lang="ru-RU" sz="1200" dirty="0"/>
        </a:p>
      </dgm:t>
    </dgm:pt>
    <dgm:pt modelId="{FAA2977D-B9F8-4CF1-92D6-83792619F894}" type="parTrans" cxnId="{174FDBFA-FB73-4A2C-B6C6-5F112E39F992}">
      <dgm:prSet/>
      <dgm:spPr/>
      <dgm:t>
        <a:bodyPr/>
        <a:lstStyle/>
        <a:p>
          <a:endParaRPr lang="ru-RU"/>
        </a:p>
      </dgm:t>
    </dgm:pt>
    <dgm:pt modelId="{CB4C2773-BBF2-4F28-916C-540BD59080DE}" type="sibTrans" cxnId="{174FDBFA-FB73-4A2C-B6C6-5F112E39F992}">
      <dgm:prSet/>
      <dgm:spPr/>
      <dgm:t>
        <a:bodyPr/>
        <a:lstStyle/>
        <a:p>
          <a:endParaRPr lang="ru-RU"/>
        </a:p>
      </dgm:t>
    </dgm:pt>
    <dgm:pt modelId="{EFD9CD5A-CBA4-46ED-834A-2AFA2A568903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ru-RU" sz="1100" dirty="0" smtClean="0"/>
            <a:t>ЦЗ</a:t>
          </a:r>
          <a:endParaRPr lang="ru-RU" sz="1100" dirty="0"/>
        </a:p>
      </dgm:t>
    </dgm:pt>
    <dgm:pt modelId="{6A31C199-4387-478C-9F60-10043AAB2E0E}" type="sibTrans" cxnId="{F9874BE6-AFAF-4D18-BF39-7407B9AA6609}">
      <dgm:prSet/>
      <dgm:spPr/>
      <dgm:t>
        <a:bodyPr/>
        <a:lstStyle/>
        <a:p>
          <a:endParaRPr lang="ru-RU"/>
        </a:p>
      </dgm:t>
    </dgm:pt>
    <dgm:pt modelId="{F7976F8B-ED78-4CED-B263-ACBFA79C8DBF}" type="parTrans" cxnId="{F9874BE6-AFAF-4D18-BF39-7407B9AA6609}">
      <dgm:prSet/>
      <dgm:spPr/>
      <dgm:t>
        <a:bodyPr/>
        <a:lstStyle/>
        <a:p>
          <a:endParaRPr lang="ru-RU"/>
        </a:p>
      </dgm:t>
    </dgm:pt>
    <dgm:pt modelId="{254F6004-0A40-405E-9856-9890FD8864AA}" type="pres">
      <dgm:prSet presAssocID="{C333AEFC-99AF-4E58-81A7-9E0B0638BA0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726BFE-DD90-406D-8568-ECE36A0B4982}" type="pres">
      <dgm:prSet presAssocID="{705411D9-D054-4325-83D6-6DF3341E1E4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3B80F-B55B-4126-B767-3D4EF457DE03}" type="pres">
      <dgm:prSet presAssocID="{3E3441F0-10DD-4B7A-8D4A-216EA3309974}" presName="sibTrans" presStyleCnt="0"/>
      <dgm:spPr/>
    </dgm:pt>
    <dgm:pt modelId="{BF76A787-BDAB-41F2-8305-66F6DAE56D4A}" type="pres">
      <dgm:prSet presAssocID="{727264CD-65B2-4C94-960A-E2BE804F2AD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E4E69-3C2E-484D-923F-FDAFE452DD7F}" type="pres">
      <dgm:prSet presAssocID="{9D35E985-1222-4F0F-A103-81B7049462B0}" presName="sibTrans" presStyleCnt="0"/>
      <dgm:spPr/>
    </dgm:pt>
    <dgm:pt modelId="{05701ED7-7F4D-4536-A423-77CF811DB577}" type="pres">
      <dgm:prSet presAssocID="{F9BC0331-B0BF-4AEC-81DB-1657CB943FE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56DFE1-4D01-481A-BD0D-2E1A8D610C3B}" type="presOf" srcId="{727264CD-65B2-4C94-960A-E2BE804F2ADF}" destId="{BF76A787-BDAB-41F2-8305-66F6DAE56D4A}" srcOrd="0" destOrd="0" presId="urn:microsoft.com/office/officeart/2005/8/layout/hList6"/>
    <dgm:cxn modelId="{82D66B8E-661C-4332-8632-5D70BEFFE027}" srcId="{C333AEFC-99AF-4E58-81A7-9E0B0638BA07}" destId="{727264CD-65B2-4C94-960A-E2BE804F2ADF}" srcOrd="1" destOrd="0" parTransId="{90B7FCAA-8487-4F3D-9707-13C1E73C03F3}" sibTransId="{9D35E985-1222-4F0F-A103-81B7049462B0}"/>
    <dgm:cxn modelId="{D74D7DCB-89B7-4915-A205-3B80EED3466A}" srcId="{F9BC0331-B0BF-4AEC-81DB-1657CB943FE6}" destId="{5C89AA54-D0FF-4438-AF92-53498BB5262A}" srcOrd="1" destOrd="0" parTransId="{D35B13AA-0078-4EE2-ACD9-FF0230B415ED}" sibTransId="{7B93F8D2-AE63-4451-91BF-5A490EF8D99F}"/>
    <dgm:cxn modelId="{F9874BE6-AFAF-4D18-BF39-7407B9AA6609}" srcId="{F9BC0331-B0BF-4AEC-81DB-1657CB943FE6}" destId="{EFD9CD5A-CBA4-46ED-834A-2AFA2A568903}" srcOrd="0" destOrd="0" parTransId="{F7976F8B-ED78-4CED-B263-ACBFA79C8DBF}" sibTransId="{6A31C199-4387-478C-9F60-10043AAB2E0E}"/>
    <dgm:cxn modelId="{77AA0924-5D0D-4BBA-968E-0E68A1F377A0}" type="presOf" srcId="{C333AEFC-99AF-4E58-81A7-9E0B0638BA07}" destId="{254F6004-0A40-405E-9856-9890FD8864AA}" srcOrd="0" destOrd="0" presId="urn:microsoft.com/office/officeart/2005/8/layout/hList6"/>
    <dgm:cxn modelId="{84712ADC-F9A9-435F-BE86-CEDDC1A2C04F}" srcId="{C333AEFC-99AF-4E58-81A7-9E0B0638BA07}" destId="{705411D9-D054-4325-83D6-6DF3341E1E46}" srcOrd="0" destOrd="0" parTransId="{5991A165-E04E-4D90-B981-9C1CB20CB490}" sibTransId="{3E3441F0-10DD-4B7A-8D4A-216EA3309974}"/>
    <dgm:cxn modelId="{2EBC1C1A-07D4-47DB-A2DC-B9BB26DD057E}" type="presOf" srcId="{5C89AA54-D0FF-4438-AF92-53498BB5262A}" destId="{05701ED7-7F4D-4536-A423-77CF811DB577}" srcOrd="0" destOrd="2" presId="urn:microsoft.com/office/officeart/2005/8/layout/hList6"/>
    <dgm:cxn modelId="{555CFB33-8F76-4EFC-A1D8-88FF819921AD}" srcId="{727264CD-65B2-4C94-960A-E2BE804F2ADF}" destId="{E1ADC9E8-146C-46BC-972F-B918B4C432CD}" srcOrd="0" destOrd="0" parTransId="{17A70E5D-ACDA-4093-BC6D-4CF0A0E81B73}" sibTransId="{468C4C84-B9A9-4277-9484-039C8D509AF5}"/>
    <dgm:cxn modelId="{68B2C205-EE88-4237-8B57-81E46FEB9D1E}" type="presOf" srcId="{EFD9CD5A-CBA4-46ED-834A-2AFA2A568903}" destId="{05701ED7-7F4D-4536-A423-77CF811DB577}" srcOrd="0" destOrd="1" presId="urn:microsoft.com/office/officeart/2005/8/layout/hList6"/>
    <dgm:cxn modelId="{09CA089A-EC21-4EA0-9029-51612CB47D2E}" type="presOf" srcId="{705411D9-D054-4325-83D6-6DF3341E1E46}" destId="{6E726BFE-DD90-406D-8568-ECE36A0B4982}" srcOrd="0" destOrd="0" presId="urn:microsoft.com/office/officeart/2005/8/layout/hList6"/>
    <dgm:cxn modelId="{2F6DFC7C-CF8D-42FA-BF94-778F3E8539CA}" type="presOf" srcId="{E87A81A0-BAAF-4F56-8A1D-34BC0F2CC10C}" destId="{BF76A787-BDAB-41F2-8305-66F6DAE56D4A}" srcOrd="0" destOrd="2" presId="urn:microsoft.com/office/officeart/2005/8/layout/hList6"/>
    <dgm:cxn modelId="{174FDBFA-FB73-4A2C-B6C6-5F112E39F992}" srcId="{727264CD-65B2-4C94-960A-E2BE804F2ADF}" destId="{E87A81A0-BAAF-4F56-8A1D-34BC0F2CC10C}" srcOrd="1" destOrd="0" parTransId="{FAA2977D-B9F8-4CF1-92D6-83792619F894}" sibTransId="{CB4C2773-BBF2-4F28-916C-540BD59080DE}"/>
    <dgm:cxn modelId="{F34877CD-8629-4063-B5FA-06F9CD42AC5C}" type="presOf" srcId="{F9BC0331-B0BF-4AEC-81DB-1657CB943FE6}" destId="{05701ED7-7F4D-4536-A423-77CF811DB577}" srcOrd="0" destOrd="0" presId="urn:microsoft.com/office/officeart/2005/8/layout/hList6"/>
    <dgm:cxn modelId="{CB93F76C-73EB-41DC-9062-EABE5862C616}" srcId="{C333AEFC-99AF-4E58-81A7-9E0B0638BA07}" destId="{F9BC0331-B0BF-4AEC-81DB-1657CB943FE6}" srcOrd="2" destOrd="0" parTransId="{B2954726-4EF3-46A6-9DD9-32E703EAC98F}" sibTransId="{C52B17E7-13A9-45DD-97E1-A5CA52359778}"/>
    <dgm:cxn modelId="{BEB768DB-1A30-4041-8316-55422821388D}" type="presOf" srcId="{E1ADC9E8-146C-46BC-972F-B918B4C432CD}" destId="{BF76A787-BDAB-41F2-8305-66F6DAE56D4A}" srcOrd="0" destOrd="1" presId="urn:microsoft.com/office/officeart/2005/8/layout/hList6"/>
    <dgm:cxn modelId="{687D14EA-0D68-4DEF-A01E-235D94023863}" type="presParOf" srcId="{254F6004-0A40-405E-9856-9890FD8864AA}" destId="{6E726BFE-DD90-406D-8568-ECE36A0B4982}" srcOrd="0" destOrd="0" presId="urn:microsoft.com/office/officeart/2005/8/layout/hList6"/>
    <dgm:cxn modelId="{60CFE357-5BAA-421B-B361-6D692397F7F6}" type="presParOf" srcId="{254F6004-0A40-405E-9856-9890FD8864AA}" destId="{91D3B80F-B55B-4126-B767-3D4EF457DE03}" srcOrd="1" destOrd="0" presId="urn:microsoft.com/office/officeart/2005/8/layout/hList6"/>
    <dgm:cxn modelId="{E08CFCBF-CD98-4BD2-9D4B-9B6477C707E9}" type="presParOf" srcId="{254F6004-0A40-405E-9856-9890FD8864AA}" destId="{BF76A787-BDAB-41F2-8305-66F6DAE56D4A}" srcOrd="2" destOrd="0" presId="urn:microsoft.com/office/officeart/2005/8/layout/hList6"/>
    <dgm:cxn modelId="{4C306C13-9156-415D-AD6A-608CB8A0440A}" type="presParOf" srcId="{254F6004-0A40-405E-9856-9890FD8864AA}" destId="{176E4E69-3C2E-484D-923F-FDAFE452DD7F}" srcOrd="3" destOrd="0" presId="urn:microsoft.com/office/officeart/2005/8/layout/hList6"/>
    <dgm:cxn modelId="{7FC4EBA3-78FC-4CCC-8A09-9803DB3B0CBA}" type="presParOf" srcId="{254F6004-0A40-405E-9856-9890FD8864AA}" destId="{05701ED7-7F4D-4536-A423-77CF811DB577}" srcOrd="4" destOrd="0" presId="urn:microsoft.com/office/officeart/2005/8/layout/hList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50EA50-1B0C-4962-995C-86695515CF5E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D50656-5FC6-4FAB-A2BD-17691B6FA5A1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Прозрачность бюджетного цикла</a:t>
          </a:r>
        </a:p>
      </dgm:t>
    </dgm:pt>
    <dgm:pt modelId="{588B1BE9-83A6-4B39-8BCD-6092F4AC97CE}" type="parTrans" cxnId="{B6B3F693-E536-423D-B316-BF696DBD14FA}">
      <dgm:prSet/>
      <dgm:spPr/>
      <dgm:t>
        <a:bodyPr/>
        <a:lstStyle/>
        <a:p>
          <a:endParaRPr lang="ru-RU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0FD67A-D1CD-4390-AC4C-CA1185351244}" type="sibTrans" cxnId="{B6B3F693-E536-423D-B316-BF696DBD14FA}">
      <dgm:prSet/>
      <dgm:spPr/>
      <dgm:t>
        <a:bodyPr/>
        <a:lstStyle/>
        <a:p>
          <a:endParaRPr lang="ru-RU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D35B3D-2002-467A-97B0-17D52301704F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Ключевые ГИС</a:t>
          </a:r>
          <a:endParaRPr lang="ru-RU" sz="1000" b="1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703ECC-7D4C-4DAC-9F82-06384C44A3E6}" type="parTrans" cxnId="{FF87E32C-06AD-4A9E-ABEF-8F3985C53D50}">
      <dgm:prSet/>
      <dgm:spPr/>
      <dgm:t>
        <a:bodyPr/>
        <a:lstStyle/>
        <a:p>
          <a:endParaRPr lang="ru-RU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B896B6-69AA-47B1-AB7E-507E8B75D160}" type="sibTrans" cxnId="{FF87E32C-06AD-4A9E-ABEF-8F3985C53D50}">
      <dgm:prSet/>
      <dgm:spPr/>
      <dgm:t>
        <a:bodyPr/>
        <a:lstStyle/>
        <a:p>
          <a:endParaRPr lang="ru-RU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02B31-855C-4BFC-B4FA-257CCDEF91C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Результаты КМ</a:t>
          </a:r>
          <a:endParaRPr lang="ru-RU" sz="1000" b="1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435D18-31C3-499D-800F-D3B2400F98F3}" type="parTrans" cxnId="{9AFCEC81-B888-4ECF-B2B5-6647747252C0}">
      <dgm:prSet/>
      <dgm:spPr/>
      <dgm:t>
        <a:bodyPr/>
        <a:lstStyle/>
        <a:p>
          <a:endParaRPr lang="ru-RU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53E68B-F81D-4685-9EFB-1F5E0A498075}" type="sibTrans" cxnId="{9AFCEC81-B888-4ECF-B2B5-6647747252C0}">
      <dgm:prSet/>
      <dgm:spPr/>
      <dgm:t>
        <a:bodyPr/>
        <a:lstStyle/>
        <a:p>
          <a:endParaRPr lang="ru-RU" sz="2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11F285-E82A-451C-A470-BDC209E94A0A}" type="pres">
      <dgm:prSet presAssocID="{5850EA50-1B0C-4962-995C-86695515CF5E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8D7A0A17-ED24-4550-BD1C-4E28F153A516}" type="pres">
      <dgm:prSet presAssocID="{5850EA50-1B0C-4962-995C-86695515CF5E}" presName="Name1" presStyleCnt="0"/>
      <dgm:spPr/>
      <dgm:t>
        <a:bodyPr/>
        <a:lstStyle/>
        <a:p>
          <a:endParaRPr lang="ru-RU"/>
        </a:p>
      </dgm:t>
    </dgm:pt>
    <dgm:pt modelId="{29634479-EE38-4E12-B71A-C07BD7E06477}" type="pres">
      <dgm:prSet presAssocID="{5850EA50-1B0C-4962-995C-86695515CF5E}" presName="cycle" presStyleCnt="0"/>
      <dgm:spPr/>
      <dgm:t>
        <a:bodyPr/>
        <a:lstStyle/>
        <a:p>
          <a:endParaRPr lang="ru-RU"/>
        </a:p>
      </dgm:t>
    </dgm:pt>
    <dgm:pt modelId="{529263E9-75DD-491D-B511-B7D6766B413C}" type="pres">
      <dgm:prSet presAssocID="{5850EA50-1B0C-4962-995C-86695515CF5E}" presName="srcNode" presStyleLbl="node1" presStyleIdx="0" presStyleCnt="3"/>
      <dgm:spPr/>
      <dgm:t>
        <a:bodyPr/>
        <a:lstStyle/>
        <a:p>
          <a:endParaRPr lang="ru-RU"/>
        </a:p>
      </dgm:t>
    </dgm:pt>
    <dgm:pt modelId="{A0F1D58C-D11F-462E-8E4D-3A5BD987245D}" type="pres">
      <dgm:prSet presAssocID="{5850EA50-1B0C-4962-995C-86695515CF5E}" presName="conn" presStyleLbl="parChTrans1D2" presStyleIdx="0" presStyleCnt="1" custAng="10800000" custLinFactX="-35067" custLinFactNeighborX="-100000" custLinFactNeighborY="-3440"/>
      <dgm:spPr/>
      <dgm:t>
        <a:bodyPr/>
        <a:lstStyle/>
        <a:p>
          <a:endParaRPr lang="ru-RU"/>
        </a:p>
      </dgm:t>
    </dgm:pt>
    <dgm:pt modelId="{379B0F4C-7F1C-4DB5-AA0F-55FC68F39062}" type="pres">
      <dgm:prSet presAssocID="{5850EA50-1B0C-4962-995C-86695515CF5E}" presName="extraNode" presStyleLbl="node1" presStyleIdx="0" presStyleCnt="3"/>
      <dgm:spPr/>
      <dgm:t>
        <a:bodyPr/>
        <a:lstStyle/>
        <a:p>
          <a:endParaRPr lang="ru-RU"/>
        </a:p>
      </dgm:t>
    </dgm:pt>
    <dgm:pt modelId="{6CEDC898-1879-4369-91DC-B43687529452}" type="pres">
      <dgm:prSet presAssocID="{5850EA50-1B0C-4962-995C-86695515CF5E}" presName="dstNode" presStyleLbl="node1" presStyleIdx="0" presStyleCnt="3"/>
      <dgm:spPr/>
      <dgm:t>
        <a:bodyPr/>
        <a:lstStyle/>
        <a:p>
          <a:endParaRPr lang="ru-RU"/>
        </a:p>
      </dgm:t>
    </dgm:pt>
    <dgm:pt modelId="{7AFADC15-4F68-4590-8547-6E9AF8C39160}" type="pres">
      <dgm:prSet presAssocID="{7FD50656-5FC6-4FAB-A2BD-17691B6FA5A1}" presName="text_1" presStyleLbl="node1" presStyleIdx="0" presStyleCnt="3" custScaleX="64436" custScaleY="81969" custLinFactNeighborX="34825" custLinFactNeighborY="-26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7E59C-AFD5-43F7-9A8B-8CBCFB453BB9}" type="pres">
      <dgm:prSet presAssocID="{7FD50656-5FC6-4FAB-A2BD-17691B6FA5A1}" presName="accent_1" presStyleCnt="0"/>
      <dgm:spPr/>
      <dgm:t>
        <a:bodyPr/>
        <a:lstStyle/>
        <a:p>
          <a:endParaRPr lang="ru-RU"/>
        </a:p>
      </dgm:t>
    </dgm:pt>
    <dgm:pt modelId="{D772A666-83DD-4572-BB74-98EA4E346366}" type="pres">
      <dgm:prSet presAssocID="{7FD50656-5FC6-4FAB-A2BD-17691B6FA5A1}" presName="accentRepeatNode" presStyleLbl="solidFgAcc1" presStyleIdx="0" presStyleCnt="3" custScaleX="65139" custScaleY="61700" custLinFactX="-100000" custLinFactNeighborX="-155375" custLinFactNeighborY="-21957"/>
      <dgm:spPr/>
      <dgm:t>
        <a:bodyPr/>
        <a:lstStyle/>
        <a:p>
          <a:endParaRPr lang="ru-RU"/>
        </a:p>
      </dgm:t>
    </dgm:pt>
    <dgm:pt modelId="{53F28E12-2EB6-4027-8C7B-7A8A3819414D}" type="pres">
      <dgm:prSet presAssocID="{10D35B3D-2002-467A-97B0-17D52301704F}" presName="text_2" presStyleLbl="node1" presStyleIdx="1" presStyleCnt="3" custScaleX="65828" custScaleY="78970" custLinFactNeighborX="41896" custLinFactNeighborY="-22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0A7B0-17DA-4DD9-94F5-6A0953964306}" type="pres">
      <dgm:prSet presAssocID="{10D35B3D-2002-467A-97B0-17D52301704F}" presName="accent_2" presStyleCnt="0"/>
      <dgm:spPr/>
      <dgm:t>
        <a:bodyPr/>
        <a:lstStyle/>
        <a:p>
          <a:endParaRPr lang="ru-RU"/>
        </a:p>
      </dgm:t>
    </dgm:pt>
    <dgm:pt modelId="{8C3EA542-88B0-4DCE-82D5-FF93E4CB8333}" type="pres">
      <dgm:prSet presAssocID="{10D35B3D-2002-467A-97B0-17D52301704F}" presName="accentRepeatNode" presStyleLbl="solidFgAcc1" presStyleIdx="1" presStyleCnt="3" custScaleX="65139" custScaleY="61700" custLinFactX="-100000" custLinFactNeighborX="-110369" custLinFactNeighborY="-17472"/>
      <dgm:spPr/>
      <dgm:t>
        <a:bodyPr/>
        <a:lstStyle/>
        <a:p>
          <a:endParaRPr lang="ru-RU"/>
        </a:p>
      </dgm:t>
    </dgm:pt>
    <dgm:pt modelId="{696380E7-3134-48A7-8AB6-ACCA298AB85E}" type="pres">
      <dgm:prSet presAssocID="{89C02B31-855C-4BFC-B4FA-257CCDEF91C0}" presName="text_3" presStyleLbl="node1" presStyleIdx="2" presStyleCnt="3" custScaleX="63348" custScaleY="78970" custLinFactNeighborX="34607" custLinFactNeighborY="-272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D98B3-254C-4EE5-AD74-CEC883160BF6}" type="pres">
      <dgm:prSet presAssocID="{89C02B31-855C-4BFC-B4FA-257CCDEF91C0}" presName="accent_3" presStyleCnt="0"/>
      <dgm:spPr/>
      <dgm:t>
        <a:bodyPr/>
        <a:lstStyle/>
        <a:p>
          <a:endParaRPr lang="ru-RU"/>
        </a:p>
      </dgm:t>
    </dgm:pt>
    <dgm:pt modelId="{FC4E45B1-4F04-4C38-B10B-CA96D4145CD7}" type="pres">
      <dgm:prSet presAssocID="{89C02B31-855C-4BFC-B4FA-257CCDEF91C0}" presName="accentRepeatNode" presStyleLbl="solidFgAcc1" presStyleIdx="2" presStyleCnt="3" custScaleX="65139" custScaleY="61700" custLinFactX="-100000" custLinFactNeighborX="-156617" custLinFactNeighborY="-21645"/>
      <dgm:spPr/>
      <dgm:t>
        <a:bodyPr/>
        <a:lstStyle/>
        <a:p>
          <a:endParaRPr lang="ru-RU"/>
        </a:p>
      </dgm:t>
    </dgm:pt>
  </dgm:ptLst>
  <dgm:cxnLst>
    <dgm:cxn modelId="{CC9AF633-1C2F-4465-B03E-D9989F6CEE86}" type="presOf" srcId="{7FD50656-5FC6-4FAB-A2BD-17691B6FA5A1}" destId="{7AFADC15-4F68-4590-8547-6E9AF8C39160}" srcOrd="0" destOrd="0" presId="urn:microsoft.com/office/officeart/2008/layout/VerticalCurvedList"/>
    <dgm:cxn modelId="{41758978-0080-45ED-A18D-12718CB06C58}" type="presOf" srcId="{E60FD67A-D1CD-4390-AC4C-CA1185351244}" destId="{A0F1D58C-D11F-462E-8E4D-3A5BD987245D}" srcOrd="0" destOrd="0" presId="urn:microsoft.com/office/officeart/2008/layout/VerticalCurvedList"/>
    <dgm:cxn modelId="{FF87E32C-06AD-4A9E-ABEF-8F3985C53D50}" srcId="{5850EA50-1B0C-4962-995C-86695515CF5E}" destId="{10D35B3D-2002-467A-97B0-17D52301704F}" srcOrd="1" destOrd="0" parTransId="{1D703ECC-7D4C-4DAC-9F82-06384C44A3E6}" sibTransId="{C8B896B6-69AA-47B1-AB7E-507E8B75D160}"/>
    <dgm:cxn modelId="{B6B3F693-E536-423D-B316-BF696DBD14FA}" srcId="{5850EA50-1B0C-4962-995C-86695515CF5E}" destId="{7FD50656-5FC6-4FAB-A2BD-17691B6FA5A1}" srcOrd="0" destOrd="0" parTransId="{588B1BE9-83A6-4B39-8BCD-6092F4AC97CE}" sibTransId="{E60FD67A-D1CD-4390-AC4C-CA1185351244}"/>
    <dgm:cxn modelId="{9AFCEC81-B888-4ECF-B2B5-6647747252C0}" srcId="{5850EA50-1B0C-4962-995C-86695515CF5E}" destId="{89C02B31-855C-4BFC-B4FA-257CCDEF91C0}" srcOrd="2" destOrd="0" parTransId="{FB435D18-31C3-499D-800F-D3B2400F98F3}" sibTransId="{4253E68B-F81D-4685-9EFB-1F5E0A498075}"/>
    <dgm:cxn modelId="{478CD0CC-DB99-482E-BEBF-6F0A818AFA3E}" type="presOf" srcId="{5850EA50-1B0C-4962-995C-86695515CF5E}" destId="{3D11F285-E82A-451C-A470-BDC209E94A0A}" srcOrd="0" destOrd="0" presId="urn:microsoft.com/office/officeart/2008/layout/VerticalCurvedList"/>
    <dgm:cxn modelId="{E8B56EE7-988E-4F00-BDE8-8D53645F603C}" type="presOf" srcId="{89C02B31-855C-4BFC-B4FA-257CCDEF91C0}" destId="{696380E7-3134-48A7-8AB6-ACCA298AB85E}" srcOrd="0" destOrd="0" presId="urn:microsoft.com/office/officeart/2008/layout/VerticalCurvedList"/>
    <dgm:cxn modelId="{64E51865-F0E1-4CA9-95EB-D7CB239FBE2B}" type="presOf" srcId="{10D35B3D-2002-467A-97B0-17D52301704F}" destId="{53F28E12-2EB6-4027-8C7B-7A8A3819414D}" srcOrd="0" destOrd="0" presId="urn:microsoft.com/office/officeart/2008/layout/VerticalCurvedList"/>
    <dgm:cxn modelId="{A6C2A1EE-D6C5-4067-8788-D00E9B4F9005}" type="presParOf" srcId="{3D11F285-E82A-451C-A470-BDC209E94A0A}" destId="{8D7A0A17-ED24-4550-BD1C-4E28F153A516}" srcOrd="0" destOrd="0" presId="urn:microsoft.com/office/officeart/2008/layout/VerticalCurvedList"/>
    <dgm:cxn modelId="{92747898-71CF-4019-A006-E97185A6C933}" type="presParOf" srcId="{8D7A0A17-ED24-4550-BD1C-4E28F153A516}" destId="{29634479-EE38-4E12-B71A-C07BD7E06477}" srcOrd="0" destOrd="0" presId="urn:microsoft.com/office/officeart/2008/layout/VerticalCurvedList"/>
    <dgm:cxn modelId="{E377B14D-A44B-4170-9873-7545C8D6DA1F}" type="presParOf" srcId="{29634479-EE38-4E12-B71A-C07BD7E06477}" destId="{529263E9-75DD-491D-B511-B7D6766B413C}" srcOrd="0" destOrd="0" presId="urn:microsoft.com/office/officeart/2008/layout/VerticalCurvedList"/>
    <dgm:cxn modelId="{DEDCFCA0-5756-4ABC-A28A-7AF3083CF712}" type="presParOf" srcId="{29634479-EE38-4E12-B71A-C07BD7E06477}" destId="{A0F1D58C-D11F-462E-8E4D-3A5BD987245D}" srcOrd="1" destOrd="0" presId="urn:microsoft.com/office/officeart/2008/layout/VerticalCurvedList"/>
    <dgm:cxn modelId="{5D80D875-402F-4412-A25E-63F7DEFD62A2}" type="presParOf" srcId="{29634479-EE38-4E12-B71A-C07BD7E06477}" destId="{379B0F4C-7F1C-4DB5-AA0F-55FC68F39062}" srcOrd="2" destOrd="0" presId="urn:microsoft.com/office/officeart/2008/layout/VerticalCurvedList"/>
    <dgm:cxn modelId="{5C4F950E-D0BC-4FD5-B624-191691942527}" type="presParOf" srcId="{29634479-EE38-4E12-B71A-C07BD7E06477}" destId="{6CEDC898-1879-4369-91DC-B43687529452}" srcOrd="3" destOrd="0" presId="urn:microsoft.com/office/officeart/2008/layout/VerticalCurvedList"/>
    <dgm:cxn modelId="{F3289F17-CFB9-4342-80E1-FFAC20104CE6}" type="presParOf" srcId="{8D7A0A17-ED24-4550-BD1C-4E28F153A516}" destId="{7AFADC15-4F68-4590-8547-6E9AF8C39160}" srcOrd="1" destOrd="0" presId="urn:microsoft.com/office/officeart/2008/layout/VerticalCurvedList"/>
    <dgm:cxn modelId="{FA2DDE1B-C00F-484F-8C50-6A4BAF590E1E}" type="presParOf" srcId="{8D7A0A17-ED24-4550-BD1C-4E28F153A516}" destId="{9E07E59C-AFD5-43F7-9A8B-8CBCFB453BB9}" srcOrd="2" destOrd="0" presId="urn:microsoft.com/office/officeart/2008/layout/VerticalCurvedList"/>
    <dgm:cxn modelId="{A8B4CC97-2E91-4484-BB18-9BF1112DEAA9}" type="presParOf" srcId="{9E07E59C-AFD5-43F7-9A8B-8CBCFB453BB9}" destId="{D772A666-83DD-4572-BB74-98EA4E346366}" srcOrd="0" destOrd="0" presId="urn:microsoft.com/office/officeart/2008/layout/VerticalCurvedList"/>
    <dgm:cxn modelId="{1020FEEB-E88B-49C5-ADC1-444049F71E0B}" type="presParOf" srcId="{8D7A0A17-ED24-4550-BD1C-4E28F153A516}" destId="{53F28E12-2EB6-4027-8C7B-7A8A3819414D}" srcOrd="3" destOrd="0" presId="urn:microsoft.com/office/officeart/2008/layout/VerticalCurvedList"/>
    <dgm:cxn modelId="{D819B3BE-2876-40DB-99AD-0B766EEE0BB1}" type="presParOf" srcId="{8D7A0A17-ED24-4550-BD1C-4E28F153A516}" destId="{0900A7B0-17DA-4DD9-94F5-6A0953964306}" srcOrd="4" destOrd="0" presId="urn:microsoft.com/office/officeart/2008/layout/VerticalCurvedList"/>
    <dgm:cxn modelId="{53FA0AF7-A7F5-46FD-A8B7-1CD7647FF649}" type="presParOf" srcId="{0900A7B0-17DA-4DD9-94F5-6A0953964306}" destId="{8C3EA542-88B0-4DCE-82D5-FF93E4CB8333}" srcOrd="0" destOrd="0" presId="urn:microsoft.com/office/officeart/2008/layout/VerticalCurvedList"/>
    <dgm:cxn modelId="{8CA99872-6EAC-453C-ABAD-BC25C12C73A1}" type="presParOf" srcId="{8D7A0A17-ED24-4550-BD1C-4E28F153A516}" destId="{696380E7-3134-48A7-8AB6-ACCA298AB85E}" srcOrd="5" destOrd="0" presId="urn:microsoft.com/office/officeart/2008/layout/VerticalCurvedList"/>
    <dgm:cxn modelId="{179AF9E3-41A3-467D-949A-D7EAE06281B8}" type="presParOf" srcId="{8D7A0A17-ED24-4550-BD1C-4E28F153A516}" destId="{1ABD98B3-254C-4EE5-AD74-CEC883160BF6}" srcOrd="6" destOrd="0" presId="urn:microsoft.com/office/officeart/2008/layout/VerticalCurvedList"/>
    <dgm:cxn modelId="{BC962AA2-7357-4F0F-9EDE-09652CB49003}" type="presParOf" srcId="{1ABD98B3-254C-4EE5-AD74-CEC883160BF6}" destId="{FC4E45B1-4F04-4C38-B10B-CA96D4145CD7}" srcOrd="0" destOrd="0" presId="urn:microsoft.com/office/officeart/2008/layout/VerticalCurvedLis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50EA50-1B0C-4962-995C-86695515CF5E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D50656-5FC6-4FAB-A2BD-17691B6FA5A1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Большое количество </a:t>
          </a:r>
          <a:b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объектов контроля</a:t>
          </a:r>
        </a:p>
      </dgm:t>
    </dgm:pt>
    <dgm:pt modelId="{588B1BE9-83A6-4B39-8BCD-6092F4AC97CE}" type="parTrans" cxnId="{B6B3F693-E536-423D-B316-BF696DBD14FA}">
      <dgm:prSet/>
      <dgm:spPr/>
      <dgm:t>
        <a:bodyPr/>
        <a:lstStyle/>
        <a:p>
          <a:endParaRPr lang="ru-RU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0FD67A-D1CD-4390-AC4C-CA1185351244}" type="sibTrans" cxnId="{B6B3F693-E536-423D-B316-BF696DBD14FA}">
      <dgm:prSet/>
      <dgm:spPr/>
      <dgm:t>
        <a:bodyPr/>
        <a:lstStyle/>
        <a:p>
          <a:endParaRPr lang="ru-RU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D35B3D-2002-467A-97B0-17D52301704F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Ограниченность трудовых ресурсов ревизоров</a:t>
          </a:r>
          <a:endParaRPr lang="ru-RU" sz="1000" b="1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703ECC-7D4C-4DAC-9F82-06384C44A3E6}" type="parTrans" cxnId="{FF87E32C-06AD-4A9E-ABEF-8F3985C53D50}">
      <dgm:prSet/>
      <dgm:spPr/>
      <dgm:t>
        <a:bodyPr/>
        <a:lstStyle/>
        <a:p>
          <a:endParaRPr lang="ru-RU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896B6-69AA-47B1-AB7E-507E8B75D160}" type="sibTrans" cxnId="{FF87E32C-06AD-4A9E-ABEF-8F3985C53D50}">
      <dgm:prSet/>
      <dgm:spPr/>
      <dgm:t>
        <a:bodyPr/>
        <a:lstStyle/>
        <a:p>
          <a:endParaRPr lang="ru-RU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C02B31-855C-4BFC-B4FA-257CCDEF91C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Обеспечение/повышение эффективности КМ</a:t>
          </a:r>
          <a:endParaRPr lang="ru-RU" sz="1000" b="1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435D18-31C3-499D-800F-D3B2400F98F3}" type="parTrans" cxnId="{9AFCEC81-B888-4ECF-B2B5-6647747252C0}">
      <dgm:prSet/>
      <dgm:spPr/>
      <dgm:t>
        <a:bodyPr/>
        <a:lstStyle/>
        <a:p>
          <a:endParaRPr lang="ru-RU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53E68B-F81D-4685-9EFB-1F5E0A498075}" type="sibTrans" cxnId="{9AFCEC81-B888-4ECF-B2B5-6647747252C0}">
      <dgm:prSet/>
      <dgm:spPr/>
      <dgm:t>
        <a:bodyPr/>
        <a:lstStyle/>
        <a:p>
          <a:endParaRPr lang="ru-RU" sz="24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11F285-E82A-451C-A470-BDC209E94A0A}" type="pres">
      <dgm:prSet presAssocID="{5850EA50-1B0C-4962-995C-86695515CF5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D7A0A17-ED24-4550-BD1C-4E28F153A516}" type="pres">
      <dgm:prSet presAssocID="{5850EA50-1B0C-4962-995C-86695515CF5E}" presName="Name1" presStyleCnt="0"/>
      <dgm:spPr/>
      <dgm:t>
        <a:bodyPr/>
        <a:lstStyle/>
        <a:p>
          <a:endParaRPr lang="ru-RU"/>
        </a:p>
      </dgm:t>
    </dgm:pt>
    <dgm:pt modelId="{29634479-EE38-4E12-B71A-C07BD7E06477}" type="pres">
      <dgm:prSet presAssocID="{5850EA50-1B0C-4962-995C-86695515CF5E}" presName="cycle" presStyleCnt="0"/>
      <dgm:spPr/>
      <dgm:t>
        <a:bodyPr/>
        <a:lstStyle/>
        <a:p>
          <a:endParaRPr lang="ru-RU"/>
        </a:p>
      </dgm:t>
    </dgm:pt>
    <dgm:pt modelId="{529263E9-75DD-491D-B511-B7D6766B413C}" type="pres">
      <dgm:prSet presAssocID="{5850EA50-1B0C-4962-995C-86695515CF5E}" presName="srcNode" presStyleLbl="node1" presStyleIdx="0" presStyleCnt="3"/>
      <dgm:spPr/>
      <dgm:t>
        <a:bodyPr/>
        <a:lstStyle/>
        <a:p>
          <a:endParaRPr lang="ru-RU"/>
        </a:p>
      </dgm:t>
    </dgm:pt>
    <dgm:pt modelId="{A0F1D58C-D11F-462E-8E4D-3A5BD987245D}" type="pres">
      <dgm:prSet presAssocID="{5850EA50-1B0C-4962-995C-86695515CF5E}" presName="conn" presStyleLbl="parChTrans1D2" presStyleIdx="0" presStyleCnt="1" custAng="10800000" custLinFactX="43979" custLinFactNeighborX="100000" custLinFactNeighborY="-3209"/>
      <dgm:spPr/>
      <dgm:t>
        <a:bodyPr/>
        <a:lstStyle/>
        <a:p>
          <a:endParaRPr lang="ru-RU"/>
        </a:p>
      </dgm:t>
    </dgm:pt>
    <dgm:pt modelId="{379B0F4C-7F1C-4DB5-AA0F-55FC68F39062}" type="pres">
      <dgm:prSet presAssocID="{5850EA50-1B0C-4962-995C-86695515CF5E}" presName="extraNode" presStyleLbl="node1" presStyleIdx="0" presStyleCnt="3"/>
      <dgm:spPr/>
      <dgm:t>
        <a:bodyPr/>
        <a:lstStyle/>
        <a:p>
          <a:endParaRPr lang="ru-RU"/>
        </a:p>
      </dgm:t>
    </dgm:pt>
    <dgm:pt modelId="{6CEDC898-1879-4369-91DC-B43687529452}" type="pres">
      <dgm:prSet presAssocID="{5850EA50-1B0C-4962-995C-86695515CF5E}" presName="dstNode" presStyleLbl="node1" presStyleIdx="0" presStyleCnt="3"/>
      <dgm:spPr/>
      <dgm:t>
        <a:bodyPr/>
        <a:lstStyle/>
        <a:p>
          <a:endParaRPr lang="ru-RU"/>
        </a:p>
      </dgm:t>
    </dgm:pt>
    <dgm:pt modelId="{7AFADC15-4F68-4590-8547-6E9AF8C39160}" type="pres">
      <dgm:prSet presAssocID="{7FD50656-5FC6-4FAB-A2BD-17691B6FA5A1}" presName="text_1" presStyleLbl="node1" presStyleIdx="0" presStyleCnt="3" custScaleX="64436" custScaleY="81969" custLinFactNeighborX="-31440" custLinFactNeighborY="-19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7E59C-AFD5-43F7-9A8B-8CBCFB453BB9}" type="pres">
      <dgm:prSet presAssocID="{7FD50656-5FC6-4FAB-A2BD-17691B6FA5A1}" presName="accent_1" presStyleCnt="0"/>
      <dgm:spPr/>
      <dgm:t>
        <a:bodyPr/>
        <a:lstStyle/>
        <a:p>
          <a:endParaRPr lang="ru-RU"/>
        </a:p>
      </dgm:t>
    </dgm:pt>
    <dgm:pt modelId="{D772A666-83DD-4572-BB74-98EA4E346366}" type="pres">
      <dgm:prSet presAssocID="{7FD50656-5FC6-4FAB-A2BD-17691B6FA5A1}" presName="accentRepeatNode" presStyleLbl="solidFgAcc1" presStyleIdx="0" presStyleCnt="3" custScaleX="65139" custScaleY="61700" custLinFactX="100000" custLinFactNeighborX="192439" custLinFactNeighborY="-16988"/>
      <dgm:spPr/>
      <dgm:t>
        <a:bodyPr/>
        <a:lstStyle/>
        <a:p>
          <a:endParaRPr lang="ru-RU"/>
        </a:p>
      </dgm:t>
    </dgm:pt>
    <dgm:pt modelId="{53F28E12-2EB6-4027-8C7B-7A8A3819414D}" type="pres">
      <dgm:prSet presAssocID="{10D35B3D-2002-467A-97B0-17D52301704F}" presName="text_2" presStyleLbl="node1" presStyleIdx="1" presStyleCnt="3" custScaleX="68509" custScaleY="78970" custLinFactNeighborX="-35807" custLinFactNeighborY="-22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0A7B0-17DA-4DD9-94F5-6A0953964306}" type="pres">
      <dgm:prSet presAssocID="{10D35B3D-2002-467A-97B0-17D52301704F}" presName="accent_2" presStyleCnt="0"/>
      <dgm:spPr/>
      <dgm:t>
        <a:bodyPr/>
        <a:lstStyle/>
        <a:p>
          <a:endParaRPr lang="ru-RU"/>
        </a:p>
      </dgm:t>
    </dgm:pt>
    <dgm:pt modelId="{8C3EA542-88B0-4DCE-82D5-FF93E4CB8333}" type="pres">
      <dgm:prSet presAssocID="{10D35B3D-2002-467A-97B0-17D52301704F}" presName="accentRepeatNode" presStyleLbl="solidFgAcc1" presStyleIdx="1" presStyleCnt="3" custScaleX="65139" custScaleY="61700" custLinFactX="100000" custLinFactNeighborX="150054" custLinFactNeighborY="-18715"/>
      <dgm:spPr/>
      <dgm:t>
        <a:bodyPr/>
        <a:lstStyle/>
        <a:p>
          <a:endParaRPr lang="ru-RU"/>
        </a:p>
      </dgm:t>
    </dgm:pt>
    <dgm:pt modelId="{696380E7-3134-48A7-8AB6-ACCA298AB85E}" type="pres">
      <dgm:prSet presAssocID="{89C02B31-855C-4BFC-B4FA-257CCDEF91C0}" presName="text_3" presStyleLbl="node1" presStyleIdx="2" presStyleCnt="3" custScaleX="63348" custScaleY="78970" custLinFactNeighborX="-31876" custLinFactNeighborY="-28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D98B3-254C-4EE5-AD74-CEC883160BF6}" type="pres">
      <dgm:prSet presAssocID="{89C02B31-855C-4BFC-B4FA-257CCDEF91C0}" presName="accent_3" presStyleCnt="0"/>
      <dgm:spPr/>
      <dgm:t>
        <a:bodyPr/>
        <a:lstStyle/>
        <a:p>
          <a:endParaRPr lang="ru-RU"/>
        </a:p>
      </dgm:t>
    </dgm:pt>
    <dgm:pt modelId="{FC4E45B1-4F04-4C38-B10B-CA96D4145CD7}" type="pres">
      <dgm:prSet presAssocID="{89C02B31-855C-4BFC-B4FA-257CCDEF91C0}" presName="accentRepeatNode" presStyleLbl="solidFgAcc1" presStyleIdx="2" presStyleCnt="3" custScaleX="65139" custScaleY="61700" custLinFactX="100000" custLinFactNeighborX="189956" custLinFactNeighborY="-22887"/>
      <dgm:spPr/>
      <dgm:t>
        <a:bodyPr/>
        <a:lstStyle/>
        <a:p>
          <a:endParaRPr lang="ru-RU"/>
        </a:p>
      </dgm:t>
    </dgm:pt>
  </dgm:ptLst>
  <dgm:cxnLst>
    <dgm:cxn modelId="{4059F959-A34C-4A65-9FBF-CCAC8EEBA069}" type="presOf" srcId="{89C02B31-855C-4BFC-B4FA-257CCDEF91C0}" destId="{696380E7-3134-48A7-8AB6-ACCA298AB85E}" srcOrd="0" destOrd="0" presId="urn:microsoft.com/office/officeart/2008/layout/VerticalCurvedList"/>
    <dgm:cxn modelId="{9AFCEC81-B888-4ECF-B2B5-6647747252C0}" srcId="{5850EA50-1B0C-4962-995C-86695515CF5E}" destId="{89C02B31-855C-4BFC-B4FA-257CCDEF91C0}" srcOrd="2" destOrd="0" parTransId="{FB435D18-31C3-499D-800F-D3B2400F98F3}" sibTransId="{4253E68B-F81D-4685-9EFB-1F5E0A498075}"/>
    <dgm:cxn modelId="{140E01A4-3AA7-49F9-94CD-EDA3C2ACDE42}" type="presOf" srcId="{10D35B3D-2002-467A-97B0-17D52301704F}" destId="{53F28E12-2EB6-4027-8C7B-7A8A3819414D}" srcOrd="0" destOrd="0" presId="urn:microsoft.com/office/officeart/2008/layout/VerticalCurvedList"/>
    <dgm:cxn modelId="{B45E3D6D-674D-4EB7-A63B-6643DA9FA459}" type="presOf" srcId="{5850EA50-1B0C-4962-995C-86695515CF5E}" destId="{3D11F285-E82A-451C-A470-BDC209E94A0A}" srcOrd="0" destOrd="0" presId="urn:microsoft.com/office/officeart/2008/layout/VerticalCurvedList"/>
    <dgm:cxn modelId="{B6B3F693-E536-423D-B316-BF696DBD14FA}" srcId="{5850EA50-1B0C-4962-995C-86695515CF5E}" destId="{7FD50656-5FC6-4FAB-A2BD-17691B6FA5A1}" srcOrd="0" destOrd="0" parTransId="{588B1BE9-83A6-4B39-8BCD-6092F4AC97CE}" sibTransId="{E60FD67A-D1CD-4390-AC4C-CA1185351244}"/>
    <dgm:cxn modelId="{A2174C77-D30F-4858-978A-4590FE52A7D7}" type="presOf" srcId="{7FD50656-5FC6-4FAB-A2BD-17691B6FA5A1}" destId="{7AFADC15-4F68-4590-8547-6E9AF8C39160}" srcOrd="0" destOrd="0" presId="urn:microsoft.com/office/officeart/2008/layout/VerticalCurvedList"/>
    <dgm:cxn modelId="{FF87E32C-06AD-4A9E-ABEF-8F3985C53D50}" srcId="{5850EA50-1B0C-4962-995C-86695515CF5E}" destId="{10D35B3D-2002-467A-97B0-17D52301704F}" srcOrd="1" destOrd="0" parTransId="{1D703ECC-7D4C-4DAC-9F82-06384C44A3E6}" sibTransId="{C8B896B6-69AA-47B1-AB7E-507E8B75D160}"/>
    <dgm:cxn modelId="{F5D009CA-6BC9-4B4C-A226-AF789A78E71D}" type="presOf" srcId="{E60FD67A-D1CD-4390-AC4C-CA1185351244}" destId="{A0F1D58C-D11F-462E-8E4D-3A5BD987245D}" srcOrd="0" destOrd="0" presId="urn:microsoft.com/office/officeart/2008/layout/VerticalCurvedList"/>
    <dgm:cxn modelId="{0A5636E3-E25E-4FAF-89DA-5441FACEB9A2}" type="presParOf" srcId="{3D11F285-E82A-451C-A470-BDC209E94A0A}" destId="{8D7A0A17-ED24-4550-BD1C-4E28F153A516}" srcOrd="0" destOrd="0" presId="urn:microsoft.com/office/officeart/2008/layout/VerticalCurvedList"/>
    <dgm:cxn modelId="{3828F342-515A-4152-8875-ABC8F2CF6AE9}" type="presParOf" srcId="{8D7A0A17-ED24-4550-BD1C-4E28F153A516}" destId="{29634479-EE38-4E12-B71A-C07BD7E06477}" srcOrd="0" destOrd="0" presId="urn:microsoft.com/office/officeart/2008/layout/VerticalCurvedList"/>
    <dgm:cxn modelId="{10073BFA-F7EC-44D2-88A1-66DE876088CA}" type="presParOf" srcId="{29634479-EE38-4E12-B71A-C07BD7E06477}" destId="{529263E9-75DD-491D-B511-B7D6766B413C}" srcOrd="0" destOrd="0" presId="urn:microsoft.com/office/officeart/2008/layout/VerticalCurvedList"/>
    <dgm:cxn modelId="{C30E0BA5-B1E3-45D3-BCD2-D89DFDF4D45A}" type="presParOf" srcId="{29634479-EE38-4E12-B71A-C07BD7E06477}" destId="{A0F1D58C-D11F-462E-8E4D-3A5BD987245D}" srcOrd="1" destOrd="0" presId="urn:microsoft.com/office/officeart/2008/layout/VerticalCurvedList"/>
    <dgm:cxn modelId="{DC140131-5F58-40F5-8E4A-760F01131EC6}" type="presParOf" srcId="{29634479-EE38-4E12-B71A-C07BD7E06477}" destId="{379B0F4C-7F1C-4DB5-AA0F-55FC68F39062}" srcOrd="2" destOrd="0" presId="urn:microsoft.com/office/officeart/2008/layout/VerticalCurvedList"/>
    <dgm:cxn modelId="{66A10C59-E481-44AE-946E-2045BA485A76}" type="presParOf" srcId="{29634479-EE38-4E12-B71A-C07BD7E06477}" destId="{6CEDC898-1879-4369-91DC-B43687529452}" srcOrd="3" destOrd="0" presId="urn:microsoft.com/office/officeart/2008/layout/VerticalCurvedList"/>
    <dgm:cxn modelId="{FD439AAB-5036-4C3B-805F-DE2231DA30FC}" type="presParOf" srcId="{8D7A0A17-ED24-4550-BD1C-4E28F153A516}" destId="{7AFADC15-4F68-4590-8547-6E9AF8C39160}" srcOrd="1" destOrd="0" presId="urn:microsoft.com/office/officeart/2008/layout/VerticalCurvedList"/>
    <dgm:cxn modelId="{5E1667E6-7BCE-42A2-B0A2-38D632799CA6}" type="presParOf" srcId="{8D7A0A17-ED24-4550-BD1C-4E28F153A516}" destId="{9E07E59C-AFD5-43F7-9A8B-8CBCFB453BB9}" srcOrd="2" destOrd="0" presId="urn:microsoft.com/office/officeart/2008/layout/VerticalCurvedList"/>
    <dgm:cxn modelId="{A0AA5EF0-A68E-48B4-8F5B-8F4B27038728}" type="presParOf" srcId="{9E07E59C-AFD5-43F7-9A8B-8CBCFB453BB9}" destId="{D772A666-83DD-4572-BB74-98EA4E346366}" srcOrd="0" destOrd="0" presId="urn:microsoft.com/office/officeart/2008/layout/VerticalCurvedList"/>
    <dgm:cxn modelId="{484D741D-6746-4A0C-802F-4836CFEE683D}" type="presParOf" srcId="{8D7A0A17-ED24-4550-BD1C-4E28F153A516}" destId="{53F28E12-2EB6-4027-8C7B-7A8A3819414D}" srcOrd="3" destOrd="0" presId="urn:microsoft.com/office/officeart/2008/layout/VerticalCurvedList"/>
    <dgm:cxn modelId="{4FBA9346-72DC-40A1-BFB8-DB025C0BB70E}" type="presParOf" srcId="{8D7A0A17-ED24-4550-BD1C-4E28F153A516}" destId="{0900A7B0-17DA-4DD9-94F5-6A0953964306}" srcOrd="4" destOrd="0" presId="urn:microsoft.com/office/officeart/2008/layout/VerticalCurvedList"/>
    <dgm:cxn modelId="{36329635-3FDA-4797-86A4-025924C92358}" type="presParOf" srcId="{0900A7B0-17DA-4DD9-94F5-6A0953964306}" destId="{8C3EA542-88B0-4DCE-82D5-FF93E4CB8333}" srcOrd="0" destOrd="0" presId="urn:microsoft.com/office/officeart/2008/layout/VerticalCurvedList"/>
    <dgm:cxn modelId="{0812328B-24B1-4EEF-82BA-80CD59C98779}" type="presParOf" srcId="{8D7A0A17-ED24-4550-BD1C-4E28F153A516}" destId="{696380E7-3134-48A7-8AB6-ACCA298AB85E}" srcOrd="5" destOrd="0" presId="urn:microsoft.com/office/officeart/2008/layout/VerticalCurvedList"/>
    <dgm:cxn modelId="{D97DBA29-02C2-401D-9190-245EDE022153}" type="presParOf" srcId="{8D7A0A17-ED24-4550-BD1C-4E28F153A516}" destId="{1ABD98B3-254C-4EE5-AD74-CEC883160BF6}" srcOrd="6" destOrd="0" presId="urn:microsoft.com/office/officeart/2008/layout/VerticalCurvedList"/>
    <dgm:cxn modelId="{EDAD2189-7B48-48DF-99F1-BE7433FB5AF6}" type="presParOf" srcId="{1ABD98B3-254C-4EE5-AD74-CEC883160BF6}" destId="{FC4E45B1-4F04-4C38-B10B-CA96D4145CD7}" srcOrd="0" destOrd="0" presId="urn:microsoft.com/office/officeart/2008/layout/VerticalCurvedLis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030514-B553-4162-9561-D57730007353}" type="doc">
      <dgm:prSet loTypeId="urn:microsoft.com/office/officeart/2008/layout/RadialCluster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597787-6415-45C5-A0B9-0D2ADEF3E12E}">
      <dgm:prSet phldrT="[Текст]" phldr="1" custT="1"/>
      <dgm:spPr>
        <a:noFill/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endParaRPr lang="ru-RU" sz="100" dirty="0"/>
        </a:p>
      </dgm:t>
    </dgm:pt>
    <dgm:pt modelId="{EC264040-90B1-46E5-990C-F0DA6B953D58}" type="parTrans" cxnId="{7A4F7B4A-C324-47A6-9EE5-89948A34F875}">
      <dgm:prSet/>
      <dgm:spPr/>
      <dgm:t>
        <a:bodyPr/>
        <a:lstStyle/>
        <a:p>
          <a:endParaRPr lang="ru-RU"/>
        </a:p>
      </dgm:t>
    </dgm:pt>
    <dgm:pt modelId="{9F072B5D-BBD7-4264-B07A-A6AC3A1C208D}" type="sibTrans" cxnId="{7A4F7B4A-C324-47A6-9EE5-89948A34F875}">
      <dgm:prSet/>
      <dgm:spPr/>
      <dgm:t>
        <a:bodyPr/>
        <a:lstStyle/>
        <a:p>
          <a:endParaRPr lang="ru-RU"/>
        </a:p>
      </dgm:t>
    </dgm:pt>
    <dgm:pt modelId="{D725DEDB-7E79-4AF9-8B5E-B0CB17D746AE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</a:t>
          </a:r>
          <a:b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плановых КМ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F26A1A-5D61-460F-9312-45E83B45B701}" type="parTrans" cxnId="{87FEFA03-A41B-48B8-B577-B48E022C3B6A}">
      <dgm:prSet/>
      <dgm:spPr/>
      <dgm:t>
        <a:bodyPr/>
        <a:lstStyle/>
        <a:p>
          <a:endParaRPr lang="ru-RU"/>
        </a:p>
      </dgm:t>
    </dgm:pt>
    <dgm:pt modelId="{D923D596-CC85-483D-94F0-6A5422F24F47}" type="sibTrans" cxnId="{87FEFA03-A41B-48B8-B577-B48E022C3B6A}">
      <dgm:prSet/>
      <dgm:spPr/>
      <dgm:t>
        <a:bodyPr/>
        <a:lstStyle/>
        <a:p>
          <a:endParaRPr lang="ru-RU"/>
        </a:p>
      </dgm:t>
    </dgm:pt>
    <dgm:pt modelId="{FD81EA27-E4D6-4E76-9B38-ADC214864890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</a:t>
          </a:r>
          <a:b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внеплановых КМ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B7BF2-D1D7-4E8F-A0AE-27A51DA1B9CB}" type="parTrans" cxnId="{87123DF5-BE48-412E-8085-315DC8346613}">
      <dgm:prSet/>
      <dgm:spPr/>
      <dgm:t>
        <a:bodyPr/>
        <a:lstStyle/>
        <a:p>
          <a:endParaRPr lang="ru-RU"/>
        </a:p>
      </dgm:t>
    </dgm:pt>
    <dgm:pt modelId="{BEED59FB-B128-45E9-90F0-ACC9BCFA5156}" type="sibTrans" cxnId="{87123DF5-BE48-412E-8085-315DC8346613}">
      <dgm:prSet/>
      <dgm:spPr/>
      <dgm:t>
        <a:bodyPr/>
        <a:lstStyle/>
        <a:p>
          <a:endParaRPr lang="ru-RU"/>
        </a:p>
      </dgm:t>
    </dgm:pt>
    <dgm:pt modelId="{D243DDEF-646B-42F0-B17C-60FFFC46C077}">
      <dgm:prSet phldrT="[Текст]" custT="1"/>
      <dgm:spPr/>
      <dgm:t>
        <a:bodyPr/>
        <a:lstStyle/>
        <a:p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КМ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094CAD-05B7-40CC-B999-19C9C6710A01}" type="parTrans" cxnId="{9823D8B6-A6A6-4180-AE2E-E79069CF98C6}">
      <dgm:prSet/>
      <dgm:spPr/>
      <dgm:t>
        <a:bodyPr/>
        <a:lstStyle/>
        <a:p>
          <a:endParaRPr lang="ru-RU"/>
        </a:p>
      </dgm:t>
    </dgm:pt>
    <dgm:pt modelId="{D01E2324-9D39-4F5F-B73F-BC6B2003894F}" type="sibTrans" cxnId="{9823D8B6-A6A6-4180-AE2E-E79069CF98C6}">
      <dgm:prSet/>
      <dgm:spPr/>
      <dgm:t>
        <a:bodyPr/>
        <a:lstStyle/>
        <a:p>
          <a:endParaRPr lang="ru-RU"/>
        </a:p>
      </dgm:t>
    </dgm:pt>
    <dgm:pt modelId="{5F24A09C-0997-433F-8D2A-F23B91E3DD01}">
      <dgm:prSet phldrT="[Текст]" phldr="1" custScaleX="140132" custScaleY="140132" custLinFactNeighborX="49844" custLinFactNeighborY="-14620"/>
      <dgm:spPr>
        <a:noFill/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endParaRPr lang="ru-RU" dirty="0"/>
        </a:p>
      </dgm:t>
    </dgm:pt>
    <dgm:pt modelId="{F7CF887D-AC84-4222-808C-515D78992E8F}" type="parTrans" cxnId="{908A955B-8443-40FC-B469-9DEB62B76D09}">
      <dgm:prSet/>
      <dgm:spPr/>
      <dgm:t>
        <a:bodyPr/>
        <a:lstStyle/>
        <a:p>
          <a:endParaRPr lang="ru-RU"/>
        </a:p>
      </dgm:t>
    </dgm:pt>
    <dgm:pt modelId="{6230F335-7E0C-485F-B332-D875327CD877}" type="sibTrans" cxnId="{908A955B-8443-40FC-B469-9DEB62B76D09}">
      <dgm:prSet/>
      <dgm:spPr/>
      <dgm:t>
        <a:bodyPr/>
        <a:lstStyle/>
        <a:p>
          <a:endParaRPr lang="ru-RU"/>
        </a:p>
      </dgm:t>
    </dgm:pt>
    <dgm:pt modelId="{9A5F4126-339F-41CC-B8CA-169332A8CD7E}" type="pres">
      <dgm:prSet presAssocID="{A4030514-B553-4162-9561-D5773000735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FA9AEE3-39E1-4E8E-AA79-2AF8E3E91113}" type="pres">
      <dgm:prSet presAssocID="{2C597787-6415-45C5-A0B9-0D2ADEF3E12E}" presName="singleCycle" presStyleCnt="0"/>
      <dgm:spPr/>
    </dgm:pt>
    <dgm:pt modelId="{C38023AB-3DC1-4252-B51D-BF33C01BC3BD}" type="pres">
      <dgm:prSet presAssocID="{2C597787-6415-45C5-A0B9-0D2ADEF3E12E}" presName="singleCenter" presStyleLbl="node1" presStyleIdx="0" presStyleCnt="4" custScaleX="140132" custScaleY="140132" custLinFactNeighborX="49844" custLinFactNeighborY="-14620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0A297CBC-F37B-4196-8BBD-4858C79B07D9}" type="pres">
      <dgm:prSet presAssocID="{7EF26A1A-5D61-460F-9312-45E83B45B701}" presName="Name56" presStyleLbl="parChTrans1D2" presStyleIdx="0" presStyleCnt="3"/>
      <dgm:spPr/>
      <dgm:t>
        <a:bodyPr/>
        <a:lstStyle/>
        <a:p>
          <a:endParaRPr lang="ru-RU"/>
        </a:p>
      </dgm:t>
    </dgm:pt>
    <dgm:pt modelId="{92E6DE3D-5C4B-45CE-8BD2-4E78FF9EB29B}" type="pres">
      <dgm:prSet presAssocID="{D725DEDB-7E79-4AF9-8B5E-B0CB17D746AE}" presName="text0" presStyleLbl="node1" presStyleIdx="1" presStyleCnt="4" custScaleX="373432" custScaleY="97106" custRadScaleRad="123869" custRadScaleInc="-77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75D9A-3A22-419C-B10F-7F3A5A2CF5BF}" type="pres">
      <dgm:prSet presAssocID="{5DEB7BF2-D1D7-4E8F-A0AE-27A51DA1B9CB}" presName="Name56" presStyleLbl="parChTrans1D2" presStyleIdx="1" presStyleCnt="3"/>
      <dgm:spPr/>
      <dgm:t>
        <a:bodyPr/>
        <a:lstStyle/>
        <a:p>
          <a:endParaRPr lang="ru-RU"/>
        </a:p>
      </dgm:t>
    </dgm:pt>
    <dgm:pt modelId="{30F61325-2947-47F8-98F0-F6C0F6ACA6E7}" type="pres">
      <dgm:prSet presAssocID="{FD81EA27-E4D6-4E76-9B38-ADC214864890}" presName="text0" presStyleLbl="node1" presStyleIdx="2" presStyleCnt="4" custScaleX="374491" custScaleY="97106" custRadScaleRad="92616" custRadScaleInc="278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78F81-CAD7-48DB-AFD1-39A214F15ADF}" type="pres">
      <dgm:prSet presAssocID="{6D094CAD-05B7-40CC-B999-19C9C6710A01}" presName="Name56" presStyleLbl="parChTrans1D2" presStyleIdx="2" presStyleCnt="3"/>
      <dgm:spPr/>
      <dgm:t>
        <a:bodyPr/>
        <a:lstStyle/>
        <a:p>
          <a:endParaRPr lang="ru-RU"/>
        </a:p>
      </dgm:t>
    </dgm:pt>
    <dgm:pt modelId="{63B582E9-6EF6-4B3A-A3E7-F5FE5630C526}" type="pres">
      <dgm:prSet presAssocID="{D243DDEF-646B-42F0-B17C-60FFFC46C077}" presName="text0" presStyleLbl="node1" presStyleIdx="3" presStyleCnt="4" custScaleX="372276" custScaleY="97106" custRadScaleRad="94541" custRadScaleInc="20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DD32BE-30C3-4864-A741-6A4D6AD1D696}" type="presOf" srcId="{6D094CAD-05B7-40CC-B999-19C9C6710A01}" destId="{1BB78F81-CAD7-48DB-AFD1-39A214F15ADF}" srcOrd="0" destOrd="0" presId="urn:microsoft.com/office/officeart/2008/layout/RadialCluster"/>
    <dgm:cxn modelId="{9823D8B6-A6A6-4180-AE2E-E79069CF98C6}" srcId="{2C597787-6415-45C5-A0B9-0D2ADEF3E12E}" destId="{D243DDEF-646B-42F0-B17C-60FFFC46C077}" srcOrd="2" destOrd="0" parTransId="{6D094CAD-05B7-40CC-B999-19C9C6710A01}" sibTransId="{D01E2324-9D39-4F5F-B73F-BC6B2003894F}"/>
    <dgm:cxn modelId="{27241A90-D1E6-4905-8229-C8F84E8F7031}" type="presOf" srcId="{7EF26A1A-5D61-460F-9312-45E83B45B701}" destId="{0A297CBC-F37B-4196-8BBD-4858C79B07D9}" srcOrd="0" destOrd="0" presId="urn:microsoft.com/office/officeart/2008/layout/RadialCluster"/>
    <dgm:cxn modelId="{908A955B-8443-40FC-B469-9DEB62B76D09}" srcId="{A4030514-B553-4162-9561-D57730007353}" destId="{5F24A09C-0997-433F-8D2A-F23B91E3DD01}" srcOrd="1" destOrd="0" parTransId="{F7CF887D-AC84-4222-808C-515D78992E8F}" sibTransId="{6230F335-7E0C-485F-B332-D875327CD877}"/>
    <dgm:cxn modelId="{87123DF5-BE48-412E-8085-315DC8346613}" srcId="{2C597787-6415-45C5-A0B9-0D2ADEF3E12E}" destId="{FD81EA27-E4D6-4E76-9B38-ADC214864890}" srcOrd="1" destOrd="0" parTransId="{5DEB7BF2-D1D7-4E8F-A0AE-27A51DA1B9CB}" sibTransId="{BEED59FB-B128-45E9-90F0-ACC9BCFA5156}"/>
    <dgm:cxn modelId="{AF25A2AF-FC26-4E69-B5BB-43A9141CE37D}" type="presOf" srcId="{FD81EA27-E4D6-4E76-9B38-ADC214864890}" destId="{30F61325-2947-47F8-98F0-F6C0F6ACA6E7}" srcOrd="0" destOrd="0" presId="urn:microsoft.com/office/officeart/2008/layout/RadialCluster"/>
    <dgm:cxn modelId="{9F222F2E-D783-46A2-9A74-53128CAED2B2}" type="presOf" srcId="{5DEB7BF2-D1D7-4E8F-A0AE-27A51DA1B9CB}" destId="{09C75D9A-3A22-419C-B10F-7F3A5A2CF5BF}" srcOrd="0" destOrd="0" presId="urn:microsoft.com/office/officeart/2008/layout/RadialCluster"/>
    <dgm:cxn modelId="{582E71FA-5165-4D43-8C60-90BCD388928E}" type="presOf" srcId="{D725DEDB-7E79-4AF9-8B5E-B0CB17D746AE}" destId="{92E6DE3D-5C4B-45CE-8BD2-4E78FF9EB29B}" srcOrd="0" destOrd="0" presId="urn:microsoft.com/office/officeart/2008/layout/RadialCluster"/>
    <dgm:cxn modelId="{7A4F7B4A-C324-47A6-9EE5-89948A34F875}" srcId="{A4030514-B553-4162-9561-D57730007353}" destId="{2C597787-6415-45C5-A0B9-0D2ADEF3E12E}" srcOrd="0" destOrd="0" parTransId="{EC264040-90B1-46E5-990C-F0DA6B953D58}" sibTransId="{9F072B5D-BBD7-4264-B07A-A6AC3A1C208D}"/>
    <dgm:cxn modelId="{7653B108-183A-42AC-BF97-2D7B576CB66E}" type="presOf" srcId="{2C597787-6415-45C5-A0B9-0D2ADEF3E12E}" destId="{C38023AB-3DC1-4252-B51D-BF33C01BC3BD}" srcOrd="0" destOrd="0" presId="urn:microsoft.com/office/officeart/2008/layout/RadialCluster"/>
    <dgm:cxn modelId="{090BCD2A-FF3F-43AC-842C-52ACC679B35B}" type="presOf" srcId="{A4030514-B553-4162-9561-D57730007353}" destId="{9A5F4126-339F-41CC-B8CA-169332A8CD7E}" srcOrd="0" destOrd="0" presId="urn:microsoft.com/office/officeart/2008/layout/RadialCluster"/>
    <dgm:cxn modelId="{87FEFA03-A41B-48B8-B577-B48E022C3B6A}" srcId="{2C597787-6415-45C5-A0B9-0D2ADEF3E12E}" destId="{D725DEDB-7E79-4AF9-8B5E-B0CB17D746AE}" srcOrd="0" destOrd="0" parTransId="{7EF26A1A-5D61-460F-9312-45E83B45B701}" sibTransId="{D923D596-CC85-483D-94F0-6A5422F24F47}"/>
    <dgm:cxn modelId="{E107BDD5-D05E-4A3B-9A57-5104199D1E75}" type="presOf" srcId="{D243DDEF-646B-42F0-B17C-60FFFC46C077}" destId="{63B582E9-6EF6-4B3A-A3E7-F5FE5630C526}" srcOrd="0" destOrd="0" presId="urn:microsoft.com/office/officeart/2008/layout/RadialCluster"/>
    <dgm:cxn modelId="{D9AFC9B6-1BDF-4CED-B72D-D6DA1AEFAFF6}" type="presParOf" srcId="{9A5F4126-339F-41CC-B8CA-169332A8CD7E}" destId="{7FA9AEE3-39E1-4E8E-AA79-2AF8E3E91113}" srcOrd="0" destOrd="0" presId="urn:microsoft.com/office/officeart/2008/layout/RadialCluster"/>
    <dgm:cxn modelId="{227D5E1F-A833-424F-8843-BF457D06B4E7}" type="presParOf" srcId="{7FA9AEE3-39E1-4E8E-AA79-2AF8E3E91113}" destId="{C38023AB-3DC1-4252-B51D-BF33C01BC3BD}" srcOrd="0" destOrd="0" presId="urn:microsoft.com/office/officeart/2008/layout/RadialCluster"/>
    <dgm:cxn modelId="{7D7E881D-E158-4162-B371-64468C998B7B}" type="presParOf" srcId="{7FA9AEE3-39E1-4E8E-AA79-2AF8E3E91113}" destId="{0A297CBC-F37B-4196-8BBD-4858C79B07D9}" srcOrd="1" destOrd="0" presId="urn:microsoft.com/office/officeart/2008/layout/RadialCluster"/>
    <dgm:cxn modelId="{DD57E481-BD1E-491A-98D8-3945AE081FFD}" type="presParOf" srcId="{7FA9AEE3-39E1-4E8E-AA79-2AF8E3E91113}" destId="{92E6DE3D-5C4B-45CE-8BD2-4E78FF9EB29B}" srcOrd="2" destOrd="0" presId="urn:microsoft.com/office/officeart/2008/layout/RadialCluster"/>
    <dgm:cxn modelId="{75A10A4B-B3D1-47AF-84C3-53CB941B3A9F}" type="presParOf" srcId="{7FA9AEE3-39E1-4E8E-AA79-2AF8E3E91113}" destId="{09C75D9A-3A22-419C-B10F-7F3A5A2CF5BF}" srcOrd="3" destOrd="0" presId="urn:microsoft.com/office/officeart/2008/layout/RadialCluster"/>
    <dgm:cxn modelId="{B787A33D-406F-47A8-90AD-2A9583EF6C61}" type="presParOf" srcId="{7FA9AEE3-39E1-4E8E-AA79-2AF8E3E91113}" destId="{30F61325-2947-47F8-98F0-F6C0F6ACA6E7}" srcOrd="4" destOrd="0" presId="urn:microsoft.com/office/officeart/2008/layout/RadialCluster"/>
    <dgm:cxn modelId="{F8EE1406-30EF-4D7B-84AE-C13125EF4DF3}" type="presParOf" srcId="{7FA9AEE3-39E1-4E8E-AA79-2AF8E3E91113}" destId="{1BB78F81-CAD7-48DB-AFD1-39A214F15ADF}" srcOrd="5" destOrd="0" presId="urn:microsoft.com/office/officeart/2008/layout/RadialCluster"/>
    <dgm:cxn modelId="{2CBBED30-B322-4C8B-9445-12709EEFB6E6}" type="presParOf" srcId="{7FA9AEE3-39E1-4E8E-AA79-2AF8E3E91113}" destId="{63B582E9-6EF6-4B3A-A3E7-F5FE5630C52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26BFE-DD90-406D-8568-ECE36A0B4982}">
      <dsp:nvSpPr>
        <dsp:cNvPr id="0" name=""/>
        <dsp:cNvSpPr/>
      </dsp:nvSpPr>
      <dsp:spPr>
        <a:xfrm rot="16200000">
          <a:off x="-228523" y="229009"/>
          <a:ext cx="1721516" cy="1263497"/>
        </a:xfrm>
        <a:prstGeom prst="flowChartManualOperati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79375" bIns="0" numCol="1" spcCol="1270" anchor="ctr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/>
            <a:t>Формирование</a:t>
          </a:r>
          <a:r>
            <a:rPr lang="ru-RU" sz="1300" b="1" kern="1200" dirty="0" smtClean="0"/>
            <a:t> Плана ФК</a:t>
          </a:r>
          <a:endParaRPr lang="ru-RU" sz="1300" b="1" kern="1200" dirty="0"/>
        </a:p>
      </dsp:txBody>
      <dsp:txXfrm rot="5400000">
        <a:off x="487" y="344302"/>
        <a:ext cx="1263497" cy="1032910"/>
      </dsp:txXfrm>
    </dsp:sp>
    <dsp:sp modelId="{BF76A787-BDAB-41F2-8305-66F6DAE56D4A}">
      <dsp:nvSpPr>
        <dsp:cNvPr id="0" name=""/>
        <dsp:cNvSpPr/>
      </dsp:nvSpPr>
      <dsp:spPr>
        <a:xfrm rot="16200000">
          <a:off x="1129737" y="229009"/>
          <a:ext cx="1721516" cy="1263497"/>
        </a:xfrm>
        <a:prstGeom prst="flowChartManualOperati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Единые справочники</a:t>
          </a:r>
          <a:endParaRPr lang="ru-RU" sz="14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Объекты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Темы</a:t>
          </a:r>
          <a:endParaRPr lang="ru-RU" sz="1200" kern="1200" dirty="0"/>
        </a:p>
      </dsp:txBody>
      <dsp:txXfrm rot="5400000">
        <a:off x="1358747" y="344302"/>
        <a:ext cx="1263497" cy="1032910"/>
      </dsp:txXfrm>
    </dsp:sp>
    <dsp:sp modelId="{05701ED7-7F4D-4536-A423-77CF811DB577}">
      <dsp:nvSpPr>
        <dsp:cNvPr id="0" name=""/>
        <dsp:cNvSpPr/>
      </dsp:nvSpPr>
      <dsp:spPr>
        <a:xfrm rot="16200000">
          <a:off x="2487997" y="229009"/>
          <a:ext cx="1721516" cy="1263497"/>
        </a:xfrm>
        <a:prstGeom prst="flowChartManualOperation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Согласование планов УФК</a:t>
          </a:r>
          <a:endParaRPr lang="ru-RU" sz="1400" b="1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ЦЗ</a:t>
          </a:r>
          <a:endParaRPr lang="ru-RU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Поручения во II разделы планов УФК</a:t>
          </a:r>
          <a:endParaRPr lang="ru-RU" sz="1100" kern="1200" dirty="0"/>
        </a:p>
      </dsp:txBody>
      <dsp:txXfrm rot="5400000">
        <a:off x="2717007" y="344302"/>
        <a:ext cx="1263497" cy="1032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1D58C-D11F-462E-8E4D-3A5BD987245D}">
      <dsp:nvSpPr>
        <dsp:cNvPr id="0" name=""/>
        <dsp:cNvSpPr/>
      </dsp:nvSpPr>
      <dsp:spPr>
        <a:xfrm rot="10800000">
          <a:off x="-1828878" y="-606276"/>
          <a:ext cx="3709035" cy="3709035"/>
        </a:xfrm>
        <a:prstGeom prst="blockArc">
          <a:avLst>
            <a:gd name="adj1" fmla="val 8100000"/>
            <a:gd name="adj2" fmla="val 13500000"/>
            <a:gd name="adj3" fmla="val 58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ADC15-4F68-4590-8547-6E9AF8C39160}">
      <dsp:nvSpPr>
        <dsp:cNvPr id="0" name=""/>
        <dsp:cNvSpPr/>
      </dsp:nvSpPr>
      <dsp:spPr>
        <a:xfrm>
          <a:off x="1662334" y="181425"/>
          <a:ext cx="2355495" cy="45110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436827" bIns="25400" numCol="1" spcCol="1270" anchor="ctr" anchorCtr="0">
          <a:noAutofit/>
        </a:bodyPr>
        <a:lstStyle/>
        <a:p>
          <a:pPr lvl="0" algn="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Прозрачность бюджетного цикла</a:t>
          </a:r>
        </a:p>
      </dsp:txBody>
      <dsp:txXfrm>
        <a:off x="1662334" y="181425"/>
        <a:ext cx="2355495" cy="451102"/>
      </dsp:txXfrm>
    </dsp:sp>
    <dsp:sp modelId="{D772A666-83DD-4572-BB74-98EA4E346366}">
      <dsp:nvSpPr>
        <dsp:cNvPr id="0" name=""/>
        <dsp:cNvSpPr/>
      </dsp:nvSpPr>
      <dsp:spPr>
        <a:xfrm>
          <a:off x="1413997" y="187064"/>
          <a:ext cx="448101" cy="424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F28E12-2EB6-4027-8C7B-7A8A3819414D}">
      <dsp:nvSpPr>
        <dsp:cNvPr id="0" name=""/>
        <dsp:cNvSpPr/>
      </dsp:nvSpPr>
      <dsp:spPr>
        <a:xfrm>
          <a:off x="1777385" y="1036430"/>
          <a:ext cx="2274694" cy="43459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436827" bIns="25400" numCol="1" spcCol="1270" anchor="ctr" anchorCtr="0">
          <a:noAutofit/>
        </a:bodyPr>
        <a:lstStyle/>
        <a:p>
          <a:pPr lvl="0" algn="r" defTabSz="4445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Ключевые ГИС</a:t>
          </a:r>
          <a:endParaRPr lang="ru-RU" sz="1000" b="1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77385" y="1036430"/>
        <a:ext cx="2274694" cy="434597"/>
      </dsp:txXfrm>
    </dsp:sp>
    <dsp:sp modelId="{8C3EA542-88B0-4DCE-82D5-FF93E4CB8333}">
      <dsp:nvSpPr>
        <dsp:cNvPr id="0" name=""/>
        <dsp:cNvSpPr/>
      </dsp:nvSpPr>
      <dsp:spPr>
        <a:xfrm>
          <a:off x="1523555" y="1043416"/>
          <a:ext cx="448101" cy="424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6380E7-3134-48A7-8AB6-ACCA298AB85E}">
      <dsp:nvSpPr>
        <dsp:cNvPr id="0" name=""/>
        <dsp:cNvSpPr/>
      </dsp:nvSpPr>
      <dsp:spPr>
        <a:xfrm>
          <a:off x="1674251" y="1834286"/>
          <a:ext cx="2315723" cy="43459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436827" bIns="25400" numCol="1" spcCol="1270" anchor="ctr" anchorCtr="0">
          <a:noAutofit/>
        </a:bodyPr>
        <a:lstStyle/>
        <a:p>
          <a:pPr lvl="0" algn="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Результаты КМ</a:t>
          </a:r>
          <a:endParaRPr lang="ru-RU" sz="1000" b="1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74251" y="1834286"/>
        <a:ext cx="2315723" cy="434597"/>
      </dsp:txXfrm>
    </dsp:sp>
    <dsp:sp modelId="{FC4E45B1-4F04-4C38-B10B-CA96D4145CD7}">
      <dsp:nvSpPr>
        <dsp:cNvPr id="0" name=""/>
        <dsp:cNvSpPr/>
      </dsp:nvSpPr>
      <dsp:spPr>
        <a:xfrm>
          <a:off x="1405453" y="1840209"/>
          <a:ext cx="448101" cy="424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F1D58C-D11F-462E-8E4D-3A5BD987245D}">
      <dsp:nvSpPr>
        <dsp:cNvPr id="0" name=""/>
        <dsp:cNvSpPr/>
      </dsp:nvSpPr>
      <dsp:spPr>
        <a:xfrm rot="10800000">
          <a:off x="2443474" y="-597708"/>
          <a:ext cx="3709035" cy="3709035"/>
        </a:xfrm>
        <a:prstGeom prst="blockArc">
          <a:avLst>
            <a:gd name="adj1" fmla="val 18900000"/>
            <a:gd name="adj2" fmla="val 2700000"/>
            <a:gd name="adj3" fmla="val 58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ADC15-4F68-4590-8547-6E9AF8C39160}">
      <dsp:nvSpPr>
        <dsp:cNvPr id="0" name=""/>
        <dsp:cNvSpPr/>
      </dsp:nvSpPr>
      <dsp:spPr>
        <a:xfrm>
          <a:off x="145337" y="215634"/>
          <a:ext cx="2498884" cy="45110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6827" tIns="25400" rIns="25400" bIns="254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Большое количество </a:t>
          </a:r>
          <a:b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объектов контроля</a:t>
          </a:r>
        </a:p>
      </dsp:txBody>
      <dsp:txXfrm>
        <a:off x="145337" y="215634"/>
        <a:ext cx="2498884" cy="451102"/>
      </dsp:txXfrm>
    </dsp:sp>
    <dsp:sp modelId="{D772A666-83DD-4572-BB74-98EA4E346366}">
      <dsp:nvSpPr>
        <dsp:cNvPr id="0" name=""/>
        <dsp:cNvSpPr/>
      </dsp:nvSpPr>
      <dsp:spPr>
        <a:xfrm>
          <a:off x="2462690" y="221247"/>
          <a:ext cx="448101" cy="424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F28E12-2EB6-4027-8C7B-7A8A3819414D}">
      <dsp:nvSpPr>
        <dsp:cNvPr id="0" name=""/>
        <dsp:cNvSpPr/>
      </dsp:nvSpPr>
      <dsp:spPr>
        <a:xfrm>
          <a:off x="137182" y="1036430"/>
          <a:ext cx="2519790" cy="43459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6827" tIns="25400" rIns="25400" bIns="25400" numCol="1" spcCol="1270" anchor="ctr" anchorCtr="0">
          <a:noAutofit/>
        </a:bodyPr>
        <a:lstStyle/>
        <a:p>
          <a:pPr lvl="0" algn="l" defTabSz="4445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Ограниченность трудовых ресурсов ревизоров</a:t>
          </a:r>
          <a:endParaRPr lang="ru-RU" sz="1000" b="1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7182" y="1036430"/>
        <a:ext cx="2519790" cy="434597"/>
      </dsp:txXfrm>
    </dsp:sp>
    <dsp:sp modelId="{8C3EA542-88B0-4DCE-82D5-FF93E4CB8333}">
      <dsp:nvSpPr>
        <dsp:cNvPr id="0" name=""/>
        <dsp:cNvSpPr/>
      </dsp:nvSpPr>
      <dsp:spPr>
        <a:xfrm>
          <a:off x="2371163" y="1034866"/>
          <a:ext cx="448101" cy="424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6380E7-3134-48A7-8AB6-ACCA298AB85E}">
      <dsp:nvSpPr>
        <dsp:cNvPr id="0" name=""/>
        <dsp:cNvSpPr/>
      </dsp:nvSpPr>
      <dsp:spPr>
        <a:xfrm>
          <a:off x="149526" y="1825744"/>
          <a:ext cx="2456691" cy="43459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6827" tIns="25400" rIns="25400" bIns="254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Обеспечение/повышение эффективности КМ</a:t>
          </a:r>
          <a:endParaRPr lang="ru-RU" sz="1000" b="1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526" y="1825744"/>
        <a:ext cx="2456691" cy="434597"/>
      </dsp:txXfrm>
    </dsp:sp>
    <dsp:sp modelId="{FC4E45B1-4F04-4C38-B10B-CA96D4145CD7}">
      <dsp:nvSpPr>
        <dsp:cNvPr id="0" name=""/>
        <dsp:cNvSpPr/>
      </dsp:nvSpPr>
      <dsp:spPr>
        <a:xfrm>
          <a:off x="2445609" y="1831665"/>
          <a:ext cx="448101" cy="4244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023AB-3DC1-4252-B51D-BF33C01BC3BD}">
      <dsp:nvSpPr>
        <dsp:cNvPr id="0" name=""/>
        <dsp:cNvSpPr/>
      </dsp:nvSpPr>
      <dsp:spPr>
        <a:xfrm>
          <a:off x="2877470" y="549074"/>
          <a:ext cx="854104" cy="854104"/>
        </a:xfrm>
        <a:prstGeom prst="roundRect">
          <a:avLst/>
        </a:prstGeom>
        <a:noFill/>
        <a:ln>
          <a:solidFill>
            <a:schemeClr val="accent5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" kern="1200" dirty="0"/>
        </a:p>
      </dsp:txBody>
      <dsp:txXfrm>
        <a:off x="2919164" y="590768"/>
        <a:ext cx="770716" cy="770716"/>
      </dsp:txXfrm>
    </dsp:sp>
    <dsp:sp modelId="{0A297CBC-F37B-4196-8BBD-4858C79B07D9}">
      <dsp:nvSpPr>
        <dsp:cNvPr id="0" name=""/>
        <dsp:cNvSpPr/>
      </dsp:nvSpPr>
      <dsp:spPr>
        <a:xfrm rot="11786519">
          <a:off x="2186344" y="750247"/>
          <a:ext cx="7055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555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E6DE3D-5C4B-45CE-8BD2-4E78FF9EB29B}">
      <dsp:nvSpPr>
        <dsp:cNvPr id="0" name=""/>
        <dsp:cNvSpPr/>
      </dsp:nvSpPr>
      <dsp:spPr>
        <a:xfrm>
          <a:off x="766430" y="253849"/>
          <a:ext cx="1524965" cy="3965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</a:t>
          </a:r>
          <a:b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плановых КМ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5788" y="273207"/>
        <a:ext cx="1486249" cy="357830"/>
      </dsp:txXfrm>
    </dsp:sp>
    <dsp:sp modelId="{09C75D9A-3A22-419C-B10F-7F3A5A2CF5BF}">
      <dsp:nvSpPr>
        <dsp:cNvPr id="0" name=""/>
        <dsp:cNvSpPr/>
      </dsp:nvSpPr>
      <dsp:spPr>
        <a:xfrm rot="10763188">
          <a:off x="2306596" y="983756"/>
          <a:ext cx="5708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088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F61325-2947-47F8-98F0-F6C0F6ACA6E7}">
      <dsp:nvSpPr>
        <dsp:cNvPr id="0" name=""/>
        <dsp:cNvSpPr/>
      </dsp:nvSpPr>
      <dsp:spPr>
        <a:xfrm>
          <a:off x="777322" y="796728"/>
          <a:ext cx="1529290" cy="3965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</a:t>
          </a:r>
          <a:b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 внеплановых КМ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6680" y="816086"/>
        <a:ext cx="1490574" cy="357830"/>
      </dsp:txXfrm>
    </dsp:sp>
    <dsp:sp modelId="{1BB78F81-CAD7-48DB-AFD1-39A214F15ADF}">
      <dsp:nvSpPr>
        <dsp:cNvPr id="0" name=""/>
        <dsp:cNvSpPr/>
      </dsp:nvSpPr>
      <dsp:spPr>
        <a:xfrm rot="9786499">
          <a:off x="2163752" y="1211784"/>
          <a:ext cx="7294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945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582E9-6EF6-4B3A-A3E7-F5FE5630C526}">
      <dsp:nvSpPr>
        <dsp:cNvPr id="0" name=""/>
        <dsp:cNvSpPr/>
      </dsp:nvSpPr>
      <dsp:spPr>
        <a:xfrm>
          <a:off x="766430" y="1317760"/>
          <a:ext cx="1520245" cy="3965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КМ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5788" y="1337118"/>
        <a:ext cx="1481529" cy="357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0.44268</cdr:x>
      <cdr:y>0.01432</cdr:y>
    </cdr:from>
    <cdr:to>
      <cdr:x>0.84627</cdr:x>
      <cdr:y>0.19478</cdr:y>
    </cdr:to>
    <cdr:sp macro="" textlink="">
      <cdr:nvSpPr>
        <cdr:cNvPr id="2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429949" y="21574"/>
          <a:ext cx="1303677" cy="271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pPr marL="0" indent="0" algn="ctr">
            <a:buFont typeface="Arial" charset="0"/>
            <a:buNone/>
          </a:pPr>
          <a:r>
            <a:rPr lang="ru-RU" sz="1600" b="1" dirty="0" smtClean="0"/>
            <a:t>1 011 (22%)</a:t>
          </a:r>
          <a:endParaRPr lang="ru-RU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0.39845</cdr:x>
      <cdr:y>0.01432</cdr:y>
    </cdr:from>
    <cdr:to>
      <cdr:x>0.80204</cdr:x>
      <cdr:y>0.19478</cdr:y>
    </cdr:to>
    <cdr:sp macro="" textlink="">
      <cdr:nvSpPr>
        <cdr:cNvPr id="2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287071" y="21575"/>
          <a:ext cx="1303677" cy="271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pitchFamily="34" charset="0"/>
            </a:defRPr>
          </a:lvl9pPr>
        </a:lstStyle>
        <a:p xmlns:a="http://schemas.openxmlformats.org/drawingml/2006/main">
          <a:pPr marL="0" indent="0" algn="ctr">
            <a:buFont typeface="Arial" charset="0"/>
            <a:buNone/>
          </a:pPr>
          <a:r>
            <a:rPr lang="ru-RU" sz="1600" b="1" dirty="0" smtClean="0"/>
            <a:t>343 (20%)</a:t>
          </a:r>
          <a:endParaRPr lang="ru-RU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607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5498" y="0"/>
            <a:ext cx="4303607" cy="3409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0900"/>
            <a:ext cx="4073525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141" y="3269853"/>
            <a:ext cx="7945120" cy="2675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3596"/>
            <a:ext cx="4303607" cy="3409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5498" y="6453596"/>
            <a:ext cx="4303607" cy="34090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44475" y="673100"/>
            <a:ext cx="9386888" cy="52800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aseline="0" dirty="0" smtClean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810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aseline="0" dirty="0" smtClean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7816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7D7081-EAEA-49CE-BAE4-78ED1A4FDBCD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3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616EB-5A88-4B55-9520-884414167AB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204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42925" y="909638"/>
            <a:ext cx="8843963" cy="49752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3141" y="4448541"/>
            <a:ext cx="7945120" cy="149664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388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/>
              <a:t>27.06.2018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/>
              <a:t>27.06.2018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/>
              <a:t>27.06.2018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/>
              <a:t>27.06.2018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12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9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8.png"/><Relationship Id="rId9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23.jpeg"/><Relationship Id="rId18" Type="http://schemas.openxmlformats.org/officeDocument/2006/relationships/image" Target="../media/image11.png"/><Relationship Id="rId3" Type="http://schemas.openxmlformats.org/officeDocument/2006/relationships/image" Target="../media/image18.jpeg"/><Relationship Id="rId21" Type="http://schemas.openxmlformats.org/officeDocument/2006/relationships/diagramLayout" Target="../diagrams/layout3.xml"/><Relationship Id="rId7" Type="http://schemas.openxmlformats.org/officeDocument/2006/relationships/diagramLayout" Target="../diagrams/layout2.xml"/><Relationship Id="rId12" Type="http://schemas.openxmlformats.org/officeDocument/2006/relationships/image" Target="../media/image22.png"/><Relationship Id="rId17" Type="http://schemas.openxmlformats.org/officeDocument/2006/relationships/image" Target="../media/image26.png"/><Relationship Id="rId2" Type="http://schemas.openxmlformats.org/officeDocument/2006/relationships/image" Target="../media/image17.jpg"/><Relationship Id="rId16" Type="http://schemas.openxmlformats.org/officeDocument/2006/relationships/image" Target="../media/image25.png"/><Relationship Id="rId20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21.png"/><Relationship Id="rId24" Type="http://schemas.microsoft.com/office/2007/relationships/diagramDrawing" Target="../diagrams/drawing3.xml"/><Relationship Id="rId5" Type="http://schemas.openxmlformats.org/officeDocument/2006/relationships/image" Target="../media/image20.png"/><Relationship Id="rId15" Type="http://schemas.microsoft.com/office/2007/relationships/hdphoto" Target="../media/hdphoto3.wdp"/><Relationship Id="rId23" Type="http://schemas.openxmlformats.org/officeDocument/2006/relationships/diagramColors" Target="../diagrams/colors3.xml"/><Relationship Id="rId10" Type="http://schemas.microsoft.com/office/2007/relationships/diagramDrawing" Target="../diagrams/drawing2.xml"/><Relationship Id="rId19" Type="http://schemas.openxmlformats.org/officeDocument/2006/relationships/image" Target="../media/image12.png"/><Relationship Id="rId4" Type="http://schemas.openxmlformats.org/officeDocument/2006/relationships/image" Target="../media/image19.jpeg"/><Relationship Id="rId9" Type="http://schemas.openxmlformats.org/officeDocument/2006/relationships/diagramColors" Target="../diagrams/colors2.xml"/><Relationship Id="rId14" Type="http://schemas.openxmlformats.org/officeDocument/2006/relationships/image" Target="../media/image24.png"/><Relationship Id="rId22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45.png"/><Relationship Id="rId7" Type="http://schemas.openxmlformats.org/officeDocument/2006/relationships/diagramLayout" Target="../diagrams/layout4.xml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47.png"/><Relationship Id="rId5" Type="http://schemas.openxmlformats.org/officeDocument/2006/relationships/image" Target="../media/image12.png"/><Relationship Id="rId15" Type="http://schemas.openxmlformats.org/officeDocument/2006/relationships/image" Target="../media/image51.png"/><Relationship Id="rId10" Type="http://schemas.microsoft.com/office/2007/relationships/diagramDrawing" Target="../diagrams/drawing4.xml"/><Relationship Id="rId4" Type="http://schemas.openxmlformats.org/officeDocument/2006/relationships/image" Target="../media/image46.png"/><Relationship Id="rId9" Type="http://schemas.openxmlformats.org/officeDocument/2006/relationships/diagramColors" Target="../diagrams/colors4.xml"/><Relationship Id="rId1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69.png"/><Relationship Id="rId3" Type="http://schemas.openxmlformats.org/officeDocument/2006/relationships/image" Target="../media/image55.png"/><Relationship Id="rId21" Type="http://schemas.openxmlformats.org/officeDocument/2006/relationships/image" Target="../media/image4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8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19" Type="http://schemas.openxmlformats.org/officeDocument/2006/relationships/image" Target="../media/image70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3600488" y="4622344"/>
            <a:ext cx="35839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Заместитель руководителя</a:t>
            </a:r>
            <a:endParaRPr lang="ru-RU" altLang="ru-RU" sz="1600" dirty="0">
              <a:latin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Федерального казначейства</a:t>
            </a:r>
            <a:endParaRPr lang="ru-RU" altLang="ru-RU" sz="1600" dirty="0">
              <a:latin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+mn-lt"/>
              </a:rPr>
              <a:t>Э.А. Исаев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3600488" y="2214049"/>
            <a:ext cx="788954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b="1" dirty="0" smtClean="0">
              <a:latin typeface="+mn-l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latin typeface="+mn-lt"/>
              </a:rPr>
              <a:t>Перспективы развития </a:t>
            </a:r>
            <a:br>
              <a:rPr lang="ru-RU" altLang="ru-RU" b="1" dirty="0" smtClean="0">
                <a:latin typeface="+mn-lt"/>
              </a:rPr>
            </a:br>
            <a:r>
              <a:rPr lang="ru-RU" altLang="ru-RU" b="1" dirty="0" smtClean="0">
                <a:latin typeface="+mn-lt"/>
              </a:rPr>
              <a:t>функции Федерального казначейства </a:t>
            </a:r>
            <a:br>
              <a:rPr lang="ru-RU" altLang="ru-RU" b="1" dirty="0" smtClean="0">
                <a:latin typeface="+mn-lt"/>
              </a:rPr>
            </a:br>
            <a:r>
              <a:rPr lang="ru-RU" altLang="ru-RU" b="1" dirty="0" smtClean="0">
                <a:latin typeface="+mn-lt"/>
              </a:rPr>
              <a:t>по контролю в финансово-бюджетной сфере</a:t>
            </a:r>
            <a:endParaRPr lang="ru-RU" altLang="ru-RU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67942" y="338081"/>
            <a:ext cx="742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Вектор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развития функции Федерального казначейства </a:t>
            </a:r>
          </a:p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контролю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финансово-бюджетной сфере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580709" y="1452469"/>
            <a:ext cx="7082373" cy="4439045"/>
            <a:chOff x="5234210" y="1452469"/>
            <a:chExt cx="6428872" cy="4175745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234210" y="1452469"/>
              <a:ext cx="6428872" cy="1138331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6"/>
            <p:cNvSpPr/>
            <p:nvPr/>
          </p:nvSpPr>
          <p:spPr>
            <a:xfrm>
              <a:off x="5355759" y="1542531"/>
              <a:ext cx="2738576" cy="958622"/>
            </a:xfrm>
            <a:prstGeom prst="roundRect">
              <a:avLst>
                <a:gd name="adj" fmla="val 10000"/>
              </a:avLst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1000" r="-11000"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1">
                <a:tint val="5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5355759" y="2590800"/>
              <a:ext cx="2738577" cy="3037414"/>
            </a:xfrm>
            <a:custGeom>
              <a:avLst/>
              <a:gdLst>
                <a:gd name="connsiteX0" fmla="*/ 283199 w 2738576"/>
                <a:gd name="connsiteY0" fmla="*/ 0 h 2697134"/>
                <a:gd name="connsiteX1" fmla="*/ 2455377 w 2738576"/>
                <a:gd name="connsiteY1" fmla="*/ 0 h 2697134"/>
                <a:gd name="connsiteX2" fmla="*/ 2738576 w 2738576"/>
                <a:gd name="connsiteY2" fmla="*/ 283199 h 2697134"/>
                <a:gd name="connsiteX3" fmla="*/ 2738576 w 2738576"/>
                <a:gd name="connsiteY3" fmla="*/ 2697134 h 2697134"/>
                <a:gd name="connsiteX4" fmla="*/ 2738576 w 2738576"/>
                <a:gd name="connsiteY4" fmla="*/ 2697134 h 2697134"/>
                <a:gd name="connsiteX5" fmla="*/ 0 w 2738576"/>
                <a:gd name="connsiteY5" fmla="*/ 2697134 h 2697134"/>
                <a:gd name="connsiteX6" fmla="*/ 0 w 2738576"/>
                <a:gd name="connsiteY6" fmla="*/ 2697134 h 2697134"/>
                <a:gd name="connsiteX7" fmla="*/ 0 w 2738576"/>
                <a:gd name="connsiteY7" fmla="*/ 283199 h 2697134"/>
                <a:gd name="connsiteX8" fmla="*/ 283199 w 2738576"/>
                <a:gd name="connsiteY8" fmla="*/ 0 h 269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8576" h="2697134">
                  <a:moveTo>
                    <a:pt x="2455377" y="2697134"/>
                  </a:moveTo>
                  <a:lnTo>
                    <a:pt x="283199" y="2697134"/>
                  </a:lnTo>
                  <a:cubicBezTo>
                    <a:pt x="126793" y="2697134"/>
                    <a:pt x="0" y="2570341"/>
                    <a:pt x="0" y="2413935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2738576" y="0"/>
                  </a:lnTo>
                  <a:lnTo>
                    <a:pt x="2738576" y="0"/>
                  </a:lnTo>
                  <a:lnTo>
                    <a:pt x="2738576" y="2413935"/>
                  </a:lnTo>
                  <a:cubicBezTo>
                    <a:pt x="2738576" y="2570341"/>
                    <a:pt x="2611783" y="2697134"/>
                    <a:pt x="2455377" y="269713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179" tIns="78232" rIns="161178" bIns="161178" numCol="1" spcCol="1270" anchor="t" anchorCtr="0">
              <a:noAutofit/>
            </a:bodyPr>
            <a:lstStyle/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/>
                <a:t> </a:t>
              </a:r>
              <a:r>
                <a:rPr lang="ru-RU" kern="1200" dirty="0" smtClean="0"/>
                <a:t>Цели:</a:t>
              </a:r>
            </a:p>
            <a:p>
              <a:pPr lvl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00" kern="1200" dirty="0" smtClean="0"/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har char="••"/>
              </a:pPr>
              <a:r>
                <a:rPr lang="ru-RU" sz="1300" kern="1200" dirty="0" smtClean="0"/>
                <a:t>Гармонизация контрольной деятельности органов внешнего и внутреннего государственного финансового контроля</a:t>
              </a:r>
              <a:endParaRPr lang="ru-RU" sz="1300" kern="1200" dirty="0"/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har char="••"/>
              </a:pPr>
              <a:r>
                <a:rPr lang="ru-RU" sz="1300" kern="1200" dirty="0" smtClean="0"/>
                <a:t>Взаимодействие органов внутреннего государственного контроля с ведомственными системами внутреннего финансового контроля и аудита</a:t>
              </a: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har char="••"/>
              </a:pPr>
              <a:r>
                <a:rPr lang="ru-RU" sz="1300" kern="1200" dirty="0" smtClean="0"/>
                <a:t>Обеспечение уровня кадрового обеспечения органов внутреннего государственного финансового контроля</a:t>
              </a:r>
              <a:endParaRPr lang="ru-RU" sz="1300" kern="1200" dirty="0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8215884" y="1542547"/>
              <a:ext cx="3375481" cy="958606"/>
            </a:xfrm>
            <a:prstGeom prst="roundRect">
              <a:avLst>
                <a:gd name="adj" fmla="val 10000"/>
              </a:avLst>
            </a:prstGeom>
            <a:blipFill>
              <a:blip r:embed="rId3"/>
              <a:srcRect/>
              <a:stretch>
                <a:fillRect t="-13000" b="-13000"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1">
                <a:tint val="50000"/>
                <a:alpha val="90000"/>
                <a:hueOff val="72337"/>
                <a:satOff val="-2780"/>
                <a:lumOff val="9770"/>
                <a:alphaOff val="-4000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8215885" y="2590800"/>
              <a:ext cx="3375480" cy="3037414"/>
            </a:xfrm>
            <a:custGeom>
              <a:avLst/>
              <a:gdLst>
                <a:gd name="connsiteX0" fmla="*/ 283199 w 2738576"/>
                <a:gd name="connsiteY0" fmla="*/ 0 h 2697134"/>
                <a:gd name="connsiteX1" fmla="*/ 2455377 w 2738576"/>
                <a:gd name="connsiteY1" fmla="*/ 0 h 2697134"/>
                <a:gd name="connsiteX2" fmla="*/ 2738576 w 2738576"/>
                <a:gd name="connsiteY2" fmla="*/ 283199 h 2697134"/>
                <a:gd name="connsiteX3" fmla="*/ 2738576 w 2738576"/>
                <a:gd name="connsiteY3" fmla="*/ 2697134 h 2697134"/>
                <a:gd name="connsiteX4" fmla="*/ 2738576 w 2738576"/>
                <a:gd name="connsiteY4" fmla="*/ 2697134 h 2697134"/>
                <a:gd name="connsiteX5" fmla="*/ 0 w 2738576"/>
                <a:gd name="connsiteY5" fmla="*/ 2697134 h 2697134"/>
                <a:gd name="connsiteX6" fmla="*/ 0 w 2738576"/>
                <a:gd name="connsiteY6" fmla="*/ 2697134 h 2697134"/>
                <a:gd name="connsiteX7" fmla="*/ 0 w 2738576"/>
                <a:gd name="connsiteY7" fmla="*/ 283199 h 2697134"/>
                <a:gd name="connsiteX8" fmla="*/ 283199 w 2738576"/>
                <a:gd name="connsiteY8" fmla="*/ 0 h 269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8576" h="2697134">
                  <a:moveTo>
                    <a:pt x="2455377" y="2697134"/>
                  </a:moveTo>
                  <a:lnTo>
                    <a:pt x="283199" y="2697134"/>
                  </a:lnTo>
                  <a:cubicBezTo>
                    <a:pt x="126793" y="2697134"/>
                    <a:pt x="0" y="2570341"/>
                    <a:pt x="0" y="2413935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2738576" y="0"/>
                  </a:lnTo>
                  <a:lnTo>
                    <a:pt x="2738576" y="0"/>
                  </a:lnTo>
                  <a:lnTo>
                    <a:pt x="2738576" y="2413935"/>
                  </a:lnTo>
                  <a:cubicBezTo>
                    <a:pt x="2738576" y="2570341"/>
                    <a:pt x="2611783" y="2697134"/>
                    <a:pt x="2455377" y="2697134"/>
                  </a:cubicBezTo>
                  <a:close/>
                </a:path>
              </a:pathLst>
            </a:custGeom>
            <a:solidFill>
              <a:srgbClr val="3483CA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3850" tIns="120905" rIns="203850" bIns="203850" numCol="1" spcCol="1270" anchor="t" anchorCtr="0">
              <a:noAutofit/>
            </a:bodyPr>
            <a:lstStyle/>
            <a:p>
              <a:pPr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dirty="0" smtClean="0"/>
                <a:t>Задачи:</a:t>
              </a:r>
            </a:p>
            <a:p>
              <a:pPr defTabSz="577850">
                <a:lnSpc>
                  <a:spcPct val="90000"/>
                </a:lnSpc>
                <a:spcAft>
                  <a:spcPct val="35000"/>
                </a:spcAft>
              </a:pPr>
              <a:endParaRPr lang="ru-RU" sz="400" dirty="0"/>
            </a:p>
            <a:p>
              <a:pPr marL="57150" lvl="1" indent="-57150" defTabSz="488950">
                <a:lnSpc>
                  <a:spcPct val="90000"/>
                </a:lnSpc>
                <a:spcAft>
                  <a:spcPts val="600"/>
                </a:spcAft>
                <a:buChar char="••"/>
              </a:pPr>
              <a:r>
                <a:rPr lang="ru-RU" sz="1300" dirty="0" smtClean="0"/>
                <a:t>Механизм взаимного признания </a:t>
              </a:r>
              <a:r>
                <a:rPr lang="ru-RU" sz="1300" dirty="0"/>
                <a:t>результатов </a:t>
              </a:r>
            </a:p>
            <a:p>
              <a:pPr marL="57150" lvl="1" indent="-57150" defTabSz="488950">
                <a:lnSpc>
                  <a:spcPct val="90000"/>
                </a:lnSpc>
                <a:spcAft>
                  <a:spcPts val="600"/>
                </a:spcAft>
                <a:buChar char="••"/>
              </a:pPr>
              <a:r>
                <a:rPr lang="ru-RU" sz="1300" dirty="0"/>
                <a:t>Переориентация </a:t>
              </a:r>
              <a:r>
                <a:rPr lang="ru-RU" sz="1300" dirty="0" smtClean="0"/>
                <a:t>ВГФК с </a:t>
              </a:r>
              <a:r>
                <a:rPr lang="ru-RU" sz="1300" dirty="0"/>
                <a:t>последующего на упреждающий</a:t>
              </a:r>
            </a:p>
            <a:p>
              <a:pPr marL="57150" lvl="1" indent="-57150" defTabSz="488950">
                <a:lnSpc>
                  <a:spcPct val="90000"/>
                </a:lnSpc>
                <a:spcAft>
                  <a:spcPts val="600"/>
                </a:spcAft>
                <a:buChar char="••"/>
              </a:pPr>
              <a:r>
                <a:rPr lang="ru-RU" sz="1300" dirty="0"/>
                <a:t>Внедрение риск-ориентированных подходов</a:t>
              </a:r>
            </a:p>
            <a:p>
              <a:pPr marL="57150" lvl="1" indent="-57150" defTabSz="488950">
                <a:lnSpc>
                  <a:spcPct val="90000"/>
                </a:lnSpc>
                <a:spcAft>
                  <a:spcPts val="600"/>
                </a:spcAft>
                <a:buChar char="••"/>
              </a:pPr>
              <a:r>
                <a:rPr lang="ru-RU" sz="1300" dirty="0"/>
                <a:t>Непрерывная систематизация, анализ результатов проводимых контрольных мероприятий</a:t>
              </a:r>
            </a:p>
            <a:p>
              <a:pPr marL="57150" lvl="1" indent="-57150" defTabSz="488950">
                <a:lnSpc>
                  <a:spcPct val="90000"/>
                </a:lnSpc>
                <a:spcAft>
                  <a:spcPts val="600"/>
                </a:spcAft>
                <a:buChar char="••"/>
              </a:pPr>
              <a:r>
                <a:rPr lang="ru-RU" sz="1300" dirty="0"/>
                <a:t>Обучение специалистов в области внутреннего государственного финансового контроля </a:t>
              </a:r>
            </a:p>
            <a:p>
              <a:pPr marL="57150" lvl="1" indent="-57150" defTabSz="488950">
                <a:lnSpc>
                  <a:spcPct val="90000"/>
                </a:lnSpc>
                <a:spcAft>
                  <a:spcPts val="600"/>
                </a:spcAft>
                <a:buChar char="••"/>
              </a:pPr>
              <a:r>
                <a:rPr lang="ru-RU" sz="1300" dirty="0"/>
                <a:t>Повышение степени участия </a:t>
              </a:r>
              <a:r>
                <a:rPr lang="ru-RU" sz="1300" dirty="0" smtClean="0"/>
                <a:t>ГРБС, </a:t>
              </a:r>
              <a:r>
                <a:rPr lang="ru-RU" sz="1300" dirty="0"/>
                <a:t>государственных заказчиков в системе </a:t>
              </a:r>
              <a:r>
                <a:rPr lang="ru-RU" sz="1300" dirty="0" smtClean="0"/>
                <a:t>ВГФК</a:t>
              </a:r>
              <a:endParaRPr lang="ru-RU" sz="1300" dirty="0"/>
            </a:p>
          </p:txBody>
        </p:sp>
      </p:grpSp>
      <p:pic>
        <p:nvPicPr>
          <p:cNvPr id="1026" name="Picture 2" descr="C:\Users\3437\Desktop\Безымянный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6301" y="1644152"/>
            <a:ext cx="3042823" cy="4129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3" name="TextBox 12"/>
          <p:cNvSpPr txBox="1"/>
          <p:nvPr/>
        </p:nvSpPr>
        <p:spPr>
          <a:xfrm>
            <a:off x="1344705" y="5997714"/>
            <a:ext cx="10246659" cy="510778"/>
          </a:xfrm>
          <a:prstGeom prst="roundRect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32000"/>
            <a:r>
              <a:rPr lang="ru-RU" sz="1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Необходимо формирование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 главных распорядителей бюджетных </a:t>
            </a:r>
            <a:r>
              <a:rPr lang="ru-RU" sz="1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средств и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государственных заказчиков полноценных </a:t>
            </a:r>
            <a:r>
              <a:rPr lang="ru-RU" sz="1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систем внутреннего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финансового контроля и аудита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45623" y="5891514"/>
            <a:ext cx="2973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b="1" cap="none" spc="0" dirty="0">
              <a:ln w="22225">
                <a:noFill/>
                <a:prstDash val="solid"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6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67942" y="242388"/>
            <a:ext cx="742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Централизация функции Федерального казначейства 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 контролю в финансово-бюджетной сфере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7137886" y="3916699"/>
            <a:ext cx="2945428" cy="2024982"/>
            <a:chOff x="9418319" y="4493623"/>
            <a:chExt cx="2090057" cy="1436914"/>
          </a:xfrm>
        </p:grpSpPr>
        <p:pic>
          <p:nvPicPr>
            <p:cNvPr id="22" name="Picture 2" descr="D:\Презентации\Васильев Сергей\07.03.18\материалы\список-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0821" y="4809920"/>
              <a:ext cx="1295237" cy="774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Облако 22"/>
            <p:cNvSpPr/>
            <p:nvPr/>
          </p:nvSpPr>
          <p:spPr>
            <a:xfrm>
              <a:off x="9418319" y="4493623"/>
              <a:ext cx="2090057" cy="1436914"/>
            </a:xfrm>
            <a:prstGeom prst="cloud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583605" y="5077426"/>
              <a:ext cx="390675" cy="2198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00B050"/>
                  </a:solidFill>
                </a:rPr>
                <a:t>БМП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870255" y="5544590"/>
              <a:ext cx="845788" cy="191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rgbClr val="00B050"/>
                  </a:solidFill>
                </a:rPr>
                <a:t>Представление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" name="Группа 1"/>
          <p:cNvGrpSpPr>
            <a:grpSpLocks noChangeAspect="1"/>
          </p:cNvGrpSpPr>
          <p:nvPr/>
        </p:nvGrpSpPr>
        <p:grpSpPr>
          <a:xfrm>
            <a:off x="7382480" y="1142341"/>
            <a:ext cx="2098104" cy="2432580"/>
            <a:chOff x="9308880" y="1062420"/>
            <a:chExt cx="2384209" cy="2764295"/>
          </a:xfrm>
        </p:grpSpPr>
        <p:pic>
          <p:nvPicPr>
            <p:cNvPr id="2052" name="Picture 4" descr="C:\Users\3437\Desktop\внеплан 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8880" y="1062420"/>
              <a:ext cx="1587618" cy="223442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3437\Desktop\Внеплан 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6964" y="1638380"/>
              <a:ext cx="1556125" cy="218833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E:\003_Перенос\В презентацию\soglasovanie-3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1394" y="3134845"/>
              <a:ext cx="1077420" cy="663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E:\003_Перенос\В презентацию\8b91ed423fe3feba8ba03ea33016fc8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90" b="93706" l="10000" r="92500">
                          <a14:foregroundMark x1="51974" y1="83333" x2="51974" y2="83333"/>
                          <a14:foregroundMark x1="43421" y1="78889" x2="43421" y2="78889"/>
                          <a14:foregroundMark x1="43421" y1="71111" x2="43421" y2="71111"/>
                          <a14:foregroundMark x1="40132" y1="76667" x2="40132" y2="76667"/>
                          <a14:foregroundMark x1="59211" y1="74444" x2="59211" y2="74444"/>
                          <a14:foregroundMark x1="64474" y1="72222" x2="64474" y2="72222"/>
                          <a14:foregroundMark x1="71053" y1="70000" x2="71053" y2="70000"/>
                          <a14:foregroundMark x1="77632" y1="67778" x2="77632" y2="67778"/>
                          <a14:foregroundMark x1="23026" y1="21111" x2="23026" y2="21111"/>
                          <a14:foregroundMark x1="28947" y1="33333" x2="28947" y2="33333"/>
                          <a14:foregroundMark x1="40789" y1="31111" x2="40789" y2="31111"/>
                          <a14:foregroundMark x1="45395" y1="25556" x2="45395" y2="25556"/>
                          <a14:foregroundMark x1="55921" y1="16667" x2="36184" y2="32222"/>
                          <a14:foregroundMark x1="15132" y1="53333" x2="21711" y2="46667"/>
                          <a14:foregroundMark x1="19079" y1="28889" x2="19079" y2="28889"/>
                          <a14:foregroundMark x1="17105" y1="71111" x2="17105" y2="71111"/>
                          <a14:foregroundMark x1="17763" y1="78889" x2="17763" y2="78889"/>
                          <a14:foregroundMark x1="65132" y1="85556" x2="65132" y2="85556"/>
                          <a14:foregroundMark x1="14474" y1="60000" x2="14474" y2="60000"/>
                          <a14:foregroundMark x1="13816" y1="65556" x2="13816" y2="65556"/>
                          <a14:foregroundMark x1="78947" y1="80000" x2="78947" y2="80000"/>
                          <a14:backgroundMark x1="55000" y1="58741" x2="55000" y2="58741"/>
                          <a14:backgroundMark x1="47083" y1="62937" x2="47083" y2="62937"/>
                          <a14:backgroundMark x1="30833" y1="78322" x2="30833" y2="78322"/>
                          <a14:backgroundMark x1="16667" y1="40559" x2="16667" y2="405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56423" y="2704491"/>
              <a:ext cx="746266" cy="444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20709290"/>
              </p:ext>
            </p:extLst>
          </p:nvPr>
        </p:nvGraphicFramePr>
        <p:xfrm>
          <a:off x="1647913" y="1528050"/>
          <a:ext cx="3980990" cy="1721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8517169" y="1142341"/>
            <a:ext cx="27843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algn="ctr" font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Согласование внеплановых КМ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4871" y="5932421"/>
            <a:ext cx="4177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algn="ctr" font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Обсуждение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ЦЗ на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Контрольной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комиссии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51048" y="5932421"/>
            <a:ext cx="4177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font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Формирование отчетности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34326" y="1116631"/>
            <a:ext cx="4177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font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Согласование планов КМ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40483" y="3797311"/>
            <a:ext cx="4965539" cy="2409963"/>
          </a:xfrm>
          <a:prstGeom prst="roundRect">
            <a:avLst/>
          </a:prstGeom>
          <a:noFill/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357187" y="3797311"/>
            <a:ext cx="4965539" cy="2409963"/>
          </a:xfrm>
          <a:prstGeom prst="roundRect">
            <a:avLst/>
          </a:prstGeom>
          <a:noFill/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240482" y="1116631"/>
            <a:ext cx="4965539" cy="2484000"/>
          </a:xfrm>
          <a:prstGeom prst="roundRect">
            <a:avLst/>
          </a:prstGeom>
          <a:noFill/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57187" y="1116631"/>
            <a:ext cx="4965539" cy="2484000"/>
          </a:xfrm>
          <a:prstGeom prst="roundRect">
            <a:avLst/>
          </a:prstGeom>
          <a:noFill/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36229" y="3026710"/>
            <a:ext cx="1298506" cy="127048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22225">
                  <a:noFill/>
                  <a:prstDash val="solid"/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>ЦАФК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741005" y="4141198"/>
            <a:ext cx="3846504" cy="1712119"/>
            <a:chOff x="1741005" y="4141197"/>
            <a:chExt cx="3846504" cy="1822298"/>
          </a:xfrm>
        </p:grpSpPr>
        <p:sp>
          <p:nvSpPr>
            <p:cNvPr id="16" name="Стрелка влево 15"/>
            <p:cNvSpPr/>
            <p:nvPr/>
          </p:nvSpPr>
          <p:spPr>
            <a:xfrm rot="4142400">
              <a:off x="2816792" y="5066880"/>
              <a:ext cx="1130148" cy="316981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1741005" y="4712833"/>
              <a:ext cx="1056605" cy="573823"/>
            </a:xfrm>
            <a:custGeom>
              <a:avLst/>
              <a:gdLst>
                <a:gd name="connsiteX0" fmla="*/ 0 w 1056605"/>
                <a:gd name="connsiteY0" fmla="*/ 84528 h 845284"/>
                <a:gd name="connsiteX1" fmla="*/ 84528 w 1056605"/>
                <a:gd name="connsiteY1" fmla="*/ 0 h 845284"/>
                <a:gd name="connsiteX2" fmla="*/ 972077 w 1056605"/>
                <a:gd name="connsiteY2" fmla="*/ 0 h 845284"/>
                <a:gd name="connsiteX3" fmla="*/ 1056605 w 1056605"/>
                <a:gd name="connsiteY3" fmla="*/ 84528 h 845284"/>
                <a:gd name="connsiteX4" fmla="*/ 1056605 w 1056605"/>
                <a:gd name="connsiteY4" fmla="*/ 760756 h 845284"/>
                <a:gd name="connsiteX5" fmla="*/ 972077 w 1056605"/>
                <a:gd name="connsiteY5" fmla="*/ 845284 h 845284"/>
                <a:gd name="connsiteX6" fmla="*/ 84528 w 1056605"/>
                <a:gd name="connsiteY6" fmla="*/ 845284 h 845284"/>
                <a:gd name="connsiteX7" fmla="*/ 0 w 1056605"/>
                <a:gd name="connsiteY7" fmla="*/ 760756 h 845284"/>
                <a:gd name="connsiteX8" fmla="*/ 0 w 1056605"/>
                <a:gd name="connsiteY8" fmla="*/ 84528 h 84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05" h="845284">
                  <a:moveTo>
                    <a:pt x="0" y="84528"/>
                  </a:moveTo>
                  <a:cubicBezTo>
                    <a:pt x="0" y="37844"/>
                    <a:pt x="37844" y="0"/>
                    <a:pt x="84528" y="0"/>
                  </a:cubicBezTo>
                  <a:lnTo>
                    <a:pt x="972077" y="0"/>
                  </a:lnTo>
                  <a:cubicBezTo>
                    <a:pt x="1018761" y="0"/>
                    <a:pt x="1056605" y="37844"/>
                    <a:pt x="1056605" y="84528"/>
                  </a:cubicBezTo>
                  <a:lnTo>
                    <a:pt x="1056605" y="760756"/>
                  </a:lnTo>
                  <a:cubicBezTo>
                    <a:pt x="1056605" y="807440"/>
                    <a:pt x="1018761" y="845284"/>
                    <a:pt x="972077" y="845284"/>
                  </a:cubicBezTo>
                  <a:lnTo>
                    <a:pt x="84528" y="845284"/>
                  </a:lnTo>
                  <a:cubicBezTo>
                    <a:pt x="37844" y="845284"/>
                    <a:pt x="0" y="807440"/>
                    <a:pt x="0" y="760756"/>
                  </a:cubicBezTo>
                  <a:lnTo>
                    <a:pt x="0" y="84528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618" tIns="47618" rIns="47618" bIns="4761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Отчет по 494 приказу</a:t>
              </a:r>
              <a:endParaRPr lang="ru-RU" sz="1200" kern="1200" dirty="0"/>
            </a:p>
          </p:txBody>
        </p:sp>
        <p:sp>
          <p:nvSpPr>
            <p:cNvPr id="11" name="Стрелка влево 10"/>
            <p:cNvSpPr/>
            <p:nvPr/>
          </p:nvSpPr>
          <p:spPr>
            <a:xfrm rot="2177576">
              <a:off x="2747643" y="5151972"/>
              <a:ext cx="761450" cy="316981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2520868" y="4141197"/>
              <a:ext cx="1056605" cy="549385"/>
            </a:xfrm>
            <a:custGeom>
              <a:avLst/>
              <a:gdLst>
                <a:gd name="connsiteX0" fmla="*/ 0 w 1056605"/>
                <a:gd name="connsiteY0" fmla="*/ 84528 h 845284"/>
                <a:gd name="connsiteX1" fmla="*/ 84528 w 1056605"/>
                <a:gd name="connsiteY1" fmla="*/ 0 h 845284"/>
                <a:gd name="connsiteX2" fmla="*/ 972077 w 1056605"/>
                <a:gd name="connsiteY2" fmla="*/ 0 h 845284"/>
                <a:gd name="connsiteX3" fmla="*/ 1056605 w 1056605"/>
                <a:gd name="connsiteY3" fmla="*/ 84528 h 845284"/>
                <a:gd name="connsiteX4" fmla="*/ 1056605 w 1056605"/>
                <a:gd name="connsiteY4" fmla="*/ 760756 h 845284"/>
                <a:gd name="connsiteX5" fmla="*/ 972077 w 1056605"/>
                <a:gd name="connsiteY5" fmla="*/ 845284 h 845284"/>
                <a:gd name="connsiteX6" fmla="*/ 84528 w 1056605"/>
                <a:gd name="connsiteY6" fmla="*/ 845284 h 845284"/>
                <a:gd name="connsiteX7" fmla="*/ 0 w 1056605"/>
                <a:gd name="connsiteY7" fmla="*/ 760756 h 845284"/>
                <a:gd name="connsiteX8" fmla="*/ 0 w 1056605"/>
                <a:gd name="connsiteY8" fmla="*/ 84528 h 84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05" h="845284">
                  <a:moveTo>
                    <a:pt x="0" y="84528"/>
                  </a:moveTo>
                  <a:cubicBezTo>
                    <a:pt x="0" y="37844"/>
                    <a:pt x="37844" y="0"/>
                    <a:pt x="84528" y="0"/>
                  </a:cubicBezTo>
                  <a:lnTo>
                    <a:pt x="972077" y="0"/>
                  </a:lnTo>
                  <a:cubicBezTo>
                    <a:pt x="1018761" y="0"/>
                    <a:pt x="1056605" y="37844"/>
                    <a:pt x="1056605" y="84528"/>
                  </a:cubicBezTo>
                  <a:lnTo>
                    <a:pt x="1056605" y="760756"/>
                  </a:lnTo>
                  <a:cubicBezTo>
                    <a:pt x="1056605" y="807440"/>
                    <a:pt x="1018761" y="845284"/>
                    <a:pt x="972077" y="845284"/>
                  </a:cubicBezTo>
                  <a:lnTo>
                    <a:pt x="84528" y="845284"/>
                  </a:lnTo>
                  <a:cubicBezTo>
                    <a:pt x="37844" y="845284"/>
                    <a:pt x="0" y="807440"/>
                    <a:pt x="0" y="760756"/>
                  </a:cubicBezTo>
                  <a:lnTo>
                    <a:pt x="0" y="84528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618" tIns="47618" rIns="47618" bIns="4761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Отчет по 67н</a:t>
              </a:r>
              <a:endParaRPr lang="ru-RU" sz="1200" kern="1200" dirty="0"/>
            </a:p>
          </p:txBody>
        </p:sp>
        <p:sp>
          <p:nvSpPr>
            <p:cNvPr id="21" name="Стрелка влево 20"/>
            <p:cNvSpPr/>
            <p:nvPr/>
          </p:nvSpPr>
          <p:spPr>
            <a:xfrm rot="7120185">
              <a:off x="3324082" y="5083390"/>
              <a:ext cx="1208652" cy="316981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олилиния 23"/>
            <p:cNvSpPr/>
            <p:nvPr/>
          </p:nvSpPr>
          <p:spPr>
            <a:xfrm>
              <a:off x="3732183" y="4141197"/>
              <a:ext cx="1056605" cy="549385"/>
            </a:xfrm>
            <a:custGeom>
              <a:avLst/>
              <a:gdLst>
                <a:gd name="connsiteX0" fmla="*/ 0 w 1056605"/>
                <a:gd name="connsiteY0" fmla="*/ 84528 h 845284"/>
                <a:gd name="connsiteX1" fmla="*/ 84528 w 1056605"/>
                <a:gd name="connsiteY1" fmla="*/ 0 h 845284"/>
                <a:gd name="connsiteX2" fmla="*/ 972077 w 1056605"/>
                <a:gd name="connsiteY2" fmla="*/ 0 h 845284"/>
                <a:gd name="connsiteX3" fmla="*/ 1056605 w 1056605"/>
                <a:gd name="connsiteY3" fmla="*/ 84528 h 845284"/>
                <a:gd name="connsiteX4" fmla="*/ 1056605 w 1056605"/>
                <a:gd name="connsiteY4" fmla="*/ 760756 h 845284"/>
                <a:gd name="connsiteX5" fmla="*/ 972077 w 1056605"/>
                <a:gd name="connsiteY5" fmla="*/ 845284 h 845284"/>
                <a:gd name="connsiteX6" fmla="*/ 84528 w 1056605"/>
                <a:gd name="connsiteY6" fmla="*/ 845284 h 845284"/>
                <a:gd name="connsiteX7" fmla="*/ 0 w 1056605"/>
                <a:gd name="connsiteY7" fmla="*/ 760756 h 845284"/>
                <a:gd name="connsiteX8" fmla="*/ 0 w 1056605"/>
                <a:gd name="connsiteY8" fmla="*/ 84528 h 84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05" h="845284">
                  <a:moveTo>
                    <a:pt x="0" y="84528"/>
                  </a:moveTo>
                  <a:cubicBezTo>
                    <a:pt x="0" y="37844"/>
                    <a:pt x="37844" y="0"/>
                    <a:pt x="84528" y="0"/>
                  </a:cubicBezTo>
                  <a:lnTo>
                    <a:pt x="972077" y="0"/>
                  </a:lnTo>
                  <a:cubicBezTo>
                    <a:pt x="1018761" y="0"/>
                    <a:pt x="1056605" y="37844"/>
                    <a:pt x="1056605" y="84528"/>
                  </a:cubicBezTo>
                  <a:lnTo>
                    <a:pt x="1056605" y="760756"/>
                  </a:lnTo>
                  <a:cubicBezTo>
                    <a:pt x="1056605" y="807440"/>
                    <a:pt x="1018761" y="845284"/>
                    <a:pt x="972077" y="845284"/>
                  </a:cubicBezTo>
                  <a:lnTo>
                    <a:pt x="84528" y="845284"/>
                  </a:lnTo>
                  <a:cubicBezTo>
                    <a:pt x="37844" y="845284"/>
                    <a:pt x="0" y="807440"/>
                    <a:pt x="0" y="760756"/>
                  </a:cubicBezTo>
                  <a:lnTo>
                    <a:pt x="0" y="84528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618" tIns="47618" rIns="47618" bIns="4761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ОРРП</a:t>
              </a:r>
              <a:endParaRPr lang="ru-RU" sz="1200" kern="1200" dirty="0"/>
            </a:p>
          </p:txBody>
        </p:sp>
        <p:sp>
          <p:nvSpPr>
            <p:cNvPr id="31" name="Стрелка влево 30"/>
            <p:cNvSpPr/>
            <p:nvPr/>
          </p:nvSpPr>
          <p:spPr>
            <a:xfrm rot="8606639">
              <a:off x="3735236" y="5161397"/>
              <a:ext cx="870627" cy="316981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Полилиния 31"/>
            <p:cNvSpPr/>
            <p:nvPr/>
          </p:nvSpPr>
          <p:spPr>
            <a:xfrm>
              <a:off x="4528794" y="4712833"/>
              <a:ext cx="1056605" cy="573823"/>
            </a:xfrm>
            <a:custGeom>
              <a:avLst/>
              <a:gdLst>
                <a:gd name="connsiteX0" fmla="*/ 0 w 1056605"/>
                <a:gd name="connsiteY0" fmla="*/ 84528 h 845284"/>
                <a:gd name="connsiteX1" fmla="*/ 84528 w 1056605"/>
                <a:gd name="connsiteY1" fmla="*/ 0 h 845284"/>
                <a:gd name="connsiteX2" fmla="*/ 972077 w 1056605"/>
                <a:gd name="connsiteY2" fmla="*/ 0 h 845284"/>
                <a:gd name="connsiteX3" fmla="*/ 1056605 w 1056605"/>
                <a:gd name="connsiteY3" fmla="*/ 84528 h 845284"/>
                <a:gd name="connsiteX4" fmla="*/ 1056605 w 1056605"/>
                <a:gd name="connsiteY4" fmla="*/ 760756 h 845284"/>
                <a:gd name="connsiteX5" fmla="*/ 972077 w 1056605"/>
                <a:gd name="connsiteY5" fmla="*/ 845284 h 845284"/>
                <a:gd name="connsiteX6" fmla="*/ 84528 w 1056605"/>
                <a:gd name="connsiteY6" fmla="*/ 845284 h 845284"/>
                <a:gd name="connsiteX7" fmla="*/ 0 w 1056605"/>
                <a:gd name="connsiteY7" fmla="*/ 760756 h 845284"/>
                <a:gd name="connsiteX8" fmla="*/ 0 w 1056605"/>
                <a:gd name="connsiteY8" fmla="*/ 84528 h 84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05" h="845284">
                  <a:moveTo>
                    <a:pt x="0" y="84528"/>
                  </a:moveTo>
                  <a:cubicBezTo>
                    <a:pt x="0" y="37844"/>
                    <a:pt x="37844" y="0"/>
                    <a:pt x="84528" y="0"/>
                  </a:cubicBezTo>
                  <a:lnTo>
                    <a:pt x="972077" y="0"/>
                  </a:lnTo>
                  <a:cubicBezTo>
                    <a:pt x="1018761" y="0"/>
                    <a:pt x="1056605" y="37844"/>
                    <a:pt x="1056605" y="84528"/>
                  </a:cubicBezTo>
                  <a:lnTo>
                    <a:pt x="1056605" y="760756"/>
                  </a:lnTo>
                  <a:cubicBezTo>
                    <a:pt x="1056605" y="807440"/>
                    <a:pt x="1018761" y="845284"/>
                    <a:pt x="972077" y="845284"/>
                  </a:cubicBezTo>
                  <a:lnTo>
                    <a:pt x="84528" y="845284"/>
                  </a:lnTo>
                  <a:cubicBezTo>
                    <a:pt x="37844" y="845284"/>
                    <a:pt x="0" y="807440"/>
                    <a:pt x="0" y="760756"/>
                  </a:cubicBezTo>
                  <a:lnTo>
                    <a:pt x="0" y="84528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618" tIns="47618" rIns="47618" bIns="47618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Сведения по форме 1-АЭ</a:t>
              </a:r>
              <a:endParaRPr lang="ru-RU" sz="1200" kern="1200" dirty="0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758412" y="5451616"/>
              <a:ext cx="3829097" cy="511879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094" tIns="190094" rIns="190094" bIns="190094" numCol="1" spcCol="1270" anchor="ctr" anchorCtr="0">
              <a:noAutofit/>
            </a:bodyPr>
            <a:lstStyle/>
            <a:p>
              <a:pPr lvl="0" algn="ctr" defTabSz="444500"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kern="1200" dirty="0" smtClean="0"/>
                <a:t>Единый Классификатор нарушений</a:t>
              </a:r>
              <a:endParaRPr lang="ru-RU" sz="1700" kern="1200" dirty="0"/>
            </a:p>
          </p:txBody>
        </p:sp>
      </p:grpSp>
      <p:sp>
        <p:nvSpPr>
          <p:cNvPr id="3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20D6E57F-2612-4975-9F46-83AD4A5851A6}" type="slidenum">
              <a:rPr lang="ru-RU" altLang="ru-RU" smtClean="0"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1748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Группа 85"/>
          <p:cNvGrpSpPr/>
          <p:nvPr/>
        </p:nvGrpSpPr>
        <p:grpSpPr>
          <a:xfrm>
            <a:off x="890132" y="979444"/>
            <a:ext cx="10606070" cy="3216696"/>
            <a:chOff x="1354116" y="1151753"/>
            <a:chExt cx="10606070" cy="4193342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354116" y="1788978"/>
              <a:ext cx="3330653" cy="2820702"/>
              <a:chOff x="1326581" y="2147004"/>
              <a:chExt cx="3516445" cy="2712435"/>
            </a:xfrm>
          </p:grpSpPr>
          <p:sp>
            <p:nvSpPr>
              <p:cNvPr id="6" name="Стрелка вправо 5"/>
              <p:cNvSpPr/>
              <p:nvPr/>
            </p:nvSpPr>
            <p:spPr>
              <a:xfrm rot="5400000">
                <a:off x="4090767" y="3080457"/>
                <a:ext cx="437817" cy="203659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Стрелка вправо 6"/>
              <p:cNvSpPr/>
              <p:nvPr/>
            </p:nvSpPr>
            <p:spPr>
              <a:xfrm rot="5400000">
                <a:off x="2892455" y="3071674"/>
                <a:ext cx="437817" cy="203659"/>
              </a:xfrm>
              <a:prstGeom prst="rightArrow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Стрелка вправо 7"/>
              <p:cNvSpPr/>
              <p:nvPr/>
            </p:nvSpPr>
            <p:spPr>
              <a:xfrm rot="5400000">
                <a:off x="1639185" y="3064191"/>
                <a:ext cx="437817" cy="203659"/>
              </a:xfrm>
              <a:prstGeom prst="rightArrow">
                <a:avLst/>
              </a:prstGeom>
              <a:solidFill>
                <a:srgbClr val="FFD49F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1326581" y="2147004"/>
                <a:ext cx="3516445" cy="2712435"/>
                <a:chOff x="1326581" y="2147004"/>
                <a:chExt cx="3516445" cy="2712435"/>
              </a:xfrm>
            </p:grpSpPr>
            <p:grpSp>
              <p:nvGrpSpPr>
                <p:cNvPr id="10" name="Группа 9"/>
                <p:cNvGrpSpPr/>
                <p:nvPr/>
              </p:nvGrpSpPr>
              <p:grpSpPr>
                <a:xfrm>
                  <a:off x="1326581" y="2147004"/>
                  <a:ext cx="3516443" cy="2202420"/>
                  <a:chOff x="1132469" y="2708979"/>
                  <a:chExt cx="2826405" cy="1886190"/>
                </a:xfrm>
              </p:grpSpPr>
              <p:grpSp>
                <p:nvGrpSpPr>
                  <p:cNvPr id="14" name="Группа 13"/>
                  <p:cNvGrpSpPr/>
                  <p:nvPr/>
                </p:nvGrpSpPr>
                <p:grpSpPr>
                  <a:xfrm>
                    <a:off x="1132469" y="2708979"/>
                    <a:ext cx="854428" cy="1885825"/>
                    <a:chOff x="1132469" y="2708979"/>
                    <a:chExt cx="854428" cy="1885825"/>
                  </a:xfrm>
                </p:grpSpPr>
                <p:grpSp>
                  <p:nvGrpSpPr>
                    <p:cNvPr id="28" name="Группа 27"/>
                    <p:cNvGrpSpPr/>
                    <p:nvPr/>
                  </p:nvGrpSpPr>
                  <p:grpSpPr>
                    <a:xfrm>
                      <a:off x="1132469" y="2708979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31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32" name="Рисунок 31"/>
                      <p:cNvPicPr/>
                      <p:nvPr/>
                    </p:nvPicPr>
                    <p:blipFill rotWithShape="1">
                      <a:blip r:embed="rId3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29" name="Прямоугольник 28"/>
                    <p:cNvSpPr/>
                    <p:nvPr/>
                  </p:nvSpPr>
                  <p:spPr>
                    <a:xfrm>
                      <a:off x="1276158" y="3422548"/>
                      <a:ext cx="567049" cy="195737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>
                        <a:defRPr/>
                      </a:pPr>
                      <a:r>
                        <a:rPr lang="ru-RU" sz="1000" dirty="0" smtClean="0">
                          <a:latin typeface="Arial" panose="020B0604020202020204" pitchFamily="34" charset="0"/>
                        </a:rPr>
                        <a:t>ЦАФК</a:t>
                      </a:r>
                      <a:endParaRPr lang="ru-RU" altLang="ru-RU" sz="1000" dirty="0">
                        <a:latin typeface="Arial" panose="020B0604020202020204" pitchFamily="34" charset="0"/>
                      </a:endParaRPr>
                    </a:p>
                  </p:txBody>
                </p:sp>
                <p:pic>
                  <p:nvPicPr>
                    <p:cNvPr id="30" name="Picture 6" descr="http://images.easyfreeclipart.com/266/computer-clip-art-266516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05637" y="3780779"/>
                      <a:ext cx="605431" cy="814025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grpSp>
                <p:nvGrpSpPr>
                  <p:cNvPr id="15" name="Группа 14"/>
                  <p:cNvGrpSpPr/>
                  <p:nvPr/>
                </p:nvGrpSpPr>
                <p:grpSpPr>
                  <a:xfrm>
                    <a:off x="2148553" y="2708979"/>
                    <a:ext cx="854428" cy="1886190"/>
                    <a:chOff x="2148553" y="2708979"/>
                    <a:chExt cx="854428" cy="1886190"/>
                  </a:xfrm>
                </p:grpSpPr>
                <p:grpSp>
                  <p:nvGrpSpPr>
                    <p:cNvPr id="23" name="Группа 22"/>
                    <p:cNvGrpSpPr/>
                    <p:nvPr/>
                  </p:nvGrpSpPr>
                  <p:grpSpPr>
                    <a:xfrm>
                      <a:off x="2148553" y="2708979"/>
                      <a:ext cx="854428" cy="802844"/>
                      <a:chOff x="8929097" y="4222388"/>
                      <a:chExt cx="1135864" cy="1130511"/>
                    </a:xfrm>
                  </p:grpSpPr>
                  <p:pic>
                    <p:nvPicPr>
                      <p:cNvPr id="26" name="Picture 2" descr="Картинки по запросу монитор иконка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097" y="4222388"/>
                        <a:ext cx="1135864" cy="11305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27" name="Рисунок 26"/>
                      <p:cNvPicPr/>
                      <p:nvPr/>
                    </p:nvPicPr>
                    <p:blipFill rotWithShape="1">
                      <a:blip r:embed="rId3"/>
                      <a:srcRect l="40126" t="37449" r="54884" b="55487"/>
                      <a:stretch/>
                    </p:blipFill>
                    <p:spPr bwMode="auto">
                      <a:xfrm>
                        <a:off x="9144000" y="4415343"/>
                        <a:ext cx="736029" cy="578979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softEdge rad="112500"/>
                      </a:effectLst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sp>
                  <p:nvSpPr>
                    <p:cNvPr id="24" name="Прямоугольник 23"/>
                    <p:cNvSpPr/>
                    <p:nvPr/>
                  </p:nvSpPr>
                  <p:spPr>
                    <a:xfrm>
                      <a:off x="2242288" y="3424706"/>
                      <a:ext cx="680061" cy="195737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marL="0" lvl="3" algn="ctr"/>
                      <a:r>
                        <a:rPr lang="ru-RU" sz="1000" dirty="0">
                          <a:latin typeface="Arial" panose="020B0604020202020204" pitchFamily="34" charset="0"/>
                        </a:rPr>
                        <a:t>УФК 1</a:t>
                      </a:r>
                      <a:endParaRPr lang="ru-RU" altLang="ru-RU" sz="1000" dirty="0">
                        <a:latin typeface="Arial" panose="020B0604020202020204" pitchFamily="34" charset="0"/>
                      </a:endParaRPr>
                    </a:p>
                  </p:txBody>
                </p:sp>
                <p:pic>
                  <p:nvPicPr>
                    <p:cNvPr id="25" name="Picture 6" descr="http://images.easyfreeclipart.com/266/computer-clip-art-266516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190238" y="3781144"/>
                      <a:ext cx="605431" cy="814025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grpSp>
                <p:nvGrpSpPr>
                  <p:cNvPr id="16" name="Группа 15"/>
                  <p:cNvGrpSpPr/>
                  <p:nvPr/>
                </p:nvGrpSpPr>
                <p:grpSpPr>
                  <a:xfrm>
                    <a:off x="3104446" y="2717860"/>
                    <a:ext cx="854428" cy="1876943"/>
                    <a:chOff x="3104446" y="2717860"/>
                    <a:chExt cx="854428" cy="1876943"/>
                  </a:xfrm>
                </p:grpSpPr>
                <p:grpSp>
                  <p:nvGrpSpPr>
                    <p:cNvPr id="17" name="Группа 16"/>
                    <p:cNvGrpSpPr/>
                    <p:nvPr/>
                  </p:nvGrpSpPr>
                  <p:grpSpPr>
                    <a:xfrm>
                      <a:off x="3104446" y="2717860"/>
                      <a:ext cx="854428" cy="906936"/>
                      <a:chOff x="3104446" y="2717860"/>
                      <a:chExt cx="854428" cy="906936"/>
                    </a:xfrm>
                  </p:grpSpPr>
                  <p:grpSp>
                    <p:nvGrpSpPr>
                      <p:cNvPr id="19" name="Группа 18"/>
                      <p:cNvGrpSpPr/>
                      <p:nvPr/>
                    </p:nvGrpSpPr>
                    <p:grpSpPr>
                      <a:xfrm>
                        <a:off x="3104446" y="2717860"/>
                        <a:ext cx="854428" cy="802844"/>
                        <a:chOff x="8929097" y="4222388"/>
                        <a:chExt cx="1135864" cy="1130511"/>
                      </a:xfrm>
                    </p:grpSpPr>
                    <p:pic>
                      <p:nvPicPr>
                        <p:cNvPr id="21" name="Picture 2" descr="Картинки по запросу монитор иконка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9097" y="4222388"/>
                          <a:ext cx="1135864" cy="11305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22" name="Рисунок 21"/>
                        <p:cNvPicPr/>
                        <p:nvPr/>
                      </p:nvPicPr>
                      <p:blipFill rotWithShape="1">
                        <a:blip r:embed="rId3"/>
                        <a:srcRect l="40126" t="37449" r="54884" b="55487"/>
                        <a:stretch/>
                      </p:blipFill>
                      <p:spPr bwMode="auto">
                        <a:xfrm>
                          <a:off x="9144000" y="4415343"/>
                          <a:ext cx="736029" cy="578979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softEdge rad="112500"/>
                        </a:effectLst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sp>
                    <p:nvSpPr>
                      <p:cNvPr id="20" name="Прямоугольник 19"/>
                      <p:cNvSpPr/>
                      <p:nvPr/>
                    </p:nvSpPr>
                    <p:spPr>
                      <a:xfrm>
                        <a:off x="3184969" y="3429059"/>
                        <a:ext cx="668789" cy="195737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lvl="3" algn="ctr"/>
                        <a:r>
                          <a:rPr lang="ru-RU" sz="1000" dirty="0">
                            <a:latin typeface="Arial" panose="020B0604020202020204" pitchFamily="34" charset="0"/>
                          </a:rPr>
                          <a:t>УФК 2</a:t>
                        </a:r>
                        <a:endParaRPr lang="ru-RU" altLang="ru-RU" sz="10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pic>
                  <p:nvPicPr>
                    <p:cNvPr id="18" name="Picture 6" descr="http://images.easyfreeclipart.com/266/computer-clip-art-266516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84969" y="3780778"/>
                      <a:ext cx="605431" cy="814025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</p:grpSp>
            <p:grpSp>
              <p:nvGrpSpPr>
                <p:cNvPr id="11" name="Группа 10"/>
                <p:cNvGrpSpPr/>
                <p:nvPr/>
              </p:nvGrpSpPr>
              <p:grpSpPr>
                <a:xfrm>
                  <a:off x="1340189" y="4484052"/>
                  <a:ext cx="3502837" cy="375387"/>
                  <a:chOff x="1204701" y="5117942"/>
                  <a:chExt cx="2354637" cy="375387"/>
                </a:xfrm>
              </p:grpSpPr>
              <p:sp>
                <p:nvSpPr>
                  <p:cNvPr id="12" name="Скругленный прямоугольник 11"/>
                  <p:cNvSpPr/>
                  <p:nvPr/>
                </p:nvSpPr>
                <p:spPr>
                  <a:xfrm>
                    <a:off x="2253502" y="5117942"/>
                    <a:ext cx="1305836" cy="375387"/>
                  </a:xfrm>
                  <a:prstGeom prst="roundRect">
                    <a:avLst/>
                  </a:prstGeom>
                  <a:noFill/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Локальные базы  данных </a:t>
                    </a:r>
                    <a:b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</a:br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учета результатов КМ</a:t>
                    </a:r>
                    <a:endParaRPr lang="ru-RU" sz="105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" name="Скругленный прямоугольник 12"/>
                  <p:cNvSpPr/>
                  <p:nvPr/>
                </p:nvSpPr>
                <p:spPr>
                  <a:xfrm>
                    <a:off x="1204701" y="5117942"/>
                    <a:ext cx="975822" cy="375387"/>
                  </a:xfrm>
                  <a:prstGeom prst="roundRect">
                    <a:avLst/>
                  </a:prstGeom>
                  <a:noFill/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Разрозненные справочники</a:t>
                    </a:r>
                    <a:endParaRPr lang="ru-RU" sz="105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3" name="Группа 32"/>
            <p:cNvGrpSpPr/>
            <p:nvPr/>
          </p:nvGrpSpPr>
          <p:grpSpPr>
            <a:xfrm>
              <a:off x="7037289" y="1151753"/>
              <a:ext cx="4922897" cy="4193342"/>
              <a:chOff x="5905345" y="1297172"/>
              <a:chExt cx="5771254" cy="4527805"/>
            </a:xfrm>
          </p:grpSpPr>
          <p:sp>
            <p:nvSpPr>
              <p:cNvPr id="34" name="Прямоугольник 33"/>
              <p:cNvSpPr/>
              <p:nvPr/>
            </p:nvSpPr>
            <p:spPr>
              <a:xfrm>
                <a:off x="8338107" y="2090231"/>
                <a:ext cx="655740" cy="258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3" algn="ctr">
                  <a:defRPr/>
                </a:pPr>
                <a:r>
                  <a:rPr lang="ru-RU" sz="1000" dirty="0" smtClean="0">
                    <a:latin typeface="Arial" panose="020B0604020202020204" pitchFamily="34" charset="0"/>
                  </a:rPr>
                  <a:t>ЦАФК</a:t>
                </a:r>
                <a:endParaRPr lang="ru-RU" altLang="ru-RU" sz="10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35" name="Группа 34"/>
              <p:cNvGrpSpPr/>
              <p:nvPr/>
            </p:nvGrpSpPr>
            <p:grpSpPr>
              <a:xfrm>
                <a:off x="5905345" y="1297172"/>
                <a:ext cx="5771254" cy="4527805"/>
                <a:chOff x="6943542" y="1915016"/>
                <a:chExt cx="4732030" cy="3918754"/>
              </a:xfrm>
            </p:grpSpPr>
            <p:pic>
              <p:nvPicPr>
                <p:cNvPr id="36" name="Picture 4" descr="http://e2e.ti.com/cfs-file/__key/communityserver-blogs-components-weblogfiles/00-00-00-03-59/servers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6956" y="3232848"/>
                  <a:ext cx="1758682" cy="13190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37" name="Группа 36"/>
                <p:cNvGrpSpPr/>
                <p:nvPr/>
              </p:nvGrpSpPr>
              <p:grpSpPr>
                <a:xfrm>
                  <a:off x="6943542" y="2613910"/>
                  <a:ext cx="1591795" cy="1262870"/>
                  <a:chOff x="9952434" y="2634885"/>
                  <a:chExt cx="1591795" cy="1262870"/>
                </a:xfrm>
              </p:grpSpPr>
              <p:sp>
                <p:nvSpPr>
                  <p:cNvPr id="80" name="Скругленный прямоугольник 79"/>
                  <p:cNvSpPr/>
                  <p:nvPr/>
                </p:nvSpPr>
                <p:spPr>
                  <a:xfrm>
                    <a:off x="9952434" y="2634885"/>
                    <a:ext cx="1591795" cy="208423"/>
                  </a:xfrm>
                  <a:prstGeom prst="roundRect">
                    <a:avLst/>
                  </a:prstGeom>
                  <a:noFill/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Единые справочники:</a:t>
                    </a:r>
                    <a:endParaRPr lang="ru-RU" sz="105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1" name="Скругленный прямоугольник 80"/>
                  <p:cNvSpPr/>
                  <p:nvPr/>
                </p:nvSpPr>
                <p:spPr>
                  <a:xfrm>
                    <a:off x="9952434" y="2839168"/>
                    <a:ext cx="1591794" cy="1058587"/>
                  </a:xfrm>
                  <a:prstGeom prst="roundRect">
                    <a:avLst>
                      <a:gd name="adj" fmla="val 6577"/>
                    </a:avLst>
                  </a:prstGeom>
                  <a:noFill/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r>
                      <a: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«Темы»</a:t>
                    </a:r>
                  </a:p>
                  <a:p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«</a:t>
                    </a:r>
                    <a:r>
                      <a: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Вопросы </a:t>
                    </a:r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программы</a:t>
                    </a:r>
                    <a:r>
                      <a: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»</a:t>
                    </a:r>
                  </a:p>
                  <a:p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«</a:t>
                    </a:r>
                    <a:r>
                      <a: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Организации»</a:t>
                    </a:r>
                  </a:p>
                  <a:p>
                    <a:r>
                      <a:rPr lang="ru-RU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«Классификатор нарушений»</a:t>
                    </a:r>
                  </a:p>
                </p:txBody>
              </p:sp>
            </p:grpSp>
            <p:grpSp>
              <p:nvGrpSpPr>
                <p:cNvPr id="38" name="Группа 37"/>
                <p:cNvGrpSpPr/>
                <p:nvPr/>
              </p:nvGrpSpPr>
              <p:grpSpPr>
                <a:xfrm>
                  <a:off x="6970593" y="4064406"/>
                  <a:ext cx="4434409" cy="1769364"/>
                  <a:chOff x="7050069" y="4084959"/>
                  <a:chExt cx="4434409" cy="1769364"/>
                </a:xfrm>
              </p:grpSpPr>
              <p:grpSp>
                <p:nvGrpSpPr>
                  <p:cNvPr id="45" name="Группа 44"/>
                  <p:cNvGrpSpPr/>
                  <p:nvPr/>
                </p:nvGrpSpPr>
                <p:grpSpPr>
                  <a:xfrm>
                    <a:off x="7050069" y="4084959"/>
                    <a:ext cx="1337142" cy="966865"/>
                    <a:chOff x="7050069" y="4084959"/>
                    <a:chExt cx="1337142" cy="966865"/>
                  </a:xfrm>
                </p:grpSpPr>
                <p:grpSp>
                  <p:nvGrpSpPr>
                    <p:cNvPr id="74" name="Группа 73"/>
                    <p:cNvGrpSpPr/>
                    <p:nvPr/>
                  </p:nvGrpSpPr>
                  <p:grpSpPr>
                    <a:xfrm>
                      <a:off x="7050069" y="4084959"/>
                      <a:ext cx="854428" cy="966865"/>
                      <a:chOff x="7028297" y="4056364"/>
                      <a:chExt cx="854428" cy="966865"/>
                    </a:xfrm>
                  </p:grpSpPr>
                  <p:grpSp>
                    <p:nvGrpSpPr>
                      <p:cNvPr id="76" name="Группа 75"/>
                      <p:cNvGrpSpPr/>
                      <p:nvPr/>
                    </p:nvGrpSpPr>
                    <p:grpSpPr>
                      <a:xfrm>
                        <a:off x="7028297" y="4056364"/>
                        <a:ext cx="854428" cy="802844"/>
                        <a:chOff x="8929097" y="4222388"/>
                        <a:chExt cx="1135864" cy="1130511"/>
                      </a:xfrm>
                    </p:grpSpPr>
                    <p:pic>
                      <p:nvPicPr>
                        <p:cNvPr id="78" name="Picture 2" descr="Картинки по запросу монитор иконка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9097" y="4222388"/>
                          <a:ext cx="1135864" cy="11305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79" name="Рисунок 78"/>
                        <p:cNvPicPr/>
                        <p:nvPr/>
                      </p:nvPicPr>
                      <p:blipFill rotWithShape="1">
                        <a:blip r:embed="rId3"/>
                        <a:srcRect l="40126" t="37449" r="54884" b="55487"/>
                        <a:stretch/>
                      </p:blipFill>
                      <p:spPr bwMode="auto">
                        <a:xfrm>
                          <a:off x="9144000" y="4415343"/>
                          <a:ext cx="736029" cy="578979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softEdge rad="112500"/>
                        </a:effectLst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sp>
                    <p:nvSpPr>
                      <p:cNvPr id="77" name="Прямоугольник 76"/>
                      <p:cNvSpPr/>
                      <p:nvPr/>
                    </p:nvSpPr>
                    <p:spPr>
                      <a:xfrm>
                        <a:off x="7160845" y="4799832"/>
                        <a:ext cx="567049" cy="223397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lvl="3" algn="ctr">
                          <a:defRPr/>
                        </a:pPr>
                        <a:r>
                          <a:rPr lang="ru-RU" sz="1000" dirty="0" smtClean="0">
                            <a:latin typeface="Arial" panose="020B0604020202020204" pitchFamily="34" charset="0"/>
                          </a:rPr>
                          <a:t>УФК 1</a:t>
                        </a:r>
                        <a:endParaRPr lang="ru-RU" altLang="ru-RU" sz="10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75" name="Стрелка вправо 74"/>
                    <p:cNvSpPr/>
                    <p:nvPr/>
                  </p:nvSpPr>
                  <p:spPr>
                    <a:xfrm>
                      <a:off x="7949394" y="4188204"/>
                      <a:ext cx="437817" cy="203659"/>
                    </a:xfrm>
                    <a:prstGeom prst="rightArrow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46" name="Группа 45"/>
                  <p:cNvGrpSpPr/>
                  <p:nvPr/>
                </p:nvGrpSpPr>
                <p:grpSpPr>
                  <a:xfrm>
                    <a:off x="10190675" y="4108555"/>
                    <a:ext cx="1293803" cy="949673"/>
                    <a:chOff x="10190675" y="4108555"/>
                    <a:chExt cx="1293803" cy="949673"/>
                  </a:xfrm>
                </p:grpSpPr>
                <p:grpSp>
                  <p:nvGrpSpPr>
                    <p:cNvPr id="68" name="Группа 67"/>
                    <p:cNvGrpSpPr/>
                    <p:nvPr/>
                  </p:nvGrpSpPr>
                  <p:grpSpPr>
                    <a:xfrm>
                      <a:off x="10630050" y="4108555"/>
                      <a:ext cx="854428" cy="949673"/>
                      <a:chOff x="10647379" y="4068358"/>
                      <a:chExt cx="854428" cy="949673"/>
                    </a:xfrm>
                  </p:grpSpPr>
                  <p:grpSp>
                    <p:nvGrpSpPr>
                      <p:cNvPr id="70" name="Группа 69"/>
                      <p:cNvGrpSpPr/>
                      <p:nvPr/>
                    </p:nvGrpSpPr>
                    <p:grpSpPr>
                      <a:xfrm>
                        <a:off x="10647379" y="4068358"/>
                        <a:ext cx="854428" cy="802844"/>
                        <a:chOff x="8929097" y="4222388"/>
                        <a:chExt cx="1135864" cy="1130511"/>
                      </a:xfrm>
                    </p:grpSpPr>
                    <p:pic>
                      <p:nvPicPr>
                        <p:cNvPr id="72" name="Picture 2" descr="Картинки по запросу монитор иконка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9097" y="4222388"/>
                          <a:ext cx="1135864" cy="11305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73" name="Рисунок 72"/>
                        <p:cNvPicPr/>
                        <p:nvPr/>
                      </p:nvPicPr>
                      <p:blipFill rotWithShape="1">
                        <a:blip r:embed="rId3"/>
                        <a:srcRect l="40126" t="37449" r="54884" b="55487"/>
                        <a:stretch/>
                      </p:blipFill>
                      <p:spPr bwMode="auto">
                        <a:xfrm>
                          <a:off x="9144000" y="4415343"/>
                          <a:ext cx="736029" cy="578979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softEdge rad="112500"/>
                        </a:effectLst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sp>
                    <p:nvSpPr>
                      <p:cNvPr id="71" name="Прямоугольник 70"/>
                      <p:cNvSpPr/>
                      <p:nvPr/>
                    </p:nvSpPr>
                    <p:spPr>
                      <a:xfrm>
                        <a:off x="10697822" y="4794634"/>
                        <a:ext cx="753542" cy="223397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lvl="3" algn="ctr">
                          <a:defRPr/>
                        </a:pPr>
                        <a:r>
                          <a:rPr lang="ru-RU" sz="1000" dirty="0" smtClean="0">
                            <a:latin typeface="Arial" panose="020B0604020202020204" pitchFamily="34" charset="0"/>
                          </a:rPr>
                          <a:t>МОУ ФК</a:t>
                        </a:r>
                        <a:endParaRPr lang="ru-RU" altLang="ru-RU" sz="10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69" name="Стрелка вправо 68"/>
                    <p:cNvSpPr/>
                    <p:nvPr/>
                  </p:nvSpPr>
                  <p:spPr>
                    <a:xfrm flipH="1">
                      <a:off x="10190675" y="4188204"/>
                      <a:ext cx="411565" cy="219336"/>
                    </a:xfrm>
                    <a:prstGeom prst="rightArrow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47" name="Группа 46"/>
                  <p:cNvGrpSpPr/>
                  <p:nvPr/>
                </p:nvGrpSpPr>
                <p:grpSpPr>
                  <a:xfrm>
                    <a:off x="7904497" y="4448722"/>
                    <a:ext cx="854428" cy="1403928"/>
                    <a:chOff x="7904497" y="4448722"/>
                    <a:chExt cx="854428" cy="1403928"/>
                  </a:xfrm>
                </p:grpSpPr>
                <p:grpSp>
                  <p:nvGrpSpPr>
                    <p:cNvPr id="62" name="Группа 61"/>
                    <p:cNvGrpSpPr/>
                    <p:nvPr/>
                  </p:nvGrpSpPr>
                  <p:grpSpPr>
                    <a:xfrm>
                      <a:off x="7904497" y="4886980"/>
                      <a:ext cx="854428" cy="965670"/>
                      <a:chOff x="7843509" y="4887995"/>
                      <a:chExt cx="854428" cy="965670"/>
                    </a:xfrm>
                  </p:grpSpPr>
                  <p:grpSp>
                    <p:nvGrpSpPr>
                      <p:cNvPr id="64" name="Группа 63"/>
                      <p:cNvGrpSpPr/>
                      <p:nvPr/>
                    </p:nvGrpSpPr>
                    <p:grpSpPr>
                      <a:xfrm>
                        <a:off x="7843509" y="4887995"/>
                        <a:ext cx="854428" cy="802844"/>
                        <a:chOff x="8929097" y="4222388"/>
                        <a:chExt cx="1135864" cy="1130511"/>
                      </a:xfrm>
                    </p:grpSpPr>
                    <p:pic>
                      <p:nvPicPr>
                        <p:cNvPr id="66" name="Picture 2" descr="Картинки по запросу монитор иконка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9097" y="4222388"/>
                          <a:ext cx="1135864" cy="11305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67" name="Рисунок 66"/>
                        <p:cNvPicPr/>
                        <p:nvPr/>
                      </p:nvPicPr>
                      <p:blipFill rotWithShape="1">
                        <a:blip r:embed="rId3"/>
                        <a:srcRect l="40126" t="37449" r="54884" b="55487"/>
                        <a:stretch/>
                      </p:blipFill>
                      <p:spPr bwMode="auto">
                        <a:xfrm>
                          <a:off x="9144000" y="4415343"/>
                          <a:ext cx="736029" cy="578979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softEdge rad="112500"/>
                        </a:effectLst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sp>
                    <p:nvSpPr>
                      <p:cNvPr id="65" name="Прямоугольник 64"/>
                      <p:cNvSpPr/>
                      <p:nvPr/>
                    </p:nvSpPr>
                    <p:spPr>
                      <a:xfrm>
                        <a:off x="8011860" y="5630267"/>
                        <a:ext cx="567049" cy="223398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lvl="3" algn="ctr">
                          <a:defRPr/>
                        </a:pPr>
                        <a:r>
                          <a:rPr lang="ru-RU" sz="1000" dirty="0" smtClean="0">
                            <a:latin typeface="Arial" panose="020B0604020202020204" pitchFamily="34" charset="0"/>
                          </a:rPr>
                          <a:t>УФК 2</a:t>
                        </a:r>
                        <a:endParaRPr lang="ru-RU" altLang="ru-RU" sz="10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63" name="Стрелка вправо 62"/>
                    <p:cNvSpPr/>
                    <p:nvPr/>
                  </p:nvSpPr>
                  <p:spPr>
                    <a:xfrm rot="16200000">
                      <a:off x="8342296" y="4565801"/>
                      <a:ext cx="437817" cy="203659"/>
                    </a:xfrm>
                    <a:prstGeom prst="rightArrow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48" name="Группа 47"/>
                  <p:cNvGrpSpPr/>
                  <p:nvPr/>
                </p:nvGrpSpPr>
                <p:grpSpPr>
                  <a:xfrm>
                    <a:off x="8877974" y="4464517"/>
                    <a:ext cx="854428" cy="1389806"/>
                    <a:chOff x="8877974" y="4464517"/>
                    <a:chExt cx="854428" cy="1389806"/>
                  </a:xfrm>
                </p:grpSpPr>
                <p:grpSp>
                  <p:nvGrpSpPr>
                    <p:cNvPr id="56" name="Группа 55"/>
                    <p:cNvGrpSpPr/>
                    <p:nvPr/>
                  </p:nvGrpSpPr>
                  <p:grpSpPr>
                    <a:xfrm>
                      <a:off x="8877974" y="4886261"/>
                      <a:ext cx="854428" cy="968062"/>
                      <a:chOff x="8955324" y="4886261"/>
                      <a:chExt cx="854428" cy="968062"/>
                    </a:xfrm>
                  </p:grpSpPr>
                  <p:grpSp>
                    <p:nvGrpSpPr>
                      <p:cNvPr id="58" name="Группа 57"/>
                      <p:cNvGrpSpPr/>
                      <p:nvPr/>
                    </p:nvGrpSpPr>
                    <p:grpSpPr>
                      <a:xfrm>
                        <a:off x="8955324" y="4886261"/>
                        <a:ext cx="854428" cy="802844"/>
                        <a:chOff x="8929097" y="4219946"/>
                        <a:chExt cx="1135864" cy="1130511"/>
                      </a:xfrm>
                    </p:grpSpPr>
                    <p:pic>
                      <p:nvPicPr>
                        <p:cNvPr id="60" name="Picture 2" descr="Картинки по запросу монитор иконка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9097" y="4219946"/>
                          <a:ext cx="1135864" cy="11305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61" name="Рисунок 60"/>
                        <p:cNvPicPr/>
                        <p:nvPr/>
                      </p:nvPicPr>
                      <p:blipFill rotWithShape="1">
                        <a:blip r:embed="rId3"/>
                        <a:srcRect l="40126" t="37449" r="54884" b="55487"/>
                        <a:stretch/>
                      </p:blipFill>
                      <p:spPr bwMode="auto">
                        <a:xfrm>
                          <a:off x="9144000" y="4415343"/>
                          <a:ext cx="736029" cy="578979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softEdge rad="112500"/>
                        </a:effectLst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sp>
                    <p:nvSpPr>
                      <p:cNvPr id="59" name="Прямоугольник 58"/>
                      <p:cNvSpPr/>
                      <p:nvPr/>
                    </p:nvSpPr>
                    <p:spPr>
                      <a:xfrm>
                        <a:off x="9116980" y="5630926"/>
                        <a:ext cx="567049" cy="223397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lvl="3" algn="ctr">
                          <a:defRPr/>
                        </a:pPr>
                        <a:r>
                          <a:rPr lang="ru-RU" sz="1000" dirty="0" smtClean="0">
                            <a:latin typeface="Arial" panose="020B0604020202020204" pitchFamily="34" charset="0"/>
                          </a:rPr>
                          <a:t>УФК 3</a:t>
                        </a:r>
                        <a:endParaRPr lang="ru-RU" altLang="ru-RU" sz="10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57" name="Стрелка вправо 56"/>
                    <p:cNvSpPr/>
                    <p:nvPr/>
                  </p:nvSpPr>
                  <p:spPr>
                    <a:xfrm rot="16200000">
                      <a:off x="9014363" y="4581596"/>
                      <a:ext cx="437817" cy="203659"/>
                    </a:xfrm>
                    <a:prstGeom prst="rightArrow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49" name="Группа 48"/>
                  <p:cNvGrpSpPr/>
                  <p:nvPr/>
                </p:nvGrpSpPr>
                <p:grpSpPr>
                  <a:xfrm>
                    <a:off x="9851451" y="4473582"/>
                    <a:ext cx="854428" cy="1379578"/>
                    <a:chOff x="9851451" y="4473582"/>
                    <a:chExt cx="854428" cy="1379578"/>
                  </a:xfrm>
                </p:grpSpPr>
                <p:grpSp>
                  <p:nvGrpSpPr>
                    <p:cNvPr id="50" name="Группа 49"/>
                    <p:cNvGrpSpPr/>
                    <p:nvPr/>
                  </p:nvGrpSpPr>
                  <p:grpSpPr>
                    <a:xfrm>
                      <a:off x="9851451" y="4899266"/>
                      <a:ext cx="854428" cy="953894"/>
                      <a:chOff x="10067139" y="4872813"/>
                      <a:chExt cx="854428" cy="953894"/>
                    </a:xfrm>
                  </p:grpSpPr>
                  <p:grpSp>
                    <p:nvGrpSpPr>
                      <p:cNvPr id="52" name="Группа 51"/>
                      <p:cNvGrpSpPr/>
                      <p:nvPr/>
                    </p:nvGrpSpPr>
                    <p:grpSpPr>
                      <a:xfrm>
                        <a:off x="10067139" y="4872813"/>
                        <a:ext cx="854428" cy="802844"/>
                        <a:chOff x="8929097" y="4222388"/>
                        <a:chExt cx="1135864" cy="1130511"/>
                      </a:xfrm>
                    </p:grpSpPr>
                    <p:pic>
                      <p:nvPicPr>
                        <p:cNvPr id="54" name="Picture 2" descr="Картинки по запросу монитор иконка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29097" y="4222388"/>
                          <a:ext cx="1135864" cy="11305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55" name="Рисунок 54"/>
                        <p:cNvPicPr/>
                        <p:nvPr/>
                      </p:nvPicPr>
                      <p:blipFill rotWithShape="1">
                        <a:blip r:embed="rId3"/>
                        <a:srcRect l="40126" t="37449" r="54884" b="55487"/>
                        <a:stretch/>
                      </p:blipFill>
                      <p:spPr bwMode="auto">
                        <a:xfrm>
                          <a:off x="9144000" y="4415343"/>
                          <a:ext cx="736029" cy="578979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softEdge rad="112500"/>
                        </a:effectLst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sp>
                    <p:nvSpPr>
                      <p:cNvPr id="53" name="Прямоугольник 52"/>
                      <p:cNvSpPr/>
                      <p:nvPr/>
                    </p:nvSpPr>
                    <p:spPr>
                      <a:xfrm>
                        <a:off x="10222100" y="5603310"/>
                        <a:ext cx="567049" cy="223397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lvl="3" algn="ctr">
                          <a:defRPr/>
                        </a:pPr>
                        <a:r>
                          <a:rPr lang="ru-RU" sz="1000" dirty="0" smtClean="0">
                            <a:latin typeface="Arial" panose="020B0604020202020204" pitchFamily="34" charset="0"/>
                          </a:rPr>
                          <a:t>УФК 4</a:t>
                        </a:r>
                        <a:endParaRPr lang="ru-RU" altLang="ru-RU" sz="10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51" name="Стрелка вправо 50"/>
                    <p:cNvSpPr/>
                    <p:nvPr/>
                  </p:nvSpPr>
                  <p:spPr>
                    <a:xfrm rot="16200000">
                      <a:off x="9768333" y="4590661"/>
                      <a:ext cx="437817" cy="203659"/>
                    </a:xfrm>
                    <a:prstGeom prst="rightArrow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  <a:effectLst>
                      <a:outerShdw blurRad="63500" sx="102000" sy="102000" algn="ct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9" name="Группа 38"/>
                <p:cNvGrpSpPr/>
                <p:nvPr/>
              </p:nvGrpSpPr>
              <p:grpSpPr>
                <a:xfrm>
                  <a:off x="8760584" y="1915016"/>
                  <a:ext cx="854428" cy="1382326"/>
                  <a:chOff x="8760584" y="1915016"/>
                  <a:chExt cx="854428" cy="1382326"/>
                </a:xfrm>
              </p:grpSpPr>
              <p:grpSp>
                <p:nvGrpSpPr>
                  <p:cNvPr id="41" name="Группа 40"/>
                  <p:cNvGrpSpPr/>
                  <p:nvPr/>
                </p:nvGrpSpPr>
                <p:grpSpPr>
                  <a:xfrm>
                    <a:off x="8760584" y="1915016"/>
                    <a:ext cx="854428" cy="802844"/>
                    <a:chOff x="8929097" y="4222388"/>
                    <a:chExt cx="1135864" cy="1130511"/>
                  </a:xfrm>
                </p:grpSpPr>
                <p:pic>
                  <p:nvPicPr>
                    <p:cNvPr id="43" name="Picture 2" descr="Картинки по запросу монитор иконка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929097" y="4222388"/>
                      <a:ext cx="1135864" cy="113051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44" name="Рисунок 43"/>
                    <p:cNvPicPr/>
                    <p:nvPr/>
                  </p:nvPicPr>
                  <p:blipFill rotWithShape="1">
                    <a:blip r:embed="rId3"/>
                    <a:srcRect l="40126" t="37449" r="54884" b="55487"/>
                    <a:stretch/>
                  </p:blipFill>
                  <p:spPr bwMode="auto">
                    <a:xfrm>
                      <a:off x="9144000" y="4415343"/>
                      <a:ext cx="736029" cy="578979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softEdge rad="112500"/>
                    </a:effectLst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sp>
                <p:nvSpPr>
                  <p:cNvPr id="42" name="Двойная стрелка вверх/вниз 41"/>
                  <p:cNvSpPr/>
                  <p:nvPr/>
                </p:nvSpPr>
                <p:spPr>
                  <a:xfrm rot="10800000">
                    <a:off x="9057962" y="2800904"/>
                    <a:ext cx="282213" cy="496438"/>
                  </a:xfrm>
                  <a:prstGeom prst="upDownArrow">
                    <a:avLst/>
                  </a:prstGeom>
                  <a:solidFill>
                    <a:srgbClr val="FFD49F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0" name="Скругленный прямоугольник 39"/>
                <p:cNvSpPr/>
                <p:nvPr/>
              </p:nvSpPr>
              <p:spPr>
                <a:xfrm>
                  <a:off x="10006751" y="2600944"/>
                  <a:ext cx="1668821" cy="1258547"/>
                </a:xfrm>
                <a:prstGeom prst="round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ru-RU" sz="11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Централизованная база данных учета информации по результатам всех КМ</a:t>
                  </a:r>
                  <a:endParaRPr lang="ru-RU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2" name="Группа 81"/>
            <p:cNvGrpSpPr/>
            <p:nvPr/>
          </p:nvGrpSpPr>
          <p:grpSpPr>
            <a:xfrm>
              <a:off x="4797778" y="1885744"/>
              <a:ext cx="2181788" cy="2723936"/>
              <a:chOff x="1159261" y="4809262"/>
              <a:chExt cx="1931012" cy="3013000"/>
            </a:xfrm>
          </p:grpSpPr>
          <p:sp>
            <p:nvSpPr>
              <p:cNvPr id="83" name="Скругленный прямоугольник 82"/>
              <p:cNvSpPr/>
              <p:nvPr/>
            </p:nvSpPr>
            <p:spPr bwMode="auto">
              <a:xfrm>
                <a:off x="1159261" y="4809262"/>
                <a:ext cx="1661340" cy="3013000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Приказ Федерального казначейства</a:t>
                </a:r>
                <a:r>
                  <a:rPr lang="en-US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ru-RU" alt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defRPr/>
                </a:pPr>
                <a:r>
                  <a:rPr lang="ru-RU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от </a:t>
                </a:r>
                <a:r>
                  <a:rPr lang="en-US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r>
                  <a:rPr lang="ru-RU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08</a:t>
                </a:r>
                <a:r>
                  <a:rPr lang="ru-RU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2017 </a:t>
                </a:r>
                <a:r>
                  <a:rPr lang="ru-RU" altLang="ru-RU" sz="105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№</a:t>
                </a:r>
                <a:r>
                  <a:rPr lang="ru-RU" altLang="ru-RU" sz="1050" b="1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206 </a:t>
                </a:r>
              </a:p>
              <a:p>
                <a:pPr algn="ctr">
                  <a:defRPr/>
                </a:pPr>
                <a:r>
                  <a:rPr lang="ru-RU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об организации работ </a:t>
                </a:r>
              </a:p>
              <a:p>
                <a:pPr algn="ctr">
                  <a:defRPr/>
                </a:pPr>
                <a:r>
                  <a:rPr lang="ru-RU" altLang="ru-RU" sz="1050" dirty="0" smtClea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 прикладном программном продукте АСП</a:t>
                </a:r>
                <a:endParaRPr lang="ru-RU" altLang="ru-RU" sz="105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Стрелка вправо 83"/>
              <p:cNvSpPr/>
              <p:nvPr/>
            </p:nvSpPr>
            <p:spPr>
              <a:xfrm>
                <a:off x="2820601" y="5581236"/>
                <a:ext cx="269672" cy="1435351"/>
              </a:xfrm>
              <a:prstGeom prst="rightArrow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85" name="TextBox 84"/>
          <p:cNvSpPr txBox="1"/>
          <p:nvPr/>
        </p:nvSpPr>
        <p:spPr>
          <a:xfrm>
            <a:off x="4759029" y="280971"/>
            <a:ext cx="742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АСП – инструмент централизации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906800" y="4339968"/>
            <a:ext cx="10453610" cy="1144676"/>
            <a:chOff x="906800" y="4339968"/>
            <a:chExt cx="10453610" cy="1144676"/>
          </a:xfrm>
        </p:grpSpPr>
        <p:sp>
          <p:nvSpPr>
            <p:cNvPr id="3" name="Полилиния 2"/>
            <p:cNvSpPr/>
            <p:nvPr/>
          </p:nvSpPr>
          <p:spPr>
            <a:xfrm>
              <a:off x="906800" y="4339968"/>
              <a:ext cx="10453610" cy="347377"/>
            </a:xfrm>
            <a:custGeom>
              <a:avLst/>
              <a:gdLst>
                <a:gd name="connsiteX0" fmla="*/ 0 w 10453610"/>
                <a:gd name="connsiteY0" fmla="*/ 43417 h 434171"/>
                <a:gd name="connsiteX1" fmla="*/ 43417 w 10453610"/>
                <a:gd name="connsiteY1" fmla="*/ 0 h 434171"/>
                <a:gd name="connsiteX2" fmla="*/ 10410193 w 10453610"/>
                <a:gd name="connsiteY2" fmla="*/ 0 h 434171"/>
                <a:gd name="connsiteX3" fmla="*/ 10453610 w 10453610"/>
                <a:gd name="connsiteY3" fmla="*/ 43417 h 434171"/>
                <a:gd name="connsiteX4" fmla="*/ 10453610 w 10453610"/>
                <a:gd name="connsiteY4" fmla="*/ 390754 h 434171"/>
                <a:gd name="connsiteX5" fmla="*/ 10410193 w 10453610"/>
                <a:gd name="connsiteY5" fmla="*/ 434171 h 434171"/>
                <a:gd name="connsiteX6" fmla="*/ 43417 w 10453610"/>
                <a:gd name="connsiteY6" fmla="*/ 434171 h 434171"/>
                <a:gd name="connsiteX7" fmla="*/ 0 w 10453610"/>
                <a:gd name="connsiteY7" fmla="*/ 390754 h 434171"/>
                <a:gd name="connsiteX8" fmla="*/ 0 w 10453610"/>
                <a:gd name="connsiteY8" fmla="*/ 43417 h 434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53610" h="434171">
                  <a:moveTo>
                    <a:pt x="0" y="43417"/>
                  </a:moveTo>
                  <a:cubicBezTo>
                    <a:pt x="0" y="19438"/>
                    <a:pt x="19438" y="0"/>
                    <a:pt x="43417" y="0"/>
                  </a:cubicBezTo>
                  <a:lnTo>
                    <a:pt x="10410193" y="0"/>
                  </a:lnTo>
                  <a:cubicBezTo>
                    <a:pt x="10434172" y="0"/>
                    <a:pt x="10453610" y="19438"/>
                    <a:pt x="10453610" y="43417"/>
                  </a:cubicBezTo>
                  <a:lnTo>
                    <a:pt x="10453610" y="390754"/>
                  </a:lnTo>
                  <a:cubicBezTo>
                    <a:pt x="10453610" y="414733"/>
                    <a:pt x="10434172" y="434171"/>
                    <a:pt x="10410193" y="434171"/>
                  </a:cubicBezTo>
                  <a:lnTo>
                    <a:pt x="43417" y="434171"/>
                  </a:lnTo>
                  <a:cubicBezTo>
                    <a:pt x="19438" y="434171"/>
                    <a:pt x="0" y="414733"/>
                    <a:pt x="0" y="390754"/>
                  </a:cubicBezTo>
                  <a:lnTo>
                    <a:pt x="0" y="43417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16" tIns="88916" rIns="88916" bIns="8891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АСП</a:t>
              </a:r>
              <a:endParaRPr lang="ru-RU" sz="2000" kern="1200" dirty="0"/>
            </a:p>
          </p:txBody>
        </p:sp>
        <p:sp>
          <p:nvSpPr>
            <p:cNvPr id="99" name="Полилиния 98"/>
            <p:cNvSpPr/>
            <p:nvPr/>
          </p:nvSpPr>
          <p:spPr>
            <a:xfrm>
              <a:off x="924001" y="4800833"/>
              <a:ext cx="2547896" cy="683811"/>
            </a:xfrm>
            <a:custGeom>
              <a:avLst/>
              <a:gdLst>
                <a:gd name="connsiteX0" fmla="*/ 0 w 2547896"/>
                <a:gd name="connsiteY0" fmla="*/ 70937 h 709372"/>
                <a:gd name="connsiteX1" fmla="*/ 70937 w 2547896"/>
                <a:gd name="connsiteY1" fmla="*/ 0 h 709372"/>
                <a:gd name="connsiteX2" fmla="*/ 2476959 w 2547896"/>
                <a:gd name="connsiteY2" fmla="*/ 0 h 709372"/>
                <a:gd name="connsiteX3" fmla="*/ 2547896 w 2547896"/>
                <a:gd name="connsiteY3" fmla="*/ 70937 h 709372"/>
                <a:gd name="connsiteX4" fmla="*/ 2547896 w 2547896"/>
                <a:gd name="connsiteY4" fmla="*/ 638435 h 709372"/>
                <a:gd name="connsiteX5" fmla="*/ 2476959 w 2547896"/>
                <a:gd name="connsiteY5" fmla="*/ 709372 h 709372"/>
                <a:gd name="connsiteX6" fmla="*/ 70937 w 2547896"/>
                <a:gd name="connsiteY6" fmla="*/ 709372 h 709372"/>
                <a:gd name="connsiteX7" fmla="*/ 0 w 2547896"/>
                <a:gd name="connsiteY7" fmla="*/ 638435 h 709372"/>
                <a:gd name="connsiteX8" fmla="*/ 0 w 2547896"/>
                <a:gd name="connsiteY8" fmla="*/ 70937 h 70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7896" h="709372">
                  <a:moveTo>
                    <a:pt x="0" y="70937"/>
                  </a:moveTo>
                  <a:cubicBezTo>
                    <a:pt x="0" y="31760"/>
                    <a:pt x="31760" y="0"/>
                    <a:pt x="70937" y="0"/>
                  </a:cubicBezTo>
                  <a:lnTo>
                    <a:pt x="2476959" y="0"/>
                  </a:lnTo>
                  <a:cubicBezTo>
                    <a:pt x="2516136" y="0"/>
                    <a:pt x="2547896" y="31760"/>
                    <a:pt x="2547896" y="70937"/>
                  </a:cubicBezTo>
                  <a:lnTo>
                    <a:pt x="2547896" y="638435"/>
                  </a:lnTo>
                  <a:cubicBezTo>
                    <a:pt x="2547896" y="677612"/>
                    <a:pt x="2516136" y="709372"/>
                    <a:pt x="2476959" y="709372"/>
                  </a:cubicBezTo>
                  <a:lnTo>
                    <a:pt x="70937" y="709372"/>
                  </a:lnTo>
                  <a:cubicBezTo>
                    <a:pt x="31760" y="709372"/>
                    <a:pt x="0" y="677612"/>
                    <a:pt x="0" y="638435"/>
                  </a:cubicBezTo>
                  <a:lnTo>
                    <a:pt x="0" y="70937"/>
                  </a:lnTo>
                  <a:close/>
                </a:path>
              </a:pathLst>
            </a:custGeom>
            <a:solidFill>
              <a:srgbClr val="FF9A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737" tIns="81737" rIns="81737" bIns="81737" numCol="1" spcCol="1270" anchor="ctr" anchorCtr="0">
              <a:noAutofit/>
            </a:bodyPr>
            <a:lstStyle/>
            <a:p>
              <a:pPr marL="0" lvl="0" indent="2730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accent5">
                      <a:lumMod val="50000"/>
                    </a:schemeClr>
                  </a:solidFill>
                </a:rPr>
                <a:t>Сформирован план ФК на 2018 год</a:t>
              </a:r>
              <a:endParaRPr lang="ru-RU" sz="1600" kern="12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3559506" y="4800456"/>
              <a:ext cx="2547896" cy="683811"/>
            </a:xfrm>
            <a:custGeom>
              <a:avLst/>
              <a:gdLst>
                <a:gd name="connsiteX0" fmla="*/ 0 w 2547896"/>
                <a:gd name="connsiteY0" fmla="*/ 70937 h 709372"/>
                <a:gd name="connsiteX1" fmla="*/ 70937 w 2547896"/>
                <a:gd name="connsiteY1" fmla="*/ 0 h 709372"/>
                <a:gd name="connsiteX2" fmla="*/ 2476959 w 2547896"/>
                <a:gd name="connsiteY2" fmla="*/ 0 h 709372"/>
                <a:gd name="connsiteX3" fmla="*/ 2547896 w 2547896"/>
                <a:gd name="connsiteY3" fmla="*/ 70937 h 709372"/>
                <a:gd name="connsiteX4" fmla="*/ 2547896 w 2547896"/>
                <a:gd name="connsiteY4" fmla="*/ 638435 h 709372"/>
                <a:gd name="connsiteX5" fmla="*/ 2476959 w 2547896"/>
                <a:gd name="connsiteY5" fmla="*/ 709372 h 709372"/>
                <a:gd name="connsiteX6" fmla="*/ 70937 w 2547896"/>
                <a:gd name="connsiteY6" fmla="*/ 709372 h 709372"/>
                <a:gd name="connsiteX7" fmla="*/ 0 w 2547896"/>
                <a:gd name="connsiteY7" fmla="*/ 638435 h 709372"/>
                <a:gd name="connsiteX8" fmla="*/ 0 w 2547896"/>
                <a:gd name="connsiteY8" fmla="*/ 70937 h 70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7896" h="709372">
                  <a:moveTo>
                    <a:pt x="0" y="70937"/>
                  </a:moveTo>
                  <a:cubicBezTo>
                    <a:pt x="0" y="31760"/>
                    <a:pt x="31760" y="0"/>
                    <a:pt x="70937" y="0"/>
                  </a:cubicBezTo>
                  <a:lnTo>
                    <a:pt x="2476959" y="0"/>
                  </a:lnTo>
                  <a:cubicBezTo>
                    <a:pt x="2516136" y="0"/>
                    <a:pt x="2547896" y="31760"/>
                    <a:pt x="2547896" y="70937"/>
                  </a:cubicBezTo>
                  <a:lnTo>
                    <a:pt x="2547896" y="638435"/>
                  </a:lnTo>
                  <a:cubicBezTo>
                    <a:pt x="2547896" y="677612"/>
                    <a:pt x="2516136" y="709372"/>
                    <a:pt x="2476959" y="709372"/>
                  </a:cubicBezTo>
                  <a:lnTo>
                    <a:pt x="70937" y="709372"/>
                  </a:lnTo>
                  <a:cubicBezTo>
                    <a:pt x="31760" y="709372"/>
                    <a:pt x="0" y="677612"/>
                    <a:pt x="0" y="638435"/>
                  </a:cubicBezTo>
                  <a:lnTo>
                    <a:pt x="0" y="70937"/>
                  </a:lnTo>
                  <a:close/>
                </a:path>
              </a:pathLst>
            </a:custGeom>
            <a:solidFill>
              <a:srgbClr val="FF9A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737" tIns="81737" rIns="81737" bIns="81737" numCol="1" spcCol="1270" anchor="ctr" anchorCtr="0">
              <a:noAutofit/>
            </a:bodyPr>
            <a:lstStyle/>
            <a:p>
              <a:pPr marL="26670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accent5">
                      <a:lumMod val="50000"/>
                    </a:schemeClr>
                  </a:solidFill>
                </a:rPr>
                <a:t>Сформированы </a:t>
              </a:r>
              <a:br>
                <a:rPr lang="ru-RU" sz="1600" kern="1200" dirty="0" smtClean="0">
                  <a:solidFill>
                    <a:schemeClr val="accent5">
                      <a:lumMod val="50000"/>
                    </a:schemeClr>
                  </a:solidFill>
                </a:rPr>
              </a:br>
              <a:r>
                <a:rPr lang="ru-RU" sz="1600" kern="1200" dirty="0" smtClean="0">
                  <a:solidFill>
                    <a:schemeClr val="accent5">
                      <a:lumMod val="50000"/>
                    </a:schemeClr>
                  </a:solidFill>
                </a:rPr>
                <a:t>и согласованы планы УФК на 2018 год</a:t>
              </a:r>
              <a:endParaRPr lang="ru-RU" sz="1600" kern="12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05" name="Полилиния 104"/>
            <p:cNvSpPr/>
            <p:nvPr/>
          </p:nvSpPr>
          <p:spPr>
            <a:xfrm>
              <a:off x="6195011" y="4799037"/>
              <a:ext cx="5148197" cy="683811"/>
            </a:xfrm>
            <a:custGeom>
              <a:avLst/>
              <a:gdLst>
                <a:gd name="connsiteX0" fmla="*/ 0 w 5148197"/>
                <a:gd name="connsiteY0" fmla="*/ 70937 h 709372"/>
                <a:gd name="connsiteX1" fmla="*/ 70937 w 5148197"/>
                <a:gd name="connsiteY1" fmla="*/ 0 h 709372"/>
                <a:gd name="connsiteX2" fmla="*/ 5077260 w 5148197"/>
                <a:gd name="connsiteY2" fmla="*/ 0 h 709372"/>
                <a:gd name="connsiteX3" fmla="*/ 5148197 w 5148197"/>
                <a:gd name="connsiteY3" fmla="*/ 70937 h 709372"/>
                <a:gd name="connsiteX4" fmla="*/ 5148197 w 5148197"/>
                <a:gd name="connsiteY4" fmla="*/ 638435 h 709372"/>
                <a:gd name="connsiteX5" fmla="*/ 5077260 w 5148197"/>
                <a:gd name="connsiteY5" fmla="*/ 709372 h 709372"/>
                <a:gd name="connsiteX6" fmla="*/ 70937 w 5148197"/>
                <a:gd name="connsiteY6" fmla="*/ 709372 h 709372"/>
                <a:gd name="connsiteX7" fmla="*/ 0 w 5148197"/>
                <a:gd name="connsiteY7" fmla="*/ 638435 h 709372"/>
                <a:gd name="connsiteX8" fmla="*/ 0 w 5148197"/>
                <a:gd name="connsiteY8" fmla="*/ 70937 h 70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8197" h="709372">
                  <a:moveTo>
                    <a:pt x="0" y="70937"/>
                  </a:moveTo>
                  <a:cubicBezTo>
                    <a:pt x="0" y="31760"/>
                    <a:pt x="31760" y="0"/>
                    <a:pt x="70937" y="0"/>
                  </a:cubicBezTo>
                  <a:lnTo>
                    <a:pt x="5077260" y="0"/>
                  </a:lnTo>
                  <a:cubicBezTo>
                    <a:pt x="5116437" y="0"/>
                    <a:pt x="5148197" y="31760"/>
                    <a:pt x="5148197" y="70937"/>
                  </a:cubicBezTo>
                  <a:lnTo>
                    <a:pt x="5148197" y="638435"/>
                  </a:lnTo>
                  <a:cubicBezTo>
                    <a:pt x="5148197" y="677612"/>
                    <a:pt x="5116437" y="709372"/>
                    <a:pt x="5077260" y="709372"/>
                  </a:cubicBezTo>
                  <a:lnTo>
                    <a:pt x="70937" y="709372"/>
                  </a:lnTo>
                  <a:cubicBezTo>
                    <a:pt x="31760" y="709372"/>
                    <a:pt x="0" y="677612"/>
                    <a:pt x="0" y="638435"/>
                  </a:cubicBezTo>
                  <a:lnTo>
                    <a:pt x="0" y="70937"/>
                  </a:lnTo>
                  <a:close/>
                </a:path>
              </a:pathLst>
            </a:custGeom>
            <a:solidFill>
              <a:srgbClr val="FF9A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1737" tIns="81737" rIns="81737" bIns="81737" numCol="1" spcCol="1270" anchor="ctr" anchorCtr="0">
              <a:noAutofit/>
            </a:bodyPr>
            <a:lstStyle/>
            <a:p>
              <a:pPr marL="17780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accent5">
                      <a:lumMod val="50000"/>
                    </a:schemeClr>
                  </a:solidFill>
                </a:rPr>
                <a:t>Впервые собрана отчетность автоматически сформированная на основе первичной документации</a:t>
              </a:r>
              <a:endParaRPr lang="ru-RU" sz="1600" kern="12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976354" y="5155519"/>
            <a:ext cx="261864" cy="261864"/>
            <a:chOff x="1814780" y="5293953"/>
            <a:chExt cx="261864" cy="261864"/>
          </a:xfrm>
        </p:grpSpPr>
        <p:pic>
          <p:nvPicPr>
            <p:cNvPr id="88" name="Рисунок 34" descr="document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780" y="5293953"/>
              <a:ext cx="261864" cy="261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" name="Овал 88"/>
            <p:cNvSpPr/>
            <p:nvPr/>
          </p:nvSpPr>
          <p:spPr>
            <a:xfrm>
              <a:off x="1917411" y="5420520"/>
              <a:ext cx="108611" cy="108611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91" name="Группа 90"/>
          <p:cNvGrpSpPr/>
          <p:nvPr/>
        </p:nvGrpSpPr>
        <p:grpSpPr>
          <a:xfrm>
            <a:off x="3602553" y="5158428"/>
            <a:ext cx="261864" cy="261864"/>
            <a:chOff x="1814780" y="5293953"/>
            <a:chExt cx="261864" cy="261864"/>
          </a:xfrm>
        </p:grpSpPr>
        <p:pic>
          <p:nvPicPr>
            <p:cNvPr id="92" name="Рисунок 34" descr="document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780" y="5293953"/>
              <a:ext cx="261864" cy="261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Овал 92"/>
            <p:cNvSpPr/>
            <p:nvPr/>
          </p:nvSpPr>
          <p:spPr>
            <a:xfrm>
              <a:off x="1917411" y="5420520"/>
              <a:ext cx="108611" cy="108611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94" name="Группа 93"/>
          <p:cNvGrpSpPr/>
          <p:nvPr/>
        </p:nvGrpSpPr>
        <p:grpSpPr>
          <a:xfrm>
            <a:off x="6232303" y="5151154"/>
            <a:ext cx="261864" cy="261864"/>
            <a:chOff x="1814780" y="5293953"/>
            <a:chExt cx="261864" cy="261864"/>
          </a:xfrm>
        </p:grpSpPr>
        <p:pic>
          <p:nvPicPr>
            <p:cNvPr id="95" name="Рисунок 34" descr="document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780" y="5293953"/>
              <a:ext cx="261864" cy="261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Овал 95"/>
            <p:cNvSpPr/>
            <p:nvPr/>
          </p:nvSpPr>
          <p:spPr>
            <a:xfrm>
              <a:off x="1917411" y="5420520"/>
              <a:ext cx="108611" cy="108611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952ED25E-7D15-4EC9-8BE9-23A7C9FB1A4A}" type="slidenum">
              <a:rPr lang="ru-RU" altLang="ru-RU" smtClean="0"/>
              <a:t>4</a:t>
            </a:fld>
            <a:endParaRPr lang="ru-RU" altLang="ru-RU" dirty="0"/>
          </a:p>
        </p:txBody>
      </p:sp>
      <p:sp>
        <p:nvSpPr>
          <p:cNvPr id="110" name="Полилиния 109"/>
          <p:cNvSpPr/>
          <p:nvPr/>
        </p:nvSpPr>
        <p:spPr>
          <a:xfrm>
            <a:off x="889422" y="5624310"/>
            <a:ext cx="10453610" cy="551836"/>
          </a:xfrm>
          <a:custGeom>
            <a:avLst/>
            <a:gdLst>
              <a:gd name="connsiteX0" fmla="*/ 0 w 10453610"/>
              <a:gd name="connsiteY0" fmla="*/ 43417 h 434171"/>
              <a:gd name="connsiteX1" fmla="*/ 43417 w 10453610"/>
              <a:gd name="connsiteY1" fmla="*/ 0 h 434171"/>
              <a:gd name="connsiteX2" fmla="*/ 10410193 w 10453610"/>
              <a:gd name="connsiteY2" fmla="*/ 0 h 434171"/>
              <a:gd name="connsiteX3" fmla="*/ 10453610 w 10453610"/>
              <a:gd name="connsiteY3" fmla="*/ 43417 h 434171"/>
              <a:gd name="connsiteX4" fmla="*/ 10453610 w 10453610"/>
              <a:gd name="connsiteY4" fmla="*/ 390754 h 434171"/>
              <a:gd name="connsiteX5" fmla="*/ 10410193 w 10453610"/>
              <a:gd name="connsiteY5" fmla="*/ 434171 h 434171"/>
              <a:gd name="connsiteX6" fmla="*/ 43417 w 10453610"/>
              <a:gd name="connsiteY6" fmla="*/ 434171 h 434171"/>
              <a:gd name="connsiteX7" fmla="*/ 0 w 10453610"/>
              <a:gd name="connsiteY7" fmla="*/ 390754 h 434171"/>
              <a:gd name="connsiteX8" fmla="*/ 0 w 10453610"/>
              <a:gd name="connsiteY8" fmla="*/ 43417 h 4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53610" h="434171">
                <a:moveTo>
                  <a:pt x="0" y="43417"/>
                </a:moveTo>
                <a:cubicBezTo>
                  <a:pt x="0" y="19438"/>
                  <a:pt x="19438" y="0"/>
                  <a:pt x="43417" y="0"/>
                </a:cubicBezTo>
                <a:lnTo>
                  <a:pt x="10410193" y="0"/>
                </a:lnTo>
                <a:cubicBezTo>
                  <a:pt x="10434172" y="0"/>
                  <a:pt x="10453610" y="19438"/>
                  <a:pt x="10453610" y="43417"/>
                </a:cubicBezTo>
                <a:lnTo>
                  <a:pt x="10453610" y="390754"/>
                </a:lnTo>
                <a:cubicBezTo>
                  <a:pt x="10453610" y="414733"/>
                  <a:pt x="10434172" y="434171"/>
                  <a:pt x="10410193" y="434171"/>
                </a:cubicBezTo>
                <a:lnTo>
                  <a:pt x="43417" y="434171"/>
                </a:lnTo>
                <a:cubicBezTo>
                  <a:pt x="19438" y="434171"/>
                  <a:pt x="0" y="414733"/>
                  <a:pt x="0" y="390754"/>
                </a:cubicBezTo>
                <a:lnTo>
                  <a:pt x="0" y="43417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6" tIns="88916" rIns="88916" bIns="88916" numCol="1" spcCol="1270" anchor="ctr" anchorCtr="0">
            <a:noAutofit/>
          </a:bodyPr>
          <a:lstStyle/>
          <a:p>
            <a:pPr marL="360000"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/>
              <a:t>АСП</a:t>
            </a:r>
            <a:r>
              <a:rPr lang="ru-RU" sz="1600" kern="1200" dirty="0" smtClean="0"/>
              <a:t> единый инструмент проверки достоверности отчетности, все факты искажения данных  отражаются            на результативности УФК</a:t>
            </a:r>
            <a:endParaRPr lang="ru-RU" sz="2000" kern="1200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976354" y="5624310"/>
            <a:ext cx="21899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b="1" cap="none" spc="0" dirty="0">
              <a:ln w="22225">
                <a:noFill/>
                <a:prstDash val="solid"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55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59029" y="220674"/>
            <a:ext cx="742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Разработка риск-ориентированных подходов </a:t>
            </a:r>
          </a:p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при осуществлении контрольной деятельности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535696" y="1595451"/>
            <a:ext cx="11756729" cy="4805365"/>
            <a:chOff x="544244" y="1622146"/>
            <a:chExt cx="11756729" cy="4805365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532" y="2233168"/>
              <a:ext cx="3026569" cy="2421255"/>
            </a:xfrm>
            <a:prstGeom prst="rect">
              <a:avLst/>
            </a:prstGeom>
          </p:spPr>
        </p:pic>
        <p:pic>
          <p:nvPicPr>
            <p:cNvPr id="6" name="Picture 10" descr="http://www.winnovart.com/wp-content/uploads/2015/09/20140226_Energy_efficiency_Depositphotos-min-1024x683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90" r="2832"/>
            <a:stretch/>
          </p:blipFill>
          <p:spPr bwMode="auto">
            <a:xfrm>
              <a:off x="5769749" y="5137446"/>
              <a:ext cx="1297172" cy="1290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https://im0-tub-ru.yandex.net/i?id=c0ccc74e3ad895db28794b518b592f97-l&amp;n=1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6" r="12740"/>
            <a:stretch/>
          </p:blipFill>
          <p:spPr bwMode="auto">
            <a:xfrm>
              <a:off x="4736452" y="5228694"/>
              <a:ext cx="1047660" cy="117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Рисунок 7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109"/>
            <a:stretch/>
          </p:blipFill>
          <p:spPr bwMode="auto">
            <a:xfrm>
              <a:off x="9498192" y="2620831"/>
              <a:ext cx="2241671" cy="8229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aphicFrame>
          <p:nvGraphicFramePr>
            <p:cNvPr id="9" name="Схема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81448217"/>
                </p:ext>
              </p:extLst>
            </p:nvPr>
          </p:nvGraphicFramePr>
          <p:xfrm flipH="1">
            <a:off x="5494433" y="2041160"/>
            <a:ext cx="4075462" cy="275166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11" name="Прямоугольник 10"/>
            <p:cNvSpPr/>
            <p:nvPr/>
          </p:nvSpPr>
          <p:spPr>
            <a:xfrm>
              <a:off x="1237647" y="1622146"/>
              <a:ext cx="349880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 algn="ctr">
                <a:defRPr/>
              </a:pPr>
              <a:r>
                <a:rPr lang="ru-RU" sz="1600" b="1" dirty="0" smtClean="0">
                  <a:solidFill>
                    <a:srgbClr val="002060"/>
                  </a:solidFill>
                  <a:latin typeface="Arial" panose="020B0604020202020204" pitchFamily="34" charset="0"/>
                </a:rPr>
                <a:t>Предпосылки применения:</a:t>
              </a:r>
              <a:endPara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865819" y="1650165"/>
              <a:ext cx="42664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 algn="ctr">
                <a:defRPr/>
              </a:pPr>
              <a:r>
                <a:rPr lang="ru-RU" sz="1600" b="1" dirty="0" smtClean="0">
                  <a:solidFill>
                    <a:srgbClr val="002060"/>
                  </a:solidFill>
                  <a:latin typeface="Arial" panose="020B0604020202020204" pitchFamily="34" charset="0"/>
                </a:rPr>
                <a:t>Преимущества Казначейства России:</a:t>
              </a:r>
              <a:endParaRPr lang="ru-RU" altLang="ru-RU" sz="1600" b="1" dirty="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544244" y="1956232"/>
              <a:ext cx="1285141" cy="749525"/>
              <a:chOff x="186624" y="1680205"/>
              <a:chExt cx="1573737" cy="930018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99324" y="1680205"/>
                <a:ext cx="583920" cy="462027"/>
              </a:xfrm>
              <a:prstGeom prst="rect">
                <a:avLst/>
              </a:prstGeom>
            </p:spPr>
          </p:pic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52961" y="1891375"/>
                <a:ext cx="583920" cy="462027"/>
              </a:xfrm>
              <a:prstGeom prst="rect">
                <a:avLst/>
              </a:prstGeom>
            </p:spPr>
          </p:pic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945687" y="1891374"/>
                <a:ext cx="583920" cy="462027"/>
              </a:xfrm>
              <a:prstGeom prst="rect">
                <a:avLst/>
              </a:prstGeom>
            </p:spPr>
          </p:pic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56606" y="2148196"/>
                <a:ext cx="583920" cy="462027"/>
              </a:xfrm>
              <a:prstGeom prst="rect">
                <a:avLst/>
              </a:prstGeom>
            </p:spPr>
          </p:pic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86624" y="2148196"/>
                <a:ext cx="583920" cy="462027"/>
              </a:xfrm>
              <a:prstGeom prst="rect">
                <a:avLst/>
              </a:prstGeom>
            </p:spPr>
          </p:pic>
          <p:pic>
            <p:nvPicPr>
              <p:cNvPr id="19" name="Рисунок 18"/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176441" y="2148196"/>
                <a:ext cx="583920" cy="462027"/>
              </a:xfrm>
              <a:prstGeom prst="rect">
                <a:avLst/>
              </a:prstGeom>
            </p:spPr>
          </p:pic>
        </p:grp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234" y="2962033"/>
              <a:ext cx="737633" cy="616379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4921" y="3716960"/>
              <a:ext cx="932844" cy="623673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9" r="2149" b="29663"/>
            <a:stretch/>
          </p:blipFill>
          <p:spPr>
            <a:xfrm>
              <a:off x="9512273" y="2001840"/>
              <a:ext cx="1745798" cy="658311"/>
            </a:xfrm>
            <a:prstGeom prst="rect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</p:pic>
        <p:pic>
          <p:nvPicPr>
            <p:cNvPr id="23" name="Picture 2" descr="E:\Tanya\WORK WORK\Презентация\2013.10.30_Управление закупками (Минфин)\лого - копия.pn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1997" y="3108802"/>
              <a:ext cx="2878976" cy="879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Рисунок 23"/>
            <p:cNvPicPr/>
            <p:nvPr/>
          </p:nvPicPr>
          <p:blipFill rotWithShape="1">
            <a:blip r:embed="rId17"/>
            <a:srcRect l="21619" t="6305" r="43435" b="73101"/>
            <a:stretch/>
          </p:blipFill>
          <p:spPr bwMode="auto">
            <a:xfrm>
              <a:off x="10295765" y="3644141"/>
              <a:ext cx="1624085" cy="59710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25" name="Группа 24"/>
            <p:cNvGrpSpPr/>
            <p:nvPr/>
          </p:nvGrpSpPr>
          <p:grpSpPr>
            <a:xfrm>
              <a:off x="9487428" y="3860868"/>
              <a:ext cx="854428" cy="802844"/>
              <a:chOff x="8929097" y="4222388"/>
              <a:chExt cx="1135864" cy="1130511"/>
            </a:xfrm>
          </p:grpSpPr>
          <p:pic>
            <p:nvPicPr>
              <p:cNvPr id="26" name="Picture 2" descr="Картинки по запросу монитор иконка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29097" y="4222388"/>
                <a:ext cx="1135864" cy="1130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Рисунок 26"/>
              <p:cNvPicPr/>
              <p:nvPr/>
            </p:nvPicPr>
            <p:blipFill rotWithShape="1">
              <a:blip r:embed="rId19"/>
              <a:srcRect l="40126" t="37449" r="54884" b="55487"/>
              <a:stretch/>
            </p:blipFill>
            <p:spPr bwMode="auto">
              <a:xfrm>
                <a:off x="9144000" y="4415343"/>
                <a:ext cx="736029" cy="57897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grpSp>
          <p:nvGrpSpPr>
            <p:cNvPr id="28" name="Группа 27"/>
            <p:cNvGrpSpPr/>
            <p:nvPr/>
          </p:nvGrpSpPr>
          <p:grpSpPr>
            <a:xfrm>
              <a:off x="5073005" y="4272668"/>
              <a:ext cx="1263624" cy="956026"/>
              <a:chOff x="5073005" y="4143943"/>
              <a:chExt cx="1263624" cy="1079111"/>
            </a:xfrm>
          </p:grpSpPr>
          <p:sp>
            <p:nvSpPr>
              <p:cNvPr id="29" name="Нашивка 28"/>
              <p:cNvSpPr/>
              <p:nvPr/>
            </p:nvSpPr>
            <p:spPr>
              <a:xfrm rot="5400000">
                <a:off x="5453100" y="4041133"/>
                <a:ext cx="503434" cy="1263624"/>
              </a:xfrm>
              <a:prstGeom prst="chevron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Нашивка 29"/>
              <p:cNvSpPr/>
              <p:nvPr/>
            </p:nvSpPr>
            <p:spPr>
              <a:xfrm rot="5400000">
                <a:off x="5442547" y="4328972"/>
                <a:ext cx="524540" cy="1263624"/>
              </a:xfrm>
              <a:prstGeom prst="chevro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Нашивка 30"/>
              <p:cNvSpPr/>
              <p:nvPr/>
            </p:nvSpPr>
            <p:spPr>
              <a:xfrm rot="5400000">
                <a:off x="5453100" y="3763848"/>
                <a:ext cx="503434" cy="1263624"/>
              </a:xfrm>
              <a:prstGeom prst="chevron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10" name="Схема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96437188"/>
                </p:ext>
              </p:extLst>
            </p:nvPr>
          </p:nvGraphicFramePr>
          <p:xfrm>
            <a:off x="1626229" y="2014952"/>
            <a:ext cx="4297992" cy="275166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0" r:lo="rId21" r:qs="rId22" r:cs="rId23"/>
            </a:graphicData>
          </a:graphic>
        </p:graphicFrame>
      </p:grpSp>
      <p:sp>
        <p:nvSpPr>
          <p:cNvPr id="3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293A41D8-CFC2-4B88-B99B-3C10FFE93E4B}" type="slidenum">
              <a:rPr lang="ru-RU" altLang="ru-RU" smtClean="0"/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988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96161" y="1490464"/>
            <a:ext cx="53468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FF0000"/>
                </a:solidFill>
                <a:latin typeface="Arial" charset="0"/>
              </a:rPr>
              <a:t>*</a:t>
            </a:r>
            <a:r>
              <a:rPr lang="ru-RU" sz="800" dirty="0" smtClean="0">
                <a:latin typeface="Arial" charset="0"/>
              </a:rPr>
              <a:t>Спецификатор указывает вид рейтинга (сферу </a:t>
            </a:r>
            <a:r>
              <a:rPr lang="ru-RU" sz="800" dirty="0">
                <a:latin typeface="Arial" charset="0"/>
              </a:rPr>
              <a:t>его </a:t>
            </a:r>
            <a:r>
              <a:rPr lang="ru-RU" sz="800" dirty="0" smtClean="0">
                <a:latin typeface="Arial" charset="0"/>
              </a:rPr>
              <a:t>применения)</a:t>
            </a:r>
          </a:p>
        </p:txBody>
      </p:sp>
      <p:sp>
        <p:nvSpPr>
          <p:cNvPr id="48" name="Скругленный прямоугольник 47"/>
          <p:cNvSpPr/>
          <p:nvPr/>
        </p:nvSpPr>
        <p:spPr bwMode="auto">
          <a:xfrm>
            <a:off x="6264000" y="1717432"/>
            <a:ext cx="4932919" cy="12634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defTabSz="444500">
              <a:spcAft>
                <a:spcPts val="0"/>
              </a:spcAft>
              <a:defRPr/>
            </a:pPr>
            <a:r>
              <a:rPr lang="ru-RU" altLang="ru-RU" sz="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Спецификаторы:</a:t>
            </a:r>
          </a:p>
          <a:p>
            <a:pPr defTabSz="444500">
              <a:spcAft>
                <a:spcPts val="0"/>
              </a:spcAft>
              <a:defRPr/>
            </a:pPr>
            <a:r>
              <a:rPr lang="ru-RU" altLang="ru-RU" sz="105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</a:t>
            </a:r>
            <a:r>
              <a:rPr lang="ru-RU" altLang="ru-RU" sz="105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alt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общий составной рейтинг Федерального казначейства, </a:t>
            </a:r>
            <a:endParaRPr lang="ru-RU" altLang="ru-RU" sz="1050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4500">
              <a:spcAft>
                <a:spcPts val="0"/>
              </a:spcAft>
              <a:defRPr/>
            </a:pPr>
            <a:r>
              <a:rPr lang="ru-RU" alt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складываться </a:t>
            </a:r>
            <a:r>
              <a:rPr lang="ru-RU" alt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из:</a:t>
            </a:r>
          </a:p>
          <a:p>
            <a:pPr defTabSz="444500">
              <a:spcAft>
                <a:spcPts val="0"/>
              </a:spcAft>
              <a:defRPr/>
            </a:pPr>
            <a:r>
              <a:rPr lang="en-US" altLang="ru-RU" sz="105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vfa</a:t>
            </a:r>
            <a:r>
              <a:rPr lang="ru-RU" alt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 качества системы внутреннего финансового аудита;</a:t>
            </a:r>
            <a:endParaRPr lang="ru-RU" altLang="ru-RU" sz="105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4500">
              <a:spcAft>
                <a:spcPts val="0"/>
              </a:spcAft>
              <a:defRPr/>
            </a:pPr>
            <a:r>
              <a:rPr lang="ru-RU" alt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ru-RU" alt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рейтинг качества управления </a:t>
            </a:r>
            <a:r>
              <a:rPr lang="ru-RU" alt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закупками;</a:t>
            </a:r>
            <a:endParaRPr lang="ru-RU" altLang="ru-RU" sz="105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44500">
              <a:spcAft>
                <a:spcPts val="0"/>
              </a:spcAft>
              <a:defRPr/>
            </a:pPr>
            <a:r>
              <a:rPr lang="en-US" alt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mf</a:t>
            </a:r>
            <a:r>
              <a:rPr lang="ru-RU" alt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рейтинг качества </a:t>
            </a:r>
            <a:r>
              <a:rPr lang="ru-RU" alt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финансового </a:t>
            </a:r>
            <a:r>
              <a:rPr lang="ru-RU" alt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менеджмента и </a:t>
            </a:r>
            <a:r>
              <a:rPr lang="ru-RU" alt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др.</a:t>
            </a:r>
          </a:p>
        </p:txBody>
      </p:sp>
      <p:sp>
        <p:nvSpPr>
          <p:cNvPr id="49" name="Скругленный прямоугольник 48"/>
          <p:cNvSpPr/>
          <p:nvPr/>
        </p:nvSpPr>
        <p:spPr bwMode="auto">
          <a:xfrm>
            <a:off x="6299433" y="3048001"/>
            <a:ext cx="4897486" cy="12819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defTabSz="444500">
              <a:spcAft>
                <a:spcPts val="0"/>
              </a:spcAft>
              <a:defRPr/>
            </a:pPr>
            <a:r>
              <a:rPr lang="ru-RU" altLang="ru-RU" sz="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Категории:</a:t>
            </a:r>
            <a:endParaRPr lang="ru-RU" altLang="ru-RU" sz="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</a:t>
            </a:r>
            <a:r>
              <a:rPr 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каждого уровня к значению 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рейтинга может быть добавлен знак «плюс» (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или минус </a:t>
            </a:r>
            <a:r>
              <a:rPr 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05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для ранжирования объектов (для обозначения относительно более высокого или более низкого уровня надежности в пределах </a:t>
            </a:r>
            <a:r>
              <a:rPr lang="ru-RU" sz="105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 уровня рейтинга).</a:t>
            </a:r>
            <a:endParaRPr lang="ru-RU" altLang="ru-RU" sz="105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2500" y="220674"/>
            <a:ext cx="7420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Система рейтингов – Стратегическая цель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Федерального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казначейства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2354BAED-1875-4918-9A12-602624B9BE06}" type="slidenum">
              <a:rPr lang="ru-RU" altLang="ru-RU" smtClean="0"/>
              <a:t>6</a:t>
            </a:fld>
            <a:endParaRPr lang="ru-RU" alt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353" y="1656414"/>
            <a:ext cx="4810161" cy="2786113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1865053" y="4404888"/>
            <a:ext cx="8628135" cy="1811786"/>
            <a:chOff x="1865053" y="4404888"/>
            <a:chExt cx="8628135" cy="1811786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865053" y="4404888"/>
              <a:ext cx="8628135" cy="1811786"/>
              <a:chOff x="1606665" y="4553057"/>
              <a:chExt cx="8628135" cy="1811786"/>
            </a:xfrm>
          </p:grpSpPr>
          <p:grpSp>
            <p:nvGrpSpPr>
              <p:cNvPr id="2" name="Группа 1"/>
              <p:cNvGrpSpPr/>
              <p:nvPr/>
            </p:nvGrpSpPr>
            <p:grpSpPr>
              <a:xfrm>
                <a:off x="1606665" y="4553059"/>
                <a:ext cx="4660237" cy="1811784"/>
                <a:chOff x="957185" y="4675208"/>
                <a:chExt cx="4660237" cy="1811784"/>
              </a:xfrm>
            </p:grpSpPr>
            <p:sp>
              <p:nvSpPr>
                <p:cNvPr id="46" name="Стрелка вправо 45"/>
                <p:cNvSpPr/>
                <p:nvPr/>
              </p:nvSpPr>
              <p:spPr>
                <a:xfrm>
                  <a:off x="4938522" y="4878444"/>
                  <a:ext cx="678900" cy="1369655"/>
                </a:xfrm>
                <a:prstGeom prst="rightArrow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44" name="Рисунок 43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57185" y="4675208"/>
                  <a:ext cx="3972399" cy="1811784"/>
                </a:xfrm>
                <a:prstGeom prst="rect">
                  <a:avLst/>
                </a:prstGeom>
                <a:ln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3074" name="Picture 2" descr="C:\Users\3437\Desktop\План ФК 2018.jpg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4000" y="4553057"/>
                <a:ext cx="3970800" cy="1810800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5" name="TextBox 54"/>
            <p:cNvSpPr txBox="1"/>
            <p:nvPr/>
          </p:nvSpPr>
          <p:spPr>
            <a:xfrm>
              <a:off x="5915562" y="5108287"/>
              <a:ext cx="5287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9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С.</a:t>
              </a:r>
              <a:r>
                <a:rPr lang="en-US" sz="900" b="1" dirty="0" err="1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fk</a:t>
              </a:r>
              <a:endParaRPr lang="ru-RU" sz="9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r>
                <a:rPr lang="ru-RU" sz="9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СС.</a:t>
              </a:r>
              <a:r>
                <a:rPr lang="en-US" sz="900" b="1" dirty="0" err="1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fk</a:t>
              </a:r>
              <a:endParaRPr lang="ru-RU" sz="800" dirty="0" smtClean="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1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гнутая влево стрелка 9"/>
          <p:cNvSpPr/>
          <p:nvPr/>
        </p:nvSpPr>
        <p:spPr>
          <a:xfrm rot="20594095" flipH="1">
            <a:off x="11454142" y="2815368"/>
            <a:ext cx="644433" cy="1487239"/>
          </a:xfrm>
          <a:prstGeom prst="curv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190876" y="3261805"/>
            <a:ext cx="678900" cy="136965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9776" y="1645618"/>
            <a:ext cx="3556987" cy="19133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" t="5978" r="5156" b="15793"/>
          <a:stretch/>
        </p:blipFill>
        <p:spPr>
          <a:xfrm>
            <a:off x="3869776" y="3660746"/>
            <a:ext cx="3556987" cy="204162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3630" y="1643687"/>
            <a:ext cx="2765714" cy="403411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62500" y="220674"/>
            <a:ext cx="7420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Разработка перечня показателей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/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для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выявления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рискоемких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 направлений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деятельности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/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3888" r="1536"/>
          <a:stretch/>
        </p:blipFill>
        <p:spPr>
          <a:xfrm>
            <a:off x="7582621" y="1645618"/>
            <a:ext cx="4037879" cy="19133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621" y="3660747"/>
            <a:ext cx="4037879" cy="204162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58752" y="5773671"/>
            <a:ext cx="10379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Участники проекта: 17 управлений ЦАФК, МОУ, УФК - Пилоты</a:t>
            </a:r>
            <a:endParaRPr lang="ru-RU" dirty="0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04BC816F-7E8D-4FF3-AF87-335E766EDB92}" type="slidenum">
              <a:rPr lang="ru-RU" altLang="ru-RU" smtClean="0"/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6908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4383741" y="220674"/>
            <a:ext cx="7799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Система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рейтингов Федерального казначейства </a:t>
            </a:r>
          </a:p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 Подсистеме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информационно-аналитического обеспечения ГИИС ЭБ</a:t>
            </a:r>
          </a:p>
          <a:p>
            <a:pPr algn="r">
              <a:defRPr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2354BAED-1875-4918-9A12-602624B9BE06}" type="slidenum">
              <a:rPr lang="ru-RU" altLang="ru-RU" smtClean="0"/>
              <a:t>8</a:t>
            </a:fld>
            <a:endParaRPr lang="ru-RU" alt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234" y="1223532"/>
            <a:ext cx="10157988" cy="482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7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/>
          <p:cNvSpPr txBox="1"/>
          <p:nvPr/>
        </p:nvSpPr>
        <p:spPr>
          <a:xfrm>
            <a:off x="4276413" y="287349"/>
            <a:ext cx="7906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Компонент анализа рисков 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Подсистемы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информационно-аналитического обеспечения ГИИС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ЭБ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pSp>
        <p:nvGrpSpPr>
          <p:cNvPr id="65" name="Группа 64"/>
          <p:cNvGrpSpPr/>
          <p:nvPr/>
        </p:nvGrpSpPr>
        <p:grpSpPr>
          <a:xfrm>
            <a:off x="1045862" y="1400555"/>
            <a:ext cx="10807635" cy="3676531"/>
            <a:chOff x="1195296" y="1266942"/>
            <a:chExt cx="10391957" cy="3535126"/>
          </a:xfrm>
        </p:grpSpPr>
        <p:sp>
          <p:nvSpPr>
            <p:cNvPr id="64" name="TextBox 63"/>
            <p:cNvSpPr txBox="1"/>
            <p:nvPr/>
          </p:nvSpPr>
          <p:spPr>
            <a:xfrm>
              <a:off x="1205858" y="4122746"/>
              <a:ext cx="1595545" cy="67932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5549A"/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endParaRPr lang="ru-RU" sz="900" b="1" dirty="0"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63" name="Группа 62"/>
            <p:cNvGrpSpPr/>
            <p:nvPr/>
          </p:nvGrpSpPr>
          <p:grpSpPr>
            <a:xfrm>
              <a:off x="1195296" y="1266942"/>
              <a:ext cx="10391957" cy="3433156"/>
              <a:chOff x="1393352" y="1300502"/>
              <a:chExt cx="10391957" cy="3433156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1393352" y="1300503"/>
                <a:ext cx="10391957" cy="3433155"/>
                <a:chOff x="1393352" y="1300503"/>
                <a:chExt cx="10391957" cy="3433155"/>
              </a:xfrm>
            </p:grpSpPr>
            <p:grpSp>
              <p:nvGrpSpPr>
                <p:cNvPr id="58" name="Группа 57"/>
                <p:cNvGrpSpPr/>
                <p:nvPr/>
              </p:nvGrpSpPr>
              <p:grpSpPr>
                <a:xfrm>
                  <a:off x="1393352" y="1300503"/>
                  <a:ext cx="10391957" cy="3433155"/>
                  <a:chOff x="179512" y="555526"/>
                  <a:chExt cx="8958584" cy="2960522"/>
                </a:xfrm>
              </p:grpSpPr>
              <p:grpSp>
                <p:nvGrpSpPr>
                  <p:cNvPr id="53" name="Группа 52"/>
                  <p:cNvGrpSpPr/>
                  <p:nvPr/>
                </p:nvGrpSpPr>
                <p:grpSpPr>
                  <a:xfrm>
                    <a:off x="268291" y="3089114"/>
                    <a:ext cx="417416" cy="415450"/>
                    <a:chOff x="752415" y="3144096"/>
                    <a:chExt cx="453928" cy="451790"/>
                  </a:xfrm>
                </p:grpSpPr>
                <p:pic>
                  <p:nvPicPr>
                    <p:cNvPr id="54" name="Picture 2" descr="Картинки по запросу монитор иконка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52415" y="3144096"/>
                      <a:ext cx="453928" cy="45179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55" name="Рисунок 54"/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76463" y="3260057"/>
                      <a:ext cx="205830" cy="163762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7" name="Группа 56"/>
                  <p:cNvGrpSpPr/>
                  <p:nvPr/>
                </p:nvGrpSpPr>
                <p:grpSpPr>
                  <a:xfrm>
                    <a:off x="179512" y="555526"/>
                    <a:ext cx="8958584" cy="2960522"/>
                    <a:chOff x="179512" y="555526"/>
                    <a:chExt cx="8958584" cy="2960522"/>
                  </a:xfrm>
                </p:grpSpPr>
                <p:cxnSp>
                  <p:nvCxnSpPr>
                    <p:cNvPr id="10" name="Прямая со стрелкой 9"/>
                    <p:cNvCxnSpPr/>
                    <p:nvPr/>
                  </p:nvCxnSpPr>
                  <p:spPr>
                    <a:xfrm>
                      <a:off x="1572258" y="3271080"/>
                      <a:ext cx="180187" cy="2473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" name="Прямая со стрелкой 4"/>
                    <p:cNvCxnSpPr/>
                    <p:nvPr/>
                  </p:nvCxnSpPr>
                  <p:spPr>
                    <a:xfrm>
                      <a:off x="7266971" y="1692977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" name="Прямая со стрелкой 5"/>
                    <p:cNvCxnSpPr/>
                    <p:nvPr/>
                  </p:nvCxnSpPr>
                  <p:spPr>
                    <a:xfrm>
                      <a:off x="7256845" y="2514563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Прямая со стрелкой 6"/>
                    <p:cNvCxnSpPr/>
                    <p:nvPr/>
                  </p:nvCxnSpPr>
                  <p:spPr>
                    <a:xfrm>
                      <a:off x="5579471" y="1693597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" name="Прямая со стрелкой 7"/>
                    <p:cNvCxnSpPr/>
                    <p:nvPr/>
                  </p:nvCxnSpPr>
                  <p:spPr>
                    <a:xfrm>
                      <a:off x="5579792" y="2514708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" name="Прямоугольник 8"/>
                    <p:cNvSpPr/>
                    <p:nvPr/>
                  </p:nvSpPr>
                  <p:spPr>
                    <a:xfrm>
                      <a:off x="1835695" y="632788"/>
                      <a:ext cx="3888433" cy="287506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rgbClr val="05549A"/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sz="1600"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cxnSp>
                  <p:nvCxnSpPr>
                    <p:cNvPr id="11" name="Прямая со стрелкой 10"/>
                    <p:cNvCxnSpPr/>
                    <p:nvPr/>
                  </p:nvCxnSpPr>
                  <p:spPr>
                    <a:xfrm>
                      <a:off x="1463773" y="917323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" name="Прямоугольник 11"/>
                    <p:cNvSpPr/>
                    <p:nvPr/>
                  </p:nvSpPr>
                  <p:spPr>
                    <a:xfrm>
                      <a:off x="5868144" y="1059582"/>
                      <a:ext cx="1512168" cy="2032355"/>
                    </a:xfrm>
                    <a:prstGeom prst="rect">
                      <a:avLst/>
                    </a:prstGeom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/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wrap="square" lIns="0" tIns="0" rIns="0" bIns="0" rtlCol="0" anchor="ctr" anchorCtr="1">
                      <a:noAutofit/>
                    </a:bodyPr>
                    <a:lstStyle/>
                    <a:p>
                      <a:pPr rtl="1"/>
                      <a:endParaRPr lang="ru-RU" sz="1000" b="1" dirty="0"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13" name="Прямоугольник 12"/>
                    <p:cNvSpPr/>
                    <p:nvPr/>
                  </p:nvSpPr>
                  <p:spPr>
                    <a:xfrm>
                      <a:off x="1979712" y="1155472"/>
                      <a:ext cx="1711871" cy="2056068"/>
                    </a:xfrm>
                    <a:prstGeom prst="rect">
                      <a:avLst/>
                    </a:prstGeom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/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wrap="square" lIns="0" tIns="0" rIns="0" bIns="0" rtlCol="0" anchor="ctr" anchorCtr="1">
                      <a:noAutofit/>
                    </a:bodyPr>
                    <a:lstStyle/>
                    <a:p>
                      <a:pPr rtl="1"/>
                      <a:endParaRPr lang="ru-RU" sz="1000" b="1" dirty="0"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cxnSp>
                  <p:nvCxnSpPr>
                    <p:cNvPr id="14" name="Прямая со стрелкой 13"/>
                    <p:cNvCxnSpPr/>
                    <p:nvPr/>
                  </p:nvCxnSpPr>
                  <p:spPr>
                    <a:xfrm>
                      <a:off x="1463773" y="2662989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189708" y="649482"/>
                      <a:ext cx="1358783" cy="4901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05549A"/>
                      </a:solidFill>
                    </a:ln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r>
                        <a:rPr lang="ru-RU" sz="900" b="1" dirty="0" smtClean="0"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ГИИС ЭБ</a:t>
                      </a:r>
                    </a:p>
                    <a:p>
                      <a:r>
                        <a:rPr lang="ru-RU" sz="900" b="1" dirty="0" smtClean="0"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ПУР, ПУЗ, ПУД</a:t>
                      </a:r>
                      <a:endParaRPr lang="ru-RU" sz="900" b="1" dirty="0"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cxnSp>
                  <p:nvCxnSpPr>
                    <p:cNvPr id="16" name="Прямая со стрелкой 15"/>
                    <p:cNvCxnSpPr/>
                    <p:nvPr/>
                  </p:nvCxnSpPr>
                  <p:spPr>
                    <a:xfrm>
                      <a:off x="1463773" y="1945209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18" name="Picture 2" descr="E:\Tanya\WORK WORK\Презентация\2013.10.30_Управление закупками (Минфин)\лого - копия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856835" y="555526"/>
                      <a:ext cx="800480" cy="33797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9" name="TextBox 18"/>
                    <p:cNvSpPr txBox="1"/>
                    <p:nvPr/>
                  </p:nvSpPr>
                  <p:spPr>
                    <a:xfrm>
                      <a:off x="7582729" y="1428050"/>
                      <a:ext cx="1353909" cy="433836"/>
                    </a:xfrm>
                    <a:prstGeom prst="rect">
                      <a:avLst/>
                    </a:prstGeom>
                    <a:solidFill>
                      <a:srgbClr val="05549A"/>
                    </a:solidFill>
                    <a:ln>
                      <a:solidFill>
                        <a:srgbClr val="05549A"/>
                      </a:solidFill>
                    </a:ln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Компонент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«Планирование»</a:t>
                      </a:r>
                      <a:endParaRPr lang="ru-RU" sz="1400" dirty="0">
                        <a:solidFill>
                          <a:schemeClr val="bg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pic>
                  <p:nvPicPr>
                    <p:cNvPr id="20" name="Рисунок 19"/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735180" y="1336562"/>
                      <a:ext cx="402916" cy="34909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1" name="Прямоугольник 20"/>
                    <p:cNvSpPr/>
                    <p:nvPr/>
                  </p:nvSpPr>
                  <p:spPr>
                    <a:xfrm>
                      <a:off x="3928680" y="1173143"/>
                      <a:ext cx="1512168" cy="2038397"/>
                    </a:xfrm>
                    <a:prstGeom prst="rect">
                      <a:avLst/>
                    </a:prstGeom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/>
                  </p:spPr>
                  <p:style>
                    <a:lnRef idx="1">
                      <a:schemeClr val="accent1"/>
                    </a:lnRef>
                    <a:fillRef idx="2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wrap="square" lIns="0" tIns="0" rIns="0" bIns="0" rtlCol="0" anchor="ctr" anchorCtr="1">
                      <a:noAutofit/>
                    </a:bodyPr>
                    <a:lstStyle/>
                    <a:p>
                      <a:pPr rtl="1"/>
                      <a:endParaRPr lang="ru-RU" sz="1000" b="1" dirty="0"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22" name="Скругленный прямоугольник 21"/>
                    <p:cNvSpPr/>
                    <p:nvPr/>
                  </p:nvSpPr>
                  <p:spPr>
                    <a:xfrm>
                      <a:off x="2245705" y="1765363"/>
                      <a:ext cx="1179885" cy="608077"/>
                    </a:xfrm>
                    <a:prstGeom prst="roundRect">
                      <a:avLst>
                        <a:gd name="adj" fmla="val 8227"/>
                      </a:avLst>
                    </a:prstGeom>
                    <a:solidFill>
                      <a:srgbClr val="E5F2DE"/>
                    </a:solidFill>
                    <a:ln/>
                    <a:effectLst/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Показатели результатов анализа исполнения бюджетных полномочий</a:t>
                      </a:r>
                      <a:endParaRPr lang="ru-RU" sz="900" b="1" dirty="0">
                        <a:solidFill>
                          <a:schemeClr val="accent6">
                            <a:lumMod val="50000"/>
                          </a:schemeClr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23" name="Скругленный прямоугольник 22"/>
                    <p:cNvSpPr/>
                    <p:nvPr/>
                  </p:nvSpPr>
                  <p:spPr>
                    <a:xfrm>
                      <a:off x="2245705" y="2449304"/>
                      <a:ext cx="1179885" cy="357397"/>
                    </a:xfrm>
                    <a:prstGeom prst="roundRect">
                      <a:avLst>
                        <a:gd name="adj" fmla="val 8227"/>
                      </a:avLst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>
                      <a:solidFill>
                        <a:schemeClr val="accent4">
                          <a:lumMod val="7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3"/>
                    </a:lnRef>
                    <a:fillRef idx="2">
                      <a:schemeClr val="accent3"/>
                    </a:fillRef>
                    <a:effectRef idx="1">
                      <a:schemeClr val="accent3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rgbClr val="002060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Показатели качества </a:t>
                      </a:r>
                      <a:r>
                        <a:rPr lang="ru-RU" sz="900" b="1" dirty="0" err="1" smtClean="0">
                          <a:solidFill>
                            <a:srgbClr val="002060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финменеджмента</a:t>
                      </a:r>
                      <a:endParaRPr lang="ru-RU" sz="900" b="1" dirty="0">
                        <a:solidFill>
                          <a:srgbClr val="002060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24" name="Скругленный прямоугольник 23"/>
                    <p:cNvSpPr/>
                    <p:nvPr/>
                  </p:nvSpPr>
                  <p:spPr>
                    <a:xfrm>
                      <a:off x="6024332" y="1294619"/>
                      <a:ext cx="1214471" cy="432579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/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Перечень </a:t>
                      </a:r>
                      <a:r>
                        <a:rPr lang="ru-RU" sz="900" b="1" dirty="0" err="1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рискоемких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направлений</a:t>
                      </a:r>
                      <a:endParaRPr lang="ru-RU" sz="900" b="1" dirty="0">
                        <a:solidFill>
                          <a:schemeClr val="tx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pic>
                  <p:nvPicPr>
                    <p:cNvPr id="25" name="Рисунок 24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40152" y="1131590"/>
                      <a:ext cx="263689" cy="30751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6" name="Скругленный прямоугольник 25"/>
                    <p:cNvSpPr/>
                    <p:nvPr/>
                  </p:nvSpPr>
                  <p:spPr>
                    <a:xfrm>
                      <a:off x="3996496" y="1571648"/>
                      <a:ext cx="1368152" cy="321164"/>
                    </a:xfrm>
                    <a:prstGeom prst="round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accent1"/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Настройка </a:t>
                      </a:r>
                      <a:b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параметров анализа</a:t>
                      </a:r>
                      <a:endParaRPr lang="ru-RU" sz="900" b="1" dirty="0">
                        <a:solidFill>
                          <a:schemeClr val="tx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27" name="Скругленный прямоугольник 26"/>
                    <p:cNvSpPr/>
                    <p:nvPr/>
                  </p:nvSpPr>
                  <p:spPr>
                    <a:xfrm>
                      <a:off x="3999160" y="2014031"/>
                      <a:ext cx="1368152" cy="321164"/>
                    </a:xfrm>
                    <a:prstGeom prst="round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accent1"/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Интегральная оценка</a:t>
                      </a:r>
                      <a:endParaRPr lang="ru-RU" sz="900" b="1" dirty="0">
                        <a:solidFill>
                          <a:schemeClr val="tx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28" name="Скругленный прямоугольник 27"/>
                    <p:cNvSpPr/>
                    <p:nvPr/>
                  </p:nvSpPr>
                  <p:spPr>
                    <a:xfrm>
                      <a:off x="3996496" y="2454223"/>
                      <a:ext cx="1368152" cy="371553"/>
                    </a:xfrm>
                    <a:prstGeom prst="roundRect">
                      <a:avLst/>
                    </a:prstGeom>
                    <a:solidFill>
                      <a:schemeClr val="accent5">
                        <a:lumMod val="20000"/>
                        <a:lumOff val="80000"/>
                      </a:schemeClr>
                    </a:solidFill>
                    <a:ln>
                      <a:solidFill>
                        <a:schemeClr val="accent1"/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 объектов контроля, перечень рисков</a:t>
                      </a:r>
                      <a:endParaRPr lang="ru-RU" sz="800" b="1" dirty="0">
                        <a:solidFill>
                          <a:schemeClr val="tx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30" name="TextBox 29"/>
                    <p:cNvSpPr txBox="1"/>
                    <p:nvPr/>
                  </p:nvSpPr>
                  <p:spPr>
                    <a:xfrm>
                      <a:off x="7575249" y="2282701"/>
                      <a:ext cx="1361389" cy="612475"/>
                    </a:xfrm>
                    <a:prstGeom prst="rect">
                      <a:avLst/>
                    </a:prstGeom>
                    <a:solidFill>
                      <a:srgbClr val="05549A"/>
                    </a:solidFill>
                    <a:ln>
                      <a:solidFill>
                        <a:srgbClr val="05549A"/>
                      </a:solidFill>
                    </a:ln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Компонент «Подготовка </a:t>
                      </a:r>
                      <a:br>
                        <a:rPr lang="ru-RU" sz="1400" dirty="0" smtClean="0">
                          <a:solidFill>
                            <a:schemeClr val="bg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ru-RU" sz="1400" dirty="0" smtClean="0">
                          <a:solidFill>
                            <a:schemeClr val="bg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 назначение КМ»</a:t>
                      </a:r>
                      <a:endParaRPr lang="ru-RU" sz="1400" dirty="0">
                        <a:solidFill>
                          <a:schemeClr val="bg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pic>
                  <p:nvPicPr>
                    <p:cNvPr id="31" name="Рисунок 30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719296" y="2211768"/>
                      <a:ext cx="418800" cy="36253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2" name="TextBox 31"/>
                    <p:cNvSpPr txBox="1"/>
                    <p:nvPr/>
                  </p:nvSpPr>
                  <p:spPr>
                    <a:xfrm>
                      <a:off x="4139952" y="1203598"/>
                      <a:ext cx="1015430" cy="1913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ru-RU" sz="900" b="1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Аналитический блок</a:t>
                      </a:r>
                      <a:endParaRPr lang="ru-RU" sz="900" b="1" dirty="0"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33" name="TextBox 32"/>
                    <p:cNvSpPr txBox="1"/>
                    <p:nvPr/>
                  </p:nvSpPr>
                  <p:spPr>
                    <a:xfrm>
                      <a:off x="1979712" y="1626052"/>
                      <a:ext cx="280632" cy="1473503"/>
                    </a:xfrm>
                    <a:prstGeom prst="rect">
                      <a:avLst/>
                    </a:prstGeom>
                    <a:noFill/>
                  </p:spPr>
                  <p:txBody>
                    <a:bodyPr vert="vert270" wrap="none" rtlCol="0">
                      <a:spAutoFit/>
                    </a:bodyPr>
                    <a:lstStyle/>
                    <a:p>
                      <a:r>
                        <a:rPr lang="ru-RU" sz="10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Формализованные показатели</a:t>
                      </a:r>
                      <a:endParaRPr lang="ru-RU" sz="1000" dirty="0"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3385726" y="1574564"/>
                      <a:ext cx="280632" cy="1585152"/>
                    </a:xfrm>
                    <a:prstGeom prst="rect">
                      <a:avLst/>
                    </a:prstGeom>
                    <a:noFill/>
                  </p:spPr>
                  <p:txBody>
                    <a:bodyPr vert="vert270" wrap="none" rtlCol="0">
                      <a:spAutoFit/>
                    </a:bodyPr>
                    <a:lstStyle/>
                    <a:p>
                      <a:r>
                        <a:rPr lang="ru-RU" sz="10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Неформализованные показатели</a:t>
                      </a:r>
                      <a:endParaRPr lang="ru-RU" sz="1000" dirty="0"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2118028" y="1159769"/>
                      <a:ext cx="1476507" cy="421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Показатели общего </a:t>
                      </a:r>
                    </a:p>
                    <a:p>
                      <a:pPr algn="ctr"/>
                      <a:r>
                        <a:rPr lang="ru-RU" sz="9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рейтинга объектов контроля </a:t>
                      </a:r>
                    </a:p>
                    <a:p>
                      <a:pPr algn="ctr"/>
                      <a:r>
                        <a:rPr lang="ru-RU" sz="9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 финансово-бюджетной сфере</a:t>
                      </a:r>
                      <a:endParaRPr lang="ru-RU" sz="9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36" name="Скругленный прямоугольник 35"/>
                    <p:cNvSpPr/>
                    <p:nvPr/>
                  </p:nvSpPr>
                  <p:spPr>
                    <a:xfrm>
                      <a:off x="6052500" y="1915662"/>
                      <a:ext cx="1214471" cy="432579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/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Перечень объектов контроля</a:t>
                      </a:r>
                      <a:endParaRPr lang="ru-RU" sz="900" b="1" dirty="0">
                        <a:solidFill>
                          <a:schemeClr val="tx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sp>
                  <p:nvSpPr>
                    <p:cNvPr id="37" name="Скругленный прямоугольник 36"/>
                    <p:cNvSpPr/>
                    <p:nvPr/>
                  </p:nvSpPr>
                  <p:spPr>
                    <a:xfrm>
                      <a:off x="6052500" y="2537720"/>
                      <a:ext cx="1214471" cy="432579"/>
                    </a:xfrm>
                    <a:prstGeom prst="roundRect">
                      <a:avLst/>
                    </a:prstGeom>
                    <a:solidFill>
                      <a:schemeClr val="accent4">
                        <a:lumMod val="20000"/>
                        <a:lumOff val="80000"/>
                      </a:schemeClr>
                    </a:solidFill>
                    <a:ln/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Данные по допущенным нарушениям</a:t>
                      </a:r>
                      <a:endParaRPr lang="ru-RU" sz="900" b="1" dirty="0">
                        <a:solidFill>
                          <a:schemeClr val="tx1"/>
                        </a:solidFill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  <p:pic>
                  <p:nvPicPr>
                    <p:cNvPr id="38" name="Рисунок 37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60707" y="1761907"/>
                      <a:ext cx="263689" cy="30751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9" name="Рисунок 38"/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93112" y="2406072"/>
                      <a:ext cx="263689" cy="30751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194238" y="1319823"/>
                      <a:ext cx="1358784" cy="210539"/>
                    </a:xfrm>
                    <a:prstGeom prst="rect">
                      <a:avLst/>
                    </a:prstGeom>
                    <a:solidFill>
                      <a:srgbClr val="05549A"/>
                    </a:solidFill>
                    <a:ln>
                      <a:solidFill>
                        <a:srgbClr val="05549A"/>
                      </a:solidFill>
                    </a:ln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wrap="square" rtlCol="0">
                      <a:spAutoFit/>
                    </a:bodyPr>
                    <a:lstStyle>
                      <a:defPPr>
                        <a:defRPr lang="ru-RU"/>
                      </a:defPPr>
                      <a:lvl1pPr>
                        <a:defRPr sz="105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defRPr>
                      </a:lvl1pPr>
                    </a:lstStyle>
                    <a:p>
                      <a:r>
                        <a:rPr lang="ru-RU" dirty="0">
                          <a:latin typeface="+mn-lt"/>
                        </a:rPr>
                        <a:t>Компоненты ПФК</a:t>
                      </a:r>
                    </a:p>
                  </p:txBody>
                </p:sp>
                <p:cxnSp>
                  <p:nvCxnSpPr>
                    <p:cNvPr id="41" name="Прямая со стрелкой 40"/>
                    <p:cNvCxnSpPr/>
                    <p:nvPr/>
                  </p:nvCxnSpPr>
                  <p:spPr>
                    <a:xfrm>
                      <a:off x="1463773" y="1468462"/>
                      <a:ext cx="288673" cy="0"/>
                    </a:xfrm>
                    <a:prstGeom prst="straightConnector1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2" name="Группа 41"/>
                    <p:cNvGrpSpPr/>
                    <p:nvPr/>
                  </p:nvGrpSpPr>
                  <p:grpSpPr>
                    <a:xfrm>
                      <a:off x="185876" y="1643493"/>
                      <a:ext cx="1377289" cy="674798"/>
                      <a:chOff x="468074" y="1700887"/>
                      <a:chExt cx="953163" cy="674798"/>
                    </a:xfrm>
                  </p:grpSpPr>
                  <p:sp>
                    <p:nvSpPr>
                      <p:cNvPr id="43" name="TextBox 42"/>
                      <p:cNvSpPr txBox="1"/>
                      <p:nvPr/>
                    </p:nvSpPr>
                    <p:spPr>
                      <a:xfrm>
                        <a:off x="471888" y="1700887"/>
                        <a:ext cx="949349" cy="67479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05549A"/>
                        </a:solidFill>
                      </a:ln>
                      <a:effectLst/>
                    </p:spPr>
                    <p:style>
                      <a:lnRef idx="1">
                        <a:schemeClr val="accent4"/>
                      </a:lnRef>
                      <a:fillRef idx="2">
                        <a:schemeClr val="accent4"/>
                      </a:fillRef>
                      <a:effectRef idx="1">
                        <a:schemeClr val="accent4"/>
                      </a:effectRef>
                      <a:fontRef idx="minor">
                        <a:schemeClr val="dk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endParaRPr lang="ru-RU" sz="900" b="1" dirty="0">
                          <a:ea typeface="Segoe UI" panose="020B0502040204020203" pitchFamily="34" charset="0"/>
                          <a:cs typeface="Segoe UI" panose="020B0502040204020203" pitchFamily="34" charset="0"/>
                        </a:endParaRPr>
                      </a:p>
                    </p:txBody>
                  </p:sp>
                  <p:grpSp>
                    <p:nvGrpSpPr>
                      <p:cNvPr id="44" name="Группа 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68074" y="1721905"/>
                        <a:ext cx="831435" cy="585807"/>
                        <a:chOff x="477183" y="2419485"/>
                        <a:chExt cx="1198796" cy="877366"/>
                      </a:xfrm>
                    </p:grpSpPr>
                    <p:sp>
                      <p:nvSpPr>
                        <p:cNvPr id="45" name="Скругленный прямоугольник 44"/>
                        <p:cNvSpPr/>
                        <p:nvPr/>
                      </p:nvSpPr>
                      <p:spPr>
                        <a:xfrm>
                          <a:off x="477183" y="2419485"/>
                          <a:ext cx="699961" cy="268288"/>
                        </a:xfrm>
                        <a:prstGeom prst="roundRect">
                          <a:avLst>
                            <a:gd name="adj" fmla="val 0"/>
                          </a:avLst>
                        </a:prstGeom>
                        <a:noFill/>
                        <a:ln w="9525">
                          <a:noFill/>
                        </a:ln>
                      </p:spPr>
                      <p:style>
                        <a:lnRef idx="2">
                          <a:schemeClr val="accent5">
                            <a:shade val="50000"/>
                          </a:schemeClr>
                        </a:lnRef>
                        <a:fillRef idx="1">
                          <a:schemeClr val="accent5"/>
                        </a:fillRef>
                        <a:effectRef idx="0">
                          <a:schemeClr val="accent5"/>
                        </a:effectRef>
                        <a:fontRef idx="minor">
                          <a:schemeClr val="lt1"/>
                        </a:fontRef>
                      </p:style>
                      <p:txBody>
                        <a:bodyPr anchor="ctr"/>
                        <a:lstStyle/>
                        <a:p>
                          <a:pPr eaLnBrk="1" hangingPunct="1">
                            <a:defRPr/>
                          </a:pPr>
                          <a:r>
                            <a:rPr lang="ru-RU" sz="1100" b="1" dirty="0">
                              <a:solidFill>
                                <a:schemeClr val="tx1"/>
                              </a:solidFill>
                              <a:ea typeface="Segoe UI" panose="020B0502040204020203" pitchFamily="34" charset="0"/>
                              <a:cs typeface="Segoe UI" panose="020B0502040204020203" pitchFamily="34" charset="0"/>
                            </a:rPr>
                            <a:t>ЕИС</a:t>
                          </a:r>
                        </a:p>
                      </p:txBody>
                    </p:sp>
                    <p:pic>
                      <p:nvPicPr>
                        <p:cNvPr id="46" name="Рисунок 6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2980" t="8652" r="41878" b="58908"/>
                        <a:stretch>
                          <a:fillRect/>
                        </a:stretch>
                      </p:blipFill>
                      <p:spPr bwMode="auto">
                        <a:xfrm>
                          <a:off x="609249" y="2680594"/>
                          <a:ext cx="1066730" cy="616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grpSp>
                </p:grpSp>
                <p:grpSp>
                  <p:nvGrpSpPr>
                    <p:cNvPr id="47" name="Группа 46"/>
                    <p:cNvGrpSpPr/>
                    <p:nvPr/>
                  </p:nvGrpSpPr>
                  <p:grpSpPr>
                    <a:xfrm>
                      <a:off x="179512" y="2366573"/>
                      <a:ext cx="1381834" cy="594082"/>
                      <a:chOff x="39846" y="2423967"/>
                      <a:chExt cx="1381834" cy="594082"/>
                    </a:xfrm>
                  </p:grpSpPr>
                  <p:sp>
                    <p:nvSpPr>
                      <p:cNvPr id="48" name="TextBox 47"/>
                      <p:cNvSpPr txBox="1"/>
                      <p:nvPr/>
                    </p:nvSpPr>
                    <p:spPr>
                      <a:xfrm>
                        <a:off x="46210" y="2432247"/>
                        <a:ext cx="1375470" cy="58580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05549A"/>
                        </a:solidFill>
                      </a:ln>
                      <a:effectLst/>
                    </p:spPr>
                    <p:style>
                      <a:lnRef idx="1">
                        <a:schemeClr val="accent4"/>
                      </a:lnRef>
                      <a:fillRef idx="2">
                        <a:schemeClr val="accent4"/>
                      </a:fillRef>
                      <a:effectRef idx="1">
                        <a:schemeClr val="accent4"/>
                      </a:effectRef>
                      <a:fontRef idx="minor">
                        <a:schemeClr val="dk1"/>
                      </a:fontRef>
                    </p:style>
                    <p:txBody>
                      <a:bodyPr wrap="square" rtlCol="0" anchor="ctr">
                        <a:noAutofit/>
                      </a:bodyPr>
                      <a:lstStyle/>
                      <a:p>
                        <a:endParaRPr lang="ru-RU" sz="900" b="1" dirty="0">
                          <a:ea typeface="Segoe UI" panose="020B0502040204020203" pitchFamily="34" charset="0"/>
                          <a:cs typeface="Segoe UI" panose="020B0502040204020203" pitchFamily="34" charset="0"/>
                        </a:endParaRPr>
                      </a:p>
                    </p:txBody>
                  </p:sp>
                  <p:grpSp>
                    <p:nvGrpSpPr>
                      <p:cNvPr id="49" name="Группа 48"/>
                      <p:cNvGrpSpPr/>
                      <p:nvPr/>
                    </p:nvGrpSpPr>
                    <p:grpSpPr>
                      <a:xfrm>
                        <a:off x="39846" y="2423967"/>
                        <a:ext cx="1341919" cy="541167"/>
                        <a:chOff x="7820915" y="1582024"/>
                        <a:chExt cx="1341919" cy="541167"/>
                      </a:xfrm>
                    </p:grpSpPr>
                    <p:sp>
                      <p:nvSpPr>
                        <p:cNvPr id="50" name="TextBox 49"/>
                        <p:cNvSpPr txBox="1"/>
                        <p:nvPr/>
                      </p:nvSpPr>
                      <p:spPr>
                        <a:xfrm>
                          <a:off x="7820915" y="1582024"/>
                          <a:ext cx="1110889" cy="2169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  <p:style>
                        <a:lnRef idx="1">
                          <a:schemeClr val="accent4"/>
                        </a:lnRef>
                        <a:fillRef idx="2">
                          <a:schemeClr val="accent4"/>
                        </a:fillRef>
                        <a:effectRef idx="1">
                          <a:schemeClr val="accent4"/>
                        </a:effectRef>
                        <a:fontRef idx="minor">
                          <a:schemeClr val="dk1"/>
                        </a:fontRef>
                      </p:style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ru-RU" sz="1100" b="1" dirty="0" smtClean="0">
                              <a:ea typeface="Segoe UI" panose="020B0502040204020203" pitchFamily="34" charset="0"/>
                              <a:cs typeface="Segoe UI" panose="020B0502040204020203" pitchFamily="34" charset="0"/>
                            </a:rPr>
                            <a:t>ГИС ЕСГФК</a:t>
                          </a:r>
                          <a:endParaRPr lang="ru-RU" sz="1100" b="1" dirty="0">
                            <a:ea typeface="Segoe UI" panose="020B0502040204020203" pitchFamily="34" charset="0"/>
                            <a:cs typeface="Segoe UI" panose="020B0502040204020203" pitchFamily="34" charset="0"/>
                          </a:endParaRPr>
                        </a:p>
                      </p:txBody>
                    </p:sp>
                    <p:pic>
                      <p:nvPicPr>
                        <p:cNvPr id="51" name="Picture 4" descr="C:\Users\3053\Desktop\Безымянный.png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12851" y="1825595"/>
                          <a:ext cx="1249983" cy="2975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grpSp>
                </p:grpSp>
                <p:pic>
                  <p:nvPicPr>
                    <p:cNvPr id="52" name="Picture 2" descr="E:\Tanya\WORK WORK\Презентация\2013.10.30_Управление закупками (Минфин)\лого - копия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62461" y="1150015"/>
                      <a:ext cx="945648" cy="2616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cxnSp>
                  <p:nvCxnSpPr>
                    <p:cNvPr id="56" name="Соединительная линия уступом 55"/>
                    <p:cNvCxnSpPr>
                      <a:stCxn id="30" idx="2"/>
                    </p:cNvCxnSpPr>
                    <p:nvPr/>
                  </p:nvCxnSpPr>
                  <p:spPr>
                    <a:xfrm rot="5400000">
                      <a:off x="6800850" y="1818459"/>
                      <a:ext cx="378377" cy="2531811"/>
                    </a:xfrm>
                    <a:prstGeom prst="bentConnector2">
                      <a:avLst/>
                    </a:prstGeom>
                    <a:ln w="12700">
                      <a:solidFill>
                        <a:srgbClr val="05549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9" name="TextBox 28"/>
                    <p:cNvSpPr txBox="1"/>
                    <p:nvPr/>
                  </p:nvSpPr>
                  <p:spPr>
                    <a:xfrm>
                      <a:off x="651292" y="3018412"/>
                      <a:ext cx="956817" cy="49763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ru-RU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Иные </a:t>
                      </a:r>
                      <a:r>
                        <a:rPr lang="en-US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/>
                      </a:r>
                      <a:br>
                        <a:rPr lang="en-US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ru-RU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внешние </a:t>
                      </a:r>
                      <a:r>
                        <a:rPr lang="en-US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/>
                      </a:r>
                      <a:br>
                        <a:rPr lang="en-US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ru-RU" sz="1100" dirty="0" smtClean="0">
                          <a:latin typeface="+mn-lt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ИС и ИС ФК </a:t>
                      </a:r>
                      <a:endParaRPr lang="ru-RU" sz="1100" dirty="0"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p:txBody>
                </p:sp>
              </p:grpSp>
            </p:grpSp>
            <p:sp>
              <p:nvSpPr>
                <p:cNvPr id="59" name="TextBox 58"/>
                <p:cNvSpPr txBox="1"/>
                <p:nvPr/>
              </p:nvSpPr>
              <p:spPr>
                <a:xfrm>
                  <a:off x="3660094" y="1390100"/>
                  <a:ext cx="4165013" cy="295939"/>
                </a:xfrm>
                <a:prstGeom prst="rect">
                  <a:avLst/>
                </a:prstGeom>
                <a:solidFill>
                  <a:srgbClr val="05549A"/>
                </a:solidFill>
              </p:spPr>
              <p:txBody>
                <a:bodyPr wrap="square" rtlCol="0">
                  <a:spAutoFit/>
                </a:bodyPr>
                <a:lstStyle/>
                <a:p>
                  <a:pPr marL="179388"/>
                  <a:r>
                    <a:rPr lang="ru-RU" sz="1400" dirty="0">
                      <a:solidFill>
                        <a:schemeClr val="bg1"/>
                      </a:solidFill>
                      <a:latin typeface="+mn-lt"/>
                      <a:ea typeface="Segoe UI" panose="020B0502040204020203" pitchFamily="34" charset="0"/>
                      <a:cs typeface="Segoe UI" panose="020B0502040204020203" pitchFamily="34" charset="0"/>
                    </a:rPr>
                    <a:t>Компонент </a:t>
                  </a:r>
                  <a:r>
                    <a:rPr lang="ru-RU" sz="1400" dirty="0" smtClean="0">
                      <a:solidFill>
                        <a:schemeClr val="bg1"/>
                      </a:solidFill>
                      <a:latin typeface="+mn-lt"/>
                      <a:ea typeface="Segoe UI" panose="020B0502040204020203" pitchFamily="34" charset="0"/>
                      <a:cs typeface="Segoe UI" panose="020B0502040204020203" pitchFamily="34" charset="0"/>
                    </a:rPr>
                    <a:t>«Анализ рисков»</a:t>
                  </a:r>
                  <a:endParaRPr lang="ru-RU" sz="1400" dirty="0">
                    <a:solidFill>
                      <a:schemeClr val="bg1"/>
                    </a:solidFill>
                    <a:latin typeface="+mn-lt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pic>
            <p:nvPicPr>
              <p:cNvPr id="62" name="Рисунок 6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5318" y="1300502"/>
                <a:ext cx="672532" cy="580645"/>
              </a:xfrm>
              <a:prstGeom prst="rect">
                <a:avLst/>
              </a:prstGeom>
            </p:spPr>
          </p:pic>
        </p:grpSp>
      </p:grpSp>
      <p:sp>
        <p:nvSpPr>
          <p:cNvPr id="72" name="Прямоугольник 71"/>
          <p:cNvSpPr/>
          <p:nvPr/>
        </p:nvSpPr>
        <p:spPr>
          <a:xfrm>
            <a:off x="992566" y="5272698"/>
            <a:ext cx="108489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buClr>
                <a:srgbClr val="05549A"/>
              </a:buClr>
              <a:buFont typeface="Wingdings" panose="05000000000000000000" pitchFamily="2" charset="2"/>
              <a:buChar char="ü"/>
            </a:pPr>
            <a:r>
              <a:rPr lang="ru-RU" sz="1200" dirty="0"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Получение информации для осуществления планирования контрольных мероприятий с учетом риск-ориентированных подходов;</a:t>
            </a:r>
          </a:p>
          <a:p>
            <a:pPr marL="171450" indent="-171450">
              <a:spcBef>
                <a:spcPts val="0"/>
              </a:spcBef>
              <a:buClr>
                <a:srgbClr val="05549A"/>
              </a:buClr>
              <a:buFont typeface="Wingdings" panose="05000000000000000000" pitchFamily="2" charset="2"/>
              <a:buChar char="ü"/>
            </a:pPr>
            <a:endParaRPr lang="ru-RU" sz="1200" dirty="0"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spcBef>
                <a:spcPts val="0"/>
              </a:spcBef>
              <a:buClr>
                <a:srgbClr val="05549A"/>
              </a:buClr>
              <a:buFont typeface="Wingdings" panose="05000000000000000000" pitchFamily="2" charset="2"/>
              <a:buChar char="ü"/>
            </a:pPr>
            <a:r>
              <a:rPr lang="ru-RU" sz="1200" dirty="0" smtClean="0"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Отбор </a:t>
            </a:r>
            <a:r>
              <a:rPr lang="ru-RU" sz="1200" dirty="0"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перечня </a:t>
            </a:r>
            <a:r>
              <a:rPr lang="ru-RU" sz="1200" dirty="0" smtClean="0"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объектов </a:t>
            </a:r>
            <a:r>
              <a:rPr lang="ru-RU" sz="1200" dirty="0"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контроля с большей вероятностью совершения нарушений в финансово-бюджетной сфере;</a:t>
            </a:r>
          </a:p>
          <a:p>
            <a:pPr marL="171450" indent="-171450">
              <a:spcBef>
                <a:spcPts val="0"/>
              </a:spcBef>
              <a:buClr>
                <a:srgbClr val="05549A"/>
              </a:buClr>
              <a:buFont typeface="Wingdings" panose="05000000000000000000" pitchFamily="2" charset="2"/>
              <a:buChar char="ü"/>
            </a:pPr>
            <a:endParaRPr lang="ru-RU" sz="1200" dirty="0"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spcBef>
                <a:spcPts val="0"/>
              </a:spcBef>
              <a:buClr>
                <a:srgbClr val="05549A"/>
              </a:buClr>
              <a:buFont typeface="Wingdings" panose="05000000000000000000" pitchFamily="2" charset="2"/>
              <a:buChar char="ü"/>
            </a:pPr>
            <a:r>
              <a:rPr lang="ru-RU" sz="1200" dirty="0">
                <a:latin typeface="+mn-lt"/>
                <a:ea typeface="Segoe UI" panose="020B0502040204020203" pitchFamily="34" charset="0"/>
                <a:cs typeface="Segoe UI" panose="020B0502040204020203" pitchFamily="34" charset="0"/>
              </a:rPr>
              <a:t>Оперативная актуализация информации в рамках проведения работ по подготовке и назначению КМ.</a:t>
            </a:r>
          </a:p>
        </p:txBody>
      </p:sp>
      <p:sp>
        <p:nvSpPr>
          <p:cNvPr id="6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389D9855-A76F-4EEF-9923-E0E06A9547E0}" type="slidenum">
              <a:rPr lang="ru-RU" altLang="ru-RU" smtClean="0"/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0681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07304" y="6186093"/>
            <a:ext cx="5840892" cy="366597"/>
            <a:chOff x="667934" y="3585427"/>
            <a:chExt cx="5840892" cy="483157"/>
          </a:xfrm>
        </p:grpSpPr>
        <p:sp>
          <p:nvSpPr>
            <p:cNvPr id="60" name="Нашивка 59"/>
            <p:cNvSpPr/>
            <p:nvPr/>
          </p:nvSpPr>
          <p:spPr>
            <a:xfrm rot="5400000">
              <a:off x="662013" y="3591351"/>
              <a:ext cx="483154" cy="471312"/>
            </a:xfrm>
            <a:prstGeom prst="chevron">
              <a:avLst/>
            </a:prstGeom>
            <a:solidFill>
              <a:srgbClr val="00C85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" name="Прямоугольник 119"/>
            <p:cNvSpPr>
              <a:spLocks noChangeArrowheads="1"/>
            </p:cNvSpPr>
            <p:nvPr/>
          </p:nvSpPr>
          <p:spPr bwMode="auto">
            <a:xfrm>
              <a:off x="1156515" y="3585428"/>
              <a:ext cx="2242900" cy="48315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ru-RU" altLang="ru-RU" sz="1200" b="1" dirty="0" smtClean="0">
                  <a:solidFill>
                    <a:srgbClr val="1F29F5"/>
                  </a:solidFill>
                  <a:latin typeface="Times New Roman" pitchFamily="18" charset="0"/>
                  <a:cs typeface="Times New Roman" pitchFamily="18" charset="0"/>
                </a:rPr>
                <a:t>ОДНОКРАТНОСТЬ ВВОДА</a:t>
              </a:r>
              <a:endParaRPr lang="ru-RU" altLang="ru-RU" sz="1200" b="1" dirty="0">
                <a:solidFill>
                  <a:srgbClr val="1F29F5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Нашивка 63"/>
            <p:cNvSpPr/>
            <p:nvPr/>
          </p:nvSpPr>
          <p:spPr>
            <a:xfrm rot="5400000">
              <a:off x="3771424" y="3591350"/>
              <a:ext cx="483154" cy="471312"/>
            </a:xfrm>
            <a:prstGeom prst="chevron">
              <a:avLst/>
            </a:prstGeom>
            <a:solidFill>
              <a:srgbClr val="00C85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5" name="Прямоугольник 119"/>
            <p:cNvSpPr>
              <a:spLocks noChangeArrowheads="1"/>
            </p:cNvSpPr>
            <p:nvPr/>
          </p:nvSpPr>
          <p:spPr bwMode="auto">
            <a:xfrm>
              <a:off x="4265926" y="3585427"/>
              <a:ext cx="2242900" cy="483153"/>
            </a:xfrm>
            <a:prstGeom prst="rect">
              <a:avLst/>
            </a:prstGeom>
            <a:noFill/>
            <a:ln w="2857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90000"/>
                </a:lnSpc>
              </a:pPr>
              <a:r>
                <a:rPr lang="ru-RU" altLang="ru-RU" sz="1200" b="1" dirty="0" smtClean="0">
                  <a:solidFill>
                    <a:srgbClr val="1F29F5"/>
                  </a:solidFill>
                  <a:latin typeface="Times New Roman" pitchFamily="18" charset="0"/>
                  <a:cs typeface="Times New Roman" pitchFamily="18" charset="0"/>
                </a:rPr>
                <a:t>АС ПЛАНИРОВАНИЕ - ЕДИНОЕ ОКНО ПО МОНИТОРИНГУ РАЗМЕЩЕНИЯ СВЕДЕНИЙ</a:t>
              </a:r>
              <a:endParaRPr lang="ru-RU" altLang="ru-RU" sz="1200" b="1" dirty="0">
                <a:solidFill>
                  <a:srgbClr val="1F29F5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1095083" y="1185814"/>
            <a:ext cx="111110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algn="ctr" font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Реализованная схема размещения информации в рамках интеграции АСП с ЕИС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281530" y="1442990"/>
            <a:ext cx="11691218" cy="2064253"/>
            <a:chOff x="281530" y="2045739"/>
            <a:chExt cx="11691218" cy="2386808"/>
          </a:xfrm>
        </p:grpSpPr>
        <p:sp>
          <p:nvSpPr>
            <p:cNvPr id="27" name="Стрелка вправо 26"/>
            <p:cNvSpPr/>
            <p:nvPr/>
          </p:nvSpPr>
          <p:spPr>
            <a:xfrm>
              <a:off x="4010025" y="3029852"/>
              <a:ext cx="1031872" cy="443798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00" dirty="0">
                <a:solidFill>
                  <a:schemeClr val="tx1"/>
                </a:solidFill>
              </a:endParaRPr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281530" y="2045739"/>
              <a:ext cx="11691218" cy="2386808"/>
              <a:chOff x="281530" y="2267366"/>
              <a:chExt cx="11691218" cy="2386808"/>
            </a:xfrm>
          </p:grpSpPr>
          <p:sp>
            <p:nvSpPr>
              <p:cNvPr id="75" name="Стрелка вправо 74"/>
              <p:cNvSpPr/>
              <p:nvPr/>
            </p:nvSpPr>
            <p:spPr>
              <a:xfrm>
                <a:off x="6060887" y="3232761"/>
                <a:ext cx="771343" cy="443798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832229" y="2937745"/>
                <a:ext cx="2091075" cy="1008413"/>
                <a:chOff x="6730409" y="3307946"/>
                <a:chExt cx="2091075" cy="1008413"/>
              </a:xfrm>
            </p:grpSpPr>
            <p:grpSp>
              <p:nvGrpSpPr>
                <p:cNvPr id="5" name="Группа 4"/>
                <p:cNvGrpSpPr/>
                <p:nvPr/>
              </p:nvGrpSpPr>
              <p:grpSpPr>
                <a:xfrm>
                  <a:off x="6832229" y="3417736"/>
                  <a:ext cx="1942705" cy="801996"/>
                  <a:chOff x="4730235" y="2884340"/>
                  <a:chExt cx="1942705" cy="801996"/>
                </a:xfrm>
              </p:grpSpPr>
              <p:pic>
                <p:nvPicPr>
                  <p:cNvPr id="74" name="Рисунок 73"/>
                  <p:cNvPicPr/>
                  <p:nvPr/>
                </p:nvPicPr>
                <p:blipFill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4730235" y="2884340"/>
                    <a:ext cx="1942705" cy="624847"/>
                  </a:xfrm>
                  <a:prstGeom prst="rect">
                    <a:avLst/>
                  </a:prstGeom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sp>
                <p:nvSpPr>
                  <p:cNvPr id="3" name="Прямоугольник 2"/>
                  <p:cNvSpPr/>
                  <p:nvPr/>
                </p:nvSpPr>
                <p:spPr>
                  <a:xfrm>
                    <a:off x="4931569" y="3432420"/>
                    <a:ext cx="1610365" cy="25391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05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Личный кабинет ЕИС</a:t>
                    </a:r>
                    <a:endParaRPr lang="ru-RU" sz="105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6" name="Скругленный прямоугольник 15"/>
                <p:cNvSpPr/>
                <p:nvPr/>
              </p:nvSpPr>
              <p:spPr>
                <a:xfrm>
                  <a:off x="6730409" y="3307946"/>
                  <a:ext cx="2091075" cy="1008413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9881673" y="2900207"/>
                <a:ext cx="2091075" cy="1008413"/>
                <a:chOff x="6730409" y="3307946"/>
                <a:chExt cx="2091075" cy="1008413"/>
              </a:xfrm>
            </p:grpSpPr>
            <p:grpSp>
              <p:nvGrpSpPr>
                <p:cNvPr id="46" name="Группа 45"/>
                <p:cNvGrpSpPr/>
                <p:nvPr/>
              </p:nvGrpSpPr>
              <p:grpSpPr>
                <a:xfrm>
                  <a:off x="6832230" y="3417736"/>
                  <a:ext cx="1776534" cy="893820"/>
                  <a:chOff x="4730236" y="2884340"/>
                  <a:chExt cx="1776534" cy="893820"/>
                </a:xfrm>
              </p:grpSpPr>
              <p:pic>
                <p:nvPicPr>
                  <p:cNvPr id="48" name="Рисунок 47"/>
                  <p:cNvPicPr/>
                  <p:nvPr/>
                </p:nvPicPr>
                <p:blipFill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4730236" y="2884340"/>
                    <a:ext cx="1776534" cy="624847"/>
                  </a:xfrm>
                  <a:prstGeom prst="rect">
                    <a:avLst/>
                  </a:prstGeom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sp>
                <p:nvSpPr>
                  <p:cNvPr id="49" name="Прямоугольник 48"/>
                  <p:cNvSpPr/>
                  <p:nvPr/>
                </p:nvSpPr>
                <p:spPr>
                  <a:xfrm>
                    <a:off x="4896404" y="3524244"/>
                    <a:ext cx="1610365" cy="25391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05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Открытая часть ЕИС</a:t>
                    </a:r>
                    <a:endParaRPr lang="ru-RU" sz="105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7" name="Скругленный прямоугольник 46"/>
                <p:cNvSpPr/>
                <p:nvPr/>
              </p:nvSpPr>
              <p:spPr>
                <a:xfrm>
                  <a:off x="6730409" y="3307946"/>
                  <a:ext cx="2091075" cy="1008413"/>
                </a:xfrm>
                <a:prstGeom prst="roundRect">
                  <a:avLst/>
                </a:prstGeom>
                <a:noFill/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5" name="Группа 24"/>
              <p:cNvGrpSpPr/>
              <p:nvPr/>
            </p:nvGrpSpPr>
            <p:grpSpPr>
              <a:xfrm>
                <a:off x="5052887" y="2937745"/>
                <a:ext cx="1008000" cy="1008000"/>
                <a:chOff x="4753919" y="2323618"/>
                <a:chExt cx="1008000" cy="1008000"/>
              </a:xfrm>
            </p:grpSpPr>
            <p:grpSp>
              <p:nvGrpSpPr>
                <p:cNvPr id="4" name="Группа 3"/>
                <p:cNvGrpSpPr/>
                <p:nvPr/>
              </p:nvGrpSpPr>
              <p:grpSpPr>
                <a:xfrm>
                  <a:off x="4775580" y="2334768"/>
                  <a:ext cx="962382" cy="882434"/>
                  <a:chOff x="7159647" y="3932111"/>
                  <a:chExt cx="962382" cy="882434"/>
                </a:xfrm>
              </p:grpSpPr>
              <p:sp>
                <p:nvSpPr>
                  <p:cNvPr id="29" name="Прямоугольник 28"/>
                  <p:cNvSpPr/>
                  <p:nvPr/>
                </p:nvSpPr>
                <p:spPr>
                  <a:xfrm>
                    <a:off x="7159647" y="4563658"/>
                    <a:ext cx="962382" cy="25088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ru-RU" altLang="ru-RU" sz="900" b="1" dirty="0" smtClean="0">
                        <a:latin typeface="Times New Roman" pitchFamily="18" charset="0"/>
                        <a:cs typeface="Times New Roman" pitchFamily="18" charset="0"/>
                      </a:rPr>
                      <a:t>АСП</a:t>
                    </a:r>
                  </a:p>
                </p:txBody>
              </p:sp>
              <p:grpSp>
                <p:nvGrpSpPr>
                  <p:cNvPr id="7" name="Группа 6"/>
                  <p:cNvGrpSpPr/>
                  <p:nvPr/>
                </p:nvGrpSpPr>
                <p:grpSpPr>
                  <a:xfrm>
                    <a:off x="7239179" y="3932111"/>
                    <a:ext cx="795953" cy="701006"/>
                    <a:chOff x="4423514" y="1703453"/>
                    <a:chExt cx="1378949" cy="1026462"/>
                  </a:xfrm>
                </p:grpSpPr>
                <p:pic>
                  <p:nvPicPr>
                    <p:cNvPr id="58" name="Picture 2" descr="Картинки по запросу монитор иконка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423514" y="1703453"/>
                      <a:ext cx="1378949" cy="1026462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66" name="Рисунок 65"/>
                    <p:cNvPicPr/>
                    <p:nvPr/>
                  </p:nvPicPr>
                  <p:blipFill rotWithShape="1">
                    <a:blip r:embed="rId5"/>
                    <a:srcRect l="40126" t="37449" r="54884" b="55487"/>
                    <a:stretch/>
                  </p:blipFill>
                  <p:spPr bwMode="auto">
                    <a:xfrm>
                      <a:off x="4632581" y="1849968"/>
                      <a:ext cx="937427" cy="608940"/>
                    </a:xfrm>
                    <a:prstGeom prst="rect">
                      <a:avLst/>
                    </a:prstGeom>
                    <a:ln>
                      <a:noFill/>
                    </a:ln>
                    <a:effectLst>
                      <a:softEdge rad="112500"/>
                    </a:effectLst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</p:grpSp>
            <p:grpSp>
              <p:nvGrpSpPr>
                <p:cNvPr id="59" name="Группа 58"/>
                <p:cNvGrpSpPr/>
                <p:nvPr/>
              </p:nvGrpSpPr>
              <p:grpSpPr>
                <a:xfrm>
                  <a:off x="4753919" y="2323618"/>
                  <a:ext cx="1008000" cy="1008000"/>
                  <a:chOff x="2968012" y="686844"/>
                  <a:chExt cx="972000" cy="972000"/>
                </a:xfrm>
              </p:grpSpPr>
              <p:sp>
                <p:nvSpPr>
                  <p:cNvPr id="61" name="Скругленный прямоугольник 60"/>
                  <p:cNvSpPr/>
                  <p:nvPr/>
                </p:nvSpPr>
                <p:spPr>
                  <a:xfrm>
                    <a:off x="2968012" y="686845"/>
                    <a:ext cx="972000" cy="972000"/>
                  </a:xfrm>
                  <a:prstGeom prst="roundRect">
                    <a:avLst/>
                  </a:prstGeom>
                  <a:noFill/>
                  <a:ln>
                    <a:solidFill>
                      <a:schemeClr val="accent5">
                        <a:lumMod val="50000"/>
                      </a:schemeClr>
                    </a:solidFill>
                  </a:ln>
                </p:spPr>
                <p:style>
                  <a:lnRef idx="0">
                    <a:scrgbClr r="0" g="0" b="0"/>
                  </a:lnRef>
                  <a:fillRef idx="3">
                    <a:scrgbClr r="0" g="0" b="0"/>
                  </a:fillRef>
                  <a:effectRef idx="3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67" name="Скругленный прямоугольник 4"/>
                  <p:cNvSpPr/>
                  <p:nvPr/>
                </p:nvSpPr>
                <p:spPr>
                  <a:xfrm>
                    <a:off x="3011948" y="730781"/>
                    <a:ext cx="812133" cy="812133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2540" tIns="2540" rIns="2540" bIns="2540" numCol="1" spcCol="1270" anchor="ctr" anchorCtr="0">
                    <a:noAutofit/>
                  </a:bodyPr>
                  <a:lstStyle/>
                  <a:p>
                    <a:pPr lvl="0" algn="ctr" defTabSz="444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ru-RU" sz="100" kern="1200" dirty="0"/>
                  </a:p>
                </p:txBody>
              </p:sp>
            </p:grpSp>
          </p:grpSp>
          <p:sp>
            <p:nvSpPr>
              <p:cNvPr id="76" name="Стрелка вправо 75"/>
              <p:cNvSpPr/>
              <p:nvPr/>
            </p:nvSpPr>
            <p:spPr>
              <a:xfrm>
                <a:off x="8935820" y="3206103"/>
                <a:ext cx="945853" cy="443798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4171593" y="2783254"/>
                <a:ext cx="9268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Ввод</a:t>
                </a:r>
                <a: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информации</a:t>
                </a:r>
                <a:endParaRPr lang="ru-RU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6003167" y="2860198"/>
                <a:ext cx="8867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Интеграция</a:t>
                </a:r>
                <a:endParaRPr lang="ru-RU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8947001" y="2783254"/>
                <a:ext cx="9268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Размещение</a:t>
                </a:r>
                <a: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информации</a:t>
                </a:r>
                <a:endParaRPr lang="ru-RU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Соединительная линия уступом 32"/>
              <p:cNvCxnSpPr>
                <a:stCxn id="47" idx="0"/>
                <a:endCxn id="61" idx="0"/>
              </p:cNvCxnSpPr>
              <p:nvPr/>
            </p:nvCxnSpPr>
            <p:spPr>
              <a:xfrm rot="16200000" flipH="1" flipV="1">
                <a:off x="8223280" y="233814"/>
                <a:ext cx="37538" cy="5370324"/>
              </a:xfrm>
              <a:prstGeom prst="bentConnector3">
                <a:avLst>
                  <a:gd name="adj1" fmla="val -608983"/>
                </a:avLst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/>
              <p:cNvSpPr txBox="1"/>
              <p:nvPr/>
            </p:nvSpPr>
            <p:spPr>
              <a:xfrm>
                <a:off x="7168519" y="2406542"/>
                <a:ext cx="126028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sz="1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Реестровый номер</a:t>
                </a:r>
                <a:endParaRPr lang="ru-RU" sz="1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6846644" y="3977280"/>
                <a:ext cx="2208403" cy="246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Ввод</a:t>
                </a:r>
                <a: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информации</a:t>
                </a:r>
                <a:endParaRPr lang="ru-RU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0" name="Группа 39"/>
              <p:cNvGrpSpPr/>
              <p:nvPr/>
            </p:nvGrpSpPr>
            <p:grpSpPr>
              <a:xfrm>
                <a:off x="3624192" y="3903816"/>
                <a:ext cx="7752645" cy="541507"/>
                <a:chOff x="3624192" y="3903816"/>
                <a:chExt cx="7752645" cy="541507"/>
              </a:xfrm>
            </p:grpSpPr>
            <p:sp>
              <p:nvSpPr>
                <p:cNvPr id="31" name="Стрелка углом вверх 30"/>
                <p:cNvSpPr/>
                <p:nvPr/>
              </p:nvSpPr>
              <p:spPr>
                <a:xfrm>
                  <a:off x="3624192" y="3913478"/>
                  <a:ext cx="7752645" cy="531845"/>
                </a:xfrm>
                <a:prstGeom prst="bentUpArrow">
                  <a:avLst>
                    <a:gd name="adj1" fmla="val 33747"/>
                    <a:gd name="adj2" fmla="val 35991"/>
                    <a:gd name="adj3" fmla="val 38461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9" name="Прямоугольник 38"/>
                <p:cNvSpPr/>
                <p:nvPr/>
              </p:nvSpPr>
              <p:spPr>
                <a:xfrm>
                  <a:off x="3624192" y="3903816"/>
                  <a:ext cx="214502" cy="382404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81530" y="2267366"/>
                <a:ext cx="4746468" cy="2349130"/>
                <a:chOff x="281530" y="2267366"/>
                <a:chExt cx="4746468" cy="2349130"/>
              </a:xfrm>
            </p:grpSpPr>
            <p:graphicFrame>
              <p:nvGraphicFramePr>
                <p:cNvPr id="18" name="Схема 17"/>
                <p:cNvGraphicFramePr/>
                <p:nvPr>
                  <p:extLst>
                    <p:ext uri="{D42A27DB-BD31-4B8C-83A1-F6EECF244321}">
                      <p14:modId xmlns:p14="http://schemas.microsoft.com/office/powerpoint/2010/main" val="3578772078"/>
                    </p:ext>
                  </p:extLst>
                </p:nvPr>
              </p:nvGraphicFramePr>
              <p:xfrm>
                <a:off x="281530" y="2267366"/>
                <a:ext cx="4746468" cy="2349130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6" r:lo="rId7" r:qs="rId8" r:cs="rId9"/>
                </a:graphicData>
              </a:graphic>
            </p:graphicFrame>
            <p:grpSp>
              <p:nvGrpSpPr>
                <p:cNvPr id="14" name="Группа 13"/>
                <p:cNvGrpSpPr/>
                <p:nvPr/>
              </p:nvGrpSpPr>
              <p:grpSpPr>
                <a:xfrm>
                  <a:off x="3210336" y="3122975"/>
                  <a:ext cx="734524" cy="606250"/>
                  <a:chOff x="3019122" y="5145414"/>
                  <a:chExt cx="543830" cy="425964"/>
                </a:xfrm>
              </p:grpSpPr>
              <p:pic>
                <p:nvPicPr>
                  <p:cNvPr id="37" name="Рисунок 15"/>
                  <p:cNvPicPr>
                    <a:picLocks noChangeAspect="1"/>
                  </p:cNvPicPr>
                  <p:nvPr/>
                </p:nvPicPr>
                <p:blipFill>
                  <a:blip r:embed="rId11"/>
                  <a:srcRect/>
                  <a:stretch>
                    <a:fillRect/>
                  </a:stretch>
                </p:blipFill>
                <p:spPr bwMode="auto">
                  <a:xfrm>
                    <a:off x="3019122" y="5145414"/>
                    <a:ext cx="362553" cy="3405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38" name="Рисунок 12"/>
                  <p:cNvPicPr>
                    <a:picLocks noChangeAspect="1"/>
                  </p:cNvPicPr>
                  <p:nvPr/>
                </p:nvPicPr>
                <p:blipFill>
                  <a:blip r:embed="rId12"/>
                  <a:srcRect/>
                  <a:stretch>
                    <a:fillRect/>
                  </a:stretch>
                </p:blipFill>
                <p:spPr bwMode="auto">
                  <a:xfrm>
                    <a:off x="3200399" y="5230829"/>
                    <a:ext cx="362553" cy="34054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sp>
            <p:nvSpPr>
              <p:cNvPr id="81" name="Умножение 80"/>
              <p:cNvSpPr/>
              <p:nvPr/>
            </p:nvSpPr>
            <p:spPr>
              <a:xfrm>
                <a:off x="7670651" y="4127034"/>
                <a:ext cx="491700" cy="527140"/>
              </a:xfrm>
              <a:prstGeom prst="mathMultiply">
                <a:avLst>
                  <a:gd name="adj1" fmla="val 10375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69" name="TextBox 68"/>
          <p:cNvSpPr txBox="1"/>
          <p:nvPr/>
        </p:nvSpPr>
        <p:spPr>
          <a:xfrm>
            <a:off x="4759029" y="220674"/>
            <a:ext cx="742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Информационное взаимодействие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АСП</a:t>
            </a:r>
          </a:p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внешними ИС</a:t>
            </a:r>
          </a:p>
        </p:txBody>
      </p:sp>
      <p:sp>
        <p:nvSpPr>
          <p:cNvPr id="41" name="Прямоугольник 6"/>
          <p:cNvSpPr>
            <a:spLocks noChangeArrowheads="1"/>
          </p:cNvSpPr>
          <p:nvPr/>
        </p:nvSpPr>
        <p:spPr bwMode="auto">
          <a:xfrm>
            <a:off x="10391775" y="2518563"/>
            <a:ext cx="179131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www.zakupki.gov.ru</a:t>
            </a:r>
            <a:endParaRPr lang="ru-RU" altLang="ru-RU" sz="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34323" y="3719800"/>
            <a:ext cx="11588117" cy="2393910"/>
            <a:chOff x="222339" y="3528719"/>
            <a:chExt cx="11766193" cy="2393910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310574" y="3528719"/>
              <a:ext cx="11677958" cy="2393910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TextBox 70"/>
            <p:cNvSpPr txBox="1"/>
            <p:nvPr/>
          </p:nvSpPr>
          <p:spPr>
            <a:xfrm rot="16200000">
              <a:off x="-369024" y="4517650"/>
              <a:ext cx="1705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2018 год</a:t>
              </a:r>
              <a:endPara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3" name="Группа 82"/>
            <p:cNvGrpSpPr/>
            <p:nvPr/>
          </p:nvGrpSpPr>
          <p:grpSpPr>
            <a:xfrm>
              <a:off x="3471235" y="3763813"/>
              <a:ext cx="2821831" cy="2145476"/>
              <a:chOff x="3488489" y="4193439"/>
              <a:chExt cx="2821831" cy="2477327"/>
            </a:xfrm>
          </p:grpSpPr>
          <p:grpSp>
            <p:nvGrpSpPr>
              <p:cNvPr id="84" name="Группа 83"/>
              <p:cNvGrpSpPr/>
              <p:nvPr/>
            </p:nvGrpSpPr>
            <p:grpSpPr>
              <a:xfrm>
                <a:off x="4775198" y="5705775"/>
                <a:ext cx="1535120" cy="758671"/>
                <a:chOff x="7911157" y="5682304"/>
                <a:chExt cx="1535120" cy="758671"/>
              </a:xfrm>
            </p:grpSpPr>
            <p:pic>
              <p:nvPicPr>
                <p:cNvPr id="120" name="Picture 4" descr="C:\Users\3053\Desktop\Безымянный.png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11157" y="5753185"/>
                  <a:ext cx="1535120" cy="3508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1" name="Скругленный прямоугольник 120"/>
                <p:cNvSpPr/>
                <p:nvPr/>
              </p:nvSpPr>
              <p:spPr>
                <a:xfrm>
                  <a:off x="7911157" y="5682304"/>
                  <a:ext cx="1535120" cy="749080"/>
                </a:xfrm>
                <a:prstGeom prst="roundRect">
                  <a:avLst>
                    <a:gd name="adj" fmla="val 6526"/>
                  </a:avLst>
                </a:prstGeom>
                <a:noFill/>
                <a:ln w="952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9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2" name="Номер слайда 3"/>
                <p:cNvSpPr txBox="1">
                  <a:spLocks/>
                </p:cNvSpPr>
                <p:nvPr/>
              </p:nvSpPr>
              <p:spPr bwMode="auto">
                <a:xfrm>
                  <a:off x="8005735" y="6094726"/>
                  <a:ext cx="1345963" cy="346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Font typeface="Arial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05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ГИС ЕСГФК</a:t>
                  </a:r>
                  <a:endParaRPr lang="ru-RU" altLang="ru-RU" sz="105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ru-RU" sz="600" b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portal.audit.gov.ru</a:t>
                  </a:r>
                  <a:endParaRPr lang="ru-RU" altLang="ru-RU" sz="6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5" name="Прямоугольник 119"/>
              <p:cNvSpPr>
                <a:spLocks noChangeArrowheads="1"/>
              </p:cNvSpPr>
              <p:nvPr/>
            </p:nvSpPr>
            <p:spPr bwMode="auto">
              <a:xfrm>
                <a:off x="4779944" y="4193439"/>
                <a:ext cx="1530375" cy="322263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r>
                  <a:rPr lang="ru-RU" altLang="ru-RU" sz="1000" b="1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Ввод</a:t>
                </a:r>
                <a:r>
                  <a:rPr lang="ru-RU" altLang="ru-RU" sz="800" b="1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000" b="1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информации</a:t>
                </a:r>
                <a:endParaRPr lang="ru-RU" altLang="ru-RU" sz="10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" name="Прямоугольник 119"/>
              <p:cNvSpPr>
                <a:spLocks noChangeArrowheads="1"/>
              </p:cNvSpPr>
              <p:nvPr/>
            </p:nvSpPr>
            <p:spPr bwMode="auto">
              <a:xfrm>
                <a:off x="4779945" y="6448921"/>
                <a:ext cx="1530375" cy="221845"/>
              </a:xfrm>
              <a:prstGeom prst="rect">
                <a:avLst/>
              </a:prstGeom>
              <a:noFill/>
              <a:ln w="2857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r>
                  <a:rPr lang="ru-RU" altLang="ru-RU" sz="1000" b="1" dirty="0" smtClean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Размещение</a:t>
                </a:r>
              </a:p>
            </p:txBody>
          </p:sp>
          <p:grpSp>
            <p:nvGrpSpPr>
              <p:cNvPr id="92" name="Группа 91"/>
              <p:cNvGrpSpPr/>
              <p:nvPr/>
            </p:nvGrpSpPr>
            <p:grpSpPr>
              <a:xfrm>
                <a:off x="4775200" y="4412281"/>
                <a:ext cx="1535120" cy="834605"/>
                <a:chOff x="8071086" y="4468391"/>
                <a:chExt cx="1535120" cy="834605"/>
              </a:xfrm>
            </p:grpSpPr>
            <p:sp>
              <p:nvSpPr>
                <p:cNvPr id="113" name="Скругленный прямоугольник 112"/>
                <p:cNvSpPr/>
                <p:nvPr/>
              </p:nvSpPr>
              <p:spPr>
                <a:xfrm>
                  <a:off x="8071086" y="4497232"/>
                  <a:ext cx="1535120" cy="749080"/>
                </a:xfrm>
                <a:prstGeom prst="roundRect">
                  <a:avLst>
                    <a:gd name="adj" fmla="val 6526"/>
                  </a:avLst>
                </a:prstGeom>
                <a:noFill/>
                <a:ln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9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14" name="Группа 113"/>
                <p:cNvGrpSpPr/>
                <p:nvPr/>
              </p:nvGrpSpPr>
              <p:grpSpPr>
                <a:xfrm>
                  <a:off x="8075830" y="4468391"/>
                  <a:ext cx="1530375" cy="834605"/>
                  <a:chOff x="8075830" y="4468391"/>
                  <a:chExt cx="1530375" cy="834605"/>
                </a:xfrm>
              </p:grpSpPr>
              <p:sp>
                <p:nvSpPr>
                  <p:cNvPr id="115" name="Прямоугольник 114"/>
                  <p:cNvSpPr/>
                  <p:nvPr/>
                </p:nvSpPr>
                <p:spPr>
                  <a:xfrm>
                    <a:off x="8075830" y="5028464"/>
                    <a:ext cx="1530375" cy="2745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ru-RU" altLang="ru-RU" sz="105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АСП</a:t>
                    </a:r>
                    <a:endParaRPr lang="ru-RU" altLang="ru-RU" sz="1100" b="1" dirty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116" name="Picture 2" descr="Картинки по запросу монитор иконка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34009" y="4468391"/>
                    <a:ext cx="814017" cy="60593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17" name="Рисунок 116"/>
                  <p:cNvPicPr/>
                  <p:nvPr/>
                </p:nvPicPr>
                <p:blipFill rotWithShape="1">
                  <a:blip r:embed="rId5"/>
                  <a:srcRect l="40126" t="37449" r="54884" b="55487"/>
                  <a:stretch/>
                </p:blipFill>
                <p:spPr bwMode="auto">
                  <a:xfrm>
                    <a:off x="8571808" y="4558391"/>
                    <a:ext cx="538417" cy="356070"/>
                  </a:xfrm>
                  <a:prstGeom prst="rect">
                    <a:avLst/>
                  </a:prstGeom>
                  <a:ln>
                    <a:noFill/>
                  </a:ln>
                  <a:effectLst>
                    <a:softEdge rad="112500"/>
                  </a:effectLst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</p:grpSp>
          </p:grpSp>
          <p:sp>
            <p:nvSpPr>
              <p:cNvPr id="94" name="Стрелка углом 93"/>
              <p:cNvSpPr/>
              <p:nvPr/>
            </p:nvSpPr>
            <p:spPr>
              <a:xfrm>
                <a:off x="3488490" y="4773969"/>
                <a:ext cx="1192999" cy="395434"/>
              </a:xfrm>
              <a:prstGeom prst="ben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Стрелка углом 94"/>
              <p:cNvSpPr/>
              <p:nvPr/>
            </p:nvSpPr>
            <p:spPr>
              <a:xfrm flipV="1">
                <a:off x="3488489" y="5649740"/>
                <a:ext cx="1192999" cy="395434"/>
              </a:xfrm>
              <a:prstGeom prst="ben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Выноска со стрелками влево/вправо 29"/>
              <p:cNvSpPr/>
              <p:nvPr/>
            </p:nvSpPr>
            <p:spPr>
              <a:xfrm rot="5400000">
                <a:off x="5284974" y="4680432"/>
                <a:ext cx="515570" cy="1535120"/>
              </a:xfrm>
              <a:custGeom>
                <a:avLst/>
                <a:gdLst>
                  <a:gd name="connsiteX0" fmla="*/ 0 w 809322"/>
                  <a:gd name="connsiteY0" fmla="*/ 678268 h 1356535"/>
                  <a:gd name="connsiteX1" fmla="*/ 107672 w 809322"/>
                  <a:gd name="connsiteY1" fmla="*/ 469195 h 1356535"/>
                  <a:gd name="connsiteX2" fmla="*/ 107672 w 809322"/>
                  <a:gd name="connsiteY2" fmla="*/ 571971 h 1356535"/>
                  <a:gd name="connsiteX3" fmla="*/ 209926 w 809322"/>
                  <a:gd name="connsiteY3" fmla="*/ 571971 h 1356535"/>
                  <a:gd name="connsiteX4" fmla="*/ 209926 w 809322"/>
                  <a:gd name="connsiteY4" fmla="*/ 0 h 1356535"/>
                  <a:gd name="connsiteX5" fmla="*/ 599396 w 809322"/>
                  <a:gd name="connsiteY5" fmla="*/ 0 h 1356535"/>
                  <a:gd name="connsiteX6" fmla="*/ 599396 w 809322"/>
                  <a:gd name="connsiteY6" fmla="*/ 571971 h 1356535"/>
                  <a:gd name="connsiteX7" fmla="*/ 701650 w 809322"/>
                  <a:gd name="connsiteY7" fmla="*/ 571971 h 1356535"/>
                  <a:gd name="connsiteX8" fmla="*/ 701650 w 809322"/>
                  <a:gd name="connsiteY8" fmla="*/ 469195 h 1356535"/>
                  <a:gd name="connsiteX9" fmla="*/ 809322 w 809322"/>
                  <a:gd name="connsiteY9" fmla="*/ 678268 h 1356535"/>
                  <a:gd name="connsiteX10" fmla="*/ 701650 w 809322"/>
                  <a:gd name="connsiteY10" fmla="*/ 887340 h 1356535"/>
                  <a:gd name="connsiteX11" fmla="*/ 701650 w 809322"/>
                  <a:gd name="connsiteY11" fmla="*/ 784564 h 1356535"/>
                  <a:gd name="connsiteX12" fmla="*/ 599396 w 809322"/>
                  <a:gd name="connsiteY12" fmla="*/ 784564 h 1356535"/>
                  <a:gd name="connsiteX13" fmla="*/ 599396 w 809322"/>
                  <a:gd name="connsiteY13" fmla="*/ 1356535 h 1356535"/>
                  <a:gd name="connsiteX14" fmla="*/ 209926 w 809322"/>
                  <a:gd name="connsiteY14" fmla="*/ 1356535 h 1356535"/>
                  <a:gd name="connsiteX15" fmla="*/ 209926 w 809322"/>
                  <a:gd name="connsiteY15" fmla="*/ 784564 h 1356535"/>
                  <a:gd name="connsiteX16" fmla="*/ 107672 w 809322"/>
                  <a:gd name="connsiteY16" fmla="*/ 784564 h 1356535"/>
                  <a:gd name="connsiteX17" fmla="*/ 107672 w 809322"/>
                  <a:gd name="connsiteY17" fmla="*/ 887340 h 1356535"/>
                  <a:gd name="connsiteX18" fmla="*/ 0 w 809322"/>
                  <a:gd name="connsiteY18" fmla="*/ 678268 h 1356535"/>
                  <a:gd name="connsiteX0" fmla="*/ 0 w 809322"/>
                  <a:gd name="connsiteY0" fmla="*/ 678268 h 1356535"/>
                  <a:gd name="connsiteX1" fmla="*/ 107672 w 809322"/>
                  <a:gd name="connsiteY1" fmla="*/ 469195 h 1356535"/>
                  <a:gd name="connsiteX2" fmla="*/ 107672 w 809322"/>
                  <a:gd name="connsiteY2" fmla="*/ 571971 h 1356535"/>
                  <a:gd name="connsiteX3" fmla="*/ 209926 w 809322"/>
                  <a:gd name="connsiteY3" fmla="*/ 571971 h 1356535"/>
                  <a:gd name="connsiteX4" fmla="*/ 209926 w 809322"/>
                  <a:gd name="connsiteY4" fmla="*/ 0 h 1356535"/>
                  <a:gd name="connsiteX5" fmla="*/ 599396 w 809322"/>
                  <a:gd name="connsiteY5" fmla="*/ 0 h 1356535"/>
                  <a:gd name="connsiteX6" fmla="*/ 599396 w 809322"/>
                  <a:gd name="connsiteY6" fmla="*/ 571971 h 1356535"/>
                  <a:gd name="connsiteX7" fmla="*/ 701650 w 809322"/>
                  <a:gd name="connsiteY7" fmla="*/ 571971 h 1356535"/>
                  <a:gd name="connsiteX8" fmla="*/ 701650 w 809322"/>
                  <a:gd name="connsiteY8" fmla="*/ 469195 h 1356535"/>
                  <a:gd name="connsiteX9" fmla="*/ 809322 w 809322"/>
                  <a:gd name="connsiteY9" fmla="*/ 678268 h 1356535"/>
                  <a:gd name="connsiteX10" fmla="*/ 701650 w 809322"/>
                  <a:gd name="connsiteY10" fmla="*/ 887340 h 1356535"/>
                  <a:gd name="connsiteX11" fmla="*/ 701650 w 809322"/>
                  <a:gd name="connsiteY11" fmla="*/ 784564 h 1356535"/>
                  <a:gd name="connsiteX12" fmla="*/ 599396 w 809322"/>
                  <a:gd name="connsiteY12" fmla="*/ 784564 h 1356535"/>
                  <a:gd name="connsiteX13" fmla="*/ 599396 w 809322"/>
                  <a:gd name="connsiteY13" fmla="*/ 1356535 h 1356535"/>
                  <a:gd name="connsiteX14" fmla="*/ 209926 w 809322"/>
                  <a:gd name="connsiteY14" fmla="*/ 1356535 h 1356535"/>
                  <a:gd name="connsiteX15" fmla="*/ 209926 w 809322"/>
                  <a:gd name="connsiteY15" fmla="*/ 784564 h 1356535"/>
                  <a:gd name="connsiteX16" fmla="*/ 107672 w 809322"/>
                  <a:gd name="connsiteY16" fmla="*/ 784564 h 1356535"/>
                  <a:gd name="connsiteX17" fmla="*/ 0 w 809322"/>
                  <a:gd name="connsiteY17" fmla="*/ 678268 h 1356535"/>
                  <a:gd name="connsiteX0" fmla="*/ 0 w 809322"/>
                  <a:gd name="connsiteY0" fmla="*/ 678268 h 1356535"/>
                  <a:gd name="connsiteX1" fmla="*/ 107672 w 809322"/>
                  <a:gd name="connsiteY1" fmla="*/ 571971 h 1356535"/>
                  <a:gd name="connsiteX2" fmla="*/ 209926 w 809322"/>
                  <a:gd name="connsiteY2" fmla="*/ 571971 h 1356535"/>
                  <a:gd name="connsiteX3" fmla="*/ 209926 w 809322"/>
                  <a:gd name="connsiteY3" fmla="*/ 0 h 1356535"/>
                  <a:gd name="connsiteX4" fmla="*/ 599396 w 809322"/>
                  <a:gd name="connsiteY4" fmla="*/ 0 h 1356535"/>
                  <a:gd name="connsiteX5" fmla="*/ 599396 w 809322"/>
                  <a:gd name="connsiteY5" fmla="*/ 571971 h 1356535"/>
                  <a:gd name="connsiteX6" fmla="*/ 701650 w 809322"/>
                  <a:gd name="connsiteY6" fmla="*/ 571971 h 1356535"/>
                  <a:gd name="connsiteX7" fmla="*/ 701650 w 809322"/>
                  <a:gd name="connsiteY7" fmla="*/ 469195 h 1356535"/>
                  <a:gd name="connsiteX8" fmla="*/ 809322 w 809322"/>
                  <a:gd name="connsiteY8" fmla="*/ 678268 h 1356535"/>
                  <a:gd name="connsiteX9" fmla="*/ 701650 w 809322"/>
                  <a:gd name="connsiteY9" fmla="*/ 887340 h 1356535"/>
                  <a:gd name="connsiteX10" fmla="*/ 701650 w 809322"/>
                  <a:gd name="connsiteY10" fmla="*/ 784564 h 1356535"/>
                  <a:gd name="connsiteX11" fmla="*/ 599396 w 809322"/>
                  <a:gd name="connsiteY11" fmla="*/ 784564 h 1356535"/>
                  <a:gd name="connsiteX12" fmla="*/ 599396 w 809322"/>
                  <a:gd name="connsiteY12" fmla="*/ 1356535 h 1356535"/>
                  <a:gd name="connsiteX13" fmla="*/ 209926 w 809322"/>
                  <a:gd name="connsiteY13" fmla="*/ 1356535 h 1356535"/>
                  <a:gd name="connsiteX14" fmla="*/ 209926 w 809322"/>
                  <a:gd name="connsiteY14" fmla="*/ 784564 h 1356535"/>
                  <a:gd name="connsiteX15" fmla="*/ 107672 w 809322"/>
                  <a:gd name="connsiteY15" fmla="*/ 784564 h 1356535"/>
                  <a:gd name="connsiteX16" fmla="*/ 0 w 809322"/>
                  <a:gd name="connsiteY16" fmla="*/ 678268 h 1356535"/>
                  <a:gd name="connsiteX0" fmla="*/ 0 w 701650"/>
                  <a:gd name="connsiteY0" fmla="*/ 784564 h 1356535"/>
                  <a:gd name="connsiteX1" fmla="*/ 0 w 701650"/>
                  <a:gd name="connsiteY1" fmla="*/ 571971 h 1356535"/>
                  <a:gd name="connsiteX2" fmla="*/ 102254 w 701650"/>
                  <a:gd name="connsiteY2" fmla="*/ 571971 h 1356535"/>
                  <a:gd name="connsiteX3" fmla="*/ 102254 w 701650"/>
                  <a:gd name="connsiteY3" fmla="*/ 0 h 1356535"/>
                  <a:gd name="connsiteX4" fmla="*/ 491724 w 701650"/>
                  <a:gd name="connsiteY4" fmla="*/ 0 h 1356535"/>
                  <a:gd name="connsiteX5" fmla="*/ 491724 w 701650"/>
                  <a:gd name="connsiteY5" fmla="*/ 571971 h 1356535"/>
                  <a:gd name="connsiteX6" fmla="*/ 593978 w 701650"/>
                  <a:gd name="connsiteY6" fmla="*/ 571971 h 1356535"/>
                  <a:gd name="connsiteX7" fmla="*/ 593978 w 701650"/>
                  <a:gd name="connsiteY7" fmla="*/ 469195 h 1356535"/>
                  <a:gd name="connsiteX8" fmla="*/ 701650 w 701650"/>
                  <a:gd name="connsiteY8" fmla="*/ 678268 h 1356535"/>
                  <a:gd name="connsiteX9" fmla="*/ 593978 w 701650"/>
                  <a:gd name="connsiteY9" fmla="*/ 887340 h 1356535"/>
                  <a:gd name="connsiteX10" fmla="*/ 593978 w 701650"/>
                  <a:gd name="connsiteY10" fmla="*/ 784564 h 1356535"/>
                  <a:gd name="connsiteX11" fmla="*/ 491724 w 701650"/>
                  <a:gd name="connsiteY11" fmla="*/ 784564 h 1356535"/>
                  <a:gd name="connsiteX12" fmla="*/ 491724 w 701650"/>
                  <a:gd name="connsiteY12" fmla="*/ 1356535 h 1356535"/>
                  <a:gd name="connsiteX13" fmla="*/ 102254 w 701650"/>
                  <a:gd name="connsiteY13" fmla="*/ 1356535 h 1356535"/>
                  <a:gd name="connsiteX14" fmla="*/ 102254 w 701650"/>
                  <a:gd name="connsiteY14" fmla="*/ 784564 h 1356535"/>
                  <a:gd name="connsiteX15" fmla="*/ 0 w 701650"/>
                  <a:gd name="connsiteY15" fmla="*/ 784564 h 135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1650" h="1356535">
                    <a:moveTo>
                      <a:pt x="0" y="784564"/>
                    </a:moveTo>
                    <a:lnTo>
                      <a:pt x="0" y="571971"/>
                    </a:lnTo>
                    <a:lnTo>
                      <a:pt x="102254" y="571971"/>
                    </a:lnTo>
                    <a:lnTo>
                      <a:pt x="102254" y="0"/>
                    </a:lnTo>
                    <a:lnTo>
                      <a:pt x="491724" y="0"/>
                    </a:lnTo>
                    <a:lnTo>
                      <a:pt x="491724" y="571971"/>
                    </a:lnTo>
                    <a:lnTo>
                      <a:pt x="593978" y="571971"/>
                    </a:lnTo>
                    <a:lnTo>
                      <a:pt x="593978" y="469195"/>
                    </a:lnTo>
                    <a:lnTo>
                      <a:pt x="701650" y="678268"/>
                    </a:lnTo>
                    <a:lnTo>
                      <a:pt x="593978" y="887340"/>
                    </a:lnTo>
                    <a:lnTo>
                      <a:pt x="593978" y="784564"/>
                    </a:lnTo>
                    <a:lnTo>
                      <a:pt x="491724" y="784564"/>
                    </a:lnTo>
                    <a:lnTo>
                      <a:pt x="491724" y="1356535"/>
                    </a:lnTo>
                    <a:lnTo>
                      <a:pt x="102254" y="1356535"/>
                    </a:lnTo>
                    <a:lnTo>
                      <a:pt x="102254" y="784564"/>
                    </a:lnTo>
                    <a:lnTo>
                      <a:pt x="0" y="784564"/>
                    </a:lnTo>
                    <a:close/>
                  </a:path>
                </a:pathLst>
              </a:custGeom>
              <a:noFill/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ru-RU" altLang="ru-RU" sz="1400" b="1" dirty="0" smtClean="0">
                    <a:solidFill>
                      <a:srgbClr val="00B050"/>
                    </a:solidFill>
                    <a:latin typeface="Times New Roman" pitchFamily="18" charset="0"/>
                    <a:cs typeface="Times New Roman" pitchFamily="18" charset="0"/>
                  </a:rPr>
                  <a:t>ИНТЕГРАЦИЯ</a:t>
                </a:r>
                <a:endParaRPr lang="ru-RU" altLang="ru-RU" sz="1050" b="1" dirty="0" smtClean="0">
                  <a:solidFill>
                    <a:srgbClr val="00B050"/>
                  </a:solidFill>
                </a:endParaRPr>
              </a:p>
              <a:p>
                <a:pPr algn="ctr"/>
                <a:endParaRPr lang="ru-RU" altLang="ru-RU" sz="5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" name="Умножение 96"/>
              <p:cNvSpPr/>
              <p:nvPr/>
            </p:nvSpPr>
            <p:spPr>
              <a:xfrm>
                <a:off x="3895725" y="5705775"/>
                <a:ext cx="438150" cy="478352"/>
              </a:xfrm>
              <a:prstGeom prst="mathMultiply">
                <a:avLst>
                  <a:gd name="adj1" fmla="val 14824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23" name="Прямоугольник 122"/>
            <p:cNvSpPr/>
            <p:nvPr/>
          </p:nvSpPr>
          <p:spPr>
            <a:xfrm>
              <a:off x="7010734" y="3826382"/>
              <a:ext cx="3704858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588" algn="ctr" fontAlgn="ctr"/>
              <a:r>
                <a:rPr lang="ru-RU" sz="105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Единый Классификатор нарушений</a:t>
              </a:r>
            </a:p>
          </p:txBody>
        </p:sp>
        <p:grpSp>
          <p:nvGrpSpPr>
            <p:cNvPr id="124" name="Группа 123"/>
            <p:cNvGrpSpPr/>
            <p:nvPr/>
          </p:nvGrpSpPr>
          <p:grpSpPr>
            <a:xfrm>
              <a:off x="6562983" y="3814885"/>
              <a:ext cx="5313649" cy="1660804"/>
              <a:chOff x="6494872" y="4316631"/>
              <a:chExt cx="5313649" cy="1917688"/>
            </a:xfrm>
          </p:grpSpPr>
          <p:sp>
            <p:nvSpPr>
              <p:cNvPr id="125" name="Тройная стрелка влево/вправо/вверх 124"/>
              <p:cNvSpPr/>
              <p:nvPr/>
            </p:nvSpPr>
            <p:spPr>
              <a:xfrm rot="16200000">
                <a:off x="10091023" y="4602733"/>
                <a:ext cx="713507" cy="1645044"/>
              </a:xfrm>
              <a:prstGeom prst="leftRightUpArrow">
                <a:avLst>
                  <a:gd name="adj1" fmla="val 24444"/>
                  <a:gd name="adj2" fmla="val 22160"/>
                  <a:gd name="adj3" fmla="val 25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>
                <a:scene3d>
                  <a:camera prst="orthographicFront">
                    <a:rot lat="0" lon="0" rev="16200000"/>
                  </a:camera>
                  <a:lightRig rig="threePt" dir="t"/>
                </a:scene3d>
              </a:bodyPr>
              <a:lstStyle/>
              <a:p>
                <a:pPr algn="ctr"/>
                <a:endParaRPr lang="ru-RU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6" name="Скругленный прямоугольник 125"/>
              <p:cNvSpPr/>
              <p:nvPr/>
            </p:nvSpPr>
            <p:spPr>
              <a:xfrm>
                <a:off x="6494872" y="4892822"/>
                <a:ext cx="1629211" cy="47182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ru-RU" sz="9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Классификатор нарушений АСП</a:t>
                </a:r>
                <a:endParaRPr lang="ru-RU" sz="900" dirty="0"/>
              </a:p>
            </p:txBody>
          </p:sp>
          <p:sp>
            <p:nvSpPr>
              <p:cNvPr id="127" name="Скругленный прямоугольник 126"/>
              <p:cNvSpPr/>
              <p:nvPr/>
            </p:nvSpPr>
            <p:spPr>
              <a:xfrm>
                <a:off x="6494873" y="5705180"/>
                <a:ext cx="1646357" cy="471826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9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Классификатор нарушений  </a:t>
                </a:r>
              </a:p>
              <a:p>
                <a:pPr algn="ctr"/>
                <a:r>
                  <a:rPr lang="ru-RU" sz="9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ГИС ЕСГФК</a:t>
                </a:r>
                <a:endParaRPr lang="ru-RU" sz="900" dirty="0"/>
              </a:p>
            </p:txBody>
          </p:sp>
          <p:sp>
            <p:nvSpPr>
              <p:cNvPr id="128" name="Скругленный прямоугольник 127"/>
              <p:cNvSpPr/>
              <p:nvPr/>
            </p:nvSpPr>
            <p:spPr>
              <a:xfrm>
                <a:off x="8675996" y="4973090"/>
                <a:ext cx="1239386" cy="904333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4763" algn="ctr" fontAlgn="ctr"/>
                <a: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Классификатор нарушений</a:t>
                </a:r>
                <a:r>
                  <a:rPr lang="ru-RU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утвержденный </a:t>
                </a:r>
                <a: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19.12.2017</a:t>
                </a:r>
                <a:endParaRPr lang="ru-RU" sz="1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29" name="Группа 128"/>
              <p:cNvGrpSpPr/>
              <p:nvPr/>
            </p:nvGrpSpPr>
            <p:grpSpPr>
              <a:xfrm>
                <a:off x="10454807" y="4316631"/>
                <a:ext cx="1353714" cy="806013"/>
                <a:chOff x="10213941" y="3972953"/>
                <a:chExt cx="1530375" cy="806013"/>
              </a:xfrm>
            </p:grpSpPr>
            <p:sp>
              <p:nvSpPr>
                <p:cNvPr id="135" name="Скругленный прямоугольник 134"/>
                <p:cNvSpPr/>
                <p:nvPr/>
              </p:nvSpPr>
              <p:spPr>
                <a:xfrm>
                  <a:off x="10274080" y="4017503"/>
                  <a:ext cx="1322210" cy="705144"/>
                </a:xfrm>
                <a:prstGeom prst="roundRect">
                  <a:avLst>
                    <a:gd name="adj" fmla="val 6526"/>
                  </a:avLst>
                </a:prstGeom>
                <a:noFill/>
                <a:ln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9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6" name="Прямоугольник 135"/>
                <p:cNvSpPr/>
                <p:nvPr/>
              </p:nvSpPr>
              <p:spPr>
                <a:xfrm>
                  <a:off x="10213941" y="4504434"/>
                  <a:ext cx="1530375" cy="2745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ru-RU" altLang="ru-RU" sz="105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АСП</a:t>
                  </a:r>
                  <a:endParaRPr lang="ru-RU" altLang="ru-RU" sz="11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37" name="Picture 2" descr="Картинки по запросу монитор иконка"/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545307" y="3972953"/>
                  <a:ext cx="814017" cy="6059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8" name="Рисунок 137"/>
                <p:cNvPicPr/>
                <p:nvPr/>
              </p:nvPicPr>
              <p:blipFill rotWithShape="1">
                <a:blip r:embed="rId5"/>
                <a:srcRect l="40126" t="37449" r="54884" b="55487"/>
                <a:stretch/>
              </p:blipFill>
              <p:spPr bwMode="auto">
                <a:xfrm>
                  <a:off x="10652289" y="4052808"/>
                  <a:ext cx="565794" cy="348050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30" name="Группа 129"/>
              <p:cNvGrpSpPr/>
              <p:nvPr/>
            </p:nvGrpSpPr>
            <p:grpSpPr>
              <a:xfrm>
                <a:off x="10478662" y="5706841"/>
                <a:ext cx="1276024" cy="527478"/>
                <a:chOff x="4759332" y="5069074"/>
                <a:chExt cx="1535121" cy="753539"/>
              </a:xfrm>
            </p:grpSpPr>
            <p:pic>
              <p:nvPicPr>
                <p:cNvPr id="132" name="Picture 4" descr="C:\Users\3053\Desktop\Безымянный.png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9332" y="5139956"/>
                  <a:ext cx="1535120" cy="3508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" name="Скругленный прямоугольник 132"/>
                <p:cNvSpPr/>
                <p:nvPr/>
              </p:nvSpPr>
              <p:spPr>
                <a:xfrm>
                  <a:off x="4759332" y="5069074"/>
                  <a:ext cx="1535120" cy="749082"/>
                </a:xfrm>
                <a:prstGeom prst="roundRect">
                  <a:avLst>
                    <a:gd name="adj" fmla="val 6526"/>
                  </a:avLst>
                </a:prstGeom>
                <a:noFill/>
                <a:ln w="952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9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4" name="Номер слайда 3"/>
                <p:cNvSpPr txBox="1">
                  <a:spLocks/>
                </p:cNvSpPr>
                <p:nvPr/>
              </p:nvSpPr>
              <p:spPr bwMode="auto">
                <a:xfrm>
                  <a:off x="4795399" y="5459876"/>
                  <a:ext cx="1499054" cy="3627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Font typeface="Arial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ru-RU" altLang="ru-RU" sz="105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ГИС ЕСГФК</a:t>
                  </a:r>
                  <a:endParaRPr lang="ru-RU" altLang="ru-RU" sz="105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31" name="Правая круглая скобка 130"/>
              <p:cNvSpPr/>
              <p:nvPr/>
            </p:nvSpPr>
            <p:spPr>
              <a:xfrm>
                <a:off x="8094240" y="4875326"/>
                <a:ext cx="45719" cy="1316448"/>
              </a:xfrm>
              <a:prstGeom prst="rightBracket">
                <a:avLst/>
              </a:prstGeom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9" name="Стрелка вправо 138"/>
            <p:cNvSpPr/>
            <p:nvPr/>
          </p:nvSpPr>
          <p:spPr>
            <a:xfrm>
              <a:off x="8219309" y="4671661"/>
              <a:ext cx="537305" cy="322355"/>
            </a:xfrm>
            <a:prstGeom prst="rightArrow">
              <a:avLst/>
            </a:prstGeom>
            <a:solidFill>
              <a:srgbClr val="4FE18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Не равно 139"/>
            <p:cNvSpPr/>
            <p:nvPr/>
          </p:nvSpPr>
          <p:spPr>
            <a:xfrm>
              <a:off x="7128819" y="4725674"/>
              <a:ext cx="496933" cy="287320"/>
            </a:xfrm>
            <a:prstGeom prst="mathNotEqual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0164971" y="4627996"/>
              <a:ext cx="973343" cy="226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50" b="1" dirty="0" smtClean="0">
                  <a:solidFill>
                    <a:schemeClr val="accent6">
                      <a:lumMod val="75000"/>
                    </a:schemeClr>
                  </a:solidFill>
                </a:rPr>
                <a:t>ИНТЕГРАЦИЯ</a:t>
              </a:r>
              <a:endParaRPr lang="ru-RU" sz="105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42" name="Прямоугольник 141"/>
          <p:cNvSpPr/>
          <p:nvPr/>
        </p:nvSpPr>
        <p:spPr>
          <a:xfrm>
            <a:off x="270794" y="3689463"/>
            <a:ext cx="114892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algn="ctr" font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Реализуемая Схема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размещения информации в рамках интеграции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АСП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ГИС ЕСГФК</a:t>
            </a:r>
          </a:p>
        </p:txBody>
      </p:sp>
      <p:pic>
        <p:nvPicPr>
          <p:cNvPr id="157" name="Picture 20" descr="C:\Users\3053\Desktop\Безымянный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4" y="2769606"/>
            <a:ext cx="504983" cy="41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83" descr="C:\Users\3053\Desktop\180px-Roskazna.pn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54326" y="2861717"/>
            <a:ext cx="107034" cy="9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20" descr="C:\Users\3053\Desktop\Безымянный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17" y="2211102"/>
            <a:ext cx="504983" cy="41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83" descr="C:\Users\3053\Desktop\180px-Roskazna.pn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25558" y="2296897"/>
            <a:ext cx="107034" cy="9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" name="Picture 20" descr="C:\Users\3053\Desktop\Безымянный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23" y="1672516"/>
            <a:ext cx="504983" cy="41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83" descr="C:\Users\3053\Desktop\180px-Roskazna.pn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2264" y="1758311"/>
            <a:ext cx="107034" cy="9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5" name="Группа 154"/>
          <p:cNvGrpSpPr/>
          <p:nvPr/>
        </p:nvGrpSpPr>
        <p:grpSpPr>
          <a:xfrm>
            <a:off x="3032092" y="4630784"/>
            <a:ext cx="729877" cy="673235"/>
            <a:chOff x="2862830" y="509103"/>
            <a:chExt cx="854104" cy="854104"/>
          </a:xfrm>
        </p:grpSpPr>
        <p:sp>
          <p:nvSpPr>
            <p:cNvPr id="156" name="Скругленный прямоугольник 155"/>
            <p:cNvSpPr/>
            <p:nvPr/>
          </p:nvSpPr>
          <p:spPr>
            <a:xfrm>
              <a:off x="2862830" y="509103"/>
              <a:ext cx="854104" cy="8541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9" name="Скругленный прямоугольник 4"/>
            <p:cNvSpPr/>
            <p:nvPr/>
          </p:nvSpPr>
          <p:spPr>
            <a:xfrm>
              <a:off x="2919164" y="590768"/>
              <a:ext cx="770716" cy="7707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" tIns="2540" rIns="2540" bIns="2540" numCol="1" spcCol="1270" anchor="ctr" anchorCtr="0">
              <a:noAutofit/>
            </a:bodyPr>
            <a:lstStyle/>
            <a:p>
              <a:pPr lvl="0" algn="ctr" defTabSz="44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" kern="1200" dirty="0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3121738" y="4711015"/>
            <a:ext cx="575606" cy="487059"/>
            <a:chOff x="3187475" y="4495334"/>
            <a:chExt cx="730011" cy="562237"/>
          </a:xfrm>
        </p:grpSpPr>
        <p:pic>
          <p:nvPicPr>
            <p:cNvPr id="165" name="Рисунок 15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187475" y="4495334"/>
              <a:ext cx="564227" cy="458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Рисунок 12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353259" y="4598581"/>
              <a:ext cx="564227" cy="458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8" name="Прямая соединительная линия 3"/>
          <p:cNvSpPr/>
          <p:nvPr/>
        </p:nvSpPr>
        <p:spPr>
          <a:xfrm rot="11786519">
            <a:off x="2358400" y="4774405"/>
            <a:ext cx="705551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705551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19" name="Группа 218"/>
          <p:cNvGrpSpPr/>
          <p:nvPr/>
        </p:nvGrpSpPr>
        <p:grpSpPr>
          <a:xfrm>
            <a:off x="938486" y="4278007"/>
            <a:ext cx="1524965" cy="396546"/>
            <a:chOff x="766430" y="253849"/>
            <a:chExt cx="1524965" cy="396546"/>
          </a:xfrm>
        </p:grpSpPr>
        <p:sp>
          <p:nvSpPr>
            <p:cNvPr id="228" name="Скругленный прямоугольник 227"/>
            <p:cNvSpPr/>
            <p:nvPr/>
          </p:nvSpPr>
          <p:spPr>
            <a:xfrm>
              <a:off x="766430" y="253849"/>
              <a:ext cx="1524965" cy="39654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9" name="Скругленный прямоугольник 5"/>
            <p:cNvSpPr/>
            <p:nvPr/>
          </p:nvSpPr>
          <p:spPr>
            <a:xfrm>
              <a:off x="785788" y="273207"/>
              <a:ext cx="1486249" cy="357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Информация </a:t>
              </a:r>
              <a:b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плановых КМ</a:t>
              </a:r>
              <a:endParaRPr lang="ru-RU" sz="1100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0" name="Прямая соединительная линия 6"/>
          <p:cNvSpPr/>
          <p:nvPr/>
        </p:nvSpPr>
        <p:spPr>
          <a:xfrm rot="10763188">
            <a:off x="2478652" y="5007914"/>
            <a:ext cx="570889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570889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1" name="Группа 220"/>
          <p:cNvGrpSpPr/>
          <p:nvPr/>
        </p:nvGrpSpPr>
        <p:grpSpPr>
          <a:xfrm>
            <a:off x="949378" y="4820886"/>
            <a:ext cx="1529290" cy="396546"/>
            <a:chOff x="777322" y="796728"/>
            <a:chExt cx="1529290" cy="396546"/>
          </a:xfrm>
        </p:grpSpPr>
        <p:sp>
          <p:nvSpPr>
            <p:cNvPr id="226" name="Скругленный прямоугольник 225"/>
            <p:cNvSpPr/>
            <p:nvPr/>
          </p:nvSpPr>
          <p:spPr>
            <a:xfrm>
              <a:off x="777322" y="796728"/>
              <a:ext cx="1529290" cy="39654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7" name="Скругленный прямоугольник 8"/>
            <p:cNvSpPr/>
            <p:nvPr/>
          </p:nvSpPr>
          <p:spPr>
            <a:xfrm>
              <a:off x="796680" y="816086"/>
              <a:ext cx="1490574" cy="357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Информация </a:t>
              </a:r>
              <a:b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 внеплановых КМ</a:t>
              </a:r>
              <a:endParaRPr lang="ru-RU" sz="1100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2" name="Прямая соединительная линия 9"/>
          <p:cNvSpPr/>
          <p:nvPr/>
        </p:nvSpPr>
        <p:spPr>
          <a:xfrm rot="9786499">
            <a:off x="2335808" y="5235942"/>
            <a:ext cx="729453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729453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23" name="Группа 222"/>
          <p:cNvGrpSpPr/>
          <p:nvPr/>
        </p:nvGrpSpPr>
        <p:grpSpPr>
          <a:xfrm>
            <a:off x="938486" y="5341918"/>
            <a:ext cx="1520245" cy="396546"/>
            <a:chOff x="766430" y="1317760"/>
            <a:chExt cx="1520245" cy="396546"/>
          </a:xfrm>
        </p:grpSpPr>
        <p:sp>
          <p:nvSpPr>
            <p:cNvPr id="224" name="Скругленный прямоугольник 223"/>
            <p:cNvSpPr/>
            <p:nvPr/>
          </p:nvSpPr>
          <p:spPr>
            <a:xfrm>
              <a:off x="766430" y="1317760"/>
              <a:ext cx="1520245" cy="396546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5" name="Скругленный прямоугольник 11"/>
            <p:cNvSpPr/>
            <p:nvPr/>
          </p:nvSpPr>
          <p:spPr>
            <a:xfrm>
              <a:off x="785788" y="1337118"/>
              <a:ext cx="1481529" cy="357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Результаты КМ</a:t>
              </a:r>
              <a:endParaRPr lang="ru-RU" sz="1100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7C5F0BBC-37DF-4006-9A35-8DEF0B4E12AE}" type="slidenum">
              <a:rPr lang="ru-RU" altLang="ru-RU" smtClean="0"/>
              <a:t>10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163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/>
          <p:cNvGrpSpPr/>
          <p:nvPr/>
        </p:nvGrpSpPr>
        <p:grpSpPr>
          <a:xfrm>
            <a:off x="334089" y="805133"/>
            <a:ext cx="11364819" cy="5956155"/>
            <a:chOff x="-48683" y="805133"/>
            <a:chExt cx="11364819" cy="5956155"/>
          </a:xfrm>
        </p:grpSpPr>
        <p:sp>
          <p:nvSpPr>
            <p:cNvPr id="101" name="Прямоугольник 100"/>
            <p:cNvSpPr/>
            <p:nvPr/>
          </p:nvSpPr>
          <p:spPr>
            <a:xfrm>
              <a:off x="2291644" y="1266602"/>
              <a:ext cx="6490850" cy="5410909"/>
            </a:xfrm>
            <a:prstGeom prst="rect">
              <a:avLst/>
            </a:prstGeom>
            <a:noFill/>
            <a:ln w="19050">
              <a:solidFill>
                <a:srgbClr val="BA252E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ru-RU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214884" y="1206361"/>
              <a:ext cx="6673935" cy="5554927"/>
            </a:xfrm>
            <a:prstGeom prst="rect">
              <a:avLst/>
            </a:prstGeom>
            <a:noFill/>
            <a:ln w="19050">
              <a:solidFill>
                <a:srgbClr val="1EAFE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ru-RU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34878" y="5348072"/>
              <a:ext cx="1158303" cy="492443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algn="ctr"/>
              <a:r>
                <a:rPr lang="ru-RU" sz="8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Мобильное рабочее место ревизора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48683" y="4152998"/>
              <a:ext cx="1277941" cy="615553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algn="ctr"/>
              <a:r>
                <a:rPr lang="ru-RU" sz="8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Стационарное рабочее место специалиста ЦАФК,УФК, МОУ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328" y="3016716"/>
              <a:ext cx="1137016" cy="492443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algn="ctr"/>
              <a:r>
                <a:rPr lang="ru-RU" sz="8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Рабочее место объекта контроля</a:t>
              </a:r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1143962" y="4841958"/>
              <a:ext cx="955257" cy="558197"/>
              <a:chOff x="537126" y="3504722"/>
              <a:chExt cx="716443" cy="418648"/>
            </a:xfrm>
          </p:grpSpPr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126" y="3504722"/>
                <a:ext cx="716443" cy="418648"/>
              </a:xfrm>
              <a:prstGeom prst="rect">
                <a:avLst/>
              </a:prstGeom>
            </p:spPr>
          </p:pic>
          <p:pic>
            <p:nvPicPr>
              <p:cNvPr id="1034" name="Picture 10" descr="&amp;Kcy;&amp;acy;&amp;rcy;&amp;tcy;&amp;icy;&amp;ncy;&amp;kcy;&amp;icy; &amp;pcy;&amp;ocy; &amp;zcy;&amp;acy;&amp;pcy;&amp;rcy;&amp;ocy;&amp;scy;&amp;ucy; &amp;Kcy;&amp;acy;&amp;rcy;&amp;tcy;&amp;icy;&amp;ncy;&amp;kcy;&amp;icy; &amp;dcy;&amp;lcy;&amp;yacy; &amp;pcy;&amp;rcy;&amp;iecy;&amp;zcy;&amp;iecy;&amp;ncy;&amp;tcy;&amp;acy;&amp;tscy;&amp;icy;&amp;icy; &amp;gcy;&amp;iecy;&amp;rcy;&amp;bcy; &amp;fcy;&amp;iecy;&amp;dcy;&amp;iecy;&amp;rcy;&amp;acy;&amp;lcy;&amp;softcy;&amp;ncy;&amp;ocy;&amp;gcy;&amp;ocy; &amp;kcy;&amp;acy;&amp;zcy;&amp;ncy;&amp;acy;&amp;chcy;&amp;iecy;&amp;jcy;&amp;scy;&amp;tcy;&amp;vcy;&amp;acy;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085" y="3567855"/>
                <a:ext cx="213184" cy="2368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7" name="Группа 36"/>
            <p:cNvGrpSpPr/>
            <p:nvPr/>
          </p:nvGrpSpPr>
          <p:grpSpPr>
            <a:xfrm>
              <a:off x="210711" y="3605169"/>
              <a:ext cx="772227" cy="552752"/>
              <a:chOff x="207674" y="2663533"/>
              <a:chExt cx="579170" cy="414564"/>
            </a:xfrm>
          </p:grpSpPr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674" y="2663533"/>
                <a:ext cx="579170" cy="414564"/>
              </a:xfrm>
              <a:prstGeom prst="rect">
                <a:avLst/>
              </a:prstGeom>
            </p:spPr>
          </p:pic>
          <p:pic>
            <p:nvPicPr>
              <p:cNvPr id="14" name="Picture 10" descr="&amp;Kcy;&amp;acy;&amp;rcy;&amp;tcy;&amp;icy;&amp;ncy;&amp;kcy;&amp;icy; &amp;pcy;&amp;ocy; &amp;zcy;&amp;acy;&amp;pcy;&amp;rcy;&amp;ocy;&amp;scy;&amp;ucy; &amp;Kcy;&amp;acy;&amp;rcy;&amp;tcy;&amp;icy;&amp;ncy;&amp;kcy;&amp;icy; &amp;dcy;&amp;lcy;&amp;yacy; &amp;pcy;&amp;rcy;&amp;iecy;&amp;zcy;&amp;iecy;&amp;ncy;&amp;tcy;&amp;acy;&amp;tscy;&amp;icy;&amp;icy; &amp;gcy;&amp;iecy;&amp;rcy;&amp;bcy; &amp;fcy;&amp;iecy;&amp;dcy;&amp;iecy;&amp;rcy;&amp;acy;&amp;lcy;&amp;softcy;&amp;ncy;&amp;ocy;&amp;gcy;&amp;ocy; &amp;kcy;&amp;acy;&amp;zcy;&amp;ncy;&amp;acy;&amp;chcy;&amp;iecy;&amp;jcy;&amp;scy;&amp;tcy;&amp;vcy;&amp;acy;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748" y="2746070"/>
                <a:ext cx="180255" cy="20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8" name="Группа 17"/>
            <p:cNvGrpSpPr/>
            <p:nvPr/>
          </p:nvGrpSpPr>
          <p:grpSpPr>
            <a:xfrm>
              <a:off x="206287" y="2486922"/>
              <a:ext cx="770749" cy="551589"/>
              <a:chOff x="233266" y="1134644"/>
              <a:chExt cx="578062" cy="413692"/>
            </a:xfrm>
          </p:grpSpPr>
          <p:pic>
            <p:nvPicPr>
              <p:cNvPr id="79" name="Рисунок 7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266" y="1134644"/>
                <a:ext cx="578062" cy="413692"/>
              </a:xfrm>
              <a:prstGeom prst="rect">
                <a:avLst/>
              </a:prstGeom>
            </p:spPr>
          </p:pic>
          <p:pic>
            <p:nvPicPr>
              <p:cNvPr id="19" name="Picture 4" descr="loupe, magnifying glass, search, seo, zoom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4" t="13910" r="17551" b="17839"/>
              <a:stretch>
                <a:fillRect/>
              </a:stretch>
            </p:blipFill>
            <p:spPr bwMode="auto">
              <a:xfrm>
                <a:off x="411303" y="1177300"/>
                <a:ext cx="258250" cy="2840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8" name="Прямая со стрелкой 7"/>
            <p:cNvCxnSpPr/>
            <p:nvPr/>
          </p:nvCxnSpPr>
          <p:spPr>
            <a:xfrm>
              <a:off x="1709094" y="2241057"/>
              <a:ext cx="1" cy="453319"/>
            </a:xfrm>
            <a:prstGeom prst="straightConnector1">
              <a:avLst/>
            </a:prstGeom>
            <a:ln>
              <a:solidFill>
                <a:srgbClr val="05549A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>
              <a:off x="1033779" y="2840084"/>
              <a:ext cx="327500" cy="43"/>
            </a:xfrm>
            <a:prstGeom prst="straightConnector1">
              <a:avLst/>
            </a:prstGeom>
            <a:ln>
              <a:solidFill>
                <a:srgbClr val="05549A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/>
            <p:cNvSpPr/>
            <p:nvPr/>
          </p:nvSpPr>
          <p:spPr>
            <a:xfrm>
              <a:off x="4066837" y="1533836"/>
              <a:ext cx="4577433" cy="3722717"/>
            </a:xfrm>
            <a:prstGeom prst="rect">
              <a:avLst/>
            </a:pr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ru-RU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2531580" y="1756493"/>
              <a:ext cx="1160733" cy="670979"/>
              <a:chOff x="2661299" y="1843217"/>
              <a:chExt cx="1160733" cy="670979"/>
            </a:xfrm>
          </p:grpSpPr>
          <p:sp>
            <p:nvSpPr>
              <p:cNvPr id="176" name="Прямоугольник 175"/>
              <p:cNvSpPr/>
              <p:nvPr/>
            </p:nvSpPr>
            <p:spPr>
              <a:xfrm>
                <a:off x="2661299" y="1848359"/>
                <a:ext cx="1141703" cy="665837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ru-RU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2703591" y="1843217"/>
                <a:ext cx="1118441" cy="5386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lIns="47999" tIns="60958" rIns="47999" bIns="60958" rtlCol="0">
                <a:spAutoFit/>
              </a:bodyPr>
              <a:lstStyle/>
              <a:p>
                <a:r>
                  <a:rPr lang="ru-RU" sz="900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Обеспечение информационной </a:t>
                </a:r>
                <a:r>
                  <a:rPr lang="ru-RU" sz="900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безопасности</a:t>
                </a: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2531580" y="4928247"/>
              <a:ext cx="1141703" cy="993273"/>
              <a:chOff x="2644793" y="5427924"/>
              <a:chExt cx="1141703" cy="993273"/>
            </a:xfrm>
          </p:grpSpPr>
          <p:sp>
            <p:nvSpPr>
              <p:cNvPr id="174" name="Прямоугольник 173"/>
              <p:cNvSpPr/>
              <p:nvPr/>
            </p:nvSpPr>
            <p:spPr>
              <a:xfrm>
                <a:off x="2644793" y="5427924"/>
                <a:ext cx="1141703" cy="99327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17" tIns="60958" rIns="121917" bIns="60958" rtlCol="0" anchor="ctr"/>
              <a:lstStyle/>
              <a:p>
                <a:pPr algn="ctr"/>
                <a:endParaRPr lang="ru-RU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649345" y="5427924"/>
                <a:ext cx="1042968" cy="9541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lIns="121917" tIns="60958" rIns="121917" bIns="60958" rtlCol="0">
                <a:spAutoFit/>
              </a:bodyPr>
              <a:lstStyle/>
              <a:p>
                <a:r>
                  <a:rPr lang="ru-RU" sz="900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Обеспечение </a:t>
                </a:r>
                <a:r>
                  <a:rPr lang="ru-RU" sz="900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юридически значимого </a:t>
                </a:r>
                <a:r>
                  <a:rPr lang="ru-RU" sz="900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электронного </a:t>
                </a:r>
                <a:r>
                  <a:rPr lang="ru-RU" sz="900" dirty="0" err="1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документо</a:t>
                </a:r>
                <a:r>
                  <a:rPr lang="ru-RU" sz="900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-</a:t>
                </a:r>
                <a:r>
                  <a:rPr lang="ru-RU" sz="900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/>
                </a:r>
                <a:br>
                  <a:rPr lang="ru-RU" sz="900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ru-RU" sz="900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оборота</a:t>
                </a: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6348435" y="5790260"/>
              <a:ext cx="1400937" cy="80021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121917" tIns="60958" rIns="121917" bIns="60958" rtlCol="0">
              <a:spAutoFit/>
            </a:bodyPr>
            <a:lstStyle/>
            <a:p>
              <a:r>
                <a:rPr lang="ru-RU" sz="11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Подсистема информационно- аналитического обеспечения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023464" y="5784596"/>
              <a:ext cx="1016419" cy="46166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121917" tIns="60958" rIns="121917" bIns="60958" rtlCol="0">
              <a:spAutoFit/>
            </a:bodyPr>
            <a:lstStyle/>
            <a:p>
              <a:r>
                <a:rPr lang="ru-RU" sz="11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Подсистема НСИ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119012" y="5790260"/>
              <a:ext cx="1158763" cy="63093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121917" tIns="60958" rIns="121917" bIns="60958" rtlCol="0">
              <a:spAutoFit/>
            </a:bodyPr>
            <a:lstStyle/>
            <a:p>
              <a:r>
                <a:rPr lang="ru-RU" sz="11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Подсистема управления кадрами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843800" y="5802039"/>
              <a:ext cx="800472" cy="80021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121917" tIns="60958" rIns="121917" bIns="60958" rtlCol="0">
              <a:spAutoFit/>
            </a:bodyPr>
            <a:lstStyle/>
            <a:p>
              <a:pPr algn="ctr"/>
              <a:r>
                <a:rPr lang="ru-RU" sz="110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ПУЗ, ПУР, ПУД, ПБП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4053913" y="5157523"/>
              <a:ext cx="4590358" cy="298269"/>
            </a:xfrm>
            <a:prstGeom prst="rect">
              <a:avLst/>
            </a:prstGeom>
            <a:solidFill>
              <a:schemeClr val="accent6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r>
                <a:rPr lang="ru-RU" sz="1600" cap="all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Интеграция</a:t>
              </a:r>
              <a:endParaRPr lang="ru-RU" sz="1600" cap="all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1219141" y="1204904"/>
              <a:ext cx="961529" cy="1022488"/>
              <a:chOff x="1005466" y="644497"/>
              <a:chExt cx="721147" cy="766866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005466" y="1065114"/>
                <a:ext cx="721147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Рабочее место МФ и иных ОИВ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1085063" y="644497"/>
                <a:ext cx="578062" cy="413692"/>
                <a:chOff x="803782" y="266714"/>
                <a:chExt cx="578062" cy="413692"/>
              </a:xfrm>
            </p:grpSpPr>
            <p:pic>
              <p:nvPicPr>
                <p:cNvPr id="2" name="Рисунок 1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3782" y="266714"/>
                  <a:ext cx="578062" cy="413692"/>
                </a:xfrm>
                <a:prstGeom prst="rect">
                  <a:avLst/>
                </a:prstGeom>
              </p:spPr>
            </p:pic>
            <p:pic>
              <p:nvPicPr>
                <p:cNvPr id="1038" name="Picture 14" descr="&amp;Kcy;&amp;acy;&amp;rcy;&amp;tcy;&amp;icy;&amp;ncy;&amp;kcy;&amp;icy; &amp;pcy;&amp;ocy; &amp;zcy;&amp;acy;&amp;pcy;&amp;rcy;&amp;ocy;&amp;scy;&amp;ucy; &amp;Kcy;&amp;acy;&amp;rcy;&amp;tcy;&amp;icy;&amp;ncy;&amp;kcy;&amp;icy; &amp;dcy;&amp;lcy;&amp;yacy; &amp;pcy;&amp;rcy;&amp;iecy;&amp;zcy;&amp;iecy;&amp;ncy;&amp;tcy;&amp;acy;&amp;tscy;&amp;icy;&amp;icy; &amp;gcy;&amp;iecy;&amp;rcy;&amp;bcy; &amp;mcy;&amp;icy;&amp;ncy;&amp;fcy;&amp;icy;&amp;ncy;&amp;acy;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72666" y="336453"/>
                  <a:ext cx="218689" cy="2186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8" name="TextBox 27"/>
            <p:cNvSpPr txBox="1"/>
            <p:nvPr/>
          </p:nvSpPr>
          <p:spPr>
            <a:xfrm>
              <a:off x="4104108" y="1268082"/>
              <a:ext cx="4426996" cy="323161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algn="ctr"/>
              <a:r>
                <a:rPr lang="ru-RU" sz="1300" b="1" dirty="0">
                  <a:solidFill>
                    <a:srgbClr val="C0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Модуль </a:t>
              </a:r>
              <a:r>
                <a:rPr lang="ru-RU" sz="1300" b="1" dirty="0" smtClean="0">
                  <a:solidFill>
                    <a:srgbClr val="C0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контроля в финансово-бюджетной сфере</a:t>
              </a:r>
              <a:endParaRPr lang="ru-RU" sz="1300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13" name="Прямая со стрелкой 112"/>
            <p:cNvCxnSpPr/>
            <p:nvPr/>
          </p:nvCxnSpPr>
          <p:spPr>
            <a:xfrm>
              <a:off x="1043241" y="3875559"/>
              <a:ext cx="327500" cy="43"/>
            </a:xfrm>
            <a:prstGeom prst="straightConnector1">
              <a:avLst/>
            </a:prstGeom>
            <a:ln>
              <a:solidFill>
                <a:srgbClr val="05549A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 стрелкой 113"/>
            <p:cNvCxnSpPr/>
            <p:nvPr/>
          </p:nvCxnSpPr>
          <p:spPr>
            <a:xfrm flipV="1">
              <a:off x="1696532" y="4316267"/>
              <a:ext cx="1" cy="453319"/>
            </a:xfrm>
            <a:prstGeom prst="straightConnector1">
              <a:avLst/>
            </a:prstGeom>
            <a:ln>
              <a:solidFill>
                <a:srgbClr val="05549A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Группа 98"/>
            <p:cNvGrpSpPr/>
            <p:nvPr/>
          </p:nvGrpSpPr>
          <p:grpSpPr>
            <a:xfrm>
              <a:off x="1497207" y="2794086"/>
              <a:ext cx="2266218" cy="1464774"/>
              <a:chOff x="1226154" y="1544043"/>
              <a:chExt cx="1699663" cy="1098580"/>
            </a:xfrm>
          </p:grpSpPr>
          <p:pic>
            <p:nvPicPr>
              <p:cNvPr id="94" name="Рисунок 93"/>
              <p:cNvPicPr>
                <a:picLocks noChangeAspect="1"/>
              </p:cNvPicPr>
              <p:nvPr/>
            </p:nvPicPr>
            <p:blipFill rotWithShape="1">
              <a:blip r:embed="rId9"/>
              <a:srcRect t="27069" b="6911"/>
              <a:stretch/>
            </p:blipFill>
            <p:spPr>
              <a:xfrm>
                <a:off x="1226154" y="1544043"/>
                <a:ext cx="1699663" cy="1098580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1272199" y="1727362"/>
                <a:ext cx="1653618" cy="196208"/>
              </a:xfrm>
              <a:prstGeom prst="rect">
                <a:avLst/>
              </a:prstGeom>
              <a:solidFill>
                <a:srgbClr val="ECEBE6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1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Личный </a:t>
                </a:r>
                <a:r>
                  <a:rPr lang="ru-RU" sz="1100" b="1" dirty="0" smtClean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кабинет</a:t>
                </a:r>
                <a:endParaRPr lang="ru-RU" sz="11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cxnSp>
          <p:nvCxnSpPr>
            <p:cNvPr id="151" name="Прямая со стрелкой 150"/>
            <p:cNvCxnSpPr/>
            <p:nvPr/>
          </p:nvCxnSpPr>
          <p:spPr>
            <a:xfrm flipV="1">
              <a:off x="4531673" y="5443843"/>
              <a:ext cx="1" cy="336000"/>
            </a:xfrm>
            <a:prstGeom prst="straightConnector1">
              <a:avLst/>
            </a:prstGeom>
            <a:ln>
              <a:solidFill>
                <a:srgbClr val="05549A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 стрелкой 151"/>
            <p:cNvCxnSpPr/>
            <p:nvPr/>
          </p:nvCxnSpPr>
          <p:spPr>
            <a:xfrm flipV="1">
              <a:off x="5698394" y="5435384"/>
              <a:ext cx="1" cy="336000"/>
            </a:xfrm>
            <a:prstGeom prst="straightConnector1">
              <a:avLst/>
            </a:prstGeom>
            <a:ln>
              <a:solidFill>
                <a:srgbClr val="05549A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 стрелкой 152"/>
            <p:cNvCxnSpPr/>
            <p:nvPr/>
          </p:nvCxnSpPr>
          <p:spPr>
            <a:xfrm flipV="1">
              <a:off x="7048902" y="5448179"/>
              <a:ext cx="1" cy="336000"/>
            </a:xfrm>
            <a:prstGeom prst="straightConnector1">
              <a:avLst/>
            </a:prstGeom>
            <a:ln>
              <a:solidFill>
                <a:srgbClr val="05549A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 стрелкой 153"/>
            <p:cNvCxnSpPr/>
            <p:nvPr/>
          </p:nvCxnSpPr>
          <p:spPr>
            <a:xfrm flipV="1">
              <a:off x="8358221" y="5454260"/>
              <a:ext cx="1" cy="336000"/>
            </a:xfrm>
            <a:prstGeom prst="straightConnector1">
              <a:avLst/>
            </a:prstGeom>
            <a:ln>
              <a:solidFill>
                <a:srgbClr val="05549A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 стрелкой 154"/>
            <p:cNvCxnSpPr/>
            <p:nvPr/>
          </p:nvCxnSpPr>
          <p:spPr>
            <a:xfrm>
              <a:off x="3806164" y="3506453"/>
              <a:ext cx="240000" cy="43"/>
            </a:xfrm>
            <a:prstGeom prst="straightConnector1">
              <a:avLst/>
            </a:prstGeom>
            <a:ln>
              <a:solidFill>
                <a:srgbClr val="05549A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828" y="5657105"/>
              <a:ext cx="253109" cy="337479"/>
            </a:xfrm>
            <a:prstGeom prst="rect">
              <a:avLst/>
            </a:prstGeom>
          </p:spPr>
        </p:pic>
        <p:pic>
          <p:nvPicPr>
            <p:cNvPr id="97" name="Рисунок 9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456" y="5625501"/>
              <a:ext cx="253109" cy="337479"/>
            </a:xfrm>
            <a:prstGeom prst="rect">
              <a:avLst/>
            </a:prstGeom>
          </p:spPr>
        </p:pic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3615" y="5631584"/>
              <a:ext cx="253109" cy="337479"/>
            </a:xfrm>
            <a:prstGeom prst="rect">
              <a:avLst/>
            </a:prstGeom>
          </p:spPr>
        </p:pic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5707" y="5649723"/>
              <a:ext cx="253109" cy="337479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2987261" y="805133"/>
              <a:ext cx="2746642" cy="3101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4659866" y="1721412"/>
              <a:ext cx="3377138" cy="3351836"/>
              <a:chOff x="4175789" y="2034680"/>
              <a:chExt cx="2936642" cy="2914640"/>
            </a:xfrm>
          </p:grpSpPr>
          <p:cxnSp>
            <p:nvCxnSpPr>
              <p:cNvPr id="135" name="Соединительная линия уступом 134"/>
              <p:cNvCxnSpPr/>
              <p:nvPr/>
            </p:nvCxnSpPr>
            <p:spPr>
              <a:xfrm rot="10800000" flipV="1">
                <a:off x="4175789" y="2157985"/>
                <a:ext cx="108849" cy="320327"/>
              </a:xfrm>
              <a:prstGeom prst="bentConnector2">
                <a:avLst/>
              </a:prstGeom>
              <a:ln>
                <a:solidFill>
                  <a:srgbClr val="05549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Соединительная линия уступом 135"/>
              <p:cNvCxnSpPr/>
              <p:nvPr/>
            </p:nvCxnSpPr>
            <p:spPr>
              <a:xfrm rot="10800000" flipV="1">
                <a:off x="4175789" y="2583561"/>
                <a:ext cx="108849" cy="320327"/>
              </a:xfrm>
              <a:prstGeom prst="bentConnector2">
                <a:avLst/>
              </a:prstGeom>
              <a:ln>
                <a:solidFill>
                  <a:srgbClr val="05549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Соединительная линия уступом 136"/>
              <p:cNvCxnSpPr/>
              <p:nvPr/>
            </p:nvCxnSpPr>
            <p:spPr>
              <a:xfrm rot="10800000" flipV="1">
                <a:off x="4175789" y="3685514"/>
                <a:ext cx="108849" cy="320327"/>
              </a:xfrm>
              <a:prstGeom prst="bentConnector2">
                <a:avLst/>
              </a:prstGeom>
              <a:ln>
                <a:solidFill>
                  <a:srgbClr val="05549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Соединительная линия уступом 109"/>
              <p:cNvCxnSpPr/>
              <p:nvPr/>
            </p:nvCxnSpPr>
            <p:spPr>
              <a:xfrm rot="10800000" flipV="1">
                <a:off x="4175789" y="3063613"/>
                <a:ext cx="108849" cy="320327"/>
              </a:xfrm>
              <a:prstGeom prst="bentConnector2">
                <a:avLst/>
              </a:prstGeom>
              <a:ln>
                <a:solidFill>
                  <a:srgbClr val="05549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Прямоугольник 121"/>
              <p:cNvSpPr/>
              <p:nvPr/>
            </p:nvSpPr>
            <p:spPr>
              <a:xfrm>
                <a:off x="4271797" y="2066675"/>
                <a:ext cx="2553049" cy="307776"/>
              </a:xfrm>
              <a:prstGeom prst="rect">
                <a:avLst/>
              </a:prstGeom>
              <a:solidFill>
                <a:srgbClr val="05549A"/>
              </a:solidFill>
              <a:ln>
                <a:noFill/>
              </a:ln>
            </p:spPr>
            <p:txBody>
              <a:bodyPr wrap="square" lIns="121917" tIns="60958" rIns="121917" bIns="60958">
                <a:spAutoFit/>
              </a:bodyPr>
              <a:lstStyle/>
              <a:p>
                <a:pPr defTabSz="239178" rtl="1"/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Планирование</a:t>
                </a:r>
              </a:p>
            </p:txBody>
          </p:sp>
          <p:sp>
            <p:nvSpPr>
              <p:cNvPr id="123" name="Прямоугольник 122"/>
              <p:cNvSpPr/>
              <p:nvPr/>
            </p:nvSpPr>
            <p:spPr>
              <a:xfrm>
                <a:off x="4278602" y="2499948"/>
                <a:ext cx="2561271" cy="307776"/>
              </a:xfrm>
              <a:prstGeom prst="rect">
                <a:avLst/>
              </a:prstGeom>
              <a:solidFill>
                <a:srgbClr val="05549A"/>
              </a:solidFill>
              <a:ln>
                <a:noFill/>
              </a:ln>
            </p:spPr>
            <p:txBody>
              <a:bodyPr wrap="square" lIns="121917" tIns="60958" rIns="121917" bIns="60958">
                <a:spAutoFit/>
              </a:bodyPr>
              <a:lstStyle/>
              <a:p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Подготовка и назначение КМ</a:t>
                </a:r>
              </a:p>
            </p:txBody>
          </p:sp>
          <p:sp>
            <p:nvSpPr>
              <p:cNvPr id="111" name="Прямоугольник 110"/>
              <p:cNvSpPr/>
              <p:nvPr/>
            </p:nvSpPr>
            <p:spPr>
              <a:xfrm>
                <a:off x="4284735" y="3551161"/>
                <a:ext cx="2548719" cy="492443"/>
              </a:xfrm>
              <a:prstGeom prst="rect">
                <a:avLst/>
              </a:prstGeom>
              <a:solidFill>
                <a:srgbClr val="05549A"/>
              </a:solidFill>
              <a:ln>
                <a:noFill/>
              </a:ln>
            </p:spPr>
            <p:txBody>
              <a:bodyPr wrap="square" lIns="121917" tIns="60958" rIns="121917" bIns="60958">
                <a:spAutoFit/>
              </a:bodyPr>
              <a:lstStyle/>
              <a:p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Решения по результатам КМ </a:t>
                </a:r>
                <a:b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</a:br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и их реализация</a:t>
                </a:r>
              </a:p>
            </p:txBody>
          </p:sp>
          <p:sp>
            <p:nvSpPr>
              <p:cNvPr id="112" name="Прямоугольник 111"/>
              <p:cNvSpPr/>
              <p:nvPr/>
            </p:nvSpPr>
            <p:spPr>
              <a:xfrm>
                <a:off x="4293442" y="4602375"/>
                <a:ext cx="2546087" cy="307776"/>
              </a:xfrm>
              <a:prstGeom prst="rect">
                <a:avLst/>
              </a:prstGeom>
              <a:solidFill>
                <a:srgbClr val="05549A"/>
              </a:solidFill>
              <a:ln>
                <a:noFill/>
              </a:ln>
            </p:spPr>
            <p:txBody>
              <a:bodyPr wrap="square" lIns="121917" tIns="60958" rIns="121917" bIns="60958">
                <a:spAutoFit/>
              </a:bodyPr>
              <a:lstStyle/>
              <a:p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Формирование отчетности</a:t>
                </a:r>
              </a:p>
            </p:txBody>
          </p:sp>
          <p:cxnSp>
            <p:nvCxnSpPr>
              <p:cNvPr id="105" name="Соединительная линия уступом 104"/>
              <p:cNvCxnSpPr/>
              <p:nvPr/>
            </p:nvCxnSpPr>
            <p:spPr>
              <a:xfrm rot="10800000" flipH="1">
                <a:off x="7003582" y="4442211"/>
                <a:ext cx="108849" cy="320327"/>
              </a:xfrm>
              <a:prstGeom prst="bentConnector2">
                <a:avLst/>
              </a:prstGeom>
              <a:ln>
                <a:solidFill>
                  <a:srgbClr val="05549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Рисунок 10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16162" y="2034680"/>
                <a:ext cx="432109" cy="374385"/>
              </a:xfrm>
              <a:prstGeom prst="rect">
                <a:avLst/>
              </a:prstGeom>
            </p:spPr>
          </p:pic>
          <p:pic>
            <p:nvPicPr>
              <p:cNvPr id="116" name="Рисунок 11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17399" y="2468311"/>
                <a:ext cx="429635" cy="371048"/>
              </a:xfrm>
              <a:prstGeom prst="rect">
                <a:avLst/>
              </a:prstGeom>
            </p:spPr>
          </p:pic>
          <p:sp>
            <p:nvSpPr>
              <p:cNvPr id="96" name="Прямоугольник 95"/>
              <p:cNvSpPr/>
              <p:nvPr/>
            </p:nvSpPr>
            <p:spPr>
              <a:xfrm>
                <a:off x="4278602" y="2933221"/>
                <a:ext cx="2561271" cy="492443"/>
              </a:xfrm>
              <a:prstGeom prst="rect">
                <a:avLst/>
              </a:prstGeom>
              <a:solidFill>
                <a:srgbClr val="05549A"/>
              </a:solidFill>
              <a:ln>
                <a:noFill/>
              </a:ln>
            </p:spPr>
            <p:txBody>
              <a:bodyPr wrap="square" lIns="121917" tIns="60958" rIns="121917" bIns="60958">
                <a:spAutoFit/>
              </a:bodyPr>
              <a:lstStyle/>
              <a:p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Проведение и оформление результатов КМ</a:t>
                </a:r>
              </a:p>
            </p:txBody>
          </p:sp>
          <p:pic>
            <p:nvPicPr>
              <p:cNvPr id="115" name="Рисунок 114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17399" y="2993487"/>
                <a:ext cx="429635" cy="371911"/>
              </a:xfrm>
              <a:prstGeom prst="rect">
                <a:avLst/>
              </a:prstGeom>
            </p:spPr>
          </p:pic>
          <p:sp>
            <p:nvSpPr>
              <p:cNvPr id="117" name="Прямоугольник 116"/>
              <p:cNvSpPr/>
              <p:nvPr/>
            </p:nvSpPr>
            <p:spPr>
              <a:xfrm>
                <a:off x="4293443" y="4169101"/>
                <a:ext cx="2530904" cy="307776"/>
              </a:xfrm>
              <a:prstGeom prst="rect">
                <a:avLst/>
              </a:prstGeom>
              <a:solidFill>
                <a:srgbClr val="05549A"/>
              </a:solidFill>
              <a:ln>
                <a:noFill/>
              </a:ln>
            </p:spPr>
            <p:txBody>
              <a:bodyPr wrap="square" lIns="121917" tIns="60958" rIns="121917" bIns="60958">
                <a:spAutoFit/>
              </a:bodyPr>
              <a:lstStyle/>
              <a:p>
                <a:r>
                  <a:rPr lang="ru-RU" sz="1200" b="1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Мониторинг контроля</a:t>
                </a:r>
              </a:p>
            </p:txBody>
          </p:sp>
          <p:cxnSp>
            <p:nvCxnSpPr>
              <p:cNvPr id="118" name="Соединительная линия уступом 117"/>
              <p:cNvCxnSpPr/>
              <p:nvPr/>
            </p:nvCxnSpPr>
            <p:spPr>
              <a:xfrm rot="10800000" flipH="1">
                <a:off x="7003582" y="4008938"/>
                <a:ext cx="108849" cy="320327"/>
              </a:xfrm>
              <a:prstGeom prst="bentConnector2">
                <a:avLst/>
              </a:prstGeom>
              <a:ln>
                <a:solidFill>
                  <a:srgbClr val="05549A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9" name="Рисунок 118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08326" y="4129629"/>
                <a:ext cx="447781" cy="386720"/>
              </a:xfrm>
              <a:prstGeom prst="rect">
                <a:avLst/>
              </a:prstGeom>
            </p:spPr>
          </p:pic>
          <p:pic>
            <p:nvPicPr>
              <p:cNvPr id="129" name="Рисунок 128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08327" y="4562601"/>
                <a:ext cx="447780" cy="386719"/>
              </a:xfrm>
              <a:prstGeom prst="rect">
                <a:avLst/>
              </a:prstGeom>
            </p:spPr>
          </p:pic>
          <p:pic>
            <p:nvPicPr>
              <p:cNvPr id="130" name="Рисунок 129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18636" y="3611857"/>
                <a:ext cx="429635" cy="371048"/>
              </a:xfrm>
              <a:prstGeom prst="rect">
                <a:avLst/>
              </a:prstGeom>
            </p:spPr>
          </p:pic>
        </p:grpSp>
        <p:grpSp>
          <p:nvGrpSpPr>
            <p:cNvPr id="25" name="Группа 24"/>
            <p:cNvGrpSpPr/>
            <p:nvPr/>
          </p:nvGrpSpPr>
          <p:grpSpPr>
            <a:xfrm>
              <a:off x="9063556" y="1419340"/>
              <a:ext cx="2252580" cy="4314382"/>
              <a:chOff x="9936427" y="1358437"/>
              <a:chExt cx="2252580" cy="4314382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10274044" y="3220785"/>
                <a:ext cx="1798592" cy="6724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lIns="121917" tIns="60958" rIns="121917" bIns="60958" rtlCol="0" anchor="ctr">
                <a:noAutofit/>
              </a:bodyPr>
              <a:lstStyle/>
              <a:p>
                <a:endParaRPr lang="ru-RU" sz="12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grpSp>
            <p:nvGrpSpPr>
              <p:cNvPr id="5" name="Группа 4"/>
              <p:cNvGrpSpPr/>
              <p:nvPr/>
            </p:nvGrpSpPr>
            <p:grpSpPr>
              <a:xfrm>
                <a:off x="9936427" y="1358437"/>
                <a:ext cx="2252580" cy="4314382"/>
                <a:chOff x="9936427" y="1358437"/>
                <a:chExt cx="2252580" cy="4314382"/>
              </a:xfrm>
            </p:grpSpPr>
            <p:sp>
              <p:nvSpPr>
                <p:cNvPr id="128" name="TextBox 127"/>
                <p:cNvSpPr txBox="1"/>
                <p:nvPr/>
              </p:nvSpPr>
              <p:spPr>
                <a:xfrm>
                  <a:off x="10274044" y="4806527"/>
                  <a:ext cx="1798592" cy="8662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5549A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lIns="121917" tIns="60958" rIns="121917" bIns="60958" rtlCol="0" anchor="ctr">
                  <a:noAutofit/>
                </a:bodyPr>
                <a:lstStyle/>
                <a:p>
                  <a:endParaRPr lang="ru-RU" sz="12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10274044" y="3988871"/>
                  <a:ext cx="1798592" cy="6724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5549A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lIns="121917" tIns="60958" rIns="121917" bIns="60958" rtlCol="0" anchor="ctr">
                  <a:noAutofit/>
                </a:bodyPr>
                <a:lstStyle/>
                <a:p>
                  <a:endParaRPr lang="ru-RU" sz="1200" b="1" dirty="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10999434" y="3262470"/>
                  <a:ext cx="1145239" cy="5847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lIns="121917" tIns="60958" rIns="121917" bIns="60958" rtlCol="0">
                  <a:spAutoFit/>
                </a:bodyPr>
                <a:lstStyle/>
                <a:p>
                  <a:r>
                    <a:rPr lang="ru-RU" sz="15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Минфин </a:t>
                  </a:r>
                </a:p>
                <a:p>
                  <a:r>
                    <a:rPr lang="ru-RU" sz="15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Росстат</a:t>
                  </a: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10274044" y="5317295"/>
                  <a:ext cx="1914963" cy="3385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lIns="121917" tIns="60958" rIns="121917" bIns="60958" rtlCol="0">
                  <a:spAutoFit/>
                </a:bodyPr>
                <a:lstStyle/>
                <a:p>
                  <a:r>
                    <a:rPr lang="ru-RU" sz="1400" b="1" i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иные внешние ИС</a:t>
                  </a: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10999434" y="4197956"/>
                  <a:ext cx="916137" cy="353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lIns="121917" tIns="60958" rIns="121917" bIns="60958" rtlCol="0">
                  <a:spAutoFit/>
                </a:bodyPr>
                <a:lstStyle/>
                <a:p>
                  <a:r>
                    <a:rPr lang="ru-RU" sz="15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rPr>
                    <a:t>АСФК</a:t>
                  </a:r>
                </a:p>
              </p:txBody>
            </p:sp>
            <p:grpSp>
              <p:nvGrpSpPr>
                <p:cNvPr id="32" name="Группа 31"/>
                <p:cNvGrpSpPr/>
                <p:nvPr/>
              </p:nvGrpSpPr>
              <p:grpSpPr>
                <a:xfrm>
                  <a:off x="10224452" y="1358437"/>
                  <a:ext cx="1848179" cy="882619"/>
                  <a:chOff x="7668344" y="1018828"/>
                  <a:chExt cx="956669" cy="661964"/>
                </a:xfrm>
              </p:grpSpPr>
              <p:sp>
                <p:nvSpPr>
                  <p:cNvPr id="109" name="TextBox 108"/>
                  <p:cNvSpPr txBox="1"/>
                  <p:nvPr/>
                </p:nvSpPr>
                <p:spPr>
                  <a:xfrm>
                    <a:off x="7682232" y="1018828"/>
                    <a:ext cx="942781" cy="6619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05549A"/>
                    </a:solidFill>
                  </a:ln>
                  <a:effectLst/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endParaRPr lang="ru-RU" sz="12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grpSp>
                <p:nvGrpSpPr>
                  <p:cNvPr id="103" name="Группа 6"/>
                  <p:cNvGrpSpPr>
                    <a:grpSpLocks/>
                  </p:cNvGrpSpPr>
                  <p:nvPr/>
                </p:nvGrpSpPr>
                <p:grpSpPr bwMode="auto">
                  <a:xfrm>
                    <a:off x="7668344" y="1047693"/>
                    <a:ext cx="831435" cy="585807"/>
                    <a:chOff x="477183" y="2419485"/>
                    <a:chExt cx="1198796" cy="877366"/>
                  </a:xfrm>
                </p:grpSpPr>
                <p:sp>
                  <p:nvSpPr>
                    <p:cNvPr id="104" name="Скругленный прямоугольник 103"/>
                    <p:cNvSpPr/>
                    <p:nvPr/>
                  </p:nvSpPr>
                  <p:spPr>
                    <a:xfrm>
                      <a:off x="477183" y="2419485"/>
                      <a:ext cx="699961" cy="268288"/>
                    </a:xfrm>
                    <a:prstGeom prst="roundRect">
                      <a:avLst>
                        <a:gd name="adj" fmla="val 0"/>
                      </a:avLst>
                    </a:prstGeom>
                    <a:noFill/>
                    <a:ln w="9525">
                      <a:noFill/>
                    </a:ln>
                  </p:spPr>
                  <p:style>
                    <a:lnRef idx="2">
                      <a:schemeClr val="accent5">
                        <a:shade val="50000"/>
                      </a:schemeClr>
                    </a:lnRef>
                    <a:fillRef idx="1">
                      <a:schemeClr val="accent5"/>
                    </a:fillRef>
                    <a:effectRef idx="0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eaLnBrk="1" hangingPunct="1">
                        <a:defRPr/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ЕИС</a:t>
                      </a:r>
                    </a:p>
                  </p:txBody>
                </p:sp>
                <p:pic>
                  <p:nvPicPr>
                    <p:cNvPr id="106" name="Рисунок 65"/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2980" t="8652" r="41878" b="58908"/>
                    <a:stretch>
                      <a:fillRect/>
                    </a:stretch>
                  </p:blipFill>
                  <p:spPr bwMode="auto">
                    <a:xfrm>
                      <a:off x="609249" y="2680594"/>
                      <a:ext cx="1066730" cy="61625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cxnSp>
              <p:nvCxnSpPr>
                <p:cNvPr id="139" name="Прямая со стрелкой 138"/>
                <p:cNvCxnSpPr/>
                <p:nvPr/>
              </p:nvCxnSpPr>
              <p:spPr>
                <a:xfrm>
                  <a:off x="9936427" y="1832951"/>
                  <a:ext cx="314859" cy="0"/>
                </a:xfrm>
                <a:prstGeom prst="straightConnector1">
                  <a:avLst/>
                </a:prstGeom>
                <a:ln>
                  <a:solidFill>
                    <a:srgbClr val="05549A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Прямая со стрелкой 141"/>
                <p:cNvCxnSpPr/>
                <p:nvPr/>
              </p:nvCxnSpPr>
              <p:spPr>
                <a:xfrm>
                  <a:off x="9936427" y="2733181"/>
                  <a:ext cx="314859" cy="5084"/>
                </a:xfrm>
                <a:prstGeom prst="straightConnector1">
                  <a:avLst/>
                </a:prstGeom>
                <a:ln>
                  <a:solidFill>
                    <a:srgbClr val="05549A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Прямая со стрелкой 147"/>
                <p:cNvCxnSpPr/>
                <p:nvPr/>
              </p:nvCxnSpPr>
              <p:spPr>
                <a:xfrm>
                  <a:off x="9952141" y="3473839"/>
                  <a:ext cx="299145" cy="0"/>
                </a:xfrm>
                <a:prstGeom prst="straightConnector1">
                  <a:avLst/>
                </a:prstGeom>
                <a:ln>
                  <a:solidFill>
                    <a:srgbClr val="05549A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Прямая со стрелкой 148"/>
                <p:cNvCxnSpPr/>
                <p:nvPr/>
              </p:nvCxnSpPr>
              <p:spPr>
                <a:xfrm flipH="1">
                  <a:off x="9952140" y="4281187"/>
                  <a:ext cx="278051" cy="0"/>
                </a:xfrm>
                <a:prstGeom prst="straightConnector1">
                  <a:avLst/>
                </a:prstGeom>
                <a:ln>
                  <a:solidFill>
                    <a:srgbClr val="05549A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037" name="Рисунок 1036"/>
                <p:cNvPicPr>
                  <a:picLocks noChangeAspect="1"/>
                </p:cNvPicPr>
                <p:nvPr/>
              </p:nvPicPr>
              <p:blipFill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59603" y="4058915"/>
                  <a:ext cx="632941" cy="546309"/>
                </a:xfrm>
                <a:prstGeom prst="rect">
                  <a:avLst/>
                </a:prstGeom>
              </p:spPr>
            </p:pic>
            <p:pic>
              <p:nvPicPr>
                <p:cNvPr id="1045" name="Рисунок 1044"/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38850" y="3262469"/>
                  <a:ext cx="653695" cy="516755"/>
                </a:xfrm>
                <a:prstGeom prst="rect">
                  <a:avLst/>
                </a:prstGeom>
              </p:spPr>
            </p:pic>
            <p:pic>
              <p:nvPicPr>
                <p:cNvPr id="1046" name="Рисунок 1045"/>
                <p:cNvPicPr>
                  <a:picLocks noChangeAspect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06850" y="4867371"/>
                  <a:ext cx="585695" cy="465991"/>
                </a:xfrm>
                <a:prstGeom prst="rect">
                  <a:avLst/>
                </a:prstGeom>
              </p:spPr>
            </p:pic>
            <p:grpSp>
              <p:nvGrpSpPr>
                <p:cNvPr id="33" name="Группа 32"/>
                <p:cNvGrpSpPr/>
                <p:nvPr/>
              </p:nvGrpSpPr>
              <p:grpSpPr>
                <a:xfrm>
                  <a:off x="10224457" y="2333007"/>
                  <a:ext cx="1848179" cy="792109"/>
                  <a:chOff x="7672643" y="1749755"/>
                  <a:chExt cx="1381834" cy="594082"/>
                </a:xfrm>
              </p:grpSpPr>
              <p:sp>
                <p:nvSpPr>
                  <p:cNvPr id="124" name="TextBox 123"/>
                  <p:cNvSpPr txBox="1"/>
                  <p:nvPr/>
                </p:nvSpPr>
                <p:spPr>
                  <a:xfrm>
                    <a:off x="7705533" y="1758035"/>
                    <a:ext cx="1348944" cy="5858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05549A"/>
                    </a:solidFill>
                  </a:ln>
                  <a:effectLst/>
                </p:spPr>
                <p:style>
                  <a:lnRef idx="1">
                    <a:schemeClr val="accent4"/>
                  </a:lnRef>
                  <a:fillRef idx="2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endParaRPr lang="ru-RU" sz="1200" b="1" dirty="0">
                      <a:latin typeface="Segoe UI" panose="020B0502040204020203" pitchFamily="34" charset="0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grpSp>
                <p:nvGrpSpPr>
                  <p:cNvPr id="4" name="Группа 3"/>
                  <p:cNvGrpSpPr/>
                  <p:nvPr/>
                </p:nvGrpSpPr>
                <p:grpSpPr>
                  <a:xfrm>
                    <a:off x="7672643" y="1749755"/>
                    <a:ext cx="1341919" cy="541167"/>
                    <a:chOff x="7820915" y="1582024"/>
                    <a:chExt cx="1341919" cy="541167"/>
                  </a:xfrm>
                </p:grpSpPr>
                <p:sp>
                  <p:nvSpPr>
                    <p:cNvPr id="84" name="TextBox 83"/>
                    <p:cNvSpPr txBox="1"/>
                    <p:nvPr/>
                  </p:nvSpPr>
                  <p:spPr>
                    <a:xfrm>
                      <a:off x="7820915" y="1582024"/>
                      <a:ext cx="1110889" cy="24237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</p:spPr>
                  <p:style>
                    <a:lnRef idx="1">
                      <a:schemeClr val="accent4"/>
                    </a:lnRef>
                    <a:fillRef idx="2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dk1"/>
                    </a:fontRef>
                  </p:style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ru-RU" sz="1500" b="1" dirty="0"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ГИС ЕСГФК</a:t>
                      </a:r>
                    </a:p>
                  </p:txBody>
                </p:sp>
                <p:pic>
                  <p:nvPicPr>
                    <p:cNvPr id="141" name="Picture 4" descr="C:\Users\3053\Desktop\Безымянный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912851" y="1825595"/>
                      <a:ext cx="1249983" cy="2975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cxnSp>
              <p:nvCxnSpPr>
                <p:cNvPr id="108" name="Прямая со стрелкой 107"/>
                <p:cNvCxnSpPr/>
                <p:nvPr/>
              </p:nvCxnSpPr>
              <p:spPr>
                <a:xfrm>
                  <a:off x="9936427" y="5062997"/>
                  <a:ext cx="314859" cy="0"/>
                </a:xfrm>
                <a:prstGeom prst="straightConnector1">
                  <a:avLst/>
                </a:prstGeom>
                <a:ln>
                  <a:solidFill>
                    <a:srgbClr val="05549A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32" name="TextBox 131"/>
          <p:cNvSpPr txBox="1"/>
          <p:nvPr/>
        </p:nvSpPr>
        <p:spPr>
          <a:xfrm>
            <a:off x="4276413" y="287349"/>
            <a:ext cx="7906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Формирование единого информационного пространства </a:t>
            </a:r>
          </a:p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Подсистемы финансового контроля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12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1588" y="6347759"/>
            <a:ext cx="2743200" cy="365125"/>
          </a:xfrm>
        </p:spPr>
        <p:txBody>
          <a:bodyPr/>
          <a:lstStyle/>
          <a:p>
            <a:fld id="{FE7B0A02-71AC-4A27-BBA1-31EB6F6D6E37}" type="slidenum">
              <a:rPr lang="ru-RU" altLang="ru-RU" smtClean="0"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498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Диаграмма 104"/>
          <p:cNvGraphicFramePr/>
          <p:nvPr>
            <p:extLst>
              <p:ext uri="{D42A27DB-BD31-4B8C-83A1-F6EECF244321}">
                <p14:modId xmlns:p14="http://schemas.microsoft.com/office/powerpoint/2010/main" val="639840372"/>
              </p:ext>
            </p:extLst>
          </p:nvPr>
        </p:nvGraphicFramePr>
        <p:xfrm>
          <a:off x="8085701" y="4595453"/>
          <a:ext cx="1137985" cy="1014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8" name="Диаграмма 97"/>
          <p:cNvGraphicFramePr/>
          <p:nvPr>
            <p:extLst>
              <p:ext uri="{D42A27DB-BD31-4B8C-83A1-F6EECF244321}">
                <p14:modId xmlns:p14="http://schemas.microsoft.com/office/powerpoint/2010/main" val="584510830"/>
              </p:ext>
            </p:extLst>
          </p:nvPr>
        </p:nvGraphicFramePr>
        <p:xfrm>
          <a:off x="505076" y="2017833"/>
          <a:ext cx="3121794" cy="2209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Овал 67"/>
          <p:cNvSpPr/>
          <p:nvPr/>
        </p:nvSpPr>
        <p:spPr>
          <a:xfrm>
            <a:off x="10189609" y="1920330"/>
            <a:ext cx="1707115" cy="8254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4271632" y="250848"/>
            <a:ext cx="7906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Предварительные итоги контрольной деятельности за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I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полугодие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30" name="Объект 2"/>
          <p:cNvSpPr>
            <a:spLocks noGrp="1"/>
          </p:cNvSpPr>
          <p:nvPr>
            <p:ph idx="1"/>
          </p:nvPr>
        </p:nvSpPr>
        <p:spPr>
          <a:xfrm>
            <a:off x="3511314" y="1367571"/>
            <a:ext cx="4092242" cy="506896"/>
          </a:xfrm>
        </p:spPr>
        <p:txBody>
          <a:bodyPr/>
          <a:lstStyle/>
          <a:p>
            <a:pPr marL="0" indent="0" algn="ctr">
              <a:buNone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Направлено в 2017 году представлений, предписаний, шт.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2" name="Объект 2"/>
          <p:cNvSpPr txBox="1">
            <a:spLocks/>
          </p:cNvSpPr>
          <p:nvPr/>
        </p:nvSpPr>
        <p:spPr bwMode="auto">
          <a:xfrm>
            <a:off x="8841732" y="1381592"/>
            <a:ext cx="2005877" cy="34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Направлено УБМП, шт.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3626870" y="1246970"/>
            <a:ext cx="0" cy="527070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4074420928"/>
              </p:ext>
            </p:extLst>
          </p:nvPr>
        </p:nvGraphicFramePr>
        <p:xfrm>
          <a:off x="4183396" y="2035797"/>
          <a:ext cx="3230202" cy="1506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Объект 2"/>
          <p:cNvSpPr txBox="1">
            <a:spLocks/>
          </p:cNvSpPr>
          <p:nvPr/>
        </p:nvSpPr>
        <p:spPr bwMode="auto">
          <a:xfrm>
            <a:off x="4568504" y="2914243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3 561 (78%)</a:t>
            </a:r>
            <a:endParaRPr lang="ru-RU" sz="1600" b="1" dirty="0"/>
          </a:p>
        </p:txBody>
      </p:sp>
      <p:sp>
        <p:nvSpPr>
          <p:cNvPr id="60" name="Овал 59"/>
          <p:cNvSpPr/>
          <p:nvPr/>
        </p:nvSpPr>
        <p:spPr>
          <a:xfrm>
            <a:off x="8199310" y="1910640"/>
            <a:ext cx="879910" cy="8254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бъект 2"/>
          <p:cNvSpPr txBox="1">
            <a:spLocks/>
          </p:cNvSpPr>
          <p:nvPr/>
        </p:nvSpPr>
        <p:spPr bwMode="auto">
          <a:xfrm>
            <a:off x="10377277" y="2124873"/>
            <a:ext cx="1467923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355 + ?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9121404" y="1877295"/>
            <a:ext cx="1024969" cy="846415"/>
          </a:xfrm>
          <a:prstGeom prst="rightArrow">
            <a:avLst/>
          </a:prstGeom>
          <a:solidFill>
            <a:srgbClr val="D1E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бъект 2"/>
          <p:cNvSpPr txBox="1">
            <a:spLocks/>
          </p:cNvSpPr>
          <p:nvPr/>
        </p:nvSpPr>
        <p:spPr bwMode="auto">
          <a:xfrm>
            <a:off x="9099053" y="2144237"/>
            <a:ext cx="1033481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 + 16,4 %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6" name="Объект 2"/>
          <p:cNvSpPr txBox="1">
            <a:spLocks/>
          </p:cNvSpPr>
          <p:nvPr/>
        </p:nvSpPr>
        <p:spPr bwMode="auto">
          <a:xfrm>
            <a:off x="7811588" y="2797104"/>
            <a:ext cx="174801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b="1" u="sng" dirty="0" smtClean="0"/>
              <a:t>2017 </a:t>
            </a:r>
            <a:r>
              <a:rPr lang="ru-RU" sz="1600" b="1" u="sng" dirty="0" smtClean="0"/>
              <a:t>год</a:t>
            </a:r>
            <a:endParaRPr lang="ru-RU" sz="1600" b="1" u="sng" dirty="0"/>
          </a:p>
        </p:txBody>
      </p:sp>
      <p:sp>
        <p:nvSpPr>
          <p:cNvPr id="67" name="Объект 2"/>
          <p:cNvSpPr txBox="1">
            <a:spLocks/>
          </p:cNvSpPr>
          <p:nvPr/>
        </p:nvSpPr>
        <p:spPr bwMode="auto">
          <a:xfrm>
            <a:off x="10247827" y="2799053"/>
            <a:ext cx="174801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u="sng" dirty="0" smtClean="0"/>
              <a:t>6 мес. 2018 год</a:t>
            </a:r>
            <a:endParaRPr lang="ru-RU" sz="1600" b="1" u="sng" dirty="0"/>
          </a:p>
        </p:txBody>
      </p:sp>
      <p:sp>
        <p:nvSpPr>
          <p:cNvPr id="69" name="Объект 2"/>
          <p:cNvSpPr txBox="1">
            <a:spLocks/>
          </p:cNvSpPr>
          <p:nvPr/>
        </p:nvSpPr>
        <p:spPr bwMode="auto">
          <a:xfrm>
            <a:off x="8288704" y="2124874"/>
            <a:ext cx="1118689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305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0" name="Объект 2"/>
          <p:cNvSpPr txBox="1">
            <a:spLocks/>
          </p:cNvSpPr>
          <p:nvPr/>
        </p:nvSpPr>
        <p:spPr bwMode="auto">
          <a:xfrm>
            <a:off x="3626870" y="4292516"/>
            <a:ext cx="3815922" cy="50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Направлено за 6 мес. 2018 года представлений, предписаний, шт.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71" name="Диаграмма 70"/>
          <p:cNvGraphicFramePr/>
          <p:nvPr>
            <p:extLst>
              <p:ext uri="{D42A27DB-BD31-4B8C-83A1-F6EECF244321}">
                <p14:modId xmlns:p14="http://schemas.microsoft.com/office/powerpoint/2010/main" val="1834867611"/>
              </p:ext>
            </p:extLst>
          </p:nvPr>
        </p:nvGraphicFramePr>
        <p:xfrm>
          <a:off x="4063442" y="4859441"/>
          <a:ext cx="3230202" cy="1506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2" name="Объект 2"/>
          <p:cNvSpPr txBox="1">
            <a:spLocks/>
          </p:cNvSpPr>
          <p:nvPr/>
        </p:nvSpPr>
        <p:spPr bwMode="auto">
          <a:xfrm>
            <a:off x="4441536" y="5711249"/>
            <a:ext cx="1303656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dirty="0" smtClean="0"/>
              <a:t>1 371 (80%)</a:t>
            </a:r>
            <a:endParaRPr lang="ru-RU" sz="1600" b="1" dirty="0"/>
          </a:p>
        </p:txBody>
      </p:sp>
      <p:sp>
        <p:nvSpPr>
          <p:cNvPr id="84" name="Объект 2"/>
          <p:cNvSpPr txBox="1">
            <a:spLocks/>
          </p:cNvSpPr>
          <p:nvPr/>
        </p:nvSpPr>
        <p:spPr bwMode="auto">
          <a:xfrm>
            <a:off x="8068981" y="3643160"/>
            <a:ext cx="3604277" cy="34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Возвращено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в федеральный бюджет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в млрд. руб.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7" name="Стрелка вправо 86"/>
          <p:cNvSpPr/>
          <p:nvPr/>
        </p:nvSpPr>
        <p:spPr>
          <a:xfrm>
            <a:off x="9244158" y="4764226"/>
            <a:ext cx="779459" cy="382543"/>
          </a:xfrm>
          <a:prstGeom prst="rightArrow">
            <a:avLst/>
          </a:prstGeom>
          <a:solidFill>
            <a:srgbClr val="D1E7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бъект 2"/>
          <p:cNvSpPr txBox="1">
            <a:spLocks/>
          </p:cNvSpPr>
          <p:nvPr/>
        </p:nvSpPr>
        <p:spPr bwMode="auto">
          <a:xfrm>
            <a:off x="7885871" y="5430119"/>
            <a:ext cx="174801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b="1" u="sng" dirty="0" smtClean="0"/>
              <a:t>2017 </a:t>
            </a:r>
            <a:r>
              <a:rPr lang="ru-RU" sz="1600" b="1" u="sng" dirty="0" smtClean="0"/>
              <a:t>год</a:t>
            </a:r>
            <a:endParaRPr lang="ru-RU" sz="1600" b="1" u="sng" dirty="0"/>
          </a:p>
        </p:txBody>
      </p:sp>
      <p:sp>
        <p:nvSpPr>
          <p:cNvPr id="90" name="Объект 2"/>
          <p:cNvSpPr txBox="1">
            <a:spLocks/>
          </p:cNvSpPr>
          <p:nvPr/>
        </p:nvSpPr>
        <p:spPr bwMode="auto">
          <a:xfrm>
            <a:off x="9633888" y="5439354"/>
            <a:ext cx="174801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600" b="1" u="sng" dirty="0" smtClean="0"/>
              <a:t>2018 год</a:t>
            </a:r>
            <a:endParaRPr lang="ru-RU" sz="1600" b="1" u="sng" dirty="0"/>
          </a:p>
        </p:txBody>
      </p:sp>
      <p:sp>
        <p:nvSpPr>
          <p:cNvPr id="91" name="Объект 2"/>
          <p:cNvSpPr txBox="1">
            <a:spLocks/>
          </p:cNvSpPr>
          <p:nvPr/>
        </p:nvSpPr>
        <p:spPr bwMode="auto">
          <a:xfrm>
            <a:off x="8562060" y="4244541"/>
            <a:ext cx="559344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</a:rPr>
              <a:t>1,4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7603556" y="1246970"/>
            <a:ext cx="0" cy="527070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970573" y="1353683"/>
            <a:ext cx="2464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Количество проведенных КМ, ед.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100" name="Диаграмма 99"/>
          <p:cNvGraphicFramePr/>
          <p:nvPr>
            <p:extLst>
              <p:ext uri="{D42A27DB-BD31-4B8C-83A1-F6EECF244321}">
                <p14:modId xmlns:p14="http://schemas.microsoft.com/office/powerpoint/2010/main" val="2145784809"/>
              </p:ext>
            </p:extLst>
          </p:nvPr>
        </p:nvGraphicFramePr>
        <p:xfrm>
          <a:off x="456223" y="4563367"/>
          <a:ext cx="3375676" cy="2037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495300" y="4301757"/>
            <a:ext cx="2728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Доля нарушений в объеме проверенных средств, млрд 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103" name="Диаграмма 102"/>
          <p:cNvGraphicFramePr/>
          <p:nvPr>
            <p:extLst>
              <p:ext uri="{D42A27DB-BD31-4B8C-83A1-F6EECF244321}">
                <p14:modId xmlns:p14="http://schemas.microsoft.com/office/powerpoint/2010/main" val="518561894"/>
              </p:ext>
            </p:extLst>
          </p:nvPr>
        </p:nvGraphicFramePr>
        <p:xfrm>
          <a:off x="8199310" y="4446214"/>
          <a:ext cx="1137985" cy="1014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Объект 2"/>
          <p:cNvSpPr txBox="1">
            <a:spLocks/>
          </p:cNvSpPr>
          <p:nvPr/>
        </p:nvSpPr>
        <p:spPr bwMode="auto">
          <a:xfrm>
            <a:off x="8427506" y="4944930"/>
            <a:ext cx="711744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33,9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8" name="Объект 2"/>
          <p:cNvSpPr txBox="1">
            <a:spLocks/>
          </p:cNvSpPr>
          <p:nvPr/>
        </p:nvSpPr>
        <p:spPr bwMode="auto">
          <a:xfrm>
            <a:off x="10331473" y="4263212"/>
            <a:ext cx="559344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2,3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09" name="Диаграмма 108"/>
          <p:cNvGraphicFramePr/>
          <p:nvPr>
            <p:extLst>
              <p:ext uri="{D42A27DB-BD31-4B8C-83A1-F6EECF244321}">
                <p14:modId xmlns:p14="http://schemas.microsoft.com/office/powerpoint/2010/main" val="2762660944"/>
              </p:ext>
            </p:extLst>
          </p:nvPr>
        </p:nvGraphicFramePr>
        <p:xfrm>
          <a:off x="9905181" y="4461724"/>
          <a:ext cx="1137985" cy="1014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0" name="Объект 2"/>
          <p:cNvSpPr txBox="1">
            <a:spLocks/>
          </p:cNvSpPr>
          <p:nvPr/>
        </p:nvSpPr>
        <p:spPr bwMode="auto">
          <a:xfrm>
            <a:off x="10331422" y="4944930"/>
            <a:ext cx="711744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1" name="Объект 2"/>
          <p:cNvSpPr txBox="1">
            <a:spLocks/>
          </p:cNvSpPr>
          <p:nvPr/>
        </p:nvSpPr>
        <p:spPr bwMode="auto">
          <a:xfrm>
            <a:off x="10321427" y="4263212"/>
            <a:ext cx="174801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100" b="1" u="sng" dirty="0" smtClean="0"/>
              <a:t>6 мес. </a:t>
            </a:r>
            <a:br>
              <a:rPr lang="ru-RU" sz="1100" b="1" u="sng" dirty="0" smtClean="0"/>
            </a:br>
            <a:r>
              <a:rPr lang="ru-RU" sz="1100" b="1" u="sng" dirty="0" smtClean="0"/>
              <a:t>2018 года</a:t>
            </a:r>
            <a:endParaRPr lang="ru-RU" sz="1100" b="1" u="sng" dirty="0"/>
          </a:p>
        </p:txBody>
      </p:sp>
      <p:sp>
        <p:nvSpPr>
          <p:cNvPr id="112" name="Объект 2"/>
          <p:cNvSpPr txBox="1">
            <a:spLocks/>
          </p:cNvSpPr>
          <p:nvPr/>
        </p:nvSpPr>
        <p:spPr bwMode="auto">
          <a:xfrm>
            <a:off x="7603554" y="4244541"/>
            <a:ext cx="1027447" cy="27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594" indent="-228594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100" b="1" u="sng" dirty="0" smtClean="0"/>
              <a:t>6 мес. </a:t>
            </a:r>
            <a:br>
              <a:rPr lang="ru-RU" sz="1100" b="1" u="sng" dirty="0" smtClean="0"/>
            </a:br>
            <a:r>
              <a:rPr lang="ru-RU" sz="1100" b="1" u="sng" dirty="0" smtClean="0"/>
              <a:t>2017 года</a:t>
            </a:r>
            <a:endParaRPr lang="ru-RU" sz="1100" b="1" u="sng" dirty="0"/>
          </a:p>
        </p:txBody>
      </p:sp>
      <p:sp>
        <p:nvSpPr>
          <p:cNvPr id="114" name="Объект 2"/>
          <p:cNvSpPr txBox="1">
            <a:spLocks/>
          </p:cNvSpPr>
          <p:nvPr/>
        </p:nvSpPr>
        <p:spPr bwMode="auto">
          <a:xfrm>
            <a:off x="668994" y="4819553"/>
            <a:ext cx="1303677" cy="2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/>
              <a:t>4 862,2</a:t>
            </a:r>
          </a:p>
        </p:txBody>
      </p:sp>
      <p:sp>
        <p:nvSpPr>
          <p:cNvPr id="115" name="Объект 2"/>
          <p:cNvSpPr txBox="1">
            <a:spLocks/>
          </p:cNvSpPr>
          <p:nvPr/>
        </p:nvSpPr>
        <p:spPr bwMode="auto">
          <a:xfrm>
            <a:off x="1743075" y="5562315"/>
            <a:ext cx="666750" cy="2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 smtClean="0"/>
              <a:t>1 519,1</a:t>
            </a:r>
            <a:endParaRPr lang="ru-RU" sz="1200" b="1" dirty="0"/>
          </a:p>
        </p:txBody>
      </p:sp>
      <p:sp>
        <p:nvSpPr>
          <p:cNvPr id="116" name="Объект 2"/>
          <p:cNvSpPr txBox="1">
            <a:spLocks/>
          </p:cNvSpPr>
          <p:nvPr/>
        </p:nvSpPr>
        <p:spPr bwMode="auto">
          <a:xfrm>
            <a:off x="668994" y="1877295"/>
            <a:ext cx="1303677" cy="2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 smtClean="0"/>
              <a:t>8 250</a:t>
            </a:r>
            <a:endParaRPr lang="ru-RU" sz="1200" b="1" dirty="0"/>
          </a:p>
        </p:txBody>
      </p:sp>
      <p:sp>
        <p:nvSpPr>
          <p:cNvPr id="117" name="Объект 2"/>
          <p:cNvSpPr txBox="1">
            <a:spLocks/>
          </p:cNvSpPr>
          <p:nvPr/>
        </p:nvSpPr>
        <p:spPr bwMode="auto">
          <a:xfrm>
            <a:off x="1320832" y="2778299"/>
            <a:ext cx="1303677" cy="2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1200" b="1" dirty="0" smtClean="0"/>
              <a:t>3711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4070509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2901" y="3011868"/>
            <a:ext cx="722947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2700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Спасибо за внимание!</a:t>
            </a:r>
            <a:endParaRPr lang="ru-RU" sz="4800" b="1" dirty="0">
              <a:ln w="12700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956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13045</TotalTime>
  <Words>840</Words>
  <Application>Microsoft Office PowerPoint</Application>
  <PresentationFormat>Широкоэкранный</PresentationFormat>
  <Paragraphs>241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Open Sans Condensed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Магаленцева Галина  Алексеевна</cp:lastModifiedBy>
  <cp:revision>955</cp:revision>
  <cp:lastPrinted>2018-06-26T10:05:46Z</cp:lastPrinted>
  <dcterms:created xsi:type="dcterms:W3CDTF">2015-03-03T16:27:21Z</dcterms:created>
  <dcterms:modified xsi:type="dcterms:W3CDTF">2018-06-27T07:48:23Z</dcterms:modified>
</cp:coreProperties>
</file>