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2"/>
    <p:sldId id="317" r:id="rId3"/>
    <p:sldId id="389" r:id="rId4"/>
    <p:sldId id="388" r:id="rId5"/>
    <p:sldId id="391" r:id="rId6"/>
    <p:sldId id="392" r:id="rId7"/>
    <p:sldId id="331" r:id="rId8"/>
    <p:sldId id="357" r:id="rId9"/>
    <p:sldId id="358" r:id="rId10"/>
    <p:sldId id="368" r:id="rId11"/>
    <p:sldId id="393" r:id="rId12"/>
    <p:sldId id="394" r:id="rId13"/>
    <p:sldId id="396" r:id="rId14"/>
    <p:sldId id="371" r:id="rId15"/>
    <p:sldId id="386" r:id="rId16"/>
    <p:sldId id="379" r:id="rId17"/>
    <p:sldId id="397" r:id="rId18"/>
    <p:sldId id="398" r:id="rId19"/>
    <p:sldId id="380" r:id="rId20"/>
    <p:sldId id="381" r:id="rId21"/>
    <p:sldId id="382" r:id="rId22"/>
    <p:sldId id="383" r:id="rId23"/>
    <p:sldId id="385" r:id="rId24"/>
    <p:sldId id="359" r:id="rId25"/>
    <p:sldId id="361" r:id="rId26"/>
    <p:sldId id="369" r:id="rId27"/>
    <p:sldId id="377" r:id="rId28"/>
    <p:sldId id="328" r:id="rId29"/>
    <p:sldId id="342" r:id="rId30"/>
    <p:sldId id="375" r:id="rId31"/>
    <p:sldId id="365" r:id="rId32"/>
    <p:sldId id="367" r:id="rId33"/>
    <p:sldId id="362" r:id="rId34"/>
    <p:sldId id="363" r:id="rId35"/>
    <p:sldId id="364" r:id="rId36"/>
    <p:sldId id="366" r:id="rId37"/>
    <p:sldId id="372" r:id="rId38"/>
    <p:sldId id="390" r:id="rId39"/>
    <p:sldId id="266" r:id="rId40"/>
  </p:sldIdLst>
  <p:sldSz cx="9144000" cy="6858000" type="screen4x3"/>
  <p:notesSz cx="9942513" cy="676116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  <p15:guide id="3" orient="horz" pos="2130">
          <p15:clr>
            <a:srgbClr val="A4A3A4"/>
          </p15:clr>
        </p15:guide>
        <p15:guide id="4" pos="313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Шадрин Евгений Игоревич" initials="ШЕИ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FF9A60"/>
    <a:srgbClr val="F8B742"/>
    <a:srgbClr val="FF9933"/>
    <a:srgbClr val="9889D7"/>
    <a:srgbClr val="BAB0E4"/>
    <a:srgbClr val="AB81D5"/>
    <a:srgbClr val="E052BB"/>
    <a:srgbClr val="3483CA"/>
    <a:srgbClr val="F0EC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59587" autoAdjust="0"/>
  </p:normalViewPr>
  <p:slideViewPr>
    <p:cSldViewPr snapToGrid="0">
      <p:cViewPr>
        <p:scale>
          <a:sx n="110" d="100"/>
          <a:sy n="110" d="100"/>
        </p:scale>
        <p:origin x="-492" y="1026"/>
      </p:cViewPr>
      <p:guideLst>
        <p:guide orient="horz" pos="2160"/>
        <p:guide pos="38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4" d="100"/>
          <a:sy n="114" d="100"/>
        </p:scale>
        <p:origin x="-2082" y="-114"/>
      </p:cViewPr>
      <p:guideLst>
        <p:guide orient="horz" pos="2141"/>
        <p:guide orient="horz" pos="2130"/>
        <p:guide pos="3126"/>
        <p:guide pos="3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3396\AppData\Local\Microsoft\Windows\Temporary%20Internet%20Files\Content.Outlook\WAZLN51B\&#1040;&#1085;&#1072;&#1083;&#1080;&#1079;%20(version%201).xlsb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udit\Desktop\&#1052;&#1041;&#1058;%20&#1087;&#1086;%20&#1089;&#1091;&#1073;&#1098;&#1077;&#1082;&#1090;&#1072;&#108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pivotSource>
    <c:name>[Анализ (version 1).xlsb]Диаграмма ФКУ !СводнаяТаблица5</c:name>
    <c:fmtId val="5"/>
  </c:pivotSource>
  <c:chart>
    <c:autoTitleDeleted val="0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  <c:marker>
          <c:symbol val="none"/>
        </c:marker>
      </c:pivotFmt>
      <c:pivotFmt>
        <c:idx val="5"/>
        <c:marker>
          <c:symbol val="none"/>
        </c:marker>
      </c:pivotFmt>
      <c:pivotFmt>
        <c:idx val="6"/>
        <c:marker>
          <c:symbol val="none"/>
        </c:marker>
      </c:pivotFmt>
      <c:pivotFmt>
        <c:idx val="7"/>
        <c:marker>
          <c:symbol val="none"/>
        </c:marker>
      </c:pivotFmt>
      <c:pivotFmt>
        <c:idx val="8"/>
        <c:marker>
          <c:symbol val="none"/>
        </c:marker>
      </c:pivotFmt>
      <c:pivotFmt>
        <c:idx val="9"/>
        <c:marker>
          <c:symbol val="none"/>
        </c:marke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'Диаграмма ФКУ '!$B$8:$B$9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cat>
            <c:strRef>
              <c:f>'Диаграмма ФКУ '!$A$10:$A$53</c:f>
              <c:strCache>
                <c:ptCount val="43"/>
                <c:pt idx="0">
                  <c:v>Филиал ФКУ "ДИРЕКЦИЯ МОНИТОРИНГА ДОРОЖНЫХ РАБОТ, ТЕХНОЛОГИЙ И МАТЕРИАЛОВ ФДА" В Г. ВОРОНЕЖЕ</c:v>
                </c:pt>
                <c:pt idx="1">
                  <c:v>ФКУ "ДИРЕКЦИЯ МОНИТОРИНГА ДОРОЖНЫХ РАБОТ, ТЕХНОЛОГИЙ И МАТЕРИАЛОВ ФДА"</c:v>
                </c:pt>
                <c:pt idx="2">
                  <c:v>ФКУ "ДОРОГИ РОССИИ" ФДА"</c:v>
                </c:pt>
                <c:pt idx="3">
                  <c:v>ФКУ "ИНФОРМАЦИОННО-АНАЛИТИЧЕСКИЙ ЦЕНТР ФДА"</c:v>
                </c:pt>
                <c:pt idx="4">
                  <c:v>ФКУ "МЕЖРЕГИОНАЛЬНАЯ ДИРЕКЦИЯ ПО ДОРОЖНОМУ СТРОИТЕЛЬСТВУ В ДАЛЬНЕВОСТОЧНОМ РЕГИОНЕ РОССИИ ФДА"</c:v>
                </c:pt>
                <c:pt idx="5">
                  <c:v>ФКУ "МЕЖРЕГИОНАЛЬНАЯ ДИРЕКЦИЯ ПО ДОРОЖНОМУ СТРОИТЕЛЬСТВУ В ЦЕНТРАЛЬНОМ РЕГИОНЕ РОССИИ ФДА"</c:v>
                </c:pt>
                <c:pt idx="6">
                  <c:v>ФКУ "УПРАВЛЕНИЕ АВТОМОБИЛЬНОЙ ДОРОГИ ОБЩЕГО ПОЛЬЗОВАНИЯ ФЕДЕРАЛЬНОГО ЗНАЧЕНИЯ "ВИЛЮЙ" ФДА"</c:v>
                </c:pt>
                <c:pt idx="7">
                  <c:v>ФКУ "УПРАВЛЕНИЕ АВТОМОБИЛЬНОЙ МАГИСТРАЛИ "КОЛЫМА" ФЕДЕРАЛЬНОГО ДОРОЖНОГО  АГЕНТСТВА"</c:v>
                </c:pt>
                <c:pt idx="8">
                  <c:v>ФКУ "УПРАВЛЕНИЕ АВТОМОБИЛЬНОЙ МАГИСТРАЛИ КРАСНОЯРСК - ИРКУТСК ФДА"</c:v>
                </c:pt>
                <c:pt idx="9">
                  <c:v>ФКУ "УПРАВЛЕНИЕ АВТОМОБИЛЬНОЙ МАГИСТРАЛИ М-54 "ЕНИСЕЙ" ФДА"</c:v>
                </c:pt>
                <c:pt idx="10">
                  <c:v>ФКУ "УПРАВЛЕНИЕ АВТОМОБИЛЬНОЙ МАГИСТРАЛИ МОСКВА - НИЖНИЙ НОВГОРОД ФДА"</c:v>
                </c:pt>
                <c:pt idx="11">
                  <c:v>ФКУ "УПРАВЛЕНИЕ АВТОМОБИЛЬНОЙ МАГИСТРАЛИ МОСКВА - САНКТ-ПЕТЕРБУРГ ФДА"</c:v>
                </c:pt>
                <c:pt idx="12">
                  <c:v>ФКУ "УПРАВЛЕНИЕ АВТОМОБИЛЬНОЙ МАГИСТРАЛИ МОСКВА-АРХАНГЕЛЬСК ФДА"</c:v>
                </c:pt>
                <c:pt idx="13">
                  <c:v>ФКУ "УПРАВЛЕНИЕ АВТОМОБИЛЬНОЙ МАГИСТРАЛИ МОСКВА-БОБРУЙСК ФДА"</c:v>
                </c:pt>
                <c:pt idx="14">
                  <c:v>ФКУ "УПРАВЛЕНИЕ АВТОМОБИЛЬНОЙ МАГИСТРАЛИ МОСКВА-ВОЛГОГРАД ФДА"</c:v>
                </c:pt>
                <c:pt idx="15">
                  <c:v>ФКУ "УПРАВЛЕНИЕ АВТОМОБИЛЬНОЙ МАГИСТРАЛИ МОСКВА-ХАРЬКОВ ФДА"</c:v>
                </c:pt>
                <c:pt idx="16">
                  <c:v>ФКУ "УПРАВЛЕНИЕ АВТОМОБИЛЬНОЙ МАГИСТРАЛИ НЕВЕР - ЯКУТСК ФДА"</c:v>
                </c:pt>
                <c:pt idx="17">
                  <c:v>ФКУ "УПРАВЛЕНИЕ АВТОМОБИЛЬНОЙ МАГИСТРАЛИ САМАРА - УФА - ЧЕЛЯБИНСК ФДА"</c:v>
                </c:pt>
                <c:pt idx="18">
                  <c:v>ФКУ "УПРАВЛЕНИЕ АВТОМОБИЛЬНОЙ МАГИСТРАЛИ САНКТ-ПЕТЕРБУРГ - МУРМАНСК ФДА"</c:v>
                </c:pt>
                <c:pt idx="19">
                  <c:v>ФКУ "УПРАВЛЕНИЕ ФЕДЕРАЛЬНЫХ АВТОМОБИЛЬНЫХ  ДОРОГ "ЧЕРНОМОРЬЕ" ФДА"</c:v>
                </c:pt>
                <c:pt idx="20">
                  <c:v>ФКУ "УПРАВЛЕНИЕ ФЕДЕРАЛЬНЫХ АВТОМОБИЛЬНЫХ ДОРОГ "АЗОВ" ФДА"</c:v>
                </c:pt>
                <c:pt idx="21">
                  <c:v>ФКУ "УПРАВЛЕНИЕ ФЕДЕРАЛЬНЫХ АВТОМОБИЛЬНЫХ ДОРОГ "АЛТАЙ" ФДА"</c:v>
                </c:pt>
                <c:pt idx="22">
                  <c:v>ФКУ "УПРАВЛЕНИЕ ФЕДЕРАЛЬНЫХ АВТОМОБИЛЬНЫХ ДОРОГ "КАВКАЗ" ФДА"</c:v>
                </c:pt>
                <c:pt idx="23">
                  <c:v>ФКУ "УПРАВЛЕНИЕ ФЕДЕРАЛЬНЫХ АВТОМОБИЛЬНЫХ ДОРОГ "КАСПИЙ" ФДА"</c:v>
                </c:pt>
                <c:pt idx="24">
                  <c:v>ФКУ "УПРАВЛЕНИЕ ФЕДЕРАЛЬНЫХ АВТОМОБИЛЬНЫХ ДОРОГ "ПРИКАМЬЕ" ФДА"</c:v>
                </c:pt>
                <c:pt idx="25">
                  <c:v>ФКУ "УПРАВЛЕНИЕ ФЕДЕРАЛЬНЫХ АВТОМОБИЛЬНЫХ ДОРОГ "СЕВЕРО-ЗАПАД" ИМЕНИ Н.В. СМИРНОВА ФДА"</c:v>
                </c:pt>
                <c:pt idx="26">
                  <c:v>ФКУ "УПРАВЛЕНИЕ ФЕДЕРАЛЬНЫХ АВТОМОБИЛЬНЫХ ДОРОГ "ТАМАНЬ" ФДА"</c:v>
                </c:pt>
                <c:pt idx="27">
                  <c:v>ФКУ "УПРАВЛЕНИЕ ФЕДЕРАЛЬНЫХ АВТОМОБИЛЬНЫХ ДОРОГ "ЧЕРНОМОРЬЕ" ФДА"</c:v>
                </c:pt>
                <c:pt idx="28">
                  <c:v>ФКУ "УПРАВЛЕНИЕ ФЕДЕРАЛЬНЫХ АВТОМОБИЛЬНЫХ ДОРОГ "ЮЖНЫЙ БАЙКАЛ" ФДА"</c:v>
                </c:pt>
                <c:pt idx="29">
                  <c:v>ФКУ "УПРАВЛЕНИЕ ФЕДЕРАЛЬНЫХ АВТОМОБИЛЬНЫХ ДОРОГ "ЮЖНЫЙ УРАЛ" ФДА"</c:v>
                </c:pt>
                <c:pt idx="30">
                  <c:v>ФКУ "УПРАВЛЕНИЕ ФЕДЕРАЛЬНЫХ АВТОМОБИЛЬНЫХ ДОРОГ НА ТЕРРИТОРИИ ЗАБАЙКАЛЬСКОГО КРАЯ ФДА"</c:v>
                </c:pt>
                <c:pt idx="31">
                  <c:v>ФКУ "ФЕДЕРАЛЬНОЕ УПРАВЛЕНИЕ АВТОМОБИЛЬНЫХ ДОРОГ "БАЙКАЛ" ФДА"</c:v>
                </c:pt>
                <c:pt idx="32">
                  <c:v>ФКУ "ФЕДЕРАЛЬНОЕ УПРАВЛЕНИЕ АВТОМОБИЛЬНЫХ ДОРОГ "БОЛЬШАЯ ВОЛГА" ФДА"</c:v>
                </c:pt>
                <c:pt idx="33">
                  <c:v>ФКУ "ФЕДЕРАЛЬНОЕ УПРАВЛЕНИЕ АВТОМОБИЛЬНЫХ ДОРОГ "ДАЛЬНИЙ ВОСТОК" ФДА"</c:v>
                </c:pt>
                <c:pt idx="34">
                  <c:v>ФКУ "ФЕДЕРАЛЬНОЕ УПРАВЛЕНИЕ АВТОМОБИЛЬНЫХ ДОРОГ "ЕНИСЕЙ" ФДА"</c:v>
                </c:pt>
                <c:pt idx="35">
                  <c:v>ФКУ "ФЕДЕРАЛЬНОЕ УПРАВЛЕНИЕ АВТОМОБИЛЬНЫХ ДОРОГ "ПРИУРАЛЬЕ" ФДА "</c:v>
                </c:pt>
                <c:pt idx="36">
                  <c:v>ФКУ "ФЕДЕРАЛЬНОЕ УПРАВЛЕНИЕ АВТОМОБИЛЬНЫХ ДОРОГ "СЕВЕРО-ЗАПАД" ИМЕНИ Н.В. СМИРНОВА ФДА"</c:v>
                </c:pt>
                <c:pt idx="37">
                  <c:v>ФКУ "ФЕДЕРАЛЬНОЕ УПРАВЛЕНИЕ АВТОМОБИЛЬНЫХ ДОРОГ "СИБИРЬ" ФДА"</c:v>
                </c:pt>
                <c:pt idx="38">
                  <c:v>ФКУ "ФЕДЕРАЛЬНОЕ УПРАВЛЕНИЕ АВТОМОБИЛЬНЫХ ДОРОГ "УРАЛ" ФДА"</c:v>
                </c:pt>
                <c:pt idx="39">
                  <c:v>ФКУ "ФЕДЕРАЛЬНОЕ УПРАВЛЕНИЕ АВТОМОБИЛЬНЫХ ДОРОГ "ЦЕНТРАЛЬНАЯ РОССИЯ" ФДА"</c:v>
                </c:pt>
                <c:pt idx="40">
                  <c:v>ФКУ "ФЕДЕРАЛЬНОЕ УПРАВЛЕНИЕ АВТОМОБИЛЬНЫХ ДОРОГ "ЧЕРНОЗЕМЬЕ" ФДА"</c:v>
                </c:pt>
                <c:pt idx="41">
                  <c:v>ФКУ "ФЕДЕРАЛЬНОЕ УПРАВЛЕНИЕ АВТОМОБИЛЬНЫХ ДОРОГ ВОЛГО-ВЯТСКОГО РЕГИОНА ФДА"</c:v>
                </c:pt>
                <c:pt idx="42">
                  <c:v>ФКУ "ЦЕНТР МОНИТОРИНГА БЕЗОПАСНОЙ ЭКСПЛУАТАЦИИ АВТОМОБИЛЬНЫХ ДОРОГ ФДА"</c:v>
                </c:pt>
              </c:strCache>
            </c:strRef>
          </c:cat>
          <c:val>
            <c:numRef>
              <c:f>'Диаграмма ФКУ '!$B$10:$B$53</c:f>
              <c:numCache>
                <c:formatCode>#,##0.00</c:formatCode>
                <c:ptCount val="43"/>
                <c:pt idx="0">
                  <c:v>9018251214.6200008</c:v>
                </c:pt>
                <c:pt idx="1">
                  <c:v>237626744.88999999</c:v>
                </c:pt>
                <c:pt idx="2">
                  <c:v>252319667</c:v>
                </c:pt>
                <c:pt idx="3">
                  <c:v>4980000</c:v>
                </c:pt>
                <c:pt idx="4">
                  <c:v>11216561922.599998</c:v>
                </c:pt>
                <c:pt idx="5">
                  <c:v>10377473</c:v>
                </c:pt>
                <c:pt idx="6">
                  <c:v>4957867284.3000002</c:v>
                </c:pt>
                <c:pt idx="7">
                  <c:v>3608284346.1900001</c:v>
                </c:pt>
                <c:pt idx="8">
                  <c:v>6605694332.7700005</c:v>
                </c:pt>
                <c:pt idx="9">
                  <c:v>2198170536.6399999</c:v>
                </c:pt>
                <c:pt idx="10">
                  <c:v>13282395364.119999</c:v>
                </c:pt>
                <c:pt idx="11">
                  <c:v>12763866689.500002</c:v>
                </c:pt>
                <c:pt idx="12">
                  <c:v>17172821403.060001</c:v>
                </c:pt>
                <c:pt idx="14">
                  <c:v>9809677408.9400005</c:v>
                </c:pt>
                <c:pt idx="15">
                  <c:v>8574684188.8100004</c:v>
                </c:pt>
                <c:pt idx="16">
                  <c:v>2851317818.6900001</c:v>
                </c:pt>
                <c:pt idx="17">
                  <c:v>8534899520.5499992</c:v>
                </c:pt>
                <c:pt idx="18">
                  <c:v>10874411283.16</c:v>
                </c:pt>
                <c:pt idx="19">
                  <c:v>16134086677.82</c:v>
                </c:pt>
                <c:pt idx="20">
                  <c:v>4795850290.8000002</c:v>
                </c:pt>
                <c:pt idx="21">
                  <c:v>4252981631.6200004</c:v>
                </c:pt>
                <c:pt idx="22">
                  <c:v>11212370263.309999</c:v>
                </c:pt>
                <c:pt idx="23">
                  <c:v>6614549277.3600006</c:v>
                </c:pt>
                <c:pt idx="24">
                  <c:v>7872197357.4800005</c:v>
                </c:pt>
                <c:pt idx="25">
                  <c:v>4653152183.6599998</c:v>
                </c:pt>
                <c:pt idx="26">
                  <c:v>84375980.049999997</c:v>
                </c:pt>
                <c:pt idx="28">
                  <c:v>4995785027.4899998</c:v>
                </c:pt>
                <c:pt idx="29">
                  <c:v>7529081878.8599987</c:v>
                </c:pt>
                <c:pt idx="30">
                  <c:v>6441629839.9799995</c:v>
                </c:pt>
                <c:pt idx="31">
                  <c:v>4206360714.5500002</c:v>
                </c:pt>
                <c:pt idx="32">
                  <c:v>14746769834.27</c:v>
                </c:pt>
                <c:pt idx="33">
                  <c:v>5396663842.3199997</c:v>
                </c:pt>
                <c:pt idx="36">
                  <c:v>35801217559.059998</c:v>
                </c:pt>
                <c:pt idx="37">
                  <c:v>10178216868.990002</c:v>
                </c:pt>
                <c:pt idx="38">
                  <c:v>15079270217.219999</c:v>
                </c:pt>
                <c:pt idx="39">
                  <c:v>22160413060.840004</c:v>
                </c:pt>
                <c:pt idx="40">
                  <c:v>5174121381.7299995</c:v>
                </c:pt>
                <c:pt idx="41">
                  <c:v>12437011639.85</c:v>
                </c:pt>
                <c:pt idx="42">
                  <c:v>114915928.01000001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F8F-4520-A8B2-902990497996}"/>
            </c:ext>
          </c:extLst>
        </c:ser>
        <c:ser>
          <c:idx val="1"/>
          <c:order val="1"/>
          <c:tx>
            <c:strRef>
              <c:f>'Диаграмма ФКУ '!$C$8:$C$9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cat>
            <c:strRef>
              <c:f>'Диаграмма ФКУ '!$A$10:$A$53</c:f>
              <c:strCache>
                <c:ptCount val="43"/>
                <c:pt idx="0">
                  <c:v>Филиал ФКУ "ДИРЕКЦИЯ МОНИТОРИНГА ДОРОЖНЫХ РАБОТ, ТЕХНОЛОГИЙ И МАТЕРИАЛОВ ФДА" В Г. ВОРОНЕЖЕ</c:v>
                </c:pt>
                <c:pt idx="1">
                  <c:v>ФКУ "ДИРЕКЦИЯ МОНИТОРИНГА ДОРОЖНЫХ РАБОТ, ТЕХНОЛОГИЙ И МАТЕРИАЛОВ ФДА"</c:v>
                </c:pt>
                <c:pt idx="2">
                  <c:v>ФКУ "ДОРОГИ РОССИИ" ФДА"</c:v>
                </c:pt>
                <c:pt idx="3">
                  <c:v>ФКУ "ИНФОРМАЦИОННО-АНАЛИТИЧЕСКИЙ ЦЕНТР ФДА"</c:v>
                </c:pt>
                <c:pt idx="4">
                  <c:v>ФКУ "МЕЖРЕГИОНАЛЬНАЯ ДИРЕКЦИЯ ПО ДОРОЖНОМУ СТРОИТЕЛЬСТВУ В ДАЛЬНЕВОСТОЧНОМ РЕГИОНЕ РОССИИ ФДА"</c:v>
                </c:pt>
                <c:pt idx="5">
                  <c:v>ФКУ "МЕЖРЕГИОНАЛЬНАЯ ДИРЕКЦИЯ ПО ДОРОЖНОМУ СТРОИТЕЛЬСТВУ В ЦЕНТРАЛЬНОМ РЕГИОНЕ РОССИИ ФДА"</c:v>
                </c:pt>
                <c:pt idx="6">
                  <c:v>ФКУ "УПРАВЛЕНИЕ АВТОМОБИЛЬНОЙ ДОРОГИ ОБЩЕГО ПОЛЬЗОВАНИЯ ФЕДЕРАЛЬНОГО ЗНАЧЕНИЯ "ВИЛЮЙ" ФДА"</c:v>
                </c:pt>
                <c:pt idx="7">
                  <c:v>ФКУ "УПРАВЛЕНИЕ АВТОМОБИЛЬНОЙ МАГИСТРАЛИ "КОЛЫМА" ФЕДЕРАЛЬНОГО ДОРОЖНОГО  АГЕНТСТВА"</c:v>
                </c:pt>
                <c:pt idx="8">
                  <c:v>ФКУ "УПРАВЛЕНИЕ АВТОМОБИЛЬНОЙ МАГИСТРАЛИ КРАСНОЯРСК - ИРКУТСК ФДА"</c:v>
                </c:pt>
                <c:pt idx="9">
                  <c:v>ФКУ "УПРАВЛЕНИЕ АВТОМОБИЛЬНОЙ МАГИСТРАЛИ М-54 "ЕНИСЕЙ" ФДА"</c:v>
                </c:pt>
                <c:pt idx="10">
                  <c:v>ФКУ "УПРАВЛЕНИЕ АВТОМОБИЛЬНОЙ МАГИСТРАЛИ МОСКВА - НИЖНИЙ НОВГОРОД ФДА"</c:v>
                </c:pt>
                <c:pt idx="11">
                  <c:v>ФКУ "УПРАВЛЕНИЕ АВТОМОБИЛЬНОЙ МАГИСТРАЛИ МОСКВА - САНКТ-ПЕТЕРБУРГ ФДА"</c:v>
                </c:pt>
                <c:pt idx="12">
                  <c:v>ФКУ "УПРАВЛЕНИЕ АВТОМОБИЛЬНОЙ МАГИСТРАЛИ МОСКВА-АРХАНГЕЛЬСК ФДА"</c:v>
                </c:pt>
                <c:pt idx="13">
                  <c:v>ФКУ "УПРАВЛЕНИЕ АВТОМОБИЛЬНОЙ МАГИСТРАЛИ МОСКВА-БОБРУЙСК ФДА"</c:v>
                </c:pt>
                <c:pt idx="14">
                  <c:v>ФКУ "УПРАВЛЕНИЕ АВТОМОБИЛЬНОЙ МАГИСТРАЛИ МОСКВА-ВОЛГОГРАД ФДА"</c:v>
                </c:pt>
                <c:pt idx="15">
                  <c:v>ФКУ "УПРАВЛЕНИЕ АВТОМОБИЛЬНОЙ МАГИСТРАЛИ МОСКВА-ХАРЬКОВ ФДА"</c:v>
                </c:pt>
                <c:pt idx="16">
                  <c:v>ФКУ "УПРАВЛЕНИЕ АВТОМОБИЛЬНОЙ МАГИСТРАЛИ НЕВЕР - ЯКУТСК ФДА"</c:v>
                </c:pt>
                <c:pt idx="17">
                  <c:v>ФКУ "УПРАВЛЕНИЕ АВТОМОБИЛЬНОЙ МАГИСТРАЛИ САМАРА - УФА - ЧЕЛЯБИНСК ФДА"</c:v>
                </c:pt>
                <c:pt idx="18">
                  <c:v>ФКУ "УПРАВЛЕНИЕ АВТОМОБИЛЬНОЙ МАГИСТРАЛИ САНКТ-ПЕТЕРБУРГ - МУРМАНСК ФДА"</c:v>
                </c:pt>
                <c:pt idx="19">
                  <c:v>ФКУ "УПРАВЛЕНИЕ ФЕДЕРАЛЬНЫХ АВТОМОБИЛЬНЫХ  ДОРОГ "ЧЕРНОМОРЬЕ" ФДА"</c:v>
                </c:pt>
                <c:pt idx="20">
                  <c:v>ФКУ "УПРАВЛЕНИЕ ФЕДЕРАЛЬНЫХ АВТОМОБИЛЬНЫХ ДОРОГ "АЗОВ" ФДА"</c:v>
                </c:pt>
                <c:pt idx="21">
                  <c:v>ФКУ "УПРАВЛЕНИЕ ФЕДЕРАЛЬНЫХ АВТОМОБИЛЬНЫХ ДОРОГ "АЛТАЙ" ФДА"</c:v>
                </c:pt>
                <c:pt idx="22">
                  <c:v>ФКУ "УПРАВЛЕНИЕ ФЕДЕРАЛЬНЫХ АВТОМОБИЛЬНЫХ ДОРОГ "КАВКАЗ" ФДА"</c:v>
                </c:pt>
                <c:pt idx="23">
                  <c:v>ФКУ "УПРАВЛЕНИЕ ФЕДЕРАЛЬНЫХ АВТОМОБИЛЬНЫХ ДОРОГ "КАСПИЙ" ФДА"</c:v>
                </c:pt>
                <c:pt idx="24">
                  <c:v>ФКУ "УПРАВЛЕНИЕ ФЕДЕРАЛЬНЫХ АВТОМОБИЛЬНЫХ ДОРОГ "ПРИКАМЬЕ" ФДА"</c:v>
                </c:pt>
                <c:pt idx="25">
                  <c:v>ФКУ "УПРАВЛЕНИЕ ФЕДЕРАЛЬНЫХ АВТОМОБИЛЬНЫХ ДОРОГ "СЕВЕРО-ЗАПАД" ИМЕНИ Н.В. СМИРНОВА ФДА"</c:v>
                </c:pt>
                <c:pt idx="26">
                  <c:v>ФКУ "УПРАВЛЕНИЕ ФЕДЕРАЛЬНЫХ АВТОМОБИЛЬНЫХ ДОРОГ "ТАМАНЬ" ФДА"</c:v>
                </c:pt>
                <c:pt idx="27">
                  <c:v>ФКУ "УПРАВЛЕНИЕ ФЕДЕРАЛЬНЫХ АВТОМОБИЛЬНЫХ ДОРОГ "ЧЕРНОМОРЬЕ" ФДА"</c:v>
                </c:pt>
                <c:pt idx="28">
                  <c:v>ФКУ "УПРАВЛЕНИЕ ФЕДЕРАЛЬНЫХ АВТОМОБИЛЬНЫХ ДОРОГ "ЮЖНЫЙ БАЙКАЛ" ФДА"</c:v>
                </c:pt>
                <c:pt idx="29">
                  <c:v>ФКУ "УПРАВЛЕНИЕ ФЕДЕРАЛЬНЫХ АВТОМОБИЛЬНЫХ ДОРОГ "ЮЖНЫЙ УРАЛ" ФДА"</c:v>
                </c:pt>
                <c:pt idx="30">
                  <c:v>ФКУ "УПРАВЛЕНИЕ ФЕДЕРАЛЬНЫХ АВТОМОБИЛЬНЫХ ДОРОГ НА ТЕРРИТОРИИ ЗАБАЙКАЛЬСКОГО КРАЯ ФДА"</c:v>
                </c:pt>
                <c:pt idx="31">
                  <c:v>ФКУ "ФЕДЕРАЛЬНОЕ УПРАВЛЕНИЕ АВТОМОБИЛЬНЫХ ДОРОГ "БАЙКАЛ" ФДА"</c:v>
                </c:pt>
                <c:pt idx="32">
                  <c:v>ФКУ "ФЕДЕРАЛЬНОЕ УПРАВЛЕНИЕ АВТОМОБИЛЬНЫХ ДОРОГ "БОЛЬШАЯ ВОЛГА" ФДА"</c:v>
                </c:pt>
                <c:pt idx="33">
                  <c:v>ФКУ "ФЕДЕРАЛЬНОЕ УПРАВЛЕНИЕ АВТОМОБИЛЬНЫХ ДОРОГ "ДАЛЬНИЙ ВОСТОК" ФДА"</c:v>
                </c:pt>
                <c:pt idx="34">
                  <c:v>ФКУ "ФЕДЕРАЛЬНОЕ УПРАВЛЕНИЕ АВТОМОБИЛЬНЫХ ДОРОГ "ЕНИСЕЙ" ФДА"</c:v>
                </c:pt>
                <c:pt idx="35">
                  <c:v>ФКУ "ФЕДЕРАЛЬНОЕ УПРАВЛЕНИЕ АВТОМОБИЛЬНЫХ ДОРОГ "ПРИУРАЛЬЕ" ФДА "</c:v>
                </c:pt>
                <c:pt idx="36">
                  <c:v>ФКУ "ФЕДЕРАЛЬНОЕ УПРАВЛЕНИЕ АВТОМОБИЛЬНЫХ ДОРОГ "СЕВЕРО-ЗАПАД" ИМЕНИ Н.В. СМИРНОВА ФДА"</c:v>
                </c:pt>
                <c:pt idx="37">
                  <c:v>ФКУ "ФЕДЕРАЛЬНОЕ УПРАВЛЕНИЕ АВТОМОБИЛЬНЫХ ДОРОГ "СИБИРЬ" ФДА"</c:v>
                </c:pt>
                <c:pt idx="38">
                  <c:v>ФКУ "ФЕДЕРАЛЬНОЕ УПРАВЛЕНИЕ АВТОМОБИЛЬНЫХ ДОРОГ "УРАЛ" ФДА"</c:v>
                </c:pt>
                <c:pt idx="39">
                  <c:v>ФКУ "ФЕДЕРАЛЬНОЕ УПРАВЛЕНИЕ АВТОМОБИЛЬНЫХ ДОРОГ "ЦЕНТРАЛЬНАЯ РОССИЯ" ФДА"</c:v>
                </c:pt>
                <c:pt idx="40">
                  <c:v>ФКУ "ФЕДЕРАЛЬНОЕ УПРАВЛЕНИЕ АВТОМОБИЛЬНЫХ ДОРОГ "ЧЕРНОЗЕМЬЕ" ФДА"</c:v>
                </c:pt>
                <c:pt idx="41">
                  <c:v>ФКУ "ФЕДЕРАЛЬНОЕ УПРАВЛЕНИЕ АВТОМОБИЛЬНЫХ ДОРОГ ВОЛГО-ВЯТСКОГО РЕГИОНА ФДА"</c:v>
                </c:pt>
                <c:pt idx="42">
                  <c:v>ФКУ "ЦЕНТР МОНИТОРИНГА БЕЗОПАСНОЙ ЭКСПЛУАТАЦИИ АВТОМОБИЛЬНЫХ ДОРОГ ФДА"</c:v>
                </c:pt>
              </c:strCache>
            </c:strRef>
          </c:cat>
          <c:val>
            <c:numRef>
              <c:f>'Диаграмма ФКУ '!$C$10:$C$53</c:f>
              <c:numCache>
                <c:formatCode>#,##0.00</c:formatCode>
                <c:ptCount val="43"/>
                <c:pt idx="1">
                  <c:v>588150345.62</c:v>
                </c:pt>
                <c:pt idx="2">
                  <c:v>503210400</c:v>
                </c:pt>
                <c:pt idx="3">
                  <c:v>66622209.859999999</c:v>
                </c:pt>
                <c:pt idx="4">
                  <c:v>7386897979.2200003</c:v>
                </c:pt>
                <c:pt idx="6">
                  <c:v>8116007050.1400003</c:v>
                </c:pt>
                <c:pt idx="7">
                  <c:v>3278390749.4400001</c:v>
                </c:pt>
                <c:pt idx="8">
                  <c:v>7431091310.9400005</c:v>
                </c:pt>
                <c:pt idx="9">
                  <c:v>2353832498.3099999</c:v>
                </c:pt>
                <c:pt idx="10">
                  <c:v>17635996217.68</c:v>
                </c:pt>
                <c:pt idx="11">
                  <c:v>15797714674.940001</c:v>
                </c:pt>
                <c:pt idx="12">
                  <c:v>14853977683.339998</c:v>
                </c:pt>
                <c:pt idx="13">
                  <c:v>9105993182.1499996</c:v>
                </c:pt>
                <c:pt idx="14">
                  <c:v>11935019754.91</c:v>
                </c:pt>
                <c:pt idx="15">
                  <c:v>8311436215.0699997</c:v>
                </c:pt>
                <c:pt idx="16">
                  <c:v>4646355462.4300003</c:v>
                </c:pt>
                <c:pt idx="18">
                  <c:v>10645349628.99</c:v>
                </c:pt>
                <c:pt idx="20">
                  <c:v>9227602024.4200001</c:v>
                </c:pt>
                <c:pt idx="21">
                  <c:v>4048685082.8800001</c:v>
                </c:pt>
                <c:pt idx="22">
                  <c:v>13632391069.089998</c:v>
                </c:pt>
                <c:pt idx="23">
                  <c:v>10188123347.5</c:v>
                </c:pt>
                <c:pt idx="24">
                  <c:v>10218725926.27</c:v>
                </c:pt>
                <c:pt idx="25">
                  <c:v>41626712107.330002</c:v>
                </c:pt>
                <c:pt idx="26">
                  <c:v>90457510.780000001</c:v>
                </c:pt>
                <c:pt idx="27">
                  <c:v>21640407205.710003</c:v>
                </c:pt>
                <c:pt idx="28">
                  <c:v>6782325253</c:v>
                </c:pt>
                <c:pt idx="29">
                  <c:v>6108379219.6300001</c:v>
                </c:pt>
                <c:pt idx="30">
                  <c:v>6058910894.5300007</c:v>
                </c:pt>
                <c:pt idx="32">
                  <c:v>18062186147.110001</c:v>
                </c:pt>
                <c:pt idx="33">
                  <c:v>4844733939.4500008</c:v>
                </c:pt>
                <c:pt idx="34">
                  <c:v>5225504229.7299995</c:v>
                </c:pt>
                <c:pt idx="35">
                  <c:v>12962203730.48</c:v>
                </c:pt>
                <c:pt idx="37">
                  <c:v>9998803201.7999992</c:v>
                </c:pt>
                <c:pt idx="38">
                  <c:v>16587262694.919998</c:v>
                </c:pt>
                <c:pt idx="39">
                  <c:v>21668577699.84</c:v>
                </c:pt>
                <c:pt idx="40">
                  <c:v>5601686256.7999992</c:v>
                </c:pt>
                <c:pt idx="41">
                  <c:v>13598081116.619999</c:v>
                </c:pt>
                <c:pt idx="42">
                  <c:v>120467739.42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F8F-4520-A8B2-9029904979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3045376"/>
        <c:axId val="83047168"/>
      </c:barChart>
      <c:catAx>
        <c:axId val="830453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3047168"/>
        <c:crosses val="autoZero"/>
        <c:auto val="1"/>
        <c:lblAlgn val="ctr"/>
        <c:lblOffset val="100"/>
        <c:noMultiLvlLbl val="0"/>
      </c:catAx>
      <c:valAx>
        <c:axId val="83047168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crossAx val="830453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600"/>
      </a:pPr>
      <a:endParaRPr lang="ru-RU"/>
    </a:p>
  </c:txPr>
  <c:externalData r:id="rId1">
    <c:autoUpdate val="0"/>
  </c:externalData>
  <c:extLst xmlns:c16r2="http://schemas.microsoft.com/office/drawing/2015/06/chart"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Лист3!$C$2</c:f>
              <c:strCache>
                <c:ptCount val="1"/>
                <c:pt idx="0">
                  <c:v>Кассовые выбытия, 2016 год</c:v>
                </c:pt>
              </c:strCache>
            </c:strRef>
          </c:tx>
          <c:invertIfNegative val="0"/>
          <c:cat>
            <c:strRef>
              <c:f>Лист3!$B$3:$B$31</c:f>
              <c:strCache>
                <c:ptCount val="29"/>
                <c:pt idx="0">
                  <c:v>УФК по Архангельской области и Ненецкому автономному округу</c:v>
                </c:pt>
                <c:pt idx="1">
                  <c:v>УФК по Волгоградской области</c:v>
                </c:pt>
                <c:pt idx="2">
                  <c:v>УФК по г. Санкт-Петербургу</c:v>
                </c:pt>
                <c:pt idx="3">
                  <c:v>УФК по г.Москве</c:v>
                </c:pt>
                <c:pt idx="4">
                  <c:v>УФК по Калининградской области</c:v>
                </c:pt>
                <c:pt idx="5">
                  <c:v>УФК по Калужской области</c:v>
                </c:pt>
                <c:pt idx="6">
                  <c:v>УФК по Камчатскому краю</c:v>
                </c:pt>
                <c:pt idx="7">
                  <c:v>УФК по Кировской области</c:v>
                </c:pt>
                <c:pt idx="8">
                  <c:v>УФК по Краснодарскому краю</c:v>
                </c:pt>
                <c:pt idx="9">
                  <c:v>УФК по Красноярскому краю</c:v>
                </c:pt>
                <c:pt idx="10">
                  <c:v>УФК по Магаданской области</c:v>
                </c:pt>
                <c:pt idx="11">
                  <c:v>УФК по Московской области</c:v>
                </c:pt>
                <c:pt idx="12">
                  <c:v>УФК по Нижегородской области</c:v>
                </c:pt>
                <c:pt idx="13">
                  <c:v>УФК по Омской области</c:v>
                </c:pt>
                <c:pt idx="14">
                  <c:v>УФК по Оренбургской области</c:v>
                </c:pt>
                <c:pt idx="15">
                  <c:v>УФК по Пермскому краю</c:v>
                </c:pt>
                <c:pt idx="16">
                  <c:v>УФК по Приморскому краю</c:v>
                </c:pt>
                <c:pt idx="17">
                  <c:v>УФК по Республике Башкортостан</c:v>
                </c:pt>
                <c:pt idx="18">
                  <c:v>УФК по Республике Бурятия</c:v>
                </c:pt>
                <c:pt idx="19">
                  <c:v>УФК по Республике Крым</c:v>
                </c:pt>
                <c:pt idx="20">
                  <c:v>УФК по Республике Мордовия</c:v>
                </c:pt>
                <c:pt idx="21">
                  <c:v>УФК по Республике Татарстан</c:v>
                </c:pt>
                <c:pt idx="22">
                  <c:v>УФК по Ростовской области</c:v>
                </c:pt>
                <c:pt idx="23">
                  <c:v>УФК по Самарской области</c:v>
                </c:pt>
                <c:pt idx="24">
                  <c:v>УФК по Саратовской области</c:v>
                </c:pt>
                <c:pt idx="25">
                  <c:v>УФК по Свердловской области</c:v>
                </c:pt>
                <c:pt idx="26">
                  <c:v>УФК по Хабаровскому краю</c:v>
                </c:pt>
                <c:pt idx="27">
                  <c:v>УФК по Челябинской области</c:v>
                </c:pt>
                <c:pt idx="28">
                  <c:v>УФК по Чеченской Республике</c:v>
                </c:pt>
              </c:strCache>
            </c:strRef>
          </c:cat>
          <c:val>
            <c:numRef>
              <c:f>Лист3!$C$3:$C$31</c:f>
              <c:numCache>
                <c:formatCode>#,##0.00</c:formatCode>
                <c:ptCount val="29"/>
                <c:pt idx="0">
                  <c:v>2095649723.0599999</c:v>
                </c:pt>
                <c:pt idx="1">
                  <c:v>1823667060.1100001</c:v>
                </c:pt>
                <c:pt idx="2">
                  <c:v>3551179107.8299999</c:v>
                </c:pt>
                <c:pt idx="3">
                  <c:v>2699817120</c:v>
                </c:pt>
                <c:pt idx="4">
                  <c:v>399457238.41000003</c:v>
                </c:pt>
                <c:pt idx="5">
                  <c:v>3311646698.1399999</c:v>
                </c:pt>
                <c:pt idx="6">
                  <c:v>223114870</c:v>
                </c:pt>
                <c:pt idx="7">
                  <c:v>1173613332.72</c:v>
                </c:pt>
                <c:pt idx="8">
                  <c:v>1130668912.5</c:v>
                </c:pt>
                <c:pt idx="9">
                  <c:v>2350243015.5999999</c:v>
                </c:pt>
                <c:pt idx="10">
                  <c:v>157116430</c:v>
                </c:pt>
                <c:pt idx="11">
                  <c:v>10540886313</c:v>
                </c:pt>
                <c:pt idx="12">
                  <c:v>4820575780.3000002</c:v>
                </c:pt>
                <c:pt idx="13">
                  <c:v>989354057.63999999</c:v>
                </c:pt>
                <c:pt idx="14">
                  <c:v>1692076890</c:v>
                </c:pt>
                <c:pt idx="15">
                  <c:v>941305980</c:v>
                </c:pt>
                <c:pt idx="16">
                  <c:v>526814110</c:v>
                </c:pt>
                <c:pt idx="17">
                  <c:v>2450881280</c:v>
                </c:pt>
                <c:pt idx="18">
                  <c:v>242402510</c:v>
                </c:pt>
                <c:pt idx="19">
                  <c:v>2982372761.4400001</c:v>
                </c:pt>
                <c:pt idx="20">
                  <c:v>2168081582.02</c:v>
                </c:pt>
                <c:pt idx="21">
                  <c:v>1643840180</c:v>
                </c:pt>
                <c:pt idx="22">
                  <c:v>3818861814.1100001</c:v>
                </c:pt>
                <c:pt idx="23">
                  <c:v>4582624199.7399998</c:v>
                </c:pt>
                <c:pt idx="24">
                  <c:v>1719637296.0699999</c:v>
                </c:pt>
                <c:pt idx="25">
                  <c:v>3412750470</c:v>
                </c:pt>
                <c:pt idx="26">
                  <c:v>332993180</c:v>
                </c:pt>
                <c:pt idx="27">
                  <c:v>1013064739.65</c:v>
                </c:pt>
                <c:pt idx="28">
                  <c:v>2184827100</c:v>
                </c:pt>
              </c:numCache>
            </c:numRef>
          </c:val>
        </c:ser>
        <c:ser>
          <c:idx val="1"/>
          <c:order val="1"/>
          <c:tx>
            <c:strRef>
              <c:f>Лист3!$D$2</c:f>
              <c:strCache>
                <c:ptCount val="1"/>
                <c:pt idx="0">
                  <c:v>Кассовые выбытия, 2017 год</c:v>
                </c:pt>
              </c:strCache>
            </c:strRef>
          </c:tx>
          <c:invertIfNegative val="0"/>
          <c:cat>
            <c:strRef>
              <c:f>Лист3!$B$3:$B$31</c:f>
              <c:strCache>
                <c:ptCount val="29"/>
                <c:pt idx="0">
                  <c:v>УФК по Архангельской области и Ненецкому автономному округу</c:v>
                </c:pt>
                <c:pt idx="1">
                  <c:v>УФК по Волгоградской области</c:v>
                </c:pt>
                <c:pt idx="2">
                  <c:v>УФК по г. Санкт-Петербургу</c:v>
                </c:pt>
                <c:pt idx="3">
                  <c:v>УФК по г.Москве</c:v>
                </c:pt>
                <c:pt idx="4">
                  <c:v>УФК по Калининградской области</c:v>
                </c:pt>
                <c:pt idx="5">
                  <c:v>УФК по Калужской области</c:v>
                </c:pt>
                <c:pt idx="6">
                  <c:v>УФК по Камчатскому краю</c:v>
                </c:pt>
                <c:pt idx="7">
                  <c:v>УФК по Кировской области</c:v>
                </c:pt>
                <c:pt idx="8">
                  <c:v>УФК по Краснодарскому краю</c:v>
                </c:pt>
                <c:pt idx="9">
                  <c:v>УФК по Красноярскому краю</c:v>
                </c:pt>
                <c:pt idx="10">
                  <c:v>УФК по Магаданской области</c:v>
                </c:pt>
                <c:pt idx="11">
                  <c:v>УФК по Московской области</c:v>
                </c:pt>
                <c:pt idx="12">
                  <c:v>УФК по Нижегородской области</c:v>
                </c:pt>
                <c:pt idx="13">
                  <c:v>УФК по Омской области</c:v>
                </c:pt>
                <c:pt idx="14">
                  <c:v>УФК по Оренбургской области</c:v>
                </c:pt>
                <c:pt idx="15">
                  <c:v>УФК по Пермскому краю</c:v>
                </c:pt>
                <c:pt idx="16">
                  <c:v>УФК по Приморскому краю</c:v>
                </c:pt>
                <c:pt idx="17">
                  <c:v>УФК по Республике Башкортостан</c:v>
                </c:pt>
                <c:pt idx="18">
                  <c:v>УФК по Республике Бурятия</c:v>
                </c:pt>
                <c:pt idx="19">
                  <c:v>УФК по Республике Крым</c:v>
                </c:pt>
                <c:pt idx="20">
                  <c:v>УФК по Республике Мордовия</c:v>
                </c:pt>
                <c:pt idx="21">
                  <c:v>УФК по Республике Татарстан</c:v>
                </c:pt>
                <c:pt idx="22">
                  <c:v>УФК по Ростовской области</c:v>
                </c:pt>
                <c:pt idx="23">
                  <c:v>УФК по Самарской области</c:v>
                </c:pt>
                <c:pt idx="24">
                  <c:v>УФК по Саратовской области</c:v>
                </c:pt>
                <c:pt idx="25">
                  <c:v>УФК по Свердловской области</c:v>
                </c:pt>
                <c:pt idx="26">
                  <c:v>УФК по Хабаровскому краю</c:v>
                </c:pt>
                <c:pt idx="27">
                  <c:v>УФК по Челябинской области</c:v>
                </c:pt>
                <c:pt idx="28">
                  <c:v>УФК по Чеченской Республике</c:v>
                </c:pt>
              </c:strCache>
            </c:strRef>
          </c:cat>
          <c:val>
            <c:numRef>
              <c:f>Лист3!$D$3:$D$31</c:f>
              <c:numCache>
                <c:formatCode>#,##0.00</c:formatCode>
                <c:ptCount val="29"/>
                <c:pt idx="0">
                  <c:v>1184840279.8</c:v>
                </c:pt>
                <c:pt idx="1">
                  <c:v>2892327666.0300002</c:v>
                </c:pt>
                <c:pt idx="2">
                  <c:v>0</c:v>
                </c:pt>
                <c:pt idx="4">
                  <c:v>2961536831.25</c:v>
                </c:pt>
                <c:pt idx="5">
                  <c:v>3740957851.1700001</c:v>
                </c:pt>
                <c:pt idx="6">
                  <c:v>1797942020.8600001</c:v>
                </c:pt>
                <c:pt idx="7">
                  <c:v>1295023807</c:v>
                </c:pt>
                <c:pt idx="8">
                  <c:v>1114457175.28</c:v>
                </c:pt>
                <c:pt idx="9">
                  <c:v>1675807115.0599999</c:v>
                </c:pt>
                <c:pt idx="10">
                  <c:v>1898355198.5</c:v>
                </c:pt>
                <c:pt idx="11">
                  <c:v>9018486897</c:v>
                </c:pt>
                <c:pt idx="12">
                  <c:v>4296627525.1999998</c:v>
                </c:pt>
                <c:pt idx="13">
                  <c:v>1020684640.0700001</c:v>
                </c:pt>
                <c:pt idx="14">
                  <c:v>1935633100</c:v>
                </c:pt>
                <c:pt idx="15">
                  <c:v>1217000000</c:v>
                </c:pt>
                <c:pt idx="16">
                  <c:v>4610545112.3299999</c:v>
                </c:pt>
                <c:pt idx="17">
                  <c:v>1000000000</c:v>
                </c:pt>
                <c:pt idx="18">
                  <c:v>1982737120.8400002</c:v>
                </c:pt>
                <c:pt idx="19">
                  <c:v>2219775644.1700001</c:v>
                </c:pt>
                <c:pt idx="20">
                  <c:v>1444821500</c:v>
                </c:pt>
                <c:pt idx="21">
                  <c:v>1825000000</c:v>
                </c:pt>
                <c:pt idx="22">
                  <c:v>2501718063.52</c:v>
                </c:pt>
                <c:pt idx="23">
                  <c:v>6918409625.5099993</c:v>
                </c:pt>
                <c:pt idx="24">
                  <c:v>1900000000</c:v>
                </c:pt>
                <c:pt idx="25">
                  <c:v>2110000000</c:v>
                </c:pt>
                <c:pt idx="26">
                  <c:v>3161194265.5</c:v>
                </c:pt>
                <c:pt idx="27">
                  <c:v>1000000000</c:v>
                </c:pt>
                <c:pt idx="28">
                  <c:v>750778800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881472"/>
        <c:axId val="117883264"/>
      </c:barChart>
      <c:catAx>
        <c:axId val="1178814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17883264"/>
        <c:crosses val="autoZero"/>
        <c:auto val="1"/>
        <c:lblAlgn val="ctr"/>
        <c:lblOffset val="100"/>
        <c:noMultiLvlLbl val="0"/>
      </c:catAx>
      <c:valAx>
        <c:axId val="117883264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crossAx val="1178814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9005" cy="337900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1918" y="2"/>
            <a:ext cx="4309005" cy="337900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1674D3C0-64A5-49F6-967D-36CB32417F34}" type="datetimeFigureOut">
              <a:rPr lang="ru-RU" smtClean="0"/>
              <a:t>28.06.2018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21686"/>
            <a:ext cx="4309005" cy="337900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1918" y="6421686"/>
            <a:ext cx="4309005" cy="337900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409E7B25-2A93-4726-B35E-427708EC1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4267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8422" cy="3392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794" y="0"/>
            <a:ext cx="4308422" cy="3392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63CD111-65C8-475B-B6C7-AAF85F5C3C94}" type="datetimeFigureOut">
              <a:rPr lang="ru-RU"/>
              <a:pPr>
                <a:defRPr/>
              </a:pPr>
              <a:t>28.06.2018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451225" y="846138"/>
            <a:ext cx="3040063" cy="2279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253" y="3253812"/>
            <a:ext cx="7954010" cy="2662208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6421933"/>
            <a:ext cx="4308422" cy="3392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794" y="6421933"/>
            <a:ext cx="4308422" cy="339232"/>
          </a:xfrm>
          <a:prstGeom prst="rect">
            <a:avLst/>
          </a:prstGeom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B4AC1A4-BB57-4C9B-9FA2-470B6FFAB77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888143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60571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882" indent="-285723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2894" indent="-228579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053" indent="-228579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210" indent="-228579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368" indent="-2285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525" indent="-2285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8683" indent="-2285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5841" indent="-2285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4D3E7F9C-6388-4365-9657-B2F557B80E3D}" type="slidenum">
              <a:rPr lang="ru-RU" altLang="ru-RU" smtClean="0"/>
              <a:pPr eaLnBrk="1" hangingPunct="1"/>
              <a:t>10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/>
              <a:pPr/>
              <a:t>18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60571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2D42B-A89F-4F1E-BD75-C9D8F523F6A0}" type="datetime1">
              <a:rPr lang="ru-RU" smtClean="0"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0342C-0C9F-4E41-A8AC-7650CAEA5C2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E090F-0C0F-4B6E-A9E7-E5E6FDEE773B}" type="datetime1">
              <a:rPr lang="ru-RU" smtClean="0"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075C6-3FCA-44D6-AF79-67455D1720D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87F37-5FC4-4CA9-835E-00DD269D2FDC}" type="datetime1">
              <a:rPr lang="ru-RU" smtClean="0"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EF523-7AFA-4ABB-9867-AEC8F1EACCC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556BC-18D2-4014-9010-1BDF5446A784}" type="datetime1">
              <a:rPr lang="ru-RU" smtClean="0"/>
              <a:t>28.06.2018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9A394-E902-43BA-87A4-D38030AE9BB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EB545-AA50-480A-A508-DE498DF6C2F4}" type="datetime1">
              <a:rPr lang="ru-RU" smtClean="0"/>
              <a:t>28.06.2018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31716B-40CE-4117-AB71-E7342CDD3AF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B1D51-6A4E-441C-B13E-3118D97AD985}" type="datetime1">
              <a:rPr lang="ru-RU" smtClean="0"/>
              <a:t>28.06.2018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8C822-AF92-48F8-AB3F-102CFC42D5C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B248C-30C4-4E87-A306-3390B5DA0459}" type="datetime1">
              <a:rPr lang="ru-RU" smtClean="0"/>
              <a:t>28.06.2018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E8ACC-6DF2-4ECD-9470-6D361C26CF2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714A8-ADCB-4696-B82E-2F8DC737ACAF}" type="datetime1">
              <a:rPr lang="ru-RU" smtClean="0"/>
              <a:t>28.06.2018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B6C9E0-E23D-4244-8F91-D0C70BB06EF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09FE3-A753-4EE2-9961-3FB682D70E47}" type="datetime1">
              <a:rPr lang="ru-RU" smtClean="0"/>
              <a:t>28.06.2018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689315-0A05-4AEB-86D6-80634A68872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F6292-A3F9-4C9F-A897-55CF81B3312E}" type="datetime1">
              <a:rPr lang="ru-RU" smtClean="0"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A38CB-77D7-4D17-B4B0-6266D925BDA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977C4-E793-4623-9687-FEE8847C2419}" type="datetime1">
              <a:rPr lang="ru-RU" smtClean="0"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DE2AD-89BB-478C-B7B8-735FE8F4CEF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6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A93C40F-66BC-4B46-B9EA-FDA6692BBBFF}" type="datetime1">
              <a:rPr lang="ru-RU" smtClean="0"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4774A31-8BB6-42C2-AA1C-A27350893D2E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36271" y="942294"/>
            <a:ext cx="776646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indent="0" algn="ctr">
              <a:spcBef>
                <a:spcPts val="0"/>
              </a:spcBef>
              <a:buNone/>
              <a:defRPr/>
            </a:pP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«Актуальные вопросы по организации и проведению в 2018 году плановых и внеплановых  проверок  использования средств из федерального бюджета на строительство (реконструкцию), капитальный ремонт, содержание автомобильных дорог, а также на обеспечение дорожной деятельности, и использования средств Государственной корпорации – Фонда содействия реформированию жилищно-коммунального хозяйства»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94923" y="5070764"/>
            <a:ext cx="463561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Докладчик:   начальник Контрольно-ревизионного управления 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развития экономики А.А. Максимов</a:t>
            </a:r>
          </a:p>
          <a:p>
            <a:pPr algn="r"/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86000" y="589653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9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Геленджик</a:t>
            </a:r>
            <a:br>
              <a:rPr lang="ru-RU" sz="9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</a:t>
            </a:r>
          </a:p>
        </p:txBody>
      </p:sp>
    </p:spTree>
    <p:extLst>
      <p:ext uri="{BB962C8B-B14F-4D97-AF65-F5344CB8AC3E}">
        <p14:creationId xmlns:p14="http://schemas.microsoft.com/office/powerpoint/2010/main" val="2637373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3292D-4D78-45FE-8B23-E5604A3F34E4}" type="slidenum">
              <a:rPr lang="ru-RU" smtClean="0"/>
              <a:t>2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28626" y="2842516"/>
            <a:ext cx="8315324" cy="304698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контрольного мероприятия, делающие его уникальным: </a:t>
            </a:r>
          </a:p>
          <a:p>
            <a:pPr algn="just"/>
            <a:endParaRPr lang="ru-RU" sz="1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охват по всем субъектам Российской Федерации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включает в себя  6 подпрограмм и ФЦП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охватывает 3 подпрограммы и объем проверяемых средств составляет более 1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трл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рублей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ГРБСа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Росавтодора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подведомственных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Росавтодору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ФКУ, а также привлечение к участию ФКУ «ЦОКР»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дифференцации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ТОФК в зависимости от наличия экспертизы и видов ее проведения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к проведению экспертиз в более 50 субъектов РФ ( Федеральным казначейством такой охват субъектов производится впервые)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экспертиз в зависимости от выполненных и оказанных услуг (варьируется от сметной 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материаловедческой)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экспертно-аналитического мероприятия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всех субъектов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обобщенного доклада в Минфин России не только в части эффективности расходования бюджетных средств на реализацию Программы, а также в части оценки показателей результативности Программы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44969" y="890992"/>
            <a:ext cx="730368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Контрольное мероприятие «Проверка соблюдения условий предоставления и использования средств из федерального бюджета на строительство (реконструкцию) автомобильных дорог в рамках подпрограммы «Автомобильные дороги» федеральной целевой программы «Развитие транспортной системы», на капитальный ремонт, ремонт и содержание автомобильных дорог, а также на обеспечение дорожной деятельности в рамках подпрограммы «Дорожное хозяйство» государственной программы Российской Федерации «Развитие транспортной системы»</a:t>
            </a:r>
          </a:p>
        </p:txBody>
      </p:sp>
    </p:spTree>
    <p:extLst>
      <p:ext uri="{BB962C8B-B14F-4D97-AF65-F5344CB8AC3E}">
        <p14:creationId xmlns:p14="http://schemas.microsoft.com/office/powerpoint/2010/main" val="2785044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</a:t>
            </a:fld>
            <a:endParaRPr lang="ru-RU" altLang="ru-RU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3"/>
          <p:cNvSpPr txBox="1">
            <a:spLocks/>
          </p:cNvSpPr>
          <p:nvPr/>
        </p:nvSpPr>
        <p:spPr bwMode="auto">
          <a:xfrm>
            <a:off x="6457950" y="6356350"/>
            <a:ext cx="20574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F225D2BE-75E9-4EF0-932A-A28E968C534E}" type="slidenum">
              <a:rPr lang="ru-RU" altLang="ru-RU" sz="1400" smtClean="0">
                <a:solidFill>
                  <a:srgbClr val="8989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400">
              <a:solidFill>
                <a:srgbClr val="89898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6858000" y="3552825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Овал 23"/>
          <p:cNvSpPr/>
          <p:nvPr/>
        </p:nvSpPr>
        <p:spPr>
          <a:xfrm>
            <a:off x="866775" y="1393824"/>
            <a:ext cx="7267575" cy="4572000"/>
          </a:xfrm>
          <a:prstGeom prst="ellipse">
            <a:avLst/>
          </a:prstGeom>
          <a:pattFill prst="pct30">
            <a:fgClr>
              <a:schemeClr val="accent1"/>
            </a:fgClr>
            <a:bgClr>
              <a:schemeClr val="bg1"/>
            </a:bgClr>
          </a:pattFill>
          <a:effectLst>
            <a:glow rad="127000">
              <a:schemeClr val="accent1">
                <a:alpha val="47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3586162" y="3124200"/>
            <a:ext cx="1828800" cy="990600"/>
          </a:xfrm>
          <a:prstGeom prst="ellips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мероприятия</a:t>
            </a:r>
          </a:p>
        </p:txBody>
      </p:sp>
      <p:cxnSp>
        <p:nvCxnSpPr>
          <p:cNvPr id="36" name="Прямая соединительная линия 35"/>
          <p:cNvCxnSpPr>
            <a:endCxn id="27" idx="3"/>
          </p:cNvCxnSpPr>
          <p:nvPr/>
        </p:nvCxnSpPr>
        <p:spPr>
          <a:xfrm flipV="1">
            <a:off x="304799" y="1155699"/>
            <a:ext cx="4186237" cy="2262187"/>
          </a:xfrm>
          <a:prstGeom prst="lin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stCxn id="27" idx="3"/>
            <a:endCxn id="28" idx="0"/>
          </p:cNvCxnSpPr>
          <p:nvPr/>
        </p:nvCxnSpPr>
        <p:spPr>
          <a:xfrm>
            <a:off x="4491036" y="1155699"/>
            <a:ext cx="4257678" cy="2566988"/>
          </a:xfrm>
          <a:prstGeom prst="lin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>
            <a:stCxn id="25" idx="2"/>
            <a:endCxn id="26" idx="1"/>
          </p:cNvCxnSpPr>
          <p:nvPr/>
        </p:nvCxnSpPr>
        <p:spPr>
          <a:xfrm>
            <a:off x="304800" y="3722686"/>
            <a:ext cx="4195762" cy="2633664"/>
          </a:xfrm>
          <a:prstGeom prst="lin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>
            <a:stCxn id="26" idx="1"/>
          </p:cNvCxnSpPr>
          <p:nvPr/>
        </p:nvCxnSpPr>
        <p:spPr>
          <a:xfrm flipV="1">
            <a:off x="4500562" y="3981449"/>
            <a:ext cx="4248152" cy="2374901"/>
          </a:xfrm>
          <a:prstGeom prst="lin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22"/>
          <p:cNvSpPr>
            <a:spLocks noChangeArrowheads="1"/>
          </p:cNvSpPr>
          <p:nvPr/>
        </p:nvSpPr>
        <p:spPr bwMode="auto">
          <a:xfrm>
            <a:off x="3586162" y="230188"/>
            <a:ext cx="522446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реализации функции </a:t>
            </a:r>
            <a:b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внутреннего государственного финансового контроля через проведение контрольного мероприятия</a:t>
            </a:r>
          </a:p>
        </p:txBody>
      </p:sp>
      <p:sp>
        <p:nvSpPr>
          <p:cNvPr id="25" name="Прямоугольник с двумя скругленными противолежащими углами 24"/>
          <p:cNvSpPr/>
          <p:nvPr/>
        </p:nvSpPr>
        <p:spPr>
          <a:xfrm>
            <a:off x="304800" y="3041648"/>
            <a:ext cx="1743075" cy="1362075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</a:p>
        </p:txBody>
      </p:sp>
      <p:sp>
        <p:nvSpPr>
          <p:cNvPr id="28" name="Прямоугольник с двумя скругленными противолежащими углами 27"/>
          <p:cNvSpPr/>
          <p:nvPr/>
        </p:nvSpPr>
        <p:spPr>
          <a:xfrm>
            <a:off x="6910389" y="3041649"/>
            <a:ext cx="1838325" cy="1362075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</a:p>
        </p:txBody>
      </p:sp>
      <p:sp>
        <p:nvSpPr>
          <p:cNvPr id="27" name="Прямоугольник с двумя скругленными противолежащими углами 26"/>
          <p:cNvSpPr/>
          <p:nvPr/>
        </p:nvSpPr>
        <p:spPr>
          <a:xfrm>
            <a:off x="3390898" y="1155699"/>
            <a:ext cx="2200275" cy="1057275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Процедуры регламенты</a:t>
            </a:r>
          </a:p>
          <a:p>
            <a:pPr algn="ctr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коммуникации</a:t>
            </a:r>
          </a:p>
        </p:txBody>
      </p:sp>
      <p:sp>
        <p:nvSpPr>
          <p:cNvPr id="26" name="Прямоугольник с двумя скругленными противолежащими углами 25"/>
          <p:cNvSpPr/>
          <p:nvPr/>
        </p:nvSpPr>
        <p:spPr>
          <a:xfrm>
            <a:off x="3400424" y="5251450"/>
            <a:ext cx="2200275" cy="1104900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</a:t>
            </a:r>
          </a:p>
        </p:txBody>
      </p:sp>
    </p:spTree>
    <p:extLst>
      <p:ext uri="{BB962C8B-B14F-4D97-AF65-F5344CB8AC3E}">
        <p14:creationId xmlns:p14="http://schemas.microsoft.com/office/powerpoint/2010/main" val="3266341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3535B1A0-9054-459B-86AC-D50BD44D47E3}" type="slidenum">
              <a:rPr lang="ru-RU" altLang="ru-RU" smtClean="0">
                <a:solidFill>
                  <a:srgbClr val="8989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eaLnBrk="1" hangingPunct="1"/>
              <a:t>4</a:t>
            </a:fld>
            <a:endParaRPr lang="ru-RU" altLang="ru-RU">
              <a:solidFill>
                <a:srgbClr val="89898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Стрелка вниз 138"/>
          <p:cNvSpPr/>
          <p:nvPr/>
        </p:nvSpPr>
        <p:spPr>
          <a:xfrm>
            <a:off x="1245244" y="4203877"/>
            <a:ext cx="376487" cy="782393"/>
          </a:xfrm>
          <a:prstGeom prst="downArrow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Стрелка вниз 139"/>
          <p:cNvSpPr/>
          <p:nvPr/>
        </p:nvSpPr>
        <p:spPr>
          <a:xfrm rot="10800000">
            <a:off x="1612576" y="4160637"/>
            <a:ext cx="376487" cy="782393"/>
          </a:xfrm>
          <a:prstGeom prst="downArrow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65" name="TextBox 177"/>
          <p:cNvSpPr txBox="1">
            <a:spLocks noChangeArrowheads="1"/>
          </p:cNvSpPr>
          <p:nvPr/>
        </p:nvSpPr>
        <p:spPr bwMode="auto">
          <a:xfrm>
            <a:off x="963613" y="5205413"/>
            <a:ext cx="14192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управления</a:t>
            </a:r>
          </a:p>
        </p:txBody>
      </p:sp>
      <p:grpSp>
        <p:nvGrpSpPr>
          <p:cNvPr id="38" name="Группа 164"/>
          <p:cNvGrpSpPr>
            <a:grpSpLocks/>
          </p:cNvGrpSpPr>
          <p:nvPr/>
        </p:nvGrpSpPr>
        <p:grpSpPr bwMode="auto">
          <a:xfrm>
            <a:off x="1081088" y="1190625"/>
            <a:ext cx="7410449" cy="5021263"/>
            <a:chOff x="340931" y="877170"/>
            <a:chExt cx="2738564" cy="5792004"/>
          </a:xfrm>
        </p:grpSpPr>
        <p:sp>
          <p:nvSpPr>
            <p:cNvPr id="39" name="Прямоугольник с двумя скругленными противолежащими углами 38"/>
            <p:cNvSpPr/>
            <p:nvPr/>
          </p:nvSpPr>
          <p:spPr>
            <a:xfrm>
              <a:off x="340931" y="877170"/>
              <a:ext cx="2738564" cy="5792004"/>
            </a:xfrm>
            <a:prstGeom prst="round2Diag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0" name="Группа 166"/>
            <p:cNvGrpSpPr>
              <a:grpSpLocks/>
            </p:cNvGrpSpPr>
            <p:nvPr/>
          </p:nvGrpSpPr>
          <p:grpSpPr bwMode="auto">
            <a:xfrm>
              <a:off x="906125" y="2655315"/>
              <a:ext cx="1561381" cy="913456"/>
              <a:chOff x="908439" y="5516675"/>
              <a:chExt cx="1539955" cy="1071964"/>
            </a:xfrm>
          </p:grpSpPr>
          <p:cxnSp>
            <p:nvCxnSpPr>
              <p:cNvPr id="43" name="Прямая со стрелкой 42"/>
              <p:cNvCxnSpPr/>
              <p:nvPr/>
            </p:nvCxnSpPr>
            <p:spPr>
              <a:xfrm flipH="1">
                <a:off x="1710618" y="5517565"/>
                <a:ext cx="1521" cy="250240"/>
              </a:xfrm>
              <a:prstGeom prst="straightConnector1">
                <a:avLst/>
              </a:prstGeom>
              <a:ln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 стрелкой 43"/>
              <p:cNvCxnSpPr/>
              <p:nvPr/>
            </p:nvCxnSpPr>
            <p:spPr>
              <a:xfrm flipH="1">
                <a:off x="909144" y="6284067"/>
                <a:ext cx="801474" cy="286310"/>
              </a:xfrm>
              <a:prstGeom prst="straightConnector1">
                <a:avLst/>
              </a:prstGeom>
              <a:ln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 стрелкой 44"/>
              <p:cNvCxnSpPr/>
              <p:nvPr/>
            </p:nvCxnSpPr>
            <p:spPr>
              <a:xfrm>
                <a:off x="1710618" y="6284067"/>
                <a:ext cx="737600" cy="304346"/>
              </a:xfrm>
              <a:prstGeom prst="straightConnector1">
                <a:avLst/>
              </a:prstGeom>
              <a:ln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6" name="Прямоугольник 171"/>
          <p:cNvSpPr>
            <a:spLocks noChangeArrowheads="1"/>
          </p:cNvSpPr>
          <p:nvPr/>
        </p:nvSpPr>
        <p:spPr bwMode="auto">
          <a:xfrm>
            <a:off x="1673225" y="1328222"/>
            <a:ext cx="63103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проверкой как процессом</a:t>
            </a:r>
          </a:p>
        </p:txBody>
      </p:sp>
      <p:sp>
        <p:nvSpPr>
          <p:cNvPr id="47" name="Блок-схема: альтернативный процесс 46"/>
          <p:cNvSpPr/>
          <p:nvPr/>
        </p:nvSpPr>
        <p:spPr>
          <a:xfrm>
            <a:off x="1433487" y="1882220"/>
            <a:ext cx="6662737" cy="4040783"/>
          </a:xfrm>
          <a:prstGeom prst="flowChartAlternateProcess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ru-RU" sz="1400" b="1" i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</a:t>
            </a: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предполагает решение о том, какие должны быть достигнуты цели и что делать для их достижения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endParaRPr lang="ru-RU" sz="14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ru-RU" sz="1400" i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</a:t>
            </a:r>
            <a:r>
              <a:rPr lang="ru-RU" sz="1400" i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структуризация внутренних элементов с целью выполнения планов и достижения поставленных целей (определение исполнителей, делегирование функций и т.д.)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endParaRPr lang="ru-RU" sz="14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ru-RU" sz="1400" i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</a:t>
            </a:r>
            <a:r>
              <a:rPr lang="ru-RU" sz="1400" i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проведение проверки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endParaRPr lang="ru-RU" sz="14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ru-RU" sz="1400" b="1" i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</a:t>
            </a: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создание в среде исполнителей внутренних побуждений к действиям, направленным на эффективное достижение целей  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endParaRPr lang="ru-RU" sz="14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ru-RU" sz="1400" i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процесс обеспечения достижения поставленных целей и корректировка действий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121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5</a:t>
            </a:fld>
            <a:endParaRPr lang="ru-RU" altLang="ru-RU"/>
          </a:p>
        </p:txBody>
      </p:sp>
      <p:grpSp>
        <p:nvGrpSpPr>
          <p:cNvPr id="11" name="Группа 145"/>
          <p:cNvGrpSpPr>
            <a:grpSpLocks/>
          </p:cNvGrpSpPr>
          <p:nvPr/>
        </p:nvGrpSpPr>
        <p:grpSpPr bwMode="auto">
          <a:xfrm>
            <a:off x="890587" y="1050131"/>
            <a:ext cx="7467600" cy="4821237"/>
            <a:chOff x="340931" y="877170"/>
            <a:chExt cx="2738564" cy="5792004"/>
          </a:xfrm>
        </p:grpSpPr>
        <p:sp>
          <p:nvSpPr>
            <p:cNvPr id="12" name="Прямоугольник с двумя скругленными противолежащими углами 11"/>
            <p:cNvSpPr/>
            <p:nvPr/>
          </p:nvSpPr>
          <p:spPr>
            <a:xfrm>
              <a:off x="340931" y="877170"/>
              <a:ext cx="2738564" cy="5792004"/>
            </a:xfrm>
            <a:prstGeom prst="round2Diag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3" name="Группа 150"/>
            <p:cNvGrpSpPr>
              <a:grpSpLocks/>
            </p:cNvGrpSpPr>
            <p:nvPr/>
          </p:nvGrpSpPr>
          <p:grpSpPr bwMode="auto">
            <a:xfrm>
              <a:off x="906125" y="2655315"/>
              <a:ext cx="1561381" cy="913456"/>
              <a:chOff x="908439" y="5516675"/>
              <a:chExt cx="1539955" cy="1071964"/>
            </a:xfrm>
          </p:grpSpPr>
          <p:cxnSp>
            <p:nvCxnSpPr>
              <p:cNvPr id="14" name="Прямая со стрелкой 13"/>
              <p:cNvCxnSpPr/>
              <p:nvPr/>
            </p:nvCxnSpPr>
            <p:spPr>
              <a:xfrm flipH="1">
                <a:off x="1709769" y="5515871"/>
                <a:ext cx="1504" cy="250666"/>
              </a:xfrm>
              <a:prstGeom prst="straightConnector1">
                <a:avLst/>
              </a:prstGeom>
              <a:ln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 стрелкой 14"/>
              <p:cNvCxnSpPr/>
              <p:nvPr/>
            </p:nvCxnSpPr>
            <p:spPr>
              <a:xfrm flipH="1">
                <a:off x="907750" y="6283535"/>
                <a:ext cx="802019" cy="284238"/>
              </a:xfrm>
              <a:prstGeom prst="straightConnector1">
                <a:avLst/>
              </a:prstGeom>
              <a:ln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 стрелкой 15"/>
              <p:cNvCxnSpPr/>
              <p:nvPr/>
            </p:nvCxnSpPr>
            <p:spPr>
              <a:xfrm>
                <a:off x="1709769" y="6283535"/>
                <a:ext cx="738820" cy="304380"/>
              </a:xfrm>
              <a:prstGeom prst="straightConnector1">
                <a:avLst/>
              </a:prstGeom>
              <a:ln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Блок-схема: альтернативный процесс 16"/>
          <p:cNvSpPr/>
          <p:nvPr/>
        </p:nvSpPr>
        <p:spPr>
          <a:xfrm>
            <a:off x="1866899" y="1757787"/>
            <a:ext cx="5514975" cy="3814337"/>
          </a:xfrm>
          <a:prstGeom prst="flowChartAlternateProcess">
            <a:avLst/>
          </a:prstGeom>
          <a:ln>
            <a:solidFill>
              <a:srgbClr val="0070C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85725" indent="180975" fontAlgn="ctr">
              <a:buFont typeface="Arial" panose="020B0604020202020204" pitchFamily="34" charset="0"/>
              <a:buChar char="•"/>
              <a:defRPr/>
            </a:pPr>
            <a:r>
              <a:rPr lang="ru-RU" sz="1600" b="1" i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Методология управления  </a:t>
            </a:r>
            <a:r>
              <a:rPr lang="ru-RU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(совокупность целей, задач, принципов, процедур, нормативных документов и  регламентов, методов и средств)</a:t>
            </a:r>
          </a:p>
          <a:p>
            <a:pPr marL="85725" indent="180975" fontAlgn="ctr">
              <a:defRPr/>
            </a:pPr>
            <a:endParaRPr lang="ru-RU" sz="16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" indent="180975" fontAlgn="ctr">
              <a:buFont typeface="Arial" panose="020B0604020202020204" pitchFamily="34" charset="0"/>
              <a:buChar char="•"/>
              <a:defRPr/>
            </a:pPr>
            <a:r>
              <a:rPr lang="ru-RU" sz="1600" b="1" i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управления </a:t>
            </a:r>
            <a:br>
              <a:rPr lang="ru-RU" sz="1600" b="1" i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(разработка и реализация управленческих решений, формирование системы коммуникаций )</a:t>
            </a:r>
          </a:p>
          <a:p>
            <a:pPr marL="85725" indent="180975" fontAlgn="ctr">
              <a:defRPr/>
            </a:pPr>
            <a:endParaRPr lang="ru-RU" sz="16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" indent="180975" fontAlgn="ctr">
              <a:buFont typeface="Arial" panose="020B0604020202020204" pitchFamily="34" charset="0"/>
              <a:buChar char="•"/>
              <a:defRPr/>
            </a:pPr>
            <a:r>
              <a:rPr lang="ru-RU" sz="1600" b="1" i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управления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(система связей между субъектами и объектами управления )</a:t>
            </a:r>
          </a:p>
          <a:p>
            <a:pPr marL="85725" indent="180975" fontAlgn="ctr">
              <a:defRPr/>
            </a:pPr>
            <a:endParaRPr lang="ru-RU" sz="16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" indent="180975" fontAlgn="ctr">
              <a:buFont typeface="Arial" panose="020B0604020202020204" pitchFamily="34" charset="0"/>
              <a:buChar char="•"/>
              <a:defRPr/>
            </a:pPr>
            <a:r>
              <a:rPr lang="ru-RU" sz="1600" b="1" i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 управления </a:t>
            </a:r>
            <a:br>
              <a:rPr lang="ru-RU" sz="1600" b="1" i="1" dirty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(организационная инфраструктура, информационные системы)</a:t>
            </a:r>
          </a:p>
        </p:txBody>
      </p:sp>
      <p:sp>
        <p:nvSpPr>
          <p:cNvPr id="18" name="TextBox 163"/>
          <p:cNvSpPr txBox="1">
            <a:spLocks noChangeArrowheads="1"/>
          </p:cNvSpPr>
          <p:nvPr/>
        </p:nvSpPr>
        <p:spPr bwMode="auto">
          <a:xfrm>
            <a:off x="2113013" y="1202294"/>
            <a:ext cx="50768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системы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3145341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6</a:t>
            </a:fld>
            <a:endParaRPr lang="ru-RU" altLang="ru-RU"/>
          </a:p>
        </p:txBody>
      </p:sp>
      <p:grpSp>
        <p:nvGrpSpPr>
          <p:cNvPr id="5" name="Группа 82"/>
          <p:cNvGrpSpPr>
            <a:grpSpLocks/>
          </p:cNvGrpSpPr>
          <p:nvPr/>
        </p:nvGrpSpPr>
        <p:grpSpPr bwMode="auto">
          <a:xfrm>
            <a:off x="921712" y="1187467"/>
            <a:ext cx="7555814" cy="4778375"/>
            <a:chOff x="289780" y="877170"/>
            <a:chExt cx="2738564" cy="5792004"/>
          </a:xfrm>
        </p:grpSpPr>
        <p:sp>
          <p:nvSpPr>
            <p:cNvPr id="6" name="Прямоугольник с двумя скругленными противолежащими углами 5"/>
            <p:cNvSpPr/>
            <p:nvPr/>
          </p:nvSpPr>
          <p:spPr>
            <a:xfrm>
              <a:off x="289780" y="877170"/>
              <a:ext cx="2738564" cy="5792004"/>
            </a:xfrm>
            <a:prstGeom prst="round2Diag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966160" y="5150856"/>
              <a:ext cx="1529845" cy="1042513"/>
            </a:xfrm>
            <a:prstGeom prst="roundRect">
              <a:avLst/>
            </a:prstGeom>
            <a:effectLst>
              <a:glow rad="635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endPara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grpSp>
          <p:nvGrpSpPr>
            <p:cNvPr id="8" name="Группа 79"/>
            <p:cNvGrpSpPr>
              <a:grpSpLocks/>
            </p:cNvGrpSpPr>
            <p:nvPr/>
          </p:nvGrpSpPr>
          <p:grpSpPr bwMode="auto">
            <a:xfrm>
              <a:off x="566765" y="1608055"/>
              <a:ext cx="2326704" cy="3288880"/>
              <a:chOff x="-2779902" y="2183439"/>
              <a:chExt cx="2326704" cy="3288880"/>
            </a:xfrm>
          </p:grpSpPr>
          <p:sp>
            <p:nvSpPr>
              <p:cNvPr id="9" name="Скругленный прямоугольник 8"/>
              <p:cNvSpPr/>
              <p:nvPr/>
            </p:nvSpPr>
            <p:spPr>
              <a:xfrm>
                <a:off x="-2779902" y="2183439"/>
                <a:ext cx="2326704" cy="3288880"/>
              </a:xfrm>
              <a:prstGeom prst="roundRect">
                <a:avLst/>
              </a:prstGeom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16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defRPr/>
                </a:pPr>
                <a:endParaRPr lang="ru-RU" sz="16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defRPr/>
                </a:pPr>
                <a:r>
                  <a:rPr lang="ru-RU" sz="16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  <p:grpSp>
            <p:nvGrpSpPr>
              <p:cNvPr id="10" name="Группа 47"/>
              <p:cNvGrpSpPr>
                <a:grpSpLocks/>
              </p:cNvGrpSpPr>
              <p:nvPr/>
            </p:nvGrpSpPr>
            <p:grpSpPr bwMode="auto">
              <a:xfrm>
                <a:off x="-2626719" y="2583706"/>
                <a:ext cx="2044257" cy="1926494"/>
                <a:chOff x="724816" y="4757414"/>
                <a:chExt cx="2016205" cy="2260790"/>
              </a:xfrm>
            </p:grpSpPr>
            <p:sp>
              <p:nvSpPr>
                <p:cNvPr id="11" name="Скругленный прямоугольник 10"/>
                <p:cNvSpPr/>
                <p:nvPr/>
              </p:nvSpPr>
              <p:spPr>
                <a:xfrm>
                  <a:off x="1108808" y="4757414"/>
                  <a:ext cx="1226534" cy="516414"/>
                </a:xfrm>
                <a:prstGeom prst="roundRect">
                  <a:avLst/>
                </a:prstGeom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ru-RU" sz="1600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Центральный аппарат ФК</a:t>
                  </a:r>
                </a:p>
              </p:txBody>
            </p:sp>
            <p:sp>
              <p:nvSpPr>
                <p:cNvPr id="12" name="Скругленный прямоугольник 11"/>
                <p:cNvSpPr/>
                <p:nvPr/>
              </p:nvSpPr>
              <p:spPr>
                <a:xfrm>
                  <a:off x="724816" y="6528940"/>
                  <a:ext cx="767985" cy="489264"/>
                </a:xfrm>
                <a:prstGeom prst="roundRect">
                  <a:avLst/>
                </a:prstGeom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ru-RU" sz="1600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УФК</a:t>
                  </a:r>
                </a:p>
              </p:txBody>
            </p:sp>
            <p:sp>
              <p:nvSpPr>
                <p:cNvPr id="13" name="Скругленный прямоугольник 12"/>
                <p:cNvSpPr/>
                <p:nvPr/>
              </p:nvSpPr>
              <p:spPr>
                <a:xfrm>
                  <a:off x="1929663" y="6505352"/>
                  <a:ext cx="811358" cy="479743"/>
                </a:xfrm>
                <a:prstGeom prst="roundRect">
                  <a:avLst/>
                </a:prstGeom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ru-RU" sz="1600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ФКУ «ЦОКР»</a:t>
                  </a:r>
                </a:p>
              </p:txBody>
            </p:sp>
            <p:cxnSp>
              <p:nvCxnSpPr>
                <p:cNvPr id="14" name="Прямая со стрелкой 13"/>
                <p:cNvCxnSpPr>
                  <a:stCxn id="13" idx="1"/>
                  <a:endCxn id="12" idx="3"/>
                </p:cNvCxnSpPr>
                <p:nvPr/>
              </p:nvCxnSpPr>
              <p:spPr>
                <a:xfrm flipH="1">
                  <a:off x="1492801" y="6745223"/>
                  <a:ext cx="436862" cy="28350"/>
                </a:xfrm>
                <a:prstGeom prst="straightConnector1">
                  <a:avLst/>
                </a:prstGeom>
                <a:ln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Прямая со стрелкой 14"/>
                <p:cNvCxnSpPr>
                  <a:stCxn id="11" idx="2"/>
                  <a:endCxn id="12" idx="0"/>
                </p:cNvCxnSpPr>
                <p:nvPr/>
              </p:nvCxnSpPr>
              <p:spPr>
                <a:xfrm flipH="1">
                  <a:off x="1108808" y="5273828"/>
                  <a:ext cx="613267" cy="1255112"/>
                </a:xfrm>
                <a:prstGeom prst="straightConnector1">
                  <a:avLst/>
                </a:prstGeom>
                <a:ln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Прямая со стрелкой 15"/>
                <p:cNvCxnSpPr>
                  <a:endCxn id="13" idx="0"/>
                </p:cNvCxnSpPr>
                <p:nvPr/>
              </p:nvCxnSpPr>
              <p:spPr>
                <a:xfrm>
                  <a:off x="1693951" y="5273828"/>
                  <a:ext cx="641391" cy="1231524"/>
                </a:xfrm>
                <a:prstGeom prst="straightConnector1">
                  <a:avLst/>
                </a:prstGeom>
                <a:ln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7" name="TextBox 137"/>
          <p:cNvSpPr txBox="1">
            <a:spLocks noChangeArrowheads="1"/>
          </p:cNvSpPr>
          <p:nvPr/>
        </p:nvSpPr>
        <p:spPr bwMode="auto">
          <a:xfrm>
            <a:off x="2164114" y="1361561"/>
            <a:ext cx="5105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53541" y="4975938"/>
            <a:ext cx="28384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контроля</a:t>
            </a:r>
          </a:p>
        </p:txBody>
      </p:sp>
    </p:spTree>
    <p:extLst>
      <p:ext uri="{BB962C8B-B14F-4D97-AF65-F5344CB8AC3E}">
        <p14:creationId xmlns:p14="http://schemas.microsoft.com/office/powerpoint/2010/main" val="708718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7</a:t>
            </a:fld>
            <a:endParaRPr lang="ru-RU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09600" y="1848773"/>
            <a:ext cx="8001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Послание Президента Российской Федерации Федеральному Собранию Российской Федерации от 1 декабря 2016 г. </a:t>
            </a:r>
          </a:p>
          <a:p>
            <a:pPr indent="447675"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7675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Транспортная стратегия Российской Федерации на период до 2030 года, утвержденная распоряжением Правительства Российской Федерации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11 июня 2014 г. № 1032-р</a:t>
            </a:r>
          </a:p>
          <a:p>
            <a:pPr indent="447675"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7675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Российской Федерации «Развитие транспортной системы», утвержденная Постановлением Правительства РФ от 15 апреля 2014 г. № 319</a:t>
            </a:r>
          </a:p>
          <a:p>
            <a:pPr indent="447675"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86050" y="497443"/>
            <a:ext cx="579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Стратегические документы, определяющие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и показатели развития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транспортной системы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849224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0549" y="911225"/>
            <a:ext cx="8067675" cy="5280026"/>
          </a:xfrm>
        </p:spPr>
        <p:txBody>
          <a:bodyPr/>
          <a:lstStyle/>
          <a:p>
            <a:pPr marL="0" indent="447675" algn="ctr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государственной программы «Развитие транспортной системы»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ускорение товародвижения и снижение транспортных издержек в экономике;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транспортных услуг для населения;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транспортной системы России на мировом рынке транспортных услуг;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комплексной безопасности и устойчивости транспортной системы</a:t>
            </a:r>
          </a:p>
          <a:p>
            <a:pPr marL="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реализации Программы разработан План деятельности Министерства транспорта Российской Федерации на 2016 – 2021 годы (является ответственным исполнителем государственной программы), утвержденный Министерством транспорта Российской Федерации 23 мая 2016 года. </a:t>
            </a:r>
          </a:p>
          <a:p>
            <a:pPr marL="0" indent="0" algn="just">
              <a:buNone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включает в себя, в том числе, следующие направления: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подпрограмму «Дорожное хозяйство»;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федеральную целевую программу «Развитие транспортной системы России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(2010 - 2020 годы)», в том числе подпрограмму «Автомобильные дороги»</a:t>
            </a:r>
          </a:p>
          <a:p>
            <a:pPr marL="0" indent="0" algn="just">
              <a:buNone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исполнителем Программы в рамках указанных направлений является Федеральное дорожное агентство, подведомственное Министерству транспорта Российской Федерации</a:t>
            </a:r>
          </a:p>
          <a:p>
            <a:pPr marL="0" indent="0" algn="just">
              <a:buNone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Объем финансирования из федерального бюджета по данным направлениям </a:t>
            </a:r>
            <a:b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2016 и 2017 годы составил более 1 трлн. рублей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8443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7250" y="1463675"/>
            <a:ext cx="767715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благодаря подобным масштабным контрольным мероприятиям:</a:t>
            </a:r>
          </a:p>
          <a:p>
            <a:pPr marL="0" indent="0">
              <a:lnSpc>
                <a:spcPct val="100000"/>
              </a:lnSpc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нивелируются риски неправомерного, нецелевого и неэффективного расходования средств федерального бюджета;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руководство получает оценку бюджетной политики в отрасли, оценку организации системы управления государственными финансами в отрасти, а также разумную уверенность (адекватную информацию) для принятия управленческих решений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реализации государственной программы Российской Федерации «Развитие транспортной системы»  на основе результатов государственного финансового контроля;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выявляются недостатки в организации системы управления государственными финансами;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46284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6883400" y="649287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A3D233A6-24DC-48FA-9108-5B94571B551A}" type="slidenum">
              <a:rPr lang="ru-RU" altLang="ru-RU" smtClean="0">
                <a:solidFill>
                  <a:srgbClr val="898989"/>
                </a:solidFill>
              </a:rPr>
              <a:pPr eaLnBrk="1" hangingPunct="1"/>
              <a:t>10</a:t>
            </a:fld>
            <a:endParaRPr lang="ru-RU" altLang="ru-RU">
              <a:solidFill>
                <a:srgbClr val="898989"/>
              </a:solidFill>
            </a:endParaRPr>
          </a:p>
        </p:txBody>
      </p:sp>
      <p:grpSp>
        <p:nvGrpSpPr>
          <p:cNvPr id="3075" name="Группа 1"/>
          <p:cNvGrpSpPr>
            <a:grpSpLocks/>
          </p:cNvGrpSpPr>
          <p:nvPr/>
        </p:nvGrpSpPr>
        <p:grpSpPr bwMode="auto">
          <a:xfrm>
            <a:off x="489745" y="1258866"/>
            <a:ext cx="8059738" cy="3196425"/>
            <a:chOff x="233295" y="1378039"/>
            <a:chExt cx="8487372" cy="3835807"/>
          </a:xfrm>
        </p:grpSpPr>
        <p:sp>
          <p:nvSpPr>
            <p:cNvPr id="31" name="Скругленный прямоугольник 30"/>
            <p:cNvSpPr/>
            <p:nvPr/>
          </p:nvSpPr>
          <p:spPr>
            <a:xfrm>
              <a:off x="253356" y="1378039"/>
              <a:ext cx="3813216" cy="1847892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Плановая выездная проверка </a:t>
              </a:r>
              <a:b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</a:t>
              </a:r>
              <a:r>
                <a:rPr lang="ru-RU" sz="1400" b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Росавтодоре</a:t>
              </a:r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с 13.06.2018 по 24.07.2018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  <a:defRPr/>
              </a:pPr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приостановление </a:t>
              </a:r>
              <a:b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(на период встречных проверок)</a:t>
              </a:r>
            </a:p>
          </p:txBody>
        </p:sp>
        <p:sp>
          <p:nvSpPr>
            <p:cNvPr id="32" name="Скругленный прямоугольник 31"/>
            <p:cNvSpPr/>
            <p:nvPr/>
          </p:nvSpPr>
          <p:spPr>
            <a:xfrm>
              <a:off x="5308666" y="1606645"/>
              <a:ext cx="3412001" cy="90489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Участие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84 ТОФК</a:t>
              </a:r>
              <a:b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(проведение экспертиз планируется </a:t>
              </a:r>
              <a:b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более 50 ТОФК)</a:t>
              </a:r>
            </a:p>
          </p:txBody>
        </p:sp>
        <p:sp>
          <p:nvSpPr>
            <p:cNvPr id="33" name="Скругленный прямоугольник 32"/>
            <p:cNvSpPr/>
            <p:nvPr/>
          </p:nvSpPr>
          <p:spPr>
            <a:xfrm>
              <a:off x="5308666" y="3024473"/>
              <a:ext cx="3412001" cy="1019197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Приостановление </a:t>
              </a:r>
              <a:b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плановой выездной проверки </a:t>
              </a:r>
              <a:b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период проведения обследования </a:t>
              </a:r>
            </a:p>
          </p:txBody>
        </p:sp>
        <p:sp>
          <p:nvSpPr>
            <p:cNvPr id="34" name="Скругленный прямоугольник 33"/>
            <p:cNvSpPr/>
            <p:nvPr/>
          </p:nvSpPr>
          <p:spPr>
            <a:xfrm>
              <a:off x="233295" y="3879819"/>
              <a:ext cx="3863368" cy="96301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Встречные проверки</a:t>
              </a:r>
              <a:endPara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5" name="Прямая со стрелкой 34"/>
            <p:cNvCxnSpPr>
              <a:stCxn id="32" idx="2"/>
            </p:cNvCxnSpPr>
            <p:nvPr/>
          </p:nvCxnSpPr>
          <p:spPr>
            <a:xfrm>
              <a:off x="7014667" y="2511541"/>
              <a:ext cx="0" cy="46006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37" name="Прямая со стрелкой 36"/>
            <p:cNvCxnSpPr>
              <a:stCxn id="31" idx="2"/>
            </p:cNvCxnSpPr>
            <p:nvPr/>
          </p:nvCxnSpPr>
          <p:spPr>
            <a:xfrm>
              <a:off x="2159964" y="3225931"/>
              <a:ext cx="5016" cy="61628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sp>
          <p:nvSpPr>
            <p:cNvPr id="84" name="Скругленный прямоугольник 83"/>
            <p:cNvSpPr/>
            <p:nvPr/>
          </p:nvSpPr>
          <p:spPr>
            <a:xfrm>
              <a:off x="5308666" y="4471831"/>
              <a:ext cx="3412001" cy="742015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Возобновление </a:t>
              </a:r>
              <a:b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плановой выездной проверки </a:t>
              </a:r>
            </a:p>
          </p:txBody>
        </p:sp>
        <p:cxnSp>
          <p:nvCxnSpPr>
            <p:cNvPr id="101" name="Прямая со стрелкой 100"/>
            <p:cNvCxnSpPr>
              <a:stCxn id="33" idx="2"/>
            </p:cNvCxnSpPr>
            <p:nvPr/>
          </p:nvCxnSpPr>
          <p:spPr>
            <a:xfrm>
              <a:off x="7014667" y="4043669"/>
              <a:ext cx="0" cy="39958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sp>
        <p:nvSpPr>
          <p:cNvPr id="3076" name="Заголовок 1"/>
          <p:cNvSpPr>
            <a:spLocks noGrp="1"/>
          </p:cNvSpPr>
          <p:nvPr>
            <p:ph type="title"/>
          </p:nvPr>
        </p:nvSpPr>
        <p:spPr>
          <a:xfrm>
            <a:off x="933450" y="488950"/>
            <a:ext cx="7886700" cy="606425"/>
          </a:xfrm>
        </p:spPr>
        <p:txBody>
          <a:bodyPr/>
          <a:lstStyle/>
          <a:p>
            <a:pPr algn="ctr"/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проведения контрольного мероприятия</a:t>
            </a:r>
          </a:p>
        </p:txBody>
      </p:sp>
      <p:cxnSp>
        <p:nvCxnSpPr>
          <p:cNvPr id="28" name="Прямая со стрелкой 27"/>
          <p:cNvCxnSpPr>
            <a:endCxn id="32" idx="1"/>
          </p:cNvCxnSpPr>
          <p:nvPr/>
        </p:nvCxnSpPr>
        <p:spPr>
          <a:xfrm>
            <a:off x="4158458" y="1826396"/>
            <a:ext cx="1150937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26" name="Скругленный прямоугольник 25"/>
          <p:cNvSpPr/>
          <p:nvPr/>
        </p:nvSpPr>
        <p:spPr bwMode="auto">
          <a:xfrm>
            <a:off x="5309395" y="4791444"/>
            <a:ext cx="3240088" cy="6183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проверок ТОФК </a:t>
            </a:r>
            <a:b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обобщение информации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Прямая со стрелкой 26"/>
          <p:cNvCxnSpPr>
            <a:stCxn id="84" idx="2"/>
          </p:cNvCxnSpPr>
          <p:nvPr/>
        </p:nvCxnSpPr>
        <p:spPr bwMode="auto">
          <a:xfrm>
            <a:off x="6929439" y="4455290"/>
            <a:ext cx="0" cy="2885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29" name="Скругленный прямоугольник 28"/>
          <p:cNvSpPr/>
          <p:nvPr/>
        </p:nvSpPr>
        <p:spPr bwMode="auto">
          <a:xfrm>
            <a:off x="5309395" y="5733257"/>
            <a:ext cx="3240088" cy="8675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Итоговая информация о состоянии транспортной системы в части развития дорожного хозяйства</a:t>
            </a:r>
          </a:p>
        </p:txBody>
      </p:sp>
      <p:cxnSp>
        <p:nvCxnSpPr>
          <p:cNvPr id="49" name="Прямая со стрелкой 48"/>
          <p:cNvCxnSpPr/>
          <p:nvPr/>
        </p:nvCxnSpPr>
        <p:spPr bwMode="auto">
          <a:xfrm>
            <a:off x="6929439" y="5409776"/>
            <a:ext cx="0" cy="2885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50" name="Скругленный прямоугольник 49"/>
          <p:cNvSpPr/>
          <p:nvPr/>
        </p:nvSpPr>
        <p:spPr bwMode="auto">
          <a:xfrm>
            <a:off x="489744" y="4455290"/>
            <a:ext cx="4177505" cy="2145535"/>
          </a:xfrm>
          <a:prstGeom prst="roundRect">
            <a:avLst/>
          </a:prstGeom>
          <a:gradFill>
            <a:gsLst>
              <a:gs pos="0">
                <a:schemeClr val="accent3">
                  <a:lumMod val="110000"/>
                  <a:satMod val="105000"/>
                  <a:tint val="67000"/>
                  <a:alpha val="50000"/>
                </a:schemeClr>
              </a:gs>
              <a:gs pos="100000">
                <a:schemeClr val="accent3">
                  <a:lumMod val="105000"/>
                  <a:satMod val="103000"/>
                  <a:tint val="73000"/>
                </a:schemeClr>
              </a:gs>
              <a:gs pos="100000">
                <a:schemeClr val="accent3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Необходимость внесения изменений в Постановление Правительства РФ от 28.11.2013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1092 «О порядке осуществления Федеральным казначейством полномочий по контролю в финансово-бюджетной сфере» в части иных обоснований приостановления контрольных мероприятий</a:t>
            </a:r>
          </a:p>
          <a:p>
            <a:pPr marL="171450" indent="-171450" algn="ctr">
              <a:buFont typeface="Wingdings" panose="05000000000000000000" pitchFamily="2" charset="2"/>
              <a:buChar char="v"/>
              <a:defRPr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ctr">
              <a:buFont typeface="Wingdings" panose="05000000000000000000" pitchFamily="2" charset="2"/>
              <a:buChar char="v"/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внедрение оценки выполнения поставленных задач ТОФК в рамках контрольных мероприятий (планируется перепроверить 5 ТОФК) </a:t>
            </a:r>
          </a:p>
        </p:txBody>
      </p:sp>
    </p:spTree>
    <p:extLst>
      <p:ext uri="{BB962C8B-B14F-4D97-AF65-F5344CB8AC3E}">
        <p14:creationId xmlns:p14="http://schemas.microsoft.com/office/powerpoint/2010/main" val="1359268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11</a:t>
            </a:fld>
            <a:endParaRPr lang="ru-RU" alt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9775" y="1052736"/>
            <a:ext cx="936104" cy="10081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9775" y="4869160"/>
            <a:ext cx="936104" cy="10081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9775" y="2996952"/>
            <a:ext cx="936104" cy="10081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275856" y="2050849"/>
            <a:ext cx="504056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3275856" y="3984086"/>
            <a:ext cx="504056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3275856" y="5861629"/>
            <a:ext cx="504056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499992" y="1906833"/>
            <a:ext cx="0" cy="28803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660232" y="1906833"/>
            <a:ext cx="0" cy="28803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499992" y="3822286"/>
            <a:ext cx="0" cy="28803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6674205" y="5717613"/>
            <a:ext cx="0" cy="28803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6674169" y="3822286"/>
            <a:ext cx="0" cy="28803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499992" y="5717613"/>
            <a:ext cx="0" cy="28803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49279" y="910533"/>
            <a:ext cx="461665" cy="1150315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ru-RU" dirty="0"/>
              <a:t>---------------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34471" y="2854749"/>
            <a:ext cx="461665" cy="1150315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ru-RU" dirty="0"/>
              <a:t>---------------</a:t>
            </a:r>
          </a:p>
        </p:txBody>
      </p:sp>
      <p:sp>
        <p:nvSpPr>
          <p:cNvPr id="19" name="Левая фигурная скобка 18"/>
          <p:cNvSpPr/>
          <p:nvPr/>
        </p:nvSpPr>
        <p:spPr>
          <a:xfrm rot="5400000">
            <a:off x="5307582" y="708200"/>
            <a:ext cx="545060" cy="2160239"/>
          </a:xfrm>
          <a:prstGeom prst="leftBrace">
            <a:avLst>
              <a:gd name="adj1" fmla="val 8333"/>
              <a:gd name="adj2" fmla="val 50415"/>
            </a:avLst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1763688" y="5085184"/>
            <a:ext cx="1368153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Экспертиза планируется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августе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63688" y="3266400"/>
            <a:ext cx="1368153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Экспертиза проводится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53235" y="1322186"/>
            <a:ext cx="1368153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Экспертиза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проводится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95536" y="6093296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Подобные объекты должны быть в приоритете для привлечения специалистов и экспертов для проведения обследований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29314" y="39526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проведения контрольных мероприятий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08264" y="1660740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208264" y="3528010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187388" y="5487676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012019" y="1260630"/>
            <a:ext cx="848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</a:t>
            </a:r>
            <a:b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завершения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61117" y="1444902"/>
            <a:ext cx="810883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15.06.18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3761117" y="5219327"/>
            <a:ext cx="813043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15.06.18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761117" y="3358733"/>
            <a:ext cx="813043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15.06.18</a:t>
            </a:r>
          </a:p>
        </p:txBody>
      </p:sp>
      <p:cxnSp>
        <p:nvCxnSpPr>
          <p:cNvPr id="33" name="Прямая со стрелкой 32"/>
          <p:cNvCxnSpPr>
            <a:stCxn id="31" idx="3"/>
          </p:cNvCxnSpPr>
          <p:nvPr/>
        </p:nvCxnSpPr>
        <p:spPr>
          <a:xfrm flipV="1">
            <a:off x="4574160" y="3512621"/>
            <a:ext cx="991143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V="1">
            <a:off x="4572000" y="5373216"/>
            <a:ext cx="991143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V="1">
            <a:off x="4571999" y="1598789"/>
            <a:ext cx="991143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596332" y="1446335"/>
            <a:ext cx="810883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01.09.18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96332" y="3426620"/>
            <a:ext cx="810883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20.09.18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96332" y="3081734"/>
            <a:ext cx="15632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по реализации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397381" y="5219329"/>
            <a:ext cx="810883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20.09.18</a:t>
            </a:r>
          </a:p>
        </p:txBody>
      </p:sp>
      <p:cxnSp>
        <p:nvCxnSpPr>
          <p:cNvPr id="40" name="Прямая со стрелкой 39"/>
          <p:cNvCxnSpPr>
            <a:endCxn id="39" idx="1"/>
          </p:cNvCxnSpPr>
          <p:nvPr/>
        </p:nvCxnSpPr>
        <p:spPr>
          <a:xfrm flipV="1">
            <a:off x="6660232" y="5373218"/>
            <a:ext cx="737149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7754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12</a:t>
            </a:fld>
            <a:endParaRPr lang="ru-RU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131389" y="371261"/>
            <a:ext cx="546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проведения контрольного мероприятия</a:t>
            </a:r>
          </a:p>
        </p:txBody>
      </p:sp>
      <p:sp>
        <p:nvSpPr>
          <p:cNvPr id="6" name="Пятиугольник 5"/>
          <p:cNvSpPr/>
          <p:nvPr/>
        </p:nvSpPr>
        <p:spPr>
          <a:xfrm>
            <a:off x="612475" y="1647645"/>
            <a:ext cx="3019245" cy="3499449"/>
          </a:xfrm>
          <a:prstGeom prst="homePlate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ЦАФК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Росавтодоре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13.06.18 по 24.07.18</a:t>
            </a:r>
          </a:p>
        </p:txBody>
      </p:sp>
      <p:sp>
        <p:nvSpPr>
          <p:cNvPr id="7" name="Пятиугольник 6"/>
          <p:cNvSpPr/>
          <p:nvPr/>
        </p:nvSpPr>
        <p:spPr>
          <a:xfrm>
            <a:off x="5861649" y="1647645"/>
            <a:ext cx="3019245" cy="3499449"/>
          </a:xfrm>
          <a:prstGeom prst="homePlate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Приостановление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25.07.18 по 04.09.18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период проведения встречных проверок</a:t>
            </a:r>
          </a:p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Возобновление проверки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05.09.18 по 18.09.18</a:t>
            </a:r>
          </a:p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Продление проверки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19.09.18 по 16.10.18</a:t>
            </a:r>
          </a:p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Завершение 16.10.18</a:t>
            </a:r>
          </a:p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00887" y="1326508"/>
            <a:ext cx="461665" cy="4195496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ru-RU" dirty="0"/>
              <a:t>----------------------------------------------------------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76088" y="1326508"/>
            <a:ext cx="461665" cy="4195496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ru-RU" dirty="0"/>
              <a:t>----------------------------------------------------------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2399" y="1948010"/>
            <a:ext cx="1440611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Встречная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2399" y="3949626"/>
            <a:ext cx="1440611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Встречная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2</a:t>
            </a:r>
          </a:p>
        </p:txBody>
      </p:sp>
    </p:spTree>
    <p:extLst>
      <p:ext uri="{BB962C8B-B14F-4D97-AF65-F5344CB8AC3E}">
        <p14:creationId xmlns:p14="http://schemas.microsoft.com/office/powerpoint/2010/main" val="1806182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13</a:t>
            </a:fld>
            <a:endParaRPr lang="ru-RU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131389" y="371261"/>
            <a:ext cx="546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проведения контрольного мероприятия</a:t>
            </a:r>
          </a:p>
        </p:txBody>
      </p:sp>
      <p:sp>
        <p:nvSpPr>
          <p:cNvPr id="6" name="Пятиугольник 5"/>
          <p:cNvSpPr/>
          <p:nvPr/>
        </p:nvSpPr>
        <p:spPr>
          <a:xfrm>
            <a:off x="612475" y="2481532"/>
            <a:ext cx="3019245" cy="2665562"/>
          </a:xfrm>
          <a:prstGeom prst="homePlate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Проверки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</a:p>
        </p:txBody>
      </p:sp>
      <p:sp>
        <p:nvSpPr>
          <p:cNvPr id="7" name="Пятиугольник 6"/>
          <p:cNvSpPr/>
          <p:nvPr/>
        </p:nvSpPr>
        <p:spPr>
          <a:xfrm>
            <a:off x="5861649" y="2481532"/>
            <a:ext cx="3019245" cy="2665562"/>
          </a:xfrm>
          <a:prstGeom prst="homePlate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возобновлением /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возобновления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00887" y="2326256"/>
            <a:ext cx="461665" cy="3195747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ru-RU" dirty="0"/>
              <a:t>--------------------------------------------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76088" y="2326256"/>
            <a:ext cx="461665" cy="3195747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ru-RU" dirty="0"/>
              <a:t>--------------------------------------------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79964" y="2810245"/>
            <a:ext cx="1624639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Обследование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79964" y="3783704"/>
            <a:ext cx="1624639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Обследование --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74213" y="3301199"/>
            <a:ext cx="1624639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Обследование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79964" y="4328494"/>
            <a:ext cx="1624639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Обследование 56</a:t>
            </a:r>
          </a:p>
        </p:txBody>
      </p:sp>
    </p:spTree>
    <p:extLst>
      <p:ext uri="{BB962C8B-B14F-4D97-AF65-F5344CB8AC3E}">
        <p14:creationId xmlns:p14="http://schemas.microsoft.com/office/powerpoint/2010/main" val="3426223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742950" y="669925"/>
            <a:ext cx="7886700" cy="635000"/>
          </a:xfrm>
        </p:spPr>
        <p:txBody>
          <a:bodyPr/>
          <a:lstStyle/>
          <a:p>
            <a:pPr algn="ctr"/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подходы к организации</a:t>
            </a:r>
            <a:b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контрольного мероприятия и его реализации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876425"/>
            <a:ext cx="8029575" cy="359092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Системный охват всей совокупности элементов, вносящих свой вклад и влияющих на итоговый результат контрольного мероприятия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Возможность изменения правил, образующих институциональный базис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Расширение инструментария (правил и процедур)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Доступность информации для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ГРБСов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Непрерывный контроль за действиями объектов контроля по результатам контрольных мероприятий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Трансляция практики (результатов)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Предотвращение допущения нарушений в использовании средств федерального бюджета</a:t>
            </a:r>
          </a:p>
        </p:txBody>
      </p:sp>
      <p:sp>
        <p:nvSpPr>
          <p:cNvPr id="410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13C89E2E-A0A3-412E-810C-D245FF690265}" type="slidenum">
              <a:rPr lang="ru-RU" altLang="ru-RU" sz="1800" smtClean="0">
                <a:solidFill>
                  <a:srgbClr val="8989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eaLnBrk="1" hangingPunct="1"/>
              <a:t>14</a:t>
            </a:fld>
            <a:endParaRPr lang="ru-RU" altLang="ru-RU" sz="1800">
              <a:solidFill>
                <a:srgbClr val="89898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757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17012294-9A97-423D-86C9-B085CD8B88F4}" type="slidenum">
              <a:rPr lang="ru-RU" altLang="ru-RU" smtClean="0">
                <a:solidFill>
                  <a:srgbClr val="898989"/>
                </a:solidFill>
              </a:rPr>
              <a:pPr eaLnBrk="1" hangingPunct="1"/>
              <a:t>15</a:t>
            </a:fld>
            <a:endParaRPr lang="ru-RU" altLang="ru-RU">
              <a:solidFill>
                <a:srgbClr val="89898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76476" y="447674"/>
            <a:ext cx="6867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в 2016-2017 гг. подведомственных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Росавтодору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ФКУ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3977049"/>
              </p:ext>
            </p:extLst>
          </p:nvPr>
        </p:nvGraphicFramePr>
        <p:xfrm>
          <a:off x="190501" y="981074"/>
          <a:ext cx="8763000" cy="5646421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2151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333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15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150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4139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048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05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Подведомственные </a:t>
                      </a:r>
                      <a:r>
                        <a:rPr lang="ru-RU" sz="1050" b="1" i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Росавтодору</a:t>
                      </a:r>
                      <a:r>
                        <a:rPr lang="ru-RU" sz="105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ФКУ</a:t>
                      </a:r>
                      <a:endParaRPr lang="ru-RU" sz="105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05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05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итог</a:t>
                      </a:r>
                      <a:endParaRPr lang="ru-RU" sz="105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ФКУ "ДИРЕКЦИЯ МОНИТОРИНГА ДОРОЖНЫХ РАБОТ, ТЕХНОЛОГИЙ И МАТЕРИАЛОВ ФДА" В Г. ВОРОНЕЖЕ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9 018 251 214,62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9 018 251 214,62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"ДИРЕКЦИЯ МОНИТОРИНГА ДОРОЖНЫХ РАБОТ, ТЕХНОЛОГИЙ И МАТЕРИАЛОВ ФДА"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237 626 744,89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588 150 345,62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825 777 090,51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"ДОРОГИ РОССИИ"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252 319 667,00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503 210 400,00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755 530 067,00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"ИНФОРМАЦИОННО-АНАЛИТИЧЕСКИЙ ЦЕНТР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4 980 000,00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66 622 209,86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71 602 209,86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"МЕЖРЕГИОНАЛЬНАЯ ДИРЕКЦИЯ ПО ДОРОЖНОМУ СТРОИТЕЛЬСТВУ В ДАЛЬНЕВОСТОЧНОМ РЕГИОНЕ РОССИИ ФДА"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11 216 561 922,60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7 386 897 979,22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18 603 459 901,82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"МЕЖРЕГИОНАЛЬНАЯ ДИРЕКЦИЯ ПО ДОРОЖНОМУ СТРОИТЕЛЬСТВУ В ЦЕНТРАЛЬНОМ РЕГИОНЕ РОССИИ ФДА"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10 377 473,00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10 377 473,00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АВТОМОБИЛЬНОЙ ДОРОГИ ОБЩЕГО ПОЛЬЗОВАНИЯ ФЕДЕРАЛЬНОГО ЗНАЧЕНИЯ "ВИЛЮЙ"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4 957 867 284,30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8 116 007 050,14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13 073 874 334,44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АВТОМОБИЛЬНОЙ МАГИСТРАЛИ "КОЛЫМА" ФЕДЕРАЛЬНОГО ДОРОЖНОГО  АГЕНТСТВА"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3 608 284 346,19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3 278 390 749,44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6 886 675 095,63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АВТОМОБИЛЬНОЙ МАГИСТРАЛИ КРАСНОЯРСК - ИРКУТСК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6 605 694 332,77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7 431 091 310,94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14 036 785 643,71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АВТОМОБИЛЬНОЙ МАГИСТРАЛИ М-54 "ЕНИСЕЙ"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2 198 170 536,64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2 353 832 498,31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4 552 003 034,95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АВТОМОБИЛЬНОЙ МАГИСТРАЛИ МОСКВА - НИЖНИЙ НОВГОРОД ФДА"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13 282 395 364,12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17 635 996 217,68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30 918 391 581,80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АВТОМОБИЛЬНОЙ МАГИСТРАЛИ МОСКВА - САНКТ-ПЕТЕРБУРГ ФДА"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12 763 866 689,50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15 797 714 674,94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28 561 581 364,44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АВТОМОБИЛЬНОЙ МАГИСТРАЛИ МОСКВА-АРХАНГЕЛЬСК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17 172 821 403,06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14 853 977 683,34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32 026 799 086,40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АВТОМОБИЛЬНОЙ МАГИСТРАЛИ МОСКВА-БОБРУЙСК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9 105 993 182,15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9 105 993 182,15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АВТОМОБИЛЬНОЙ МАГИСТРАЛИ МОСКВА-ВОЛГОГРАД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9 809 677 408,94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11 935 019 754,91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21 744 697 163,85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АВТОМОБИЛЬНОЙ МАГИСТРАЛИ МОСКВА-ХАРЬКОВ ФДА"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8 574 684 188,81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8 311 436 215,07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16 886 120 403,88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АВТОМОБИЛЬНОЙ МАГИСТРАЛИ НЕВЕР - ЯКУТСК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2 851 317 818,69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4 646 355 462,43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7 497 673 281,12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АВТОМОБИЛЬНОЙ МАГИСТРАЛИ САМАРА - УФА - ЧЕЛЯБИНСК ФДА"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8 534 899 520,55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8 534 899 520,55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АВТОМОБИЛЬНОЙ МАГИСТРАЛИ САНКТ-ПЕТЕРБУРГ - МУРМАНСК ФДА"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10 874 411 283,16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10 645 349 628,99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21 519 760 912,15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ФЕДЕРАЛЬНЫХ АВТОМОБИЛЬНЫХ  ДОРОГ "ЧЕРНОМОРЬЕ"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16 134 086 677,82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16 134 086 677,82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ФЕДЕРАЛЬНЫХ АВТОМОБИЛЬНЫХ ДОРОГ "АЗОВ"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4 795 850 290,80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9 227 602 024,42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14 023 452 315,22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ФЕДЕРАЛЬНЫХ АВТОМОБИЛЬНЫХ ДОРОГ "АЛТАЙ"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4 252 981 631,62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4 048 685 082,88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8 301 666 714,50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ФЕДЕРАЛЬНЫХ АВТОМОБИЛЬНЫХ ДОРОГ "КАВКАЗ" ФДА"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11 212 370 263,31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13 632 391 069,09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24 844 761 332,40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ФЕДЕРАЛЬНЫХ АВТОМОБИЛЬНЫХ ДОРОГ "КАСПИЙ" ФДА"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6 614 549 277,36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10 188 123 347,50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16 802 672 624,86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ФЕДЕРАЛЬНЫХ АВТОМОБИЛЬНЫХ ДОРОГ "ПРИКАМЬЕ" ФДА"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7 872 197 357,48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10 218 725 926,27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18 090 923 283,75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25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ФЕДЕРАЛЬНЫХ АВТОМОБИЛЬНЫХ ДОРОГ "СЕВЕРО-ЗАПАД" ИМЕНИ Н.В. СМИРНОВА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4 653 152 183,66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41 626 712 107,33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46 279 864 290,99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6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ФЕДЕРАЛЬНЫХ АВТОМОБИЛЬНЫХ ДОРОГ "ТАМАНЬ" ФДА"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84 375 980,05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90 457 510,78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174 833 490,83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27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ФЕДЕРАЛЬНЫХ АВТОМОБИЛЬНЫХ ДОРОГ "ЧЕРНОМОРЬЕ"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21 640 407 205,71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21 640 407 205,71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28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ФЕДЕРАЛЬНЫХ АВТОМОБИЛЬНЫХ ДОРОГ "ЮЖНЫЙ БАЙКАЛ"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4 995 785 027,49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6 782 325 253,00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11 778 110 280,49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29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ФЕДЕРАЛЬНЫХ АВТОМОБИЛЬНЫХ ДОРОГ "ЮЖНЫЙ УРАЛ"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7 529 081 878,86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6 108 379 219,63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13 637 461 098,49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30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"УПРАВЛЕНИЕ ФЕДЕРАЛЬНЫХ АВТОМОБИЛЬНЫХ ДОРОГ НА ТЕРРИТОРИИ ЗАБАЙКАЛЬСКОГО КРАЯ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6 441 629 839,98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6 058 910 894,53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12 500 540 734,51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31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"ФЕДЕРАЛЬНОЕ УПРАВЛЕНИЕ АВТОМОБИЛЬНЫХ ДОРОГ "БАЙКАЛ"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4 206 360 714,55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4 206 360 714,55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32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"ФЕДЕРАЛЬНОЕ УПРАВЛЕНИЕ АВТОМОБИЛЬНЫХ ДОРОГ "БОЛЬШАЯ ВОЛГА"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14 746 769 834,27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18 062 186 147,11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32 808 955 981,38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33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"ФЕДЕРАЛЬНОЕ УПРАВЛЕНИЕ АВТОМОБИЛЬНЫХ ДОРОГ "ДАЛЬНИЙ ВОСТОК"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5 396 663 842,32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4 844 733 939,45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10 241 397 781,77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34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"ФЕДЕРАЛЬНОЕ УПРАВЛЕНИЕ АВТОМОБИЛЬНЫХ ДОРОГ "ЕНИСЕЙ"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5 225 504 229,73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5 225 504 229,73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35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"ФЕДЕРАЛЬНОЕ УПРАВЛЕНИЕ АВТОМОБИЛЬНЫХ ДОРОГ "ПРИУРАЛЬЕ" ФДА 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12 962 203 730,48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12 962 203 730,48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36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"ФЕДЕРАЛЬНОЕ УПРАВЛЕНИЕ АВТОМОБИЛЬНЫХ ДОРОГ "СЕВЕРО-ЗАПАД" ИМЕНИ Н.В. СМИРНОВА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35 801 217 559,06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35 801 217 559,06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37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"ФЕДЕРАЛЬНОЕ УПРАВЛЕНИЕ АВТОМОБИЛЬНЫХ ДОРОГ "СИБИРЬ"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10 178 216 868,99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9 998 803 201,80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20 177 020 070,79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38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"ФЕДЕРАЛЬНОЕ УПРАВЛЕНИЕ АВТОМОБИЛЬНЫХ ДОРОГ "УРАЛ"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15 079 270 217,22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16 587 262 694,92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31 666 532 912,14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39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"ФЕДЕРАЛЬНОЕ УПРАВЛЕНИЕ АВТОМОБИЛЬНЫХ ДОРОГ "ЦЕНТРАЛЬНАЯ РОССИЯ"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22 160 413 060,84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21 668 577 699,84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43 828 990 760,68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40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"ФЕДЕРАЛЬНОЕ УПРАВЛЕНИЕ АВТОМОБИЛЬНЫХ ДОРОГ "ЧЕРНОЗЕМЬЕ"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5 174 121 381,73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5 601 686 256,80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10 775 807 638,53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41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"ФЕДЕРАЛЬНОЕ УПРАВЛЕНИЕ АВТОМОБИЛЬНЫХ ДОРОГ ВОЛГО-ВЯТСКОГО РЕГИОНА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12 437 011 639,85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13 598 081 116,62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26 035 092 756,47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42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"ЦЕНТР МОНИТОРИНГА БЕЗОПАСНОЙ ЭКСПЛУАТАЦИИ АВТОМОБИЛЬНЫХ ДОРОГ ФДА"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114 915 928,01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120 467 739,42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235 383 667,43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43"/>
                  </a:ext>
                </a:extLst>
              </a:tr>
              <a:tr h="184598">
                <a:tc>
                  <a:txBody>
                    <a:bodyPr/>
                    <a:lstStyle/>
                    <a:p>
                      <a:pPr algn="ctr" fontAlgn="b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итог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321 855 228 654,11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360 948 271 760,35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682 803 500 414,46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9" marR="8599" marT="8599" marB="0" anchor="b"/>
                </a:tc>
                <a:extLst>
                  <a:ext uri="{0D108BD9-81ED-4DB2-BD59-A6C34878D82A}">
                    <a16:rowId xmlns:a16="http://schemas.microsoft.com/office/drawing/2014/main" xmlns="" val="100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3148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17012294-9A97-423D-86C9-B085CD8B88F4}" type="slidenum">
              <a:rPr lang="ru-RU" altLang="ru-RU" smtClean="0">
                <a:solidFill>
                  <a:srgbClr val="898989"/>
                </a:solidFill>
              </a:rPr>
              <a:pPr eaLnBrk="1" hangingPunct="1"/>
              <a:t>16</a:t>
            </a:fld>
            <a:endParaRPr lang="ru-RU" altLang="ru-RU">
              <a:solidFill>
                <a:srgbClr val="898989"/>
              </a:solidFill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984865"/>
              </p:ext>
            </p:extLst>
          </p:nvPr>
        </p:nvGraphicFramePr>
        <p:xfrm>
          <a:off x="400050" y="985837"/>
          <a:ext cx="8381999" cy="5872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76476" y="447674"/>
            <a:ext cx="6867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в 2016-2017 гг. подведомственных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Росавтодору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ФКУ</a:t>
            </a:r>
          </a:p>
        </p:txBody>
      </p:sp>
    </p:spTree>
    <p:extLst>
      <p:ext uri="{BB962C8B-B14F-4D97-AF65-F5344CB8AC3E}">
        <p14:creationId xmlns:p14="http://schemas.microsoft.com/office/powerpoint/2010/main" val="1583933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17</a:t>
            </a:fld>
            <a:endParaRPr lang="ru-RU" altLang="ru-RU"/>
          </a:p>
        </p:txBody>
      </p:sp>
      <p:sp>
        <p:nvSpPr>
          <p:cNvPr id="7" name="TextBox 6"/>
          <p:cNvSpPr txBox="1"/>
          <p:nvPr/>
        </p:nvSpPr>
        <p:spPr>
          <a:xfrm>
            <a:off x="2771775" y="617577"/>
            <a:ext cx="3993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Объемы МБТ в разрезе субъектов РФ </a:t>
            </a:r>
            <a:endParaRPr lang="ru-RU" b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842545"/>
              </p:ext>
            </p:extLst>
          </p:nvPr>
        </p:nvGraphicFramePr>
        <p:xfrm>
          <a:off x="419102" y="1215516"/>
          <a:ext cx="8467724" cy="5204334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3861904"/>
                <a:gridCol w="2302910"/>
                <a:gridCol w="2302910"/>
              </a:tblGrid>
              <a:tr h="22978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Наименование УФК по субъекту РФ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u="none" strike="noStrike" dirty="0">
                          <a:effectLst/>
                        </a:rPr>
                        <a:t>Кассовые выбытия, 2016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u="none" strike="noStrike" dirty="0">
                          <a:effectLst/>
                        </a:rPr>
                        <a:t>Кассовые выбытия, 2017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/>
                </a:tc>
              </a:tr>
              <a:tr h="20374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УФК по Архангельской области и Ненецкому автономному округу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2 095 649 723,06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1 184 840 279,80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Волгоградской области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1 823 667 060,11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2 892 327 666,03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г. Санкт-Петербургу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3 551 179 107,83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г.Москве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2 699 817 120,00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Калининградской области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399 457 238,41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2 961 536 831,25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Калужской области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3 311 646 698,14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3 740 957 851,17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Камчатскому краю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223 114 870,00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1 797 942 020,86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Кировской области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1 173 613 332,72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1 295 023 807,00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Краснодарскому краю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1 130 668 912,50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1 114 457 175,28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Красноярскому краю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2 350 243 015,60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1 675 807 115,06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Магаданской области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157 116 430,00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1 898 355 198,50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Московской области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10 540 886 313,00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9 018 486 897,00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Нижегородской области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4 820 575 780,30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4 296 627 525,20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Омской области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989 354 057,64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1 020 684 640,07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Оренбургской области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1 692 076 890,00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1 935 633 100,00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Пермскому краю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941 305 980,00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1 217 000 000,00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Приморскому краю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526 814 110,00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4 610 545 112,33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УФК по Республике Башкортостан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2 450 881 280,00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1 000 000 000,00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Республике Бурятия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242 402 510,00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1 982 737 120,84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Республике Крым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2 982 372 761,44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2 219 775 644,17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Республике Мордовия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2 168 081 582,02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1 444 821 500,00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Республике Татарстан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1 643 840 180,00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1 825 000 000,00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Ростовской области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3 818 861 814,11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2 501 718 063,52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Самарской области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4 582 624 199,74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6 918 409 625,51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Саратовской области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1 719 637 296,07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1 900 000 000,00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Свердловской области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3 412 750 470,00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2 110 000 000,00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Хабаровскому краю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332 993 180,00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3 161 194 265,50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Челябинской области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1 013 064 739,65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1 000 000 000,00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Чеченской Республике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2 184 827 100,00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750 778 800,00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53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УФК по остальным субъектам и МОУФК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36 601 085 888,17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30 043 104 777,45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  <a:tr h="12676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1" u="none" strike="noStrike" dirty="0">
                          <a:solidFill>
                            <a:srgbClr val="3483CA"/>
                          </a:solidFill>
                          <a:effectLst/>
                        </a:rPr>
                        <a:t>Всего</a:t>
                      </a:r>
                      <a:endParaRPr lang="ru-RU" sz="1000" b="1" i="1" u="none" strike="noStrike" dirty="0">
                        <a:solidFill>
                          <a:srgbClr val="3483CA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1" u="none" strike="noStrike" dirty="0">
                          <a:solidFill>
                            <a:srgbClr val="3483CA"/>
                          </a:solidFill>
                          <a:effectLst/>
                        </a:rPr>
                        <a:t>101 580 609 640,51</a:t>
                      </a:r>
                      <a:endParaRPr lang="ru-RU" sz="1000" b="1" i="1" u="none" strike="noStrike" dirty="0">
                        <a:solidFill>
                          <a:srgbClr val="3483CA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1" u="none" strike="noStrike" dirty="0">
                          <a:solidFill>
                            <a:srgbClr val="3483CA"/>
                          </a:solidFill>
                          <a:effectLst/>
                        </a:rPr>
                        <a:t>97 517 765 016,54</a:t>
                      </a:r>
                      <a:endParaRPr lang="ru-RU" sz="1000" b="1" i="1" u="none" strike="noStrike" dirty="0">
                        <a:solidFill>
                          <a:srgbClr val="3483CA"/>
                        </a:solidFill>
                        <a:effectLst/>
                        <a:latin typeface="Calibri"/>
                      </a:endParaRPr>
                    </a:p>
                  </a:txBody>
                  <a:tcPr marL="6627" marR="6627" marT="6627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2062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19425" y="796409"/>
            <a:ext cx="3993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Объемы МБТ в разрезе субъектов РФ 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76275" y="5978009"/>
            <a:ext cx="812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Объемы МБТ по субъектам РФ, получившим в совокупности более 70% от всего объема МБТ</a:t>
            </a:r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4570621"/>
              </p:ext>
            </p:extLst>
          </p:nvPr>
        </p:nvGraphicFramePr>
        <p:xfrm>
          <a:off x="133350" y="1314450"/>
          <a:ext cx="8724900" cy="4733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5899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3899081"/>
              </p:ext>
            </p:extLst>
          </p:nvPr>
        </p:nvGraphicFramePr>
        <p:xfrm>
          <a:off x="439947" y="1440610"/>
          <a:ext cx="8307238" cy="4779215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18719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353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10599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Последовательность действий специалиста ТОФК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498" marR="39498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2572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1.* Подготовительная работа по сбору необходимой информации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498" marR="39498" marT="0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Определяет объект контрольного мероприятия, его технические характеристики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498" marR="39498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48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Определяет подрядную организацию, осуществляющую работу в соответствии с договором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498" marR="39498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25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Определяет организацию, осуществляющую строительный контроль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498" marR="39498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25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Определяет проектную организацию, осуществляющую авторский надзор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498" marR="39498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1197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2.* Анализ государственного контракта, заключенного между Заказчиком и Подрядчиком на строительство и реконструкцию автомобильных дорог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498" marR="39498" marT="0" marB="0" anchor="ctr"/>
                </a:tc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Анализирует государственный контракт и дополнительные к нему соглашения на соблюдение обязательных условий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498" marR="39498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11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Устанавливает наличие задания на выполнение программы дорожных работ за проверяемый период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498" marR="39498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32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Устанавливает наличие титульных списков объектов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498" marR="39498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651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Анализирует акты выполненных работ и акты на скрытые работы на полноту, правильность и своевременность их составления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498" marR="39498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325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Проверяет взаиморасчеты между Заказчиком и Исполнителем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498" marR="39498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84239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3.Подготовительная работа к проведению контрольных обмеров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498" marR="39498" marT="0" marB="0" anchor="ctr"/>
                </a:tc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До проведения контрольных обмеров выезжает со</a:t>
                      </a: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специалистом, экспертом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объект контроля для рекогносцировочного (разведывательного) осмотра с целью определения участка дороги, имеющего шероховатости асфальтобетонного покрытия, трещин, вмятин, неровностей обочин, недостаточный уклон и другие недостатки.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498" marR="39498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9302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 typeface="Wingdings" panose="05000000000000000000" pitchFamily="2" charset="2"/>
                        <a:buChar char="q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Инициирует создание комиссии для проведения контрольных обмеров выполненных работ из представителей Заказчика, Исполнителя, организаций, осуществляющих строительный и авторский надзор и организаций, специалисты которых имеют допуск и квалификацию на выполнение соответствующих контрольных мероприятий.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9498" marR="39498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19</a:t>
            </a:fld>
            <a:endParaRPr lang="ru-RU" alt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175185" y="15274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организации работ, связанных с осуществлением проверки использования средств федерального бюджета, выделенных на строительство, реконструкцию, капитальный ремонт и содержание автомобильных дорог, </a:t>
            </a:r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на обеспечение дорожной деятельности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0525" y="6151602"/>
            <a:ext cx="8229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*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наличии временных и трудовых ресурсов провести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предпроверочный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анализ с использованием информационных систем федерального казначейства</a:t>
            </a:r>
          </a:p>
        </p:txBody>
      </p:sp>
    </p:spTree>
    <p:extLst>
      <p:ext uri="{BB962C8B-B14F-4D97-AF65-F5344CB8AC3E}">
        <p14:creationId xmlns:p14="http://schemas.microsoft.com/office/powerpoint/2010/main" val="30149447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20</a:t>
            </a:fld>
            <a:endParaRPr lang="ru-RU" alt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175185" y="15274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организации работ, связанных с осуществлением проверки использования средств федерального бюджета, выделенных на строительство, реконструкцию, капитальный ремонт и содержание автомобильных дорог, </a:t>
            </a:r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на обеспечение дорожной деятельности</a:t>
            </a: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9493876"/>
              </p:ext>
            </p:extLst>
          </p:nvPr>
        </p:nvGraphicFramePr>
        <p:xfrm>
          <a:off x="370934" y="1526876"/>
          <a:ext cx="8376250" cy="4928551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15816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9340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04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62758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 специалистов</a:t>
                      </a:r>
                      <a:r>
                        <a:rPr lang="ru-RU" sz="1200" b="1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экспертов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0953" marR="6095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0953" marR="60953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8698">
                <a:tc rowSpan="5"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60020" algn="l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Подготовительная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работа по оценке проектной и рабочей документации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0953" marR="60953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Определяют наличие положительного заключения ФАУ «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Главгосэкспертиза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 номер и дату утверждения проекта, проекта организации строительства.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0953" marR="60953" marT="0" marB="0" anchor="ctr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Документы для специалистов и экспертов запрашивает руководитель проверочной группы</a:t>
                      </a:r>
                    </a:p>
                  </a:txBody>
                  <a:tcPr marL="60953" marR="60953" marT="0" marB="0" vert="vert27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020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Определяют у производителя работ наличие утвержденной в установленном порядке проектной документации, проектов производства работ с технологическими картами (типовыми, привязанными к местным условиям строительства), схемами операционного контроля и перечнями работ, подлежащих промежуточной приемке, их соответствие нормативным требованиям.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0953" marR="60953" marT="0" marB="0" anchor="ctr"/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0953" marR="60953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952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Определяют наличие рабочей документации, соблюдение в ней требований по вопросам экологии и безопасности дорожного движения (наличие согласования с органами ГИБДД), предусмотренных в проекте.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0953" marR="60953" marT="0" marB="0" anchor="ctr"/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0953" marR="60953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533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Определяют наличие документов лабораторного и производственного контроля (качество применяемых материалов, полуфабрикатов и конструкций), правильность и полноту ведения установленных форм исполнительной документации.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0953" marR="60953" marT="0" marB="0" anchor="ctr"/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0953" marR="60953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16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 Определяют наличие актов государственной приемочной комиссии по объектам автомобильных дорог, законченных строительством, реконструкцией.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0953" marR="60953" marT="0" marB="0" anchor="ctr"/>
                </a:tc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0953" marR="60953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84126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21</a:t>
            </a:fld>
            <a:endParaRPr lang="ru-RU" alt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175185" y="15274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организации работ, связанных с осуществлением проверки использования средств федерального бюджета, выделенных на строительство, реконструкцию, капитальный ремонт и содержание автомобильных дорог, </a:t>
            </a:r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на обеспечение дорожной деятельности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2659162"/>
              </p:ext>
            </p:extLst>
          </p:nvPr>
        </p:nvGraphicFramePr>
        <p:xfrm>
          <a:off x="534838" y="1730534"/>
          <a:ext cx="8272731" cy="4507508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9630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5126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70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893846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Оценка проектной и рабочей документации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0728" marR="5072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Проверяют наличие и состояние объектов строительства, наличие геодезической разбивочной основы (ГРО) участка строительства или реконструкции автомобильных дорог, передачу ее подрядной организации в установленном порядке. Наличие акта о производстве геодезических разбивочных работ. Отражение указанных работ в акте сдачи-приемки выполненных работ  (форма КС-2), являющимся основанием для их оплаты. Выявление невыполненных, но оплаченных работ. При этом сравниваются акты выполненных работ (формы КС-2) и проектно-сметная документация.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0728" marR="50728" marT="0" marB="0"/>
                </a:tc>
                <a:tc row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Документы для специалистов и экспертов запрашивает руководитель проверочной группы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0728" marR="50728" marT="0" marB="0" vert="vert27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05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Проверяют наличие актов на скрытые работы, оформленных в установленном порядке.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0728" marR="50728" marT="0" marB="0"/>
                </a:tc>
                <a:tc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0728" marR="50728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63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Проверяют состояние проектной документации, обоснование и согласование изменений проектных решений; внесение изменений в проектно-сметную документацию и стоимость объекта.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0728" marR="50728" marT="0" marB="0"/>
                </a:tc>
                <a:tc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0728" marR="50728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469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Проверяют состояние служб Заказчика по управлению качеством работ: наличие лаборатории, оснащенность необходимыми средствами контроля (рейки, щупы, лазерные линейки, геодезическое оборудование и др.), их техническое состояние, организацию технического надзора.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0728" marR="50728" marT="0" marB="0"/>
                </a:tc>
                <a:tc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0728" marR="50728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36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Проверяют соблюдение темпов строительства в соответствии с договорными обязательствами, графиком производства работ.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0728" marR="50728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0728" marR="50728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2853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22</a:t>
            </a:fld>
            <a:endParaRPr lang="ru-RU" alt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175185" y="15274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организации работ, связанных с осуществлением проверки использования средств федерального бюджета, выделенных на строительство, реконструкцию, капитальный ремонт и содержание автомобильных дорог, </a:t>
            </a:r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на обеспечение дорожной деятельности</a:t>
            </a: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8924478"/>
              </p:ext>
            </p:extLst>
          </p:nvPr>
        </p:nvGraphicFramePr>
        <p:xfrm>
          <a:off x="284669" y="1372394"/>
          <a:ext cx="8652296" cy="5269946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16821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9701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388059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Проверка физических объемов законченных и предъявленных промежуточной приемке конструктивных элементов автомобильной дороги и искусственных сооружений на ней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6248" marR="26248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объекте контроля осуществляют проверку физических объемов законченных и предъявленных промежуточной приемке конструктивных элементов автомобильной дороги и искусственных сооружений на ней, выполненных дорожно-мостовых работ с помощью средств геодезического и лабораторного контроля. При выявлении несоответствия выполненных объемов работ проектно-сметной документации определяют разницу в натуральных и стоимостных единицах измерения, исходя из актов сдачи-приемки выполненных работ  (форма КС-2). К акту контрольного обмера приложить фотоматериалы проверенных конструктивных элементов автомобильных дорог и искусственных сооружений на них.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6248" marR="26248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629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проведении контрольного обмера визуально определяют участки дороги, имеющие шероховатость асфальтобетонного покрытия, трещины, вмятины, неровность обочин, недостаточный уклон. С помощью контрольно-измерительных приборов (рейки, щупы, лазерные линейки, курвиметры, геодезические приборы и др.) определяют отклонения выполненных работ от работ, предусмотренных проектом. Стоимость некачественно выполненных работ участка дороги, на котором проводится контрольный обмер, определяется пропорционально исходя из актов сдачи-приемки выполненных работ  (форма КС-2) соответствующего участка дороги.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6248" marR="26248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045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Производят отбор проб (кернов) верхнего слоя основания дорожного покрытия и (или) верхнего слоя покрытия дорожной одежды с целью определения их качества. Отбор проб осуществляется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керноотборником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наличие которого обеспечивает подрядная организация. При этом учитывать, что согласно СНиП 3.06.03-85 и ГОСТ 12801-98, отбор проб (вырубки или керн) осуществляется на 7000 кв. м дороги из трех мест, размером 0,5 куб. м массой не  менее 2 кг для мелкозернистого и 6 кг для крупнозернистого асфальта. На каждый отбор проб составляется акт отбора образцов (проб), пробы маркируются. </a:t>
                      </a:r>
                      <a:r>
                        <a:rPr lang="ru-RU" sz="12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Пробы передаются специалисту,</a:t>
                      </a:r>
                      <a:r>
                        <a:rPr lang="ru-RU" sz="1200" u="sng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эксперту </a:t>
                      </a:r>
                      <a:r>
                        <a:rPr lang="ru-RU" sz="12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дальнейшей экспертизы качества.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6248" marR="26248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699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Проводят контрольные обмеры выполненных работ (укрепление кюветов и водоотводных канав, устройство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дождеприемных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дорожных колодцев, устройство заполнения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шумозащитного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экрана, устройство тротуаров и подземных пешеходных переходов, установка бортовых камней и др.) путем сравнения фактических объемов работ с отраженными и оплаченными в соответствии с актами сдачи-приемки выполненных работ  (форма КС-2).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6248" marR="26248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354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23</a:t>
            </a:fld>
            <a:endParaRPr lang="ru-RU" alt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175185" y="15274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организации работ, связанных с осуществлением проверки использования средств федерального бюджета, выделенных на строительство, реконструкцию, капитальный ремонт и содержание автомобильных дорог, </a:t>
            </a:r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на обеспечение дорожной деятельности</a:t>
            </a: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6090440"/>
              </p:ext>
            </p:extLst>
          </p:nvPr>
        </p:nvGraphicFramePr>
        <p:xfrm>
          <a:off x="457196" y="1587260"/>
          <a:ext cx="8100207" cy="447759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81002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465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 организации, осуществляющей экспертизу качества асфальтобетона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066" marR="56066" marT="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59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Осуществляет лабораторные исследования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066" marR="56066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203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Выявляет отклонения толщины верхнего слоя основания от установленных </a:t>
                      </a:r>
                      <a:b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СНиП 3.06.03-85 или свойств асфальтобетона не соответствующих </a:t>
                      </a:r>
                      <a:b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типу и марке по ГОСТ 9128-2009.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066" marR="56066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248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Дает заключение. Если экспертиза качества выявила отклонения толщины верхнего слоя основания от установленных СНиП 3.06.03-85 или свойств асфальтобетона не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соответсвующих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типу и марке по ГОСТ 9128-2009, то в заключении (отчете) экспертов должны быть приведены сведения о фактическом процентном содержании в испытываемом образце (условный объем – 1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куб.м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1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тн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материалов (щебня, песка, битума и других составляющих). Кроме того, в отчете приводятся сведения о процентном составе материалов (щебня, песка, битума и других составляющих) испытываемого образца асфальтобетона в соответствии с ГОСТ 9128-2009 по типу и марке, указанным в форме КС-2. Делается вывод о количестве недостающих составляющих материалов в условном объеме асфальтобетонной смеси для последующего определения разницы между стоимостью фактически уложенного асфальтобетона и его отпускной ценой.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066" marR="56066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4913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933450" y="755650"/>
            <a:ext cx="7886700" cy="606425"/>
          </a:xfrm>
        </p:spPr>
        <p:txBody>
          <a:bodyPr/>
          <a:lstStyle/>
          <a:p>
            <a:pPr algn="ctr"/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Проверки использования средств федерального бюджета на строительство транспортной развязки на км 27 автомобильной дороги М-7 "Волга" Москва - Владимир - Нижний Новгород - Казань - Уфа, Московская область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525" y="1539875"/>
            <a:ext cx="8467725" cy="4351338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xtLst/>
        </p:spPr>
        <p:txBody>
          <a:bodyPr/>
          <a:lstStyle/>
          <a:p>
            <a:pPr marL="0" indent="0" algn="ctr">
              <a:buFont typeface="Arial" pitchFamily="34" charset="0"/>
              <a:buNone/>
              <a:defRPr/>
            </a:pPr>
            <a:endParaRPr lang="ru-RU" sz="1400" b="1" dirty="0"/>
          </a:p>
          <a:p>
            <a:pPr marL="0" indent="0" algn="ctr">
              <a:buFont typeface="Arial" pitchFamily="34" charset="0"/>
              <a:buNone/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государственного контракта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186 от 28 июня 2017 года на строительство и реконструкцию автомобильной дороги М-7 «Волга» 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Москвы через Владимир, Нижний Новгород, Казань до Уфы (в редакции дополнительных соглашений № 1/330 от 22.08.2017г. и № 2/342 от 24.08.2017г. ) </a:t>
            </a:r>
          </a:p>
          <a:p>
            <a:pPr marL="0" indent="0" algn="ctr">
              <a:buFont typeface="Arial" pitchFamily="34" charset="0"/>
              <a:buNone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- строительство транспортной развязки на км 27 автомобильной дороги М-7 «Волга» Москва - Владимир - Нижний Новгород - Казань - Уфа, Московская область </a:t>
            </a:r>
          </a:p>
          <a:p>
            <a:pPr marL="0" indent="0" algn="ctr">
              <a:buFont typeface="Arial" pitchFamily="34" charset="0"/>
              <a:buNone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стоимость работ по контракту – 2 922 000 000 руб. (в т. ч. НДС), в том числе на 2017 год –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347 362 777 руб. (в т. ч. НДС), цена является твердой и не может изменяться</a:t>
            </a:r>
          </a:p>
          <a:p>
            <a:pPr marL="0" indent="0" algn="ctr">
              <a:buFont typeface="Arial" pitchFamily="34" charset="0"/>
              <a:buNone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работ осуществляется на основании акта приемки выполненных работ по форме КС-2 и справки о стоимости работ выполненных работ и затрат по форме КС-3</a:t>
            </a:r>
          </a:p>
          <a:p>
            <a:pPr marL="0" indent="0" algn="ctr">
              <a:buFont typeface="Arial" pitchFamily="34" charset="0"/>
              <a:buNone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Контрактом предусмотрено авансирование в размере 10%</a:t>
            </a:r>
          </a:p>
          <a:p>
            <a:pPr marL="0" indent="0" algn="ctr">
              <a:buFont typeface="Arial" pitchFamily="34" charset="0"/>
              <a:buNone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контракта осуществляется при казначейском сопровождении средств, получаемых подрядчиком ООО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ЕвроТрансСтрой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marL="0" indent="0" algn="ctr">
              <a:buFont typeface="Arial" pitchFamily="34" charset="0"/>
              <a:buNone/>
              <a:defRPr/>
            </a:pPr>
            <a:endParaRPr lang="ru-RU" sz="1400" dirty="0"/>
          </a:p>
        </p:txBody>
      </p:sp>
      <p:sp>
        <p:nvSpPr>
          <p:cNvPr id="205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17012294-9A97-423D-86C9-B085CD8B88F4}" type="slidenum">
              <a:rPr lang="ru-RU" altLang="ru-RU" smtClean="0">
                <a:solidFill>
                  <a:srgbClr val="898989"/>
                </a:solidFill>
              </a:rPr>
              <a:pPr eaLnBrk="1" hangingPunct="1"/>
              <a:t>24</a:t>
            </a:fld>
            <a:endParaRPr lang="ru-RU" altLang="ru-RU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6947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6457950" y="6327775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9B9B5433-9E2E-4EF0-BD8C-06D6ADF3B34E}" type="slidenum">
              <a:rPr lang="ru-RU" altLang="ru-RU" smtClean="0">
                <a:solidFill>
                  <a:srgbClr val="898989"/>
                </a:solidFill>
              </a:rPr>
              <a:pPr eaLnBrk="1" hangingPunct="1"/>
              <a:t>25</a:t>
            </a:fld>
            <a:endParaRPr lang="ru-RU" altLang="ru-RU">
              <a:solidFill>
                <a:srgbClr val="898989"/>
              </a:solidFill>
            </a:endParaRPr>
          </a:p>
        </p:txBody>
      </p:sp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933450" y="755650"/>
            <a:ext cx="7886700" cy="606425"/>
          </a:xfrm>
        </p:spPr>
        <p:txBody>
          <a:bodyPr/>
          <a:lstStyle/>
          <a:p>
            <a:pPr algn="ctr"/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проверки использования средств федерального бюджета на строительство транспортной развязки на км 27 автомобильной дороги М-7 "Волга" Москва - Владимир - Нижний Новгород - Казань - Уфа, Московская область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95350" y="4765675"/>
            <a:ext cx="7448550" cy="73818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000" algn="just"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проверки установлено, что произведена оплата материалов без фактического выполнения строительных работ по акту о приемке выполненных работ 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25.12.2017 № 1 (по форме № КС-2) на сумму 314 073,88 тыс. руб. (в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НДС) 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970278"/>
              </p:ext>
            </p:extLst>
          </p:nvPr>
        </p:nvGraphicFramePr>
        <p:xfrm>
          <a:off x="904875" y="1614488"/>
          <a:ext cx="7400924" cy="2481262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8502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502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502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502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974838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работ по государственному контракту тыс. руб.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Сдано работ по актам выполненных работ тыс. руб.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32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32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2 922 000,00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347 362,70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347 362,70</a:t>
                      </a:r>
                      <a:endParaRPr lang="ru-RU" sz="14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11,89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83206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7600" y="365126"/>
            <a:ext cx="4857750" cy="730249"/>
          </a:xfrm>
        </p:spPr>
        <p:txBody>
          <a:bodyPr/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Типовые нарушения, выявляемые в ходе строительства, реконструкции и ремонта объектов дорожного хозяйства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9125" y="1590675"/>
            <a:ext cx="7896225" cy="4586288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работ, оказание услуг, поставка товаров, не предусмотренных государственным контрактом;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работ, оказание услуг, поставка товаров не в полном объеме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натуральном выражении);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некорректный выбор единичных расценок;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материалов не соответствующих ГОСТам, а также выполнение работ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оказание услуг,  не в соответствии с нормативными документами, стандартами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(или) методиками;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в государственный контракт авансирования без фактического наличия условий его обоснования (изготовление товаров,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этапность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выполнения работ, оказания услуг);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выполнения работ и оказания услуг (авторского и строительного надзора)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начала фактического выполнения строительных работ;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подмена дорогостоящих строительных материалов на более дешевые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несоответствующими качествами и свойствами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26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976162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8975" y="365126"/>
            <a:ext cx="5286375" cy="1325563"/>
          </a:xfrm>
        </p:spPr>
        <p:txBody>
          <a:bodyPr/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Типовые признаки, влекущие риски нарушений 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исполнении государственного контракта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этапов, графика поставки и изготовления товаров, выполнения работ или оказания услуг, в первую очередь, изменение сроков расчетов на конец года;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условий о применении штрафных санкций к исполнителям государственного контракта;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цены государственного контракта.</a:t>
            </a:r>
          </a:p>
          <a:p>
            <a:pPr>
              <a:buFont typeface="Wingdings" panose="05000000000000000000" pitchFamily="2" charset="2"/>
              <a:buChar char="q"/>
            </a:pP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27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65073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28</a:t>
            </a:fld>
            <a:endParaRPr lang="ru-RU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00050" y="1159848"/>
            <a:ext cx="8305800" cy="440120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indent="447675"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пунктами 1, 3 приказа Федерального казначейства от 18 августа 2017 г. 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206 со 2 октября 2017 г. контрольно-ревизионные управления Федерального казначейства и управления Федерального казначейства по субъектам Российской Федерации обязаны обеспечить на постоянной основе ввод в АСП информации, сведений, документов о планировании, проведении и результатах контрольных мероприятий.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7675"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7675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Системой предусмотрен ввод следующих сведений, документов о планировании, проведении и результатах контрольных мероприятий: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контрольного мероприятия;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 назначении контрольного мероприятия;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удостоверение на проведение контрольного мероприятия;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 о внесении изменений в приказы о назначении контрольного мероприятия;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 о приостановлении контрольного мероприятия;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запросы на предоставление документов и информации в рамках проведения контрольного мероприятия;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акты о непредоставлении документов и информации в рамках проведения контрольного мероприятия;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протоколы за непредоставление документов и информации в рамках проведения контрольного мероприятия и иные процессуальные документы;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 о завершении контрольных действий по месту нахождения объекта контроля;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 (заключение) проверки (встречной проверки, обследования);</a:t>
            </a:r>
          </a:p>
        </p:txBody>
      </p:sp>
    </p:spTree>
    <p:extLst>
      <p:ext uri="{BB962C8B-B14F-4D97-AF65-F5344CB8AC3E}">
        <p14:creationId xmlns:p14="http://schemas.microsoft.com/office/powerpoint/2010/main" val="24214724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29</a:t>
            </a:fld>
            <a:endParaRPr lang="ru-RU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00050" y="1159848"/>
            <a:ext cx="8305800" cy="526297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indent="447675"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пунктами 1, 3 приказа Федерального казначейства от 18 августа 2017 г. № 206 со 2 октября 2017 г. контрольно-ревизионные управления Федерального казначейства и управления Федерального казначейства по субъектам Российской Федерации обязаны обеспечить на постоянной основе ввод в АСП информации, сведений, документов о планировании, проведении и результатах контрольных мероприятий.</a:t>
            </a:r>
          </a:p>
          <a:p>
            <a:pPr indent="447675"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7675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Системой предусмотрен ввод следующих сведений, документов о планировании, проведении и результатах контрольных мероприятий:</a:t>
            </a:r>
          </a:p>
          <a:p>
            <a:pPr indent="447675"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возражения объекта контроля;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результатах проверки;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решения, принятые на заседании Контрольной комиссии Федерального казначейства (Управлений Федерального казначейства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субъектам Российской Федерации), (протоколы заседаний контрольных комиссий);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предписания, представления, протоколы о привлечении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административной ответственности, информационные письма и иные процессуальные документы, направляемые по результатам рассмотрения руководителем (заместителем руководителя) Федерального казначейства (УФК по субъектам Российской Федерации) результатов проведения контрольных мероприятий;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информация, поступающая от объекта контроля, в рамках реализации процессуальных документов (письма, платежные поручения);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иные сведения и документы о планировании, проведении и результатах контрольных мероприятий.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Вышеуказанная информация и документы вносятся в карточку контрольного мероприятия в разделе «Мероприятие» с технической привязкой к карточке в разделе «Планирование».</a:t>
            </a:r>
          </a:p>
        </p:txBody>
      </p:sp>
    </p:spTree>
    <p:extLst>
      <p:ext uri="{BB962C8B-B14F-4D97-AF65-F5344CB8AC3E}">
        <p14:creationId xmlns:p14="http://schemas.microsoft.com/office/powerpoint/2010/main" val="23678077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30</a:t>
            </a:fld>
            <a:endParaRPr lang="ru-RU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66700" y="514351"/>
            <a:ext cx="8562975" cy="59093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indent="447675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7675" algn="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совершенствованию АСП :</a:t>
            </a:r>
          </a:p>
          <a:p>
            <a:pPr indent="447675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Завершить интеграцию с классификатором нарушений, утвержденным руководителем Федерального казначейства Р.Е. Артюхиным 19 декабря 2017 г.;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предусмотреть дополнительную визуальную индикацию исполнения следующих этапов проведения контрольных мероприятий: планирования (утверждение планов УФК по субъектам Российской Федерации, утверждение программ, подписание приказов), проведения (подписание приказов и удостоверений, направление запросов, издание приказов об изменении состава, приостановлении или изменении сроков проведения контрольных мероприятий, вручения справок о завершении и актов проверок), а также реализации результатов (рассмотрение на контрольной комиссии, принятие решений руководством, направление процессуальных документов и информационных писем, ответы объектов контроля);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ввести ограничения на возможность введения неоднородной информации в части документов и разделов, данные которых должны соответствовать друг другу;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доработать систему поиска и фильтрации сведений и информации до состояния интуитивно понятной;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мероприятия закреплять за ответственным исполнителем (Управлением ФК);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ввести дополнительные индикаторы, позволяющие отслеживать в карточке мероприятия сроки исполнения процессуальных документов;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установить «обязательный контроль» при заполнении карточки мероприятия на условиях, без учета которых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подгрузка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мероприятия в отчетность не осуществляется (код главы, код объекта контроля…);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доработать интерфейс АСП, который затрудняет поиск и отбор информации и документов, связанных с планированием, проведением и реализацией результатов контрольных мероприятий, проводимых УФК по субъектам Российской Федерации в рамках исполнения централизованных заданий;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Установить предельные сроки ввода сведений и документов о планировании, проведении и результатах контрольных мероприятий в АСП.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6899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fld id="{C62075C6-3FCA-44D6-AF79-67455D1720D9}" type="slidenum">
              <a:rPr lang="ru-RU" alt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31</a:t>
            </a:fld>
            <a:endParaRPr lang="ru-RU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6325" y="1076325"/>
            <a:ext cx="7058025" cy="93345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  Главного управления экономической безопасности и противодействия коррупции МВД России от 09.02.2017 № 7/14-1758</a:t>
            </a:r>
          </a:p>
        </p:txBody>
      </p:sp>
      <p:sp>
        <p:nvSpPr>
          <p:cNvPr id="6" name="Номер слайда 3"/>
          <p:cNvSpPr txBox="1">
            <a:spLocks/>
          </p:cNvSpPr>
          <p:nvPr/>
        </p:nvSpPr>
        <p:spPr>
          <a:xfrm>
            <a:off x="6348115" y="7394576"/>
            <a:ext cx="2167235" cy="3651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9pPr>
          </a:lstStyle>
          <a:p>
            <a:fld id="{C62075C6-3FCA-44D6-AF79-67455D1720D9}" type="slidenum">
              <a:rPr lang="ru-RU" alt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31</a:t>
            </a:fld>
            <a:endParaRPr lang="ru-RU" alt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9123" y="2505075"/>
            <a:ext cx="7896227" cy="8761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Поручение Федерального казначейства от 21.03.2017 № 18-01-06/29 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проведении контрольного мероприятия в Республике Башкортостан»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76325" y="3848010"/>
            <a:ext cx="7058025" cy="10287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внеплановой выездной проверки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 Федерального казначейства 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Республике Башкортостан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685925" y="5372011"/>
            <a:ext cx="5745807" cy="762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контрольного мероприятия</a:t>
            </a:r>
          </a:p>
        </p:txBody>
      </p:sp>
      <p:sp>
        <p:nvSpPr>
          <p:cNvPr id="11" name="Стрелка вниз 10"/>
          <p:cNvSpPr/>
          <p:nvPr/>
        </p:nvSpPr>
        <p:spPr>
          <a:xfrm>
            <a:off x="4348162" y="2076450"/>
            <a:ext cx="514350" cy="428625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4348162" y="4948148"/>
            <a:ext cx="514350" cy="428625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4343399" y="3419206"/>
            <a:ext cx="514350" cy="428625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009900" y="323047"/>
            <a:ext cx="60007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внеплановых проверок средств Фонда ЖКХ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3855874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47675" algn="just">
              <a:lnSpc>
                <a:spcPct val="100000"/>
              </a:lnSpc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Учитывая социальную значимость переселения граждан из аварийного жилищного фонда и заключения договоров о развитии застроенных территорий Управлениям Федерального казначейства по субъектам Российской Федерации руководителем Федерального казначейства 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Р.Е.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Артюхиным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дано поручение от 06.04.2018 № 07-04-05/18-5949 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внеплановых контрольных мероприятий в части сопоставления данных, отраженных в договорах о развитии застроенных территорий (договорах аренды земельных участков) с данными, отраженными 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региональных адресных программах субъектов Российской Федерации 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предмет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задвоения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адресов домов,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период 2013 – 2017 годов.</a:t>
            </a:r>
          </a:p>
          <a:p>
            <a:pPr>
              <a:lnSpc>
                <a:spcPct val="100000"/>
              </a:lnSpc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32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9821243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33</a:t>
            </a:fld>
            <a:endParaRPr lang="ru-RU" alt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4817091"/>
              </p:ext>
            </p:extLst>
          </p:nvPr>
        </p:nvGraphicFramePr>
        <p:xfrm>
          <a:off x="133350" y="1019176"/>
          <a:ext cx="8905875" cy="5805672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3797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016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622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621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7415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57" marR="567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Модели реализации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57" marR="567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Нарушение положений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нормативной правовой базы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57" marR="567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Принимаемые по результатам контрольных мероприятий меры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57" marR="56757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2134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57" marR="567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Договор о развитии застроенной территории (далее – Договор) заключен до 01.01.2013, и дом попал в Региональную адресную программу субъекта Российской Федерации по переселению граждан из аварийного жилищного фонда (далее – Программа) с отражением средств Фонда, за счет которых расселены дома.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57" marR="56757" marT="0" marB="0" anchor="ctr"/>
                </a:tc>
                <a:tc>
                  <a:txBody>
                    <a:bodyPr/>
                    <a:lstStyle/>
                    <a:p>
                      <a:pPr indent="20193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Включение в региональную адресную программу аварийных жилых домов, в отношении которых было принято решение о развитии застроенной территории до 01.01.2013 на основании муниципального правового акта, и, соответственно, направление и использование средств Фонда на переселение таких домов противоречит положениям части 5 статьи 17 Федерального закона от 21.07.2007 № 185-ФЗ.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57" marR="56757" marT="0" marB="0" anchor="ctr"/>
                </a:tc>
                <a:tc>
                  <a:txBody>
                    <a:bodyPr/>
                    <a:lstStyle/>
                    <a:p>
                      <a:pPr indent="19367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Направление представлений с требованием возврата предоставленных средств Фонда.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10350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Направление материалов проверок в прокуратуру субъекта РФ, органы финансового контроля субъекта РФ, главе субъекта РФ для принятия соответствующих мер реагирования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20193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20193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57" marR="56757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19472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57" marR="567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Договор заключен после 01.01.2013, в Программе отражены средства Фонда, субъекта РФ, муниципалитета и внебюджетные источники. Дома расселены застройщиком до 01.09.2017. Дом в Программе. Договор соответствует Программе в части источников финансирования.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57" marR="567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57" marR="567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требует возврата средств Фонда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57" marR="56757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852738" y="171520"/>
            <a:ext cx="600551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01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20161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Модели реализации результатов </a:t>
            </a:r>
            <a:b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контрольных мероприятий</a:t>
            </a: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8682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62725" y="6356351"/>
            <a:ext cx="2057400" cy="365125"/>
          </a:xfrm>
        </p:spPr>
        <p:txBody>
          <a:bodyPr/>
          <a:lstStyle/>
          <a:p>
            <a:fld id="{C62075C6-3FCA-44D6-AF79-67455D1720D9}" type="slidenum">
              <a:rPr lang="ru-RU" altLang="ru-RU" smtClean="0"/>
              <a:pPr/>
              <a:t>34</a:t>
            </a:fld>
            <a:endParaRPr lang="ru-RU" alt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239170"/>
              </p:ext>
            </p:extLst>
          </p:nvPr>
        </p:nvGraphicFramePr>
        <p:xfrm>
          <a:off x="66674" y="1019176"/>
          <a:ext cx="9010651" cy="5524499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83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500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15403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57" marR="567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Модели реализации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57" marR="567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Нарушение положений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нормативной правовой базы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57" marR="567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Принимаемые по результатам контрольных мероприятий меры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57" marR="56757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6288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Договор заключен после 01.01.2013, по условиям которого все дома подлежат расселению за счет средств застройщика до 01.09.2017, и дом находится в Программе с отражением исключительно средств Фонда, за счет которых расселены дома.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0193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Пунктом 2 статьи 16 Федерального закона от 21.07.2007 № 185-ФЗ установлено, что в программах должны быть отражены все источники финансирования реализации программы, в том числе </a:t>
                      </a:r>
                      <a:r>
                        <a:rPr lang="ru-RU" sz="1000" u="sng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внебюджетные источники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indent="20193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 внебюджетным источникам реализации адресной программы, в том числе может быть отнесено расселение аварийных домов за счет средств застройщиков, заключивших с администрациями муниципальных образований договоры о развитии застроенных территорий или договоры аренды земельных участков.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0350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Направление материалов проверок в прокуратуру субъекта РФ, органы финансового контроля субъекта РФ, главе субъекта РФ для принятия соответствующих мер реагирования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indent="20193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46209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Договор заключен после 01.01.2013. Все дома подлежат расселению до 01.09.2017. В условиях договора прописаны доли участия средств консолидированного бюджета, состоящего из средств Фонда и органа местного самоуправления, а также средств инвестора в развитии застроенной территории. Вышеуказанные доли участия полностью отражены в Программе. Дома расселены в соответствии с условиями договора.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Не требует возврата средств Фонда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957513" y="171520"/>
            <a:ext cx="600551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01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20161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Модели реализации результатов </a:t>
            </a:r>
            <a:b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контрольных мероприятий</a:t>
            </a: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1784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62725" y="6356351"/>
            <a:ext cx="2057400" cy="365125"/>
          </a:xfrm>
        </p:spPr>
        <p:txBody>
          <a:bodyPr/>
          <a:lstStyle/>
          <a:p>
            <a:fld id="{C62075C6-3FCA-44D6-AF79-67455D1720D9}" type="slidenum">
              <a:rPr lang="ru-RU" altLang="ru-RU" smtClean="0"/>
              <a:pPr/>
              <a:t>35</a:t>
            </a:fld>
            <a:endParaRPr lang="ru-RU" alt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397200"/>
              </p:ext>
            </p:extLst>
          </p:nvPr>
        </p:nvGraphicFramePr>
        <p:xfrm>
          <a:off x="66674" y="1019176"/>
          <a:ext cx="9010651" cy="5582922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83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739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812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8452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57" marR="567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Модели реализации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57" marR="567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Нарушение положений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нормативной правовой базы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57" marR="567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Принимаемые по результатам контрольных мероприятий меры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757" marR="56757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4354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Договор заключен после 01.01.2013, по условиям которого все дома подлежат расселению до 01.09.2017, и дома расселены за счет долевого участия средств Фонда и органа местного самоуправления субъекта Российской Федерации без привлечения средств застройщика, при этом в Программе отражены условия долевого участия не только средств Фонда и органа местного самоуправления субъекта Российской Федерации, но также и средства застройщика.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0193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соответствии с пунктом 3 части 4 статьи 46.2 Градостроительного кодекса Российской Федерации от 29.12.2004 № 190-ФЗ в договоре </a:t>
                      </a:r>
                      <a:b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 развитии застроенной территории наряду с существенными условиями могут быть предусмотрены иные существенные условия, в том числе условия и </a:t>
                      </a:r>
                      <a:r>
                        <a:rPr lang="ru-RU" sz="1100" u="sng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объем участия</a:t>
                      </a: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органа местного самоуправления в развитии застроенной территории с указанием соответствующих сроков.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0350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Направление материалов проверок в прокуратуру субъекта РФ, органы финансового контроля субъекта РФ, главе субъекта РФ для принятия соответствующих мер реагирования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20193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5358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Договор заключен после 01.01.2013, по условиям которого застройщик обязуется расселить дома после 01.09.2017, но в период до 01.09.2017 расселение осуществлялось за счет средств Фонда.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0350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Направление материалов проверок в прокуратуру субъекта РФ, органы финансового контроля субъекта РФ, главе субъекта РФ для принятия соответствующих мер реагирования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19367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957513" y="171520"/>
            <a:ext cx="600551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01613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20161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Модели реализации результатов </a:t>
            </a:r>
            <a:b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контрольных мероприятий</a:t>
            </a: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9348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36</a:t>
            </a:fld>
            <a:endParaRPr lang="ru-RU" alt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162300" y="355599"/>
            <a:ext cx="5438775" cy="6826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контрольного мероприятия, 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проведенного УФК по Республике Башкортостан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5275" y="1299925"/>
            <a:ext cx="862965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нарушения при использовании средств Фонда, выделенных на реализацию адресных программ Республики Башкортостан по переселению граждан из аварийного жилищного фонда на общую сумму 636 464, 826 тыс. рублей,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числе: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597 195,097 тыс. рублей – переселение граждан из аварийного жилищного фонда, подлежащее осуществлению за счет средств застройщиков по договорам о развитии застроенных территорий, произведено за счет средств Фонда;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35 973,034 тыс. рублей – переселение граждан из аварийного жилищного фонда, подлежащее осуществлению за счет средств застройщиков по договору аренды земли для ведения строительства многоэтажного жилого дома, произведено за счет средств Фонда;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3 296,695 тыс. рублей – приобретение шести однокомнатных квартир за счет средств, источником которых, в том числе, являлись средства Фонда для граждан, которыми в качестве оплаты предъявлены  свидетельства о предоставлении социальной выплаты на приобретение жилого помещения за счет средств федерального бюджета как нуждающимся в улучшении жилищных условий.</a:t>
            </a:r>
            <a:endParaRPr lang="ru-RU" sz="1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1838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внесения изменений в приказ Федерального казначейства 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29.07.2016 № 12н «Об утверждении форм и требований к содержанию документов, составляемых должностными лицами Федерального казначейства при реализации полномочий по контролю в финансово-бюджетной сфере»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37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678291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подобные контрольные мероприятия являются достаточно длительными (растянутыми во времени);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имеется обоснованная необходимость для приостановления контрольных мероприятий (Правила № 1092);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мероприятия имеют особый приоритет;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точек приложения труда экспертов;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информации о рисках, выявляемых в ходе казначейского сопровождения;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результатов проверок, проведенных ТОФК, в целях контроля;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коммуникаций путем использования функционала АСП, проведение ВКС, подготовки обзоров и обобщения практики.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38</a:t>
            </a:fld>
            <a:endParaRPr lang="ru-RU" altLang="ru-RU"/>
          </a:p>
        </p:txBody>
      </p:sp>
      <p:sp>
        <p:nvSpPr>
          <p:cNvPr id="2" name="TextBox 1"/>
          <p:cNvSpPr txBox="1"/>
          <p:nvPr/>
        </p:nvSpPr>
        <p:spPr>
          <a:xfrm>
            <a:off x="5515661" y="885139"/>
            <a:ext cx="2450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и итоги</a:t>
            </a:r>
          </a:p>
        </p:txBody>
      </p:sp>
    </p:spTree>
    <p:extLst>
      <p:ext uri="{BB962C8B-B14F-4D97-AF65-F5344CB8AC3E}">
        <p14:creationId xmlns:p14="http://schemas.microsoft.com/office/powerpoint/2010/main" val="30363155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39</a:t>
            </a:fld>
            <a:endParaRPr lang="ru-RU" altLang="ru-RU"/>
          </a:p>
        </p:txBody>
      </p:sp>
      <p:sp>
        <p:nvSpPr>
          <p:cNvPr id="2" name="TextBox 1"/>
          <p:cNvSpPr txBox="1"/>
          <p:nvPr/>
        </p:nvSpPr>
        <p:spPr>
          <a:xfrm>
            <a:off x="294291" y="2627588"/>
            <a:ext cx="85659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4702665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31906</TotalTime>
  <Words>4198</Words>
  <Application>Microsoft Office PowerPoint</Application>
  <PresentationFormat>Экран (4:3)</PresentationFormat>
  <Paragraphs>697</Paragraphs>
  <Slides>39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Схема проведения контрольного мероприятия</vt:lpstr>
      <vt:lpstr>Презентация PowerPoint</vt:lpstr>
      <vt:lpstr>Презентация PowerPoint</vt:lpstr>
      <vt:lpstr>Презентация PowerPoint</vt:lpstr>
      <vt:lpstr>Основные подходы к организации контрольного мероприятия и его реализации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 Проверки использования средств федерального бюджета на строительство транспортной развязки на км 27 автомобильной дороги М-7 "Волга" Москва - Владимир - Нижний Новгород - Казань - Уфа, Московская область  </vt:lpstr>
      <vt:lpstr>Результаты проверки использования средств федерального бюджета на строительство транспортной развязки на км 27 автомобильной дороги М-7 "Волга" Москва - Владимир - Нижний Новгород - Казань - Уфа, Московская область  </vt:lpstr>
      <vt:lpstr>Типовые нарушения, выявляемые в ходе строительства, реконструкции и ремонта объектов дорожного хозяйства</vt:lpstr>
      <vt:lpstr>Типовые признаки, влекущие риски нарушений  при исполнении государственного контракта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Результаты контрольного мероприятия,  проведенного УФК по Республике Башкортостан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Магаленцева Галина Алексеевна</dc:creator>
  <cp:lastModifiedBy>USER</cp:lastModifiedBy>
  <cp:revision>1263</cp:revision>
  <cp:lastPrinted>2018-06-26T13:30:28Z</cp:lastPrinted>
  <dcterms:created xsi:type="dcterms:W3CDTF">2015-03-03T16:27:21Z</dcterms:created>
  <dcterms:modified xsi:type="dcterms:W3CDTF">2018-06-28T05:34:22Z</dcterms:modified>
</cp:coreProperties>
</file>