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9"/>
  </p:notesMasterIdLst>
  <p:handoutMasterIdLst>
    <p:handoutMasterId r:id="rId30"/>
  </p:handoutMasterIdLst>
  <p:sldIdLst>
    <p:sldId id="364" r:id="rId2"/>
    <p:sldId id="388" r:id="rId3"/>
    <p:sldId id="416" r:id="rId4"/>
    <p:sldId id="406" r:id="rId5"/>
    <p:sldId id="409" r:id="rId6"/>
    <p:sldId id="368" r:id="rId7"/>
    <p:sldId id="408" r:id="rId8"/>
    <p:sldId id="407" r:id="rId9"/>
    <p:sldId id="421" r:id="rId10"/>
    <p:sldId id="422" r:id="rId11"/>
    <p:sldId id="396" r:id="rId12"/>
    <p:sldId id="423" r:id="rId13"/>
    <p:sldId id="424" r:id="rId14"/>
    <p:sldId id="425" r:id="rId15"/>
    <p:sldId id="426" r:id="rId16"/>
    <p:sldId id="373" r:id="rId17"/>
    <p:sldId id="397" r:id="rId18"/>
    <p:sldId id="384" r:id="rId19"/>
    <p:sldId id="385" r:id="rId20"/>
    <p:sldId id="386" r:id="rId21"/>
    <p:sldId id="401" r:id="rId22"/>
    <p:sldId id="389" r:id="rId23"/>
    <p:sldId id="390" r:id="rId24"/>
    <p:sldId id="391" r:id="rId25"/>
    <p:sldId id="392" r:id="rId26"/>
    <p:sldId id="393" r:id="rId27"/>
    <p:sldId id="372" r:id="rId28"/>
  </p:sldIdLst>
  <p:sldSz cx="12192000" cy="6858000"/>
  <p:notesSz cx="6669088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Звягинцева Ольга Павловна" initials="ЗОП" lastIdx="7" clrIdx="0"/>
  <p:cmAuthor id="1" name="Гавриленко Ольга Сергеевна" initials="ГОС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3F3"/>
    <a:srgbClr val="000099"/>
    <a:srgbClr val="E40000"/>
    <a:srgbClr val="99FF99"/>
    <a:srgbClr val="009900"/>
    <a:srgbClr val="CAD2E8"/>
    <a:srgbClr val="008000"/>
    <a:srgbClr val="FFFF99"/>
    <a:srgbClr val="0033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 autoAdjust="0"/>
    <p:restoredTop sz="96547" autoAdjust="0"/>
  </p:normalViewPr>
  <p:slideViewPr>
    <p:cSldViewPr>
      <p:cViewPr varScale="1">
        <p:scale>
          <a:sx n="70" d="100"/>
          <a:sy n="70" d="100"/>
        </p:scale>
        <p:origin x="30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3192" y="-67"/>
      </p:cViewPr>
      <p:guideLst>
        <p:guide orient="horz" pos="3127"/>
        <p:guide pos="214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3746DA-92E5-48AA-A2C9-40DD781AFCB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6BF0EC-436A-4321-AEC3-2CEDD6F571E7}">
      <dgm:prSet phldrT="[Текст]" custT="1"/>
      <dgm:spPr>
        <a:solidFill>
          <a:schemeClr val="accent4">
            <a:lumMod val="60000"/>
            <a:lumOff val="4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sz="2500" b="1" u="sng" dirty="0" smtClean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ГИИС Электронный бюджет</a:t>
          </a:r>
          <a:endParaRPr lang="ru-RU" sz="2500" b="1" u="sng" dirty="0">
            <a:solidFill>
              <a:srgbClr val="002060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2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Подсистема финансового контроля</a:t>
          </a:r>
        </a:p>
      </dgm:t>
    </dgm:pt>
    <dgm:pt modelId="{EDCE3319-0489-4F95-AB3C-5AE665E8B613}" type="parTrans" cxnId="{14D813F9-B300-4B9A-B7F7-10844D4C16E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5BCCFAA-409C-40E5-B766-ACA565E90F1E}" type="sibTrans" cxnId="{14D813F9-B300-4B9A-B7F7-10844D4C16E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CDB6BF5-1E50-4E4C-AF40-492C306CD1EA}">
      <dgm:prSet phldrT="[Текст]" custT="1"/>
      <dgm:spPr/>
      <dgm:t>
        <a:bodyPr/>
        <a:lstStyle/>
        <a:p>
          <a:pPr>
            <a:spcAft>
              <a:spcPts val="0"/>
            </a:spcAft>
          </a:pPr>
          <a:endParaRPr lang="ru-RU" sz="20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spcAft>
              <a:spcPts val="0"/>
            </a:spcAft>
          </a:pPr>
          <a:endParaRPr lang="ru-RU" sz="20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spcAft>
              <a:spcPts val="0"/>
            </a:spcAft>
          </a:pPr>
          <a:endParaRPr lang="ru-RU" sz="20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spcAft>
              <a:spcPts val="0"/>
            </a:spcAft>
          </a:pPr>
          <a:r>
            <a: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ПУР ЭБ</a:t>
          </a:r>
        </a:p>
        <a:p>
          <a:pPr>
            <a:spcAft>
              <a:spcPts val="0"/>
            </a:spcAft>
          </a:pPr>
          <a:r>
            <a:rPr lang="ru-RU" sz="2000" b="1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ПУиО</a:t>
          </a:r>
          <a:r>
            <a: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ЭБ</a:t>
          </a:r>
        </a:p>
        <a:p>
          <a:pPr>
            <a:spcAft>
              <a:spcPts val="0"/>
            </a:spcAft>
          </a:pPr>
          <a:r>
            <a:rPr lang="ru-RU" sz="2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ПБП </a:t>
          </a:r>
          <a:r>
            <a: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ЭБ</a:t>
          </a:r>
        </a:p>
        <a:p>
          <a:pPr>
            <a:spcAft>
              <a:spcPct val="35000"/>
            </a:spcAft>
          </a:pPr>
          <a:endParaRPr lang="ru-RU" sz="24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spcAft>
              <a:spcPct val="35000"/>
            </a:spcAft>
          </a:pPr>
          <a:endParaRPr lang="ru-RU" sz="24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EE622B-4F7B-462B-944A-4CA112BABB03}" type="parTrans" cxnId="{FEC32E75-B391-4EB2-9928-91A4F5AAE998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3833C5-DF4D-4256-B4E1-DE61A1B97A1D}" type="sibTrans" cxnId="{FEC32E75-B391-4EB2-9928-91A4F5AAE998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DCFD32C-91C3-4CB8-9B10-4861F7E50B10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Личный кабинет</a:t>
          </a:r>
        </a:p>
      </dgm:t>
    </dgm:pt>
    <dgm:pt modelId="{8EB754AC-4551-4DE9-B0A0-204D22CAFE99}" type="parTrans" cxnId="{989A68A1-6F02-4471-8B3B-23F6E13000F9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CE088A-A40A-4F05-80A3-DC5FC57F012B}" type="sibTrans" cxnId="{989A68A1-6F02-4471-8B3B-23F6E13000F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09D325C-C293-49AA-9BBC-7F6E9CF7A9C2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АСФК (</a:t>
          </a:r>
          <a:r>
            <a: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OEBS)</a:t>
          </a:r>
          <a:endParaRPr lang="ru-RU" sz="24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87E8D5-3C0C-4643-AC22-2096BDA5C012}" type="parTrans" cxnId="{9F650A23-B0EF-4569-ADA6-6FDB18563A0B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F8B75C-7104-4254-9020-A5540D0255A2}" type="sibTrans" cxnId="{9F650A23-B0EF-4569-ADA6-6FDB18563A0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2132FC8-F21D-4BA5-ADE6-5FBF7414544F}">
      <dgm:prSet phldrT="[Текст]" custT="1"/>
      <dgm:spPr/>
      <dgm:t>
        <a:bodyPr/>
        <a:lstStyle/>
        <a:p>
          <a:r>
            <a: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АРМ СУФД</a:t>
          </a:r>
        </a:p>
      </dgm:t>
    </dgm:pt>
    <dgm:pt modelId="{6FB6EEA8-AA56-4AED-888D-DB9DACC55F35}" type="parTrans" cxnId="{CAABE6DF-1929-45D6-B15A-F55D610FC6AB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DA08AF-5146-4FF0-BD8A-E11D9E706BDA}" type="sibTrans" cxnId="{CAABE6DF-1929-45D6-B15A-F55D610FC6A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0584629-2DF0-4F52-85F6-1C19D0D7D300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Личный кабинет</a:t>
          </a:r>
        </a:p>
      </dgm:t>
    </dgm:pt>
    <dgm:pt modelId="{BDEE7A27-EAEC-4989-9B19-B718971FDE68}" type="sibTrans" cxnId="{A28F39EB-DB66-45B1-9507-ECEEA84D3DF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0672735-0E9D-4F43-A456-45CE31D2F165}" type="parTrans" cxnId="{A28F39EB-DB66-45B1-9507-ECEEA84D3DFF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E22EFF-63C3-4128-917F-4FC05DDD8462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ЕИС</a:t>
          </a:r>
        </a:p>
      </dgm:t>
    </dgm:pt>
    <dgm:pt modelId="{1AD9D144-E586-4D6C-A44E-85B7E4DB05A9}" type="parTrans" cxnId="{6CE2EE0F-DE76-4B2B-B144-DCA135E7E86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E828A7A-D765-43F3-B2BD-40116520F6EF}" type="sibTrans" cxnId="{6CE2EE0F-DE76-4B2B-B144-DCA135E7E86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A65B955-4340-43AF-BE0E-B02B3D67F4D8}">
      <dgm:prSet phldrT="[Текст]" custT="1"/>
      <dgm:spPr/>
      <dgm:t>
        <a:bodyPr/>
        <a:lstStyle/>
        <a:p>
          <a:r>
            <a: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ГМУ, ГАСУ, иные </a:t>
          </a:r>
          <a:r>
            <a:rPr lang="ru-RU" sz="2000" b="1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ГИСы</a:t>
          </a:r>
          <a:endParaRPr lang="ru-RU" sz="20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47AFFF-7DB2-4A3E-AB64-7397B22D0D33}" type="parTrans" cxnId="{2F485249-BF2A-49E9-B1C8-978CF5403626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5F0E066-02F6-4C99-B71B-55CDC5F99544}" type="sibTrans" cxnId="{2F485249-BF2A-49E9-B1C8-978CF5403626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78869415-DA63-444A-A62A-8BBA44B3383B}" type="pres">
      <dgm:prSet presAssocID="{6C3746DA-92E5-48AA-A2C9-40DD781AFC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9E3E79E-1E8F-43A5-A777-0D987DB5543D}" type="pres">
      <dgm:prSet presAssocID="{166BF0EC-436A-4321-AEC3-2CEDD6F571E7}" presName="hierRoot1" presStyleCnt="0"/>
      <dgm:spPr/>
    </dgm:pt>
    <dgm:pt modelId="{C88B5A24-9A61-4EB7-8D04-E5D1202D01F0}" type="pres">
      <dgm:prSet presAssocID="{166BF0EC-436A-4321-AEC3-2CEDD6F571E7}" presName="composite" presStyleCnt="0"/>
      <dgm:spPr/>
    </dgm:pt>
    <dgm:pt modelId="{D49E8914-5B0D-494E-92E9-73F17A0BF662}" type="pres">
      <dgm:prSet presAssocID="{166BF0EC-436A-4321-AEC3-2CEDD6F571E7}" presName="background" presStyleLbl="node0" presStyleIdx="0" presStyleCn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5DD8B091-D7ED-4249-B2A4-DA81C8FF04F7}" type="pres">
      <dgm:prSet presAssocID="{166BF0EC-436A-4321-AEC3-2CEDD6F571E7}" presName="text" presStyleLbl="fgAcc0" presStyleIdx="0" presStyleCnt="1" custScaleX="4405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46EEE06-3CBA-47F5-B5B4-4DEC22E28213}" type="pres">
      <dgm:prSet presAssocID="{166BF0EC-436A-4321-AEC3-2CEDD6F571E7}" presName="hierChild2" presStyleCnt="0"/>
      <dgm:spPr/>
    </dgm:pt>
    <dgm:pt modelId="{3D9B8336-3A8D-4B22-8A51-012ECE5283DE}" type="pres">
      <dgm:prSet presAssocID="{A2EE622B-4F7B-462B-944A-4CA112BABB03}" presName="Name10" presStyleLbl="parChTrans1D2" presStyleIdx="0" presStyleCnt="4"/>
      <dgm:spPr/>
      <dgm:t>
        <a:bodyPr/>
        <a:lstStyle/>
        <a:p>
          <a:endParaRPr lang="ru-RU"/>
        </a:p>
      </dgm:t>
    </dgm:pt>
    <dgm:pt modelId="{F373E286-FAB3-469E-8628-1BB2C4639B76}" type="pres">
      <dgm:prSet presAssocID="{5CDB6BF5-1E50-4E4C-AF40-492C306CD1EA}" presName="hierRoot2" presStyleCnt="0"/>
      <dgm:spPr/>
    </dgm:pt>
    <dgm:pt modelId="{06C01F17-28BF-4E97-8ECE-C98EE0C75193}" type="pres">
      <dgm:prSet presAssocID="{5CDB6BF5-1E50-4E4C-AF40-492C306CD1EA}" presName="composite2" presStyleCnt="0"/>
      <dgm:spPr/>
    </dgm:pt>
    <dgm:pt modelId="{23AEC4F4-ECE7-4691-B73D-027DE3DBEE04}" type="pres">
      <dgm:prSet presAssocID="{5CDB6BF5-1E50-4E4C-AF40-492C306CD1EA}" presName="background2" presStyleLbl="node2" presStyleIdx="0" presStyleCnt="4"/>
      <dgm:spPr/>
    </dgm:pt>
    <dgm:pt modelId="{F992301E-977F-41CC-96F0-99255CFA44CB}" type="pres">
      <dgm:prSet presAssocID="{5CDB6BF5-1E50-4E4C-AF40-492C306CD1EA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64110-FEA5-4B3F-A78A-E591D10A5790}" type="pres">
      <dgm:prSet presAssocID="{5CDB6BF5-1E50-4E4C-AF40-492C306CD1EA}" presName="hierChild3" presStyleCnt="0"/>
      <dgm:spPr/>
    </dgm:pt>
    <dgm:pt modelId="{37862E8A-5310-43D8-AA5E-58D15EBE47E2}" type="pres">
      <dgm:prSet presAssocID="{D0672735-0E9D-4F43-A456-45CE31D2F165}" presName="Name17" presStyleLbl="parChTrans1D3" presStyleIdx="0" presStyleCnt="3"/>
      <dgm:spPr/>
      <dgm:t>
        <a:bodyPr/>
        <a:lstStyle/>
        <a:p>
          <a:endParaRPr lang="ru-RU"/>
        </a:p>
      </dgm:t>
    </dgm:pt>
    <dgm:pt modelId="{D072E0A2-333E-4EBF-8667-2DF840F112C0}" type="pres">
      <dgm:prSet presAssocID="{90584629-2DF0-4F52-85F6-1C19D0D7D300}" presName="hierRoot3" presStyleCnt="0"/>
      <dgm:spPr/>
    </dgm:pt>
    <dgm:pt modelId="{49FA3130-7A7D-42B0-A503-6A1E384ED93F}" type="pres">
      <dgm:prSet presAssocID="{90584629-2DF0-4F52-85F6-1C19D0D7D300}" presName="composite3" presStyleCnt="0"/>
      <dgm:spPr/>
    </dgm:pt>
    <dgm:pt modelId="{89D7ED27-2BCB-40EA-8967-D7679B5B6AD2}" type="pres">
      <dgm:prSet presAssocID="{90584629-2DF0-4F52-85F6-1C19D0D7D300}" presName="background3" presStyleLbl="node3" presStyleIdx="0" presStyleCnt="3"/>
      <dgm:spPr/>
    </dgm:pt>
    <dgm:pt modelId="{301BFDAB-B927-4AB2-873B-F7A74BBBB491}" type="pres">
      <dgm:prSet presAssocID="{90584629-2DF0-4F52-85F6-1C19D0D7D300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9A6BDB-C67F-42B9-83C2-EEB727FEE9E1}" type="pres">
      <dgm:prSet presAssocID="{90584629-2DF0-4F52-85F6-1C19D0D7D300}" presName="hierChild4" presStyleCnt="0"/>
      <dgm:spPr/>
    </dgm:pt>
    <dgm:pt modelId="{FA26DC09-83B5-4CC3-AA86-310BFB070C48}" type="pres">
      <dgm:prSet presAssocID="{8EB754AC-4551-4DE9-B0A0-204D22CAFE99}" presName="Name17" presStyleLbl="parChTrans1D3" presStyleIdx="1" presStyleCnt="3"/>
      <dgm:spPr/>
      <dgm:t>
        <a:bodyPr/>
        <a:lstStyle/>
        <a:p>
          <a:endParaRPr lang="ru-RU"/>
        </a:p>
      </dgm:t>
    </dgm:pt>
    <dgm:pt modelId="{38F9FF37-9C19-4729-8922-9F1FD7094408}" type="pres">
      <dgm:prSet presAssocID="{FDCFD32C-91C3-4CB8-9B10-4861F7E50B10}" presName="hierRoot3" presStyleCnt="0"/>
      <dgm:spPr/>
    </dgm:pt>
    <dgm:pt modelId="{0D8C98B2-C6B8-435D-9165-3BD9096D69CB}" type="pres">
      <dgm:prSet presAssocID="{FDCFD32C-91C3-4CB8-9B10-4861F7E50B10}" presName="composite3" presStyleCnt="0"/>
      <dgm:spPr/>
    </dgm:pt>
    <dgm:pt modelId="{1AFF01F8-3E62-49BE-852D-FAD7D18D4389}" type="pres">
      <dgm:prSet presAssocID="{FDCFD32C-91C3-4CB8-9B10-4861F7E50B10}" presName="background3" presStyleLbl="node3" presStyleIdx="1" presStyleCnt="3"/>
      <dgm:spPr/>
    </dgm:pt>
    <dgm:pt modelId="{CD164A42-3EF0-4B74-9EE7-BB3913765A2E}" type="pres">
      <dgm:prSet presAssocID="{FDCFD32C-91C3-4CB8-9B10-4861F7E50B10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2DD87D-A16E-4741-9798-260AD2607434}" type="pres">
      <dgm:prSet presAssocID="{FDCFD32C-91C3-4CB8-9B10-4861F7E50B10}" presName="hierChild4" presStyleCnt="0"/>
      <dgm:spPr/>
    </dgm:pt>
    <dgm:pt modelId="{E4449490-E1C9-4A92-894F-9C1F83DED545}" type="pres">
      <dgm:prSet presAssocID="{DC87E8D5-3C0C-4643-AC22-2096BDA5C012}" presName="Name10" presStyleLbl="parChTrans1D2" presStyleIdx="1" presStyleCnt="4"/>
      <dgm:spPr/>
      <dgm:t>
        <a:bodyPr/>
        <a:lstStyle/>
        <a:p>
          <a:endParaRPr lang="ru-RU"/>
        </a:p>
      </dgm:t>
    </dgm:pt>
    <dgm:pt modelId="{F90762F7-5995-4220-82D4-A7247E495647}" type="pres">
      <dgm:prSet presAssocID="{309D325C-C293-49AA-9BBC-7F6E9CF7A9C2}" presName="hierRoot2" presStyleCnt="0"/>
      <dgm:spPr/>
    </dgm:pt>
    <dgm:pt modelId="{8F0D80D8-C785-4C3A-A669-6B6553CCFF5B}" type="pres">
      <dgm:prSet presAssocID="{309D325C-C293-49AA-9BBC-7F6E9CF7A9C2}" presName="composite2" presStyleCnt="0"/>
      <dgm:spPr/>
    </dgm:pt>
    <dgm:pt modelId="{2506E496-7D77-49B8-80FB-7DC1686EC77A}" type="pres">
      <dgm:prSet presAssocID="{309D325C-C293-49AA-9BBC-7F6E9CF7A9C2}" presName="background2" presStyleLbl="node2" presStyleIdx="1" presStyleCnt="4"/>
      <dgm:spPr/>
    </dgm:pt>
    <dgm:pt modelId="{5AA084F6-7B12-4F31-879C-41C1597964F1}" type="pres">
      <dgm:prSet presAssocID="{309D325C-C293-49AA-9BBC-7F6E9CF7A9C2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4FC7DB-8001-4533-BD35-2E1430D5456A}" type="pres">
      <dgm:prSet presAssocID="{309D325C-C293-49AA-9BBC-7F6E9CF7A9C2}" presName="hierChild3" presStyleCnt="0"/>
      <dgm:spPr/>
    </dgm:pt>
    <dgm:pt modelId="{262CB9D1-B384-4C47-94A7-F3AD7E0D853C}" type="pres">
      <dgm:prSet presAssocID="{6FB6EEA8-AA56-4AED-888D-DB9DACC55F35}" presName="Name17" presStyleLbl="parChTrans1D3" presStyleIdx="2" presStyleCnt="3"/>
      <dgm:spPr/>
      <dgm:t>
        <a:bodyPr/>
        <a:lstStyle/>
        <a:p>
          <a:endParaRPr lang="ru-RU"/>
        </a:p>
      </dgm:t>
    </dgm:pt>
    <dgm:pt modelId="{E670E570-ADD6-4E15-890F-B0819D39AAB0}" type="pres">
      <dgm:prSet presAssocID="{B2132FC8-F21D-4BA5-ADE6-5FBF7414544F}" presName="hierRoot3" presStyleCnt="0"/>
      <dgm:spPr/>
    </dgm:pt>
    <dgm:pt modelId="{62DFA302-DB46-400B-8B4E-F3F10BB27A3E}" type="pres">
      <dgm:prSet presAssocID="{B2132FC8-F21D-4BA5-ADE6-5FBF7414544F}" presName="composite3" presStyleCnt="0"/>
      <dgm:spPr/>
    </dgm:pt>
    <dgm:pt modelId="{8C4D8367-1C2B-4D9C-88C4-D8B05A0144BC}" type="pres">
      <dgm:prSet presAssocID="{B2132FC8-F21D-4BA5-ADE6-5FBF7414544F}" presName="background3" presStyleLbl="node3" presStyleIdx="2" presStyleCnt="3"/>
      <dgm:spPr/>
    </dgm:pt>
    <dgm:pt modelId="{0921A02D-2E5C-42BA-B824-81AAB36285FC}" type="pres">
      <dgm:prSet presAssocID="{B2132FC8-F21D-4BA5-ADE6-5FBF7414544F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6D1132-DEF1-4249-A16D-3594AE9984F6}" type="pres">
      <dgm:prSet presAssocID="{B2132FC8-F21D-4BA5-ADE6-5FBF7414544F}" presName="hierChild4" presStyleCnt="0"/>
      <dgm:spPr/>
    </dgm:pt>
    <dgm:pt modelId="{32663B9D-ECE4-4959-B0CE-50EA33D91F9D}" type="pres">
      <dgm:prSet presAssocID="{1AD9D144-E586-4D6C-A44E-85B7E4DB05A9}" presName="Name10" presStyleLbl="parChTrans1D2" presStyleIdx="2" presStyleCnt="4"/>
      <dgm:spPr/>
      <dgm:t>
        <a:bodyPr/>
        <a:lstStyle/>
        <a:p>
          <a:endParaRPr lang="ru-RU"/>
        </a:p>
      </dgm:t>
    </dgm:pt>
    <dgm:pt modelId="{7BCEF0B3-4CAD-48A1-A425-994391005C4F}" type="pres">
      <dgm:prSet presAssocID="{F5E22EFF-63C3-4128-917F-4FC05DDD8462}" presName="hierRoot2" presStyleCnt="0"/>
      <dgm:spPr/>
    </dgm:pt>
    <dgm:pt modelId="{DB026650-6D38-4EAB-811B-62E35D1893A9}" type="pres">
      <dgm:prSet presAssocID="{F5E22EFF-63C3-4128-917F-4FC05DDD8462}" presName="composite2" presStyleCnt="0"/>
      <dgm:spPr/>
    </dgm:pt>
    <dgm:pt modelId="{9D28A19E-6BF4-42C2-9ACD-4FFB0A81366E}" type="pres">
      <dgm:prSet presAssocID="{F5E22EFF-63C3-4128-917F-4FC05DDD8462}" presName="background2" presStyleLbl="node2" presStyleIdx="2" presStyleCnt="4"/>
      <dgm:spPr/>
    </dgm:pt>
    <dgm:pt modelId="{9B45BFCE-3BB8-443F-941E-B3338BE55D89}" type="pres">
      <dgm:prSet presAssocID="{F5E22EFF-63C3-4128-917F-4FC05DDD8462}" presName="text2" presStyleLbl="fgAcc2" presStyleIdx="2" presStyleCnt="4" custLinFactNeighborX="-2882" custLinFactNeighborY="-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269475-8F14-40D9-B5FA-9D240B379CC6}" type="pres">
      <dgm:prSet presAssocID="{F5E22EFF-63C3-4128-917F-4FC05DDD8462}" presName="hierChild3" presStyleCnt="0"/>
      <dgm:spPr/>
    </dgm:pt>
    <dgm:pt modelId="{B4832A85-EE81-4B49-A2FD-09EE2B7593BC}" type="pres">
      <dgm:prSet presAssocID="{A047AFFF-7DB2-4A3E-AB64-7397B22D0D33}" presName="Name10" presStyleLbl="parChTrans1D2" presStyleIdx="3" presStyleCnt="4"/>
      <dgm:spPr/>
      <dgm:t>
        <a:bodyPr/>
        <a:lstStyle/>
        <a:p>
          <a:endParaRPr lang="ru-RU"/>
        </a:p>
      </dgm:t>
    </dgm:pt>
    <dgm:pt modelId="{BD604F43-162B-4E73-B79A-B407784BB10E}" type="pres">
      <dgm:prSet presAssocID="{EA65B955-4340-43AF-BE0E-B02B3D67F4D8}" presName="hierRoot2" presStyleCnt="0"/>
      <dgm:spPr/>
    </dgm:pt>
    <dgm:pt modelId="{D285F9A2-499F-400D-A6F8-A525D3D2F3E3}" type="pres">
      <dgm:prSet presAssocID="{EA65B955-4340-43AF-BE0E-B02B3D67F4D8}" presName="composite2" presStyleCnt="0"/>
      <dgm:spPr/>
    </dgm:pt>
    <dgm:pt modelId="{614F50F9-AA06-411B-BFC9-EEE19A5BDBF6}" type="pres">
      <dgm:prSet presAssocID="{EA65B955-4340-43AF-BE0E-B02B3D67F4D8}" presName="background2" presStyleLbl="node2" presStyleIdx="3" presStyleCnt="4"/>
      <dgm:spPr/>
    </dgm:pt>
    <dgm:pt modelId="{26E342B2-1530-47A0-BB3A-91B2AE9C8F70}" type="pres">
      <dgm:prSet presAssocID="{EA65B955-4340-43AF-BE0E-B02B3D67F4D8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34DDDE-EDD3-4FAB-B205-F12F39347433}" type="pres">
      <dgm:prSet presAssocID="{EA65B955-4340-43AF-BE0E-B02B3D67F4D8}" presName="hierChild3" presStyleCnt="0"/>
      <dgm:spPr/>
    </dgm:pt>
  </dgm:ptLst>
  <dgm:cxnLst>
    <dgm:cxn modelId="{66B45C20-A3D0-473B-85A0-F015616FFEC1}" type="presOf" srcId="{6FB6EEA8-AA56-4AED-888D-DB9DACC55F35}" destId="{262CB9D1-B384-4C47-94A7-F3AD7E0D853C}" srcOrd="0" destOrd="0" presId="urn:microsoft.com/office/officeart/2005/8/layout/hierarchy1"/>
    <dgm:cxn modelId="{AFEDDD42-7F80-4E7E-9FCB-42DB1A0B00C4}" type="presOf" srcId="{A2EE622B-4F7B-462B-944A-4CA112BABB03}" destId="{3D9B8336-3A8D-4B22-8A51-012ECE5283DE}" srcOrd="0" destOrd="0" presId="urn:microsoft.com/office/officeart/2005/8/layout/hierarchy1"/>
    <dgm:cxn modelId="{A28F39EB-DB66-45B1-9507-ECEEA84D3DFF}" srcId="{5CDB6BF5-1E50-4E4C-AF40-492C306CD1EA}" destId="{90584629-2DF0-4F52-85F6-1C19D0D7D300}" srcOrd="0" destOrd="0" parTransId="{D0672735-0E9D-4F43-A456-45CE31D2F165}" sibTransId="{BDEE7A27-EAEC-4989-9B19-B718971FDE68}"/>
    <dgm:cxn modelId="{D57A2E30-DBD7-466E-953F-34B8532509FC}" type="presOf" srcId="{EA65B955-4340-43AF-BE0E-B02B3D67F4D8}" destId="{26E342B2-1530-47A0-BB3A-91B2AE9C8F70}" srcOrd="0" destOrd="0" presId="urn:microsoft.com/office/officeart/2005/8/layout/hierarchy1"/>
    <dgm:cxn modelId="{989A68A1-6F02-4471-8B3B-23F6E13000F9}" srcId="{5CDB6BF5-1E50-4E4C-AF40-492C306CD1EA}" destId="{FDCFD32C-91C3-4CB8-9B10-4861F7E50B10}" srcOrd="1" destOrd="0" parTransId="{8EB754AC-4551-4DE9-B0A0-204D22CAFE99}" sibTransId="{1ACE088A-A40A-4F05-80A3-DC5FC57F012B}"/>
    <dgm:cxn modelId="{1EB1CC87-6928-4013-A618-DC887700ADD0}" type="presOf" srcId="{90584629-2DF0-4F52-85F6-1C19D0D7D300}" destId="{301BFDAB-B927-4AB2-873B-F7A74BBBB491}" srcOrd="0" destOrd="0" presId="urn:microsoft.com/office/officeart/2005/8/layout/hierarchy1"/>
    <dgm:cxn modelId="{14D813F9-B300-4B9A-B7F7-10844D4C16EB}" srcId="{6C3746DA-92E5-48AA-A2C9-40DD781AFCB2}" destId="{166BF0EC-436A-4321-AEC3-2CEDD6F571E7}" srcOrd="0" destOrd="0" parTransId="{EDCE3319-0489-4F95-AB3C-5AE665E8B613}" sibTransId="{D5BCCFAA-409C-40E5-B766-ACA565E90F1E}"/>
    <dgm:cxn modelId="{D296E729-DCA3-45AB-9646-0315BF98756F}" type="presOf" srcId="{166BF0EC-436A-4321-AEC3-2CEDD6F571E7}" destId="{5DD8B091-D7ED-4249-B2A4-DA81C8FF04F7}" srcOrd="0" destOrd="0" presId="urn:microsoft.com/office/officeart/2005/8/layout/hierarchy1"/>
    <dgm:cxn modelId="{CAABE6DF-1929-45D6-B15A-F55D610FC6AB}" srcId="{309D325C-C293-49AA-9BBC-7F6E9CF7A9C2}" destId="{B2132FC8-F21D-4BA5-ADE6-5FBF7414544F}" srcOrd="0" destOrd="0" parTransId="{6FB6EEA8-AA56-4AED-888D-DB9DACC55F35}" sibTransId="{77DA08AF-5146-4FF0-BD8A-E11D9E706BDA}"/>
    <dgm:cxn modelId="{9F650A23-B0EF-4569-ADA6-6FDB18563A0B}" srcId="{166BF0EC-436A-4321-AEC3-2CEDD6F571E7}" destId="{309D325C-C293-49AA-9BBC-7F6E9CF7A9C2}" srcOrd="1" destOrd="0" parTransId="{DC87E8D5-3C0C-4643-AC22-2096BDA5C012}" sibTransId="{1BF8B75C-7104-4254-9020-A5540D0255A2}"/>
    <dgm:cxn modelId="{2F80CE21-D0E3-44CD-A37A-6536ED6E4580}" type="presOf" srcId="{F5E22EFF-63C3-4128-917F-4FC05DDD8462}" destId="{9B45BFCE-3BB8-443F-941E-B3338BE55D89}" srcOrd="0" destOrd="0" presId="urn:microsoft.com/office/officeart/2005/8/layout/hierarchy1"/>
    <dgm:cxn modelId="{5D404591-739C-4851-816F-9DFF0DA6A0B2}" type="presOf" srcId="{8EB754AC-4551-4DE9-B0A0-204D22CAFE99}" destId="{FA26DC09-83B5-4CC3-AA86-310BFB070C48}" srcOrd="0" destOrd="0" presId="urn:microsoft.com/office/officeart/2005/8/layout/hierarchy1"/>
    <dgm:cxn modelId="{FEC32E75-B391-4EB2-9928-91A4F5AAE998}" srcId="{166BF0EC-436A-4321-AEC3-2CEDD6F571E7}" destId="{5CDB6BF5-1E50-4E4C-AF40-492C306CD1EA}" srcOrd="0" destOrd="0" parTransId="{A2EE622B-4F7B-462B-944A-4CA112BABB03}" sibTransId="{FF3833C5-DF4D-4256-B4E1-DE61A1B97A1D}"/>
    <dgm:cxn modelId="{E0BE9DAE-67D5-4367-92FF-4911C897C9D7}" type="presOf" srcId="{D0672735-0E9D-4F43-A456-45CE31D2F165}" destId="{37862E8A-5310-43D8-AA5E-58D15EBE47E2}" srcOrd="0" destOrd="0" presId="urn:microsoft.com/office/officeart/2005/8/layout/hierarchy1"/>
    <dgm:cxn modelId="{E5196809-6A0C-448B-A254-F2DD9807E8E2}" type="presOf" srcId="{6C3746DA-92E5-48AA-A2C9-40DD781AFCB2}" destId="{78869415-DA63-444A-A62A-8BBA44B3383B}" srcOrd="0" destOrd="0" presId="urn:microsoft.com/office/officeart/2005/8/layout/hierarchy1"/>
    <dgm:cxn modelId="{6CE2EE0F-DE76-4B2B-B144-DCA135E7E869}" srcId="{166BF0EC-436A-4321-AEC3-2CEDD6F571E7}" destId="{F5E22EFF-63C3-4128-917F-4FC05DDD8462}" srcOrd="2" destOrd="0" parTransId="{1AD9D144-E586-4D6C-A44E-85B7E4DB05A9}" sibTransId="{DE828A7A-D765-43F3-B2BD-40116520F6EF}"/>
    <dgm:cxn modelId="{291632C1-4911-4DBD-85B4-F2FBA85C453B}" type="presOf" srcId="{5CDB6BF5-1E50-4E4C-AF40-492C306CD1EA}" destId="{F992301E-977F-41CC-96F0-99255CFA44CB}" srcOrd="0" destOrd="0" presId="urn:microsoft.com/office/officeart/2005/8/layout/hierarchy1"/>
    <dgm:cxn modelId="{E2A20CFC-B643-4CA3-ADC6-7774D98661BA}" type="presOf" srcId="{B2132FC8-F21D-4BA5-ADE6-5FBF7414544F}" destId="{0921A02D-2E5C-42BA-B824-81AAB36285FC}" srcOrd="0" destOrd="0" presId="urn:microsoft.com/office/officeart/2005/8/layout/hierarchy1"/>
    <dgm:cxn modelId="{9A3989D4-7BEC-4E99-B604-A85D03D36206}" type="presOf" srcId="{FDCFD32C-91C3-4CB8-9B10-4861F7E50B10}" destId="{CD164A42-3EF0-4B74-9EE7-BB3913765A2E}" srcOrd="0" destOrd="0" presId="urn:microsoft.com/office/officeart/2005/8/layout/hierarchy1"/>
    <dgm:cxn modelId="{C259BCE0-4668-4C0B-90DD-6D8F78964433}" type="presOf" srcId="{A047AFFF-7DB2-4A3E-AB64-7397B22D0D33}" destId="{B4832A85-EE81-4B49-A2FD-09EE2B7593BC}" srcOrd="0" destOrd="0" presId="urn:microsoft.com/office/officeart/2005/8/layout/hierarchy1"/>
    <dgm:cxn modelId="{5270F5D0-FD43-4F90-86CE-27D9C9B422CD}" type="presOf" srcId="{1AD9D144-E586-4D6C-A44E-85B7E4DB05A9}" destId="{32663B9D-ECE4-4959-B0CE-50EA33D91F9D}" srcOrd="0" destOrd="0" presId="urn:microsoft.com/office/officeart/2005/8/layout/hierarchy1"/>
    <dgm:cxn modelId="{53E7D3F8-EECD-43F4-B07F-CAB9EE0629A5}" type="presOf" srcId="{309D325C-C293-49AA-9BBC-7F6E9CF7A9C2}" destId="{5AA084F6-7B12-4F31-879C-41C1597964F1}" srcOrd="0" destOrd="0" presId="urn:microsoft.com/office/officeart/2005/8/layout/hierarchy1"/>
    <dgm:cxn modelId="{376CD1BE-9057-4A83-93AD-14BFE4EE8B7A}" type="presOf" srcId="{DC87E8D5-3C0C-4643-AC22-2096BDA5C012}" destId="{E4449490-E1C9-4A92-894F-9C1F83DED545}" srcOrd="0" destOrd="0" presId="urn:microsoft.com/office/officeart/2005/8/layout/hierarchy1"/>
    <dgm:cxn modelId="{2F485249-BF2A-49E9-B1C8-978CF5403626}" srcId="{166BF0EC-436A-4321-AEC3-2CEDD6F571E7}" destId="{EA65B955-4340-43AF-BE0E-B02B3D67F4D8}" srcOrd="3" destOrd="0" parTransId="{A047AFFF-7DB2-4A3E-AB64-7397B22D0D33}" sibTransId="{15F0E066-02F6-4C99-B71B-55CDC5F99544}"/>
    <dgm:cxn modelId="{9F08ED23-1182-4C54-A7E0-99397A7BD8D3}" type="presParOf" srcId="{78869415-DA63-444A-A62A-8BBA44B3383B}" destId="{69E3E79E-1E8F-43A5-A777-0D987DB5543D}" srcOrd="0" destOrd="0" presId="urn:microsoft.com/office/officeart/2005/8/layout/hierarchy1"/>
    <dgm:cxn modelId="{1BBA1CD8-0DD9-4D8E-907D-289D7E1BE219}" type="presParOf" srcId="{69E3E79E-1E8F-43A5-A777-0D987DB5543D}" destId="{C88B5A24-9A61-4EB7-8D04-E5D1202D01F0}" srcOrd="0" destOrd="0" presId="urn:microsoft.com/office/officeart/2005/8/layout/hierarchy1"/>
    <dgm:cxn modelId="{DDE5CCDA-4639-42E3-9266-DF88BA97DB2E}" type="presParOf" srcId="{C88B5A24-9A61-4EB7-8D04-E5D1202D01F0}" destId="{D49E8914-5B0D-494E-92E9-73F17A0BF662}" srcOrd="0" destOrd="0" presId="urn:microsoft.com/office/officeart/2005/8/layout/hierarchy1"/>
    <dgm:cxn modelId="{DC20D5FB-3371-4C82-AAFF-9E1B2214347D}" type="presParOf" srcId="{C88B5A24-9A61-4EB7-8D04-E5D1202D01F0}" destId="{5DD8B091-D7ED-4249-B2A4-DA81C8FF04F7}" srcOrd="1" destOrd="0" presId="urn:microsoft.com/office/officeart/2005/8/layout/hierarchy1"/>
    <dgm:cxn modelId="{B77DC654-9083-4F15-821B-7B68631FAC1F}" type="presParOf" srcId="{69E3E79E-1E8F-43A5-A777-0D987DB5543D}" destId="{646EEE06-3CBA-47F5-B5B4-4DEC22E28213}" srcOrd="1" destOrd="0" presId="urn:microsoft.com/office/officeart/2005/8/layout/hierarchy1"/>
    <dgm:cxn modelId="{F0F98504-28B6-4861-B143-F7BDE0BAA428}" type="presParOf" srcId="{646EEE06-3CBA-47F5-B5B4-4DEC22E28213}" destId="{3D9B8336-3A8D-4B22-8A51-012ECE5283DE}" srcOrd="0" destOrd="0" presId="urn:microsoft.com/office/officeart/2005/8/layout/hierarchy1"/>
    <dgm:cxn modelId="{E2FCEDAA-823C-4452-BE95-7BF9DE0E9268}" type="presParOf" srcId="{646EEE06-3CBA-47F5-B5B4-4DEC22E28213}" destId="{F373E286-FAB3-469E-8628-1BB2C4639B76}" srcOrd="1" destOrd="0" presId="urn:microsoft.com/office/officeart/2005/8/layout/hierarchy1"/>
    <dgm:cxn modelId="{0EF7CF6E-4A26-4EFF-BB57-6C1B80B1D1C3}" type="presParOf" srcId="{F373E286-FAB3-469E-8628-1BB2C4639B76}" destId="{06C01F17-28BF-4E97-8ECE-C98EE0C75193}" srcOrd="0" destOrd="0" presId="urn:microsoft.com/office/officeart/2005/8/layout/hierarchy1"/>
    <dgm:cxn modelId="{AF239834-325C-4017-8399-9285012DBB72}" type="presParOf" srcId="{06C01F17-28BF-4E97-8ECE-C98EE0C75193}" destId="{23AEC4F4-ECE7-4691-B73D-027DE3DBEE04}" srcOrd="0" destOrd="0" presId="urn:microsoft.com/office/officeart/2005/8/layout/hierarchy1"/>
    <dgm:cxn modelId="{42BC7FF6-90FD-4AED-A344-29EABD31DA3A}" type="presParOf" srcId="{06C01F17-28BF-4E97-8ECE-C98EE0C75193}" destId="{F992301E-977F-41CC-96F0-99255CFA44CB}" srcOrd="1" destOrd="0" presId="urn:microsoft.com/office/officeart/2005/8/layout/hierarchy1"/>
    <dgm:cxn modelId="{FC12EEFD-C39C-4C6C-84CE-29746141CF82}" type="presParOf" srcId="{F373E286-FAB3-469E-8628-1BB2C4639B76}" destId="{8A964110-FEA5-4B3F-A78A-E591D10A5790}" srcOrd="1" destOrd="0" presId="urn:microsoft.com/office/officeart/2005/8/layout/hierarchy1"/>
    <dgm:cxn modelId="{C05A47B5-ACF7-456D-A482-70FFC70F60A3}" type="presParOf" srcId="{8A964110-FEA5-4B3F-A78A-E591D10A5790}" destId="{37862E8A-5310-43D8-AA5E-58D15EBE47E2}" srcOrd="0" destOrd="0" presId="urn:microsoft.com/office/officeart/2005/8/layout/hierarchy1"/>
    <dgm:cxn modelId="{A54C6EAC-4FC3-4675-BC7F-006111BBF6B3}" type="presParOf" srcId="{8A964110-FEA5-4B3F-A78A-E591D10A5790}" destId="{D072E0A2-333E-4EBF-8667-2DF840F112C0}" srcOrd="1" destOrd="0" presId="urn:microsoft.com/office/officeart/2005/8/layout/hierarchy1"/>
    <dgm:cxn modelId="{510D646B-60DB-4AEE-8E66-82564D41C9A6}" type="presParOf" srcId="{D072E0A2-333E-4EBF-8667-2DF840F112C0}" destId="{49FA3130-7A7D-42B0-A503-6A1E384ED93F}" srcOrd="0" destOrd="0" presId="urn:microsoft.com/office/officeart/2005/8/layout/hierarchy1"/>
    <dgm:cxn modelId="{7BE8F29A-79F3-4DDE-89DD-260C7E42CC1A}" type="presParOf" srcId="{49FA3130-7A7D-42B0-A503-6A1E384ED93F}" destId="{89D7ED27-2BCB-40EA-8967-D7679B5B6AD2}" srcOrd="0" destOrd="0" presId="urn:microsoft.com/office/officeart/2005/8/layout/hierarchy1"/>
    <dgm:cxn modelId="{040FAD7F-0242-45B7-B13B-A08797D88D23}" type="presParOf" srcId="{49FA3130-7A7D-42B0-A503-6A1E384ED93F}" destId="{301BFDAB-B927-4AB2-873B-F7A74BBBB491}" srcOrd="1" destOrd="0" presId="urn:microsoft.com/office/officeart/2005/8/layout/hierarchy1"/>
    <dgm:cxn modelId="{501905E6-43ED-482C-9005-C309F7D0822D}" type="presParOf" srcId="{D072E0A2-333E-4EBF-8667-2DF840F112C0}" destId="{DC9A6BDB-C67F-42B9-83C2-EEB727FEE9E1}" srcOrd="1" destOrd="0" presId="urn:microsoft.com/office/officeart/2005/8/layout/hierarchy1"/>
    <dgm:cxn modelId="{FD9CCF3E-9D96-4EE4-B7F7-460254C04C1A}" type="presParOf" srcId="{8A964110-FEA5-4B3F-A78A-E591D10A5790}" destId="{FA26DC09-83B5-4CC3-AA86-310BFB070C48}" srcOrd="2" destOrd="0" presId="urn:microsoft.com/office/officeart/2005/8/layout/hierarchy1"/>
    <dgm:cxn modelId="{F35F66D2-AFF8-4D6F-9A50-180B5CDBAEC7}" type="presParOf" srcId="{8A964110-FEA5-4B3F-A78A-E591D10A5790}" destId="{38F9FF37-9C19-4729-8922-9F1FD7094408}" srcOrd="3" destOrd="0" presId="urn:microsoft.com/office/officeart/2005/8/layout/hierarchy1"/>
    <dgm:cxn modelId="{603C6857-83C6-4546-A07C-9CB6E946DA1C}" type="presParOf" srcId="{38F9FF37-9C19-4729-8922-9F1FD7094408}" destId="{0D8C98B2-C6B8-435D-9165-3BD9096D69CB}" srcOrd="0" destOrd="0" presId="urn:microsoft.com/office/officeart/2005/8/layout/hierarchy1"/>
    <dgm:cxn modelId="{B7070C30-CAE4-4CAE-9BFD-48FC287F91C0}" type="presParOf" srcId="{0D8C98B2-C6B8-435D-9165-3BD9096D69CB}" destId="{1AFF01F8-3E62-49BE-852D-FAD7D18D4389}" srcOrd="0" destOrd="0" presId="urn:microsoft.com/office/officeart/2005/8/layout/hierarchy1"/>
    <dgm:cxn modelId="{AFE343BD-555B-403D-885B-BA3E5EAC3790}" type="presParOf" srcId="{0D8C98B2-C6B8-435D-9165-3BD9096D69CB}" destId="{CD164A42-3EF0-4B74-9EE7-BB3913765A2E}" srcOrd="1" destOrd="0" presId="urn:microsoft.com/office/officeart/2005/8/layout/hierarchy1"/>
    <dgm:cxn modelId="{C70C5B9A-B6D3-41BC-B467-D1E52EA11F3A}" type="presParOf" srcId="{38F9FF37-9C19-4729-8922-9F1FD7094408}" destId="{3B2DD87D-A16E-4741-9798-260AD2607434}" srcOrd="1" destOrd="0" presId="urn:microsoft.com/office/officeart/2005/8/layout/hierarchy1"/>
    <dgm:cxn modelId="{68982617-39F0-45CA-B414-562660937969}" type="presParOf" srcId="{646EEE06-3CBA-47F5-B5B4-4DEC22E28213}" destId="{E4449490-E1C9-4A92-894F-9C1F83DED545}" srcOrd="2" destOrd="0" presId="urn:microsoft.com/office/officeart/2005/8/layout/hierarchy1"/>
    <dgm:cxn modelId="{A3CF41BE-A9E5-40F4-A1B2-3D113AB78D8A}" type="presParOf" srcId="{646EEE06-3CBA-47F5-B5B4-4DEC22E28213}" destId="{F90762F7-5995-4220-82D4-A7247E495647}" srcOrd="3" destOrd="0" presId="urn:microsoft.com/office/officeart/2005/8/layout/hierarchy1"/>
    <dgm:cxn modelId="{ED7FCB43-1B07-423B-999D-111C4BE747A2}" type="presParOf" srcId="{F90762F7-5995-4220-82D4-A7247E495647}" destId="{8F0D80D8-C785-4C3A-A669-6B6553CCFF5B}" srcOrd="0" destOrd="0" presId="urn:microsoft.com/office/officeart/2005/8/layout/hierarchy1"/>
    <dgm:cxn modelId="{AF308463-B7D9-4FAD-933E-A9311339D667}" type="presParOf" srcId="{8F0D80D8-C785-4C3A-A669-6B6553CCFF5B}" destId="{2506E496-7D77-49B8-80FB-7DC1686EC77A}" srcOrd="0" destOrd="0" presId="urn:microsoft.com/office/officeart/2005/8/layout/hierarchy1"/>
    <dgm:cxn modelId="{A57B9F93-AB02-4B83-9632-DDA1369B65B0}" type="presParOf" srcId="{8F0D80D8-C785-4C3A-A669-6B6553CCFF5B}" destId="{5AA084F6-7B12-4F31-879C-41C1597964F1}" srcOrd="1" destOrd="0" presId="urn:microsoft.com/office/officeart/2005/8/layout/hierarchy1"/>
    <dgm:cxn modelId="{9B2D2999-BDF3-42A3-8D4D-AF8E3FE20168}" type="presParOf" srcId="{F90762F7-5995-4220-82D4-A7247E495647}" destId="{254FC7DB-8001-4533-BD35-2E1430D5456A}" srcOrd="1" destOrd="0" presId="urn:microsoft.com/office/officeart/2005/8/layout/hierarchy1"/>
    <dgm:cxn modelId="{8DDF65C1-88FE-468C-81A4-70F4CF4A7E69}" type="presParOf" srcId="{254FC7DB-8001-4533-BD35-2E1430D5456A}" destId="{262CB9D1-B384-4C47-94A7-F3AD7E0D853C}" srcOrd="0" destOrd="0" presId="urn:microsoft.com/office/officeart/2005/8/layout/hierarchy1"/>
    <dgm:cxn modelId="{5DB85E5D-D1E3-4369-AFA1-17025A8AF853}" type="presParOf" srcId="{254FC7DB-8001-4533-BD35-2E1430D5456A}" destId="{E670E570-ADD6-4E15-890F-B0819D39AAB0}" srcOrd="1" destOrd="0" presId="urn:microsoft.com/office/officeart/2005/8/layout/hierarchy1"/>
    <dgm:cxn modelId="{4094B6A2-28A5-4C43-AB01-8A2CA5BB78DA}" type="presParOf" srcId="{E670E570-ADD6-4E15-890F-B0819D39AAB0}" destId="{62DFA302-DB46-400B-8B4E-F3F10BB27A3E}" srcOrd="0" destOrd="0" presId="urn:microsoft.com/office/officeart/2005/8/layout/hierarchy1"/>
    <dgm:cxn modelId="{49564939-201C-4C26-9DCA-8A1581ED3B56}" type="presParOf" srcId="{62DFA302-DB46-400B-8B4E-F3F10BB27A3E}" destId="{8C4D8367-1C2B-4D9C-88C4-D8B05A0144BC}" srcOrd="0" destOrd="0" presId="urn:microsoft.com/office/officeart/2005/8/layout/hierarchy1"/>
    <dgm:cxn modelId="{1CA47611-D7B3-42C5-83DA-EF663F799667}" type="presParOf" srcId="{62DFA302-DB46-400B-8B4E-F3F10BB27A3E}" destId="{0921A02D-2E5C-42BA-B824-81AAB36285FC}" srcOrd="1" destOrd="0" presId="urn:microsoft.com/office/officeart/2005/8/layout/hierarchy1"/>
    <dgm:cxn modelId="{7CDC1FED-FC59-4C73-8C07-C99536E83B76}" type="presParOf" srcId="{E670E570-ADD6-4E15-890F-B0819D39AAB0}" destId="{3F6D1132-DEF1-4249-A16D-3594AE9984F6}" srcOrd="1" destOrd="0" presId="urn:microsoft.com/office/officeart/2005/8/layout/hierarchy1"/>
    <dgm:cxn modelId="{057DBD62-92E4-4D8E-8AEE-24C1FEA8C475}" type="presParOf" srcId="{646EEE06-3CBA-47F5-B5B4-4DEC22E28213}" destId="{32663B9D-ECE4-4959-B0CE-50EA33D91F9D}" srcOrd="4" destOrd="0" presId="urn:microsoft.com/office/officeart/2005/8/layout/hierarchy1"/>
    <dgm:cxn modelId="{DD58B7B8-BD20-4F9C-BAF4-0A04E91D8E20}" type="presParOf" srcId="{646EEE06-3CBA-47F5-B5B4-4DEC22E28213}" destId="{7BCEF0B3-4CAD-48A1-A425-994391005C4F}" srcOrd="5" destOrd="0" presId="urn:microsoft.com/office/officeart/2005/8/layout/hierarchy1"/>
    <dgm:cxn modelId="{B1558686-BA06-4A2E-9169-090C9A0382C1}" type="presParOf" srcId="{7BCEF0B3-4CAD-48A1-A425-994391005C4F}" destId="{DB026650-6D38-4EAB-811B-62E35D1893A9}" srcOrd="0" destOrd="0" presId="urn:microsoft.com/office/officeart/2005/8/layout/hierarchy1"/>
    <dgm:cxn modelId="{677151B2-5F0E-4FB3-8E5B-F5BCF1776C8A}" type="presParOf" srcId="{DB026650-6D38-4EAB-811B-62E35D1893A9}" destId="{9D28A19E-6BF4-42C2-9ACD-4FFB0A81366E}" srcOrd="0" destOrd="0" presId="urn:microsoft.com/office/officeart/2005/8/layout/hierarchy1"/>
    <dgm:cxn modelId="{A605BEB4-E174-4B40-95F7-28D05E2E452A}" type="presParOf" srcId="{DB026650-6D38-4EAB-811B-62E35D1893A9}" destId="{9B45BFCE-3BB8-443F-941E-B3338BE55D89}" srcOrd="1" destOrd="0" presId="urn:microsoft.com/office/officeart/2005/8/layout/hierarchy1"/>
    <dgm:cxn modelId="{3FFBD0B2-6B22-4A00-828D-C1CB609E8403}" type="presParOf" srcId="{7BCEF0B3-4CAD-48A1-A425-994391005C4F}" destId="{5B269475-8F14-40D9-B5FA-9D240B379CC6}" srcOrd="1" destOrd="0" presId="urn:microsoft.com/office/officeart/2005/8/layout/hierarchy1"/>
    <dgm:cxn modelId="{836352AE-2E5C-485C-9F96-ECA842B35834}" type="presParOf" srcId="{646EEE06-3CBA-47F5-B5B4-4DEC22E28213}" destId="{B4832A85-EE81-4B49-A2FD-09EE2B7593BC}" srcOrd="6" destOrd="0" presId="urn:microsoft.com/office/officeart/2005/8/layout/hierarchy1"/>
    <dgm:cxn modelId="{27D40EB1-B117-4D48-937D-161ADEDE545A}" type="presParOf" srcId="{646EEE06-3CBA-47F5-B5B4-4DEC22E28213}" destId="{BD604F43-162B-4E73-B79A-B407784BB10E}" srcOrd="7" destOrd="0" presId="urn:microsoft.com/office/officeart/2005/8/layout/hierarchy1"/>
    <dgm:cxn modelId="{2943BBCD-7712-4042-963C-B75B1F305429}" type="presParOf" srcId="{BD604F43-162B-4E73-B79A-B407784BB10E}" destId="{D285F9A2-499F-400D-A6F8-A525D3D2F3E3}" srcOrd="0" destOrd="0" presId="urn:microsoft.com/office/officeart/2005/8/layout/hierarchy1"/>
    <dgm:cxn modelId="{2F8D51EC-E9F0-4E5B-9FBD-072D61B8343E}" type="presParOf" srcId="{D285F9A2-499F-400D-A6F8-A525D3D2F3E3}" destId="{614F50F9-AA06-411B-BFC9-EEE19A5BDBF6}" srcOrd="0" destOrd="0" presId="urn:microsoft.com/office/officeart/2005/8/layout/hierarchy1"/>
    <dgm:cxn modelId="{1B9E6F76-EC04-4B55-A272-DACD29BF8F7C}" type="presParOf" srcId="{D285F9A2-499F-400D-A6F8-A525D3D2F3E3}" destId="{26E342B2-1530-47A0-BB3A-91B2AE9C8F70}" srcOrd="1" destOrd="0" presId="urn:microsoft.com/office/officeart/2005/8/layout/hierarchy1"/>
    <dgm:cxn modelId="{4085A6F4-F077-443A-8C00-4DE84679E6AC}" type="presParOf" srcId="{BD604F43-162B-4E73-B79A-B407784BB10E}" destId="{3134DDDE-EDD3-4FAB-B205-F12F3934743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31DFA0-04A7-49E3-95A4-7E83EF4A490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FC64E6-62E6-4ECF-AC19-44A791B25CE9}">
      <dgm:prSet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600" b="1" dirty="0">
              <a:latin typeface="Arial" panose="020B0604020202020204" pitchFamily="34" charset="0"/>
              <a:cs typeface="Arial" panose="020B0604020202020204" pitchFamily="34" charset="0"/>
            </a:rPr>
            <a:t>Сведения о лице </a:t>
          </a:r>
        </a:p>
      </dgm:t>
    </dgm:pt>
    <dgm:pt modelId="{46101D63-F0BC-4783-9649-4CFFED3E8AFF}" type="parTrans" cxnId="{D070420F-0C8C-4DB0-A81F-5F09AB73ED9D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0DB20B-673C-4E77-8C1B-5297DA80AA1B}" type="sibTrans" cxnId="{D070420F-0C8C-4DB0-A81F-5F09AB73ED9D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1939BA-22B1-4914-A7A3-2F04D2A85476}">
      <dgm:prSet custT="1"/>
      <dgm:spPr/>
      <dgm:t>
        <a:bodyPr/>
        <a:lstStyle/>
        <a:p>
          <a:pPr rtl="0"/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Паспорт гражданина </a:t>
          </a:r>
          <a:r>
            <a: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РФ </a:t>
          </a:r>
          <a:r>
            <a:rPr lang="en-US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при необходимости</a:t>
          </a:r>
          <a:r>
            <a:rPr lang="en-US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ru-RU" sz="16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699F8C-9C54-4A16-BAA8-0B484B4879F1}" type="parTrans" cxnId="{6DCD2BC3-CC2F-4E29-A54C-69E686041FCA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9A5CED-7988-4035-BFFE-3890D5AAB9AA}" type="sibTrans" cxnId="{6DCD2BC3-CC2F-4E29-A54C-69E686041FCA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CC78A2-6FE9-4250-B12E-8C4D95F2BBAD}">
      <dgm:prSet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600" b="1" dirty="0">
              <a:latin typeface="Arial" panose="020B0604020202020204" pitchFamily="34" charset="0"/>
              <a:cs typeface="Arial" panose="020B0604020202020204" pitchFamily="34" charset="0"/>
            </a:rPr>
            <a:t>Документ, на основании которого за лицом закреплена обязанность утверждения и/или размещения </a:t>
          </a:r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документа</a:t>
          </a:r>
          <a:endParaRPr lang="ru-RU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E38FF0-7D78-4C5E-A06F-2F04BD45B820}" type="parTrans" cxnId="{F1AF9462-CA12-4D86-983F-18D84EA35DA9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E68276-B742-4101-9F81-4C0603ED14E0}" type="sibTrans" cxnId="{F1AF9462-CA12-4D86-983F-18D84EA35DA9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B0B9F4-E2F2-47BA-871A-924E83897F49}">
      <dgm:prSet custT="1"/>
      <dgm:spPr/>
      <dgm:t>
        <a:bodyPr/>
        <a:lstStyle/>
        <a:p>
          <a:pPr rtl="0"/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должностной регламент, инструкция</a:t>
          </a:r>
        </a:p>
      </dgm:t>
    </dgm:pt>
    <dgm:pt modelId="{0134EE18-91E7-4E30-BE57-6BE1B32CF1A3}" type="parTrans" cxnId="{1E58B69F-54E5-4796-9725-C7308255C950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44CB50-4A42-433A-84C5-6BFC38BFC69F}" type="sibTrans" cxnId="{1E58B69F-54E5-4796-9725-C7308255C950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CFFE11-1E41-44FF-95D0-90C0E066E191}">
      <dgm:prSet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600" b="1" dirty="0">
              <a:latin typeface="Arial" panose="020B0604020202020204" pitchFamily="34" charset="0"/>
              <a:cs typeface="Arial" panose="020B0604020202020204" pitchFamily="34" charset="0"/>
            </a:rPr>
            <a:t>Пояснения о факте наличия/отсутствия нарушения утверждения и/или размещения ПЗ и/или </a:t>
          </a:r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ПГЗ(утверждения и предоставления отчетности, сведений о БО)</a:t>
          </a:r>
          <a:endParaRPr lang="ru-RU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1B9529-FE4F-47FF-BDC5-1C7283DB50CB}" type="parTrans" cxnId="{E2FF8708-1D2D-4FBF-988E-86CC0F6D55CC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C4F1EA-A3EB-4545-B2F1-4AC2DFBC510F}" type="sibTrans" cxnId="{E2FF8708-1D2D-4FBF-988E-86CC0F6D55CC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3149CF-1BE4-40AD-95F9-648F248E0335}">
      <dgm:prSet custT="1"/>
      <dgm:spPr/>
      <dgm:t>
        <a:bodyPr/>
        <a:lstStyle/>
        <a:p>
          <a:pPr rtl="0"/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ФИО лица</a:t>
          </a:r>
        </a:p>
      </dgm:t>
    </dgm:pt>
    <dgm:pt modelId="{5F6A1465-5B71-4C7B-9451-8141A603E4D6}" type="sibTrans" cxnId="{F390CCE2-0529-4655-AB14-62A49201E12D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F66335-CA3C-47A1-8B19-8355E69901E5}" type="parTrans" cxnId="{F390CCE2-0529-4655-AB14-62A49201E12D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00F78E-2974-4668-981D-B9A1A98362AB}">
      <dgm:prSet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600" b="1" dirty="0">
              <a:latin typeface="Arial" panose="020B0604020202020204" pitchFamily="34" charset="0"/>
              <a:cs typeface="Arial" panose="020B0604020202020204" pitchFamily="34" charset="0"/>
            </a:rPr>
            <a:t>Документ удостоверяющий личность</a:t>
          </a:r>
        </a:p>
      </dgm:t>
    </dgm:pt>
    <dgm:pt modelId="{E9FFCBC6-A0FA-47F6-B5CC-58396D5B4020}" type="parTrans" cxnId="{8BD1B142-8754-4877-8E6D-8890B1240EB8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C4CA60-BFD5-4D9D-B3A9-F7AD8DF649EE}" type="sibTrans" cxnId="{8BD1B142-8754-4877-8E6D-8890B1240EB8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C86156-568C-493A-8EFD-90DB0B44F7E3}">
      <dgm:prSet custT="1"/>
      <dgm:spPr/>
      <dgm:t>
        <a:bodyPr/>
        <a:lstStyle/>
        <a:p>
          <a:pPr rtl="0"/>
          <a:endParaRPr lang="ru-RU" sz="16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062DE7-C5D7-4248-AF37-E0D5C6955B35}" type="parTrans" cxnId="{7E0F0842-6720-47CC-9265-74E08C943DDA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946BE9-63B7-4D36-B88E-70804C9E1693}" type="sibTrans" cxnId="{7E0F0842-6720-47CC-9265-74E08C943DDA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9D5621-F41E-491B-ABB5-DFEDC30AA237}">
      <dgm:prSet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1600" b="1" dirty="0">
              <a:latin typeface="Arial" panose="020B0604020202020204" pitchFamily="34" charset="0"/>
              <a:cs typeface="Arial" panose="020B0604020202020204" pitchFamily="34" charset="0"/>
            </a:rPr>
            <a:t>Сведения о месте </a:t>
          </a:r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работы и занимаемой должности</a:t>
          </a:r>
          <a:endParaRPr lang="ru-RU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CF1A5C-CC1D-458B-9E7F-1A1DD8FDF77F}" type="parTrans" cxnId="{CEF78F99-0380-4713-8A64-5C9D1C6AA0B1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BB0A73-93A0-4519-B99D-3CE2B262CDB1}" type="sibTrans" cxnId="{CEF78F99-0380-4713-8A64-5C9D1C6AA0B1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A63E93-EB73-40E3-AFAA-C34398EE5CA8}">
      <dgm:prSet custT="1"/>
      <dgm:spPr/>
      <dgm:t>
        <a:bodyPr/>
        <a:lstStyle/>
        <a:p>
          <a:pPr rtl="0"/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о закреплении обязанностей</a:t>
          </a:r>
        </a:p>
      </dgm:t>
    </dgm:pt>
    <dgm:pt modelId="{9120A1AC-5115-4D51-90C9-32F17238CBDE}" type="parTrans" cxnId="{66483E36-8CE7-4480-9196-FE6540CB097D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79A9B3-98B1-4B9F-93C3-07EA45E782DA}" type="sibTrans" cxnId="{66483E36-8CE7-4480-9196-FE6540CB097D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E161D5-E9E9-4031-99A3-803E620D8086}">
      <dgm:prSet custT="1"/>
      <dgm:spPr/>
      <dgm:t>
        <a:bodyPr/>
        <a:lstStyle/>
        <a:p>
          <a:pPr rtl="0"/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внутренний локальный акт</a:t>
          </a:r>
        </a:p>
      </dgm:t>
    </dgm:pt>
    <dgm:pt modelId="{04AFD6C5-B38E-4170-A44F-E12B508DD38C}" type="parTrans" cxnId="{C7868661-A67B-484F-8CB0-FF69D6E32D77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A7E8A1-D981-4E37-9BB4-C8FCFF261E35}" type="sibTrans" cxnId="{C7868661-A67B-484F-8CB0-FF69D6E32D77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637396-07DF-4DA8-98FB-7007E4561B3B}">
      <dgm:prSet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Наличие факта обращения </a:t>
          </a:r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 техподдержку</a:t>
          </a:r>
        </a:p>
      </dgm:t>
    </dgm:pt>
    <dgm:pt modelId="{AC52BE59-D234-412F-865A-7A3CEBBF30EC}" type="parTrans" cxnId="{C4C48A10-5093-4D38-8D25-3B7952870D30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5B7B03-3BD2-408E-AAE7-F5ACAC6E6AD9}" type="sibTrans" cxnId="{C4C48A10-5093-4D38-8D25-3B7952870D30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56D51F-0712-45BB-ADCC-A9DE1BC49EEE}">
      <dgm:prSet custT="1"/>
      <dgm:spPr/>
      <dgm:t>
        <a:bodyPr/>
        <a:lstStyle/>
        <a:p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Наименование должности</a:t>
          </a:r>
        </a:p>
      </dgm:t>
    </dgm:pt>
    <dgm:pt modelId="{282A3D54-F002-4596-BC5C-49F827C3E0DF}" type="parTrans" cxnId="{C95F08D7-16F4-47B6-99F3-39AC1C3F3D4F}">
      <dgm:prSet/>
      <dgm:spPr/>
      <dgm:t>
        <a:bodyPr/>
        <a:lstStyle/>
        <a:p>
          <a:endParaRPr lang="ru-RU"/>
        </a:p>
      </dgm:t>
    </dgm:pt>
    <dgm:pt modelId="{03D1DC46-C64F-4995-948C-9A091870DE7E}" type="sibTrans" cxnId="{C95F08D7-16F4-47B6-99F3-39AC1C3F3D4F}">
      <dgm:prSet/>
      <dgm:spPr/>
      <dgm:t>
        <a:bodyPr/>
        <a:lstStyle/>
        <a:p>
          <a:endParaRPr lang="ru-RU"/>
        </a:p>
      </dgm:t>
    </dgm:pt>
    <dgm:pt modelId="{260FB87C-9B87-4F7D-B027-0619839E87A1}">
      <dgm:prSet custT="1"/>
      <dgm:spPr/>
      <dgm:t>
        <a:bodyPr/>
        <a:lstStyle/>
        <a:p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о назначении на должность</a:t>
          </a:r>
        </a:p>
      </dgm:t>
    </dgm:pt>
    <dgm:pt modelId="{450640DA-9733-48A2-AB30-6DF400488CC4}" type="parTrans" cxnId="{F38ECFB7-FF78-43EB-BBFC-12A649576DAB}">
      <dgm:prSet/>
      <dgm:spPr/>
      <dgm:t>
        <a:bodyPr/>
        <a:lstStyle/>
        <a:p>
          <a:endParaRPr lang="ru-RU"/>
        </a:p>
      </dgm:t>
    </dgm:pt>
    <dgm:pt modelId="{B50CE320-A1C2-4696-95C2-56793F52D803}" type="sibTrans" cxnId="{F38ECFB7-FF78-43EB-BBFC-12A649576DAB}">
      <dgm:prSet/>
      <dgm:spPr/>
      <dgm:t>
        <a:bodyPr/>
        <a:lstStyle/>
        <a:p>
          <a:endParaRPr lang="ru-RU"/>
        </a:p>
      </dgm:t>
    </dgm:pt>
    <dgm:pt modelId="{8BDE4813-F94B-472E-A3C6-D0C08AB4B8A1}">
      <dgm:prSet custT="1"/>
      <dgm:spPr/>
      <dgm:t>
        <a:bodyPr/>
        <a:lstStyle/>
        <a:p>
          <a:endParaRPr lang="ru-RU" sz="16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67182F-E0AD-4546-AFBF-76C66E411CE0}" type="parTrans" cxnId="{DD95F6F9-F83B-4404-9828-7890A1EA06DF}">
      <dgm:prSet/>
      <dgm:spPr/>
      <dgm:t>
        <a:bodyPr/>
        <a:lstStyle/>
        <a:p>
          <a:endParaRPr lang="ru-RU"/>
        </a:p>
      </dgm:t>
    </dgm:pt>
    <dgm:pt modelId="{589F2AF2-8C1C-47E0-8EE1-1FF128BE10A9}" type="sibTrans" cxnId="{DD95F6F9-F83B-4404-9828-7890A1EA06DF}">
      <dgm:prSet/>
      <dgm:spPr/>
      <dgm:t>
        <a:bodyPr/>
        <a:lstStyle/>
        <a:p>
          <a:endParaRPr lang="ru-RU"/>
        </a:p>
      </dgm:t>
    </dgm:pt>
    <dgm:pt modelId="{BE974379-1B57-490F-A654-523307988C30}" type="pres">
      <dgm:prSet presAssocID="{0C31DFA0-04A7-49E3-95A4-7E83EF4A490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075F2C-733D-473D-87FB-51E85761FC81}" type="pres">
      <dgm:prSet presAssocID="{FAFC64E6-62E6-4ECF-AC19-44A791B25CE9}" presName="linNode" presStyleCnt="0"/>
      <dgm:spPr/>
    </dgm:pt>
    <dgm:pt modelId="{A80F130A-5C5E-4555-8B47-641391E1E335}" type="pres">
      <dgm:prSet presAssocID="{FAFC64E6-62E6-4ECF-AC19-44A791B25CE9}" presName="parentText" presStyleLbl="node1" presStyleIdx="0" presStyleCnt="5" custScaleX="125295" custLinFactNeighborX="-2093" custLinFactNeighborY="-978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045369-33A3-40C4-BC41-A68162A6C0EA}" type="pres">
      <dgm:prSet presAssocID="{FAFC64E6-62E6-4ECF-AC19-44A791B25CE9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FA7683-A3FB-4434-901F-4EE332452170}" type="pres">
      <dgm:prSet presAssocID="{7C0DB20B-673C-4E77-8C1B-5297DA80AA1B}" presName="sp" presStyleCnt="0"/>
      <dgm:spPr/>
    </dgm:pt>
    <dgm:pt modelId="{DD4E8CCB-D037-4F04-A3DE-F221260CA687}" type="pres">
      <dgm:prSet presAssocID="{8100F78E-2974-4668-981D-B9A1A98362AB}" presName="linNode" presStyleCnt="0"/>
      <dgm:spPr/>
    </dgm:pt>
    <dgm:pt modelId="{F3613CB2-3602-4237-A8EC-87CCE65847BA}" type="pres">
      <dgm:prSet presAssocID="{8100F78E-2974-4668-981D-B9A1A98362AB}" presName="parentText" presStyleLbl="node1" presStyleIdx="1" presStyleCnt="5" custScaleX="12539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3F1280-7FAD-4270-9673-29E518FBA76F}" type="pres">
      <dgm:prSet presAssocID="{8100F78E-2974-4668-981D-B9A1A98362AB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490BA5-A193-41AE-BC12-0A4B3CDF866C}" type="pres">
      <dgm:prSet presAssocID="{6DC4CA60-BFD5-4D9D-B3A9-F7AD8DF649EE}" presName="sp" presStyleCnt="0"/>
      <dgm:spPr/>
    </dgm:pt>
    <dgm:pt modelId="{E0E5CD6E-64F5-4047-B492-E153CE35FCFA}" type="pres">
      <dgm:prSet presAssocID="{9A9D5621-F41E-491B-ABB5-DFEDC30AA237}" presName="linNode" presStyleCnt="0"/>
      <dgm:spPr/>
    </dgm:pt>
    <dgm:pt modelId="{EC65F556-E9EF-4DB6-9377-71BB317466AB}" type="pres">
      <dgm:prSet presAssocID="{9A9D5621-F41E-491B-ABB5-DFEDC30AA237}" presName="parentText" presStyleLbl="node1" presStyleIdx="2" presStyleCnt="5" custScaleX="125294" custLinFactNeighborX="-21" custLinFactNeighborY="-14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ADE77B-D988-4E16-965C-B7052031C30A}" type="pres">
      <dgm:prSet presAssocID="{9A9D5621-F41E-491B-ABB5-DFEDC30AA237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719F0C-CB3D-4392-BD3E-B92809C5A5CC}" type="pres">
      <dgm:prSet presAssocID="{F8BB0A73-93A0-4519-B99D-3CE2B262CDB1}" presName="sp" presStyleCnt="0"/>
      <dgm:spPr/>
    </dgm:pt>
    <dgm:pt modelId="{16DF62C8-6C9B-4ED6-A9B8-9500277ECC61}" type="pres">
      <dgm:prSet presAssocID="{D5CC78A2-6FE9-4250-B12E-8C4D95F2BBAD}" presName="linNode" presStyleCnt="0"/>
      <dgm:spPr/>
    </dgm:pt>
    <dgm:pt modelId="{2CA23AFB-12DB-4BC7-BFA0-7FB59FB8CF88}" type="pres">
      <dgm:prSet presAssocID="{D5CC78A2-6FE9-4250-B12E-8C4D95F2BBAD}" presName="parentText" presStyleLbl="node1" presStyleIdx="3" presStyleCnt="5" custScaleX="12539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847AE4-244D-44CC-95B5-3B9503D7D0D8}" type="pres">
      <dgm:prSet presAssocID="{D5CC78A2-6FE9-4250-B12E-8C4D95F2BBAD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8E8C86-9A36-4904-8653-04AA792EF963}" type="pres">
      <dgm:prSet presAssocID="{84E68276-B742-4101-9F81-4C0603ED14E0}" presName="sp" presStyleCnt="0"/>
      <dgm:spPr/>
    </dgm:pt>
    <dgm:pt modelId="{105B97BA-B503-46C2-93ED-B64F33FFC396}" type="pres">
      <dgm:prSet presAssocID="{A6CFFE11-1E41-44FF-95D0-90C0E066E191}" presName="linNode" presStyleCnt="0"/>
      <dgm:spPr/>
    </dgm:pt>
    <dgm:pt modelId="{B2BE4F5B-DC03-45FB-9140-80A470E7C1EB}" type="pres">
      <dgm:prSet presAssocID="{A6CFFE11-1E41-44FF-95D0-90C0E066E191}" presName="parentText" presStyleLbl="node1" presStyleIdx="4" presStyleCnt="5" custScaleX="12532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6277F-4143-40EC-AFCE-DBE91AEFB22A}" type="pres">
      <dgm:prSet presAssocID="{A6CFFE11-1E41-44FF-95D0-90C0E066E191}" presName="descendantText" presStyleLbl="alignAccFollowNode1" presStyleIdx="4" presStyleCnt="5" custScaleY="142089" custLinFactNeighborX="20" custLinFactNeighborY="69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C3BE2A-5188-483C-9FB1-42F08F4D45B7}" type="presOf" srcId="{97A63E93-EB73-40E3-AFAA-C34398EE5CA8}" destId="{67847AE4-244D-44CC-95B5-3B9503D7D0D8}" srcOrd="0" destOrd="1" presId="urn:microsoft.com/office/officeart/2005/8/layout/vList5"/>
    <dgm:cxn modelId="{C95F08D7-16F4-47B6-99F3-39AC1C3F3D4F}" srcId="{9A9D5621-F41E-491B-ABB5-DFEDC30AA237}" destId="{7F56D51F-0712-45BB-ADCC-A9DE1BC49EEE}" srcOrd="1" destOrd="0" parTransId="{282A3D54-F002-4596-BC5C-49F827C3E0DF}" sibTransId="{03D1DC46-C64F-4995-948C-9A091870DE7E}"/>
    <dgm:cxn modelId="{6699B1DC-3296-4763-9721-7C7954679393}" type="presOf" srcId="{0CE161D5-E9E9-4031-99A3-803E620D8086}" destId="{67847AE4-244D-44CC-95B5-3B9503D7D0D8}" srcOrd="0" destOrd="2" presId="urn:microsoft.com/office/officeart/2005/8/layout/vList5"/>
    <dgm:cxn modelId="{2B7C0A31-2D43-4B44-8377-67402205A8E0}" type="presOf" srcId="{961939BA-22B1-4914-A7A3-2F04D2A85476}" destId="{A53F1280-7FAD-4270-9673-29E518FBA76F}" srcOrd="0" destOrd="0" presId="urn:microsoft.com/office/officeart/2005/8/layout/vList5"/>
    <dgm:cxn modelId="{C34531E6-C1A7-48EA-ABB3-47F37768749C}" type="presOf" srcId="{0C31DFA0-04A7-49E3-95A4-7E83EF4A4900}" destId="{BE974379-1B57-490F-A654-523307988C30}" srcOrd="0" destOrd="0" presId="urn:microsoft.com/office/officeart/2005/8/layout/vList5"/>
    <dgm:cxn modelId="{63EFC468-879F-4D65-AFD0-05654734906A}" type="presOf" srcId="{D0C86156-568C-493A-8EFD-90DB0B44F7E3}" destId="{90ADE77B-D988-4E16-965C-B7052031C30A}" srcOrd="0" destOrd="0" presId="urn:microsoft.com/office/officeart/2005/8/layout/vList5"/>
    <dgm:cxn modelId="{C4C48A10-5093-4D38-8D25-3B7952870D30}" srcId="{A6CFFE11-1E41-44FF-95D0-90C0E066E191}" destId="{E8637396-07DF-4DA8-98FB-7007E4561B3B}" srcOrd="0" destOrd="0" parTransId="{AC52BE59-D234-412F-865A-7A3CEBBF30EC}" sibTransId="{D35B7B03-3BD2-408E-AAE7-F5ACAC6E6AD9}"/>
    <dgm:cxn modelId="{E2FF8708-1D2D-4FBF-988E-86CC0F6D55CC}" srcId="{0C31DFA0-04A7-49E3-95A4-7E83EF4A4900}" destId="{A6CFFE11-1E41-44FF-95D0-90C0E066E191}" srcOrd="4" destOrd="0" parTransId="{621B9529-FE4F-47FF-BDC5-1C7283DB50CB}" sibTransId="{15C4F1EA-A3EB-4545-B2F1-4AC2DFBC510F}"/>
    <dgm:cxn modelId="{F1AF9462-CA12-4D86-983F-18D84EA35DA9}" srcId="{0C31DFA0-04A7-49E3-95A4-7E83EF4A4900}" destId="{D5CC78A2-6FE9-4250-B12E-8C4D95F2BBAD}" srcOrd="3" destOrd="0" parTransId="{7BE38FF0-7D78-4C5E-A06F-2F04BD45B820}" sibTransId="{84E68276-B742-4101-9F81-4C0603ED14E0}"/>
    <dgm:cxn modelId="{DD95F6F9-F83B-4404-9828-7890A1EA06DF}" srcId="{9A9D5621-F41E-491B-ABB5-DFEDC30AA237}" destId="{8BDE4813-F94B-472E-A3C6-D0C08AB4B8A1}" srcOrd="3" destOrd="0" parTransId="{4767182F-E0AD-4546-AFBF-76C66E411CE0}" sibTransId="{589F2AF2-8C1C-47E0-8EE1-1FF128BE10A9}"/>
    <dgm:cxn modelId="{F390CCE2-0529-4655-AB14-62A49201E12D}" srcId="{FAFC64E6-62E6-4ECF-AC19-44A791B25CE9}" destId="{E53149CF-1BE4-40AD-95F9-648F248E0335}" srcOrd="0" destOrd="0" parTransId="{17F66335-CA3C-47A1-8B19-8355E69901E5}" sibTransId="{5F6A1465-5B71-4C7B-9451-8141A603E4D6}"/>
    <dgm:cxn modelId="{7E0F0842-6720-47CC-9265-74E08C943DDA}" srcId="{9A9D5621-F41E-491B-ABB5-DFEDC30AA237}" destId="{D0C86156-568C-493A-8EFD-90DB0B44F7E3}" srcOrd="0" destOrd="0" parTransId="{76062DE7-C5D7-4248-AF37-E0D5C6955B35}" sibTransId="{29946BE9-63B7-4D36-B88E-70804C9E1693}"/>
    <dgm:cxn modelId="{F38ECFB7-FF78-43EB-BBFC-12A649576DAB}" srcId="{9A9D5621-F41E-491B-ABB5-DFEDC30AA237}" destId="{260FB87C-9B87-4F7D-B027-0619839E87A1}" srcOrd="2" destOrd="0" parTransId="{450640DA-9733-48A2-AB30-6DF400488CC4}" sibTransId="{B50CE320-A1C2-4696-95C2-56793F52D803}"/>
    <dgm:cxn modelId="{99FC8793-EA68-41D8-8D7E-E2C5C37331B1}" type="presOf" srcId="{8BDE4813-F94B-472E-A3C6-D0C08AB4B8A1}" destId="{90ADE77B-D988-4E16-965C-B7052031C30A}" srcOrd="0" destOrd="3" presId="urn:microsoft.com/office/officeart/2005/8/layout/vList5"/>
    <dgm:cxn modelId="{CEF78F99-0380-4713-8A64-5C9D1C6AA0B1}" srcId="{0C31DFA0-04A7-49E3-95A4-7E83EF4A4900}" destId="{9A9D5621-F41E-491B-ABB5-DFEDC30AA237}" srcOrd="2" destOrd="0" parTransId="{7CCF1A5C-CC1D-458B-9E7F-1A1DD8FDF77F}" sibTransId="{F8BB0A73-93A0-4519-B99D-3CE2B262CDB1}"/>
    <dgm:cxn modelId="{6DCD2BC3-CC2F-4E29-A54C-69E686041FCA}" srcId="{8100F78E-2974-4668-981D-B9A1A98362AB}" destId="{961939BA-22B1-4914-A7A3-2F04D2A85476}" srcOrd="0" destOrd="0" parTransId="{3A699F8C-9C54-4A16-BAA8-0B484B4879F1}" sibTransId="{CC9A5CED-7988-4035-BFFE-3890D5AAB9AA}"/>
    <dgm:cxn modelId="{8BD1B142-8754-4877-8E6D-8890B1240EB8}" srcId="{0C31DFA0-04A7-49E3-95A4-7E83EF4A4900}" destId="{8100F78E-2974-4668-981D-B9A1A98362AB}" srcOrd="1" destOrd="0" parTransId="{E9FFCBC6-A0FA-47F6-B5CC-58396D5B4020}" sibTransId="{6DC4CA60-BFD5-4D9D-B3A9-F7AD8DF649EE}"/>
    <dgm:cxn modelId="{8EDA7521-8949-4ECF-9253-778A7B30C2D7}" type="presOf" srcId="{FAFC64E6-62E6-4ECF-AC19-44A791B25CE9}" destId="{A80F130A-5C5E-4555-8B47-641391E1E335}" srcOrd="0" destOrd="0" presId="urn:microsoft.com/office/officeart/2005/8/layout/vList5"/>
    <dgm:cxn modelId="{5EFAA1C3-DFA3-486F-888D-F4984F6D323E}" type="presOf" srcId="{7F56D51F-0712-45BB-ADCC-A9DE1BC49EEE}" destId="{90ADE77B-D988-4E16-965C-B7052031C30A}" srcOrd="0" destOrd="1" presId="urn:microsoft.com/office/officeart/2005/8/layout/vList5"/>
    <dgm:cxn modelId="{96E3CC43-6E86-4EE0-AAE3-9D8B2CE99286}" type="presOf" srcId="{EBB0B9F4-E2F2-47BA-871A-924E83897F49}" destId="{67847AE4-244D-44CC-95B5-3B9503D7D0D8}" srcOrd="0" destOrd="0" presId="urn:microsoft.com/office/officeart/2005/8/layout/vList5"/>
    <dgm:cxn modelId="{BAE287A9-CE4C-4001-A0EE-8F6881B3CB90}" type="presOf" srcId="{260FB87C-9B87-4F7D-B027-0619839E87A1}" destId="{90ADE77B-D988-4E16-965C-B7052031C30A}" srcOrd="0" destOrd="2" presId="urn:microsoft.com/office/officeart/2005/8/layout/vList5"/>
    <dgm:cxn modelId="{66483E36-8CE7-4480-9196-FE6540CB097D}" srcId="{D5CC78A2-6FE9-4250-B12E-8C4D95F2BBAD}" destId="{97A63E93-EB73-40E3-AFAA-C34398EE5CA8}" srcOrd="1" destOrd="0" parTransId="{9120A1AC-5115-4D51-90C9-32F17238CBDE}" sibTransId="{B779A9B3-98B1-4B9F-93C3-07EA45E782DA}"/>
    <dgm:cxn modelId="{1E58B69F-54E5-4796-9725-C7308255C950}" srcId="{D5CC78A2-6FE9-4250-B12E-8C4D95F2BBAD}" destId="{EBB0B9F4-E2F2-47BA-871A-924E83897F49}" srcOrd="0" destOrd="0" parTransId="{0134EE18-91E7-4E30-BE57-6BE1B32CF1A3}" sibTransId="{5744CB50-4A42-433A-84C5-6BFC38BFC69F}"/>
    <dgm:cxn modelId="{C7868661-A67B-484F-8CB0-FF69D6E32D77}" srcId="{D5CC78A2-6FE9-4250-B12E-8C4D95F2BBAD}" destId="{0CE161D5-E9E9-4031-99A3-803E620D8086}" srcOrd="2" destOrd="0" parTransId="{04AFD6C5-B38E-4170-A44F-E12B508DD38C}" sibTransId="{3FA7E8A1-D981-4E37-9BB4-C8FCFF261E35}"/>
    <dgm:cxn modelId="{3F973391-3916-4560-8C8C-4E47C52A6168}" type="presOf" srcId="{E53149CF-1BE4-40AD-95F9-648F248E0335}" destId="{66045369-33A3-40C4-BC41-A68162A6C0EA}" srcOrd="0" destOrd="0" presId="urn:microsoft.com/office/officeart/2005/8/layout/vList5"/>
    <dgm:cxn modelId="{833F7DAA-AF47-4218-9E6A-1E45DBD00FF2}" type="presOf" srcId="{A6CFFE11-1E41-44FF-95D0-90C0E066E191}" destId="{B2BE4F5B-DC03-45FB-9140-80A470E7C1EB}" srcOrd="0" destOrd="0" presId="urn:microsoft.com/office/officeart/2005/8/layout/vList5"/>
    <dgm:cxn modelId="{8CA2EFC8-6C21-4ED9-BBCF-F84CC3BC19FF}" type="presOf" srcId="{E8637396-07DF-4DA8-98FB-7007E4561B3B}" destId="{E7E6277F-4143-40EC-AFCE-DBE91AEFB22A}" srcOrd="0" destOrd="0" presId="urn:microsoft.com/office/officeart/2005/8/layout/vList5"/>
    <dgm:cxn modelId="{04CE7CC3-F27C-428F-97FA-CCC3E3451944}" type="presOf" srcId="{8100F78E-2974-4668-981D-B9A1A98362AB}" destId="{F3613CB2-3602-4237-A8EC-87CCE65847BA}" srcOrd="0" destOrd="0" presId="urn:microsoft.com/office/officeart/2005/8/layout/vList5"/>
    <dgm:cxn modelId="{D070420F-0C8C-4DB0-A81F-5F09AB73ED9D}" srcId="{0C31DFA0-04A7-49E3-95A4-7E83EF4A4900}" destId="{FAFC64E6-62E6-4ECF-AC19-44A791B25CE9}" srcOrd="0" destOrd="0" parTransId="{46101D63-F0BC-4783-9649-4CFFED3E8AFF}" sibTransId="{7C0DB20B-673C-4E77-8C1B-5297DA80AA1B}"/>
    <dgm:cxn modelId="{9E4B1613-808F-485B-965F-9AF7EBB30985}" type="presOf" srcId="{D5CC78A2-6FE9-4250-B12E-8C4D95F2BBAD}" destId="{2CA23AFB-12DB-4BC7-BFA0-7FB59FB8CF88}" srcOrd="0" destOrd="0" presId="urn:microsoft.com/office/officeart/2005/8/layout/vList5"/>
    <dgm:cxn modelId="{5834DA3D-10F8-46EB-8EF8-6608C08B5596}" type="presOf" srcId="{9A9D5621-F41E-491B-ABB5-DFEDC30AA237}" destId="{EC65F556-E9EF-4DB6-9377-71BB317466AB}" srcOrd="0" destOrd="0" presId="urn:microsoft.com/office/officeart/2005/8/layout/vList5"/>
    <dgm:cxn modelId="{9827E1EF-2B03-4CCE-AA5F-07A29C50241E}" type="presParOf" srcId="{BE974379-1B57-490F-A654-523307988C30}" destId="{A3075F2C-733D-473D-87FB-51E85761FC81}" srcOrd="0" destOrd="0" presId="urn:microsoft.com/office/officeart/2005/8/layout/vList5"/>
    <dgm:cxn modelId="{4F69CBA2-5F61-4DCD-A273-FB1FA1DB14F9}" type="presParOf" srcId="{A3075F2C-733D-473D-87FB-51E85761FC81}" destId="{A80F130A-5C5E-4555-8B47-641391E1E335}" srcOrd="0" destOrd="0" presId="urn:microsoft.com/office/officeart/2005/8/layout/vList5"/>
    <dgm:cxn modelId="{EBBB5A21-11E9-4C37-9209-01C79EA0F495}" type="presParOf" srcId="{A3075F2C-733D-473D-87FB-51E85761FC81}" destId="{66045369-33A3-40C4-BC41-A68162A6C0EA}" srcOrd="1" destOrd="0" presId="urn:microsoft.com/office/officeart/2005/8/layout/vList5"/>
    <dgm:cxn modelId="{980180AD-0879-4152-A148-A03B39B1B6AE}" type="presParOf" srcId="{BE974379-1B57-490F-A654-523307988C30}" destId="{6FFA7683-A3FB-4434-901F-4EE332452170}" srcOrd="1" destOrd="0" presId="urn:microsoft.com/office/officeart/2005/8/layout/vList5"/>
    <dgm:cxn modelId="{00C88E6D-FB6F-4030-BD3C-87E7A75BB59F}" type="presParOf" srcId="{BE974379-1B57-490F-A654-523307988C30}" destId="{DD4E8CCB-D037-4F04-A3DE-F221260CA687}" srcOrd="2" destOrd="0" presId="urn:microsoft.com/office/officeart/2005/8/layout/vList5"/>
    <dgm:cxn modelId="{562971F4-DB65-42FB-A756-098B22BDF920}" type="presParOf" srcId="{DD4E8CCB-D037-4F04-A3DE-F221260CA687}" destId="{F3613CB2-3602-4237-A8EC-87CCE65847BA}" srcOrd="0" destOrd="0" presId="urn:microsoft.com/office/officeart/2005/8/layout/vList5"/>
    <dgm:cxn modelId="{A1D31FC3-FC4C-4865-B0B1-B8B043B862C4}" type="presParOf" srcId="{DD4E8CCB-D037-4F04-A3DE-F221260CA687}" destId="{A53F1280-7FAD-4270-9673-29E518FBA76F}" srcOrd="1" destOrd="0" presId="urn:microsoft.com/office/officeart/2005/8/layout/vList5"/>
    <dgm:cxn modelId="{ED63687B-64D3-4135-8B59-7A70FBF1494F}" type="presParOf" srcId="{BE974379-1B57-490F-A654-523307988C30}" destId="{6D490BA5-A193-41AE-BC12-0A4B3CDF866C}" srcOrd="3" destOrd="0" presId="urn:microsoft.com/office/officeart/2005/8/layout/vList5"/>
    <dgm:cxn modelId="{EE6775CC-C5E1-4689-AE78-A46127FD9F54}" type="presParOf" srcId="{BE974379-1B57-490F-A654-523307988C30}" destId="{E0E5CD6E-64F5-4047-B492-E153CE35FCFA}" srcOrd="4" destOrd="0" presId="urn:microsoft.com/office/officeart/2005/8/layout/vList5"/>
    <dgm:cxn modelId="{49DE6E36-A7D1-4233-A004-6C46D6B42157}" type="presParOf" srcId="{E0E5CD6E-64F5-4047-B492-E153CE35FCFA}" destId="{EC65F556-E9EF-4DB6-9377-71BB317466AB}" srcOrd="0" destOrd="0" presId="urn:microsoft.com/office/officeart/2005/8/layout/vList5"/>
    <dgm:cxn modelId="{0302B34E-E572-4C73-B57C-E29C7944CC91}" type="presParOf" srcId="{E0E5CD6E-64F5-4047-B492-E153CE35FCFA}" destId="{90ADE77B-D988-4E16-965C-B7052031C30A}" srcOrd="1" destOrd="0" presId="urn:microsoft.com/office/officeart/2005/8/layout/vList5"/>
    <dgm:cxn modelId="{C28D60C1-68E6-4813-8351-EF339B875F09}" type="presParOf" srcId="{BE974379-1B57-490F-A654-523307988C30}" destId="{FC719F0C-CB3D-4392-BD3E-B92809C5A5CC}" srcOrd="5" destOrd="0" presId="urn:microsoft.com/office/officeart/2005/8/layout/vList5"/>
    <dgm:cxn modelId="{59896CD5-A082-4A39-A85A-8AC13BD5BAE9}" type="presParOf" srcId="{BE974379-1B57-490F-A654-523307988C30}" destId="{16DF62C8-6C9B-4ED6-A9B8-9500277ECC61}" srcOrd="6" destOrd="0" presId="urn:microsoft.com/office/officeart/2005/8/layout/vList5"/>
    <dgm:cxn modelId="{04DDBDE7-E70D-4EF5-A095-24D6568F5406}" type="presParOf" srcId="{16DF62C8-6C9B-4ED6-A9B8-9500277ECC61}" destId="{2CA23AFB-12DB-4BC7-BFA0-7FB59FB8CF88}" srcOrd="0" destOrd="0" presId="urn:microsoft.com/office/officeart/2005/8/layout/vList5"/>
    <dgm:cxn modelId="{F6BAA8B1-0E8A-4BC7-8881-5E769CD0948D}" type="presParOf" srcId="{16DF62C8-6C9B-4ED6-A9B8-9500277ECC61}" destId="{67847AE4-244D-44CC-95B5-3B9503D7D0D8}" srcOrd="1" destOrd="0" presId="urn:microsoft.com/office/officeart/2005/8/layout/vList5"/>
    <dgm:cxn modelId="{4FDF9865-B466-424D-96CC-063FD710EEF4}" type="presParOf" srcId="{BE974379-1B57-490F-A654-523307988C30}" destId="{5C8E8C86-9A36-4904-8653-04AA792EF963}" srcOrd="7" destOrd="0" presId="urn:microsoft.com/office/officeart/2005/8/layout/vList5"/>
    <dgm:cxn modelId="{39867E34-8532-4B64-B581-F824D6410471}" type="presParOf" srcId="{BE974379-1B57-490F-A654-523307988C30}" destId="{105B97BA-B503-46C2-93ED-B64F33FFC396}" srcOrd="8" destOrd="0" presId="urn:microsoft.com/office/officeart/2005/8/layout/vList5"/>
    <dgm:cxn modelId="{50FCF6CE-9114-4643-ABA4-7F34C263FC7F}" type="presParOf" srcId="{105B97BA-B503-46C2-93ED-B64F33FFC396}" destId="{B2BE4F5B-DC03-45FB-9140-80A470E7C1EB}" srcOrd="0" destOrd="0" presId="urn:microsoft.com/office/officeart/2005/8/layout/vList5"/>
    <dgm:cxn modelId="{EC0BB79F-AE31-426E-AF8A-716DCC9F382A}" type="presParOf" srcId="{105B97BA-B503-46C2-93ED-B64F33FFC396}" destId="{E7E6277F-4143-40EC-AFCE-DBE91AEFB22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645409-B80E-465B-B0FE-214B8EDD91AC}" type="doc">
      <dgm:prSet loTypeId="urn:microsoft.com/office/officeart/2005/8/layout/matrix1" loCatId="matrix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70541D2A-648B-4C4C-918D-6FD82E09B6CA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just" rtl="0"/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Для проверки факта наличия/отсутствия нарушения, ответственность за которое предусмотрена </a:t>
          </a:r>
          <a:r>
            <a: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___ </a:t>
          </a:r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статьи </a:t>
          </a:r>
          <a:r>
            <a: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_____ </a:t>
          </a:r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КоАП РФ ________ необходимо предоставить информацию, а также </a:t>
          </a:r>
          <a:r>
            <a: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копии документов в электронном виде, заверенные ЭП, подтверждающие данную информацию</a:t>
          </a:r>
          <a:endParaRPr lang="ru-RU" sz="16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D4E69E-B6D0-4A9D-9348-F104F6EB4FFE}" type="parTrans" cxnId="{1A4F4A7B-C35B-4378-B9C0-189D7B735B17}">
      <dgm:prSet/>
      <dgm:spPr/>
      <dgm:t>
        <a:bodyPr/>
        <a:lstStyle/>
        <a:p>
          <a:endParaRPr lang="ru-RU"/>
        </a:p>
      </dgm:t>
    </dgm:pt>
    <dgm:pt modelId="{640A285C-62D6-4D64-B342-8C1A54D20157}" type="sibTrans" cxnId="{1A4F4A7B-C35B-4378-B9C0-189D7B735B17}">
      <dgm:prSet/>
      <dgm:spPr/>
      <dgm:t>
        <a:bodyPr/>
        <a:lstStyle/>
        <a:p>
          <a:endParaRPr lang="ru-RU"/>
        </a:p>
      </dgm:t>
    </dgm:pt>
    <dgm:pt modelId="{4DB9E01F-2EFE-4FAB-9ED3-909D574FC77F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pPr algn="just" rtl="0"/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1. Информацию о сотруднике (с указанием должности), за которым в соответствии с его должностным регламентом (должностной инструкцией, внутренним локальным актом) закреплена обязанность утверждения и/или размещения 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документа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DD45DF-FEBA-4F7C-88D8-245FE60CD543}" type="parTrans" cxnId="{FA3F9AF9-42BC-42D0-8911-01F0C4572004}">
      <dgm:prSet/>
      <dgm:spPr/>
      <dgm:t>
        <a:bodyPr/>
        <a:lstStyle/>
        <a:p>
          <a:endParaRPr lang="ru-RU"/>
        </a:p>
      </dgm:t>
    </dgm:pt>
    <dgm:pt modelId="{15496436-97D7-441B-A53E-EB103B799080}" type="sibTrans" cxnId="{FA3F9AF9-42BC-42D0-8911-01F0C4572004}">
      <dgm:prSet/>
      <dgm:spPr/>
      <dgm:t>
        <a:bodyPr/>
        <a:lstStyle/>
        <a:p>
          <a:endParaRPr lang="ru-RU"/>
        </a:p>
      </dgm:t>
    </dgm:pt>
    <dgm:pt modelId="{A95CF0C8-C529-49F4-B77C-1C9BE11CEAA3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just" rtl="0"/>
          <a:r>
            <a: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2. Документ удостоверяющий личность, приказ о </a:t>
          </a:r>
          <a:r>
            <a:rPr lang="ru-RU" sz="1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назначении </a:t>
          </a:r>
          <a:r>
            <a: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 занимаемую должность вышеуказанного сотрудника </a:t>
          </a:r>
        </a:p>
      </dgm:t>
    </dgm:pt>
    <dgm:pt modelId="{46D7AAB1-6B38-4B7F-B692-6D1B2AE4DA18}" type="parTrans" cxnId="{DD1B24D0-EA19-4654-932A-CDF9AEB12D53}">
      <dgm:prSet/>
      <dgm:spPr/>
      <dgm:t>
        <a:bodyPr/>
        <a:lstStyle/>
        <a:p>
          <a:endParaRPr lang="ru-RU"/>
        </a:p>
      </dgm:t>
    </dgm:pt>
    <dgm:pt modelId="{9E76F6AE-87AA-4418-B507-FBD721DF1E76}" type="sibTrans" cxnId="{DD1B24D0-EA19-4654-932A-CDF9AEB12D53}">
      <dgm:prSet/>
      <dgm:spPr/>
      <dgm:t>
        <a:bodyPr/>
        <a:lstStyle/>
        <a:p>
          <a:endParaRPr lang="ru-RU"/>
        </a:p>
      </dgm:t>
    </dgm:pt>
    <dgm:pt modelId="{2D191957-91BB-4E6F-A6C7-FBA27E33F604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just" rtl="0"/>
          <a:r>
            <a: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3. Пояснения о факте наличия/отсутствия нарушения утверждения и/или размещения ПЗ и/или ПГЗ, в том числе номера обращений в техническую поддержку, содержание текста обращения. </a:t>
          </a:r>
        </a:p>
      </dgm:t>
    </dgm:pt>
    <dgm:pt modelId="{8DA763AD-253B-4D69-9EF1-54C35A1F3FD1}" type="parTrans" cxnId="{66479136-ED5D-4EC4-A868-11D5F4696A8D}">
      <dgm:prSet/>
      <dgm:spPr/>
      <dgm:t>
        <a:bodyPr/>
        <a:lstStyle/>
        <a:p>
          <a:endParaRPr lang="ru-RU"/>
        </a:p>
      </dgm:t>
    </dgm:pt>
    <dgm:pt modelId="{C9F43429-DA56-43A8-8175-06AD61E8DD7F}" type="sibTrans" cxnId="{66479136-ED5D-4EC4-A868-11D5F4696A8D}">
      <dgm:prSet/>
      <dgm:spPr/>
      <dgm:t>
        <a:bodyPr/>
        <a:lstStyle/>
        <a:p>
          <a:endParaRPr lang="ru-RU"/>
        </a:p>
      </dgm:t>
    </dgm:pt>
    <dgm:pt modelId="{B2CDE0B6-79AE-4C60-B533-6E0CE43D8E7B}">
      <dgm:prSet custT="1"/>
      <dgm:spPr>
        <a:solidFill>
          <a:schemeClr val="accent1"/>
        </a:solidFill>
      </dgm:spPr>
      <dgm:t>
        <a:bodyPr/>
        <a:lstStyle/>
        <a:p>
          <a:pPr algn="just" rtl="0"/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Указанные заверенные копии документов предоставляются в течение 5 рабочих дней со дня получения запроса.</a:t>
          </a:r>
        </a:p>
      </dgm:t>
    </dgm:pt>
    <dgm:pt modelId="{045F3065-BA8C-4D02-AFB6-C2C772F862EF}" type="parTrans" cxnId="{BB7D4BB4-8756-4541-9CB5-0357800A3FA6}">
      <dgm:prSet/>
      <dgm:spPr/>
      <dgm:t>
        <a:bodyPr/>
        <a:lstStyle/>
        <a:p>
          <a:endParaRPr lang="ru-RU"/>
        </a:p>
      </dgm:t>
    </dgm:pt>
    <dgm:pt modelId="{F994AA10-1C42-4752-AAB0-1B5FA9796C33}" type="sibTrans" cxnId="{BB7D4BB4-8756-4541-9CB5-0357800A3FA6}">
      <dgm:prSet/>
      <dgm:spPr/>
      <dgm:t>
        <a:bodyPr/>
        <a:lstStyle/>
        <a:p>
          <a:endParaRPr lang="ru-RU"/>
        </a:p>
      </dgm:t>
    </dgm:pt>
    <dgm:pt modelId="{6832FC2C-8074-4410-8195-216AFEF194F2}" type="pres">
      <dgm:prSet presAssocID="{47645409-B80E-465B-B0FE-214B8EDD91A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35E2FC-40ED-458B-8575-249D6B5A60EA}" type="pres">
      <dgm:prSet presAssocID="{47645409-B80E-465B-B0FE-214B8EDD91AC}" presName="matrix" presStyleCnt="0"/>
      <dgm:spPr/>
    </dgm:pt>
    <dgm:pt modelId="{6C1DED1E-C0C2-48B3-831F-6BD8C97FD07B}" type="pres">
      <dgm:prSet presAssocID="{47645409-B80E-465B-B0FE-214B8EDD91AC}" presName="tile1" presStyleLbl="node1" presStyleIdx="0" presStyleCnt="4"/>
      <dgm:spPr/>
      <dgm:t>
        <a:bodyPr/>
        <a:lstStyle/>
        <a:p>
          <a:endParaRPr lang="ru-RU"/>
        </a:p>
      </dgm:t>
    </dgm:pt>
    <dgm:pt modelId="{EFAFEBD9-4B7D-4D59-AB58-753685E6CE4C}" type="pres">
      <dgm:prSet presAssocID="{47645409-B80E-465B-B0FE-214B8EDD91A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5D1BB3-EBAC-416B-87B9-01970877FCA1}" type="pres">
      <dgm:prSet presAssocID="{47645409-B80E-465B-B0FE-214B8EDD91AC}" presName="tile2" presStyleLbl="node1" presStyleIdx="1" presStyleCnt="4"/>
      <dgm:spPr/>
      <dgm:t>
        <a:bodyPr/>
        <a:lstStyle/>
        <a:p>
          <a:endParaRPr lang="ru-RU"/>
        </a:p>
      </dgm:t>
    </dgm:pt>
    <dgm:pt modelId="{E8C2C131-FAEA-47DC-85DF-093132F758C2}" type="pres">
      <dgm:prSet presAssocID="{47645409-B80E-465B-B0FE-214B8EDD91A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2F135D-5B4E-495A-BF53-10BB9CDCF960}" type="pres">
      <dgm:prSet presAssocID="{47645409-B80E-465B-B0FE-214B8EDD91AC}" presName="tile3" presStyleLbl="node1" presStyleIdx="2" presStyleCnt="4"/>
      <dgm:spPr/>
      <dgm:t>
        <a:bodyPr/>
        <a:lstStyle/>
        <a:p>
          <a:endParaRPr lang="ru-RU"/>
        </a:p>
      </dgm:t>
    </dgm:pt>
    <dgm:pt modelId="{265782D7-9130-4535-AFAE-969281659985}" type="pres">
      <dgm:prSet presAssocID="{47645409-B80E-465B-B0FE-214B8EDD91A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231C17-3746-4616-8900-960A9D4FCF73}" type="pres">
      <dgm:prSet presAssocID="{47645409-B80E-465B-B0FE-214B8EDD91AC}" presName="tile4" presStyleLbl="node1" presStyleIdx="3" presStyleCnt="4"/>
      <dgm:spPr/>
      <dgm:t>
        <a:bodyPr/>
        <a:lstStyle/>
        <a:p>
          <a:endParaRPr lang="ru-RU"/>
        </a:p>
      </dgm:t>
    </dgm:pt>
    <dgm:pt modelId="{5DFAD551-F87E-4685-BEF4-A1B6E85E87AB}" type="pres">
      <dgm:prSet presAssocID="{47645409-B80E-465B-B0FE-214B8EDD91A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7A3BDD-4C88-4C10-8F22-9BD6A721BA25}" type="pres">
      <dgm:prSet presAssocID="{47645409-B80E-465B-B0FE-214B8EDD91AC}" presName="centerTile" presStyleLbl="fgShp" presStyleIdx="0" presStyleCnt="1" custScaleX="204213" custScaleY="126276" custLinFactNeighborX="67100" custLinFactNeighborY="8869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65F4D27C-6AF8-46F0-B625-446A0CFDAF29}" type="presOf" srcId="{A95CF0C8-C529-49F4-B77C-1C9BE11CEAA3}" destId="{575D1BB3-EBAC-416B-87B9-01970877FCA1}" srcOrd="0" destOrd="0" presId="urn:microsoft.com/office/officeart/2005/8/layout/matrix1"/>
    <dgm:cxn modelId="{66479136-ED5D-4EC4-A868-11D5F4696A8D}" srcId="{70541D2A-648B-4C4C-918D-6FD82E09B6CA}" destId="{2D191957-91BB-4E6F-A6C7-FBA27E33F604}" srcOrd="2" destOrd="0" parTransId="{8DA763AD-253B-4D69-9EF1-54C35A1F3FD1}" sibTransId="{C9F43429-DA56-43A8-8175-06AD61E8DD7F}"/>
    <dgm:cxn modelId="{5297242D-45EA-48ED-8CD5-2059F245F236}" type="presOf" srcId="{B2CDE0B6-79AE-4C60-B533-6E0CE43D8E7B}" destId="{5DFAD551-F87E-4685-BEF4-A1B6E85E87AB}" srcOrd="1" destOrd="0" presId="urn:microsoft.com/office/officeart/2005/8/layout/matrix1"/>
    <dgm:cxn modelId="{7B5AE6C1-CFC5-4054-AACA-53960890598A}" type="presOf" srcId="{70541D2A-648B-4C4C-918D-6FD82E09B6CA}" destId="{167A3BDD-4C88-4C10-8F22-9BD6A721BA25}" srcOrd="0" destOrd="0" presId="urn:microsoft.com/office/officeart/2005/8/layout/matrix1"/>
    <dgm:cxn modelId="{E2BA5636-A635-4B11-A08E-21E04DF436B6}" type="presOf" srcId="{2D191957-91BB-4E6F-A6C7-FBA27E33F604}" destId="{DE2F135D-5B4E-495A-BF53-10BB9CDCF960}" srcOrd="0" destOrd="0" presId="urn:microsoft.com/office/officeart/2005/8/layout/matrix1"/>
    <dgm:cxn modelId="{2C458E7C-BFA5-427F-85F9-4DF0722E9650}" type="presOf" srcId="{4DB9E01F-2EFE-4FAB-9ED3-909D574FC77F}" destId="{EFAFEBD9-4B7D-4D59-AB58-753685E6CE4C}" srcOrd="1" destOrd="0" presId="urn:microsoft.com/office/officeart/2005/8/layout/matrix1"/>
    <dgm:cxn modelId="{BB7D4BB4-8756-4541-9CB5-0357800A3FA6}" srcId="{70541D2A-648B-4C4C-918D-6FD82E09B6CA}" destId="{B2CDE0B6-79AE-4C60-B533-6E0CE43D8E7B}" srcOrd="3" destOrd="0" parTransId="{045F3065-BA8C-4D02-AFB6-C2C772F862EF}" sibTransId="{F994AA10-1C42-4752-AAB0-1B5FA9796C33}"/>
    <dgm:cxn modelId="{B63AAB29-5C5D-49DE-B211-6BDDC49AFE24}" type="presOf" srcId="{2D191957-91BB-4E6F-A6C7-FBA27E33F604}" destId="{265782D7-9130-4535-AFAE-969281659985}" srcOrd="1" destOrd="0" presId="urn:microsoft.com/office/officeart/2005/8/layout/matrix1"/>
    <dgm:cxn modelId="{DD1B24D0-EA19-4654-932A-CDF9AEB12D53}" srcId="{70541D2A-648B-4C4C-918D-6FD82E09B6CA}" destId="{A95CF0C8-C529-49F4-B77C-1C9BE11CEAA3}" srcOrd="1" destOrd="0" parTransId="{46D7AAB1-6B38-4B7F-B692-6D1B2AE4DA18}" sibTransId="{9E76F6AE-87AA-4418-B507-FBD721DF1E76}"/>
    <dgm:cxn modelId="{6891DCD0-6DAB-45F4-BCFF-30130FA77491}" type="presOf" srcId="{47645409-B80E-465B-B0FE-214B8EDD91AC}" destId="{6832FC2C-8074-4410-8195-216AFEF194F2}" srcOrd="0" destOrd="0" presId="urn:microsoft.com/office/officeart/2005/8/layout/matrix1"/>
    <dgm:cxn modelId="{FB3CCB3D-0CCE-49C1-83AA-816F7740C1C7}" type="presOf" srcId="{4DB9E01F-2EFE-4FAB-9ED3-909D574FC77F}" destId="{6C1DED1E-C0C2-48B3-831F-6BD8C97FD07B}" srcOrd="0" destOrd="0" presId="urn:microsoft.com/office/officeart/2005/8/layout/matrix1"/>
    <dgm:cxn modelId="{7848F95C-A5DA-42FC-AC30-8ED9FC514F9E}" type="presOf" srcId="{B2CDE0B6-79AE-4C60-B533-6E0CE43D8E7B}" destId="{15231C17-3746-4616-8900-960A9D4FCF73}" srcOrd="0" destOrd="0" presId="urn:microsoft.com/office/officeart/2005/8/layout/matrix1"/>
    <dgm:cxn modelId="{1A4F4A7B-C35B-4378-B9C0-189D7B735B17}" srcId="{47645409-B80E-465B-B0FE-214B8EDD91AC}" destId="{70541D2A-648B-4C4C-918D-6FD82E09B6CA}" srcOrd="0" destOrd="0" parTransId="{9FD4E69E-B6D0-4A9D-9348-F104F6EB4FFE}" sibTransId="{640A285C-62D6-4D64-B342-8C1A54D20157}"/>
    <dgm:cxn modelId="{BFD5C44E-8261-4330-855C-34D2E57181DC}" type="presOf" srcId="{A95CF0C8-C529-49F4-B77C-1C9BE11CEAA3}" destId="{E8C2C131-FAEA-47DC-85DF-093132F758C2}" srcOrd="1" destOrd="0" presId="urn:microsoft.com/office/officeart/2005/8/layout/matrix1"/>
    <dgm:cxn modelId="{FA3F9AF9-42BC-42D0-8911-01F0C4572004}" srcId="{70541D2A-648B-4C4C-918D-6FD82E09B6CA}" destId="{4DB9E01F-2EFE-4FAB-9ED3-909D574FC77F}" srcOrd="0" destOrd="0" parTransId="{ECDD45DF-FEBA-4F7C-88D8-245FE60CD543}" sibTransId="{15496436-97D7-441B-A53E-EB103B799080}"/>
    <dgm:cxn modelId="{C905097E-414B-4148-87E6-AA58B5C73AC4}" type="presParOf" srcId="{6832FC2C-8074-4410-8195-216AFEF194F2}" destId="{2B35E2FC-40ED-458B-8575-249D6B5A60EA}" srcOrd="0" destOrd="0" presId="urn:microsoft.com/office/officeart/2005/8/layout/matrix1"/>
    <dgm:cxn modelId="{2F1E550B-419E-49A3-8262-A342408958D0}" type="presParOf" srcId="{2B35E2FC-40ED-458B-8575-249D6B5A60EA}" destId="{6C1DED1E-C0C2-48B3-831F-6BD8C97FD07B}" srcOrd="0" destOrd="0" presId="urn:microsoft.com/office/officeart/2005/8/layout/matrix1"/>
    <dgm:cxn modelId="{130F4624-E527-472C-961A-32756A3516A3}" type="presParOf" srcId="{2B35E2FC-40ED-458B-8575-249D6B5A60EA}" destId="{EFAFEBD9-4B7D-4D59-AB58-753685E6CE4C}" srcOrd="1" destOrd="0" presId="urn:microsoft.com/office/officeart/2005/8/layout/matrix1"/>
    <dgm:cxn modelId="{3708D61C-4EE9-4AD8-A0E8-055612A1AA63}" type="presParOf" srcId="{2B35E2FC-40ED-458B-8575-249D6B5A60EA}" destId="{575D1BB3-EBAC-416B-87B9-01970877FCA1}" srcOrd="2" destOrd="0" presId="urn:microsoft.com/office/officeart/2005/8/layout/matrix1"/>
    <dgm:cxn modelId="{35B4D047-AE39-4C56-AEB1-71C87674F32F}" type="presParOf" srcId="{2B35E2FC-40ED-458B-8575-249D6B5A60EA}" destId="{E8C2C131-FAEA-47DC-85DF-093132F758C2}" srcOrd="3" destOrd="0" presId="urn:microsoft.com/office/officeart/2005/8/layout/matrix1"/>
    <dgm:cxn modelId="{F31F5220-08A4-434B-A45A-6179A4CB21CF}" type="presParOf" srcId="{2B35E2FC-40ED-458B-8575-249D6B5A60EA}" destId="{DE2F135D-5B4E-495A-BF53-10BB9CDCF960}" srcOrd="4" destOrd="0" presId="urn:microsoft.com/office/officeart/2005/8/layout/matrix1"/>
    <dgm:cxn modelId="{5E330120-5109-408A-B1C1-DBF8A3B0824F}" type="presParOf" srcId="{2B35E2FC-40ED-458B-8575-249D6B5A60EA}" destId="{265782D7-9130-4535-AFAE-969281659985}" srcOrd="5" destOrd="0" presId="urn:microsoft.com/office/officeart/2005/8/layout/matrix1"/>
    <dgm:cxn modelId="{23E04262-085C-4172-B437-95505E0C0A4D}" type="presParOf" srcId="{2B35E2FC-40ED-458B-8575-249D6B5A60EA}" destId="{15231C17-3746-4616-8900-960A9D4FCF73}" srcOrd="6" destOrd="0" presId="urn:microsoft.com/office/officeart/2005/8/layout/matrix1"/>
    <dgm:cxn modelId="{FDC86A7C-A23C-4C3A-85A1-15365BDCD76B}" type="presParOf" srcId="{2B35E2FC-40ED-458B-8575-249D6B5A60EA}" destId="{5DFAD551-F87E-4685-BEF4-A1B6E85E87AB}" srcOrd="7" destOrd="0" presId="urn:microsoft.com/office/officeart/2005/8/layout/matrix1"/>
    <dgm:cxn modelId="{BA90B177-9B12-49FC-BB9D-DF9BE805D7AA}" type="presParOf" srcId="{6832FC2C-8074-4410-8195-216AFEF194F2}" destId="{167A3BDD-4C88-4C10-8F22-9BD6A721BA2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832A85-EE81-4B49-A2FD-09EE2B7593BC}">
      <dsp:nvSpPr>
        <dsp:cNvPr id="0" name=""/>
        <dsp:cNvSpPr/>
      </dsp:nvSpPr>
      <dsp:spPr>
        <a:xfrm>
          <a:off x="6160992" y="1108768"/>
          <a:ext cx="3734218" cy="5077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021"/>
              </a:lnTo>
              <a:lnTo>
                <a:pt x="3734218" y="346021"/>
              </a:lnTo>
              <a:lnTo>
                <a:pt x="3734218" y="5077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663B9D-ECE4-4959-B0CE-50EA33D91F9D}">
      <dsp:nvSpPr>
        <dsp:cNvPr id="0" name=""/>
        <dsp:cNvSpPr/>
      </dsp:nvSpPr>
      <dsp:spPr>
        <a:xfrm>
          <a:off x="6160992" y="1108768"/>
          <a:ext cx="1550063" cy="507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555"/>
              </a:lnTo>
              <a:lnTo>
                <a:pt x="1550063" y="345555"/>
              </a:lnTo>
              <a:lnTo>
                <a:pt x="1550063" y="5072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2CB9D1-B384-4C47-94A7-F3AD7E0D853C}">
      <dsp:nvSpPr>
        <dsp:cNvPr id="0" name=""/>
        <dsp:cNvSpPr/>
      </dsp:nvSpPr>
      <dsp:spPr>
        <a:xfrm>
          <a:off x="5581812" y="2725151"/>
          <a:ext cx="91440" cy="5077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77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49490-E1C9-4A92-894F-9C1F83DED545}">
      <dsp:nvSpPr>
        <dsp:cNvPr id="0" name=""/>
        <dsp:cNvSpPr/>
      </dsp:nvSpPr>
      <dsp:spPr>
        <a:xfrm>
          <a:off x="5627532" y="1108768"/>
          <a:ext cx="533459" cy="507756"/>
        </a:xfrm>
        <a:custGeom>
          <a:avLst/>
          <a:gdLst/>
          <a:ahLst/>
          <a:cxnLst/>
          <a:rect l="0" t="0" r="0" b="0"/>
          <a:pathLst>
            <a:path>
              <a:moveTo>
                <a:pt x="533459" y="0"/>
              </a:moveTo>
              <a:lnTo>
                <a:pt x="533459" y="346021"/>
              </a:lnTo>
              <a:lnTo>
                <a:pt x="0" y="346021"/>
              </a:lnTo>
              <a:lnTo>
                <a:pt x="0" y="5077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26DC09-83B5-4CC3-AA86-310BFB070C48}">
      <dsp:nvSpPr>
        <dsp:cNvPr id="0" name=""/>
        <dsp:cNvSpPr/>
      </dsp:nvSpPr>
      <dsp:spPr>
        <a:xfrm>
          <a:off x="2426773" y="2725151"/>
          <a:ext cx="1066919" cy="5077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021"/>
              </a:lnTo>
              <a:lnTo>
                <a:pt x="1066919" y="346021"/>
              </a:lnTo>
              <a:lnTo>
                <a:pt x="1066919" y="5077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862E8A-5310-43D8-AA5E-58D15EBE47E2}">
      <dsp:nvSpPr>
        <dsp:cNvPr id="0" name=""/>
        <dsp:cNvSpPr/>
      </dsp:nvSpPr>
      <dsp:spPr>
        <a:xfrm>
          <a:off x="1359854" y="2725151"/>
          <a:ext cx="1066919" cy="507756"/>
        </a:xfrm>
        <a:custGeom>
          <a:avLst/>
          <a:gdLst/>
          <a:ahLst/>
          <a:cxnLst/>
          <a:rect l="0" t="0" r="0" b="0"/>
          <a:pathLst>
            <a:path>
              <a:moveTo>
                <a:pt x="1066919" y="0"/>
              </a:moveTo>
              <a:lnTo>
                <a:pt x="1066919" y="346021"/>
              </a:lnTo>
              <a:lnTo>
                <a:pt x="0" y="346021"/>
              </a:lnTo>
              <a:lnTo>
                <a:pt x="0" y="5077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B8336-3A8D-4B22-8A51-012ECE5283DE}">
      <dsp:nvSpPr>
        <dsp:cNvPr id="0" name=""/>
        <dsp:cNvSpPr/>
      </dsp:nvSpPr>
      <dsp:spPr>
        <a:xfrm>
          <a:off x="2426773" y="1108768"/>
          <a:ext cx="3734218" cy="507756"/>
        </a:xfrm>
        <a:custGeom>
          <a:avLst/>
          <a:gdLst/>
          <a:ahLst/>
          <a:cxnLst/>
          <a:rect l="0" t="0" r="0" b="0"/>
          <a:pathLst>
            <a:path>
              <a:moveTo>
                <a:pt x="3734218" y="0"/>
              </a:moveTo>
              <a:lnTo>
                <a:pt x="3734218" y="346021"/>
              </a:lnTo>
              <a:lnTo>
                <a:pt x="0" y="346021"/>
              </a:lnTo>
              <a:lnTo>
                <a:pt x="0" y="5077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9E8914-5B0D-494E-92E9-73F17A0BF662}">
      <dsp:nvSpPr>
        <dsp:cNvPr id="0" name=""/>
        <dsp:cNvSpPr/>
      </dsp:nvSpPr>
      <dsp:spPr>
        <a:xfrm>
          <a:off x="2315516" y="141"/>
          <a:ext cx="7690952" cy="1108626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D8B091-D7ED-4249-B2A4-DA81C8FF04F7}">
      <dsp:nvSpPr>
        <dsp:cNvPr id="0" name=""/>
        <dsp:cNvSpPr/>
      </dsp:nvSpPr>
      <dsp:spPr>
        <a:xfrm>
          <a:off x="2509501" y="184428"/>
          <a:ext cx="7690952" cy="1108626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u="sng" kern="1200" dirty="0" smtClean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ГИИС Электронный бюджет</a:t>
          </a:r>
          <a:endParaRPr lang="ru-RU" sz="2500" b="1" u="sng" kern="1200" dirty="0">
            <a:solidFill>
              <a:srgbClr val="002060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Подсистема финансового контроля</a:t>
          </a:r>
        </a:p>
      </dsp:txBody>
      <dsp:txXfrm>
        <a:off x="2541972" y="216899"/>
        <a:ext cx="7626010" cy="1043684"/>
      </dsp:txXfrm>
    </dsp:sp>
    <dsp:sp modelId="{23AEC4F4-ECE7-4691-B73D-027DE3DBEE04}">
      <dsp:nvSpPr>
        <dsp:cNvPr id="0" name=""/>
        <dsp:cNvSpPr/>
      </dsp:nvSpPr>
      <dsp:spPr>
        <a:xfrm>
          <a:off x="1553839" y="1616525"/>
          <a:ext cx="1745868" cy="11086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92301E-977F-41CC-96F0-99255CFA44CB}">
      <dsp:nvSpPr>
        <dsp:cNvPr id="0" name=""/>
        <dsp:cNvSpPr/>
      </dsp:nvSpPr>
      <dsp:spPr>
        <a:xfrm>
          <a:off x="1747825" y="1800811"/>
          <a:ext cx="1745868" cy="11086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20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ПУР ЭБ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ПУиО</a:t>
          </a:r>
          <a:r>
            <a:rPr lang="ru-RU" sz="20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ЭБ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ПБП </a:t>
          </a:r>
          <a:r>
            <a:rPr lang="ru-RU" sz="20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ЭБ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0296" y="1833282"/>
        <a:ext cx="1680926" cy="1043684"/>
      </dsp:txXfrm>
    </dsp:sp>
    <dsp:sp modelId="{89D7ED27-2BCB-40EA-8967-D7679B5B6AD2}">
      <dsp:nvSpPr>
        <dsp:cNvPr id="0" name=""/>
        <dsp:cNvSpPr/>
      </dsp:nvSpPr>
      <dsp:spPr>
        <a:xfrm>
          <a:off x="486920" y="3232908"/>
          <a:ext cx="1745868" cy="11086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BFDAB-B927-4AB2-873B-F7A74BBBB491}">
      <dsp:nvSpPr>
        <dsp:cNvPr id="0" name=""/>
        <dsp:cNvSpPr/>
      </dsp:nvSpPr>
      <dsp:spPr>
        <a:xfrm>
          <a:off x="680905" y="3417194"/>
          <a:ext cx="1745868" cy="11086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Личный кабинет</a:t>
          </a:r>
        </a:p>
      </dsp:txBody>
      <dsp:txXfrm>
        <a:off x="713376" y="3449665"/>
        <a:ext cx="1680926" cy="1043684"/>
      </dsp:txXfrm>
    </dsp:sp>
    <dsp:sp modelId="{1AFF01F8-3E62-49BE-852D-FAD7D18D4389}">
      <dsp:nvSpPr>
        <dsp:cNvPr id="0" name=""/>
        <dsp:cNvSpPr/>
      </dsp:nvSpPr>
      <dsp:spPr>
        <a:xfrm>
          <a:off x="2620759" y="3232908"/>
          <a:ext cx="1745868" cy="11086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164A42-3EF0-4B74-9EE7-BB3913765A2E}">
      <dsp:nvSpPr>
        <dsp:cNvPr id="0" name=""/>
        <dsp:cNvSpPr/>
      </dsp:nvSpPr>
      <dsp:spPr>
        <a:xfrm>
          <a:off x="2814744" y="3417194"/>
          <a:ext cx="1745868" cy="11086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Личный кабинет</a:t>
          </a:r>
        </a:p>
      </dsp:txBody>
      <dsp:txXfrm>
        <a:off x="2847215" y="3449665"/>
        <a:ext cx="1680926" cy="1043684"/>
      </dsp:txXfrm>
    </dsp:sp>
    <dsp:sp modelId="{2506E496-7D77-49B8-80FB-7DC1686EC77A}">
      <dsp:nvSpPr>
        <dsp:cNvPr id="0" name=""/>
        <dsp:cNvSpPr/>
      </dsp:nvSpPr>
      <dsp:spPr>
        <a:xfrm>
          <a:off x="4754598" y="1616525"/>
          <a:ext cx="1745868" cy="11086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A084F6-7B12-4F31-879C-41C1597964F1}">
      <dsp:nvSpPr>
        <dsp:cNvPr id="0" name=""/>
        <dsp:cNvSpPr/>
      </dsp:nvSpPr>
      <dsp:spPr>
        <a:xfrm>
          <a:off x="4948583" y="1800811"/>
          <a:ext cx="1745868" cy="11086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АСФК (</a:t>
          </a:r>
          <a:r>
            <a:rPr lang="en-US" sz="24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OEBS)</a:t>
          </a:r>
          <a:endParaRPr lang="ru-RU" sz="24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81054" y="1833282"/>
        <a:ext cx="1680926" cy="1043684"/>
      </dsp:txXfrm>
    </dsp:sp>
    <dsp:sp modelId="{8C4D8367-1C2B-4D9C-88C4-D8B05A0144BC}">
      <dsp:nvSpPr>
        <dsp:cNvPr id="0" name=""/>
        <dsp:cNvSpPr/>
      </dsp:nvSpPr>
      <dsp:spPr>
        <a:xfrm>
          <a:off x="4754598" y="3232908"/>
          <a:ext cx="1745868" cy="11086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1A02D-2E5C-42BA-B824-81AAB36285FC}">
      <dsp:nvSpPr>
        <dsp:cNvPr id="0" name=""/>
        <dsp:cNvSpPr/>
      </dsp:nvSpPr>
      <dsp:spPr>
        <a:xfrm>
          <a:off x="4948583" y="3417194"/>
          <a:ext cx="1745868" cy="11086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АРМ СУФД</a:t>
          </a:r>
        </a:p>
      </dsp:txBody>
      <dsp:txXfrm>
        <a:off x="4981054" y="3449665"/>
        <a:ext cx="1680926" cy="1043684"/>
      </dsp:txXfrm>
    </dsp:sp>
    <dsp:sp modelId="{9D28A19E-6BF4-42C2-9ACD-4FFB0A81366E}">
      <dsp:nvSpPr>
        <dsp:cNvPr id="0" name=""/>
        <dsp:cNvSpPr/>
      </dsp:nvSpPr>
      <dsp:spPr>
        <a:xfrm>
          <a:off x="6838121" y="1616059"/>
          <a:ext cx="1745868" cy="11086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45BFCE-3BB8-443F-941E-B3338BE55D89}">
      <dsp:nvSpPr>
        <dsp:cNvPr id="0" name=""/>
        <dsp:cNvSpPr/>
      </dsp:nvSpPr>
      <dsp:spPr>
        <a:xfrm>
          <a:off x="7032107" y="1800345"/>
          <a:ext cx="1745868" cy="11086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ЕИС</a:t>
          </a:r>
        </a:p>
      </dsp:txBody>
      <dsp:txXfrm>
        <a:off x="7064578" y="1832816"/>
        <a:ext cx="1680926" cy="1043684"/>
      </dsp:txXfrm>
    </dsp:sp>
    <dsp:sp modelId="{614F50F9-AA06-411B-BFC9-EEE19A5BDBF6}">
      <dsp:nvSpPr>
        <dsp:cNvPr id="0" name=""/>
        <dsp:cNvSpPr/>
      </dsp:nvSpPr>
      <dsp:spPr>
        <a:xfrm>
          <a:off x="9022277" y="1616525"/>
          <a:ext cx="1745868" cy="11086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E342B2-1530-47A0-BB3A-91B2AE9C8F70}">
      <dsp:nvSpPr>
        <dsp:cNvPr id="0" name=""/>
        <dsp:cNvSpPr/>
      </dsp:nvSpPr>
      <dsp:spPr>
        <a:xfrm>
          <a:off x="9216262" y="1800811"/>
          <a:ext cx="1745868" cy="11086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ГМУ, ГАСУ, иные </a:t>
          </a:r>
          <a:r>
            <a:rPr lang="ru-RU" sz="2000" b="1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ГИСы</a:t>
          </a:r>
          <a:endParaRPr lang="ru-RU" sz="20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248733" y="1833282"/>
        <a:ext cx="1680926" cy="1043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045369-33A3-40C4-BC41-A68162A6C0EA}">
      <dsp:nvSpPr>
        <dsp:cNvPr id="0" name=""/>
        <dsp:cNvSpPr/>
      </dsp:nvSpPr>
      <dsp:spPr>
        <a:xfrm rot="5400000">
          <a:off x="7926799" y="-2982910"/>
          <a:ext cx="729530" cy="68809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ФИО лица</a:t>
          </a:r>
        </a:p>
      </dsp:txBody>
      <dsp:txXfrm rot="-5400000">
        <a:off x="4851068" y="128434"/>
        <a:ext cx="6845381" cy="658304"/>
      </dsp:txXfrm>
    </dsp:sp>
    <dsp:sp modelId="{A80F130A-5C5E-4555-8B47-641391E1E335}">
      <dsp:nvSpPr>
        <dsp:cNvPr id="0" name=""/>
        <dsp:cNvSpPr/>
      </dsp:nvSpPr>
      <dsp:spPr>
        <a:xfrm>
          <a:off x="0" y="0"/>
          <a:ext cx="4849617" cy="9119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Arial" panose="020B0604020202020204" pitchFamily="34" charset="0"/>
              <a:cs typeface="Arial" panose="020B0604020202020204" pitchFamily="34" charset="0"/>
            </a:rPr>
            <a:t>Сведения о лице </a:t>
          </a:r>
        </a:p>
      </dsp:txBody>
      <dsp:txXfrm>
        <a:off x="44516" y="44516"/>
        <a:ext cx="4760585" cy="822880"/>
      </dsp:txXfrm>
    </dsp:sp>
    <dsp:sp modelId="{A53F1280-7FAD-4270-9673-29E518FBA76F}">
      <dsp:nvSpPr>
        <dsp:cNvPr id="0" name=""/>
        <dsp:cNvSpPr/>
      </dsp:nvSpPr>
      <dsp:spPr>
        <a:xfrm rot="5400000">
          <a:off x="7930592" y="-2025402"/>
          <a:ext cx="729530" cy="68809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Паспорт гражданина </a:t>
          </a:r>
          <a:r>
            <a:rPr lang="ru-RU" sz="16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РФ </a:t>
          </a:r>
          <a:r>
            <a:rPr lang="en-US" sz="16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16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при необходимости</a:t>
          </a:r>
          <a:r>
            <a:rPr lang="en-US" sz="16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ru-RU" sz="16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854861" y="1085942"/>
        <a:ext cx="6845381" cy="658304"/>
      </dsp:txXfrm>
    </dsp:sp>
    <dsp:sp modelId="{F3613CB2-3602-4237-A8EC-87CCE65847BA}">
      <dsp:nvSpPr>
        <dsp:cNvPr id="0" name=""/>
        <dsp:cNvSpPr/>
      </dsp:nvSpPr>
      <dsp:spPr>
        <a:xfrm>
          <a:off x="1449" y="959138"/>
          <a:ext cx="4853410" cy="9119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Arial" panose="020B0604020202020204" pitchFamily="34" charset="0"/>
              <a:cs typeface="Arial" panose="020B0604020202020204" pitchFamily="34" charset="0"/>
            </a:rPr>
            <a:t>Документ удостоверяющий личность</a:t>
          </a:r>
        </a:p>
      </dsp:txBody>
      <dsp:txXfrm>
        <a:off x="45965" y="1003654"/>
        <a:ext cx="4764378" cy="822880"/>
      </dsp:txXfrm>
    </dsp:sp>
    <dsp:sp modelId="{90ADE77B-D988-4E16-965C-B7052031C30A}">
      <dsp:nvSpPr>
        <dsp:cNvPr id="0" name=""/>
        <dsp:cNvSpPr/>
      </dsp:nvSpPr>
      <dsp:spPr>
        <a:xfrm rot="5400000">
          <a:off x="7926760" y="-1067894"/>
          <a:ext cx="729530" cy="68809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Наименование должности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о назначении на должность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851029" y="2043450"/>
        <a:ext cx="6845381" cy="658304"/>
      </dsp:txXfrm>
    </dsp:sp>
    <dsp:sp modelId="{EC65F556-E9EF-4DB6-9377-71BB317466AB}">
      <dsp:nvSpPr>
        <dsp:cNvPr id="0" name=""/>
        <dsp:cNvSpPr/>
      </dsp:nvSpPr>
      <dsp:spPr>
        <a:xfrm>
          <a:off x="4" y="1903305"/>
          <a:ext cx="4849578" cy="9119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Arial" panose="020B0604020202020204" pitchFamily="34" charset="0"/>
              <a:cs typeface="Arial" panose="020B0604020202020204" pitchFamily="34" charset="0"/>
            </a:rPr>
            <a:t>Сведения о месте </a:t>
          </a:r>
          <a:r>
            <a:rPr lang="ru-RU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работы и занимаемой должности</a:t>
          </a:r>
          <a:endParaRPr lang="ru-RU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520" y="1947821"/>
        <a:ext cx="4760546" cy="822880"/>
      </dsp:txXfrm>
    </dsp:sp>
    <dsp:sp modelId="{67847AE4-244D-44CC-95B5-3B9503D7D0D8}">
      <dsp:nvSpPr>
        <dsp:cNvPr id="0" name=""/>
        <dsp:cNvSpPr/>
      </dsp:nvSpPr>
      <dsp:spPr>
        <a:xfrm rot="5400000">
          <a:off x="7930592" y="-110386"/>
          <a:ext cx="729530" cy="68809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должностной регламент, инструкция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о закреплении обязанностей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внутренний локальный акт</a:t>
          </a:r>
        </a:p>
      </dsp:txBody>
      <dsp:txXfrm rot="-5400000">
        <a:off x="4854861" y="3000958"/>
        <a:ext cx="6845381" cy="658304"/>
      </dsp:txXfrm>
    </dsp:sp>
    <dsp:sp modelId="{2CA23AFB-12DB-4BC7-BFA0-7FB59FB8CF88}">
      <dsp:nvSpPr>
        <dsp:cNvPr id="0" name=""/>
        <dsp:cNvSpPr/>
      </dsp:nvSpPr>
      <dsp:spPr>
        <a:xfrm>
          <a:off x="1449" y="2874154"/>
          <a:ext cx="4853410" cy="9119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Arial" panose="020B0604020202020204" pitchFamily="34" charset="0"/>
              <a:cs typeface="Arial" panose="020B0604020202020204" pitchFamily="34" charset="0"/>
            </a:rPr>
            <a:t>Документ, на основании которого за лицом закреплена обязанность утверждения и/или размещения </a:t>
          </a:r>
          <a:r>
            <a:rPr lang="ru-RU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документа</a:t>
          </a:r>
          <a:endParaRPr lang="ru-RU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65" y="2918670"/>
        <a:ext cx="4764378" cy="822880"/>
      </dsp:txXfrm>
    </dsp:sp>
    <dsp:sp modelId="{E7E6277F-4143-40EC-AFCE-DBE91AEFB22A}">
      <dsp:nvSpPr>
        <dsp:cNvPr id="0" name=""/>
        <dsp:cNvSpPr/>
      </dsp:nvSpPr>
      <dsp:spPr>
        <a:xfrm rot="5400000">
          <a:off x="7775014" y="911086"/>
          <a:ext cx="1036582" cy="68809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Наличие факта обращения </a:t>
          </a: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 техподдержку</a:t>
          </a:r>
        </a:p>
      </dsp:txBody>
      <dsp:txXfrm rot="-5400000">
        <a:off x="4852808" y="3883894"/>
        <a:ext cx="6830392" cy="935378"/>
      </dsp:txXfrm>
    </dsp:sp>
    <dsp:sp modelId="{B2BE4F5B-DC03-45FB-9140-80A470E7C1EB}">
      <dsp:nvSpPr>
        <dsp:cNvPr id="0" name=""/>
        <dsp:cNvSpPr/>
      </dsp:nvSpPr>
      <dsp:spPr>
        <a:xfrm>
          <a:off x="1449" y="3893997"/>
          <a:ext cx="4850585" cy="9119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Arial" panose="020B0604020202020204" pitchFamily="34" charset="0"/>
              <a:cs typeface="Arial" panose="020B0604020202020204" pitchFamily="34" charset="0"/>
            </a:rPr>
            <a:t>Пояснения о факте наличия/отсутствия нарушения утверждения и/или размещения ПЗ и/или </a:t>
          </a:r>
          <a:r>
            <a:rPr lang="ru-RU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ПГЗ(утверждения и предоставления отчетности, сведений о БО)</a:t>
          </a:r>
          <a:endParaRPr lang="ru-RU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965" y="3938513"/>
        <a:ext cx="4761553" cy="8228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1DED1E-C0C2-48B3-831F-6BD8C97FD07B}">
      <dsp:nvSpPr>
        <dsp:cNvPr id="0" name=""/>
        <dsp:cNvSpPr/>
      </dsp:nvSpPr>
      <dsp:spPr>
        <a:xfrm rot="16200000">
          <a:off x="1683128" y="-1683128"/>
          <a:ext cx="2250368" cy="5616624"/>
        </a:xfrm>
        <a:prstGeom prst="round1Rect">
          <a:avLst/>
        </a:prstGeom>
        <a:solidFill>
          <a:schemeClr val="accent5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1. Информацию о сотруднике (с указанием должности), за которым в соответствии с его должностным регламентом (должностной инструкцией, внутренним локальным актом) закреплена обязанность утверждения и/или размещения </a:t>
          </a: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документа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0" y="0"/>
        <a:ext cx="5616624" cy="1687776"/>
      </dsp:txXfrm>
    </dsp:sp>
    <dsp:sp modelId="{575D1BB3-EBAC-416B-87B9-01970877FCA1}">
      <dsp:nvSpPr>
        <dsp:cNvPr id="0" name=""/>
        <dsp:cNvSpPr/>
      </dsp:nvSpPr>
      <dsp:spPr>
        <a:xfrm>
          <a:off x="5616624" y="0"/>
          <a:ext cx="5616624" cy="2250368"/>
        </a:xfrm>
        <a:prstGeom prst="round1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2. Документ удостоверяющий личность, приказ о </a:t>
          </a:r>
          <a:r>
            <a:rPr lang="ru-RU" sz="180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назначении </a:t>
          </a:r>
          <a:r>
            <a:rPr lang="ru-RU" sz="18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 занимаемую должность вышеуказанного сотрудника </a:t>
          </a:r>
        </a:p>
      </dsp:txBody>
      <dsp:txXfrm>
        <a:off x="5616624" y="0"/>
        <a:ext cx="5616624" cy="1687776"/>
      </dsp:txXfrm>
    </dsp:sp>
    <dsp:sp modelId="{DE2F135D-5B4E-495A-BF53-10BB9CDCF960}">
      <dsp:nvSpPr>
        <dsp:cNvPr id="0" name=""/>
        <dsp:cNvSpPr/>
      </dsp:nvSpPr>
      <dsp:spPr>
        <a:xfrm rot="10800000">
          <a:off x="0" y="2250368"/>
          <a:ext cx="5616624" cy="2250368"/>
        </a:xfrm>
        <a:prstGeom prst="round1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3. Пояснения о факте наличия/отсутствия нарушения утверждения и/или размещения ПЗ и/или ПГЗ, в том числе номера обращений в техническую поддержку, содержание текста обращения. </a:t>
          </a:r>
        </a:p>
      </dsp:txBody>
      <dsp:txXfrm rot="10800000">
        <a:off x="0" y="2812960"/>
        <a:ext cx="5616624" cy="1687776"/>
      </dsp:txXfrm>
    </dsp:sp>
    <dsp:sp modelId="{15231C17-3746-4616-8900-960A9D4FCF73}">
      <dsp:nvSpPr>
        <dsp:cNvPr id="0" name=""/>
        <dsp:cNvSpPr/>
      </dsp:nvSpPr>
      <dsp:spPr>
        <a:xfrm rot="5400000">
          <a:off x="7299752" y="567240"/>
          <a:ext cx="2250368" cy="5616624"/>
        </a:xfrm>
        <a:prstGeom prst="round1Rect">
          <a:avLst/>
        </a:prstGeom>
        <a:solidFill>
          <a:schemeClr val="accent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Указанные заверенные копии документов предоставляются в течение 5 рабочих дней со дня получения запроса.</a:t>
          </a:r>
        </a:p>
      </dsp:txBody>
      <dsp:txXfrm rot="-5400000">
        <a:off x="5616624" y="2812960"/>
        <a:ext cx="5616624" cy="1687776"/>
      </dsp:txXfrm>
    </dsp:sp>
    <dsp:sp modelId="{167A3BDD-4C88-4C10-8F22-9BD6A721BA25}">
      <dsp:nvSpPr>
        <dsp:cNvPr id="0" name=""/>
        <dsp:cNvSpPr/>
      </dsp:nvSpPr>
      <dsp:spPr>
        <a:xfrm>
          <a:off x="4351322" y="1639741"/>
          <a:ext cx="6881925" cy="1420837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Для проверки факта наличия/отсутствия нарушения, ответственность за которое предусмотрена </a:t>
          </a:r>
          <a:r>
            <a:rPr lang="ru-RU" sz="16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___ </a:t>
          </a: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статьи </a:t>
          </a:r>
          <a:r>
            <a:rPr lang="ru-RU" sz="16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_____ </a:t>
          </a: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КоАП РФ ________ необходимо предоставить информацию, а также </a:t>
          </a:r>
          <a:r>
            <a:rPr lang="ru-RU" sz="16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копии документов в электронном виде, заверенные ЭП, подтверждающие данную информацию</a:t>
          </a:r>
          <a:endParaRPr lang="ru-RU" sz="16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20682" y="1709101"/>
        <a:ext cx="6743205" cy="12821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607" y="1"/>
            <a:ext cx="2889938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64B60C88-4555-4AB5-AE79-BD6B9EBE2D31}" type="datetimeFigureOut">
              <a:rPr lang="ru-RU" smtClean="0"/>
              <a:pPr/>
              <a:t>29.06.2018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198"/>
            <a:ext cx="2889938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607" y="9429198"/>
            <a:ext cx="2889938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0FFB33FD-B4F5-4682-9328-538696BDFD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372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89938" cy="4974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7" y="1"/>
            <a:ext cx="2889938" cy="4974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F42C385-6CCE-47B2-9AF6-8AAD200B6632}" type="datetimeFigureOut">
              <a:rPr lang="ru-RU"/>
              <a:pPr>
                <a:defRPr/>
              </a:pPr>
              <a:t>29.06.2018</a:t>
            </a:fld>
            <a:endParaRPr lang="ru-RU" dirty="0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88" y="744538"/>
            <a:ext cx="6615112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4716183"/>
            <a:ext cx="5335270" cy="446587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7615"/>
            <a:ext cx="2889938" cy="4974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7" y="9427615"/>
            <a:ext cx="2889938" cy="4974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0DFDE6B-5FE8-4928-B11F-06EC3183B3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4109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8" y="744538"/>
            <a:ext cx="6615112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FDE6B-5FE8-4928-B11F-06EC3183B37E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8546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27F8B-F4EB-4BCE-85DD-265ECA4E04BE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69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9688-1C4D-4289-B940-66A77220A684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851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FBF2-57B6-49E7-9DD9-F1FA5421FE95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92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194F-3007-43C7-B9F2-58B8F494CD67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17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1E50-3D66-4C23-8714-348CDDFC91A0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293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4B377-B016-4EDB-912A-45E984167D8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6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C6436-1AD5-482D-B6CF-EF3E1CF3F009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934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8BBA-6F96-46A8-ADB8-5030A2FA9A82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1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8B33-B6AE-497E-812B-2A640916EACB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020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E4066-1C71-43F5-B1FA-2B71BD79BB0A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55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8422F-7971-4392-81B6-76951534BDCB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602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82D9F58-FB93-4C45-A145-6FA8F3D211E6}" type="datetime1">
              <a:rPr lang="ru-RU" smtClean="0"/>
              <a:pPr>
                <a:defRPr/>
              </a:pPr>
              <a:t>29.06.2018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E0BE0C9-2733-4B1C-99D3-7612C5CD3DA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783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8.xml"/><Relationship Id="rId4" Type="http://schemas.openxmlformats.org/officeDocument/2006/relationships/slide" Target="slide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28E6-1B3B-4418-A2D7-9F6FCCD3C091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551384" y="2132856"/>
            <a:ext cx="103632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Предложения по реализации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процедуры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автоштрафования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 подсистеме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финансово-бюджетного надзора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ГИИС «Электронный бюджет»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19736" y="5733256"/>
            <a:ext cx="41764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г. Геленджик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2018</a:t>
            </a:r>
            <a:endParaRPr lang="ru-RU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023648" y="5943600"/>
            <a:ext cx="316835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Докладчик</a:t>
            </a:r>
            <a:r>
              <a:rPr lang="en-US" sz="17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ru-RU" sz="17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Бадякина Т.О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  <a:endParaRPr lang="en-US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0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низ 3"/>
          <p:cNvSpPr/>
          <p:nvPr/>
        </p:nvSpPr>
        <p:spPr>
          <a:xfrm>
            <a:off x="5996274" y="1927662"/>
            <a:ext cx="266071" cy="31075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5970438" y="3968900"/>
            <a:ext cx="296761" cy="34332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76672"/>
            <a:ext cx="12192000" cy="144016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Стратегическая карта на 2017-2021 годы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Стратегическая  цель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ru-RU" sz="20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</a:t>
            </a:r>
            <a:r>
              <a:rPr lang="ru-RU" sz="20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 по предупреждению, выявлению и пресечению нарушений в финансово-бюджетной сфере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внешнему контролю качества работы аудиторских организаций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6916" y="2263925"/>
            <a:ext cx="11233248" cy="1641782"/>
          </a:xfrm>
          <a:prstGeom prst="rect">
            <a:avLst/>
          </a:prstGeo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prstMaterial="matte"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мероприятия на 2018 год по реализации стратегической 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карты Казначейства</a:t>
            </a:r>
            <a:endParaRPr lang="ru-RU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стратегическая задача 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№33 </a:t>
            </a:r>
            <a:r>
              <a:rPr lang="ru-RU" sz="1800" b="1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и куратор - </a:t>
            </a:r>
            <a:r>
              <a:rPr lang="ru-RU" sz="1800" b="1" i="1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Сауль</a:t>
            </a:r>
            <a:r>
              <a:rPr lang="ru-RU" sz="1800" b="1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С.Н.</a:t>
            </a:r>
          </a:p>
          <a:p>
            <a:pPr algn="just">
              <a:defRPr/>
            </a:pP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Повышение эффективности осуществления производства по делам об административных правонарушениях и повышения качества подготовки процессуальных документов территориальными органами Федерального казначейства при реализации результатов контрольных мероприятий» 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0932" y="4312220"/>
            <a:ext cx="11089232" cy="988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Ожидаемый результат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Внедрение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механизмов автоматического выявления признаков административных правонарушений в информационных системах Федерального казначейства.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17729" y="5674453"/>
            <a:ext cx="11089232" cy="11413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ru-RU" sz="1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процедур административного производства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Экономия трудовых ресурсов </a:t>
            </a:r>
          </a:p>
          <a:p>
            <a:pPr algn="ctr">
              <a:defRPr/>
            </a:pPr>
            <a:r>
              <a:rPr lang="ru-RU" sz="2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Предотвращение совершения повторного административного правонарушения.</a:t>
            </a:r>
            <a:endParaRPr lang="ru-RU" sz="1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5996274" y="5353535"/>
            <a:ext cx="243749" cy="31075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21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3" grpId="0" animBg="1"/>
      <p:bldP spid="5" grpId="0" animBg="1"/>
      <p:bldP spid="6" grpId="0" animBg="1"/>
      <p:bldP spid="8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данные 5"/>
          <p:cNvSpPr/>
          <p:nvPr/>
        </p:nvSpPr>
        <p:spPr>
          <a:xfrm>
            <a:off x="5169974" y="6229279"/>
            <a:ext cx="3950361" cy="576064"/>
          </a:xfrm>
          <a:prstGeom prst="flowChartInputOutpu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</a:t>
            </a:r>
            <a:endParaRPr lang="ru-RU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Блок-схема: данные 6"/>
          <p:cNvSpPr/>
          <p:nvPr/>
        </p:nvSpPr>
        <p:spPr>
          <a:xfrm>
            <a:off x="9120336" y="6149531"/>
            <a:ext cx="2922781" cy="576064"/>
          </a:xfrm>
          <a:prstGeom prst="flowChartInputOutpu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ротокол</a:t>
            </a:r>
            <a:endParaRPr lang="ru-RU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2353968" y="1939877"/>
            <a:ext cx="484188" cy="279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71" name="TextBox 12"/>
          <p:cNvSpPr txBox="1">
            <a:spLocks noChangeArrowheads="1"/>
          </p:cNvSpPr>
          <p:nvPr/>
        </p:nvSpPr>
        <p:spPr bwMode="auto">
          <a:xfrm>
            <a:off x="335360" y="692837"/>
            <a:ext cx="1152128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 algn="ctr" defTabSz="914400" eaLnBrk="1" latinLnBrk="0" hangingPunct="1">
              <a:lnSpc>
                <a:spcPct val="90000"/>
              </a:lnSpc>
              <a:buNone/>
              <a:defRPr sz="2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onstantia" pitchFamily="18" charset="0"/>
              </a:defRPr>
            </a:lvl9pPr>
          </a:lstStyle>
          <a:p>
            <a:r>
              <a:rPr lang="ru-RU" altLang="ru-RU" dirty="0" smtClean="0"/>
              <a:t>Текущая реализация назначения </a:t>
            </a:r>
            <a:r>
              <a:rPr lang="ru-RU" altLang="ru-RU" dirty="0"/>
              <a:t>административного наказания </a:t>
            </a:r>
            <a:endParaRPr lang="en-US" altLang="ru-RU" dirty="0" smtClean="0"/>
          </a:p>
          <a:p>
            <a:r>
              <a:rPr lang="ru-RU" altLang="ru-RU" dirty="0" smtClean="0"/>
              <a:t>без </a:t>
            </a:r>
            <a:r>
              <a:rPr lang="ru-RU" altLang="ru-RU" dirty="0"/>
              <a:t>составления </a:t>
            </a:r>
            <a:r>
              <a:rPr lang="ru-RU" altLang="ru-RU" dirty="0" smtClean="0"/>
              <a:t>протокола ч.ч.3-5 </a:t>
            </a:r>
            <a:r>
              <a:rPr lang="ru-RU" altLang="ru-RU" dirty="0"/>
              <a:t>статьи 28.6 КоАП РФ</a:t>
            </a:r>
          </a:p>
        </p:txBody>
      </p:sp>
      <p:sp>
        <p:nvSpPr>
          <p:cNvPr id="2" name="Блок-схема: данные 1"/>
          <p:cNvSpPr/>
          <p:nvPr/>
        </p:nvSpPr>
        <p:spPr>
          <a:xfrm>
            <a:off x="1052015" y="1433244"/>
            <a:ext cx="3440063" cy="466408"/>
          </a:xfrm>
          <a:prstGeom prst="flowChartInputOutpu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500" b="1" dirty="0" smtClean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ГИБДД</a:t>
            </a:r>
            <a:endParaRPr lang="ru-RU" sz="2500" b="1" dirty="0">
              <a:solidFill>
                <a:srgbClr val="073E87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5631979" y="2336886"/>
            <a:ext cx="5844745" cy="1825030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1500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проведении </a:t>
            </a:r>
            <a:r>
              <a:rPr lang="ru-RU" sz="1500" b="1" u="sng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автоматизированной информационной системой налоговых органов проверки поступивших сообщений и заявлений физических и юридических лиц</a:t>
            </a:r>
            <a:r>
              <a:rPr lang="ru-RU" sz="1500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 данных, указывающих на совершение лицом действий (бездействия), содержащих признаки состава административного правонарушения, административная ответственность за которое предусмотрена частями </a:t>
            </a:r>
            <a:r>
              <a:rPr lang="ru-RU" sz="1500" dirty="0" smtClean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2,4,6 </a:t>
            </a:r>
            <a:r>
              <a:rPr lang="ru-RU" sz="1500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статьи 14.5 КоАП РФ</a:t>
            </a: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236274" y="2343870"/>
            <a:ext cx="5071549" cy="2987558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1500" dirty="0" smtClean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 </a:t>
            </a:r>
            <a:r>
              <a:rPr lang="ru-RU" sz="1500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зафиксированного с применением работающих в автоматическом режиме специальных технических средств, имеющих функции фото- и киносъемки, видеозаписи, </a:t>
            </a:r>
            <a:r>
              <a:rPr lang="ru-RU" sz="1500" dirty="0" smtClean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административного </a:t>
            </a:r>
            <a:r>
              <a:rPr lang="ru-RU" sz="1500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правонарушения, предусмотренного гл. 12 КоАП РФ  в случае подтверждения в соответствии с ч. 2 ст. 2.6.1 КоАП РФ содержащихся в сообщении или заявлении собственника (владельца) транспортного средства данных о том, что в момент фиксации административного правонарушения транспортное средство находилось во владении или в пользовании другого лица.</a:t>
            </a:r>
          </a:p>
        </p:txBody>
      </p:sp>
      <p:sp>
        <p:nvSpPr>
          <p:cNvPr id="15" name="Стрелка вниз 14"/>
          <p:cNvSpPr/>
          <p:nvPr/>
        </p:nvSpPr>
        <p:spPr>
          <a:xfrm>
            <a:off x="8485783" y="1966548"/>
            <a:ext cx="450149" cy="300752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Блок-схема: данные 15"/>
          <p:cNvSpPr/>
          <p:nvPr/>
        </p:nvSpPr>
        <p:spPr>
          <a:xfrm>
            <a:off x="7369176" y="1433244"/>
            <a:ext cx="3075639" cy="466408"/>
          </a:xfrm>
          <a:prstGeom prst="flowChartInputOutpu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500" b="1" dirty="0" smtClean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ФНС</a:t>
            </a:r>
            <a:endParaRPr lang="ru-RU" sz="2500" b="1" dirty="0">
              <a:solidFill>
                <a:srgbClr val="073E87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7032104" y="4161917"/>
            <a:ext cx="343394" cy="33757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5585870" y="4535148"/>
            <a:ext cx="3822498" cy="1592561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1500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указанное лицо признало наличие события  вменяемого  административного </a:t>
            </a:r>
            <a:r>
              <a:rPr lang="ru-RU" sz="1500" dirty="0" smtClean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правонарушения   </a:t>
            </a:r>
            <a:r>
              <a:rPr lang="ru-RU" sz="1500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добровольно исполнило до вынесения постановления по делу об административном правонарушении обязанность</a:t>
            </a:r>
          </a:p>
        </p:txBody>
      </p:sp>
      <p:sp>
        <p:nvSpPr>
          <p:cNvPr id="22" name="Блок-схема: процесс 21"/>
          <p:cNvSpPr/>
          <p:nvPr/>
        </p:nvSpPr>
        <p:spPr>
          <a:xfrm>
            <a:off x="9624392" y="4466723"/>
            <a:ext cx="2088232" cy="1329555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1500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случае, если лицо не признало наличие события вменяемого административного правонарушения</a:t>
            </a:r>
          </a:p>
        </p:txBody>
      </p:sp>
      <p:sp>
        <p:nvSpPr>
          <p:cNvPr id="23" name="Блок-схема: данные 22"/>
          <p:cNvSpPr/>
          <p:nvPr/>
        </p:nvSpPr>
        <p:spPr>
          <a:xfrm>
            <a:off x="407368" y="5805615"/>
            <a:ext cx="4608512" cy="711696"/>
          </a:xfrm>
          <a:prstGeom prst="flowChartInputOutpu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5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</a:t>
            </a:r>
            <a:endParaRPr lang="ru-RU" sz="25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10478151" y="5793739"/>
            <a:ext cx="359427" cy="355792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7032103" y="5993760"/>
            <a:ext cx="337073" cy="267898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2353968" y="5331428"/>
            <a:ext cx="484188" cy="452191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10414622" y="4174766"/>
            <a:ext cx="359427" cy="300752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78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9471" grpId="0" animBg="1"/>
      <p:bldP spid="2" grpId="0" animBg="1"/>
      <p:bldP spid="5" grpId="0" animBg="1"/>
      <p:bldP spid="4" grpId="0" animBg="1"/>
      <p:bldP spid="15" grpId="0" animBg="1"/>
      <p:bldP spid="16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85502DD2-7B4E-4458-89AA-4FB364396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79" y="4785754"/>
            <a:ext cx="1508760" cy="8046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0951315-F861-457B-9795-1BD3962354E9}"/>
              </a:ext>
            </a:extLst>
          </p:cNvPr>
          <p:cNvSpPr txBox="1"/>
          <p:nvPr/>
        </p:nvSpPr>
        <p:spPr>
          <a:xfrm>
            <a:off x="1415480" y="595434"/>
            <a:ext cx="9937104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sz="2200" b="1" dirty="0" smtClean="0"/>
              <a:t>Организация работы в настоящее время  по получению сведений </a:t>
            </a:r>
            <a:r>
              <a:rPr lang="ru-RU" sz="2200" b="1" dirty="0" err="1" smtClean="0"/>
              <a:t>ОрФК</a:t>
            </a:r>
            <a:r>
              <a:rPr lang="ru-RU" sz="2200" b="1" dirty="0" smtClean="0"/>
              <a:t>, указывающих на признаки нарушений</a:t>
            </a:r>
            <a:endParaRPr lang="ru-RU" sz="2200" b="1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8A4CA9A-FD03-4EDB-90D3-5A2F23BEFD44}"/>
              </a:ext>
            </a:extLst>
          </p:cNvPr>
          <p:cNvSpPr txBox="1"/>
          <p:nvPr/>
        </p:nvSpPr>
        <p:spPr>
          <a:xfrm>
            <a:off x="5663944" y="1340855"/>
            <a:ext cx="3509317" cy="1200329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Информационные системы и подсистемы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E18F027-0C9D-44D9-B702-672E28DB96B4}"/>
              </a:ext>
            </a:extLst>
          </p:cNvPr>
          <p:cNvSpPr txBox="1"/>
          <p:nvPr/>
        </p:nvSpPr>
        <p:spPr>
          <a:xfrm>
            <a:off x="1003667" y="2376826"/>
            <a:ext cx="2560748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Профильные отделы ТОФК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2778692-6C9C-4BE8-9226-8DC7FFA206C6}"/>
              </a:ext>
            </a:extLst>
          </p:cNvPr>
          <p:cNvSpPr txBox="1"/>
          <p:nvPr/>
        </p:nvSpPr>
        <p:spPr>
          <a:xfrm>
            <a:off x="1085793" y="3868788"/>
            <a:ext cx="2396499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комплекта документов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07788EC-951A-4965-BD68-D07CAEF87D0B}"/>
              </a:ext>
            </a:extLst>
          </p:cNvPr>
          <p:cNvSpPr txBox="1"/>
          <p:nvPr/>
        </p:nvSpPr>
        <p:spPr>
          <a:xfrm>
            <a:off x="1076829" y="5314591"/>
            <a:ext cx="2396499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Служебная записка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814CEA7-0CB5-4BD8-A82B-345C1FB7439E}"/>
              </a:ext>
            </a:extLst>
          </p:cNvPr>
          <p:cNvSpPr txBox="1"/>
          <p:nvPr/>
        </p:nvSpPr>
        <p:spPr>
          <a:xfrm>
            <a:off x="6672064" y="4757203"/>
            <a:ext cx="2501198" cy="52322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8DCB27B-186D-4E04-B865-32C9CF517287}"/>
              </a:ext>
            </a:extLst>
          </p:cNvPr>
          <p:cNvSpPr txBox="1"/>
          <p:nvPr/>
        </p:nvSpPr>
        <p:spPr>
          <a:xfrm>
            <a:off x="9746992" y="4418652"/>
            <a:ext cx="2325672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Контрольно-ревизионные отделы</a:t>
            </a:r>
          </a:p>
        </p:txBody>
      </p:sp>
      <p:cxnSp>
        <p:nvCxnSpPr>
          <p:cNvPr id="12" name="Соединитель: уступ 11">
            <a:extLst>
              <a:ext uri="{FF2B5EF4-FFF2-40B4-BE49-F238E27FC236}">
                <a16:creationId xmlns="" xmlns:a16="http://schemas.microsoft.com/office/drawing/2014/main" id="{594316C5-6516-46BF-9E10-11D081031D32}"/>
              </a:ext>
            </a:extLst>
          </p:cNvPr>
          <p:cNvCxnSpPr>
            <a:stCxn id="7" idx="3"/>
            <a:endCxn id="9" idx="1"/>
          </p:cNvCxnSpPr>
          <p:nvPr/>
        </p:nvCxnSpPr>
        <p:spPr>
          <a:xfrm flipV="1">
            <a:off x="3473328" y="5018813"/>
            <a:ext cx="3198736" cy="711277"/>
          </a:xfrm>
          <a:prstGeom prst="bentConnector3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оединитель: уступ 13">
            <a:extLst>
              <a:ext uri="{FF2B5EF4-FFF2-40B4-BE49-F238E27FC236}">
                <a16:creationId xmlns="" xmlns:a16="http://schemas.microsoft.com/office/drawing/2014/main" id="{BDD65C3A-982B-400A-9F24-716A8286D45B}"/>
              </a:ext>
            </a:extLst>
          </p:cNvPr>
          <p:cNvCxnSpPr>
            <a:stCxn id="6" idx="3"/>
            <a:endCxn id="9" idx="1"/>
          </p:cNvCxnSpPr>
          <p:nvPr/>
        </p:nvCxnSpPr>
        <p:spPr>
          <a:xfrm>
            <a:off x="3482292" y="4468953"/>
            <a:ext cx="3189772" cy="549860"/>
          </a:xfrm>
          <a:prstGeom prst="bentConnector3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70EEA6D-F316-4FA1-A771-A40B5E72696D}"/>
              </a:ext>
            </a:extLst>
          </p:cNvPr>
          <p:cNvSpPr txBox="1"/>
          <p:nvPr/>
        </p:nvSpPr>
        <p:spPr>
          <a:xfrm>
            <a:off x="5018739" y="4749489"/>
            <a:ext cx="1362864" cy="61555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ППО АСД «</a:t>
            </a:r>
            <a:r>
              <a:rPr lang="en-US" sz="17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LanDocs</a:t>
            </a:r>
            <a:r>
              <a:rPr lang="ru-RU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cxnSp>
        <p:nvCxnSpPr>
          <p:cNvPr id="16" name="Соединитель: уступ 15">
            <a:extLst>
              <a:ext uri="{FF2B5EF4-FFF2-40B4-BE49-F238E27FC236}">
                <a16:creationId xmlns="" xmlns:a16="http://schemas.microsoft.com/office/drawing/2014/main" id="{AF8215AC-1DE5-4539-B477-66A42BFBEE03}"/>
              </a:ext>
            </a:extLst>
          </p:cNvPr>
          <p:cNvCxnSpPr>
            <a:stCxn id="4" idx="1"/>
            <a:endCxn id="5" idx="0"/>
          </p:cNvCxnSpPr>
          <p:nvPr/>
        </p:nvCxnSpPr>
        <p:spPr>
          <a:xfrm rot="10800000" flipV="1">
            <a:off x="2284042" y="1941020"/>
            <a:ext cx="3379903" cy="435806"/>
          </a:xfrm>
          <a:prstGeom prst="bentConnector2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="" xmlns:a16="http://schemas.microsoft.com/office/drawing/2014/main" id="{58B77A73-0433-48D8-A0BE-CA357783088D}"/>
              </a:ext>
            </a:extLst>
          </p:cNvPr>
          <p:cNvCxnSpPr>
            <a:stCxn id="5" idx="2"/>
            <a:endCxn id="6" idx="0"/>
          </p:cNvCxnSpPr>
          <p:nvPr/>
        </p:nvCxnSpPr>
        <p:spPr>
          <a:xfrm>
            <a:off x="2284041" y="3207823"/>
            <a:ext cx="2" cy="660965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: уступ 19">
            <a:extLst>
              <a:ext uri="{FF2B5EF4-FFF2-40B4-BE49-F238E27FC236}">
                <a16:creationId xmlns="" xmlns:a16="http://schemas.microsoft.com/office/drawing/2014/main" id="{0A778011-02D0-478C-942D-E1C5DA2866F0}"/>
              </a:ext>
            </a:extLst>
          </p:cNvPr>
          <p:cNvCxnSpPr>
            <a:stCxn id="5" idx="1"/>
            <a:endCxn id="7" idx="1"/>
          </p:cNvCxnSpPr>
          <p:nvPr/>
        </p:nvCxnSpPr>
        <p:spPr>
          <a:xfrm rot="10800000" flipH="1" flipV="1">
            <a:off x="1003667" y="2792324"/>
            <a:ext cx="73162" cy="2937765"/>
          </a:xfrm>
          <a:prstGeom prst="bentConnector3">
            <a:avLst>
              <a:gd name="adj1" fmla="val -312457"/>
            </a:avLst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="" xmlns:a16="http://schemas.microsoft.com/office/drawing/2014/main" id="{724769CE-226B-480C-A9A6-B89FAA66C2F2}"/>
              </a:ext>
            </a:extLst>
          </p:cNvPr>
          <p:cNvCxnSpPr>
            <a:stCxn id="9" idx="3"/>
            <a:endCxn id="10" idx="1"/>
          </p:cNvCxnSpPr>
          <p:nvPr/>
        </p:nvCxnSpPr>
        <p:spPr>
          <a:xfrm>
            <a:off x="9173262" y="5018813"/>
            <a:ext cx="573730" cy="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78765CEE-7FDD-4EBB-AC0E-AF8315393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815" y="2885172"/>
            <a:ext cx="1844124" cy="130625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3C9BE050-CB9C-4E3B-95E3-85D5ABE4BA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783" y="3207342"/>
            <a:ext cx="2083769" cy="14297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EBB489BB-9785-4F39-BE6E-88CE30836D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936" y="1308087"/>
            <a:ext cx="1701677" cy="170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5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75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2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84C7FAA-B49C-4F55-AB35-40FC8D3EE0EB}"/>
              </a:ext>
            </a:extLst>
          </p:cNvPr>
          <p:cNvSpPr txBox="1"/>
          <p:nvPr/>
        </p:nvSpPr>
        <p:spPr>
          <a:xfrm>
            <a:off x="773317" y="1509173"/>
            <a:ext cx="2664296" cy="10618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Служебная записка, пакет документов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5A1DD06-51FE-4463-8DA0-A51C82D67766}"/>
              </a:ext>
            </a:extLst>
          </p:cNvPr>
          <p:cNvSpPr txBox="1"/>
          <p:nvPr/>
        </p:nvSpPr>
        <p:spPr>
          <a:xfrm>
            <a:off x="587129" y="3193216"/>
            <a:ext cx="3032208" cy="2246769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Должностное лицо, уполномоченное составлять протоколы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4A26A02-BFD4-4A48-A88A-E6832C3730C1}"/>
              </a:ext>
            </a:extLst>
          </p:cNvPr>
          <p:cNvSpPr txBox="1"/>
          <p:nvPr/>
        </p:nvSpPr>
        <p:spPr>
          <a:xfrm>
            <a:off x="5087888" y="662788"/>
            <a:ext cx="2880320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п. 3 ч. 4 ст. 28.1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КоАП РФ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При наличии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достаточного пакета документов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подпадающих под состав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административного правонарушения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F59C2F0-D330-4FCD-845F-DC83E7AB8FF5}"/>
              </a:ext>
            </a:extLst>
          </p:cNvPr>
          <p:cNvSpPr txBox="1"/>
          <p:nvPr/>
        </p:nvSpPr>
        <p:spPr>
          <a:xfrm>
            <a:off x="5096205" y="2989887"/>
            <a:ext cx="2880320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п. 4 ч. 4 ст. 28.1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КоАП РФ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При наличии признаков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административного правонарушения, но при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необходимости проведения процессуальных действий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6AC5D55-B9C7-4A4B-87B2-4F0614E1A480}"/>
              </a:ext>
            </a:extLst>
          </p:cNvPr>
          <p:cNvSpPr txBox="1"/>
          <p:nvPr/>
        </p:nvSpPr>
        <p:spPr>
          <a:xfrm>
            <a:off x="5115475" y="5327996"/>
            <a:ext cx="2880320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ч. 5 ст. 28.1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КоАП РФ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случае отказа в возбуждении дела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об административном правонарушении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5556F5E-8F27-4B1C-8CFA-A5E5E53E508B}"/>
              </a:ext>
            </a:extLst>
          </p:cNvPr>
          <p:cNvSpPr txBox="1"/>
          <p:nvPr/>
        </p:nvSpPr>
        <p:spPr>
          <a:xfrm>
            <a:off x="8848355" y="784912"/>
            <a:ext cx="2698304" cy="830997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Протокол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 28.2 </a:t>
            </a:r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КоАП РФ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604C144-B150-42CC-86B2-1A91F525170C}"/>
              </a:ext>
            </a:extLst>
          </p:cNvPr>
          <p:cNvSpPr txBox="1"/>
          <p:nvPr/>
        </p:nvSpPr>
        <p:spPr>
          <a:xfrm>
            <a:off x="8900197" y="2067944"/>
            <a:ext cx="2812427" cy="2308324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о возбуждении дела об административного правонарушения и </a:t>
            </a: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проведении административного расследования </a:t>
            </a:r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 28.7 </a:t>
            </a: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КоАП РФ</a:t>
            </a:r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E1EA67C-0A6C-4414-8E95-BE0E18F67F7D}"/>
              </a:ext>
            </a:extLst>
          </p:cNvPr>
          <p:cNvSpPr txBox="1"/>
          <p:nvPr/>
        </p:nvSpPr>
        <p:spPr>
          <a:xfrm>
            <a:off x="8900197" y="4653136"/>
            <a:ext cx="2580635" cy="2031325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об отказе в возбуждении дела об административного правонарушения ст. 24.5 </a:t>
            </a: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КоАП РФ</a:t>
            </a:r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="" xmlns:a16="http://schemas.microsoft.com/office/drawing/2014/main" id="{42C1A705-4504-4983-8FD5-0F5A51F6C473}"/>
              </a:ext>
            </a:extLst>
          </p:cNvPr>
          <p:cNvCxnSpPr>
            <a:stCxn id="3" idx="2"/>
            <a:endCxn id="5" idx="0"/>
          </p:cNvCxnSpPr>
          <p:nvPr/>
        </p:nvCxnSpPr>
        <p:spPr>
          <a:xfrm flipH="1">
            <a:off x="2103233" y="2571002"/>
            <a:ext cx="2232" cy="62221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="" xmlns:a16="http://schemas.microsoft.com/office/drawing/2014/main" id="{C6912B76-447C-4EAA-8A18-39B02C75542C}"/>
              </a:ext>
            </a:extLst>
          </p:cNvPr>
          <p:cNvCxnSpPr>
            <a:stCxn id="5" idx="3"/>
            <a:endCxn id="7" idx="1"/>
          </p:cNvCxnSpPr>
          <p:nvPr/>
        </p:nvCxnSpPr>
        <p:spPr>
          <a:xfrm flipV="1">
            <a:off x="3619337" y="1816950"/>
            <a:ext cx="1468551" cy="249965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="" xmlns:a16="http://schemas.microsoft.com/office/drawing/2014/main" id="{DA31D163-D845-48C1-B7D1-73E63521729D}"/>
              </a:ext>
            </a:extLst>
          </p:cNvPr>
          <p:cNvCxnSpPr>
            <a:stCxn id="5" idx="3"/>
            <a:endCxn id="9" idx="1"/>
          </p:cNvCxnSpPr>
          <p:nvPr/>
        </p:nvCxnSpPr>
        <p:spPr>
          <a:xfrm flipV="1">
            <a:off x="3619337" y="4144049"/>
            <a:ext cx="1476868" cy="172552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="" xmlns:a16="http://schemas.microsoft.com/office/drawing/2014/main" id="{E336C24C-CD4E-4896-88E8-D83719AA9B4F}"/>
              </a:ext>
            </a:extLst>
          </p:cNvPr>
          <p:cNvCxnSpPr>
            <a:stCxn id="5" idx="3"/>
            <a:endCxn id="11" idx="1"/>
          </p:cNvCxnSpPr>
          <p:nvPr/>
        </p:nvCxnSpPr>
        <p:spPr>
          <a:xfrm>
            <a:off x="3619337" y="4316601"/>
            <a:ext cx="1496138" cy="1750059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383272D-BB0F-43BF-923D-824AFDBCBB09}"/>
              </a:ext>
            </a:extLst>
          </p:cNvPr>
          <p:cNvSpPr txBox="1"/>
          <p:nvPr/>
        </p:nvSpPr>
        <p:spPr>
          <a:xfrm>
            <a:off x="1565404" y="2571002"/>
            <a:ext cx="1218227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Анализ</a:t>
            </a: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="" xmlns:a16="http://schemas.microsoft.com/office/drawing/2014/main" id="{AA3CBFAF-9ADA-4B51-A0B5-63C4C8497496}"/>
              </a:ext>
            </a:extLst>
          </p:cNvPr>
          <p:cNvCxnSpPr>
            <a:stCxn id="7" idx="3"/>
            <a:endCxn id="12" idx="1"/>
          </p:cNvCxnSpPr>
          <p:nvPr/>
        </p:nvCxnSpPr>
        <p:spPr>
          <a:xfrm flipV="1">
            <a:off x="7968208" y="1200411"/>
            <a:ext cx="880147" cy="616539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="" xmlns:a16="http://schemas.microsoft.com/office/drawing/2014/main" id="{3976DC74-5B76-42C3-8C37-BDC9E368D54A}"/>
              </a:ext>
            </a:extLst>
          </p:cNvPr>
          <p:cNvCxnSpPr>
            <a:stCxn id="9" idx="3"/>
            <a:endCxn id="13" idx="1"/>
          </p:cNvCxnSpPr>
          <p:nvPr/>
        </p:nvCxnSpPr>
        <p:spPr>
          <a:xfrm flipV="1">
            <a:off x="7976525" y="3222106"/>
            <a:ext cx="923672" cy="921943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="" xmlns:a16="http://schemas.microsoft.com/office/drawing/2014/main" id="{BE5A9DF0-EBBE-44BE-91CE-251A9CADD5C5}"/>
              </a:ext>
            </a:extLst>
          </p:cNvPr>
          <p:cNvCxnSpPr>
            <a:stCxn id="11" idx="3"/>
            <a:endCxn id="15" idx="1"/>
          </p:cNvCxnSpPr>
          <p:nvPr/>
        </p:nvCxnSpPr>
        <p:spPr>
          <a:xfrm flipV="1">
            <a:off x="7995795" y="5668799"/>
            <a:ext cx="904402" cy="397861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65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61728253"/>
              </p:ext>
            </p:extLst>
          </p:nvPr>
        </p:nvGraphicFramePr>
        <p:xfrm>
          <a:off x="1" y="1844676"/>
          <a:ext cx="11449051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063552" y="836712"/>
            <a:ext cx="7680325" cy="5048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Предлагаемый </a:t>
            </a:r>
            <a:b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порядок сбора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264007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49E8914-5B0D-494E-92E9-73F17A0BF6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D49E8914-5B0D-494E-92E9-73F17A0BF6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DD8B091-D7ED-4249-B2A4-DA81C8FF04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5DD8B091-D7ED-4249-B2A4-DA81C8FF04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9B8336-3A8D-4B22-8A51-012ECE5283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3D9B8336-3A8D-4B22-8A51-012ECE5283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3AEC4F4-ECE7-4691-B73D-027DE3DBEE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23AEC4F4-ECE7-4691-B73D-027DE3DBEE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992301E-977F-41CC-96F0-99255CFA44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F992301E-977F-41CC-96F0-99255CFA44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449490-E1C9-4A92-894F-9C1F83DED5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E4449490-E1C9-4A92-894F-9C1F83DED5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506E496-7D77-49B8-80FB-7DC1686EC7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2506E496-7D77-49B8-80FB-7DC1686EC7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AA084F6-7B12-4F31-879C-41C159796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5AA084F6-7B12-4F31-879C-41C1597964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663B9D-ECE4-4959-B0CE-50EA33D91F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32663B9D-ECE4-4959-B0CE-50EA33D91F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28A19E-6BF4-42C2-9ACD-4FFB0A8136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9D28A19E-6BF4-42C2-9ACD-4FFB0A8136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B45BFCE-3BB8-443F-941E-B3338BE55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9B45BFCE-3BB8-443F-941E-B3338BE55D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832A85-EE81-4B49-A2FD-09EE2B7593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">
                                            <p:graphicEl>
                                              <a:dgm id="{B4832A85-EE81-4B49-A2FD-09EE2B7593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14F50F9-AA06-411B-BFC9-EEE19A5BDB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">
                                            <p:graphicEl>
                                              <a:dgm id="{614F50F9-AA06-411B-BFC9-EEE19A5BDB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E342B2-1530-47A0-BB3A-91B2AE9C8F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">
                                            <p:graphicEl>
                                              <a:dgm id="{26E342B2-1530-47A0-BB3A-91B2AE9C8F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7862E8A-5310-43D8-AA5E-58D15EBE47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">
                                            <p:graphicEl>
                                              <a:dgm id="{37862E8A-5310-43D8-AA5E-58D15EBE47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9D7ED27-2BCB-40EA-8967-D7679B5B6A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">
                                            <p:graphicEl>
                                              <a:dgm id="{89D7ED27-2BCB-40EA-8967-D7679B5B6A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01BFDAB-B927-4AB2-873B-F7A74BBBB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">
                                            <p:graphicEl>
                                              <a:dgm id="{301BFDAB-B927-4AB2-873B-F7A74BBBB4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26DC09-83B5-4CC3-AA86-310BFB070C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">
                                            <p:graphicEl>
                                              <a:dgm id="{FA26DC09-83B5-4CC3-AA86-310BFB070C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AFF01F8-3E62-49BE-852D-FAD7D18D4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">
                                            <p:graphicEl>
                                              <a:dgm id="{1AFF01F8-3E62-49BE-852D-FAD7D18D43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D164A42-3EF0-4B74-9EE7-BB3913765A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5">
                                            <p:graphicEl>
                                              <a:dgm id="{CD164A42-3EF0-4B74-9EE7-BB3913765A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2CB9D1-B384-4C47-94A7-F3AD7E0D85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5">
                                            <p:graphicEl>
                                              <a:dgm id="{262CB9D1-B384-4C47-94A7-F3AD7E0D85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C4D8367-1C2B-4D9C-88C4-D8B05A0144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">
                                            <p:graphicEl>
                                              <a:dgm id="{8C4D8367-1C2B-4D9C-88C4-D8B05A0144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921A02D-2E5C-42BA-B824-81AAB36285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">
                                            <p:graphicEl>
                                              <a:dgm id="{0921A02D-2E5C-42BA-B824-81AAB36285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2A42DDA-A815-4BFF-8648-80410B07BFBB}"/>
              </a:ext>
            </a:extLst>
          </p:cNvPr>
          <p:cNvSpPr/>
          <p:nvPr/>
        </p:nvSpPr>
        <p:spPr>
          <a:xfrm>
            <a:off x="-14266" y="332656"/>
            <a:ext cx="12192000" cy="7694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Предложения  в статьи  КОАПП РФ  </a:t>
            </a:r>
          </a:p>
          <a:p>
            <a:pPr algn="ctr"/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реализации порядка </a:t>
            </a:r>
            <a:r>
              <a:rPr lang="ru-RU" sz="2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автоштрафования</a:t>
            </a:r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2E34AFA2-2C16-4ABE-8268-1E3EB968A8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895981"/>
              </p:ext>
            </p:extLst>
          </p:nvPr>
        </p:nvGraphicFramePr>
        <p:xfrm>
          <a:off x="-14266" y="988785"/>
          <a:ext cx="12206266" cy="596504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7528164">
                  <a:extLst>
                    <a:ext uri="{9D8B030D-6E8A-4147-A177-3AD203B41FA5}">
                      <a16:colId xmlns="" xmlns:a16="http://schemas.microsoft.com/office/drawing/2014/main" val="949583870"/>
                    </a:ext>
                  </a:extLst>
                </a:gridCol>
                <a:gridCol w="4678102">
                  <a:extLst>
                    <a:ext uri="{9D8B030D-6E8A-4147-A177-3AD203B41FA5}">
                      <a16:colId xmlns="" xmlns:a16="http://schemas.microsoft.com/office/drawing/2014/main" val="2913563124"/>
                    </a:ext>
                  </a:extLst>
                </a:gridCol>
              </a:tblGrid>
              <a:tr h="479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Black" panose="020B0A04020102020204" pitchFamily="34" charset="0"/>
                        </a:rPr>
                        <a:t>Предложения изменений в статьи КоАП РФ</a:t>
                      </a:r>
                      <a:endParaRPr lang="ru-RU" sz="20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 Black" panose="020B0A04020102020204" pitchFamily="34" charset="0"/>
                        </a:rPr>
                        <a:t>Ожидаемый результат</a:t>
                      </a:r>
                      <a:endParaRPr lang="ru-RU" sz="200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7766152"/>
                  </a:ext>
                </a:extLst>
              </a:tr>
              <a:tr h="1623925">
                <a:tc>
                  <a:txBody>
                    <a:bodyPr/>
                    <a:lstStyle/>
                    <a:p>
                      <a:pPr indent="3009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Дополнить примечание </a:t>
                      </a:r>
                      <a:r>
                        <a:rPr lang="ru-RU" sz="1600" b="1" u="sng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статьи 1.5 КоАП 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положениями </a:t>
                      </a:r>
                      <a:r>
                        <a:rPr lang="ru-RU" sz="1600" b="1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нераспространении презумпции невиновности на административные правонарушения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в области финансов, а также административные правонарушения в сфере закупок в случае </a:t>
                      </a:r>
                      <a:r>
                        <a:rPr lang="ru-RU" sz="1600" b="1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фиксации этих административных правонарушений работающими в автоматическом режиме 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специальными техническими средствами. </a:t>
                      </a:r>
                      <a:endParaRPr lang="ru-RU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привлечения </a:t>
                      </a:r>
                      <a:r>
                        <a:rPr lang="ru-RU" sz="1900" b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ответственных должностных </a:t>
                      </a:r>
                      <a:r>
                        <a:rPr lang="ru-RU" sz="19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лиц к</a:t>
                      </a:r>
                      <a:r>
                        <a:rPr lang="ru-RU" sz="1900" b="1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АО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основании данных </a:t>
                      </a:r>
                      <a:r>
                        <a:rPr lang="ru-RU" sz="19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иных </a:t>
                      </a:r>
                      <a:r>
                        <a:rPr lang="ru-RU" sz="1900" b="1" dirty="0" err="1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инф.ресурсов</a:t>
                      </a:r>
                      <a:endParaRPr lang="ru-RU" sz="19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/>
                </a:tc>
                <a:extLst>
                  <a:ext uri="{0D108BD9-81ED-4DB2-BD59-A6C34878D82A}">
                    <a16:rowId xmlns="" xmlns:a16="http://schemas.microsoft.com/office/drawing/2014/main" val="2437680709"/>
                  </a:ext>
                </a:extLst>
              </a:tr>
              <a:tr h="2447576">
                <a:tc>
                  <a:txBody>
                    <a:bodyPr/>
                    <a:lstStyle/>
                    <a:p>
                      <a:pPr indent="3009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Дополнить КоАП </a:t>
                      </a:r>
                      <a:r>
                        <a:rPr lang="ru-RU" sz="1600" b="1" u="sng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статьей 2.6.3 </a:t>
                      </a:r>
                      <a:r>
                        <a:rPr lang="ru-RU" sz="1600" b="1" u="sng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Административная ответственность в области финансов, а также выявлении АП в подсистеме фин. контроля ГИИС ЭБ, а так же при размещения (публикации) в ЕИС</a:t>
                      </a:r>
                      <a:endParaRPr lang="ru-RU" sz="16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3009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Должностное лицо освобождается от административной ответственности, если в ходе рассмотрения жалобы на постановление по делу об административном правонарушении, будут подтверждены содержащиеся в ней данные о том, что в момент совершения административного правонарушения соответствующие полномочия осуществлялись другим должностным лицом.</a:t>
                      </a:r>
                      <a:endParaRPr lang="ru-RU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/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9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Регламентация </a:t>
                      </a:r>
                    </a:p>
                    <a:p>
                      <a:pPr indent="342900" algn="ctr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привлечения </a:t>
                      </a:r>
                      <a:r>
                        <a:rPr lang="ru-RU" sz="1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ответственных должностных лиц за </a:t>
                      </a:r>
                      <a:r>
                        <a:rPr lang="ru-RU" sz="19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АП, </a:t>
                      </a:r>
                    </a:p>
                    <a:p>
                      <a:pPr indent="342900" algn="ctr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выявленные в ГИС</a:t>
                      </a:r>
                      <a:endParaRPr lang="ru-RU" sz="19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/>
                </a:tc>
                <a:extLst>
                  <a:ext uri="{0D108BD9-81ED-4DB2-BD59-A6C34878D82A}">
                    <a16:rowId xmlns="" xmlns:a16="http://schemas.microsoft.com/office/drawing/2014/main" val="1432265153"/>
                  </a:ext>
                </a:extLst>
              </a:tr>
              <a:tr h="1232182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Дополнить часть </a:t>
                      </a:r>
                      <a:r>
                        <a:rPr lang="ru-RU" sz="1700" b="1" u="sng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статьи 28.1 КоАП </a:t>
                      </a:r>
                      <a:r>
                        <a:rPr lang="ru-RU" sz="1700" b="1" u="sng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положениями,</a:t>
                      </a:r>
                      <a:r>
                        <a:rPr lang="ru-RU" sz="1400" b="0" u="non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</a:t>
                      </a:r>
                      <a:r>
                        <a:rPr lang="ru-RU" sz="14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огласно которым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фиксация административного правонарушения в области финансов, а также административные правонарушения в сфере закупок автоматическими средствами фиксации будет являться основанием для возбуждения дела об административном правонарушении.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/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Основание для </a:t>
                      </a:r>
                      <a:r>
                        <a:rPr lang="ru-RU" sz="1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возбуждения дела об административном правонарушении.</a:t>
                      </a:r>
                      <a:endParaRPr lang="ru-RU" sz="19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/>
                </a:tc>
                <a:extLst>
                  <a:ext uri="{0D108BD9-81ED-4DB2-BD59-A6C34878D82A}">
                    <a16:rowId xmlns="" xmlns:a16="http://schemas.microsoft.com/office/drawing/2014/main" val="2400820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36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25F2C4A7-E891-4F5C-B65D-4288FDECA0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718524"/>
              </p:ext>
            </p:extLst>
          </p:nvPr>
        </p:nvGraphicFramePr>
        <p:xfrm>
          <a:off x="0" y="476672"/>
          <a:ext cx="12192000" cy="613054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7519365">
                  <a:extLst>
                    <a:ext uri="{9D8B030D-6E8A-4147-A177-3AD203B41FA5}">
                      <a16:colId xmlns="" xmlns:a16="http://schemas.microsoft.com/office/drawing/2014/main" val="994077643"/>
                    </a:ext>
                  </a:extLst>
                </a:gridCol>
                <a:gridCol w="4672635">
                  <a:extLst>
                    <a:ext uri="{9D8B030D-6E8A-4147-A177-3AD203B41FA5}">
                      <a16:colId xmlns="" xmlns:a16="http://schemas.microsoft.com/office/drawing/2014/main" val="824028103"/>
                    </a:ext>
                  </a:extLst>
                </a:gridCol>
              </a:tblGrid>
              <a:tr h="6098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Предложения изменений в статьи КоАП РФ</a:t>
                      </a:r>
                      <a:endParaRPr lang="ru-RU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Ожидаемый результат</a:t>
                      </a:r>
                      <a:endParaRPr lang="ru-RU" sz="2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9627202"/>
                  </a:ext>
                </a:extLst>
              </a:tr>
              <a:tr h="609858">
                <a:tc>
                  <a:txBody>
                    <a:bodyPr/>
                    <a:lstStyle/>
                    <a:p>
                      <a:pPr marL="0" indent="30099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u="sng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Дополнить </a:t>
                      </a:r>
                      <a:r>
                        <a:rPr lang="ru-RU" sz="1800" b="1" u="sng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частью 3.1, статьи 28.6. КоАП</a:t>
                      </a:r>
                      <a:r>
                        <a:rPr lang="ru-RU" sz="14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согласно которой назначение административного наказания за административные правонарушения в области финансов, а также в сфере закупок, в случае фиксации этих административных правонарушений техническими средствами, работающими в автоматическом режиме, будет осуществляться без составления </a:t>
                      </a:r>
                      <a:r>
                        <a:rPr lang="ru-RU" sz="14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протокола</a:t>
                      </a:r>
                      <a:r>
                        <a:rPr lang="ru-RU" sz="14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/>
                </a:tc>
                <a:tc>
                  <a:txBody>
                    <a:bodyPr/>
                    <a:lstStyle/>
                    <a:p>
                      <a:pPr marL="0" indent="30099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Реализация </a:t>
                      </a:r>
                    </a:p>
                    <a:p>
                      <a:pPr marL="0" indent="30099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привлечения должностных </a:t>
                      </a:r>
                      <a:r>
                        <a:rPr lang="ru-RU" sz="1900" b="1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лиц к ответственности без составления протокола</a:t>
                      </a:r>
                      <a:endParaRPr lang="ru-RU" sz="1900" b="1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/>
                </a:tc>
                <a:extLst>
                  <a:ext uri="{0D108BD9-81ED-4DB2-BD59-A6C34878D82A}">
                    <a16:rowId xmlns="" xmlns:a16="http://schemas.microsoft.com/office/drawing/2014/main" val="2386654889"/>
                  </a:ext>
                </a:extLst>
              </a:tr>
              <a:tr h="733397">
                <a:tc>
                  <a:txBody>
                    <a:bodyPr/>
                    <a:lstStyle/>
                    <a:p>
                      <a:pPr marL="0" indent="30099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u="sng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Дополнить </a:t>
                      </a:r>
                      <a:r>
                        <a:rPr lang="ru-RU" sz="1800" b="1" u="sng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статью 29.5 КоАП </a:t>
                      </a:r>
                      <a:r>
                        <a:rPr lang="ru-RU" sz="14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800" b="1" u="sng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дела </a:t>
                      </a:r>
                      <a:r>
                        <a:rPr lang="ru-RU" sz="1800" b="1" u="sng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 </a:t>
                      </a:r>
                      <a:r>
                        <a:rPr lang="ru-RU" sz="1800" b="1" u="sng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 </a:t>
                      </a:r>
                      <a:r>
                        <a:rPr lang="ru-RU" sz="14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4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области финансов, а также в сфере закупок, в </a:t>
                      </a:r>
                      <a:r>
                        <a:rPr lang="ru-RU" sz="1700" b="1" u="sng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случае фиксации этих </a:t>
                      </a:r>
                      <a:r>
                        <a:rPr lang="ru-RU" sz="1700" b="1" u="sng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 </a:t>
                      </a:r>
                      <a:r>
                        <a:rPr lang="ru-RU" sz="1700" b="1" u="sng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специальными </a:t>
                      </a:r>
                      <a:r>
                        <a:rPr lang="ru-RU" sz="1700" b="1" u="sng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тех. </a:t>
                      </a:r>
                      <a:r>
                        <a:rPr lang="ru-RU" sz="1700" b="1" u="sng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средствами, работающими в автоматическом режиме, рассматривается по месту нахождения органа, в который поступили материалы</a:t>
                      </a:r>
                      <a:r>
                        <a:rPr lang="ru-RU" sz="14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полученные с применением работающих в автоматическом режиме такими техническими средствами.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/>
                </a:tc>
                <a:tc>
                  <a:txBody>
                    <a:bodyPr/>
                    <a:lstStyle/>
                    <a:p>
                      <a:pPr marL="0" indent="30099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9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Регламентирует </a:t>
                      </a:r>
                      <a:endParaRPr lang="ru-RU" sz="1900" kern="12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30099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900" b="1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место </a:t>
                      </a:r>
                      <a:r>
                        <a:rPr lang="ru-RU" sz="1900" b="1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рассмотрения дела об административном правонарушении</a:t>
                      </a:r>
                      <a:endParaRPr lang="ru-RU" sz="1900" b="1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/>
                </a:tc>
                <a:extLst>
                  <a:ext uri="{0D108BD9-81ED-4DB2-BD59-A6C34878D82A}">
                    <a16:rowId xmlns="" xmlns:a16="http://schemas.microsoft.com/office/drawing/2014/main" val="2513602379"/>
                  </a:ext>
                </a:extLst>
              </a:tr>
              <a:tr h="1104011">
                <a:tc>
                  <a:txBody>
                    <a:bodyPr/>
                    <a:lstStyle/>
                    <a:p>
                      <a:pPr marL="0" indent="30099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u="sng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Дополнить </a:t>
                      </a:r>
                      <a:r>
                        <a:rPr lang="ru-RU" sz="1800" b="1" u="sng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статью 29.10 КоАП </a:t>
                      </a:r>
                      <a:r>
                        <a:rPr lang="ru-RU" sz="1800" b="1" u="sng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пунктом </a:t>
                      </a:r>
                      <a:r>
                        <a:rPr lang="ru-RU" sz="1400" b="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700" b="1" u="sng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постановление </a:t>
                      </a:r>
                      <a:r>
                        <a:rPr lang="ru-RU" sz="1700" b="1" u="sng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делу об административном правонарушении </a:t>
                      </a:r>
                      <a:r>
                        <a:rPr lang="ru-RU" sz="1700" b="1" u="sng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оформляться </a:t>
                      </a:r>
                      <a:r>
                        <a:rPr lang="ru-RU" sz="1700" b="1" u="sng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форме электронного документа, подписанного должностным лицом, вынесшим постановление</a:t>
                      </a:r>
                      <a:r>
                        <a:rPr lang="ru-RU" sz="14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усиленной квалифицированной электронной подписью в порядке, установленном законодательством Российской Федерации.</a:t>
                      </a:r>
                    </a:p>
                    <a:p>
                      <a:pPr marL="0" indent="30099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Копия постановления по делу об административном правонарушении с приложением материалов, полученных с применением работающих в автоматическом режиме специальных технических средств, изготавливается путем перевода электронного документа в документ на бумажном носителе.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/>
                </a:tc>
                <a:tc>
                  <a:txBody>
                    <a:bodyPr/>
                    <a:lstStyle/>
                    <a:p>
                      <a:pPr marL="0" indent="30099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9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Устанавливает</a:t>
                      </a:r>
                    </a:p>
                    <a:p>
                      <a:pPr marL="0" indent="30099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9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b="1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порядок изготовления постановления об административном правонарушении</a:t>
                      </a:r>
                      <a:endParaRPr lang="ru-RU" sz="1900" b="1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72" marR="40572" marT="0" marB="0" anchor="ctr"/>
                </a:tc>
                <a:extLst>
                  <a:ext uri="{0D108BD9-81ED-4DB2-BD59-A6C34878D82A}">
                    <a16:rowId xmlns="" xmlns:a16="http://schemas.microsoft.com/office/drawing/2014/main" val="4101538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257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58A93C97-FBD3-4B93-B9B4-9023FDD7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C6436-1AD5-482D-B6CF-EF3E1CF3F009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D703FB0-95F6-43DC-856E-1411AD0E9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3" y="404664"/>
            <a:ext cx="11388589" cy="6308164"/>
          </a:xfrm>
          <a:prstGeom prst="rect">
            <a:avLst/>
          </a:prstGeom>
          <a:gradFill>
            <a:gsLst>
              <a:gs pos="0">
                <a:srgbClr val="0099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10" name="Скругленный прямоугольник 9"/>
          <p:cNvSpPr/>
          <p:nvPr/>
        </p:nvSpPr>
        <p:spPr>
          <a:xfrm>
            <a:off x="3148260" y="3296829"/>
            <a:ext cx="5179988" cy="431011"/>
          </a:xfrm>
          <a:prstGeom prst="round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Личный кабинет контролера</a:t>
            </a:r>
            <a:endParaRPr lang="ru-RU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ятиугольник 16"/>
          <p:cNvSpPr/>
          <p:nvPr/>
        </p:nvSpPr>
        <p:spPr>
          <a:xfrm>
            <a:off x="2078002" y="3396449"/>
            <a:ext cx="792088" cy="100742"/>
          </a:xfrm>
          <a:prstGeom prst="homePlat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  <a:tileRect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5-конечная звезда 17"/>
          <p:cNvSpPr/>
          <p:nvPr/>
        </p:nvSpPr>
        <p:spPr>
          <a:xfrm>
            <a:off x="2891644" y="3332335"/>
            <a:ext cx="180000" cy="180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151784" y="3776930"/>
            <a:ext cx="2628292" cy="432000"/>
          </a:xfrm>
          <a:prstGeom prst="round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Автонарушения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562932" y="4745661"/>
            <a:ext cx="3384000" cy="345600"/>
          </a:xfrm>
          <a:prstGeom prst="round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по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ст.15.15.6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2">
            <a:hlinkClick r:id="" action="ppaction://noaction"/>
          </p:cNvPr>
          <p:cNvSpPr/>
          <p:nvPr/>
        </p:nvSpPr>
        <p:spPr>
          <a:xfrm>
            <a:off x="4576851" y="5531672"/>
            <a:ext cx="3384000" cy="345600"/>
          </a:xfrm>
          <a:prstGeom prst="round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по ст.15.15.10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562554" y="4320133"/>
            <a:ext cx="3384378" cy="346998"/>
          </a:xfrm>
          <a:prstGeom prst="round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Контроль по ст. 7.29.3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(ч.4) 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828" y="3978323"/>
            <a:ext cx="811213" cy="11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Скругленный прямоугольник 24"/>
          <p:cNvSpPr/>
          <p:nvPr/>
        </p:nvSpPr>
        <p:spPr>
          <a:xfrm>
            <a:off x="4183757" y="5877272"/>
            <a:ext cx="2628000" cy="322264"/>
          </a:xfrm>
          <a:prstGeom prst="round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Отчетность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173992" y="6165304"/>
            <a:ext cx="2628000" cy="432000"/>
          </a:xfrm>
          <a:prstGeom prst="round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Постановления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606" y="5539134"/>
            <a:ext cx="3397579" cy="67627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трелка вправо 3"/>
          <p:cNvSpPr/>
          <p:nvPr/>
        </p:nvSpPr>
        <p:spPr>
          <a:xfrm rot="10800000" flipV="1">
            <a:off x="7968656" y="5412488"/>
            <a:ext cx="597340" cy="525993"/>
          </a:xfrm>
          <a:prstGeom prst="rightArrow">
            <a:avLst>
              <a:gd name="adj1" fmla="val 50000"/>
              <a:gd name="adj2" fmla="val 48696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59434" y="1484784"/>
            <a:ext cx="3672408" cy="144016"/>
          </a:xfrm>
          <a:prstGeom prst="rect">
            <a:avLst/>
          </a:prstGeom>
          <a:solidFill>
            <a:srgbClr val="E4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179" y="1446200"/>
            <a:ext cx="2664296" cy="11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851" y="4581128"/>
            <a:ext cx="710380" cy="490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562881" y="4581128"/>
            <a:ext cx="3377091" cy="5760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Наполнение данными через подсистему «Учет и отчетность»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Молния 8"/>
          <p:cNvSpPr/>
          <p:nvPr/>
        </p:nvSpPr>
        <p:spPr>
          <a:xfrm>
            <a:off x="3071644" y="4651801"/>
            <a:ext cx="1491288" cy="439460"/>
          </a:xfrm>
          <a:prstGeom prst="lightningBolt">
            <a:avLst/>
          </a:prstGeom>
          <a:solidFill>
            <a:srgbClr val="E4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95400" y="4368324"/>
            <a:ext cx="2376244" cy="914400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 -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Актуально для МОУ- может применяться только для ГРБС!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562882" y="4094211"/>
            <a:ext cx="3377090" cy="55759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Интеграция с ЕИС</a:t>
            </a:r>
            <a:endParaRPr lang="ru-RU" sz="18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956" y="4258299"/>
            <a:ext cx="636438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94" y="2708920"/>
            <a:ext cx="1331901" cy="5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Выгнутая вниз стрелка 14"/>
          <p:cNvSpPr/>
          <p:nvPr/>
        </p:nvSpPr>
        <p:spPr>
          <a:xfrm flipH="1">
            <a:off x="3428131" y="1909370"/>
            <a:ext cx="6747715" cy="1087582"/>
          </a:xfrm>
          <a:prstGeom prst="curvedUpArrow">
            <a:avLst>
              <a:gd name="adj1" fmla="val 25000"/>
              <a:gd name="adj2" fmla="val 50000"/>
              <a:gd name="adj3" fmla="val 1309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760589" y="1909370"/>
            <a:ext cx="1335087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9912424" y="1849045"/>
            <a:ext cx="1994520" cy="12702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Дополнить формулярами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Постановлений</a:t>
            </a: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орм отчетности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760589" y="1731461"/>
            <a:ext cx="1506480" cy="177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Формуляры</a:t>
            </a:r>
            <a:r>
              <a:rPr lang="ru-RU" dirty="0" err="1" smtClean="0"/>
              <a:t>ры</a:t>
            </a:r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52634" y="5157192"/>
            <a:ext cx="3384000" cy="345600"/>
          </a:xfrm>
          <a:prstGeom prst="round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по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ст.15.15.15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656" y="5091261"/>
            <a:ext cx="6159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8550152" y="4041338"/>
            <a:ext cx="3377090" cy="55759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Интеграция с ЕИС</a:t>
            </a:r>
            <a:endParaRPr lang="ru-RU" sz="18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584606" y="5157192"/>
            <a:ext cx="3355366" cy="413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одсистема«Бюджетное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планироввние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Молния 32"/>
          <p:cNvSpPr/>
          <p:nvPr/>
        </p:nvSpPr>
        <p:spPr>
          <a:xfrm>
            <a:off x="3059535" y="4974583"/>
            <a:ext cx="1491288" cy="439460"/>
          </a:xfrm>
          <a:prstGeom prst="lightningBolt">
            <a:avLst/>
          </a:prstGeom>
          <a:solidFill>
            <a:srgbClr val="E4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16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58A93C97-FBD3-4B93-B9B4-9023FDD7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C6436-1AD5-482D-B6CF-EF3E1CF3F009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D703FB0-95F6-43DC-856E-1411AD0E9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80" y="548680"/>
            <a:ext cx="11136560" cy="6020132"/>
          </a:xfrm>
          <a:prstGeom prst="rect">
            <a:avLst/>
          </a:prstGeom>
          <a:gradFill>
            <a:gsLst>
              <a:gs pos="0">
                <a:srgbClr val="0099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4" name="Скругленный прямоугольник 3"/>
          <p:cNvSpPr/>
          <p:nvPr/>
        </p:nvSpPr>
        <p:spPr>
          <a:xfrm>
            <a:off x="1512318" y="1124744"/>
            <a:ext cx="8856984" cy="792088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0" scaled="0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по </a:t>
            </a:r>
            <a:r>
              <a:rPr lang="ru-RU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ч.4 ст.7.29.3</a:t>
            </a:r>
            <a:r>
              <a:rPr lang="ru-R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Кодекса Российской Федерации об административных правонарушениях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5118" y="2719436"/>
            <a:ext cx="9505057" cy="5617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Список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Уведомлений о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выявленных нарушениях сроков утверждения и (или) сроков размещения на ЕИС документов планирования закупок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4007768" y="4653136"/>
            <a:ext cx="648072" cy="396044"/>
          </a:xfrm>
          <a:prstGeom prst="wedgeRoundRectCallou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724401"/>
              </p:ext>
            </p:extLst>
          </p:nvPr>
        </p:nvGraphicFramePr>
        <p:xfrm>
          <a:off x="0" y="3281230"/>
          <a:ext cx="10416479" cy="3657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96471"/>
                <a:gridCol w="1409748"/>
                <a:gridCol w="1644708"/>
                <a:gridCol w="1409748"/>
                <a:gridCol w="2427902"/>
                <a:gridCol w="2427902"/>
              </a:tblGrid>
              <a:tr h="625935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Статус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документа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составления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документа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объекта контроля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Выявленное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несоответствие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5083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21.04.2018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закупок (версия 8)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ФКУ «Райский берег»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 утверждения /размещения Плана закупок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товаров, работ, услуг для обеспечения федеральных нужд на 2017 финансовый год и на плановый период 2018 и 2019 годов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соответствует </a:t>
                      </a: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требованиям установленным частями 7-9 статьи 17 Федерального закона 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44-ФЗ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10369301" y="2096852"/>
            <a:ext cx="1835435" cy="39604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 -</a:t>
            </a:r>
            <a:r>
              <a:rPr lang="ru-RU" sz="1500" b="1" u="sng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Добавление возможности интеграции с ЕИС для отражения в подсистеме сертификата  </a:t>
            </a:r>
            <a:r>
              <a:rPr lang="ru-RU" sz="1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ЭП, </a:t>
            </a:r>
            <a:r>
              <a:rPr lang="ru-RU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подписавшего электронный </a:t>
            </a:r>
            <a:r>
              <a:rPr lang="ru-RU" sz="1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 планирования закупок</a:t>
            </a:r>
            <a:endParaRPr lang="ru-RU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с одним вырезанным углом 8"/>
          <p:cNvSpPr/>
          <p:nvPr/>
        </p:nvSpPr>
        <p:spPr>
          <a:xfrm>
            <a:off x="-4734" y="4446113"/>
            <a:ext cx="2570522" cy="1368152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«провалиться» в документ планирования для просмотра</a:t>
            </a:r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трелка вверх 7"/>
          <p:cNvSpPr/>
          <p:nvPr/>
        </p:nvSpPr>
        <p:spPr>
          <a:xfrm>
            <a:off x="414640" y="4203086"/>
            <a:ext cx="360040" cy="243027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32" y="3846695"/>
            <a:ext cx="725486" cy="955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63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9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0567" y="604399"/>
            <a:ext cx="11534311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справочник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«Сроки представления отчетности» 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5480235-B9FC-489F-AEA9-F218900FE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957" y="1219200"/>
            <a:ext cx="10218315" cy="5503582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096712F-E1AA-49A7-8831-297AE1D70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152" y="1447802"/>
            <a:ext cx="8129105" cy="4647619"/>
          </a:xfrm>
          <a:prstGeom prst="rect">
            <a:avLst/>
          </a:prstGeom>
          <a:ln w="22225">
            <a:solidFill>
              <a:schemeClr val="accent1">
                <a:lumMod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F2ED2F1-7ADF-4123-8DAC-85077DC6436A}"/>
              </a:ext>
            </a:extLst>
          </p:cNvPr>
          <p:cNvSpPr txBox="1"/>
          <p:nvPr/>
        </p:nvSpPr>
        <p:spPr>
          <a:xfrm>
            <a:off x="4646480" y="3971000"/>
            <a:ext cx="6166881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Справочник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предлагаем заполнять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ГРБС </a:t>
            </a:r>
            <a:endParaRPr lang="ru-RU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основании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приказа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МФ либо ФК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4CD6C122-A40F-4BD5-81A3-DCDDFE0EC274}"/>
              </a:ext>
            </a:extLst>
          </p:cNvPr>
          <p:cNvCxnSpPr>
            <a:cxnSpLocks/>
            <a:stCxn id="11" idx="1"/>
            <a:endCxn id="10" idx="1"/>
          </p:cNvCxnSpPr>
          <p:nvPr/>
        </p:nvCxnSpPr>
        <p:spPr>
          <a:xfrm flipH="1" flipV="1">
            <a:off x="3653152" y="3771612"/>
            <a:ext cx="993328" cy="799553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29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58A93C97-FBD3-4B93-B9B4-9023FDD7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C6436-1AD5-482D-B6CF-EF3E1CF3F009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D703FB0-95F6-43DC-856E-1411AD0E9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622100"/>
            <a:ext cx="11665296" cy="6020132"/>
          </a:xfrm>
          <a:prstGeom prst="rect">
            <a:avLst/>
          </a:prstGeom>
          <a:gradFill>
            <a:gsLst>
              <a:gs pos="0">
                <a:srgbClr val="0099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4" name="Скругленный прямоугольник 3"/>
          <p:cNvSpPr/>
          <p:nvPr/>
        </p:nvSpPr>
        <p:spPr>
          <a:xfrm>
            <a:off x="1512318" y="1124744"/>
            <a:ext cx="8856984" cy="792088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0" scaled="0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по </a:t>
            </a:r>
            <a:r>
              <a:rPr lang="ru-RU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ст.15.15.6</a:t>
            </a:r>
            <a:r>
              <a:rPr lang="ru-R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Кодекса Российской Федерации об административных правонарушениях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07368" y="3351269"/>
            <a:ext cx="6768751" cy="56179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Уведомлений о нарушении срока представления отчетности</a:t>
            </a: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862752"/>
              </p:ext>
            </p:extLst>
          </p:nvPr>
        </p:nvGraphicFramePr>
        <p:xfrm>
          <a:off x="407367" y="3928677"/>
          <a:ext cx="6768751" cy="2308635"/>
        </p:xfrm>
        <a:graphic>
          <a:graphicData uri="http://schemas.openxmlformats.org/drawingml/2006/table">
            <a:tbl>
              <a:tblPr/>
              <a:tblGrid>
                <a:gridCol w="649698"/>
                <a:gridCol w="593749"/>
                <a:gridCol w="714479"/>
                <a:gridCol w="520776"/>
                <a:gridCol w="943112"/>
                <a:gridCol w="889129"/>
                <a:gridCol w="1019323"/>
                <a:gridCol w="762111"/>
                <a:gridCol w="676374"/>
              </a:tblGrid>
              <a:tr h="12256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Номер уведомления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составления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главы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главы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СВР субъекта отчетности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субъекта отчетности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Регламентированная дата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Фактическая дата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29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0014860518001U6666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12.03.2018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ФАНО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001X6666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Филиал ФГБНУ "СМЕНА</a:t>
                      </a:r>
                      <a:r>
                        <a:rPr lang="ru-RU" sz="13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06.03.2018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12.03.2018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3336029"/>
            <a:ext cx="3850804" cy="2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2920220" y="2122163"/>
            <a:ext cx="3290082" cy="1069733"/>
          </a:xfrm>
          <a:prstGeom prst="roundRect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Постановления об АП без составления Протокола </a:t>
            </a:r>
          </a:p>
          <a:p>
            <a:pPr algn="ctr"/>
            <a:r>
              <a:rPr lang="ru-RU" sz="15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5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 15.15.6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основании Уведомления о нарушении срока отчетности</a:t>
            </a:r>
            <a:endParaRPr lang="ru-RU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31" name="Прямая со стрелкой 1030"/>
          <p:cNvCxnSpPr>
            <a:stCxn id="13" idx="3"/>
          </p:cNvCxnSpPr>
          <p:nvPr/>
        </p:nvCxnSpPr>
        <p:spPr>
          <a:xfrm flipV="1">
            <a:off x="6210302" y="2651742"/>
            <a:ext cx="411016" cy="5288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Прямая со стрелкой 1032"/>
          <p:cNvCxnSpPr/>
          <p:nvPr/>
        </p:nvCxnSpPr>
        <p:spPr>
          <a:xfrm flipV="1">
            <a:off x="911424" y="3192013"/>
            <a:ext cx="4161606" cy="23252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Скругленный прямоугольник 44"/>
          <p:cNvSpPr/>
          <p:nvPr/>
        </p:nvSpPr>
        <p:spPr>
          <a:xfrm>
            <a:off x="6621318" y="2139418"/>
            <a:ext cx="5163314" cy="106973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перехода в </a:t>
            </a:r>
            <a: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Список форм отчетности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субъекта отчетности для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проверки представленных клиентом в ЭБ документов 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238" y="5185643"/>
            <a:ext cx="922615" cy="1233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625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3" grpId="0" animBg="1"/>
      <p:bldP spid="4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58A93C97-FBD3-4B93-B9B4-9023FDD7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C6436-1AD5-482D-B6CF-EF3E1CF3F009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D703FB0-95F6-43DC-856E-1411AD0E9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692696"/>
            <a:ext cx="10776520" cy="6020132"/>
          </a:xfrm>
          <a:prstGeom prst="rect">
            <a:avLst/>
          </a:prstGeom>
          <a:gradFill>
            <a:gsLst>
              <a:gs pos="0">
                <a:srgbClr val="0099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3" y="3136007"/>
            <a:ext cx="7416031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512318" y="1124744"/>
            <a:ext cx="8856984" cy="792088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0" scaled="0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по ст.15.15.10</a:t>
            </a:r>
            <a:br>
              <a:rPr lang="ru-R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Кодекса Российской Федерации об административных правонарушениях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1343" y="3136007"/>
            <a:ext cx="8438728" cy="56179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Уведомлений о превышении бюджетными обязательствами неиспользованных доведенных лимитов бюджетных обязательств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4007768" y="4653136"/>
            <a:ext cx="648072" cy="396044"/>
          </a:xfrm>
          <a:prstGeom prst="wedgeRoundRectCallou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с одним вырезанным углом 8"/>
          <p:cNvSpPr/>
          <p:nvPr/>
        </p:nvSpPr>
        <p:spPr>
          <a:xfrm>
            <a:off x="8630070" y="2122587"/>
            <a:ext cx="3094063" cy="1368152"/>
          </a:xfrm>
          <a:prstGeom prst="snip1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«провалиться» в Бюджетное обязательство для просмотра документов -оснований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343472" y="2806663"/>
            <a:ext cx="7286599" cy="19855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8" y="3799427"/>
            <a:ext cx="5556126" cy="2725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9264352" y="5157192"/>
            <a:ext cx="2459782" cy="16741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 -</a:t>
            </a:r>
            <a:r>
              <a:rPr lang="ru-RU" sz="1300" b="1" u="sng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Добавление возможности интеграции с ЕИС для отражения в подсистеме сертификата  </a:t>
            </a:r>
            <a:r>
              <a:rPr lang="ru-RU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 должностного лица, подписавшего электронный документ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3" y="5202767"/>
            <a:ext cx="7651522" cy="103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716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9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58A93C97-FBD3-4B93-B9B4-9023FDD7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C6436-1AD5-482D-B6CF-EF3E1CF3F009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D703FB0-95F6-43DC-856E-1411AD0E9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692696"/>
            <a:ext cx="10776520" cy="6020132"/>
          </a:xfrm>
          <a:prstGeom prst="rect">
            <a:avLst/>
          </a:prstGeom>
          <a:gradFill>
            <a:gsLst>
              <a:gs pos="0">
                <a:srgbClr val="0099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10" name="Скругленный прямоугольник 9"/>
          <p:cNvSpPr/>
          <p:nvPr/>
        </p:nvSpPr>
        <p:spPr>
          <a:xfrm>
            <a:off x="3153828" y="3231314"/>
            <a:ext cx="3523804" cy="431011"/>
          </a:xfrm>
          <a:prstGeom prst="round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Личный кабинет контролера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ятиугольник 16"/>
          <p:cNvSpPr/>
          <p:nvPr/>
        </p:nvSpPr>
        <p:spPr>
          <a:xfrm>
            <a:off x="2078002" y="3396449"/>
            <a:ext cx="792088" cy="100742"/>
          </a:xfrm>
          <a:prstGeom prst="homePlat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  <a:tileRect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5-конечная звезда 17"/>
          <p:cNvSpPr/>
          <p:nvPr/>
        </p:nvSpPr>
        <p:spPr>
          <a:xfrm>
            <a:off x="2891644" y="3332335"/>
            <a:ext cx="180000" cy="180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151783" y="3702762"/>
            <a:ext cx="2880320" cy="432000"/>
          </a:xfrm>
          <a:prstGeom prst="round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Отчетность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828" y="3978323"/>
            <a:ext cx="811213" cy="11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177" y="4509120"/>
            <a:ext cx="811213" cy="11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434" y="1700808"/>
            <a:ext cx="368300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1621433"/>
            <a:ext cx="368300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640610"/>
              </p:ext>
            </p:extLst>
          </p:nvPr>
        </p:nvGraphicFramePr>
        <p:xfrm>
          <a:off x="4655840" y="4094211"/>
          <a:ext cx="7344816" cy="28270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6881"/>
                <a:gridCol w="843279"/>
                <a:gridCol w="723534"/>
                <a:gridCol w="596881"/>
                <a:gridCol w="1168893"/>
                <a:gridCol w="596881"/>
                <a:gridCol w="1018267"/>
                <a:gridCol w="720080"/>
                <a:gridCol w="720080"/>
                <a:gridCol w="72008"/>
                <a:gridCol w="288032"/>
              </a:tblGrid>
              <a:tr h="0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Сводный отчет об административном производстве по результатам исполнения полномочий по контролю в финансово- бюджетной сфере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06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13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п.п</a:t>
                      </a:r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 контроля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код </a:t>
                      </a:r>
                      <a:r>
                        <a:rPr lang="ru-RU" sz="13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классификаци</a:t>
                      </a:r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нарушений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Статьи КоАП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Признаки </a:t>
                      </a:r>
                      <a:r>
                        <a:rPr lang="ru-RU" sz="13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нарушений (выявлены /</a:t>
                      </a:r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выявлены)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Типовой запрос направлен(да/нет)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</a:t>
                      </a:r>
                      <a:r>
                        <a:rPr lang="ru-RU" sz="13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составлен-</a:t>
                      </a:r>
                      <a:r>
                        <a:rPr lang="ru-RU" sz="1300" b="1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ных</a:t>
                      </a:r>
                      <a:r>
                        <a:rPr lang="ru-RU" sz="13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Постановлений о АП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  штрафов, </a:t>
                      </a:r>
                      <a:r>
                        <a:rPr lang="ru-RU" sz="13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Дата добровольной </a:t>
                      </a:r>
                      <a:r>
                        <a:rPr lang="ru-RU" sz="13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оплаты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….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13360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7.29.3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 dirty="0">
                          <a:effectLst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 dirty="0">
                          <a:effectLst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 dirty="0">
                          <a:effectLst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 dirty="0">
                          <a:effectLst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220980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15.15.6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 dirty="0">
                          <a:effectLst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 dirty="0">
                          <a:effectLst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u="none" strike="noStrike" dirty="0">
                          <a:effectLst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220980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>
                          <a:effectLst/>
                        </a:rPr>
                        <a:t> 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>
                          <a:effectLst/>
                        </a:rPr>
                        <a:t> 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>
                          <a:effectLst/>
                        </a:rPr>
                        <a:t> 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>
                          <a:effectLst/>
                        </a:rPr>
                        <a:t>….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>
                          <a:effectLst/>
                        </a:rPr>
                        <a:t> 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>
                          <a:effectLst/>
                        </a:rPr>
                        <a:t> 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>
                          <a:effectLst/>
                        </a:rPr>
                        <a:t> 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>
                          <a:effectLst/>
                        </a:rPr>
                        <a:t> 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>
                          <a:effectLst/>
                        </a:rPr>
                        <a:t> 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42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7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18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58A93C97-FBD3-4B93-B9B4-9023FDD7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C6436-1AD5-482D-B6CF-EF3E1CF3F009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D703FB0-95F6-43DC-856E-1411AD0E9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692696"/>
            <a:ext cx="10776520" cy="6020132"/>
          </a:xfrm>
          <a:prstGeom prst="rect">
            <a:avLst/>
          </a:prstGeom>
          <a:gradFill>
            <a:gsLst>
              <a:gs pos="0">
                <a:srgbClr val="0099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10" name="Скругленный прямоугольник 9"/>
          <p:cNvSpPr/>
          <p:nvPr/>
        </p:nvSpPr>
        <p:spPr>
          <a:xfrm>
            <a:off x="3148260" y="3296829"/>
            <a:ext cx="3235771" cy="431011"/>
          </a:xfrm>
          <a:prstGeom prst="round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Личный кабинет контролера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ятиугольник 16"/>
          <p:cNvSpPr/>
          <p:nvPr/>
        </p:nvSpPr>
        <p:spPr>
          <a:xfrm>
            <a:off x="2078002" y="3396449"/>
            <a:ext cx="792088" cy="100742"/>
          </a:xfrm>
          <a:prstGeom prst="homePlat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  <a:tileRect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5-конечная звезда 17"/>
          <p:cNvSpPr/>
          <p:nvPr/>
        </p:nvSpPr>
        <p:spPr>
          <a:xfrm>
            <a:off x="2891644" y="3332335"/>
            <a:ext cx="180000" cy="1800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828" y="3978323"/>
            <a:ext cx="811213" cy="11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Скругленный прямоугольник 25"/>
          <p:cNvSpPr/>
          <p:nvPr/>
        </p:nvSpPr>
        <p:spPr>
          <a:xfrm>
            <a:off x="4192910" y="3820267"/>
            <a:ext cx="2628000" cy="432000"/>
          </a:xfrm>
          <a:prstGeom prst="round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1"/>
          </a:gra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Блок-схема: несколько документов 3"/>
          <p:cNvSpPr/>
          <p:nvPr/>
        </p:nvSpPr>
        <p:spPr>
          <a:xfrm>
            <a:off x="2177413" y="4567065"/>
            <a:ext cx="4896544" cy="1911550"/>
          </a:xfrm>
          <a:prstGeom prst="flowChartMultidocumen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формуляре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Постановление» обрабатывается, согласуется, подписывается ЭП и направляется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бъекту контроля соответствующее Постановление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36160" y="2852936"/>
            <a:ext cx="487186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 </a:t>
            </a:r>
            <a:r>
              <a:rPr lang="ru-RU" sz="3200" b="1" dirty="0"/>
              <a:t>ПОСТАНОВЛЕНИЕ</a:t>
            </a:r>
          </a:p>
          <a:p>
            <a:pPr algn="ctr"/>
            <a:r>
              <a:rPr lang="ru-RU" dirty="0"/>
              <a:t>         </a:t>
            </a:r>
            <a:r>
              <a:rPr lang="ru-RU" sz="2100" b="1" i="1" dirty="0"/>
              <a:t>о назначении административного наказания </a:t>
            </a:r>
            <a:r>
              <a:rPr lang="ru-RU" b="1" dirty="0"/>
              <a:t>без составления</a:t>
            </a:r>
          </a:p>
          <a:p>
            <a:pPr algn="ctr"/>
            <a:r>
              <a:rPr lang="ru-RU" b="1" dirty="0"/>
              <a:t>         протокола N </a:t>
            </a:r>
            <a:r>
              <a:rPr lang="ru-RU" dirty="0" smtClean="0"/>
              <a:t>__________________________________________________________________________________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55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18" grpId="0" animBg="1"/>
      <p:bldP spid="26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E7BE50D-22A5-44F9-9DD1-9EA3E5EC4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945499"/>
            <a:ext cx="10704512" cy="577597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5E28E6-1B3B-4418-A2D7-9F6FCCD3C091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983432" y="404664"/>
            <a:ext cx="11089232" cy="4308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Варианты информирования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клиента о признаках </a:t>
            </a:r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нарушения </a:t>
            </a:r>
            <a:endParaRPr lang="ru-RU" sz="22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66BDD5D-E039-494A-9D36-E114C70859B2}"/>
              </a:ext>
            </a:extLst>
          </p:cNvPr>
          <p:cNvSpPr/>
          <p:nvPr/>
        </p:nvSpPr>
        <p:spPr>
          <a:xfrm>
            <a:off x="3336693" y="3663265"/>
            <a:ext cx="4781803" cy="10895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СМС- уведомление клиента о поступлении информации о признаках правонарушения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6F2EC743-5A90-4D24-862F-2C27E7C2A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8" y="1851671"/>
            <a:ext cx="2460641" cy="4894535"/>
          </a:xfrm>
          <a:prstGeom prst="rect">
            <a:avLst/>
          </a:prstGeom>
        </p:spPr>
      </p:pic>
      <p:cxnSp>
        <p:nvCxnSpPr>
          <p:cNvPr id="13" name="Прямая со стрелкой 12">
            <a:extLst>
              <a:ext uri="{FF2B5EF4-FFF2-40B4-BE49-F238E27FC236}">
                <a16:creationId xmlns="" xmlns:a16="http://schemas.microsoft.com/office/drawing/2014/main" id="{E2F063D9-1F39-4C39-931D-CE19258A99F0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9070740" y="2433690"/>
            <a:ext cx="1142088" cy="1706322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20D8F4B-777A-484A-9662-2FE934E9A9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3838446"/>
            <a:ext cx="2010597" cy="92098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42321DA0-301D-4D13-BF5D-82845265D4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20" y="3047398"/>
            <a:ext cx="2010597" cy="2292786"/>
          </a:xfrm>
          <a:prstGeom prst="rect">
            <a:avLst/>
          </a:prstGeom>
        </p:spPr>
      </p:pic>
      <p:cxnSp>
        <p:nvCxnSpPr>
          <p:cNvPr id="20" name="Прямая со стрелкой 19">
            <a:extLst>
              <a:ext uri="{FF2B5EF4-FFF2-40B4-BE49-F238E27FC236}">
                <a16:creationId xmlns="" xmlns:a16="http://schemas.microsoft.com/office/drawing/2014/main" id="{66486FA5-92E3-4377-95AC-D8F4A4DB3788}"/>
              </a:ext>
            </a:extLst>
          </p:cNvPr>
          <p:cNvCxnSpPr>
            <a:stCxn id="5" idx="1"/>
            <a:endCxn id="18" idx="3"/>
          </p:cNvCxnSpPr>
          <p:nvPr/>
        </p:nvCxnSpPr>
        <p:spPr>
          <a:xfrm flipH="1" flipV="1">
            <a:off x="2318717" y="4193791"/>
            <a:ext cx="1017976" cy="14239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FA90B88D-B2A1-4DC2-B0C5-F65F385DDF4D}"/>
              </a:ext>
            </a:extLst>
          </p:cNvPr>
          <p:cNvSpPr/>
          <p:nvPr/>
        </p:nvSpPr>
        <p:spPr>
          <a:xfrm>
            <a:off x="2974740" y="1888925"/>
            <a:ext cx="6096000" cy="10895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Уведомление клиента в Едином личном кабинете, реализованном в Электронном бюджете (ЕЛК ЭБ)</a:t>
            </a: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="" xmlns:a16="http://schemas.microsoft.com/office/drawing/2014/main" id="{05626561-8FD1-4A00-809B-0DD3C7C45EE5}"/>
              </a:ext>
            </a:extLst>
          </p:cNvPr>
          <p:cNvCxnSpPr>
            <a:cxnSpLocks/>
          </p:cNvCxnSpPr>
          <p:nvPr/>
        </p:nvCxnSpPr>
        <p:spPr>
          <a:xfrm flipV="1">
            <a:off x="10212829" y="4759429"/>
            <a:ext cx="414051" cy="785339"/>
          </a:xfrm>
          <a:prstGeom prst="straightConnector1">
            <a:avLst/>
          </a:prstGeom>
          <a:ln w="2222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843D6DBF-9223-4DC9-BCE2-5B574B1C1773}"/>
              </a:ext>
            </a:extLst>
          </p:cNvPr>
          <p:cNvSpPr txBox="1"/>
          <p:nvPr/>
        </p:nvSpPr>
        <p:spPr>
          <a:xfrm>
            <a:off x="2974745" y="5309791"/>
            <a:ext cx="7238087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Оперативное информирование!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186E2B67-75C2-43C0-BC0E-9C13D671E9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750" y="5454516"/>
            <a:ext cx="323895" cy="295316"/>
          </a:xfrm>
          <a:prstGeom prst="rect">
            <a:avLst/>
          </a:prstGeom>
        </p:spPr>
      </p:pic>
      <p:cxnSp>
        <p:nvCxnSpPr>
          <p:cNvPr id="30" name="Прямая со стрелкой 29">
            <a:extLst>
              <a:ext uri="{FF2B5EF4-FFF2-40B4-BE49-F238E27FC236}">
                <a16:creationId xmlns="" xmlns:a16="http://schemas.microsoft.com/office/drawing/2014/main" id="{AF809FD3-4303-4C73-9E10-1F25BFB27FC9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2268718" y="5152098"/>
            <a:ext cx="706027" cy="450081"/>
          </a:xfrm>
          <a:prstGeom prst="straightConnector1">
            <a:avLst/>
          </a:prstGeom>
          <a:ln w="2222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2828" y="3220902"/>
            <a:ext cx="1068105" cy="1189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9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2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2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25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5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21" grpId="0" animBg="1"/>
      <p:bldP spid="23" grpId="0" animBg="1"/>
      <p:bldP spid="2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5480235-B9FC-489F-AEA9-F218900FE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957" y="1134409"/>
            <a:ext cx="10218315" cy="550358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AD06B2DE-3636-4271-82A6-364400FC726D}"/>
              </a:ext>
            </a:extLst>
          </p:cNvPr>
          <p:cNvSpPr txBox="1">
            <a:spLocks/>
          </p:cNvSpPr>
          <p:nvPr/>
        </p:nvSpPr>
        <p:spPr>
          <a:xfrm>
            <a:off x="839416" y="381001"/>
            <a:ext cx="1115964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altLang="ru-RU" b="1" dirty="0"/>
              <a:t>Реализация </a:t>
            </a:r>
            <a:r>
              <a:rPr lang="ru-RU" altLang="ru-RU" b="1" dirty="0" smtClean="0"/>
              <a:t>информирования</a:t>
            </a:r>
          </a:p>
          <a:p>
            <a:r>
              <a:rPr lang="ru-RU" altLang="ru-RU" b="1" dirty="0" smtClean="0"/>
              <a:t> на примере  сроков предоставления отчетности</a:t>
            </a:r>
            <a:endParaRPr lang="ru-RU" altLang="ru-RU" b="1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791680F-7E02-4A84-8D73-8766C326476A}"/>
              </a:ext>
            </a:extLst>
          </p:cNvPr>
          <p:cNvSpPr txBox="1"/>
          <p:nvPr/>
        </p:nvSpPr>
        <p:spPr>
          <a:xfrm>
            <a:off x="4307984" y="1981209"/>
            <a:ext cx="4520725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</a:t>
            </a:r>
          </a:p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сдачи отчетности за 1 кв. 2018г. осталось:</a:t>
            </a:r>
          </a:p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дня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96E08AD-54CA-4D41-82F5-A617F12A6F05}"/>
              </a:ext>
            </a:extLst>
          </p:cNvPr>
          <p:cNvSpPr txBox="1"/>
          <p:nvPr/>
        </p:nvSpPr>
        <p:spPr>
          <a:xfrm>
            <a:off x="480946" y="3381991"/>
            <a:ext cx="4048609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входе субъектом в ЛК: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FD918755-0331-4F97-8098-6B51370EB562}"/>
              </a:ext>
            </a:extLst>
          </p:cNvPr>
          <p:cNvCxnSpPr>
            <a:stCxn id="5" idx="3"/>
            <a:endCxn id="2" idx="2"/>
          </p:cNvCxnSpPr>
          <p:nvPr/>
        </p:nvCxnSpPr>
        <p:spPr>
          <a:xfrm flipV="1">
            <a:off x="4529555" y="2996872"/>
            <a:ext cx="2038792" cy="615952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D780DCC-AE01-4F8B-B0AB-A4BDCB774FB6}"/>
              </a:ext>
            </a:extLst>
          </p:cNvPr>
          <p:cNvSpPr txBox="1"/>
          <p:nvPr/>
        </p:nvSpPr>
        <p:spPr>
          <a:xfrm>
            <a:off x="5982859" y="3103858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14.04.2018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443A983-9AD2-4BE8-BC24-D7BF9B8108B2}"/>
              </a:ext>
            </a:extLst>
          </p:cNvPr>
          <p:cNvSpPr txBox="1"/>
          <p:nvPr/>
        </p:nvSpPr>
        <p:spPr>
          <a:xfrm>
            <a:off x="4240494" y="4287777"/>
            <a:ext cx="4655698" cy="67710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ru-RU" sz="2200" u="sng" dirty="0">
                <a:solidFill>
                  <a:srgbClr val="FF0000"/>
                </a:solidFill>
              </a:rPr>
              <a:t>Внимание!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Сегодня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срок сдачи отчетности за 1 кв. 2018г.!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9BDD90FE-48E5-44BA-BDE3-FAB293DFD515}"/>
              </a:ext>
            </a:extLst>
          </p:cNvPr>
          <p:cNvCxnSpPr>
            <a:cxnSpLocks/>
            <a:stCxn id="5" idx="3"/>
            <a:endCxn id="15" idx="0"/>
          </p:cNvCxnSpPr>
          <p:nvPr/>
        </p:nvCxnSpPr>
        <p:spPr>
          <a:xfrm>
            <a:off x="4529555" y="3612824"/>
            <a:ext cx="2038788" cy="674953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8B43095-28FD-440B-9EC6-16E87DBDEA50}"/>
              </a:ext>
            </a:extLst>
          </p:cNvPr>
          <p:cNvSpPr txBox="1"/>
          <p:nvPr/>
        </p:nvSpPr>
        <p:spPr>
          <a:xfrm>
            <a:off x="5949092" y="3826080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16.04.2018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636ECC13-43FA-4A72-B13D-A96B5948034F}"/>
              </a:ext>
            </a:extLst>
          </p:cNvPr>
          <p:cNvSpPr txBox="1"/>
          <p:nvPr/>
        </p:nvSpPr>
        <p:spPr>
          <a:xfrm>
            <a:off x="4204183" y="5286989"/>
            <a:ext cx="5284395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ru-RU" sz="2200" dirty="0">
                <a:solidFill>
                  <a:srgbClr val="FF0000"/>
                </a:solidFill>
              </a:rPr>
              <a:t>Внимание:</a:t>
            </a:r>
          </a:p>
          <a:p>
            <a:pPr algn="ctr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нарушен срок предоставления отчетности</a:t>
            </a: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="" xmlns:a16="http://schemas.microsoft.com/office/drawing/2014/main" id="{99C293A8-F50C-43FF-894F-7960D62258FA}"/>
              </a:ext>
            </a:extLst>
          </p:cNvPr>
          <p:cNvCxnSpPr>
            <a:cxnSpLocks/>
            <a:stCxn id="5" idx="2"/>
            <a:endCxn id="31" idx="1"/>
          </p:cNvCxnSpPr>
          <p:nvPr/>
        </p:nvCxnSpPr>
        <p:spPr>
          <a:xfrm>
            <a:off x="2505251" y="3843656"/>
            <a:ext cx="1698932" cy="1812665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1075C1AC-7685-4DF8-A406-C7F8B31C3EB5}"/>
              </a:ext>
            </a:extLst>
          </p:cNvPr>
          <p:cNvSpPr txBox="1"/>
          <p:nvPr/>
        </p:nvSpPr>
        <p:spPr>
          <a:xfrm>
            <a:off x="1862843" y="424160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17.04.2018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7AF2C5B1-0D51-4268-AC1F-A1A42D9B0195}"/>
              </a:ext>
            </a:extLst>
          </p:cNvPr>
          <p:cNvSpPr txBox="1"/>
          <p:nvPr/>
        </p:nvSpPr>
        <p:spPr>
          <a:xfrm>
            <a:off x="9852209" y="5225438"/>
            <a:ext cx="2146851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rgbClr val="002060"/>
                </a:solidFill>
              </a:defRPr>
            </a:lvl1pPr>
          </a:lstStyle>
          <a:p>
            <a:pPr algn="ctr"/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Уведомление на электронный адрес субъекта отчетности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="" xmlns:a16="http://schemas.microsoft.com/office/drawing/2014/main" id="{9A4BBD30-0492-4C23-BD1C-B3D2661B9AD7}"/>
              </a:ext>
            </a:extLst>
          </p:cNvPr>
          <p:cNvCxnSpPr>
            <a:stCxn id="31" idx="3"/>
            <a:endCxn id="44" idx="1"/>
          </p:cNvCxnSpPr>
          <p:nvPr/>
        </p:nvCxnSpPr>
        <p:spPr>
          <a:xfrm flipV="1">
            <a:off x="9488578" y="5640937"/>
            <a:ext cx="363631" cy="15384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8F1592C7-1371-47B4-BEE2-0740E6A2533D}"/>
              </a:ext>
            </a:extLst>
          </p:cNvPr>
          <p:cNvSpPr txBox="1"/>
          <p:nvPr/>
        </p:nvSpPr>
        <p:spPr>
          <a:xfrm>
            <a:off x="9744113" y="2912455"/>
            <a:ext cx="2146851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rgbClr val="002060"/>
                </a:solidFill>
              </a:defRPr>
            </a:lvl1pPr>
          </a:lstStyle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Напоминание об административной ответственности за нарушение п. 15.15.6 КоАП</a:t>
            </a:r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="" xmlns:a16="http://schemas.microsoft.com/office/drawing/2014/main" id="{4EB7832F-602B-4711-9BB8-94E19ED68FF2}"/>
              </a:ext>
            </a:extLst>
          </p:cNvPr>
          <p:cNvCxnSpPr>
            <a:cxnSpLocks/>
            <a:stCxn id="5" idx="3"/>
            <a:endCxn id="49" idx="1"/>
          </p:cNvCxnSpPr>
          <p:nvPr/>
        </p:nvCxnSpPr>
        <p:spPr>
          <a:xfrm flipV="1">
            <a:off x="4529555" y="3574175"/>
            <a:ext cx="5214558" cy="38649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="" xmlns:a16="http://schemas.microsoft.com/office/drawing/2014/main" id="{CE27C2EC-62B6-4119-BE2E-05CD45DC2BF2}"/>
              </a:ext>
            </a:extLst>
          </p:cNvPr>
          <p:cNvCxnSpPr>
            <a:cxnSpLocks/>
            <a:stCxn id="49" idx="1"/>
          </p:cNvCxnSpPr>
          <p:nvPr/>
        </p:nvCxnSpPr>
        <p:spPr>
          <a:xfrm flipH="1" flipV="1">
            <a:off x="9176025" y="3042398"/>
            <a:ext cx="568088" cy="531777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="" xmlns:a16="http://schemas.microsoft.com/office/drawing/2014/main" id="{A3EE8E91-F78C-4FC8-90E9-818DB01EABCA}"/>
              </a:ext>
            </a:extLst>
          </p:cNvPr>
          <p:cNvCxnSpPr>
            <a:cxnSpLocks/>
            <a:stCxn id="49" idx="1"/>
          </p:cNvCxnSpPr>
          <p:nvPr/>
        </p:nvCxnSpPr>
        <p:spPr>
          <a:xfrm flipH="1">
            <a:off x="8959160" y="3574175"/>
            <a:ext cx="784953" cy="661719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>
            <a:extLst>
              <a:ext uri="{FF2B5EF4-FFF2-40B4-BE49-F238E27FC236}">
                <a16:creationId xmlns="" xmlns:a16="http://schemas.microsoft.com/office/drawing/2014/main" id="{0B925BC9-44BC-45F0-B151-A4E226851426}"/>
              </a:ext>
            </a:extLst>
          </p:cNvPr>
          <p:cNvCxnSpPr>
            <a:cxnSpLocks/>
            <a:stCxn id="49" idx="1"/>
          </p:cNvCxnSpPr>
          <p:nvPr/>
        </p:nvCxnSpPr>
        <p:spPr>
          <a:xfrm flipH="1">
            <a:off x="9313521" y="3574175"/>
            <a:ext cx="430592" cy="1651262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85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7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37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7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37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7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37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2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75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75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375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75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375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250"/>
                            </p:stCondLst>
                            <p:childTnLst>
                              <p:par>
                                <p:cTn id="65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75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375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75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500"/>
                            </p:stCondLst>
                            <p:childTnLst>
                              <p:par>
                                <p:cTn id="8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250"/>
                            </p:stCondLst>
                            <p:childTnLst>
                              <p:par>
                                <p:cTn id="86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37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4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25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8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6750"/>
                            </p:stCondLst>
                            <p:childTnLst>
                              <p:par>
                                <p:cTn id="1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7500"/>
                            </p:stCondLst>
                            <p:childTnLst>
                              <p:par>
                                <p:cTn id="1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25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2" grpId="1" animBg="1"/>
      <p:bldP spid="2" grpId="2" animBg="1"/>
      <p:bldP spid="2" grpId="3" animBg="1"/>
      <p:bldP spid="5" grpId="0" animBg="1"/>
      <p:bldP spid="9" grpId="0"/>
      <p:bldP spid="15" grpId="0" animBg="1"/>
      <p:bldP spid="15" grpId="1" animBg="1"/>
      <p:bldP spid="15" grpId="2" animBg="1"/>
      <p:bldP spid="15" grpId="3" animBg="1"/>
      <p:bldP spid="18" grpId="0"/>
      <p:bldP spid="31" grpId="0" animBg="1"/>
      <p:bldP spid="31" grpId="1" animBg="1"/>
      <p:bldP spid="31" grpId="2" animBg="1"/>
      <p:bldP spid="31" grpId="3" animBg="1"/>
      <p:bldP spid="42" grpId="0"/>
      <p:bldP spid="44" grpId="0" animBg="1"/>
      <p:bldP spid="4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Объект 2"/>
          <p:cNvSpPr>
            <a:spLocks noGrp="1"/>
          </p:cNvSpPr>
          <p:nvPr>
            <p:ph sz="half" idx="1"/>
          </p:nvPr>
        </p:nvSpPr>
        <p:spPr>
          <a:xfrm>
            <a:off x="2116136" y="1381275"/>
            <a:ext cx="3667125" cy="3448050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Плана закупок</a:t>
            </a:r>
          </a:p>
        </p:txBody>
      </p:sp>
      <p:sp>
        <p:nvSpPr>
          <p:cNvPr id="10244" name="Объект 3"/>
          <p:cNvSpPr>
            <a:spLocks noGrp="1"/>
          </p:cNvSpPr>
          <p:nvPr>
            <p:ph sz="half" idx="2"/>
          </p:nvPr>
        </p:nvSpPr>
        <p:spPr>
          <a:xfrm>
            <a:off x="6068568" y="1381275"/>
            <a:ext cx="3971925" cy="3448050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Плана-графика закупок</a:t>
            </a:r>
          </a:p>
        </p:txBody>
      </p:sp>
      <p:sp>
        <p:nvSpPr>
          <p:cNvPr id="10245" name="TextBox 5"/>
          <p:cNvSpPr txBox="1">
            <a:spLocks noChangeArrowheads="1"/>
          </p:cNvSpPr>
          <p:nvPr/>
        </p:nvSpPr>
        <p:spPr bwMode="auto">
          <a:xfrm>
            <a:off x="1631504" y="467667"/>
            <a:ext cx="900100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нажатии на           выдается сообщение: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3352" y="1790700"/>
            <a:ext cx="5256583" cy="36860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</a:p>
          <a:p>
            <a:pPr algn="just">
              <a:defRPr/>
            </a:pPr>
            <a:endParaRPr lang="ru-RU" b="1" u="sng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b="1" u="sng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</a:t>
            </a:r>
            <a:r>
              <a:rPr lang="ru-RU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Срок  утверждения /размещения Плана закупок товаров, работ, услуг для обеспечения федеральных нужд на 2017 финансовый год и на плановый период 2018 и 2019 годов не соответствует требованиям установленным частями 7-9 статьи 17 Федерального закона от 05.04.2013 № 44-ФЗ «О контрактной системе в сфере закупок товаров, работ, услуг для обеспечения государственных и муниципальных нужд». Нарушение срока утверждения плана закупок (вносимых изменений в план закупок) или срока размещения плана закупок (вносимых изменений в план закупок) в ЕИС влечет наложение административного штрафа  в соответствии с частью 4 статьи 7.29.3 КоАП РФ</a:t>
            </a:r>
          </a:p>
          <a:p>
            <a:pPr algn="just">
              <a:defRPr/>
            </a:pP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1702" y="1757619"/>
            <a:ext cx="5644897" cy="37191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endParaRPr lang="ru-RU" sz="1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1500" b="1" u="sng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</a:t>
            </a:r>
            <a:r>
              <a:rPr lang="ru-RU" sz="15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Срок  утверждения /размещения Плана-графика закупок размещения заказов на поставки товаров, работ, услуг для обеспечения федеральных нужд на 2018 год не соответствует требованиям установленным частями 10,15 статьи 21 Федерального закона от 05.04.2013 № 44-ФЗ «О контрактной системе в сфере закупок товаров, работ, услуг для обеспечения государственных и муниципальных нужд». Нарушение срока утверждения плана-графика закупок (вносимых изменений в план-график закупок) или срока размещения плана-графика закупок (вносимых изменений в план-график закупок) в ЕИС влечет наложение административного штрафа  в соответствии с частью 4 статьи 7.29.3 КоАП РФ</a:t>
            </a:r>
            <a:endParaRPr lang="ru-RU" sz="1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4606269" y="561032"/>
            <a:ext cx="457200" cy="3683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2423592" y="1830490"/>
            <a:ext cx="720079" cy="374373"/>
          </a:xfrm>
          <a:prstGeom prst="triangl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2" name="Равнобедренный треугольник 1"/>
          <p:cNvSpPr/>
          <p:nvPr/>
        </p:nvSpPr>
        <p:spPr>
          <a:xfrm>
            <a:off x="7968208" y="1757619"/>
            <a:ext cx="936104" cy="329643"/>
          </a:xfrm>
          <a:prstGeom prst="triangl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95400" y="5853205"/>
            <a:ext cx="10225136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Системой автоматически формируется </a:t>
            </a:r>
            <a:r>
              <a:rPr lang="ru-RU" sz="28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Типовой запрос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предоставлении информации (документов)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5159896" y="5092714"/>
            <a:ext cx="993973" cy="768021"/>
          </a:xfrm>
          <a:prstGeom prst="down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68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10245" grpId="0" animBg="1"/>
      <p:bldP spid="8" grpId="0" animBg="1"/>
      <p:bldP spid="9" grpId="0" animBg="1"/>
      <p:bldP spid="10" grpId="0" animBg="1"/>
      <p:bldP spid="10" grpId="1" animBg="1"/>
      <p:bldP spid="11" grpId="0" animBg="1"/>
      <p:bldP spid="11" grpId="1" animBg="1"/>
      <p:bldP spid="2" grpId="0" animBg="1"/>
      <p:bldP spid="2" grpId="1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63352" y="548680"/>
            <a:ext cx="11665296" cy="115212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Предлагаемая информация для формирования запроса </a:t>
            </a:r>
          </a:p>
          <a:p>
            <a:pPr algn="ctr">
              <a:defRPr/>
            </a:pPr>
            <a:r>
              <a:rPr lang="ru-RU" sz="2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должностному лицу в </a:t>
            </a:r>
            <a:r>
              <a:rPr lang="ru-RU" sz="2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целях определения наличия/отсутствия  признаков административного правонарушения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978151" y="33528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375511252"/>
              </p:ext>
            </p:extLst>
          </p:nvPr>
        </p:nvGraphicFramePr>
        <p:xfrm>
          <a:off x="191344" y="1727477"/>
          <a:ext cx="11737304" cy="4869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739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80F130A-5C5E-4555-8B47-641391E1E3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graphicEl>
                                              <a:dgm id="{A80F130A-5C5E-4555-8B47-641391E1E3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graphicEl>
                                              <a:dgm id="{A80F130A-5C5E-4555-8B47-641391E1E3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6045369-33A3-40C4-BC41-A68162A6C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graphicEl>
                                              <a:dgm id="{66045369-33A3-40C4-BC41-A68162A6C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graphicEl>
                                              <a:dgm id="{66045369-33A3-40C4-BC41-A68162A6C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3613CB2-3602-4237-A8EC-87CCE65847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graphicEl>
                                              <a:dgm id="{F3613CB2-3602-4237-A8EC-87CCE65847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graphicEl>
                                              <a:dgm id="{F3613CB2-3602-4237-A8EC-87CCE65847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53F1280-7FAD-4270-9673-29E518FBA7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graphicEl>
                                              <a:dgm id="{A53F1280-7FAD-4270-9673-29E518FBA7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graphicEl>
                                              <a:dgm id="{A53F1280-7FAD-4270-9673-29E518FBA7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C65F556-E9EF-4DB6-9377-71BB317466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graphicEl>
                                              <a:dgm id="{EC65F556-E9EF-4DB6-9377-71BB317466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graphicEl>
                                              <a:dgm id="{EC65F556-E9EF-4DB6-9377-71BB317466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0ADE77B-D988-4E16-965C-B7052031C3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graphicEl>
                                              <a:dgm id="{90ADE77B-D988-4E16-965C-B7052031C3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graphicEl>
                                              <a:dgm id="{90ADE77B-D988-4E16-965C-B7052031C3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CA23AFB-12DB-4BC7-BFA0-7FB59FB8CF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graphicEl>
                                              <a:dgm id="{2CA23AFB-12DB-4BC7-BFA0-7FB59FB8CF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graphicEl>
                                              <a:dgm id="{2CA23AFB-12DB-4BC7-BFA0-7FB59FB8CF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7847AE4-244D-44CC-95B5-3B9503D7D0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>
                                            <p:graphicEl>
                                              <a:dgm id="{67847AE4-244D-44CC-95B5-3B9503D7D0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graphicEl>
                                              <a:dgm id="{67847AE4-244D-44CC-95B5-3B9503D7D0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2BE4F5B-DC03-45FB-9140-80A470E7C1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>
                                            <p:graphicEl>
                                              <a:dgm id="{B2BE4F5B-DC03-45FB-9140-80A470E7C1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graphicEl>
                                              <a:dgm id="{B2BE4F5B-DC03-45FB-9140-80A470E7C1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7E6277F-4143-40EC-AFCE-DBE91AEFB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graphicEl>
                                              <a:dgm id="{E7E6277F-4143-40EC-AFCE-DBE91AEFB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>
                                            <p:graphicEl>
                                              <a:dgm id="{E7E6277F-4143-40EC-AFCE-DBE91AEFB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11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42503599"/>
              </p:ext>
            </p:extLst>
          </p:nvPr>
        </p:nvGraphicFramePr>
        <p:xfrm>
          <a:off x="407368" y="1285205"/>
          <a:ext cx="11233248" cy="4500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2978151" y="33528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83432" y="3356992"/>
            <a:ext cx="2376264" cy="7563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Наименование проверяемой организации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15480" y="5805264"/>
            <a:ext cx="8928992" cy="10527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организации будет активна кнопка «</a:t>
            </a:r>
            <a:r>
              <a:rPr lang="ru-RU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сформировать ответ на запрос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 предоставлении информации (документов)»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течение 5 рабочих дней.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67408" y="537098"/>
            <a:ext cx="10585176" cy="861774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Реквизиты Типового запроса </a:t>
            </a:r>
            <a:r>
              <a:rPr lang="ru-RU" sz="2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предоставлении информации (документов), </a:t>
            </a:r>
            <a:r>
              <a:rPr lang="ru-RU" sz="2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формируемого </a:t>
            </a:r>
            <a:r>
              <a:rPr lang="ru-RU" sz="2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системой автоматически 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3359702" y="3735152"/>
            <a:ext cx="3960434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5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67A3BDD-4C88-4C10-8F22-9BD6A721B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3">
                                            <p:graphicEl>
                                              <a:dgm id="{167A3BDD-4C88-4C10-8F22-9BD6A721B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>
                                            <p:graphicEl>
                                              <a:dgm id="{167A3BDD-4C88-4C10-8F22-9BD6A721B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3">
                                            <p:graphicEl>
                                              <a:dgm id="{167A3BDD-4C88-4C10-8F22-9BD6A721B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1DED1E-C0C2-48B3-831F-6BD8C97FD0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">
                                            <p:graphicEl>
                                              <a:dgm id="{6C1DED1E-C0C2-48B3-831F-6BD8C97FD0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">
                                            <p:graphicEl>
                                              <a:dgm id="{6C1DED1E-C0C2-48B3-831F-6BD8C97FD0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3">
                                            <p:graphicEl>
                                              <a:dgm id="{6C1DED1E-C0C2-48B3-831F-6BD8C97FD0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5D1BB3-EBAC-416B-87B9-01970877FC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">
                                            <p:graphicEl>
                                              <a:dgm id="{575D1BB3-EBAC-416B-87B9-01970877FC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3">
                                            <p:graphicEl>
                                              <a:dgm id="{575D1BB3-EBAC-416B-87B9-01970877FC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3">
                                            <p:graphicEl>
                                              <a:dgm id="{575D1BB3-EBAC-416B-87B9-01970877FC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E2F135D-5B4E-495A-BF53-10BB9CDCF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">
                                            <p:graphicEl>
                                              <a:dgm id="{DE2F135D-5B4E-495A-BF53-10BB9CDCF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3">
                                            <p:graphicEl>
                                              <a:dgm id="{DE2F135D-5B4E-495A-BF53-10BB9CDCF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3">
                                            <p:graphicEl>
                                              <a:dgm id="{DE2F135D-5B4E-495A-BF53-10BB9CDCF9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5231C17-3746-4616-8900-960A9D4FCF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3">
                                            <p:graphicEl>
                                              <a:dgm id="{15231C17-3746-4616-8900-960A9D4FCF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3">
                                            <p:graphicEl>
                                              <a:dgm id="{15231C17-3746-4616-8900-960A9D4FCF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3">
                                            <p:graphicEl>
                                              <a:dgm id="{15231C17-3746-4616-8900-960A9D4FCF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  <p:bldP spid="9" grpId="0" animBg="1"/>
      <p:bldP spid="13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илиния 14"/>
          <p:cNvSpPr/>
          <p:nvPr/>
        </p:nvSpPr>
        <p:spPr>
          <a:xfrm>
            <a:off x="441417" y="1628800"/>
            <a:ext cx="2614843" cy="4968552"/>
          </a:xfrm>
          <a:custGeom>
            <a:avLst/>
            <a:gdLst>
              <a:gd name="connsiteX0" fmla="*/ 0 w 2614843"/>
              <a:gd name="connsiteY0" fmla="*/ 261484 h 4968552"/>
              <a:gd name="connsiteX1" fmla="*/ 261484 w 2614843"/>
              <a:gd name="connsiteY1" fmla="*/ 0 h 4968552"/>
              <a:gd name="connsiteX2" fmla="*/ 2353359 w 2614843"/>
              <a:gd name="connsiteY2" fmla="*/ 0 h 4968552"/>
              <a:gd name="connsiteX3" fmla="*/ 2614843 w 2614843"/>
              <a:gd name="connsiteY3" fmla="*/ 261484 h 4968552"/>
              <a:gd name="connsiteX4" fmla="*/ 2614843 w 2614843"/>
              <a:gd name="connsiteY4" fmla="*/ 4707068 h 4968552"/>
              <a:gd name="connsiteX5" fmla="*/ 2353359 w 2614843"/>
              <a:gd name="connsiteY5" fmla="*/ 4968552 h 4968552"/>
              <a:gd name="connsiteX6" fmla="*/ 261484 w 2614843"/>
              <a:gd name="connsiteY6" fmla="*/ 4968552 h 4968552"/>
              <a:gd name="connsiteX7" fmla="*/ 0 w 2614843"/>
              <a:gd name="connsiteY7" fmla="*/ 4707068 h 4968552"/>
              <a:gd name="connsiteX8" fmla="*/ 0 w 2614843"/>
              <a:gd name="connsiteY8" fmla="*/ 261484 h 4968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4843" h="4968552">
                <a:moveTo>
                  <a:pt x="0" y="261484"/>
                </a:moveTo>
                <a:cubicBezTo>
                  <a:pt x="0" y="117070"/>
                  <a:pt x="117070" y="0"/>
                  <a:pt x="261484" y="0"/>
                </a:cubicBezTo>
                <a:lnTo>
                  <a:pt x="2353359" y="0"/>
                </a:lnTo>
                <a:cubicBezTo>
                  <a:pt x="2497773" y="0"/>
                  <a:pt x="2614843" y="117070"/>
                  <a:pt x="2614843" y="261484"/>
                </a:cubicBezTo>
                <a:lnTo>
                  <a:pt x="2614843" y="4707068"/>
                </a:lnTo>
                <a:cubicBezTo>
                  <a:pt x="2614843" y="4851482"/>
                  <a:pt x="2497773" y="4968552"/>
                  <a:pt x="2353359" y="4968552"/>
                </a:cubicBezTo>
                <a:lnTo>
                  <a:pt x="261484" y="4968552"/>
                </a:lnTo>
                <a:cubicBezTo>
                  <a:pt x="117070" y="4968552"/>
                  <a:pt x="0" y="4851482"/>
                  <a:pt x="0" y="4707068"/>
                </a:cubicBezTo>
                <a:lnTo>
                  <a:pt x="0" y="261484"/>
                </a:lnTo>
                <a:close/>
              </a:path>
            </a:pathLst>
          </a:cu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5344" tIns="2072764" rIns="85344" bIns="1079056" numCol="1" spcCol="1270" anchor="ctr" anchorCtr="0">
            <a:noAutofit/>
          </a:bodyPr>
          <a:lstStyle/>
          <a:p>
            <a:pPr lvl="0" algn="ctr" defTabSz="5334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900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Должностное лицо несет персональную ответственность за достоверность предоставленной информации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3111066" y="1669217"/>
            <a:ext cx="8529550" cy="4968552"/>
          </a:xfrm>
          <a:custGeom>
            <a:avLst/>
            <a:gdLst>
              <a:gd name="connsiteX0" fmla="*/ 0 w 4549690"/>
              <a:gd name="connsiteY0" fmla="*/ 454969 h 4968552"/>
              <a:gd name="connsiteX1" fmla="*/ 454969 w 4549690"/>
              <a:gd name="connsiteY1" fmla="*/ 0 h 4968552"/>
              <a:gd name="connsiteX2" fmla="*/ 4094721 w 4549690"/>
              <a:gd name="connsiteY2" fmla="*/ 0 h 4968552"/>
              <a:gd name="connsiteX3" fmla="*/ 4549690 w 4549690"/>
              <a:gd name="connsiteY3" fmla="*/ 454969 h 4968552"/>
              <a:gd name="connsiteX4" fmla="*/ 4549690 w 4549690"/>
              <a:gd name="connsiteY4" fmla="*/ 4513583 h 4968552"/>
              <a:gd name="connsiteX5" fmla="*/ 4094721 w 4549690"/>
              <a:gd name="connsiteY5" fmla="*/ 4968552 h 4968552"/>
              <a:gd name="connsiteX6" fmla="*/ 454969 w 4549690"/>
              <a:gd name="connsiteY6" fmla="*/ 4968552 h 4968552"/>
              <a:gd name="connsiteX7" fmla="*/ 0 w 4549690"/>
              <a:gd name="connsiteY7" fmla="*/ 4513583 h 4968552"/>
              <a:gd name="connsiteX8" fmla="*/ 0 w 4549690"/>
              <a:gd name="connsiteY8" fmla="*/ 454969 h 4968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49690" h="4968552">
                <a:moveTo>
                  <a:pt x="0" y="454969"/>
                </a:moveTo>
                <a:cubicBezTo>
                  <a:pt x="0" y="203697"/>
                  <a:pt x="203697" y="0"/>
                  <a:pt x="454969" y="0"/>
                </a:cubicBezTo>
                <a:lnTo>
                  <a:pt x="4094721" y="0"/>
                </a:lnTo>
                <a:cubicBezTo>
                  <a:pt x="4345993" y="0"/>
                  <a:pt x="4549690" y="203697"/>
                  <a:pt x="4549690" y="454969"/>
                </a:cubicBezTo>
                <a:lnTo>
                  <a:pt x="4549690" y="4513583"/>
                </a:lnTo>
                <a:cubicBezTo>
                  <a:pt x="4549690" y="4764855"/>
                  <a:pt x="4345993" y="4968552"/>
                  <a:pt x="4094721" y="4968552"/>
                </a:cubicBezTo>
                <a:lnTo>
                  <a:pt x="454969" y="4968552"/>
                </a:lnTo>
                <a:cubicBezTo>
                  <a:pt x="203697" y="4968552"/>
                  <a:pt x="0" y="4764855"/>
                  <a:pt x="0" y="4513583"/>
                </a:cubicBezTo>
                <a:lnTo>
                  <a:pt x="0" y="454969"/>
                </a:lnTo>
                <a:close/>
              </a:path>
            </a:pathLst>
          </a:cu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78232" tIns="2065652" rIns="78232" bIns="1071944" numCol="1" spcCol="1270" anchor="ctr" anchorCtr="0">
            <a:noAutofit/>
          </a:bodyPr>
          <a:lstStyle/>
          <a:p>
            <a:pPr lvl="0" algn="just" defTabSz="466725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defTabSz="466725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sng" kern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Статьей 19.7 КоАП РФ предусмотрена административная ответственность за непредставление </a:t>
            </a:r>
            <a:r>
              <a:rPr lang="ru-RU" b="1" u="sng" kern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несвоевременное представление </a:t>
            </a:r>
            <a:r>
              <a:rPr lang="ru-RU" sz="1300" b="1" kern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государственный орган (должностному лицу), орган (должностному лицу), осуществляющий (осуществляющему) государственный контроль (надзор), государственный финансовый контроль, муниципальный контроль, муниципальный финансовый контроль, сведений (информации), представление которых предусмотрено законом и необходимо для осуществления этим органом (должностным лицом) его законной деятельности, либо представление в государственный орган (должностному лицу), орган (должностному лицу), осуществляющий (осуществляющему) государственный контроль (надзор), государственный финансовый контроль, муниципальный контроль, муниципальный финансовый контроль, таких сведений (информации) в неполном объеме или в искаженном виде</a:t>
            </a:r>
            <a:r>
              <a:rPr lang="ru-RU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978151" y="33528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615642" y="620688"/>
            <a:ext cx="11024974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Предупреждения, </a:t>
            </a:r>
          </a:p>
          <a:p>
            <a:pPr algn="ctr">
              <a:defRPr/>
            </a:pPr>
            <a:r>
              <a:rPr lang="ru-RU" sz="2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ключаемые  в  автоматизированный Типовой запрос</a:t>
            </a:r>
            <a:endParaRPr lang="ru-RU" sz="25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903938" y="1734479"/>
            <a:ext cx="1654527" cy="1524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Овал 17"/>
          <p:cNvSpPr/>
          <p:nvPr/>
        </p:nvSpPr>
        <p:spPr>
          <a:xfrm>
            <a:off x="5015880" y="1669216"/>
            <a:ext cx="3816423" cy="2047815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29116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360" y="1268768"/>
            <a:ext cx="11305256" cy="509235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3" name="Заголовок 1"/>
          <p:cNvSpPr>
            <a:spLocks noGrp="1"/>
          </p:cNvSpPr>
          <p:nvPr>
            <p:ph type="ctrTitle"/>
          </p:nvPr>
        </p:nvSpPr>
        <p:spPr>
          <a:xfrm>
            <a:off x="766840" y="1449358"/>
            <a:ext cx="10370293" cy="2163763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algn="l"/>
            <a:r>
              <a:rPr lang="ru-RU" alt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Наименование организации</a:t>
            </a: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 лица</a:t>
            </a: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</a:t>
            </a: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фамилия                                  имя                              отчество</a:t>
            </a:r>
            <a:b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ответа </a:t>
            </a: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</a:t>
            </a:r>
            <a:b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20313" y="1630290"/>
            <a:ext cx="6845993" cy="292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26545" y="2041482"/>
            <a:ext cx="1728787" cy="215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80347" y="2041482"/>
            <a:ext cx="1727200" cy="215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68579" y="2032546"/>
            <a:ext cx="1727200" cy="215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Блок-схема: объединение 14"/>
          <p:cNvSpPr/>
          <p:nvPr/>
        </p:nvSpPr>
        <p:spPr>
          <a:xfrm>
            <a:off x="3009486" y="2863239"/>
            <a:ext cx="213991" cy="14401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Соединительная линия уступом 17"/>
          <p:cNvCxnSpPr>
            <a:cxnSpLocks/>
          </p:cNvCxnSpPr>
          <p:nvPr/>
        </p:nvCxnSpPr>
        <p:spPr>
          <a:xfrm>
            <a:off x="3347786" y="2917394"/>
            <a:ext cx="3684399" cy="1679698"/>
          </a:xfrm>
          <a:prstGeom prst="bentConnector3">
            <a:avLst>
              <a:gd name="adj1" fmla="val 77832"/>
            </a:avLst>
          </a:prstGeom>
          <a:ln w="22225">
            <a:solidFill>
              <a:srgbClr val="FF000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7136489" y="4308961"/>
            <a:ext cx="2305051" cy="57626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Выбрать</a:t>
            </a: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нужное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055074" y="4202097"/>
            <a:ext cx="2878137" cy="1393825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Должностное лицо несет персональную ответственность за достоверность предоставленной информации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09902F9-298C-4C00-A32D-B21FF4FDB273}"/>
              </a:ext>
            </a:extLst>
          </p:cNvPr>
          <p:cNvSpPr txBox="1"/>
          <p:nvPr/>
        </p:nvSpPr>
        <p:spPr>
          <a:xfrm>
            <a:off x="388738" y="635402"/>
            <a:ext cx="10983904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002060"/>
                </a:solidFill>
              </a:rPr>
              <a:t>Структурированная форма ответа на запрос о предоставлении информации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67308" y="1569686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53273" y="1946464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14145" y="2738695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0692" y="5927952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83432" y="6024836"/>
            <a:ext cx="2478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Поля, обязательные для заполнения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807554" y="1607063"/>
            <a:ext cx="30494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ФГБУ СКК «Краснодарский</a:t>
            </a:r>
            <a:r>
              <a:rPr lang="ru-RU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337117" y="1971219"/>
            <a:ext cx="8892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66485" y="1980155"/>
            <a:ext cx="6664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476129" y="1963585"/>
            <a:ext cx="11120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Иванович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59111" y="3097615"/>
            <a:ext cx="3325409" cy="33855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Наличие технической ошибки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54522" y="3495297"/>
            <a:ext cx="636713" cy="33855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ru-RU" dirty="0"/>
              <a:t>Иное</a:t>
            </a:r>
          </a:p>
        </p:txBody>
      </p:sp>
    </p:spTree>
    <p:extLst>
      <p:ext uri="{BB962C8B-B14F-4D97-AF65-F5344CB8AC3E}">
        <p14:creationId xmlns:p14="http://schemas.microsoft.com/office/powerpoint/2010/main" val="64348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5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325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75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363" grpId="0" animBg="1"/>
      <p:bldP spid="6" grpId="0" animBg="1"/>
      <p:bldP spid="7" grpId="0" animBg="1"/>
      <p:bldP spid="9" grpId="0" animBg="1"/>
      <p:bldP spid="10" grpId="0" animBg="1"/>
      <p:bldP spid="15" grpId="0" animBg="1"/>
      <p:bldP spid="15" grpId="1" animBg="1"/>
      <p:bldP spid="20" grpId="0" animBg="1"/>
      <p:bldP spid="38" grpId="0" animBg="1"/>
      <p:bldP spid="2" grpId="0" animBg="1"/>
      <p:bldP spid="3" grpId="0"/>
      <p:bldP spid="19" grpId="0"/>
      <p:bldP spid="21" grpId="0"/>
      <p:bldP spid="22" grpId="0"/>
      <p:bldP spid="8" grpId="0"/>
      <p:bldP spid="11" grpId="0"/>
      <p:bldP spid="12" grpId="0"/>
      <p:bldP spid="13" grpId="0"/>
      <p:bldP spid="14" grpId="0"/>
      <p:bldP spid="23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ABAA6362-A54D-4012-8CFC-54AE13C4FF1A}"/>
              </a:ext>
            </a:extLst>
          </p:cNvPr>
          <p:cNvSpPr/>
          <p:nvPr/>
        </p:nvSpPr>
        <p:spPr>
          <a:xfrm>
            <a:off x="443372" y="1628804"/>
            <a:ext cx="11305256" cy="500426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458271" y="404665"/>
            <a:ext cx="9966321" cy="551322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altLang="ru-RU" sz="2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Предусмотреть интерфейс отражения информации по обращению в случае </a:t>
            </a:r>
            <a:r>
              <a:rPr lang="ru-RU" altLang="ru-RU" sz="2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наличия технической ошибки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1316003" y="1777983"/>
            <a:ext cx="9211528" cy="3451225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alt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alt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Дата  обращения</a:t>
            </a:r>
          </a:p>
          <a:p>
            <a:pPr marL="0" indent="0">
              <a:buNone/>
            </a:pP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день                     месяц                            год</a:t>
            </a:r>
          </a:p>
          <a:p>
            <a:pPr marL="0" indent="0">
              <a:buNone/>
            </a:pP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Номер обращения</a:t>
            </a:r>
            <a:r>
              <a:rPr lang="en-US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</a:t>
            </a: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и/или</a:t>
            </a:r>
          </a:p>
          <a:p>
            <a:pPr marL="0" indent="0">
              <a:buNone/>
            </a:pPr>
            <a:endParaRPr lang="ru-RU" alt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Текст обращения</a:t>
            </a:r>
          </a:p>
          <a:p>
            <a:pPr marL="0" indent="0">
              <a:buNone/>
            </a:pPr>
            <a:endParaRPr lang="ru-RU" alt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Файл обращения </a:t>
            </a:r>
          </a:p>
          <a:p>
            <a:pPr marL="0" indent="0">
              <a:buNone/>
            </a:pP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803043" y="2414037"/>
            <a:ext cx="463551" cy="217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95551" y="2968797"/>
            <a:ext cx="1728788" cy="265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82468" y="3499917"/>
            <a:ext cx="5689600" cy="35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Неактивна кнопка «Опубликовать»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82471" y="4134477"/>
            <a:ext cx="1343452" cy="26731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добавить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36513" y="2414044"/>
            <a:ext cx="461963" cy="217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043001" y="2404519"/>
            <a:ext cx="1081088" cy="2338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</p:txBody>
      </p:sp>
      <p:sp>
        <p:nvSpPr>
          <p:cNvPr id="20" name="Блок-схема: объединение 19"/>
          <p:cNvSpPr/>
          <p:nvPr/>
        </p:nvSpPr>
        <p:spPr>
          <a:xfrm>
            <a:off x="3537876" y="2442067"/>
            <a:ext cx="213989" cy="11413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Блок-схема: объединение 21"/>
          <p:cNvSpPr/>
          <p:nvPr/>
        </p:nvSpPr>
        <p:spPr>
          <a:xfrm>
            <a:off x="4659100" y="2432432"/>
            <a:ext cx="213989" cy="11413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Блок-схема: объединение 22"/>
          <p:cNvSpPr/>
          <p:nvPr/>
        </p:nvSpPr>
        <p:spPr>
          <a:xfrm>
            <a:off x="5700948" y="2422935"/>
            <a:ext cx="213989" cy="11413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Соединительная линия уступом 23"/>
          <p:cNvCxnSpPr/>
          <p:nvPr/>
        </p:nvCxnSpPr>
        <p:spPr>
          <a:xfrm rot="5400000" flipH="1" flipV="1">
            <a:off x="5538177" y="107403"/>
            <a:ext cx="412750" cy="4200525"/>
          </a:xfrm>
          <a:prstGeom prst="bentConnector2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9" name="Прямая соединительная линия 2048"/>
          <p:cNvCxnSpPr/>
          <p:nvPr/>
        </p:nvCxnSpPr>
        <p:spPr>
          <a:xfrm flipV="1">
            <a:off x="5808051" y="2001296"/>
            <a:ext cx="0" cy="40322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4752364" y="2001296"/>
            <a:ext cx="0" cy="40322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1" name="Прямоугольник 2050"/>
          <p:cNvSpPr/>
          <p:nvPr/>
        </p:nvSpPr>
        <p:spPr>
          <a:xfrm>
            <a:off x="8001982" y="1823496"/>
            <a:ext cx="1368425" cy="566737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Выбрать нужное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168417" y="2968797"/>
            <a:ext cx="1728787" cy="265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458271" y="5465482"/>
            <a:ext cx="740886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Arial" charset="0"/>
              </a:rPr>
              <a:t>Обращений может быть </a:t>
            </a:r>
            <a:r>
              <a:rPr lang="ru-RU" sz="1800" dirty="0" smtClean="0">
                <a:solidFill>
                  <a:srgbClr val="002060"/>
                </a:solidFill>
                <a:latin typeface="Arial" charset="0"/>
              </a:rPr>
              <a:t>несколько                 Реализовать возможность </a:t>
            </a:r>
            <a:r>
              <a:rPr lang="ru-RU" sz="1800" dirty="0">
                <a:solidFill>
                  <a:srgbClr val="002060"/>
                </a:solidFill>
                <a:latin typeface="Arial" charset="0"/>
              </a:rPr>
              <a:t>внести информацию по </a:t>
            </a:r>
            <a:r>
              <a:rPr lang="ru-RU" sz="1800" u="sng" dirty="0">
                <a:solidFill>
                  <a:srgbClr val="002060"/>
                </a:solidFill>
                <a:latin typeface="Arial" charset="0"/>
              </a:rPr>
              <a:t>нескольким</a:t>
            </a:r>
            <a:r>
              <a:rPr lang="ru-RU" sz="1800" dirty="0">
                <a:solidFill>
                  <a:srgbClr val="002060"/>
                </a:solidFill>
                <a:latin typeface="Arial" charset="0"/>
              </a:rPr>
              <a:t> обращениям</a:t>
            </a:r>
          </a:p>
        </p:txBody>
      </p:sp>
      <p:cxnSp>
        <p:nvCxnSpPr>
          <p:cNvPr id="2059" name="Прямая со стрелкой 2058"/>
          <p:cNvCxnSpPr>
            <a:cxnSpLocks/>
            <a:stCxn id="16" idx="3"/>
          </p:cNvCxnSpPr>
          <p:nvPr/>
        </p:nvCxnSpPr>
        <p:spPr>
          <a:xfrm>
            <a:off x="4625923" y="4268136"/>
            <a:ext cx="1542498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0" name="Прямоугольник 2059"/>
          <p:cNvSpPr/>
          <p:nvPr/>
        </p:nvSpPr>
        <p:spPr>
          <a:xfrm>
            <a:off x="6168421" y="3944785"/>
            <a:ext cx="4248059" cy="1068391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Добавить файл </a:t>
            </a:r>
            <a:r>
              <a:rPr lang="ru-RU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номер обращения </a:t>
            </a:r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форматах </a:t>
            </a:r>
            <a:r>
              <a:rPr lang="en-US" sz="20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docx</a:t>
            </a: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pdf</a:t>
            </a:r>
            <a:endParaRPr lang="ru-RU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4" name="Выгнутая влево стрелка 2063"/>
          <p:cNvSpPr/>
          <p:nvPr/>
        </p:nvSpPr>
        <p:spPr>
          <a:xfrm>
            <a:off x="794350" y="4893388"/>
            <a:ext cx="550863" cy="946150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5" name="Стрелка вниз 2064"/>
          <p:cNvSpPr/>
          <p:nvPr/>
        </p:nvSpPr>
        <p:spPr>
          <a:xfrm>
            <a:off x="3829441" y="982450"/>
            <a:ext cx="787400" cy="57626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Стрелка вниз 53"/>
          <p:cNvSpPr/>
          <p:nvPr/>
        </p:nvSpPr>
        <p:spPr>
          <a:xfrm>
            <a:off x="5134367" y="982450"/>
            <a:ext cx="787400" cy="57626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Стрелка вниз 54"/>
          <p:cNvSpPr/>
          <p:nvPr/>
        </p:nvSpPr>
        <p:spPr>
          <a:xfrm>
            <a:off x="6663128" y="990388"/>
            <a:ext cx="787400" cy="57467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Стрелка вниз 55"/>
          <p:cNvSpPr/>
          <p:nvPr/>
        </p:nvSpPr>
        <p:spPr>
          <a:xfrm>
            <a:off x="8317303" y="999904"/>
            <a:ext cx="788988" cy="5762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3D84AC0-8232-4487-839A-C1AD69AD772B}"/>
              </a:ext>
            </a:extLst>
          </p:cNvPr>
          <p:cNvSpPr txBox="1"/>
          <p:nvPr/>
        </p:nvSpPr>
        <p:spPr>
          <a:xfrm>
            <a:off x="1416218" y="4755099"/>
            <a:ext cx="100059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</a:rPr>
              <a:t>Важно!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7802B6B6-8BB0-47DD-9546-FC478EF2BBEC}"/>
              </a:ext>
            </a:extLst>
          </p:cNvPr>
          <p:cNvSpPr/>
          <p:nvPr/>
        </p:nvSpPr>
        <p:spPr>
          <a:xfrm>
            <a:off x="9907121" y="6128894"/>
            <a:ext cx="7722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2A1A690-EF33-4F69-A6D6-01D31D9CF097}"/>
              </a:ext>
            </a:extLst>
          </p:cNvPr>
          <p:cNvSpPr/>
          <p:nvPr/>
        </p:nvSpPr>
        <p:spPr>
          <a:xfrm>
            <a:off x="3581866" y="2957039"/>
            <a:ext cx="1173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SD1111111</a:t>
            </a:r>
            <a:endParaRPr lang="ru-RU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0FFF57E-9CD0-4AE3-82A1-46CAA602AC4D}"/>
              </a:ext>
            </a:extLst>
          </p:cNvPr>
          <p:cNvSpPr/>
          <p:nvPr/>
        </p:nvSpPr>
        <p:spPr>
          <a:xfrm>
            <a:off x="6398763" y="2937028"/>
            <a:ext cx="13161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IM111111111</a:t>
            </a:r>
            <a:endParaRPr lang="ru-RU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0716D8FA-C973-48C3-9CB5-52D11883B2E5}"/>
              </a:ext>
            </a:extLst>
          </p:cNvPr>
          <p:cNvSpPr txBox="1"/>
          <p:nvPr/>
        </p:nvSpPr>
        <p:spPr>
          <a:xfrm>
            <a:off x="638303" y="6129747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9B112D29-8355-49A5-A694-964131D080AF}"/>
              </a:ext>
            </a:extLst>
          </p:cNvPr>
          <p:cNvSpPr/>
          <p:nvPr/>
        </p:nvSpPr>
        <p:spPr>
          <a:xfrm>
            <a:off x="891043" y="6226631"/>
            <a:ext cx="2478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Поля, обязательные для заполнения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FD413C07-93CA-447B-9427-A3890A712AA9}"/>
              </a:ext>
            </a:extLst>
          </p:cNvPr>
          <p:cNvSpPr txBox="1"/>
          <p:nvPr/>
        </p:nvSpPr>
        <p:spPr>
          <a:xfrm>
            <a:off x="2926841" y="4076076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3247BB4D-EFF5-4138-BB10-43C3751D5C54}"/>
              </a:ext>
            </a:extLst>
          </p:cNvPr>
          <p:cNvSpPr txBox="1"/>
          <p:nvPr/>
        </p:nvSpPr>
        <p:spPr>
          <a:xfrm>
            <a:off x="2931803" y="3491297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E32EA8D1-CA1E-4746-AED1-1B9900D2AC35}"/>
              </a:ext>
            </a:extLst>
          </p:cNvPr>
          <p:cNvSpPr txBox="1"/>
          <p:nvPr/>
        </p:nvSpPr>
        <p:spPr>
          <a:xfrm>
            <a:off x="2931803" y="2893745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C07555A5-7FC7-43BC-AA6C-C946464A4A6A}"/>
              </a:ext>
            </a:extLst>
          </p:cNvPr>
          <p:cNvSpPr txBox="1"/>
          <p:nvPr/>
        </p:nvSpPr>
        <p:spPr>
          <a:xfrm>
            <a:off x="2931803" y="2352261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824" y="5586496"/>
            <a:ext cx="1060454" cy="14815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170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425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163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9500"/>
                            </p:stCondLst>
                            <p:childTnLst>
                              <p:par>
                                <p:cTn id="1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0500"/>
                            </p:stCondLst>
                            <p:childTnLst>
                              <p:par>
                                <p:cTn id="1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100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1500"/>
                            </p:stCondLst>
                            <p:childTnLst>
                              <p:par>
                                <p:cTn id="1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2000"/>
                            </p:stCondLst>
                            <p:childTnLst>
                              <p:par>
                                <p:cTn id="1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2500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3000"/>
                            </p:stCondLst>
                            <p:childTnLst>
                              <p:par>
                                <p:cTn id="1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3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3500"/>
                            </p:stCondLst>
                            <p:childTnLst>
                              <p:par>
                                <p:cTn id="1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8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6386" grpId="0" animBg="1"/>
      <p:bldP spid="16386" grpId="1" animBg="1"/>
      <p:bldP spid="16387" grpId="0" build="p" animBg="1"/>
      <p:bldP spid="10" grpId="0" animBg="1"/>
      <p:bldP spid="11" grpId="0" animBg="1"/>
      <p:bldP spid="12" grpId="0" animBg="1"/>
      <p:bldP spid="16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051" grpId="0" animBg="1"/>
      <p:bldP spid="37" grpId="0" animBg="1"/>
      <p:bldP spid="44" grpId="0" animBg="1"/>
      <p:bldP spid="44" grpId="1" animBg="1"/>
      <p:bldP spid="2060" grpId="0" animBg="1"/>
      <p:bldP spid="2064" grpId="0" animBg="1"/>
      <p:bldP spid="2065" grpId="0" animBg="1"/>
      <p:bldP spid="54" grpId="0" animBg="1"/>
      <p:bldP spid="55" grpId="0" animBg="1"/>
      <p:bldP spid="56" grpId="0" animBg="1"/>
      <p:bldP spid="2" grpId="0" animBg="1"/>
      <p:bldP spid="3" grpId="0"/>
      <p:bldP spid="5" grpId="0"/>
      <p:bldP spid="6" grpId="0"/>
      <p:bldP spid="39" grpId="0"/>
      <p:bldP spid="40" grpId="0"/>
      <p:bldP spid="41" grpId="0"/>
      <p:bldP spid="42" grpId="0"/>
      <p:bldP spid="43" grpId="0"/>
      <p:bldP spid="4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="" xmlns:a16="http://schemas.microsoft.com/office/drawing/2014/main" id="{C02D1134-B940-41CF-B6C5-D011C0C17075}"/>
              </a:ext>
            </a:extLst>
          </p:cNvPr>
          <p:cNvSpPr/>
          <p:nvPr/>
        </p:nvSpPr>
        <p:spPr>
          <a:xfrm>
            <a:off x="443372" y="1177930"/>
            <a:ext cx="11305256" cy="551497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3353" y="461962"/>
            <a:ext cx="9011344" cy="632428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Иное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документе удостоверяющем личность</a:t>
            </a:r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>
          <a:xfrm>
            <a:off x="1055443" y="1284288"/>
            <a:ext cx="10405636" cy="5111750"/>
          </a:xfrm>
          <a:blipFill dpi="0" rotWithShape="1">
            <a:blip r:embed="rId3"/>
            <a:srcRect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 Документ  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Серия и номер документа 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Кем выдан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Дата выдачи </a:t>
            </a:r>
          </a:p>
          <a:p>
            <a:pPr marL="0" indent="0">
              <a:buNone/>
            </a:pP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день                     месяц                            год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Дата рождения </a:t>
            </a:r>
          </a:p>
          <a:p>
            <a:pPr marL="0" indent="0">
              <a:buNone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день                     месяц                            год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Место рождения 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Адрес места жительства и/или регистрации      Индекс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Пункт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Р-н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Улица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Дом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Копия документа                                                    Корпус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Квартира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65719" y="1277894"/>
            <a:ext cx="4000500" cy="2524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Паспорт гражданина РФ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44876" y="1624387"/>
            <a:ext cx="1727200" cy="215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0502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41661" y="1618732"/>
            <a:ext cx="1727200" cy="215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358069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85244" y="1920688"/>
            <a:ext cx="6502400" cy="2174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Отделом УФМС России по Краснодарскому краю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907520" y="2297049"/>
            <a:ext cx="463551" cy="219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025121" y="2308371"/>
            <a:ext cx="463551" cy="2284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063343" y="2293090"/>
            <a:ext cx="1079500" cy="253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16" name="Блок-схема: объединение 15"/>
          <p:cNvSpPr/>
          <p:nvPr/>
        </p:nvSpPr>
        <p:spPr>
          <a:xfrm>
            <a:off x="2661404" y="2336839"/>
            <a:ext cx="213989" cy="11413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Блок-схема: объединение 16"/>
          <p:cNvSpPr/>
          <p:nvPr/>
        </p:nvSpPr>
        <p:spPr>
          <a:xfrm>
            <a:off x="3710203" y="2368938"/>
            <a:ext cx="213989" cy="11413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Блок-схема: объединение 17"/>
          <p:cNvSpPr/>
          <p:nvPr/>
        </p:nvSpPr>
        <p:spPr>
          <a:xfrm>
            <a:off x="4801484" y="2387411"/>
            <a:ext cx="213989" cy="11413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104031" y="2815493"/>
            <a:ext cx="463551" cy="219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150189" y="2841404"/>
            <a:ext cx="461963" cy="193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212227" y="2835757"/>
            <a:ext cx="1081088" cy="1988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1988</a:t>
            </a:r>
          </a:p>
        </p:txBody>
      </p:sp>
      <p:sp>
        <p:nvSpPr>
          <p:cNvPr id="23" name="Блок-схема: объединение 22"/>
          <p:cNvSpPr/>
          <p:nvPr/>
        </p:nvSpPr>
        <p:spPr>
          <a:xfrm>
            <a:off x="2778252" y="2881816"/>
            <a:ext cx="213989" cy="11413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Блок-схема: объединение 23"/>
          <p:cNvSpPr/>
          <p:nvPr/>
        </p:nvSpPr>
        <p:spPr>
          <a:xfrm>
            <a:off x="3823232" y="2881816"/>
            <a:ext cx="213989" cy="11413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Блок-схема: объединение 24"/>
          <p:cNvSpPr/>
          <p:nvPr/>
        </p:nvSpPr>
        <p:spPr>
          <a:xfrm>
            <a:off x="4857164" y="2900948"/>
            <a:ext cx="213989" cy="11413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10593" y="3502664"/>
            <a:ext cx="4148137" cy="215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Краснодар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860281" y="3864619"/>
            <a:ext cx="1484313" cy="203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350698</a:t>
            </a:r>
          </a:p>
        </p:txBody>
      </p:sp>
      <p:sp>
        <p:nvSpPr>
          <p:cNvPr id="29" name="Блок-схема: объединение 28"/>
          <p:cNvSpPr/>
          <p:nvPr/>
        </p:nvSpPr>
        <p:spPr>
          <a:xfrm>
            <a:off x="6424195" y="3915065"/>
            <a:ext cx="284100" cy="11413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860275" y="4199559"/>
            <a:ext cx="1485900" cy="219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Краснодар</a:t>
            </a:r>
          </a:p>
        </p:txBody>
      </p:sp>
      <p:sp>
        <p:nvSpPr>
          <p:cNvPr id="31" name="Блок-схема: объединение 30"/>
          <p:cNvSpPr/>
          <p:nvPr/>
        </p:nvSpPr>
        <p:spPr>
          <a:xfrm>
            <a:off x="6425007" y="4198905"/>
            <a:ext cx="284100" cy="11413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005261" y="4762090"/>
            <a:ext cx="1844675" cy="219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Прикубанский</a:t>
            </a:r>
            <a:endParaRPr lang="ru-RU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Блок-схема: объединение 32"/>
          <p:cNvSpPr/>
          <p:nvPr/>
        </p:nvSpPr>
        <p:spPr>
          <a:xfrm>
            <a:off x="6553251" y="4816078"/>
            <a:ext cx="284100" cy="11413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005261" y="5127631"/>
            <a:ext cx="1844675" cy="211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Карасунская</a:t>
            </a:r>
            <a:endParaRPr lang="ru-RU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Блок-схема: объединение 34"/>
          <p:cNvSpPr/>
          <p:nvPr/>
        </p:nvSpPr>
        <p:spPr>
          <a:xfrm>
            <a:off x="6593683" y="5180922"/>
            <a:ext cx="284100" cy="110108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158730" y="5470533"/>
            <a:ext cx="591431" cy="204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155</a:t>
            </a:r>
          </a:p>
        </p:txBody>
      </p:sp>
      <p:sp>
        <p:nvSpPr>
          <p:cNvPr id="37" name="Блок-схема: объединение 36"/>
          <p:cNvSpPr/>
          <p:nvPr/>
        </p:nvSpPr>
        <p:spPr>
          <a:xfrm>
            <a:off x="6760419" y="5516658"/>
            <a:ext cx="284100" cy="110108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158730" y="5794236"/>
            <a:ext cx="588255" cy="2049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155</a:t>
            </a:r>
          </a:p>
        </p:txBody>
      </p:sp>
      <p:sp>
        <p:nvSpPr>
          <p:cNvPr id="39" name="Блок-схема: объединение 38"/>
          <p:cNvSpPr/>
          <p:nvPr/>
        </p:nvSpPr>
        <p:spPr>
          <a:xfrm>
            <a:off x="6762915" y="5852134"/>
            <a:ext cx="284100" cy="110108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158730" y="6129167"/>
            <a:ext cx="588255" cy="2175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155</a:t>
            </a:r>
          </a:p>
        </p:txBody>
      </p:sp>
      <p:sp>
        <p:nvSpPr>
          <p:cNvPr id="41" name="Блок-схема: объединение 40"/>
          <p:cNvSpPr/>
          <p:nvPr/>
        </p:nvSpPr>
        <p:spPr>
          <a:xfrm>
            <a:off x="6766431" y="6184230"/>
            <a:ext cx="284100" cy="110108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9510764" y="2514561"/>
            <a:ext cx="1998184" cy="270984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Должностное лицо несет персональную ответственность за достоверность предоставленной информации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3021475" y="5715491"/>
            <a:ext cx="1338704" cy="27330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добавить</a:t>
            </a:r>
          </a:p>
        </p:txBody>
      </p:sp>
      <p:cxnSp>
        <p:nvCxnSpPr>
          <p:cNvPr id="59" name="Соединительная линия уступом 58"/>
          <p:cNvCxnSpPr>
            <a:cxnSpLocks/>
            <a:endCxn id="60" idx="3"/>
          </p:cNvCxnSpPr>
          <p:nvPr/>
        </p:nvCxnSpPr>
        <p:spPr>
          <a:xfrm rot="16200000" flipV="1">
            <a:off x="2088526" y="5142883"/>
            <a:ext cx="1018806" cy="488800"/>
          </a:xfrm>
          <a:prstGeom prst="bentConnector2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675543" y="4517525"/>
            <a:ext cx="1677988" cy="7207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Надлежащим образом заверенная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291DA36D-ABB5-4CE6-9C58-6EA8624ABCEF}"/>
              </a:ext>
            </a:extLst>
          </p:cNvPr>
          <p:cNvSpPr/>
          <p:nvPr/>
        </p:nvSpPr>
        <p:spPr>
          <a:xfrm>
            <a:off x="9799145" y="6346409"/>
            <a:ext cx="16619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/>
              </a:rPr>
              <a:t>Назад</a:t>
            </a:r>
            <a:r>
              <a:rPr lang="ru-RU" alt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alt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/>
              </a:rPr>
              <a:t>Далее</a:t>
            </a:r>
            <a:endParaRPr lang="ru-RU" dirty="0"/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415470CD-1E57-4895-9113-12F852A75AF3}"/>
              </a:ext>
            </a:extLst>
          </p:cNvPr>
          <p:cNvSpPr txBox="1"/>
          <p:nvPr/>
        </p:nvSpPr>
        <p:spPr>
          <a:xfrm>
            <a:off x="1044751" y="6333705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="" xmlns:a16="http://schemas.microsoft.com/office/drawing/2014/main" id="{70BACB3B-B8A6-43C1-8746-1DAF9D232539}"/>
              </a:ext>
            </a:extLst>
          </p:cNvPr>
          <p:cNvSpPr/>
          <p:nvPr/>
        </p:nvSpPr>
        <p:spPr>
          <a:xfrm>
            <a:off x="1297491" y="6430589"/>
            <a:ext cx="2478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Поля, обязательные для заполнения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E4003D5C-23EB-400F-9095-D7C590B577B6}"/>
              </a:ext>
            </a:extLst>
          </p:cNvPr>
          <p:cNvSpPr txBox="1"/>
          <p:nvPr/>
        </p:nvSpPr>
        <p:spPr>
          <a:xfrm>
            <a:off x="2712761" y="3444432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F0515354-9082-4333-91F2-A613E96937DD}"/>
              </a:ext>
            </a:extLst>
          </p:cNvPr>
          <p:cNvSpPr txBox="1"/>
          <p:nvPr/>
        </p:nvSpPr>
        <p:spPr>
          <a:xfrm>
            <a:off x="5286961" y="3718568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ED7C2901-2923-456D-A095-64FE920E1F7E}"/>
              </a:ext>
            </a:extLst>
          </p:cNvPr>
          <p:cNvSpPr txBox="1"/>
          <p:nvPr/>
        </p:nvSpPr>
        <p:spPr>
          <a:xfrm>
            <a:off x="2522597" y="2742208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C597D85A-7F6D-403E-AC72-2E7ECF2BE9CA}"/>
              </a:ext>
            </a:extLst>
          </p:cNvPr>
          <p:cNvSpPr txBox="1"/>
          <p:nvPr/>
        </p:nvSpPr>
        <p:spPr>
          <a:xfrm>
            <a:off x="2331648" y="2177727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F074A259-2E89-4D06-B374-F742AE098850}"/>
              </a:ext>
            </a:extLst>
          </p:cNvPr>
          <p:cNvSpPr txBox="1"/>
          <p:nvPr/>
        </p:nvSpPr>
        <p:spPr>
          <a:xfrm>
            <a:off x="2170693" y="1845792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7F2843B7-E131-4F52-8433-3C6F74FA4E93}"/>
              </a:ext>
            </a:extLst>
          </p:cNvPr>
          <p:cNvSpPr txBox="1"/>
          <p:nvPr/>
        </p:nvSpPr>
        <p:spPr>
          <a:xfrm>
            <a:off x="3584841" y="1530810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D6678AA0-A67C-4558-9ACE-13A57FD26D30}"/>
              </a:ext>
            </a:extLst>
          </p:cNvPr>
          <p:cNvSpPr txBox="1"/>
          <p:nvPr/>
        </p:nvSpPr>
        <p:spPr>
          <a:xfrm>
            <a:off x="2163353" y="1226895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0627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3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4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775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8500"/>
                            </p:stCondLst>
                            <p:childTnLst>
                              <p:par>
                                <p:cTn id="1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925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250"/>
                            </p:stCondLst>
                            <p:childTnLst>
                              <p:par>
                                <p:cTn id="1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0750"/>
                            </p:stCondLst>
                            <p:childTnLst>
                              <p:par>
                                <p:cTn id="1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1250"/>
                            </p:stCondLst>
                            <p:childTnLst>
                              <p:par>
                                <p:cTn id="1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1750"/>
                            </p:stCondLst>
                            <p:childTnLst>
                              <p:par>
                                <p:cTn id="1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2250"/>
                            </p:stCondLst>
                            <p:childTnLst>
                              <p:par>
                                <p:cTn id="1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2750"/>
                            </p:stCondLst>
                            <p:childTnLst>
                              <p:par>
                                <p:cTn id="1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3250"/>
                            </p:stCondLst>
                            <p:childTnLst>
                              <p:par>
                                <p:cTn id="1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3750"/>
                            </p:stCondLst>
                            <p:childTnLst>
                              <p:par>
                                <p:cTn id="1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4250"/>
                            </p:stCondLst>
                            <p:childTnLst>
                              <p:par>
                                <p:cTn id="1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4750"/>
                            </p:stCondLst>
                            <p:childTnLst>
                              <p:par>
                                <p:cTn id="1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5250"/>
                            </p:stCondLst>
                            <p:childTnLst>
                              <p:par>
                                <p:cTn id="1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5750"/>
                            </p:stCondLst>
                            <p:childTnLst>
                              <p:par>
                                <p:cTn id="1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6250"/>
                            </p:stCondLst>
                            <p:childTnLst>
                              <p:par>
                                <p:cTn id="1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6750"/>
                            </p:stCondLst>
                            <p:childTnLst>
                              <p:par>
                                <p:cTn id="1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7500"/>
                            </p:stCondLst>
                            <p:childTnLst>
                              <p:par>
                                <p:cTn id="2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8000"/>
                            </p:stCondLst>
                            <p:childTnLst>
                              <p:par>
                                <p:cTn id="20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7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8500"/>
                            </p:stCondLst>
                            <p:childTnLst>
                              <p:par>
                                <p:cTn id="20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9000"/>
                            </p:stCondLst>
                            <p:childTnLst>
                              <p:par>
                                <p:cTn id="2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9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2" grpId="0" animBg="1"/>
      <p:bldP spid="17411" grpId="0" animBg="1"/>
      <p:bldP spid="7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51" grpId="0" animBg="1"/>
      <p:bldP spid="51" grpId="1" animBg="1"/>
      <p:bldP spid="53" grpId="0" animBg="1"/>
      <p:bldP spid="60" grpId="0" animBg="1"/>
      <p:bldP spid="60" grpId="1" animBg="1"/>
      <p:bldP spid="3" grpId="0"/>
      <p:bldP spid="56" grpId="0"/>
      <p:bldP spid="57" grpId="0"/>
      <p:bldP spid="58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>
            <a:extLst>
              <a:ext uri="{FF2B5EF4-FFF2-40B4-BE49-F238E27FC236}">
                <a16:creationId xmlns="" xmlns:a16="http://schemas.microsoft.com/office/drawing/2014/main" id="{AA6C2386-4880-42B3-BE20-49F1FDC2CB7C}"/>
              </a:ext>
            </a:extLst>
          </p:cNvPr>
          <p:cNvSpPr/>
          <p:nvPr/>
        </p:nvSpPr>
        <p:spPr>
          <a:xfrm>
            <a:off x="443372" y="995459"/>
            <a:ext cx="11305256" cy="5697442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8388" y="391977"/>
            <a:ext cx="9011344" cy="582360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Иное</a:t>
            </a:r>
            <a:r>
              <a:rPr lang="ru-RU" sz="2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месте работы</a:t>
            </a:r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1055444" y="1052513"/>
            <a:ext cx="10265527" cy="5256212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     Место работы  </a:t>
            </a:r>
          </a:p>
          <a:p>
            <a:pPr marL="0" indent="0">
              <a:buNone/>
            </a:pPr>
            <a:endParaRPr lang="ru-RU" altLang="ru-RU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alt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altLang="ru-RU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alt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Должность </a:t>
            </a: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лица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Приказ о назначении 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на занимаемую должность       </a:t>
            </a:r>
            <a:r>
              <a:rPr lang="ru-RU" alt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</a:p>
          <a:p>
            <a:pPr marL="0" indent="0"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день                     месяц                            год</a:t>
            </a:r>
          </a:p>
          <a:p>
            <a:pPr marL="0" indent="0">
              <a:buNone/>
            </a:pPr>
            <a:r>
              <a:rPr lang="ru-RU" alt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№                                        Копия </a:t>
            </a:r>
          </a:p>
          <a:p>
            <a:pPr marL="0" indent="0">
              <a:buNone/>
            </a:pPr>
            <a:r>
              <a:rPr lang="ru-RU" alt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документа 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Документ, на основании которого за лицом закреплена обязанность утверждения и/или</a:t>
            </a:r>
          </a:p>
          <a:p>
            <a:pPr marL="0" indent="0"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   размещения ПЗ и/или ПГЗ             </a:t>
            </a:r>
            <a:r>
              <a:rPr lang="ru-RU" alt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                                                                     №</a:t>
            </a:r>
          </a:p>
          <a:p>
            <a:pPr marL="0" indent="0"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день                     месяц                            год</a:t>
            </a:r>
          </a:p>
          <a:p>
            <a:pPr marL="0" indent="0">
              <a:buNone/>
            </a:pPr>
            <a:r>
              <a:rPr lang="ru-RU" alt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</a:p>
          <a:p>
            <a:pPr marL="0" indent="0">
              <a:buNone/>
            </a:pPr>
            <a:r>
              <a:rPr lang="ru-RU" alt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Наименование   документа                                                                  </a:t>
            </a:r>
          </a:p>
          <a:p>
            <a:pPr marL="0" indent="0">
              <a:buNone/>
            </a:pPr>
            <a:r>
              <a:rPr lang="ru-RU" altLang="ru-RU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Копия документа </a:t>
            </a:r>
          </a:p>
          <a:p>
            <a:pPr marL="0" indent="0">
              <a:buNone/>
            </a:pPr>
            <a:endParaRPr lang="ru-RU" alt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alt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71615" y="1060239"/>
            <a:ext cx="4000500" cy="25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ФГБУ СКК «Краснодарский»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104433" y="2361643"/>
            <a:ext cx="2200275" cy="215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</a:t>
            </a:r>
          </a:p>
        </p:txBody>
      </p:sp>
      <p:sp>
        <p:nvSpPr>
          <p:cNvPr id="80" name="Блок-схема: объединение 79"/>
          <p:cNvSpPr/>
          <p:nvPr/>
        </p:nvSpPr>
        <p:spPr>
          <a:xfrm>
            <a:off x="4702216" y="3072061"/>
            <a:ext cx="213989" cy="179547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4716749" y="3628280"/>
            <a:ext cx="1484312" cy="215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5090063" y="3053681"/>
            <a:ext cx="463551" cy="239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6207663" y="3072731"/>
            <a:ext cx="463551" cy="239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7451918" y="3067628"/>
            <a:ext cx="1081087" cy="239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85" name="Блок-схема: объединение 84"/>
          <p:cNvSpPr/>
          <p:nvPr/>
        </p:nvSpPr>
        <p:spPr>
          <a:xfrm>
            <a:off x="5812932" y="3073241"/>
            <a:ext cx="213989" cy="179547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Блок-схема: объединение 85"/>
          <p:cNvSpPr/>
          <p:nvPr/>
        </p:nvSpPr>
        <p:spPr>
          <a:xfrm>
            <a:off x="6930839" y="3101680"/>
            <a:ext cx="213989" cy="179547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8252796" y="3692012"/>
            <a:ext cx="1455109" cy="35152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добавить</a:t>
            </a:r>
          </a:p>
        </p:txBody>
      </p:sp>
      <p:sp>
        <p:nvSpPr>
          <p:cNvPr id="88" name="Блок-схема: объединение 87"/>
          <p:cNvSpPr/>
          <p:nvPr/>
        </p:nvSpPr>
        <p:spPr>
          <a:xfrm>
            <a:off x="5232564" y="4696684"/>
            <a:ext cx="213989" cy="17954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126949" y="5492669"/>
            <a:ext cx="3780991" cy="318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о закреплении обязанностей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5508729" y="4677323"/>
            <a:ext cx="461963" cy="239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6761885" y="4636863"/>
            <a:ext cx="461963" cy="239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7990379" y="4619773"/>
            <a:ext cx="1081087" cy="239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93" name="Блок-схема: объединение 92"/>
          <p:cNvSpPr/>
          <p:nvPr/>
        </p:nvSpPr>
        <p:spPr>
          <a:xfrm>
            <a:off x="6394060" y="4686731"/>
            <a:ext cx="213989" cy="17954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Блок-схема: объединение 93"/>
          <p:cNvSpPr/>
          <p:nvPr/>
        </p:nvSpPr>
        <p:spPr>
          <a:xfrm>
            <a:off x="7682708" y="4672393"/>
            <a:ext cx="213989" cy="179546"/>
          </a:xfrm>
          <a:prstGeom prst="flowChartMerg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3171059" y="5910176"/>
            <a:ext cx="1388180" cy="27330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добавить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9708958" y="4619773"/>
            <a:ext cx="463551" cy="239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AB359226-92E6-44D5-81C1-6A3168D736C0}"/>
              </a:ext>
            </a:extLst>
          </p:cNvPr>
          <p:cNvSpPr txBox="1"/>
          <p:nvPr/>
        </p:nvSpPr>
        <p:spPr>
          <a:xfrm>
            <a:off x="1044751" y="6333705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B1DF27E4-A1C5-4D0C-B91B-2B20B8124F60}"/>
              </a:ext>
            </a:extLst>
          </p:cNvPr>
          <p:cNvSpPr/>
          <p:nvPr/>
        </p:nvSpPr>
        <p:spPr>
          <a:xfrm>
            <a:off x="1297491" y="6430589"/>
            <a:ext cx="24785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Поля, обязательные для заполнения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9A6CA053-4570-4E1A-B195-EC4114C7E1AA}"/>
              </a:ext>
            </a:extLst>
          </p:cNvPr>
          <p:cNvSpPr txBox="1"/>
          <p:nvPr/>
        </p:nvSpPr>
        <p:spPr>
          <a:xfrm>
            <a:off x="2826092" y="5742806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856D5CC9-D3DD-4438-9280-D5FD599223C9}"/>
              </a:ext>
            </a:extLst>
          </p:cNvPr>
          <p:cNvSpPr txBox="1"/>
          <p:nvPr/>
        </p:nvSpPr>
        <p:spPr>
          <a:xfrm>
            <a:off x="3781977" y="5359292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8D7799B-1E31-4700-97C9-A5D566B0DD57}"/>
              </a:ext>
            </a:extLst>
          </p:cNvPr>
          <p:cNvSpPr txBox="1"/>
          <p:nvPr/>
        </p:nvSpPr>
        <p:spPr>
          <a:xfrm>
            <a:off x="4104291" y="4420962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62EF4EA3-4676-4023-B788-A5D8A933200F}"/>
              </a:ext>
            </a:extLst>
          </p:cNvPr>
          <p:cNvSpPr txBox="1"/>
          <p:nvPr/>
        </p:nvSpPr>
        <p:spPr>
          <a:xfrm>
            <a:off x="3817235" y="2832376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A27345FE-80F5-452E-8B2B-0AD513F2881F}"/>
              </a:ext>
            </a:extLst>
          </p:cNvPr>
          <p:cNvSpPr txBox="1"/>
          <p:nvPr/>
        </p:nvSpPr>
        <p:spPr>
          <a:xfrm>
            <a:off x="7652648" y="3501865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3ED19D84-6F04-4B36-9321-A59B22FB1D42}"/>
              </a:ext>
            </a:extLst>
          </p:cNvPr>
          <p:cNvSpPr txBox="1"/>
          <p:nvPr/>
        </p:nvSpPr>
        <p:spPr>
          <a:xfrm>
            <a:off x="2759464" y="2129761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E0330EB4-3261-48AA-BB89-590A4F955842}"/>
              </a:ext>
            </a:extLst>
          </p:cNvPr>
          <p:cNvSpPr txBox="1"/>
          <p:nvPr/>
        </p:nvSpPr>
        <p:spPr>
          <a:xfrm>
            <a:off x="2869097" y="913847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199445" y="5955872"/>
            <a:ext cx="3121527" cy="381616"/>
          </a:xfrm>
          <a:prstGeom prst="rec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Подписать и отправить</a:t>
            </a:r>
          </a:p>
        </p:txBody>
      </p:sp>
      <p:sp>
        <p:nvSpPr>
          <p:cNvPr id="65" name="Прямоугольник 64">
            <a:extLst>
              <a:ext uri="{FF2B5EF4-FFF2-40B4-BE49-F238E27FC236}">
                <a16:creationId xmlns="" xmlns:a16="http://schemas.microsoft.com/office/drawing/2014/main" id="{87486A8B-8B2A-4CF0-9554-A3A99A3714F6}"/>
              </a:ext>
            </a:extLst>
          </p:cNvPr>
          <p:cNvSpPr/>
          <p:nvPr/>
        </p:nvSpPr>
        <p:spPr>
          <a:xfrm>
            <a:off x="9964275" y="1472395"/>
            <a:ext cx="1998184" cy="270984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Должностное лицо несет персональную ответственность за достоверность предоставленной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330160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325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7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75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4750"/>
                            </p:stCondLst>
                            <p:childTnLst>
                              <p:par>
                                <p:cTn id="1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75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9" dur="25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6500"/>
                            </p:stCondLst>
                            <p:childTnLst>
                              <p:par>
                                <p:cTn id="151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7" presetID="19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8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75623"/>
                                      </p:to>
                                    </p:animClr>
                                    <p:animClr clrSpc="rgb" dir="cw">
                                      <p:cBhvr>
                                        <p:cTn id="15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75623"/>
                                      </p:to>
                                    </p:animClr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7500"/>
                            </p:stCondLst>
                            <p:childTnLst>
                              <p:par>
                                <p:cTn id="16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3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18435" grpId="0" animBg="1"/>
      <p:bldP spid="7" grpId="0" animBg="1"/>
      <p:bldP spid="26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7" grpId="1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5" grpId="1" animBg="1"/>
      <p:bldP spid="96" grpId="0" animBg="1"/>
      <p:bldP spid="46" grpId="0"/>
      <p:bldP spid="47" grpId="0"/>
      <p:bldP spid="48" grpId="0"/>
      <p:bldP spid="49" grpId="0"/>
      <p:bldP spid="50" grpId="0"/>
      <p:bldP spid="58" grpId="0"/>
      <p:bldP spid="59" grpId="0"/>
      <p:bldP spid="61" grpId="0"/>
      <p:bldP spid="63" grpId="0"/>
      <p:bldP spid="44" grpId="0" animBg="1"/>
      <p:bldP spid="44" grpId="1" animBg="1"/>
      <p:bldP spid="65" grpId="0" animBg="1"/>
      <p:bldP spid="65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решение 2"/>
          <p:cNvSpPr/>
          <p:nvPr/>
        </p:nvSpPr>
        <p:spPr>
          <a:xfrm>
            <a:off x="4124238" y="3429000"/>
            <a:ext cx="4018645" cy="2018196"/>
          </a:xfrm>
          <a:prstGeom prst="flowChartDecisio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i="1" dirty="0" smtClean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проведенного анализа полученных сведений </a:t>
            </a:r>
            <a:r>
              <a:rPr lang="ru-RU" b="1" u="sng" dirty="0" smtClean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отсутствует </a:t>
            </a:r>
            <a:r>
              <a:rPr lang="ru-RU" b="1" u="sng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</a:t>
            </a:r>
          </a:p>
        </p:txBody>
      </p:sp>
      <p:sp>
        <p:nvSpPr>
          <p:cNvPr id="6" name="Блок-схема: данные 5"/>
          <p:cNvSpPr/>
          <p:nvPr/>
        </p:nvSpPr>
        <p:spPr>
          <a:xfrm>
            <a:off x="191344" y="5541572"/>
            <a:ext cx="3932894" cy="1066800"/>
          </a:xfrm>
          <a:prstGeom prst="flowChartInputOutpu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</a:t>
            </a:r>
            <a:endParaRPr lang="ru-RU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Блок-схема: данные 6"/>
          <p:cNvSpPr/>
          <p:nvPr/>
        </p:nvSpPr>
        <p:spPr>
          <a:xfrm>
            <a:off x="8485783" y="5580248"/>
            <a:ext cx="3048000" cy="1074737"/>
          </a:xfrm>
          <a:prstGeom prst="flowChartInputOutpu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Уведомление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5894503" y="2885648"/>
            <a:ext cx="484188" cy="61536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трелка влево 8"/>
          <p:cNvSpPr/>
          <p:nvPr/>
        </p:nvSpPr>
        <p:spPr>
          <a:xfrm>
            <a:off x="3362238" y="4217771"/>
            <a:ext cx="762000" cy="485775"/>
          </a:xfrm>
          <a:prstGeom prst="lef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800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8142882" y="4195210"/>
            <a:ext cx="761429" cy="485775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1807962" y="4827371"/>
            <a:ext cx="485775" cy="752877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9983595" y="4947688"/>
            <a:ext cx="484188" cy="63256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71" name="TextBox 12"/>
          <p:cNvSpPr txBox="1">
            <a:spLocks noChangeArrowheads="1"/>
          </p:cNvSpPr>
          <p:nvPr/>
        </p:nvSpPr>
        <p:spPr bwMode="auto">
          <a:xfrm>
            <a:off x="1215783" y="623590"/>
            <a:ext cx="10081119" cy="7848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 algn="ctr" defTabSz="914400" eaLnBrk="1" latinLnBrk="0" hangingPunct="1">
              <a:lnSpc>
                <a:spcPct val="90000"/>
              </a:lnSpc>
              <a:buNone/>
              <a:defRPr sz="2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onstantia" pitchFamily="18" charset="0"/>
              </a:defRPr>
            </a:lvl9pPr>
          </a:lstStyle>
          <a:p>
            <a:r>
              <a:rPr lang="ru-RU" altLang="ru-RU" sz="2500" dirty="0"/>
              <a:t>Блок-схема алгоритма действий при получении ответа на </a:t>
            </a:r>
            <a:r>
              <a:rPr lang="ru-RU" altLang="ru-RU" sz="2500" dirty="0" smtClean="0"/>
              <a:t>Типовой запрос</a:t>
            </a:r>
            <a:endParaRPr lang="ru-RU" altLang="ru-RU" sz="2500" dirty="0"/>
          </a:p>
        </p:txBody>
      </p:sp>
      <p:sp>
        <p:nvSpPr>
          <p:cNvPr id="2" name="Блок-схема: данные 1"/>
          <p:cNvSpPr/>
          <p:nvPr/>
        </p:nvSpPr>
        <p:spPr>
          <a:xfrm>
            <a:off x="3741737" y="1666448"/>
            <a:ext cx="5029200" cy="1219200"/>
          </a:xfrm>
          <a:prstGeom prst="flowChartInputOutpu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 на запрос о предоставлении информации (документов)</a:t>
            </a: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8904311" y="3624836"/>
            <a:ext cx="2629472" cy="1322851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Уведомление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отсутствии  АП</a:t>
            </a: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767408" y="3608171"/>
            <a:ext cx="2594830" cy="1219200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Уведомление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составлении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Постановления </a:t>
            </a:r>
            <a:r>
              <a:rPr lang="ru-RU" sz="1800" b="1" i="1" dirty="0" smtClean="0">
                <a:solidFill>
                  <a:srgbClr val="073E8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произвольном виде)</a:t>
            </a:r>
            <a:endParaRPr lang="ru-RU" sz="1800" b="1" i="1" dirty="0">
              <a:solidFill>
                <a:srgbClr val="073E87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23" name="Picture 7" descr="C:\Program Files (x86)\Microsoft Office\MEDIA\CAGCAT10\j030084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538" y="5353234"/>
            <a:ext cx="1814512" cy="152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63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9471" grpId="0" animBg="1"/>
      <p:bldP spid="2" grpId="0" animBg="1"/>
      <p:bldP spid="5" grpId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ъект 1"/>
          <p:cNvSpPr>
            <a:spLocks noGrp="1"/>
          </p:cNvSpPr>
          <p:nvPr>
            <p:ph idx="1"/>
          </p:nvPr>
        </p:nvSpPr>
        <p:spPr>
          <a:xfrm>
            <a:off x="2717995" y="3124200"/>
            <a:ext cx="7091192" cy="1524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altLang="ru-RU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altLang="ru-RU" sz="5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40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36168</TotalTime>
  <Words>2340</Words>
  <Application>Microsoft Office PowerPoint</Application>
  <PresentationFormat>Широкоэкранный</PresentationFormat>
  <Paragraphs>420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Times New Roman</vt:lpstr>
      <vt:lpstr>1_Тема Office</vt:lpstr>
      <vt:lpstr>Предложения по реализации процедуры автоштрафования в подсистеме  финансово-бюджетного надзора ГИИС «Электронный бюджет»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Предлагаемый  порядок сбора информации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Наименование организации  ФИО лица                                фамилия                                  имя                              отчество   Содержание ответа                                         </vt:lpstr>
      <vt:lpstr>Предусмотреть интерфейс отражения информации по обращению в случае наличия технической ошибки</vt:lpstr>
      <vt:lpstr>Иное Сведения о документе удостоверяющем личность</vt:lpstr>
      <vt:lpstr>Иное Сведения о месте работы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RePack by Diakov</cp:lastModifiedBy>
  <cp:revision>944</cp:revision>
  <cp:lastPrinted>2018-06-29T05:23:06Z</cp:lastPrinted>
  <dcterms:created xsi:type="dcterms:W3CDTF">2012-02-14T07:53:23Z</dcterms:created>
  <dcterms:modified xsi:type="dcterms:W3CDTF">2018-06-29T06:56:27Z</dcterms:modified>
</cp:coreProperties>
</file>