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8" r:id="rId6"/>
    <p:sldId id="260" r:id="rId7"/>
    <p:sldId id="261" r:id="rId8"/>
    <p:sldId id="262" r:id="rId9"/>
    <p:sldId id="263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1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16.12.2016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16.12.2016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16.12.2016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16.12.2016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16.12.2016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16.12.2016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16.12.2016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Объект 23"/>
          <p:cNvSpPr>
            <a:spLocks noGrp="1"/>
          </p:cNvSpPr>
          <p:nvPr>
            <p:ph sz="quarter" idx="19"/>
          </p:nvPr>
        </p:nvSpPr>
        <p:spPr>
          <a:xfrm>
            <a:off x="444149" y="2857499"/>
            <a:ext cx="4140000" cy="1962000"/>
          </a:xfrm>
          <a:solidFill>
            <a:srgbClr val="FCFCFC"/>
          </a:solidFill>
          <a:effectLst>
            <a:outerShdw blurRad="241300" sx="103000" sy="103000" algn="ctr" rotWithShape="0">
              <a:srgbClr val="000000">
                <a:alpha val="10000"/>
              </a:srgbClr>
            </a:outerShdw>
          </a:effectLst>
        </p:spPr>
        <p:txBody>
          <a:bodyPr tIns="90000">
            <a:normAutofit/>
          </a:bodyPr>
          <a:lstStyle>
            <a:lvl1pPr marL="268288" indent="-179388">
              <a:defRPr sz="1400" b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00" y="1083600"/>
            <a:ext cx="4410032" cy="6880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0"/>
          </p:nvPr>
        </p:nvSpPr>
        <p:spPr>
          <a:xfrm>
            <a:off x="446313" y="1847850"/>
            <a:ext cx="4411437" cy="612000"/>
          </a:xfrm>
        </p:spPr>
        <p:txBody>
          <a:bodyPr tIns="0" rIns="0" bIns="0"/>
          <a:lstStyle/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Объект 8"/>
          <p:cNvSpPr>
            <a:spLocks noGrp="1"/>
          </p:cNvSpPr>
          <p:nvPr>
            <p:ph sz="quarter" idx="15"/>
          </p:nvPr>
        </p:nvSpPr>
        <p:spPr>
          <a:xfrm>
            <a:off x="5238750" y="804231"/>
            <a:ext cx="2056994" cy="967419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Объект 10"/>
          <p:cNvSpPr>
            <a:spLocks noGrp="1"/>
          </p:cNvSpPr>
          <p:nvPr>
            <p:ph sz="quarter" idx="16"/>
          </p:nvPr>
        </p:nvSpPr>
        <p:spPr>
          <a:xfrm>
            <a:off x="5238750" y="1847850"/>
            <a:ext cx="3457574" cy="612000"/>
          </a:xfrm>
        </p:spPr>
        <p:txBody>
          <a:bodyPr lIns="36000" tIns="72000" rIns="36000" bIns="36000">
            <a:normAutofit/>
          </a:bodyPr>
          <a:lstStyle>
            <a:lvl1pPr marL="0" indent="0" algn="l">
              <a:spcAft>
                <a:spcPts val="0"/>
              </a:spcAft>
              <a:buFont typeface="Wingdings" pitchFamily="2" charset="2"/>
              <a:buNone/>
              <a:defRPr sz="9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Объект 23"/>
          <p:cNvSpPr>
            <a:spLocks noGrp="1"/>
          </p:cNvSpPr>
          <p:nvPr>
            <p:ph sz="quarter" idx="20"/>
          </p:nvPr>
        </p:nvSpPr>
        <p:spPr>
          <a:xfrm>
            <a:off x="449992" y="5280957"/>
            <a:ext cx="4140000" cy="846000"/>
          </a:xfrm>
          <a:solidFill>
            <a:srgbClr val="FCFCFC"/>
          </a:solidFill>
          <a:effectLst>
            <a:outerShdw blurRad="241300" sx="103000" sy="103000" algn="ctr" rotWithShape="0">
              <a:srgbClr val="000000">
                <a:alpha val="10000"/>
              </a:srgbClr>
            </a:outerShdw>
          </a:effectLst>
        </p:spPr>
        <p:txBody>
          <a:bodyPr tIns="90000">
            <a:normAutofit/>
          </a:bodyPr>
          <a:lstStyle>
            <a:lvl1pPr marL="268288" indent="-179388">
              <a:defRPr sz="1100" b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Объект 23"/>
          <p:cNvSpPr>
            <a:spLocks noGrp="1"/>
          </p:cNvSpPr>
          <p:nvPr>
            <p:ph sz="quarter" idx="21"/>
          </p:nvPr>
        </p:nvSpPr>
        <p:spPr>
          <a:xfrm>
            <a:off x="5238750" y="2857499"/>
            <a:ext cx="3457574" cy="3268800"/>
          </a:xfrm>
          <a:solidFill>
            <a:srgbClr val="FCFCFC"/>
          </a:solidFill>
          <a:effectLst>
            <a:outerShdw blurRad="241300" sx="103000" sy="103000" algn="ctr" rotWithShape="0">
              <a:srgbClr val="000000">
                <a:alpha val="10000"/>
              </a:srgbClr>
            </a:outerShdw>
          </a:effectLst>
        </p:spPr>
        <p:txBody>
          <a:bodyPr tIns="90000">
            <a:normAutofit/>
          </a:bodyPr>
          <a:lstStyle>
            <a:lvl1pPr marL="268288" indent="-179388">
              <a:defRPr sz="1100" b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8" name="Объект 27"/>
          <p:cNvSpPr>
            <a:spLocks noGrp="1"/>
          </p:cNvSpPr>
          <p:nvPr>
            <p:ph sz="quarter" idx="22"/>
          </p:nvPr>
        </p:nvSpPr>
        <p:spPr>
          <a:xfrm>
            <a:off x="449263" y="2534338"/>
            <a:ext cx="4140000" cy="324000"/>
          </a:xfrm>
          <a:gradFill>
            <a:gsLst>
              <a:gs pos="65000">
                <a:srgbClr val="FF6000"/>
              </a:gs>
              <a:gs pos="100000">
                <a:srgbClr val="FFB400"/>
              </a:gs>
            </a:gsLst>
            <a:lin ang="19200000" scaled="0"/>
          </a:gradFill>
          <a:scene3d>
            <a:camera prst="orthographicFront"/>
            <a:lightRig rig="threePt" dir="t"/>
          </a:scene3d>
          <a:sp3d>
            <a:bevelT w="19050" h="6350"/>
          </a:sp3d>
        </p:spPr>
        <p:txBody>
          <a:bodyPr>
            <a:normAutofit/>
          </a:bodyPr>
          <a:lstStyle>
            <a:lvl1pPr marL="8890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Объект 27"/>
          <p:cNvSpPr>
            <a:spLocks noGrp="1"/>
          </p:cNvSpPr>
          <p:nvPr>
            <p:ph sz="quarter" idx="23"/>
          </p:nvPr>
        </p:nvSpPr>
        <p:spPr>
          <a:xfrm>
            <a:off x="449263" y="4956776"/>
            <a:ext cx="4140000" cy="324000"/>
          </a:xfrm>
          <a:gradFill>
            <a:gsLst>
              <a:gs pos="65000">
                <a:srgbClr val="FF6000"/>
              </a:gs>
              <a:gs pos="100000">
                <a:srgbClr val="FFB400"/>
              </a:gs>
            </a:gsLst>
            <a:lin ang="19200000" scaled="0"/>
          </a:gradFill>
          <a:scene3d>
            <a:camera prst="orthographicFront"/>
            <a:lightRig rig="threePt" dir="t"/>
          </a:scene3d>
          <a:sp3d>
            <a:bevelT w="19050" h="6350"/>
          </a:sp3d>
        </p:spPr>
        <p:txBody>
          <a:bodyPr>
            <a:normAutofit/>
          </a:bodyPr>
          <a:lstStyle>
            <a:lvl1pPr marL="8890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Объект 27"/>
          <p:cNvSpPr>
            <a:spLocks noGrp="1"/>
          </p:cNvSpPr>
          <p:nvPr>
            <p:ph sz="quarter" idx="24"/>
          </p:nvPr>
        </p:nvSpPr>
        <p:spPr>
          <a:xfrm>
            <a:off x="5238750" y="2534338"/>
            <a:ext cx="3457574" cy="324000"/>
          </a:xfrm>
          <a:gradFill>
            <a:gsLst>
              <a:gs pos="65000">
                <a:srgbClr val="FF6000"/>
              </a:gs>
              <a:gs pos="100000">
                <a:srgbClr val="FFB400"/>
              </a:gs>
            </a:gsLst>
            <a:lin ang="19200000" scaled="0"/>
          </a:gradFill>
          <a:scene3d>
            <a:camera prst="orthographicFront"/>
            <a:lightRig rig="threePt" dir="t"/>
          </a:scene3d>
          <a:sp3d>
            <a:bevelT w="19050" h="6350"/>
          </a:sp3d>
        </p:spPr>
        <p:txBody>
          <a:bodyPr>
            <a:normAutofit/>
          </a:bodyPr>
          <a:lstStyle>
            <a:lvl1pPr marL="8890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49756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B4C71EC6-210F-42DE-9C53-41977AD35B3D}" type="datetimeFigureOut">
              <a:rPr lang="ru-RU" smtClean="0"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5085184"/>
            <a:ext cx="27363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 : С.Н.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Сауль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Юридического управления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7584" y="1628800"/>
            <a:ext cx="712879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выступления: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направление у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ведомлений о применении бюджетных мер принуждения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85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0" y="1049338"/>
            <a:ext cx="91440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Правовое регулирование направления Уведомлений о применении бюджетных мер принуждения 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83668" y="1816781"/>
            <a:ext cx="5976664" cy="3160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кодекс Российской Федерации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82871" y="2276872"/>
            <a:ext cx="5976664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осуществления Федеральным казначейством полномочий по контролю в финансово-бюджетной сфере, утвержденные постановлением Правительства Российской Федерации от 28.11.2013 № 1092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83668" y="3356992"/>
            <a:ext cx="5976664" cy="10081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Административного регламента исполнения Федеральной службой финансово-бюджетного надзора государственной функции по контролю в финансово-бюджетной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сфере, утвержденный приказом Министерства финансов Российской Федерации от 20.03.2014 № 18н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82870" y="5589240"/>
            <a:ext cx="5977461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500" dirty="0" smtClean="0"/>
              <a:t>Приказ Федерального казначейства от 25.11.2016 № 433 «Об организации работы по согласованию и направлению уведомлений о применении бюджетных мер принуждения в Федеральном казначействе» (с 25.11.2016)</a:t>
            </a:r>
            <a:endParaRPr lang="ru-RU" sz="15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584465" y="4509120"/>
            <a:ext cx="5975867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29.07.2016 № 12н «Об утверждении форм и требований к содержанию документов составляемых должностными лицами федерального казначейства  при реализации полномочий по контролю в финансово-бюджетной сфере»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928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0" y="1052736"/>
            <a:ext cx="9144000" cy="504056"/>
          </a:xfrm>
          <a:prstGeom prst="roundRect">
            <a:avLst/>
          </a:prstGeom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Взаимодействие ТОФК и ФК при подготовке, согласовании и направлении Уведомлений о применении бюджетных мер принуждения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5656" y="1700808"/>
            <a:ext cx="5688632" cy="792088"/>
          </a:xfrm>
          <a:prstGeom prst="round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орган Федерального казначейства подготавливает и направляет проект Уведомления в Федеральное казначейство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656" y="2782884"/>
            <a:ext cx="5688632" cy="1187153"/>
          </a:xfrm>
          <a:prstGeom prst="round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управление Федерального казначейства осуществляет правовую экспертизу проекта Уведомления, а также согласовывает проект с соответствующим Управлением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казначейства,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осуществляющим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полномочия в финансово-бюджетной сфере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75656" y="4293096"/>
            <a:ext cx="5688632" cy="1152128"/>
          </a:xfrm>
          <a:prstGeom prst="round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Соответствующее Управление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казначейства,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осуществляющее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полномочия в финансово-бюджетной сфере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рассматривают и согласовывают Уведомление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75656" y="5733256"/>
            <a:ext cx="5688632" cy="792088"/>
          </a:xfrm>
          <a:prstGeom prst="round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 направляет Уведомление в Министерство финансов Российской Федерации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>
            <a:stCxn id="5" idx="2"/>
            <a:endCxn id="6" idx="0"/>
          </p:cNvCxnSpPr>
          <p:nvPr/>
        </p:nvCxnSpPr>
        <p:spPr>
          <a:xfrm>
            <a:off x="4319972" y="2492896"/>
            <a:ext cx="0" cy="2899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7" idx="2"/>
            <a:endCxn id="8" idx="0"/>
          </p:cNvCxnSpPr>
          <p:nvPr/>
        </p:nvCxnSpPr>
        <p:spPr>
          <a:xfrm>
            <a:off x="4319972" y="544522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 стрелкой 2"/>
          <p:cNvCxnSpPr/>
          <p:nvPr/>
        </p:nvCxnSpPr>
        <p:spPr>
          <a:xfrm>
            <a:off x="3779912" y="3970037"/>
            <a:ext cx="0" cy="3230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4860032" y="3970037"/>
            <a:ext cx="0" cy="3230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Скругленная соединительная линия 14"/>
          <p:cNvCxnSpPr>
            <a:stCxn id="6" idx="3"/>
            <a:endCxn id="8" idx="3"/>
          </p:cNvCxnSpPr>
          <p:nvPr/>
        </p:nvCxnSpPr>
        <p:spPr>
          <a:xfrm>
            <a:off x="7164288" y="3376461"/>
            <a:ext cx="12700" cy="2752839"/>
          </a:xfrm>
          <a:prstGeom prst="curvedConnector3">
            <a:avLst>
              <a:gd name="adj1" fmla="val 3975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Скругленная соединительная линия 16"/>
          <p:cNvCxnSpPr>
            <a:stCxn id="6" idx="1"/>
            <a:endCxn id="8" idx="1"/>
          </p:cNvCxnSpPr>
          <p:nvPr/>
        </p:nvCxnSpPr>
        <p:spPr>
          <a:xfrm rot="10800000" flipV="1">
            <a:off x="1475656" y="3376460"/>
            <a:ext cx="12700" cy="2752839"/>
          </a:xfrm>
          <a:prstGeom prst="curvedConnector3">
            <a:avLst>
              <a:gd name="adj1" fmla="val 4425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182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0" y="1700808"/>
            <a:ext cx="9144000" cy="4824536"/>
          </a:xfrm>
          <a:prstGeom prst="roundRect">
            <a:avLst>
              <a:gd name="adj" fmla="val 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направления Уведомления в Министерство финансов Российской Федерации составляет 60 дней со дня окончания контрольного мероприятия; </a:t>
            </a:r>
          </a:p>
          <a:p>
            <a:pPr marL="285750" indent="-285750" algn="just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подготовке Уведомлений необходимо обратить внимание 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правильное указание даты окончания контрольного мероприятия, которой является дата вручения (направления) представителю объекта контроля акта выездной проверки (ревизии)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Уведомления необходимо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оформлять в соответствии с формой, утвержденной приказом Казначейства России от 29.07.2016 №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12н;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Уведомлении подлежит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отражению краткая информация о проведенном контрольном мероприятии, информация и сведения о выявленном бюджетном нарушении с указанием подтверждающих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Уведомлении должна быть отражена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использованных с нарушением условий предоставления (расходования) межбюджетного трансферта, бюджетного кредита или использованных не по целевому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назначению;</a:t>
            </a:r>
          </a:p>
          <a:p>
            <a:pPr marL="285750" indent="-285750" algn="just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указании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Уведомлении суммы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средств, использованных с нарушением условий предоставления (расходования) межбюджетного трансферта, необходимо приводить соответствующий 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(вычисления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052736"/>
            <a:ext cx="914400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Основные особенности при подготовке, согласовании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направлении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Уведомлений о применении бюджетных мер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принуждения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4788024" y="6128878"/>
            <a:ext cx="360040" cy="360040"/>
          </a:xfrm>
          <a:prstGeom prst="downArrow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769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52736"/>
            <a:ext cx="9144000" cy="5400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Уведомления и прилагаемые к нему документы и материалы направляются в электроном виде по средством прикладного программного обеспечения «Автоматизированная система документооборота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LanDocs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сопроводительным письмом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имя Руководителя Федерального казначейства. В обязательном порядке направление данных документов дублируется на бумажных носителях, оформленные в соответствии с требованиями указанных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письмах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ФК, посредством фельдъегерской связи. </a:t>
            </a:r>
          </a:p>
          <a:p>
            <a:pPr marL="285750" indent="-285750" algn="just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Направление Уведомлений и иных документов и материалов на локальную электронную почту сотрудников Юридического управления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допускается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Взаимодействие в рабочем порядке, в том числе предоставление дополнительных документов (материалов), между ответственными исполнителями Юридического управления и УФК возможно только по предварительному согласованию с руководством Юридического управления и после официального направления Уведомления в Федеральное казначейство.</a:t>
            </a: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Недопустимо предоставление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Федеральное казначейство Уведомлений без приложения документов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подтверждающих совершение бюджетных нарушений и необходимые для направления уведомлений в Министерство финансов Российской Федерации.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93794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0" y="1052736"/>
            <a:ext cx="9144000" cy="432048"/>
          </a:xfrm>
          <a:prstGeom prst="roundRect">
            <a:avLst/>
          </a:prstGeom>
          <a:ln w="28575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Основные недостатки при подготовки Уведомлений, выявленные с 22.06.2016 по 15.12.2016  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0" y="1556792"/>
            <a:ext cx="9144000" cy="4968552"/>
          </a:xfrm>
          <a:prstGeom prst="round2SameRect">
            <a:avLst>
              <a:gd name="adj1" fmla="val 3974"/>
              <a:gd name="adj2" fmla="val 0"/>
            </a:avLst>
          </a:prstGeom>
          <a:ln w="28575">
            <a:solidFill>
              <a:schemeClr val="tx1">
                <a:lumMod val="95000"/>
                <a:lumOff val="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(проекты Уведомлений) направляются за несколько дней до истечения срока, установленного БК РФ;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Уведомления направляются без приложения документов, подтверждающих совершение бюджетных нарушений;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Уведомлениях не корректно указываются наименования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власти (организаций),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реквизиты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нормативных правовых актов и иных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Представляемые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ведомления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полной мере не соответствуют форме, утвержденной приказом Федерального казначейства от 29.07.2016 №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12н;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Уведомлениях не приведена полная исчерпывающая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необходимая для квалификации бюджетного нарушения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Уведомлениях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указание на сумму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федерального бюджета,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нарушением, 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не приводится ее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Уведомлениях при квалификации нарушения приводятся неверные ссылки на положения нормативных правовых актов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Уведомлениями направляются заключения о проведении правовой экспертизы актов контрольного мероприятия, а 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846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0" y="1052736"/>
            <a:ext cx="9144000" cy="360040"/>
          </a:xfrm>
          <a:prstGeom prst="roundRect">
            <a:avLst>
              <a:gd name="adj" fmla="val 19556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Приказ Федерального казначейства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25.11.2016 №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433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0" y="1484784"/>
            <a:ext cx="9144000" cy="5040560"/>
          </a:xfrm>
          <a:prstGeom prst="round2SameRect">
            <a:avLst>
              <a:gd name="adj1" fmla="val 7252"/>
              <a:gd name="adj2" fmla="val 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казначейством в целях оптимизации работы по согласованию и направлению уведомлений о применении бюджетных мер принуждения в Министерство финансов Российской Федерации и недопущения случаев их направления с нарушением сроков, установленных статьей 306.2 Бюджетного кодекса Российской Федерации издан приказ Федерального казначейства от 25.11.2016 № 433 «Об организации работы по согласованию и направлению уведомлений о применении бюджетных мер принуждения в Федеральное казначейство». 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Уведомления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подготавливаются управлениями Федерального казначейства по субъектам Российской Федерации и субъектам Российской Федерации, находящимся в границах федерального округа, в соответствии с требованиями приказа Федерального казначейства от 25.11.2016 № 433 «Об организации работы по согласованию и направлению уведомлений о применении бюджетных мер принуждения в Федеральное казначейство». 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ТОФК в срок не позднее 15 рабочих дней после окончания проверок (ревизий) направляют в Федеральное казначейство Уведомления а также необходимые документы и материалы.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Уведомление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прилагаемые к нему документы и материалы направляются в электроном виде по средством прикладного программного обеспечения «Автоматизированная система документооборота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LanDocs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с сопроводительным письмом на имя Руководителя Федерального казначейства. В обязательном порядке направление данных документов дублируется на бумажных носителях, оформленные в соответствии с требованиями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посредством фельдъегерской связи.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5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182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0" y="1052736"/>
            <a:ext cx="9144000" cy="50405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6. Позиция Министерства финансов Российской Федерации по Уведомлениям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0" y="1700808"/>
            <a:ext cx="9144000" cy="4824536"/>
          </a:xfrm>
          <a:prstGeom prst="round2SameRect">
            <a:avLst>
              <a:gd name="adj1" fmla="val 8446"/>
              <a:gd name="adj2" fmla="val 0"/>
            </a:avLst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Уведомлений необходимо учитывать также позицию Министерства Финансов Российской Федерации относительно направления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уведомлений: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Нарушение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казначейством срока направления Уведомления может служить одним из оснований для принятия Министерством финансов Российской Федерации решения об отказе в применении бюджетных мер принуждения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(письмо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 31.08.2016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09-06-10/50862).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Одновременно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Уведомлениями необходимо представлять материалы проверок в частности акты контрольного мероприятия (письмо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24.10.2016 № 12-06-25/61773)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выразившееся в несоблюдении условий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счет средств внебюджетных источников финансирования, не может рассматриваться в контексте нарушение условий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(письмо от 26.10.2016 № 12-06-25/62322)</a:t>
            </a:r>
          </a:p>
        </p:txBody>
      </p:sp>
    </p:spTree>
    <p:extLst>
      <p:ext uri="{BB962C8B-B14F-4D97-AF65-F5344CB8AC3E}">
        <p14:creationId xmlns:p14="http://schemas.microsoft.com/office/powerpoint/2010/main" val="2154456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0" y="1052736"/>
            <a:ext cx="9144000" cy="5472608"/>
          </a:xfrm>
          <a:prstGeom prst="roundRect">
            <a:avLst>
              <a:gd name="adj" fmla="val 918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 году от территориальных органов Федерального казначейства поступило 71 проект уведомлений о применении бюджетных мер принуждения, подготовленных по результатам контрольных мероприятий.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казначейством в Министерство финансов Российской Федерации направлено 41 Уведомление о применении бюджетных мер принуждения.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проектам Уведомлений Федеральным казначейством отказано в согласовании в связи с отсутствием оснований для направления Уведомлений в Минфин России.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сегодняшний день 15 проектов Уведомлений находятся на стадии согласования в Федеральном казначействе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 Уведомлений (проектов Уведомлений) были направлены с нарушением срока или за несколько дней до истечения срока.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сегодняшний день имеются сведения о признании Министерством финансов Российской Федерации 4  Уведомлений исполненными, 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информация 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решениях Министерства финансов Российской Федерации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применении бюджетных мер принуждения по Уведомлениям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Марий Эл, Кировская область, Забайкальский край, Магаданская область, Саратовская область, Сахалинская область, Архангельская область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)!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018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83768" y="3429000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8162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383</TotalTime>
  <Words>540</Words>
  <Application>Microsoft Office PowerPoint</Application>
  <PresentationFormat>Экран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Барашов Эрнест Анатольевнич</dc:creator>
  <cp:lastModifiedBy>Дорожинская Галина Алексеевна</cp:lastModifiedBy>
  <cp:revision>40</cp:revision>
  <cp:lastPrinted>2016-12-15T15:07:29Z</cp:lastPrinted>
  <dcterms:created xsi:type="dcterms:W3CDTF">2016-09-14T11:12:32Z</dcterms:created>
  <dcterms:modified xsi:type="dcterms:W3CDTF">2016-12-16T12:05:07Z</dcterms:modified>
</cp:coreProperties>
</file>