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  <p:sldMasterId id="2147483720" r:id="rId3"/>
    <p:sldMasterId id="2147483756" r:id="rId4"/>
  </p:sldMasterIdLst>
  <p:notesMasterIdLst>
    <p:notesMasterId r:id="rId13"/>
  </p:notesMasterIdLst>
  <p:sldIdLst>
    <p:sldId id="258" r:id="rId5"/>
    <p:sldId id="311" r:id="rId6"/>
    <p:sldId id="295" r:id="rId7"/>
    <p:sldId id="301" r:id="rId8"/>
    <p:sldId id="300" r:id="rId9"/>
    <p:sldId id="309" r:id="rId10"/>
    <p:sldId id="302" r:id="rId11"/>
    <p:sldId id="312" r:id="rId12"/>
  </p:sldIdLst>
  <p:sldSz cx="9144000" cy="6858000" type="screen4x3"/>
  <p:notesSz cx="6808788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890" autoAdjust="0"/>
    <p:restoredTop sz="98314" autoAdjust="0"/>
  </p:normalViewPr>
  <p:slideViewPr>
    <p:cSldViewPr>
      <p:cViewPr>
        <p:scale>
          <a:sx n="70" d="100"/>
          <a:sy n="70" d="100"/>
        </p:scale>
        <p:origin x="-2106" y="-7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475" cy="496967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8" y="0"/>
            <a:ext cx="2950475" cy="496967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4D493F46-7968-4DD6-B49F-060AA33EB659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21186"/>
            <a:ext cx="5447030" cy="4472702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50475" cy="49696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8" y="9440647"/>
            <a:ext cx="2950475" cy="49696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3D60851F-B422-4856-9DDD-802B8FB09D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498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0750" y="746125"/>
            <a:ext cx="4967288" cy="3725863"/>
          </a:xfrm>
          <a:ln/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65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875" indent="-285720" defTabSz="92065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884" indent="-228577" defTabSz="92065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037" indent="-228577" defTabSz="92065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190" indent="-228577" defTabSz="92065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343" indent="-228577" defTabSz="92065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496" indent="-228577" defTabSz="92065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8650" indent="-228577" defTabSz="92065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5804" indent="-228577" defTabSz="92065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A76A881-7BA0-48FA-BAC5-9CB666413037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ru-RU" altLang="ru-RU" smtClean="0">
              <a:latin typeface="Arial" charset="0"/>
            </a:endParaRPr>
          </a:p>
        </p:txBody>
      </p:sp>
      <p:sp>
        <p:nvSpPr>
          <p:cNvPr id="18437" name="Нижний колонтитул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65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875" indent="-285720" defTabSz="92065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884" indent="-228577" defTabSz="92065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037" indent="-228577" defTabSz="92065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190" indent="-228577" defTabSz="92065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343" indent="-228577" defTabSz="92065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496" indent="-228577" defTabSz="92065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8650" indent="-228577" defTabSz="92065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5804" indent="-228577" defTabSz="92065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0851F-B422-4856-9DDD-802B8FB09DC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299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7288" cy="37258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960E28-2F85-474E-80AA-1C09A3BA46F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348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0851F-B422-4856-9DDD-802B8FB09DC6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99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0851F-B422-4856-9DDD-802B8FB09DC6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99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306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706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596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467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173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697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653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002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633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257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3237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02B51-FD0C-407C-8355-96869A87BD2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972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DDC1F-B868-481C-8FAA-78D572F49E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6546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50A75-557E-459F-8997-6C1D09B81B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4689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357F4-8D52-4A8E-94CB-46B9B5B7FC0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267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2E993-94F1-4A02-97EC-595791DF44D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4434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C17F9-3F70-418B-B6BC-F92BBB78796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9233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3F632-3016-4CCE-ADE3-EFDB7D461A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2779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9AB78-FFC1-4975-A42F-1875F5166F6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9339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30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25442-5A9A-4E57-8FEA-935FD6A6A11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4006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D6223-F2C2-4E36-AE61-82D0446438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2522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716C7-4054-421F-9BED-4DA9C54BFE1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3377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02B51-FD0C-407C-8355-96869A87BD2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2816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DDC1F-B868-481C-8FAA-78D572F49E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1635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50A75-557E-459F-8997-6C1D09B81B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733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357F4-8D52-4A8E-94CB-46B9B5B7FC0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263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2E993-94F1-4A02-97EC-595791DF44D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6334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C17F9-3F70-418B-B6BC-F92BBB78796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4687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3F632-3016-4CCE-ADE3-EFDB7D461A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9265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9AB78-FFC1-4975-A42F-1875F5166F6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6452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30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25442-5A9A-4E57-8FEA-935FD6A6A11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6688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D6223-F2C2-4E36-AE61-82D0446438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307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716C7-4054-421F-9BED-4DA9C54BFE1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4987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02B51-FD0C-407C-8355-96869A87BD2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8500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DDC1F-B868-481C-8FAA-78D572F49E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567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50A75-557E-459F-8997-6C1D09B81B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3894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357F4-8D52-4A8E-94CB-46B9B5B7FC0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6691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2E993-94F1-4A02-97EC-595791DF44D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9448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C17F9-3F70-418B-B6BC-F92BBB78796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1669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3F632-3016-4CCE-ADE3-EFDB7D461A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0282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9AB78-FFC1-4975-A42F-1875F5166F6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3004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30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25442-5A9A-4E57-8FEA-935FD6A6A11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6737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D6223-F2C2-4E36-AE61-82D0446438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1448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716C7-4054-421F-9BED-4DA9C54BFE1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560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916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9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0B19C8-07B2-47AD-87EF-1E955DB3308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488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9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0B19C8-07B2-47AD-87EF-1E955DB3308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334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9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0B19C8-07B2-47AD-87EF-1E955DB3308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289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1"/>
          <p:cNvSpPr>
            <a:spLocks noGrp="1"/>
          </p:cNvSpPr>
          <p:nvPr>
            <p:ph type="ctrTitle"/>
          </p:nvPr>
        </p:nvSpPr>
        <p:spPr>
          <a:xfrm>
            <a:off x="269792" y="1252800"/>
            <a:ext cx="8640959" cy="4176464"/>
          </a:xfrm>
          <a:noFill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>
            <a:noAutofit/>
          </a:bodyPr>
          <a:lstStyle/>
          <a:p>
            <a:pPr>
              <a:defRPr/>
            </a:pPr>
            <a:r>
              <a:rPr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>
                <a:latin typeface="Times New Roman" pitchFamily="18" charset="0"/>
                <a:cs typeface="Times New Roman" pitchFamily="18" charset="0"/>
              </a:rPr>
            </a:br>
            <a:r>
              <a:rPr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>
                <a:latin typeface="Times New Roman" pitchFamily="18" charset="0"/>
                <a:cs typeface="Times New Roman" pitchFamily="18" charset="0"/>
              </a:rPr>
            </a:br>
            <a:r>
              <a:rPr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Организация работы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 ФКУ «ЦОКР»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на период с 1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июля 2016г.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 31 декабря 2016 г.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 выполнению с 1 января 2017г. мероприятий Стратегической карты Федерального Казначейства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 2016-2020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г.г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>
                <a:latin typeface="Times New Roman" pitchFamily="18" charset="0"/>
                <a:cs typeface="Times New Roman" pitchFamily="18" charset="0"/>
              </a:rPr>
            </a:br>
            <a:r>
              <a:rPr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>
                <a:latin typeface="Times New Roman" pitchFamily="18" charset="0"/>
                <a:cs typeface="Times New Roman" pitchFamily="18" charset="0"/>
              </a:rPr>
            </a:br>
            <a:r>
              <a:rPr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>
                <a:latin typeface="Times New Roman" pitchFamily="18" charset="0"/>
                <a:cs typeface="Times New Roman" pitchFamily="18" charset="0"/>
              </a:rPr>
            </a:br>
            <a:r>
              <a:rPr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>
                <a:latin typeface="Times New Roman" pitchFamily="18" charset="0"/>
                <a:cs typeface="Times New Roman" pitchFamily="18" charset="0"/>
              </a:rPr>
            </a:br>
            <a:r>
              <a:rPr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>
                <a:latin typeface="Times New Roman" pitchFamily="18" charset="0"/>
                <a:cs typeface="Times New Roman" pitchFamily="18" charset="0"/>
              </a:rPr>
            </a:br>
            <a:endParaRPr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 bwMode="auto">
          <a:xfrm>
            <a:off x="827584" y="5137242"/>
            <a:ext cx="820891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Директор ФКУ «ЦОКР»  А.С. Ушаков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Заголовок 1"/>
          <p:cNvSpPr txBox="1">
            <a:spLocks/>
          </p:cNvSpPr>
          <p:nvPr/>
        </p:nvSpPr>
        <p:spPr bwMode="auto">
          <a:xfrm>
            <a:off x="4192" y="6072206"/>
            <a:ext cx="917216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2016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г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81266" y="5883611"/>
            <a:ext cx="392909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479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8663613" y="6406393"/>
            <a:ext cx="360531" cy="333814"/>
          </a:xfrm>
          <a:prstGeom prst="ellipse">
            <a:avLst/>
          </a:prstGeom>
          <a:noFill/>
          <a:ln>
            <a:solidFill>
              <a:schemeClr val="tx1"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anchor="ctr"/>
          <a:lstStyle/>
          <a:p>
            <a:pPr algn="ctr" defTabSz="957816">
              <a:defRPr/>
            </a:pPr>
            <a:r>
              <a:rPr lang="ru-RU" sz="1900" b="1" i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1900" b="1" i="1" dirty="0">
              <a:solidFill>
                <a:prstClr val="black">
                  <a:lumMod val="65000"/>
                  <a:lumOff val="3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587294" y="260648"/>
            <a:ext cx="5256584" cy="418058"/>
          </a:xfrm>
        </p:spPr>
        <p:txBody>
          <a:bodyPr>
            <a:noAutofit/>
          </a:bodyPr>
          <a:lstStyle/>
          <a:p>
            <a:pPr algn="r"/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 </a:t>
            </a: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ФКУ «ЦОКР»  на 1.01.2017г. (10 </a:t>
            </a:r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512 </a:t>
            </a: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шт. ед.) 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133735"/>
              </p:ext>
            </p:extLst>
          </p:nvPr>
        </p:nvGraphicFramePr>
        <p:xfrm>
          <a:off x="0" y="1052736"/>
          <a:ext cx="9144000" cy="648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/>
              </a:tblGrid>
              <a:tr h="6480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Федеральное казенное учреждение «Центр по обеспечению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деятельности Казначейства России»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(Головное учреждение )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218268"/>
              </p:ext>
            </p:extLst>
          </p:nvPr>
        </p:nvGraphicFramePr>
        <p:xfrm>
          <a:off x="0" y="1723216"/>
          <a:ext cx="9144000" cy="5134784"/>
        </p:xfrm>
        <a:graphic>
          <a:graphicData uri="http://schemas.openxmlformats.org/drawingml/2006/table">
            <a:tbl>
              <a:tblPr firstRow="1" bandRow="1"/>
              <a:tblGrid>
                <a:gridCol w="467544"/>
                <a:gridCol w="936104"/>
                <a:gridCol w="648072"/>
                <a:gridCol w="720080"/>
                <a:gridCol w="936104"/>
                <a:gridCol w="1080120"/>
                <a:gridCol w="1008112"/>
                <a:gridCol w="792088"/>
                <a:gridCol w="792088"/>
                <a:gridCol w="864096"/>
                <a:gridCol w="899592"/>
              </a:tblGrid>
              <a:tr h="328101">
                <a:tc gridSpan="1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Филиалы ФКУ «ЦОКР» ( с отделами по обеспечению деятельности МОП, комендант-вахтерами)</a:t>
                      </a:r>
                    </a:p>
                  </a:txBody>
                  <a:tcPr marL="45720" marR="4572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022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ФКУ «ЦОКР» по К</a:t>
                      </a:r>
                      <a:r>
                        <a:rPr kumimoji="0" lang="ru-RU" sz="7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алининградской области </a:t>
                      </a:r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ФКУ «ЦОКР» по Крымскому федеральному округу </a:t>
                      </a:r>
                      <a:b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Симферополь)</a:t>
                      </a:r>
                      <a:endParaRPr lang="ru-RU" sz="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ФКУ «ЦОКР»</a:t>
                      </a:r>
                      <a:b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kumimoji="0" lang="ru-RU" sz="7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Н. Новгороде </a:t>
                      </a:r>
                    </a:p>
                    <a:p>
                      <a:pPr algn="l"/>
                      <a:endParaRPr lang="ru-RU" sz="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ФКУ «ЦОКР» </a:t>
                      </a:r>
                      <a:b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kumimoji="0" lang="ru-RU" sz="7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Казани</a:t>
                      </a:r>
                    </a:p>
                    <a:p>
                      <a:pPr algn="l"/>
                      <a:endParaRPr lang="ru-RU" sz="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ФКУ «ЦОКР» </a:t>
                      </a:r>
                      <a:b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kumimoji="0" lang="ru-RU" sz="7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Владимире</a:t>
                      </a:r>
                    </a:p>
                    <a:p>
                      <a:pPr algn="l"/>
                      <a:endParaRPr lang="ru-RU" sz="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ФКУ «ЦОКР» </a:t>
                      </a:r>
                      <a:b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kumimoji="0" lang="ru-RU" sz="7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Новосибирске </a:t>
                      </a:r>
                    </a:p>
                    <a:p>
                      <a:pPr algn="l"/>
                      <a:endParaRPr lang="ru-RU" sz="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 филиал ФКУ «ЦОКР» в  </a:t>
                      </a:r>
                      <a:r>
                        <a:rPr kumimoji="0" lang="ru-RU" sz="7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Хабаровске</a:t>
                      </a:r>
                    </a:p>
                    <a:p>
                      <a:pPr algn="l"/>
                      <a:endParaRPr lang="ru-RU" sz="700" b="1" dirty="0"/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 филиал ФКУ «ЦОКР» </a:t>
                      </a:r>
                      <a:b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kumimoji="0" lang="ru-RU" sz="7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Санкт-Петербурге </a:t>
                      </a:r>
                    </a:p>
                    <a:p>
                      <a:pPr algn="l"/>
                      <a:endParaRPr lang="ru-RU" sz="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 филиал ФКУ «ЦОКР» </a:t>
                      </a:r>
                      <a:b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kumimoji="0" lang="ru-RU" sz="7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Ставрополе</a:t>
                      </a:r>
                      <a:endParaRPr lang="ru-RU" sz="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 филиал ФКУ «ЦОКР» </a:t>
                      </a:r>
                      <a:b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 </a:t>
                      </a:r>
                      <a:r>
                        <a:rPr kumimoji="0" lang="ru-RU" sz="7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Ростове-на-Дону</a:t>
                      </a:r>
                    </a:p>
                    <a:p>
                      <a:pPr algn="l"/>
                      <a:endParaRPr lang="ru-RU" sz="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 филиал ФКУ «ЦОКР» </a:t>
                      </a:r>
                      <a:b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kumimoji="0" lang="ru-RU" sz="7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Екатеринбурге</a:t>
                      </a:r>
                    </a:p>
                    <a:p>
                      <a:pPr algn="l"/>
                      <a:endParaRPr lang="ru-RU" sz="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904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endParaRPr lang="ru-RU" sz="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endParaRPr lang="ru-RU" sz="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endParaRPr lang="ru-RU" sz="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Отдел № 1 </a:t>
                      </a:r>
                    </a:p>
                    <a:p>
                      <a:pPr algn="l"/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(г. Пенза)</a:t>
                      </a:r>
                    </a:p>
                    <a:p>
                      <a:pPr algn="l"/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2.Отдел №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(г. Йошкар-Ола)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3.Отдел № 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(г. Саранск)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4.Отдел №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(г. Чебоксары)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5.Отдел № 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Самара)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6.Отдел № 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Саратов)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7.Отдел № 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Ульяновск)</a:t>
                      </a:r>
                    </a:p>
                    <a:p>
                      <a:pPr algn="l"/>
                      <a:endParaRPr lang="ru-RU" sz="7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ru-RU" sz="7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ru-RU" sz="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Отдел № 1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Иваново)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Отдел № 2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Ярославль)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3.Отдел № 3 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Белгород)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Отдел № 4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Брянск)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Отдел № 5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Воронеж)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Отдел № 6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Калуга)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7.Отдел № 7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Кострома)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8.Отдел № 8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Курск)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9.Отдел № 9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Липецк)</a:t>
                      </a:r>
                      <a:endParaRPr lang="en-US" sz="700" kern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10.Отдел № 10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Орел)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11.Отдел № 11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Рязань)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 Отдел № 12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Смоленск)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 Отдел № 13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Тамбов)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 Отдел № 14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Тверь)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 Отдел № 15 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Тула)</a:t>
                      </a:r>
                    </a:p>
                    <a:p>
                      <a:pPr algn="l"/>
                      <a:endParaRPr lang="ru-RU" sz="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1.Отдел № 1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Барнаул)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2.Отдел № 2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Чита)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3.Отдел № 3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Иркутск)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4.Отдел № 4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Кемерово)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5.Отдел № 5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Красноярск)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Отдел № 6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Горно-Алтайск)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Отдел № 7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Улан-Удэ)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Отдел № 8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Кызыл)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9.Отдел № 9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Абакан)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10.Отдел № 10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Томск)</a:t>
                      </a:r>
                      <a:endParaRPr lang="ru-RU" sz="700" b="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1.Отдел № 1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</a:t>
                      </a:r>
                      <a:r>
                        <a:rPr lang="ru-RU" sz="7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Петропавловск-Камчатский)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2.Отдел № 2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Владивосток)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3.Отдел № 3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Благовещенск) 4.Отдел № 4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Магадан)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5.Отдел № 5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Южно-Сахалинск)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6.Отдел № 6 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Якутск)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7.Отдел № 7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Биробиджан)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8.Отдел № 8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Анадырь)</a:t>
                      </a:r>
                    </a:p>
                    <a:p>
                      <a:pPr algn="l"/>
                      <a:endParaRPr lang="ru-RU" sz="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.Отдел № 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700" kern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Архангельск)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.Отдел № 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Вологда)</a:t>
                      </a:r>
                    </a:p>
                    <a:p>
                      <a:pPr algn="l"/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.Отдел № 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Мурманск)</a:t>
                      </a:r>
                    </a:p>
                    <a:p>
                      <a:pPr algn="l"/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.Отдел № 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700" kern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Великий Новгород)</a:t>
                      </a:r>
                    </a:p>
                    <a:p>
                      <a:pPr algn="l"/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.Отдел № 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700" kern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Псков)</a:t>
                      </a:r>
                    </a:p>
                    <a:p>
                      <a:pPr algn="l"/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.Отдел №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</a:t>
                      </a:r>
                      <a:endParaRPr lang="ru-RU" sz="700" kern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Петрозаводск)</a:t>
                      </a:r>
                    </a:p>
                    <a:p>
                      <a:pPr algn="l"/>
                      <a:endParaRPr lang="ru-RU" sz="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1.Отдел № 1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Махачкала)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2.Отдел № 2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 </a:t>
                      </a:r>
                      <a:r>
                        <a:rPr lang="ru-RU" sz="700" kern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Магас</a:t>
                      </a: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3.Отдел № 3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Нальчик)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Отдел № 4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Черкесск)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5.Отдел № 5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 Владикавказ)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6.Отдел № 6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Грозный)</a:t>
                      </a:r>
                    </a:p>
                    <a:p>
                      <a:pPr algn="l"/>
                      <a:endParaRPr lang="ru-RU" sz="7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Отдел № 1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(г. Астрахань)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2.Отдел № 2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Волгоград)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3.Отдел № 3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Майкоп)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4.Отдел № 4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Элиста)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5.Отдел № 5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Краснодар)</a:t>
                      </a:r>
                    </a:p>
                    <a:p>
                      <a:pPr algn="l"/>
                      <a:endParaRPr lang="ru-RU" sz="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1.Отдел № 1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Курган)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2.Отдел № 2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Тюмень)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3.Отдел № 3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Челябинск)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4.Отдел № 4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Ханты-Мансийск)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5.Отдел № 5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Салехард) 6.Отдел № 6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Омск)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Отдел № 7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Киров)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Отдел № 8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(Оренбург)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Отдел № 9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Пермь)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10.Отдел № 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Ижевск)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11.Отдел № 11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Уфа)</a:t>
                      </a:r>
                    </a:p>
                    <a:p>
                      <a:pPr algn="l"/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12.Отдел № 12</a:t>
                      </a:r>
                    </a:p>
                    <a:p>
                      <a:pPr algn="l"/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Сыктывкар)</a:t>
                      </a:r>
                    </a:p>
                    <a:p>
                      <a:pPr algn="l"/>
                      <a:endParaRPr lang="ru-RU" sz="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5098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9974608"/>
              </p:ext>
            </p:extLst>
          </p:nvPr>
        </p:nvGraphicFramePr>
        <p:xfrm>
          <a:off x="539552" y="1268760"/>
          <a:ext cx="8317018" cy="49223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17018"/>
              </a:tblGrid>
              <a:tr h="6056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Times New Roman" pitchFamily="18" charset="0"/>
                        </a:rPr>
                        <a:t>ФУНКЦИИ ФКУ «ЦОКР»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"/>
                        <a:cs typeface="Times New Roman" pitchFamily="18" charset="0"/>
                      </a:endParaRPr>
                    </a:p>
                  </a:txBody>
                  <a:tcPr marL="34187" marR="3418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763913">
                <a:tc>
                  <a:txBody>
                    <a:bodyPr/>
                    <a:lstStyle/>
                    <a:p>
                      <a:pPr marL="180975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Times New Roman" pitchFamily="18" charset="0"/>
                        </a:rPr>
                        <a:t>Обеспечение: технической эксплуатации и содержания административных </a:t>
                      </a:r>
                      <a:r>
                        <a:rPr lang="ru-RU" sz="1300" b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Times New Roman" pitchFamily="18" charset="0"/>
                        </a:rPr>
                        <a:t>зданий и иного </a:t>
                      </a:r>
                      <a:r>
                        <a:rPr lang="ru-RU" sz="13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Times New Roman" pitchFamily="18" charset="0"/>
                        </a:rPr>
                        <a:t>имущества, материально-техническое, автотранспортное, административных  зданий, территориальных отделов УФК комендантами – вахтерами </a:t>
                      </a:r>
                      <a:endParaRPr lang="ru-RU" sz="13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"/>
                        <a:cs typeface="Times New Roman" pitchFamily="18" charset="0"/>
                      </a:endParaRPr>
                    </a:p>
                  </a:txBody>
                  <a:tcPr marL="34187" marR="3418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55030">
                <a:tc>
                  <a:txBody>
                    <a:bodyPr/>
                    <a:lstStyle/>
                    <a:p>
                      <a:pPr marL="18097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Times New Roman" pitchFamily="18" charset="0"/>
                        </a:rPr>
                        <a:t>Организация гос. закупок товаров, работ, услуг </a:t>
                      </a:r>
                      <a:endParaRPr lang="ru-RU" sz="13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"/>
                        <a:cs typeface="Times New Roman" pitchFamily="18" charset="0"/>
                      </a:endParaRPr>
                    </a:p>
                  </a:txBody>
                  <a:tcPr marL="34187" marR="3418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76086">
                <a:tc>
                  <a:txBody>
                    <a:bodyPr/>
                    <a:lstStyle/>
                    <a:p>
                      <a:pPr marL="18097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Times New Roman" pitchFamily="18" charset="0"/>
                        </a:rPr>
                        <a:t>Функция распорядителя и единого получателя бюджетных средств по главе 100 «Федеральное казначейство», в том числе по централизованному начислению оплаты труда персоналу ФК</a:t>
                      </a:r>
                      <a:endParaRPr lang="ru-RU" sz="13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"/>
                        <a:cs typeface="Times New Roman" pitchFamily="18" charset="0"/>
                      </a:endParaRPr>
                    </a:p>
                  </a:txBody>
                  <a:tcPr marL="34187" marR="3418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67290">
                <a:tc>
                  <a:txBody>
                    <a:bodyPr/>
                    <a:lstStyle/>
                    <a:p>
                      <a:pPr marL="18097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Times New Roman" pitchFamily="18" charset="0"/>
                        </a:rPr>
                        <a:t>Информационно –технологическое обеспечение </a:t>
                      </a:r>
                      <a:endParaRPr lang="ru-RU" sz="13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"/>
                        <a:cs typeface="Times New Roman" pitchFamily="18" charset="0"/>
                      </a:endParaRPr>
                    </a:p>
                  </a:txBody>
                  <a:tcPr marL="34187" marR="3418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81654">
                <a:tc>
                  <a:txBody>
                    <a:bodyPr/>
                    <a:lstStyle/>
                    <a:p>
                      <a:pPr marL="180975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kern="1200" spc="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 Light" pitchFamily="34" charset="0"/>
                          <a:cs typeface="Times New Roman" panose="02020603050405020304" pitchFamily="18" charset="0"/>
                        </a:rPr>
                        <a:t>Сопровождение </a:t>
                      </a:r>
                      <a:r>
                        <a:rPr lang="en-US" sz="1300" b="0" kern="1200" spc="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 Light" pitchFamily="34" charset="0"/>
                          <a:cs typeface="Times New Roman" panose="02020603050405020304" pitchFamily="18" charset="0"/>
                        </a:rPr>
                        <a:t>IT</a:t>
                      </a:r>
                      <a:r>
                        <a:rPr lang="ru-RU" sz="1300" b="0" kern="1200" spc="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 Light" pitchFamily="34" charset="0"/>
                          <a:cs typeface="Times New Roman" panose="02020603050405020304" pitchFamily="18" charset="0"/>
                        </a:rPr>
                        <a:t>-сервисов и </a:t>
                      </a:r>
                      <a:r>
                        <a:rPr lang="en-US" sz="1300" b="0" kern="1200" spc="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 Light" pitchFamily="34" charset="0"/>
                          <a:cs typeface="Times New Roman" panose="02020603050405020304" pitchFamily="18" charset="0"/>
                        </a:rPr>
                        <a:t>IT </a:t>
                      </a:r>
                      <a:r>
                        <a:rPr lang="ru-RU" sz="1300" b="0" kern="1200" spc="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 Light" pitchFamily="34" charset="0"/>
                          <a:cs typeface="Times New Roman" panose="02020603050405020304" pitchFamily="18" charset="0"/>
                        </a:rPr>
                        <a:t>– инфраструктуры </a:t>
                      </a:r>
                      <a:endParaRPr lang="ru-RU" sz="1300" b="0" kern="1200" spc="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 Light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87" marR="3418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73802">
                <a:tc>
                  <a:txBody>
                    <a:bodyPr/>
                    <a:lstStyle/>
                    <a:p>
                      <a:pPr marL="180975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kern="1200" spc="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 Light" pitchFamily="34" charset="0"/>
                          <a:cs typeface="Times New Roman" panose="02020603050405020304" pitchFamily="18" charset="0"/>
                        </a:rPr>
                        <a:t>Обслуживание ЦОД -4: г. Москва, г. Дубна; г. Городец (Нижний</a:t>
                      </a:r>
                      <a:r>
                        <a:rPr lang="ru-RU" sz="1300" b="0" kern="1200" spc="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 Light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0" kern="1200" spc="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 Light" pitchFamily="34" charset="0"/>
                          <a:cs typeface="Times New Roman" panose="02020603050405020304" pitchFamily="18" charset="0"/>
                        </a:rPr>
                        <a:t>Новгород), г. Владимир</a:t>
                      </a:r>
                      <a:endParaRPr lang="ru-RU" sz="1300" b="0" kern="1200" spc="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 Light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87" marR="3418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7844">
                <a:tc>
                  <a:txBody>
                    <a:bodyPr/>
                    <a:lstStyle/>
                    <a:p>
                      <a:pPr marL="180975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kern="1200" spc="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 Light" pitchFamily="34" charset="0"/>
                          <a:cs typeface="Times New Roman" panose="02020603050405020304" pitchFamily="18" charset="0"/>
                        </a:rPr>
                        <a:t>Единый С</a:t>
                      </a:r>
                      <a:r>
                        <a:rPr lang="en-US" sz="1300" b="0" kern="1200" spc="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 Light" pitchFamily="34" charset="0"/>
                          <a:cs typeface="Times New Roman" panose="02020603050405020304" pitchFamily="18" charset="0"/>
                        </a:rPr>
                        <a:t>all </a:t>
                      </a:r>
                      <a:r>
                        <a:rPr lang="ru-RU" sz="1300" b="0" kern="1200" spc="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 Light" pitchFamily="34" charset="0"/>
                          <a:cs typeface="Times New Roman" panose="02020603050405020304" pitchFamily="18" charset="0"/>
                        </a:rPr>
                        <a:t>центр в г. Владимире</a:t>
                      </a:r>
                      <a:endParaRPr lang="ru-RU" sz="1300" b="0" kern="1200" spc="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 Light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87" marR="3418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01088">
                <a:tc>
                  <a:txBody>
                    <a:bodyPr/>
                    <a:lstStyle/>
                    <a:p>
                      <a:pPr marL="180975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Times New Roman" pitchFamily="18" charset="0"/>
                        </a:rPr>
                        <a:t>Проведение </a:t>
                      </a:r>
                      <a:r>
                        <a:rPr lang="ru-RU" sz="13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экспертиз: материаловедческой, </a:t>
                      </a:r>
                      <a:r>
                        <a:rPr lang="ru-RU" sz="13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Times New Roman" pitchFamily="18" charset="0"/>
                        </a:rPr>
                        <a:t> проектно-сметной документации, объемов </a:t>
                      </a:r>
                      <a:r>
                        <a:rPr lang="ru-RU" sz="1300" b="1" kern="1200" baseline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Times New Roman" pitchFamily="18" charset="0"/>
                        </a:rPr>
                        <a:t>выполненных работ </a:t>
                      </a:r>
                      <a:endParaRPr lang="ru-RU" sz="13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"/>
                        <a:cs typeface="Times New Roman" pitchFamily="18" charset="0"/>
                      </a:endParaRPr>
                    </a:p>
                  </a:txBody>
                  <a:tcPr marL="34187" marR="34187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848" y="298748"/>
            <a:ext cx="5688632" cy="346050"/>
          </a:xfrm>
          <a:noFill/>
          <a:ln>
            <a:noFill/>
          </a:ln>
        </p:spPr>
        <p:txBody>
          <a:bodyPr>
            <a:noAutofit/>
          </a:bodyPr>
          <a:lstStyle/>
          <a:p>
            <a:pPr algn="r"/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 функции  </a:t>
            </a: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ФКУ «ЦОКР» (</a:t>
            </a:r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2017г.) </a:t>
            </a:r>
            <a:endParaRPr lang="ru-RU" alt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62"/>
            <a:ext cx="2133600" cy="365125"/>
          </a:xfrm>
        </p:spPr>
        <p:txBody>
          <a:bodyPr/>
          <a:lstStyle/>
          <a:p>
            <a:pPr>
              <a:defRPr/>
            </a:pPr>
            <a:fld id="{A6224D1E-04E9-482C-8FF6-1A556C10AEB6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818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737" y="1556790"/>
            <a:ext cx="2335213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8" name="Прямая соединительная линия 57"/>
          <p:cNvCxnSpPr/>
          <p:nvPr/>
        </p:nvCxnSpPr>
        <p:spPr>
          <a:xfrm>
            <a:off x="6482216" y="5733256"/>
            <a:ext cx="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Заголовок 1"/>
          <p:cNvSpPr txBox="1">
            <a:spLocks/>
          </p:cNvSpPr>
          <p:nvPr/>
        </p:nvSpPr>
        <p:spPr bwMode="auto">
          <a:xfrm>
            <a:off x="1131971" y="357166"/>
            <a:ext cx="8012029" cy="7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altLang="ru-RU" sz="1400" b="1" spc="100" dirty="0" smtClean="0">
                <a:solidFill>
                  <a:srgbClr val="1468A7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взаимодействия  головного учреждения ФКУ «ЦОКР», </a:t>
            </a:r>
          </a:p>
          <a:p>
            <a:pPr algn="r"/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филиалов с ЦАФК, ТОФК при обеспечении ФКУ</a:t>
            </a:r>
          </a:p>
          <a:p>
            <a:pPr algn="r"/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«ЦОКР» осуществления закупок товаров, работ, услуг (2017 год)  </a:t>
            </a:r>
            <a:endParaRPr lang="ru-RU" alt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5"/>
            <a:ext cx="2057400" cy="365125"/>
          </a:xfrm>
        </p:spPr>
        <p:txBody>
          <a:bodyPr/>
          <a:lstStyle/>
          <a:p>
            <a:pPr>
              <a:defRPr/>
            </a:pPr>
            <a:fld id="{E73C17F9-3F70-418B-B6BC-F92BBB78796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242640"/>
              </p:ext>
            </p:extLst>
          </p:nvPr>
        </p:nvGraphicFramePr>
        <p:xfrm>
          <a:off x="214282" y="1297735"/>
          <a:ext cx="8715435" cy="4651544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85884"/>
                <a:gridCol w="1285884"/>
                <a:gridCol w="2571768"/>
                <a:gridCol w="2500330"/>
                <a:gridCol w="1071569"/>
              </a:tblGrid>
              <a:tr h="6619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Times New Roman" pitchFamily="18" charset="0"/>
                        </a:rPr>
                        <a:t>ТОФК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Times New Roman" pitchFamily="18" charset="0"/>
                        </a:rPr>
                        <a:t>Филиал 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Times New Roman" pitchFamily="18" charset="0"/>
                        </a:rPr>
                        <a:t>Головное учреждение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Times New Roman" pitchFamily="18" charset="0"/>
                        </a:rPr>
                        <a:t>ЦАФК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825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Обоснования бюджетных ассигнований (ОБАС)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 в количественном выражении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Дополнение стоимостными показателями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Дополнение стоимостными показателями (обслуживаемые ЦАФК, ТОФК) Формирование сводного ОБАС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Согласование 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214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Лимиты бюджетных обязательств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Направление информации </a:t>
                      </a:r>
                      <a:b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обслуживаемые ТОФК 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Доведение до  филиалов, направление информации в обслуживаемые ТОФК 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Доведение  до головного учреждения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214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 закупок, План-график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Формирование, утверждение, размещение в ЕИС (в установленные сроки)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Формирование, утверждение, размещение в ЕИС (в установленные сроки)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825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Заявки 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Формирование, направление в ФКУ «ЦОКР»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Регистрация, проверка на соответствие ОБАС, нормативным затратам, исполнение  (по обслуживаемым ТОФК)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Регистрация, проверка на соответствие ОБАС, нормативным затратам, исполнение (обслуживаемые ЦАФК, ТОФК)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Формирование, направление 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600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Техническое задание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Согласование 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Формирование, направление в обслуживаемые ТОФК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Формирование, направление в ЦАФК, обслуживаемые ТОФК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Согласование 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214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Государственный контракт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Участие в приемке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Выполнение  необходимых процедур, заключение, направление копии в ТОФК, сопровождение исполнения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Выполнение  необходимых процедур, заключение, направление копии в ТОФК,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сопровождение исполнения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Участие в приемке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383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Прямая соединительная линия 33"/>
          <p:cNvCxnSpPr/>
          <p:nvPr/>
        </p:nvCxnSpPr>
        <p:spPr>
          <a:xfrm rot="5400000" flipH="1" flipV="1">
            <a:off x="3270754" y="3316316"/>
            <a:ext cx="2883391" cy="4853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>
            <a:endCxn id="29" idx="0"/>
          </p:cNvCxnSpPr>
          <p:nvPr/>
        </p:nvCxnSpPr>
        <p:spPr>
          <a:xfrm flipH="1">
            <a:off x="342502" y="2480040"/>
            <a:ext cx="13353" cy="3672156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0"/>
            <a:ext cx="7749504" cy="1214422"/>
          </a:xfrm>
          <a:noFill/>
          <a:ln>
            <a:noFill/>
          </a:ln>
        </p:spPr>
        <p:txBody>
          <a:bodyPr>
            <a:noAutofit/>
          </a:bodyPr>
          <a:lstStyle/>
          <a:p>
            <a:pPr algn="r"/>
            <a:r>
              <a:rPr lang="ru-RU" altLang="ru-RU" sz="1400" b="1" spc="100" dirty="0" smtClean="0">
                <a:solidFill>
                  <a:srgbClr val="1468A7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</a:t>
            </a:r>
            <a:br>
              <a:rPr lang="ru-RU" altLang="ru-RU" sz="1400" b="1" spc="100" dirty="0" smtClean="0">
                <a:solidFill>
                  <a:srgbClr val="1468A7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</a:br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Централизация закупок товаров, работ, услуг в </a:t>
            </a:r>
            <a:b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ФКУ «ЦОКР» при обеспечении деятельности ЦАФК,</a:t>
            </a:r>
            <a:b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 (2017 год)  </a:t>
            </a:r>
            <a:endParaRPr lang="ru-RU" alt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62"/>
            <a:ext cx="2133600" cy="365125"/>
          </a:xfrm>
        </p:spPr>
        <p:txBody>
          <a:bodyPr/>
          <a:lstStyle/>
          <a:p>
            <a:pPr>
              <a:defRPr/>
            </a:pPr>
            <a:fld id="{A6224D1E-04E9-482C-8FF6-1A556C10AEB6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285720" y="2591426"/>
            <a:ext cx="214314" cy="21431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85720" y="3091492"/>
            <a:ext cx="214314" cy="21431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42308" y="3723378"/>
            <a:ext cx="214314" cy="21431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24948" y="4672722"/>
            <a:ext cx="214314" cy="21431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33113" y="5314553"/>
            <a:ext cx="214314" cy="21431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608934" y="2591426"/>
            <a:ext cx="214314" cy="21431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4608934" y="3723378"/>
            <a:ext cx="214314" cy="21431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608934" y="4574438"/>
            <a:ext cx="214314" cy="21431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142844" y="1357298"/>
            <a:ext cx="4071966" cy="805500"/>
            <a:chOff x="142844" y="1357298"/>
            <a:chExt cx="4071966" cy="805500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214282" y="1357298"/>
              <a:ext cx="4000528" cy="8055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42844" y="1413686"/>
              <a:ext cx="4071966" cy="7294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0510" algn="ctr">
                <a:lnSpc>
                  <a:spcPct val="115000"/>
                </a:lnSpc>
              </a:pPr>
              <a:r>
                <a:rPr lang="ru-RU" b="1" dirty="0" smtClean="0">
                  <a:latin typeface="Times New Roman" pitchFamily="18" charset="0"/>
                  <a:ea typeface=""/>
                  <a:cs typeface="Times New Roman" pitchFamily="18" charset="0"/>
                </a:rPr>
                <a:t>Федеральная </a:t>
              </a:r>
            </a:p>
            <a:p>
              <a:pPr marL="270510" algn="ctr">
                <a:lnSpc>
                  <a:spcPct val="115000"/>
                </a:lnSpc>
              </a:pPr>
              <a:r>
                <a:rPr lang="ru-RU" b="1" dirty="0" smtClean="0">
                  <a:latin typeface="Times New Roman" pitchFamily="18" charset="0"/>
                  <a:ea typeface=""/>
                  <a:cs typeface="Times New Roman" pitchFamily="18" charset="0"/>
                </a:rPr>
                <a:t>(на уровне головного учреждения)</a:t>
              </a:r>
              <a:endParaRPr lang="ru-RU" b="1" dirty="0">
                <a:latin typeface="Times New Roman" pitchFamily="18" charset="0"/>
                <a:ea typeface=""/>
                <a:cs typeface="Times New Roman" pitchFamily="18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4143372" y="1357298"/>
            <a:ext cx="4857784" cy="805500"/>
            <a:chOff x="4143372" y="1357298"/>
            <a:chExt cx="4857784" cy="80550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4500562" y="1357298"/>
              <a:ext cx="4429156" cy="8055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4143372" y="1413686"/>
              <a:ext cx="4857784" cy="7294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0510" algn="ctr">
                <a:lnSpc>
                  <a:spcPct val="115000"/>
                </a:lnSpc>
              </a:pPr>
              <a:r>
                <a:rPr lang="ru-RU" b="1" dirty="0" smtClean="0">
                  <a:latin typeface="Times New Roman" pitchFamily="18" charset="0"/>
                  <a:ea typeface=""/>
                  <a:cs typeface="Times New Roman" pitchFamily="18" charset="0"/>
                </a:rPr>
                <a:t>Межрегиональная </a:t>
              </a:r>
            </a:p>
            <a:p>
              <a:pPr marL="270510" algn="ctr">
                <a:lnSpc>
                  <a:spcPct val="115000"/>
                </a:lnSpc>
              </a:pPr>
              <a:r>
                <a:rPr lang="ru-RU" b="1" dirty="0" smtClean="0">
                  <a:latin typeface="Times New Roman" pitchFamily="18" charset="0"/>
                  <a:ea typeface=""/>
                  <a:cs typeface="Times New Roman" pitchFamily="18" charset="0"/>
                </a:rPr>
                <a:t>(на уровне межрегиональных филиалов)</a:t>
              </a:r>
              <a:endParaRPr lang="ru-RU" b="1" dirty="0">
                <a:latin typeface="Times New Roman" pitchFamily="18" charset="0"/>
                <a:ea typeface=""/>
                <a:cs typeface="Times New Roman" pitchFamily="18" charset="0"/>
              </a:endParaRPr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534538" y="2476858"/>
            <a:ext cx="2304047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b="1" spc="100" dirty="0" smtClean="0">
                <a:solidFill>
                  <a:srgbClr val="1468A7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ЗАКУПКА ГСМ</a:t>
            </a:r>
            <a:endParaRPr lang="ru-RU" b="1" spc="100" dirty="0">
              <a:solidFill>
                <a:srgbClr val="1468A7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03800" y="2976924"/>
            <a:ext cx="392909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b="1" spc="100" dirty="0" smtClean="0">
                <a:solidFill>
                  <a:srgbClr val="1468A7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ЗАКУПКА ПОЛИСОВ ОСАГО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93610" y="4583311"/>
            <a:ext cx="392909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b="1" spc="100" dirty="0" smtClean="0">
                <a:solidFill>
                  <a:srgbClr val="1468A7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УСЛУГИ ПОЧТОВОЙ СВЯЗИ</a:t>
            </a:r>
            <a:endParaRPr lang="ru-RU" b="1" spc="100" dirty="0">
              <a:solidFill>
                <a:srgbClr val="1468A7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39262" y="5251286"/>
            <a:ext cx="3929090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b="1" spc="100" dirty="0" smtClean="0">
                <a:solidFill>
                  <a:srgbClr val="1468A7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ОБУЧЕНИЕ РАБОТНИКОВ</a:t>
            </a:r>
            <a:endParaRPr lang="ru-RU" b="1" spc="100" dirty="0">
              <a:solidFill>
                <a:srgbClr val="1468A7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39262" y="5894638"/>
            <a:ext cx="3929090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defRPr/>
            </a:pPr>
            <a:r>
              <a:rPr lang="ru-RU" b="1" spc="100" dirty="0" smtClean="0">
                <a:solidFill>
                  <a:srgbClr val="1468A7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УСЛУГИ ПО МЕДИЦИНСКИМ ОСМОТРАМ ВОДИТЕЛЕЙ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834304" y="4480888"/>
            <a:ext cx="4309696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b="1" spc="100" dirty="0" smtClean="0">
                <a:solidFill>
                  <a:srgbClr val="1468A7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УСЛУГИ ПО СОДЕРЖАНИЮ  АДМИНИСТРАТИВНЫХ ЗДАНИЙ И ИНОГО ИМУЩЕСТВА </a:t>
            </a:r>
            <a:endParaRPr lang="ru-RU" b="1" spc="100" dirty="0">
              <a:solidFill>
                <a:srgbClr val="1468A7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814622" y="3633616"/>
            <a:ext cx="3929090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b="1" spc="100" dirty="0" smtClean="0">
                <a:solidFill>
                  <a:srgbClr val="1468A7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УСЛУГИ ПО ТЕХНИЧЕСКОЙ ЭКСПЛУАТАЦИИ ЗДАНИЙ </a:t>
            </a:r>
          </a:p>
          <a:p>
            <a:pPr>
              <a:lnSpc>
                <a:spcPct val="115000"/>
              </a:lnSpc>
            </a:pPr>
            <a:endParaRPr lang="ru-RU" b="1" spc="100" dirty="0">
              <a:solidFill>
                <a:srgbClr val="1468A7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814622" y="2511362"/>
            <a:ext cx="3929090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b="1" spc="100" dirty="0" smtClean="0">
                <a:solidFill>
                  <a:srgbClr val="1468A7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ЗАКУПКА ТОВАРНО-МАТЕРИАЛЬНЫХ ЦЕННОСТЕЙ</a:t>
            </a:r>
            <a:r>
              <a:rPr lang="en-US" b="1" spc="100" dirty="0" smtClean="0">
                <a:solidFill>
                  <a:srgbClr val="1468A7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</a:t>
            </a:r>
            <a:endParaRPr lang="ru-RU" b="1" spc="100" dirty="0">
              <a:solidFill>
                <a:srgbClr val="1468A7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235345" y="6152196"/>
            <a:ext cx="214314" cy="21431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439262" y="3586713"/>
            <a:ext cx="4270761" cy="919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defRPr/>
            </a:pPr>
            <a:r>
              <a:rPr lang="ru-RU" sz="1600" b="1" spc="100" dirty="0" smtClean="0">
                <a:solidFill>
                  <a:srgbClr val="1468A7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УСЛУГИ СВЯЗИ (ВЕДОМСТВЕННАЯ ТРАНСПОРТНАЯ СЕТЬ, ДОСТУП В ИНТЕРНЕТ, МОБИЛЬНАЯ СВЯЗЬ) </a:t>
            </a:r>
          </a:p>
        </p:txBody>
      </p:sp>
    </p:spTree>
    <p:extLst>
      <p:ext uri="{BB962C8B-B14F-4D97-AF65-F5344CB8AC3E}">
        <p14:creationId xmlns:p14="http://schemas.microsoft.com/office/powerpoint/2010/main" val="141565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5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0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5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9" grpId="0" animBg="1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343353" y="1196753"/>
            <a:ext cx="7351459" cy="309488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верх 22"/>
          <p:cNvSpPr/>
          <p:nvPr/>
        </p:nvSpPr>
        <p:spPr>
          <a:xfrm>
            <a:off x="4240612" y="1421404"/>
            <a:ext cx="211261" cy="606428"/>
          </a:xfrm>
          <a:prstGeom prst="upArrow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661" name="Rectangle 17"/>
          <p:cNvSpPr>
            <a:spLocks noChangeArrowheads="1"/>
          </p:cNvSpPr>
          <p:nvPr/>
        </p:nvSpPr>
        <p:spPr bwMode="auto">
          <a:xfrm>
            <a:off x="5" y="5041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7670" name="Rectangle 57"/>
          <p:cNvSpPr>
            <a:spLocks noChangeArrowheads="1"/>
          </p:cNvSpPr>
          <p:nvPr/>
        </p:nvSpPr>
        <p:spPr bwMode="auto">
          <a:xfrm>
            <a:off x="179518" y="20676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7672" name="TextBox 27671"/>
          <p:cNvSpPr txBox="1"/>
          <p:nvPr/>
        </p:nvSpPr>
        <p:spPr>
          <a:xfrm>
            <a:off x="253347" y="2649106"/>
            <a:ext cx="11409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Отчетность по смете расходов на содержание филиалов</a:t>
            </a:r>
            <a:endParaRPr lang="ru-RU" sz="10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2" name="Группа 51"/>
          <p:cNvGrpSpPr/>
          <p:nvPr/>
        </p:nvGrpSpPr>
        <p:grpSpPr>
          <a:xfrm>
            <a:off x="251520" y="5085307"/>
            <a:ext cx="1229300" cy="935981"/>
            <a:chOff x="775302" y="5183768"/>
            <a:chExt cx="1636458" cy="693504"/>
          </a:xfrm>
        </p:grpSpPr>
        <p:sp>
          <p:nvSpPr>
            <p:cNvPr id="119" name="Скругленный прямоугольник 118"/>
            <p:cNvSpPr/>
            <p:nvPr/>
          </p:nvSpPr>
          <p:spPr>
            <a:xfrm>
              <a:off x="931712" y="5395775"/>
              <a:ext cx="1480048" cy="48149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b="1" dirty="0">
                <a:solidFill>
                  <a:prstClr val="black"/>
                </a:solidFill>
              </a:endParaRPr>
            </a:p>
          </p:txBody>
        </p:sp>
        <p:sp>
          <p:nvSpPr>
            <p:cNvPr id="66" name="Скругленный прямоугольник 65"/>
            <p:cNvSpPr/>
            <p:nvPr/>
          </p:nvSpPr>
          <p:spPr>
            <a:xfrm>
              <a:off x="856032" y="5301053"/>
              <a:ext cx="1480048" cy="48149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b="1" dirty="0">
                <a:solidFill>
                  <a:prstClr val="black"/>
                </a:solidFill>
              </a:endParaRPr>
            </a:p>
          </p:txBody>
        </p:sp>
        <p:sp>
          <p:nvSpPr>
            <p:cNvPr id="65" name="Скругленный прямоугольник 64"/>
            <p:cNvSpPr/>
            <p:nvPr/>
          </p:nvSpPr>
          <p:spPr>
            <a:xfrm>
              <a:off x="775302" y="5183768"/>
              <a:ext cx="1473759" cy="473063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ru-RU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УФК</a:t>
              </a:r>
            </a:p>
            <a:p>
              <a:pPr algn="ctr"/>
              <a:endParaRPr lang="ru-RU" sz="14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129" name="TextBox 128"/>
          <p:cNvSpPr txBox="1"/>
          <p:nvPr/>
        </p:nvSpPr>
        <p:spPr>
          <a:xfrm>
            <a:off x="1616203" y="2827183"/>
            <a:ext cx="11698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Отчетность </a:t>
            </a:r>
            <a:br>
              <a:rPr lang="ru-RU" sz="1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ЦНОТ персоналу ТОФК  </a:t>
            </a:r>
            <a:endParaRPr lang="ru-RU" sz="10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 bwMode="auto">
          <a:xfrm>
            <a:off x="1144547" y="5041"/>
            <a:ext cx="8012029" cy="934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>
              <a:defRPr/>
            </a:pPr>
            <a:endParaRPr lang="ru-RU" alt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endParaRPr lang="ru-RU" alt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документооборота по централизованному</a:t>
            </a:r>
            <a:endParaRPr lang="en-US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обеспечению ФКУ «ЦОКР» начисления оплаты </a:t>
            </a:r>
            <a:endParaRPr lang="en-US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 и других выплат персоналу ФК с применением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ППО</a:t>
            </a:r>
          </a:p>
          <a:p>
            <a:pPr algn="r"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(2017 год) 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777408" y="1196752"/>
            <a:ext cx="1137671" cy="432818"/>
            <a:chOff x="3777408" y="1196752"/>
            <a:chExt cx="1137671" cy="432818"/>
          </a:xfrm>
        </p:grpSpPr>
        <p:sp>
          <p:nvSpPr>
            <p:cNvPr id="8" name="Овал 7"/>
            <p:cNvSpPr/>
            <p:nvPr/>
          </p:nvSpPr>
          <p:spPr>
            <a:xfrm>
              <a:off x="3777408" y="1196752"/>
              <a:ext cx="1137671" cy="432818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914806" y="1220799"/>
              <a:ext cx="8818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prstClr val="white"/>
                  </a:solidFill>
                  <a:latin typeface="Times New Roman" pitchFamily="18" charset="0"/>
                  <a:cs typeface="Times New Roman" pitchFamily="18" charset="0"/>
                </a:rPr>
                <a:t>ЦАФК</a:t>
              </a:r>
              <a:endParaRPr lang="ru-RU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580112" y="1169766"/>
            <a:ext cx="1338828" cy="675058"/>
            <a:chOff x="5998910" y="917346"/>
            <a:chExt cx="1338828" cy="675058"/>
          </a:xfrm>
        </p:grpSpPr>
        <p:sp>
          <p:nvSpPr>
            <p:cNvPr id="58" name="Овал 57"/>
            <p:cNvSpPr/>
            <p:nvPr/>
          </p:nvSpPr>
          <p:spPr>
            <a:xfrm>
              <a:off x="6020786" y="917346"/>
              <a:ext cx="1282711" cy="675058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50196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5998910" y="1058358"/>
              <a:ext cx="1338828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ЭЛЕКТРОННЫЙ</a:t>
              </a:r>
            </a:p>
            <a:p>
              <a:pPr algn="ctr"/>
              <a:r>
                <a:rPr lang="ru-RU" sz="1100" b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1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БЮДЖЕТ</a:t>
              </a:r>
            </a:p>
          </p:txBody>
        </p:sp>
      </p:grpSp>
      <p:sp>
        <p:nvSpPr>
          <p:cNvPr id="22" name="Стрелка углом 21"/>
          <p:cNvSpPr/>
          <p:nvPr/>
        </p:nvSpPr>
        <p:spPr>
          <a:xfrm>
            <a:off x="1389152" y="2348875"/>
            <a:ext cx="1288830" cy="1152133"/>
          </a:xfrm>
          <a:prstGeom prst="bentArrow">
            <a:avLst>
              <a:gd name="adj1" fmla="val 7125"/>
              <a:gd name="adj2" fmla="val 7052"/>
              <a:gd name="adj3" fmla="val 14829"/>
              <a:gd name="adj4" fmla="val 18024"/>
            </a:avLst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Стрелка углом 72"/>
          <p:cNvSpPr/>
          <p:nvPr/>
        </p:nvSpPr>
        <p:spPr>
          <a:xfrm>
            <a:off x="1571002" y="2673776"/>
            <a:ext cx="886952" cy="827232"/>
          </a:xfrm>
          <a:prstGeom prst="bentArrow">
            <a:avLst>
              <a:gd name="adj1" fmla="val 9392"/>
              <a:gd name="adj2" fmla="val 8821"/>
              <a:gd name="adj3" fmla="val 14829"/>
              <a:gd name="adj4" fmla="val 18024"/>
            </a:avLst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3072513" y="1709228"/>
            <a:ext cx="2523751" cy="246221"/>
            <a:chOff x="3072513" y="1709228"/>
            <a:chExt cx="2523751" cy="246221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3095700" y="1731278"/>
              <a:ext cx="2478314" cy="19849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3072513" y="1709228"/>
              <a:ext cx="2523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Финансовая и бюджетная отчетность</a:t>
              </a:r>
              <a:endParaRPr lang="ru-RU" sz="10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227280" y="3501008"/>
            <a:ext cx="2072717" cy="649758"/>
            <a:chOff x="739421" y="4079347"/>
            <a:chExt cx="2072717" cy="649758"/>
          </a:xfrm>
        </p:grpSpPr>
        <p:sp>
          <p:nvSpPr>
            <p:cNvPr id="27" name="Блок-схема: типовой процесс 26"/>
            <p:cNvSpPr/>
            <p:nvPr/>
          </p:nvSpPr>
          <p:spPr>
            <a:xfrm>
              <a:off x="739421" y="4079347"/>
              <a:ext cx="2072717" cy="649758"/>
            </a:xfrm>
            <a:prstGeom prst="flowChartPredefinedProcess">
              <a:avLst/>
            </a:prstGeom>
            <a:solidFill>
              <a:schemeClr val="accent4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855494" y="4142616"/>
              <a:ext cx="184571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Филиалы </a:t>
              </a:r>
              <a:r>
                <a:rPr lang="ru-RU" sz="14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№ </a:t>
              </a:r>
              <a:r>
                <a:rPr lang="ru-RU" sz="1400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1…11  </a:t>
              </a:r>
              <a:endPara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1547664" y="5167038"/>
            <a:ext cx="785066" cy="765856"/>
            <a:chOff x="1808358" y="5167038"/>
            <a:chExt cx="785066" cy="765856"/>
          </a:xfrm>
        </p:grpSpPr>
        <p:grpSp>
          <p:nvGrpSpPr>
            <p:cNvPr id="48" name="Группа 47"/>
            <p:cNvGrpSpPr/>
            <p:nvPr/>
          </p:nvGrpSpPr>
          <p:grpSpPr>
            <a:xfrm>
              <a:off x="1808358" y="5167038"/>
              <a:ext cx="376852" cy="630202"/>
              <a:chOff x="4240848" y="5607520"/>
              <a:chExt cx="376852" cy="630202"/>
            </a:xfrm>
          </p:grpSpPr>
          <p:sp>
            <p:nvSpPr>
              <p:cNvPr id="93" name="Овал 92"/>
              <p:cNvSpPr/>
              <p:nvPr/>
            </p:nvSpPr>
            <p:spPr>
              <a:xfrm>
                <a:off x="4297435" y="5607520"/>
                <a:ext cx="256484" cy="25648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4" name="Прямоугольник с двумя вырезанными соседними углами 93"/>
              <p:cNvSpPr/>
              <p:nvPr/>
            </p:nvSpPr>
            <p:spPr>
              <a:xfrm>
                <a:off x="4296091" y="5880934"/>
                <a:ext cx="259172" cy="356788"/>
              </a:xfrm>
              <a:prstGeom prst="snip2Same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6" name="Равнобедренный треугольник 95"/>
              <p:cNvSpPr/>
              <p:nvPr/>
            </p:nvSpPr>
            <p:spPr>
              <a:xfrm rot="10800000">
                <a:off x="4355386" y="5894469"/>
                <a:ext cx="140583" cy="12119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4240848" y="6142669"/>
                <a:ext cx="376852" cy="8773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08" name="Группа 107"/>
            <p:cNvGrpSpPr/>
            <p:nvPr/>
          </p:nvGrpSpPr>
          <p:grpSpPr>
            <a:xfrm>
              <a:off x="2005462" y="5237837"/>
              <a:ext cx="376852" cy="630202"/>
              <a:chOff x="4240848" y="5607520"/>
              <a:chExt cx="376852" cy="630202"/>
            </a:xfrm>
            <a:solidFill>
              <a:schemeClr val="accent1"/>
            </a:solidFill>
          </p:grpSpPr>
          <p:sp>
            <p:nvSpPr>
              <p:cNvPr id="109" name="Овал 108"/>
              <p:cNvSpPr/>
              <p:nvPr/>
            </p:nvSpPr>
            <p:spPr>
              <a:xfrm>
                <a:off x="4297435" y="5607520"/>
                <a:ext cx="256484" cy="2564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1" name="Прямоугольник с двумя вырезанными соседними углами 110"/>
              <p:cNvSpPr/>
              <p:nvPr/>
            </p:nvSpPr>
            <p:spPr>
              <a:xfrm>
                <a:off x="4296091" y="5880934"/>
                <a:ext cx="259172" cy="356788"/>
              </a:xfrm>
              <a:prstGeom prst="snip2Same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2" name="Равнобедренный треугольник 111"/>
              <p:cNvSpPr/>
              <p:nvPr/>
            </p:nvSpPr>
            <p:spPr>
              <a:xfrm rot="10800000">
                <a:off x="4355386" y="5894469"/>
                <a:ext cx="140583" cy="12119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3" name="Прямоугольник 112"/>
              <p:cNvSpPr/>
              <p:nvPr/>
            </p:nvSpPr>
            <p:spPr>
              <a:xfrm>
                <a:off x="4240848" y="6142669"/>
                <a:ext cx="376852" cy="8773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14" name="Группа 113"/>
            <p:cNvGrpSpPr/>
            <p:nvPr/>
          </p:nvGrpSpPr>
          <p:grpSpPr>
            <a:xfrm>
              <a:off x="2216572" y="5302692"/>
              <a:ext cx="376852" cy="630202"/>
              <a:chOff x="4240848" y="5607520"/>
              <a:chExt cx="376852" cy="630202"/>
            </a:xfrm>
          </p:grpSpPr>
          <p:sp>
            <p:nvSpPr>
              <p:cNvPr id="115" name="Овал 114"/>
              <p:cNvSpPr/>
              <p:nvPr/>
            </p:nvSpPr>
            <p:spPr>
              <a:xfrm>
                <a:off x="4297435" y="5607520"/>
                <a:ext cx="256484" cy="256484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6" name="Прямоугольник с двумя вырезанными соседними углами 115"/>
              <p:cNvSpPr/>
              <p:nvPr/>
            </p:nvSpPr>
            <p:spPr>
              <a:xfrm>
                <a:off x="4296091" y="5880934"/>
                <a:ext cx="259172" cy="356788"/>
              </a:xfrm>
              <a:prstGeom prst="snip2Same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7" name="Равнобедренный треугольник 116"/>
              <p:cNvSpPr/>
              <p:nvPr/>
            </p:nvSpPr>
            <p:spPr>
              <a:xfrm rot="10800000">
                <a:off x="4355386" y="5894469"/>
                <a:ext cx="140583" cy="121192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8" name="Прямоугольник 117"/>
              <p:cNvSpPr/>
              <p:nvPr/>
            </p:nvSpPr>
            <p:spPr>
              <a:xfrm>
                <a:off x="4240848" y="6142669"/>
                <a:ext cx="376852" cy="87738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55" name="Стрелка вверх 54"/>
          <p:cNvSpPr/>
          <p:nvPr/>
        </p:nvSpPr>
        <p:spPr>
          <a:xfrm>
            <a:off x="510416" y="4165382"/>
            <a:ext cx="159664" cy="861944"/>
          </a:xfrm>
          <a:prstGeom prst="upArrow">
            <a:avLst>
              <a:gd name="adj1" fmla="val 50000"/>
              <a:gd name="adj2" fmla="val 86670"/>
            </a:avLst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0" name="Стрелка вверх 119"/>
          <p:cNvSpPr/>
          <p:nvPr/>
        </p:nvSpPr>
        <p:spPr>
          <a:xfrm>
            <a:off x="794195" y="4165382"/>
            <a:ext cx="159664" cy="861944"/>
          </a:xfrm>
          <a:prstGeom prst="upArrow">
            <a:avLst>
              <a:gd name="adj1" fmla="val 50000"/>
              <a:gd name="adj2" fmla="val 86670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1" name="Стрелка вверх 120"/>
          <p:cNvSpPr/>
          <p:nvPr/>
        </p:nvSpPr>
        <p:spPr>
          <a:xfrm rot="10800000">
            <a:off x="1058105" y="4175288"/>
            <a:ext cx="159664" cy="870141"/>
          </a:xfrm>
          <a:prstGeom prst="upArrow">
            <a:avLst>
              <a:gd name="adj1" fmla="val 50000"/>
              <a:gd name="adj2" fmla="val 86670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2" name="Стрелка вверх 121"/>
          <p:cNvSpPr/>
          <p:nvPr/>
        </p:nvSpPr>
        <p:spPr>
          <a:xfrm rot="10800000">
            <a:off x="1671929" y="4183881"/>
            <a:ext cx="163767" cy="875727"/>
          </a:xfrm>
          <a:prstGeom prst="upArrow">
            <a:avLst>
              <a:gd name="adj1" fmla="val 50000"/>
              <a:gd name="adj2" fmla="val 8667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89" name="Группа 88"/>
          <p:cNvGrpSpPr/>
          <p:nvPr/>
        </p:nvGrpSpPr>
        <p:grpSpPr>
          <a:xfrm>
            <a:off x="2555776" y="4365104"/>
            <a:ext cx="2035431" cy="964531"/>
            <a:chOff x="2906453" y="4347294"/>
            <a:chExt cx="2035431" cy="964531"/>
          </a:xfrm>
        </p:grpSpPr>
        <p:grpSp>
          <p:nvGrpSpPr>
            <p:cNvPr id="127" name="Группа 126"/>
            <p:cNvGrpSpPr/>
            <p:nvPr/>
          </p:nvGrpSpPr>
          <p:grpSpPr>
            <a:xfrm>
              <a:off x="2995359" y="4365000"/>
              <a:ext cx="1941634" cy="946825"/>
              <a:chOff x="838070" y="5359818"/>
              <a:chExt cx="1521053" cy="513162"/>
            </a:xfrm>
          </p:grpSpPr>
          <p:sp>
            <p:nvSpPr>
              <p:cNvPr id="130" name="Скругленный прямоугольник 129"/>
              <p:cNvSpPr/>
              <p:nvPr/>
            </p:nvSpPr>
            <p:spPr>
              <a:xfrm>
                <a:off x="879075" y="5391483"/>
                <a:ext cx="1480048" cy="481497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1" name="Скругленный прямоугольник 130"/>
              <p:cNvSpPr/>
              <p:nvPr/>
            </p:nvSpPr>
            <p:spPr>
              <a:xfrm>
                <a:off x="838070" y="5359818"/>
                <a:ext cx="1473759" cy="473063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 b="1" dirty="0" smtClean="0">
                  <a:solidFill>
                    <a:prstClr val="black"/>
                  </a:solidFill>
                </a:endParaRPr>
              </a:p>
              <a:p>
                <a:pPr algn="ctr"/>
                <a:endParaRPr lang="ru-RU" sz="1400" b="1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9" name="Прямоугольник 38"/>
            <p:cNvSpPr/>
            <p:nvPr/>
          </p:nvSpPr>
          <p:spPr>
            <a:xfrm>
              <a:off x="2906453" y="4347294"/>
              <a:ext cx="2035431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3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Государственные внебюджетные фонды, налоговые </a:t>
              </a:r>
              <a:r>
                <a:rPr lang="ru-RU" sz="1300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органы, </a:t>
              </a:r>
              <a:r>
                <a:rPr lang="ru-RU" sz="13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органы </a:t>
              </a:r>
              <a:r>
                <a:rPr lang="ru-RU" sz="1300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статистики</a:t>
              </a:r>
              <a:endPara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2121620" y="3003046"/>
            <a:ext cx="3940098" cy="1746345"/>
            <a:chOff x="2121620" y="3003046"/>
            <a:chExt cx="3940098" cy="1746345"/>
          </a:xfrm>
        </p:grpSpPr>
        <p:sp>
          <p:nvSpPr>
            <p:cNvPr id="57" name="Стрелка углом 56"/>
            <p:cNvSpPr/>
            <p:nvPr/>
          </p:nvSpPr>
          <p:spPr>
            <a:xfrm flipV="1">
              <a:off x="2121620" y="4165379"/>
              <a:ext cx="521934" cy="468295"/>
            </a:xfrm>
            <a:prstGeom prst="bentArrow">
              <a:avLst>
                <a:gd name="adj1" fmla="val 13421"/>
                <a:gd name="adj2" fmla="val 15158"/>
                <a:gd name="adj3" fmla="val 34262"/>
                <a:gd name="adj4" fmla="val 43750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32" name="Стрелка углом 131"/>
            <p:cNvSpPr/>
            <p:nvPr/>
          </p:nvSpPr>
          <p:spPr>
            <a:xfrm flipH="1" flipV="1">
              <a:off x="4524812" y="3003046"/>
              <a:ext cx="1536906" cy="1746345"/>
            </a:xfrm>
            <a:prstGeom prst="bentArrow">
              <a:avLst>
                <a:gd name="adj1" fmla="val 6070"/>
                <a:gd name="adj2" fmla="val 7807"/>
                <a:gd name="adj3" fmla="val 12211"/>
                <a:gd name="adj4" fmla="val 43750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61" name="Группа 60"/>
          <p:cNvGrpSpPr/>
          <p:nvPr/>
        </p:nvGrpSpPr>
        <p:grpSpPr>
          <a:xfrm flipH="1">
            <a:off x="6387409" y="3812698"/>
            <a:ext cx="768928" cy="765856"/>
            <a:chOff x="6348185" y="3725265"/>
            <a:chExt cx="785066" cy="765856"/>
          </a:xfrm>
        </p:grpSpPr>
        <p:grpSp>
          <p:nvGrpSpPr>
            <p:cNvPr id="137" name="Группа 136"/>
            <p:cNvGrpSpPr/>
            <p:nvPr/>
          </p:nvGrpSpPr>
          <p:grpSpPr>
            <a:xfrm>
              <a:off x="6348185" y="3725265"/>
              <a:ext cx="376852" cy="630202"/>
              <a:chOff x="4240848" y="5607520"/>
              <a:chExt cx="376852" cy="630202"/>
            </a:xfrm>
          </p:grpSpPr>
          <p:sp>
            <p:nvSpPr>
              <p:cNvPr id="138" name="Овал 137"/>
              <p:cNvSpPr/>
              <p:nvPr/>
            </p:nvSpPr>
            <p:spPr>
              <a:xfrm>
                <a:off x="4297435" y="5607520"/>
                <a:ext cx="256484" cy="25648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0" name="Прямоугольник с двумя вырезанными соседними углами 139"/>
              <p:cNvSpPr/>
              <p:nvPr/>
            </p:nvSpPr>
            <p:spPr>
              <a:xfrm>
                <a:off x="4296091" y="5880934"/>
                <a:ext cx="259172" cy="356788"/>
              </a:xfrm>
              <a:prstGeom prst="snip2Same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1" name="Равнобедренный треугольник 140"/>
              <p:cNvSpPr/>
              <p:nvPr/>
            </p:nvSpPr>
            <p:spPr>
              <a:xfrm rot="10800000">
                <a:off x="4355386" y="5894469"/>
                <a:ext cx="140583" cy="12119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2" name="Прямоугольник 141"/>
              <p:cNvSpPr/>
              <p:nvPr/>
            </p:nvSpPr>
            <p:spPr>
              <a:xfrm>
                <a:off x="4240848" y="6142669"/>
                <a:ext cx="376852" cy="8773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43" name="Группа 142"/>
            <p:cNvGrpSpPr/>
            <p:nvPr/>
          </p:nvGrpSpPr>
          <p:grpSpPr>
            <a:xfrm>
              <a:off x="6545289" y="3796064"/>
              <a:ext cx="376852" cy="630202"/>
              <a:chOff x="4240848" y="5607520"/>
              <a:chExt cx="376852" cy="630202"/>
            </a:xfrm>
            <a:solidFill>
              <a:schemeClr val="accent1"/>
            </a:solidFill>
          </p:grpSpPr>
          <p:sp>
            <p:nvSpPr>
              <p:cNvPr id="144" name="Овал 143"/>
              <p:cNvSpPr/>
              <p:nvPr/>
            </p:nvSpPr>
            <p:spPr>
              <a:xfrm>
                <a:off x="4297435" y="5607520"/>
                <a:ext cx="256484" cy="2564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5" name="Прямоугольник с двумя вырезанными соседними углами 144"/>
              <p:cNvSpPr/>
              <p:nvPr/>
            </p:nvSpPr>
            <p:spPr>
              <a:xfrm>
                <a:off x="4296091" y="5880934"/>
                <a:ext cx="259172" cy="356788"/>
              </a:xfrm>
              <a:prstGeom prst="snip2Same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6" name="Равнобедренный треугольник 145"/>
              <p:cNvSpPr/>
              <p:nvPr/>
            </p:nvSpPr>
            <p:spPr>
              <a:xfrm rot="10800000">
                <a:off x="4355386" y="5894469"/>
                <a:ext cx="140583" cy="12119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7" name="Прямоугольник 146"/>
              <p:cNvSpPr/>
              <p:nvPr/>
            </p:nvSpPr>
            <p:spPr>
              <a:xfrm>
                <a:off x="4240848" y="6142669"/>
                <a:ext cx="376852" cy="8773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54" name="Группа 153"/>
            <p:cNvGrpSpPr/>
            <p:nvPr/>
          </p:nvGrpSpPr>
          <p:grpSpPr>
            <a:xfrm>
              <a:off x="6756399" y="3860919"/>
              <a:ext cx="376852" cy="630202"/>
              <a:chOff x="4240848" y="5607520"/>
              <a:chExt cx="376852" cy="630202"/>
            </a:xfrm>
          </p:grpSpPr>
          <p:sp>
            <p:nvSpPr>
              <p:cNvPr id="155" name="Овал 154"/>
              <p:cNvSpPr/>
              <p:nvPr/>
            </p:nvSpPr>
            <p:spPr>
              <a:xfrm>
                <a:off x="4297435" y="5607520"/>
                <a:ext cx="256484" cy="256484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6" name="Прямоугольник с двумя вырезанными соседними углами 155"/>
              <p:cNvSpPr/>
              <p:nvPr/>
            </p:nvSpPr>
            <p:spPr>
              <a:xfrm>
                <a:off x="4296091" y="5880934"/>
                <a:ext cx="259172" cy="356788"/>
              </a:xfrm>
              <a:prstGeom prst="snip2Same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7" name="Равнобедренный треугольник 156"/>
              <p:cNvSpPr/>
              <p:nvPr/>
            </p:nvSpPr>
            <p:spPr>
              <a:xfrm rot="10800000">
                <a:off x="4355386" y="5894469"/>
                <a:ext cx="140583" cy="121192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8" name="Прямоугольник 157"/>
              <p:cNvSpPr/>
              <p:nvPr/>
            </p:nvSpPr>
            <p:spPr>
              <a:xfrm>
                <a:off x="4240848" y="6142669"/>
                <a:ext cx="376852" cy="87738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159" name="Стрелка углом 158"/>
          <p:cNvSpPr/>
          <p:nvPr/>
        </p:nvSpPr>
        <p:spPr>
          <a:xfrm flipH="1">
            <a:off x="6061719" y="2332972"/>
            <a:ext cx="1944217" cy="1168036"/>
          </a:xfrm>
          <a:prstGeom prst="bentArrow">
            <a:avLst>
              <a:gd name="adj1" fmla="val 5855"/>
              <a:gd name="adj2" fmla="val 7052"/>
              <a:gd name="adj3" fmla="val 14829"/>
              <a:gd name="adj4" fmla="val 18024"/>
            </a:avLst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Стрелка углом 160"/>
          <p:cNvSpPr/>
          <p:nvPr/>
        </p:nvSpPr>
        <p:spPr>
          <a:xfrm flipH="1">
            <a:off x="6195116" y="2546042"/>
            <a:ext cx="1576501" cy="1152133"/>
          </a:xfrm>
          <a:prstGeom prst="bentArrow">
            <a:avLst>
              <a:gd name="adj1" fmla="val 5855"/>
              <a:gd name="adj2" fmla="val 7052"/>
              <a:gd name="adj3" fmla="val 14829"/>
              <a:gd name="adj4" fmla="val 18024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Стрелка углом 161"/>
          <p:cNvSpPr/>
          <p:nvPr/>
        </p:nvSpPr>
        <p:spPr>
          <a:xfrm rot="16200000" flipH="1" flipV="1">
            <a:off x="6300529" y="2165780"/>
            <a:ext cx="683786" cy="1907828"/>
          </a:xfrm>
          <a:prstGeom prst="bentArrow">
            <a:avLst>
              <a:gd name="adj1" fmla="val 10473"/>
              <a:gd name="adj2" fmla="val 11893"/>
              <a:gd name="adj3" fmla="val 20644"/>
              <a:gd name="adj4" fmla="val 18024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3" name="Группа 132"/>
          <p:cNvGrpSpPr/>
          <p:nvPr/>
        </p:nvGrpSpPr>
        <p:grpSpPr>
          <a:xfrm>
            <a:off x="7166051" y="3482498"/>
            <a:ext cx="1510405" cy="1088742"/>
            <a:chOff x="775302" y="5183768"/>
            <a:chExt cx="1636458" cy="693504"/>
          </a:xfrm>
        </p:grpSpPr>
        <p:sp>
          <p:nvSpPr>
            <p:cNvPr id="134" name="Скругленный прямоугольник 133"/>
            <p:cNvSpPr/>
            <p:nvPr/>
          </p:nvSpPr>
          <p:spPr>
            <a:xfrm>
              <a:off x="931712" y="5395775"/>
              <a:ext cx="1480048" cy="48149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b="1" dirty="0">
                <a:solidFill>
                  <a:prstClr val="black"/>
                </a:solidFill>
              </a:endParaRPr>
            </a:p>
          </p:txBody>
        </p:sp>
        <p:sp>
          <p:nvSpPr>
            <p:cNvPr id="135" name="Скругленный прямоугольник 134"/>
            <p:cNvSpPr/>
            <p:nvPr/>
          </p:nvSpPr>
          <p:spPr>
            <a:xfrm>
              <a:off x="856032" y="5301053"/>
              <a:ext cx="1480048" cy="48149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b="1" dirty="0">
                <a:solidFill>
                  <a:prstClr val="black"/>
                </a:solidFill>
              </a:endParaRPr>
            </a:p>
          </p:txBody>
        </p:sp>
        <p:sp>
          <p:nvSpPr>
            <p:cNvPr id="136" name="Скругленный прямоугольник 135"/>
            <p:cNvSpPr/>
            <p:nvPr/>
          </p:nvSpPr>
          <p:spPr>
            <a:xfrm>
              <a:off x="775302" y="5183768"/>
              <a:ext cx="1473759" cy="473063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ЦАФК, </a:t>
              </a:r>
            </a:p>
            <a:p>
              <a:pPr algn="ctr"/>
              <a:r>
                <a:rPr lang="ru-RU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ТОФК</a:t>
              </a:r>
            </a:p>
          </p:txBody>
        </p:sp>
      </p:grpSp>
      <p:sp>
        <p:nvSpPr>
          <p:cNvPr id="164" name="Стрелка углом 163"/>
          <p:cNvSpPr/>
          <p:nvPr/>
        </p:nvSpPr>
        <p:spPr>
          <a:xfrm rot="16200000" flipH="1" flipV="1">
            <a:off x="5978800" y="2891684"/>
            <a:ext cx="889783" cy="981145"/>
          </a:xfrm>
          <a:prstGeom prst="bentArrow">
            <a:avLst>
              <a:gd name="adj1" fmla="val 9695"/>
              <a:gd name="adj2" fmla="val 11432"/>
              <a:gd name="adj3" fmla="val 14699"/>
              <a:gd name="adj4" fmla="val 4375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2480524" y="1992903"/>
            <a:ext cx="3791554" cy="1536983"/>
            <a:chOff x="2480524" y="1992903"/>
            <a:chExt cx="3791554" cy="1536983"/>
          </a:xfrm>
        </p:grpSpPr>
        <p:sp>
          <p:nvSpPr>
            <p:cNvPr id="12" name="Овал 11"/>
            <p:cNvSpPr/>
            <p:nvPr/>
          </p:nvSpPr>
          <p:spPr>
            <a:xfrm>
              <a:off x="2518401" y="1992903"/>
              <a:ext cx="3684669" cy="1536983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480524" y="2071057"/>
              <a:ext cx="3791554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i="1" dirty="0">
                  <a:latin typeface="Times New Roman" pitchFamily="18" charset="0"/>
                  <a:cs typeface="Times New Roman" pitchFamily="18" charset="0"/>
                </a:rPr>
                <a:t>ФКУ «ЦОКР»</a:t>
              </a:r>
            </a:p>
            <a:p>
              <a:pPr algn="ctr"/>
              <a:r>
                <a:rPr lang="ru-RU" sz="1600" b="1" i="1" dirty="0">
                  <a:latin typeface="Times New Roman" pitchFamily="18" charset="0"/>
                  <a:cs typeface="Times New Roman" pitchFamily="18" charset="0"/>
                </a:rPr>
                <a:t>Структурное подразделение бухгалтерского обеспечения</a:t>
              </a:r>
            </a:p>
            <a:p>
              <a:pPr algn="ctr"/>
              <a:r>
                <a:rPr lang="ru-RU" sz="1600" b="1" i="1" dirty="0">
                  <a:latin typeface="Times New Roman" pitchFamily="18" charset="0"/>
                  <a:cs typeface="Times New Roman" pitchFamily="18" charset="0"/>
                </a:rPr>
                <a:t>централизованного начисления оплаты труда</a:t>
              </a:r>
            </a:p>
          </p:txBody>
        </p:sp>
      </p:grpSp>
      <p:sp>
        <p:nvSpPr>
          <p:cNvPr id="16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5"/>
            <a:ext cx="2057400" cy="365125"/>
          </a:xfrm>
        </p:spPr>
        <p:txBody>
          <a:bodyPr/>
          <a:lstStyle/>
          <a:p>
            <a:pPr>
              <a:defRPr/>
            </a:pPr>
            <a:fld id="{E73C17F9-3F70-418B-B6BC-F92BBB78796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88" name="Группа 87"/>
          <p:cNvGrpSpPr/>
          <p:nvPr/>
        </p:nvGrpSpPr>
        <p:grpSpPr>
          <a:xfrm>
            <a:off x="2582771" y="5423522"/>
            <a:ext cx="5563378" cy="1279013"/>
            <a:chOff x="2402803" y="5302885"/>
            <a:chExt cx="5563378" cy="1279013"/>
          </a:xfrm>
        </p:grpSpPr>
        <p:grpSp>
          <p:nvGrpSpPr>
            <p:cNvPr id="78" name="Группа 77"/>
            <p:cNvGrpSpPr/>
            <p:nvPr/>
          </p:nvGrpSpPr>
          <p:grpSpPr>
            <a:xfrm>
              <a:off x="2499670" y="5373216"/>
              <a:ext cx="2144338" cy="573388"/>
              <a:chOff x="5195943" y="4664450"/>
              <a:chExt cx="3048465" cy="573388"/>
            </a:xfrm>
          </p:grpSpPr>
          <p:sp>
            <p:nvSpPr>
              <p:cNvPr id="167" name="Стрелка вверх 166"/>
              <p:cNvSpPr/>
              <p:nvPr/>
            </p:nvSpPr>
            <p:spPr>
              <a:xfrm rot="5400000">
                <a:off x="6664295" y="3657725"/>
                <a:ext cx="211211" cy="2949015"/>
              </a:xfrm>
              <a:prstGeom prst="upArrow">
                <a:avLst>
                  <a:gd name="adj1" fmla="val 50000"/>
                  <a:gd name="adj2" fmla="val 86670"/>
                </a:avLst>
              </a:prstGeom>
              <a:solidFill>
                <a:schemeClr val="accent2"/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63" name="Прямоугольник 62"/>
              <p:cNvSpPr/>
              <p:nvPr/>
            </p:nvSpPr>
            <p:spPr>
              <a:xfrm>
                <a:off x="5195943" y="4664450"/>
                <a:ext cx="2562391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100" dirty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Ввод информации </a:t>
                </a:r>
                <a:r>
                  <a:rPr lang="ru-RU" sz="1100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br>
                  <a:rPr lang="ru-RU" sz="1100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ru-RU" sz="1100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 </a:t>
                </a:r>
                <a:r>
                  <a:rPr lang="ru-RU" sz="1100" dirty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первичных </a:t>
                </a:r>
                <a:r>
                  <a:rPr lang="ru-RU" sz="1100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документов  </a:t>
                </a:r>
                <a:endParaRPr lang="ru-RU" sz="1100" dirty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9" name="Группа 78"/>
            <p:cNvGrpSpPr/>
            <p:nvPr/>
          </p:nvGrpSpPr>
          <p:grpSpPr>
            <a:xfrm>
              <a:off x="2497752" y="5973156"/>
              <a:ext cx="2146254" cy="480193"/>
              <a:chOff x="5202301" y="4920015"/>
              <a:chExt cx="3042107" cy="480193"/>
            </a:xfrm>
          </p:grpSpPr>
          <p:sp>
            <p:nvSpPr>
              <p:cNvPr id="64" name="Прямоугольник 63"/>
              <p:cNvSpPr/>
              <p:nvPr/>
            </p:nvSpPr>
            <p:spPr>
              <a:xfrm>
                <a:off x="5202301" y="4920015"/>
                <a:ext cx="2847396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100" dirty="0">
                    <a:solidFill>
                      <a:schemeClr val="bg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Ввод скан. копии документов </a:t>
                </a:r>
              </a:p>
            </p:txBody>
          </p:sp>
          <p:sp>
            <p:nvSpPr>
              <p:cNvPr id="168" name="Стрелка вверх 167"/>
              <p:cNvSpPr/>
              <p:nvPr/>
            </p:nvSpPr>
            <p:spPr>
              <a:xfrm rot="5400000">
                <a:off x="6678435" y="3834236"/>
                <a:ext cx="211211" cy="2920734"/>
              </a:xfrm>
              <a:prstGeom prst="upArrow">
                <a:avLst>
                  <a:gd name="adj1" fmla="val 50000"/>
                  <a:gd name="adj2" fmla="val 86670"/>
                </a:avLst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grpSp>
          <p:nvGrpSpPr>
            <p:cNvPr id="83" name="Группа 82"/>
            <p:cNvGrpSpPr/>
            <p:nvPr/>
          </p:nvGrpSpPr>
          <p:grpSpPr>
            <a:xfrm>
              <a:off x="4659868" y="5358543"/>
              <a:ext cx="3144540" cy="581067"/>
              <a:chOff x="5213697" y="5358543"/>
              <a:chExt cx="3144540" cy="581067"/>
            </a:xfrm>
          </p:grpSpPr>
          <p:sp>
            <p:nvSpPr>
              <p:cNvPr id="76" name="Прямоугольник 75"/>
              <p:cNvSpPr/>
              <p:nvPr/>
            </p:nvSpPr>
            <p:spPr>
              <a:xfrm>
                <a:off x="5213697" y="5358543"/>
                <a:ext cx="3016385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100" dirty="0" smtClean="0">
                    <a:solidFill>
                      <a:schemeClr val="accent5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Предоставление  </a:t>
                </a:r>
                <a:r>
                  <a:rPr lang="ru-RU" sz="1100" dirty="0">
                    <a:solidFill>
                      <a:schemeClr val="accent5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документов (расчетно- платежная </a:t>
                </a:r>
                <a:r>
                  <a:rPr lang="ru-RU" sz="1100" dirty="0" smtClean="0">
                    <a:solidFill>
                      <a:schemeClr val="accent5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ведомость, расчетные </a:t>
                </a:r>
                <a:r>
                  <a:rPr lang="ru-RU" sz="1100" dirty="0">
                    <a:solidFill>
                      <a:schemeClr val="accent5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листки и др.) </a:t>
                </a:r>
              </a:p>
            </p:txBody>
          </p:sp>
          <p:sp>
            <p:nvSpPr>
              <p:cNvPr id="169" name="Стрелка вверх 168"/>
              <p:cNvSpPr/>
              <p:nvPr/>
            </p:nvSpPr>
            <p:spPr>
              <a:xfrm rot="5400000">
                <a:off x="6721935" y="4303308"/>
                <a:ext cx="211211" cy="3061393"/>
              </a:xfrm>
              <a:prstGeom prst="upArrow">
                <a:avLst>
                  <a:gd name="adj1" fmla="val 50000"/>
                  <a:gd name="adj2" fmla="val 86670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grpSp>
          <p:nvGrpSpPr>
            <p:cNvPr id="81" name="Группа 80"/>
            <p:cNvGrpSpPr/>
            <p:nvPr/>
          </p:nvGrpSpPr>
          <p:grpSpPr>
            <a:xfrm>
              <a:off x="4668268" y="5909076"/>
              <a:ext cx="3144092" cy="552501"/>
              <a:chOff x="5222097" y="5893332"/>
              <a:chExt cx="3144092" cy="552501"/>
            </a:xfrm>
          </p:grpSpPr>
          <p:sp>
            <p:nvSpPr>
              <p:cNvPr id="77" name="Прямоугольник 76"/>
              <p:cNvSpPr/>
              <p:nvPr/>
            </p:nvSpPr>
            <p:spPr>
              <a:xfrm>
                <a:off x="5222097" y="5893332"/>
                <a:ext cx="2763793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100" dirty="0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Перечисление заработной платы на лицевые счета работников</a:t>
                </a:r>
              </a:p>
            </p:txBody>
          </p:sp>
          <p:sp>
            <p:nvSpPr>
              <p:cNvPr id="170" name="Стрелка вверх 169"/>
              <p:cNvSpPr/>
              <p:nvPr/>
            </p:nvSpPr>
            <p:spPr>
              <a:xfrm rot="5400000">
                <a:off x="6729886" y="4809531"/>
                <a:ext cx="211211" cy="3061394"/>
              </a:xfrm>
              <a:prstGeom prst="upArrow">
                <a:avLst>
                  <a:gd name="adj1" fmla="val 50000"/>
                  <a:gd name="adj2" fmla="val 86670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84" name="Рамка 83"/>
            <p:cNvSpPr/>
            <p:nvPr/>
          </p:nvSpPr>
          <p:spPr>
            <a:xfrm>
              <a:off x="2402803" y="5302885"/>
              <a:ext cx="5563378" cy="1279013"/>
            </a:xfrm>
            <a:prstGeom prst="frame">
              <a:avLst>
                <a:gd name="adj1" fmla="val 301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866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7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00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 animBg="1"/>
      <p:bldP spid="27672" grpId="0"/>
      <p:bldP spid="129" grpId="0"/>
      <p:bldP spid="22" grpId="1" animBg="1"/>
      <p:bldP spid="73" grpId="0" animBg="1"/>
      <p:bldP spid="55" grpId="0" animBg="1"/>
      <p:bldP spid="120" grpId="0" animBg="1"/>
      <p:bldP spid="121" grpId="0" animBg="1"/>
      <p:bldP spid="122" grpId="0" animBg="1"/>
      <p:bldP spid="159" grpId="0" animBg="1"/>
      <p:bldP spid="161" grpId="0" animBg="1"/>
      <p:bldP spid="162" grpId="0" animBg="1"/>
      <p:bldP spid="16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737" y="1556790"/>
            <a:ext cx="2335213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Заголовок 1"/>
          <p:cNvSpPr txBox="1">
            <a:spLocks/>
          </p:cNvSpPr>
          <p:nvPr/>
        </p:nvSpPr>
        <p:spPr bwMode="auto">
          <a:xfrm>
            <a:off x="1907704" y="349761"/>
            <a:ext cx="7093420" cy="7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altLang="ru-RU" sz="1400" b="1" spc="100" dirty="0" smtClean="0">
                <a:solidFill>
                  <a:srgbClr val="1468A7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взаимодействия  головного учреждения ФКУ «ЦОКР», </a:t>
            </a:r>
          </a:p>
          <a:p>
            <a:pPr algn="r"/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(филиалов) с ЦАФК, ТОФК при обеспечении ФКУ</a:t>
            </a:r>
          </a:p>
          <a:p>
            <a:pPr algn="r"/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«ЦОКР» начисления оплаты труда и других выплат персоналу ФК  (2017 год)</a:t>
            </a:r>
            <a:endParaRPr lang="ru-RU" alt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5"/>
            <a:ext cx="2057400" cy="365125"/>
          </a:xfrm>
        </p:spPr>
        <p:txBody>
          <a:bodyPr/>
          <a:lstStyle/>
          <a:p>
            <a:pPr>
              <a:defRPr/>
            </a:pPr>
            <a:fld id="{E73C17F9-3F70-418B-B6BC-F92BBB78796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442411"/>
              </p:ext>
            </p:extLst>
          </p:nvPr>
        </p:nvGraphicFramePr>
        <p:xfrm>
          <a:off x="240160" y="1155048"/>
          <a:ext cx="8643997" cy="493776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603648"/>
                <a:gridCol w="1584176"/>
                <a:gridCol w="2170158"/>
                <a:gridCol w="2286015"/>
              </a:tblGrid>
              <a:tr h="595109">
                <a:tc>
                  <a:txBody>
                    <a:bodyPr/>
                    <a:lstStyle/>
                    <a:p>
                      <a:endParaRPr lang="ru-RU" sz="700" dirty="0"/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Times New Roman" pitchFamily="18" charset="0"/>
                        </a:rPr>
                        <a:t>ЦАФК, ТОФК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"/>
                        <a:cs typeface="Times New Roman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Times New Roman" pitchFamily="18" charset="0"/>
                        </a:rPr>
                        <a:t>Головное учреждение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"/>
                        <a:cs typeface="Times New Roman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"/>
                          <a:cs typeface="Times New Roman" pitchFamily="18" charset="0"/>
                        </a:rPr>
                        <a:t>Филиал 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"/>
                        <a:cs typeface="Times New Roman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10093">
                <a:tc>
                  <a:txBody>
                    <a:bodyPr/>
                    <a:lstStyle/>
                    <a:p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Обоснования бюджетных ассигнований по видам расходов 121,122,129,851,852,853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Ввод информации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Обработка информации, включение в Сводное ОБАС (проект бюджетной сметы)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Обработка информации включение в ОБАС (формирование проекта бюджетной сметы)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34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Первичные учетные документы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(в том числе электронные  образы)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Ввод информации в сроки установленные графиком взаимодействия ЦАФК, ТОФК с ФКУ «ЦОКР»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Обработка информации в сроки установленные графиком взаимодействия ЦАФК, ТОФК с ФКУ «ЦОКР»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Обработка информации в сроки установленные графиком взаимодействия ЦАФК, ТОФК с ФКУ «ЦОКР»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34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Документы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lang="ru-RU" sz="1000" b="1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расчетно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 платежная ведомость, расчетные листки, справки по доходам, по заявлениям работников о суммах заработной платы)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Запрос,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получение документов в установленные сроки</a:t>
                      </a:r>
                      <a:endParaRPr lang="ru-RU" sz="1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Формирование, предоставление ЦАФК, ТОФК  в сроки установленные графиком взаимодействия ЦАФК, ТОФК с ФКУ «ЦОКР»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Формирование, предоставление ТОФК  в сроки установленные графиком взаимодействия ЦАФК, ТОФК с ФКУ «ЦОКР»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Перечисление заработной платы на лицевые счета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сроки установленные для выплаты заработной платы 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сроки установленные для выплаты заработной платы 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0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Отчетность в государственные внебюджетные фонды, налоговые органы, органы статистики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 , направление в установленные сроки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Формирование, направлении в установленные сроки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0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Бухгалтерская, бюджетная отчетность по операциям ЦНОТ персоналу ЦАФК, ТОФК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Формирование,</a:t>
                      </a:r>
                      <a:r>
                        <a:rPr lang="ru-RU" sz="10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направление в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установленные сроки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Формирование, направление в установленные сроки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09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Информация по запросу ЦАФК, ТОФК из регистров бухгалтерского учета и отчетности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Запрос, получение информации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Формирование, направление информации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Формирование, направление информации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977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737" y="1556790"/>
            <a:ext cx="2335213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950" y="6356355"/>
            <a:ext cx="2057400" cy="365125"/>
          </a:xfrm>
        </p:spPr>
        <p:txBody>
          <a:bodyPr/>
          <a:lstStyle/>
          <a:p>
            <a:pPr>
              <a:defRPr/>
            </a:pPr>
            <a:fld id="{E73C17F9-3F70-418B-B6BC-F92BBB78796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683568" y="2132856"/>
            <a:ext cx="7632848" cy="1439020"/>
          </a:xfr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pPr marL="182880" indent="0" algn="ctr">
              <a:buNone/>
            </a:pPr>
            <a:r>
              <a:rPr lang="ru-RU" sz="32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effectLst/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СПАСИБО ЗА ВНИМАНИЕ  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44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5620</TotalTime>
  <Words>1334</Words>
  <Application>Microsoft Office PowerPoint</Application>
  <PresentationFormat>Экран (4:3)</PresentationFormat>
  <Paragraphs>284</Paragraphs>
  <Slides>8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Тема Office</vt:lpstr>
      <vt:lpstr>4_Тема Office</vt:lpstr>
      <vt:lpstr>6_Тема Office</vt:lpstr>
      <vt:lpstr>8_Тема Office</vt:lpstr>
      <vt:lpstr>        Организация работы  в ФКУ «ЦОКР»  на период с 1 июля 2016г.  по 31 декабря 2016 г.  по выполнению с 1 января 2017г. мероприятий Стратегической карты Федерального Казначейства  на 2016-2020 г.г.          </vt:lpstr>
      <vt:lpstr>Структура  ФКУ «ЦОКР»  на 1.01.2017г. (10 512 шт. ед.) </vt:lpstr>
      <vt:lpstr> Основные  функции  ФКУ «ЦОКР» (2017г.) </vt:lpstr>
      <vt:lpstr>Презентация PowerPoint</vt:lpstr>
      <vt:lpstr>  Централизация закупок товаров, работ, услуг в  ФКУ «ЦОКР» при обеспечении деятельности ЦАФК, ТОФК (2017 год)  </vt:lpstr>
      <vt:lpstr>Презентация PowerPoint</vt:lpstr>
      <vt:lpstr>Презентация PowerPoint</vt:lpstr>
      <vt:lpstr>          Спасибо за внимание         СПАСИБО ЗА ВНИМАНИЕ  </vt:lpstr>
    </vt:vector>
  </TitlesOfParts>
  <Company>ФК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Перспективы развития Федерального казенного учреждения «Центр по обеспечению деятельности Казначейства России» 2015-2017 гг.</dc:title>
  <dc:creator>6074</dc:creator>
  <cp:lastModifiedBy>Дорожинская Галина Алексеевна</cp:lastModifiedBy>
  <cp:revision>234</cp:revision>
  <cp:lastPrinted>2016-09-22T09:16:31Z</cp:lastPrinted>
  <dcterms:created xsi:type="dcterms:W3CDTF">2015-08-24T10:24:45Z</dcterms:created>
  <dcterms:modified xsi:type="dcterms:W3CDTF">2016-09-27T08:38:12Z</dcterms:modified>
</cp:coreProperties>
</file>