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83" r:id="rId3"/>
    <p:sldId id="294" r:id="rId4"/>
    <p:sldId id="295" r:id="rId5"/>
    <p:sldId id="289" r:id="rId6"/>
    <p:sldId id="288" r:id="rId7"/>
    <p:sldId id="286" r:id="rId8"/>
    <p:sldId id="290" r:id="rId9"/>
    <p:sldId id="293" r:id="rId10"/>
    <p:sldId id="282" r:id="rId11"/>
  </p:sldIdLst>
  <p:sldSz cx="12192000" cy="6858000"/>
  <p:notesSz cx="6858000"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A7C9"/>
    <a:srgbClr val="88C6DC"/>
    <a:srgbClr val="F1EFDA"/>
    <a:srgbClr val="F25A21"/>
    <a:srgbClr val="E7D021"/>
    <a:srgbClr val="F5F6F8"/>
    <a:srgbClr val="5DB3D0"/>
    <a:srgbClr val="647DCE"/>
    <a:srgbClr val="AADEE5"/>
    <a:srgbClr val="FBE8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5" autoAdjust="0"/>
    <p:restoredTop sz="94660"/>
  </p:normalViewPr>
  <p:slideViewPr>
    <p:cSldViewPr snapToGrid="0">
      <p:cViewPr>
        <p:scale>
          <a:sx n="80" d="100"/>
          <a:sy n="80" d="100"/>
        </p:scale>
        <p:origin x="984" y="1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781D80-AE0D-4AA8-B961-41589EB22C97}" type="doc">
      <dgm:prSet loTypeId="urn:microsoft.com/office/officeart/2005/8/layout/default" loCatId="list" qsTypeId="urn:microsoft.com/office/officeart/2005/8/quickstyle/simple5" qsCatId="simple" csTypeId="urn:microsoft.com/office/officeart/2005/8/colors/accent1_1" csCatId="accent1" phldr="1"/>
      <dgm:spPr/>
      <dgm:t>
        <a:bodyPr/>
        <a:lstStyle/>
        <a:p>
          <a:endParaRPr lang="ru-RU"/>
        </a:p>
      </dgm:t>
    </dgm:pt>
    <dgm:pt modelId="{68FB26C6-B57D-4819-8190-C15E6CC4F33C}">
      <dgm:prSet custT="1"/>
      <dgm:spPr>
        <a:solidFill>
          <a:srgbClr val="FBF5D9"/>
        </a:solidFill>
      </dgm:spPr>
      <dgm: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smtClean="0"/>
            <a:t>Приказ Федерального казначейства от 30.09.2016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smtClean="0"/>
            <a:t>№ 356 </a:t>
          </a:r>
          <a:endParaRPr lang="ru-RU" sz="13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smtClean="0"/>
            <a:t>(</a:t>
          </a:r>
          <a:r>
            <a:rPr lang="ru-RU" sz="1300" dirty="0" smtClean="0"/>
            <a:t>в ред. приказа Казначейства России от 30.12.2016 № 535)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smtClean="0"/>
            <a:t>«Об утверждении Порядка планирования контрольных мероприятий в финансово-бюджетной сфере, проводимых Федеральным казначейством и его территориальными органами»</a:t>
          </a:r>
          <a:endParaRPr lang="ru-RU" sz="1300" dirty="0"/>
        </a:p>
      </dgm:t>
    </dgm:pt>
    <dgm:pt modelId="{122AF4E6-8241-49B7-B9B0-39D24DF6F9E1}" type="parTrans" cxnId="{F9DD22EE-A968-46F2-9D9F-6F19C7123CEC}">
      <dgm:prSet/>
      <dgm:spPr/>
      <dgm:t>
        <a:bodyPr/>
        <a:lstStyle/>
        <a:p>
          <a:endParaRPr lang="ru-RU" sz="1600">
            <a:solidFill>
              <a:schemeClr val="tx1"/>
            </a:solidFill>
          </a:endParaRPr>
        </a:p>
      </dgm:t>
    </dgm:pt>
    <dgm:pt modelId="{407EA8EC-C118-484A-97AD-CC29B4E1DDC8}" type="sibTrans" cxnId="{F9DD22EE-A968-46F2-9D9F-6F19C7123CEC}">
      <dgm:prSet/>
      <dgm:spPr/>
      <dgm:t>
        <a:bodyPr/>
        <a:lstStyle/>
        <a:p>
          <a:endParaRPr lang="ru-RU" sz="1600">
            <a:solidFill>
              <a:schemeClr val="tx1"/>
            </a:solidFill>
          </a:endParaRPr>
        </a:p>
      </dgm:t>
    </dgm:pt>
    <dgm:pt modelId="{D542A34C-34EF-4C25-A585-13C861DB8249}">
      <dgm:prSet custT="1"/>
      <dgm:spPr>
        <a:solidFill>
          <a:srgbClr val="FBF5D9"/>
        </a:solidFill>
      </dgm:spPr>
      <dgm:t>
        <a:bodyPr/>
        <a:lstStyle/>
        <a:p>
          <a:pPr rtl="0">
            <a:lnSpc>
              <a:spcPct val="100000"/>
            </a:lnSpc>
            <a:spcAft>
              <a:spcPts val="0"/>
            </a:spcAft>
          </a:pPr>
          <a:r>
            <a:rPr lang="ru-RU" sz="1300" dirty="0" smtClean="0"/>
            <a:t>Приказ Федерального казначейства от 30.12.2016 № 532 </a:t>
          </a:r>
        </a:p>
        <a:p>
          <a:pPr rtl="0">
            <a:lnSpc>
              <a:spcPct val="100000"/>
            </a:lnSpc>
            <a:spcAft>
              <a:spcPts val="0"/>
            </a:spcAft>
          </a:pPr>
          <a:r>
            <a:rPr lang="ru-RU" sz="1300" dirty="0" smtClean="0"/>
            <a:t>«Об утверждении методики отбора контрольных мероприятий при формировании планов контрольных мероприятий Федерального казначейства и территориальных органов Федерального казначейства в финансово-бюджетной сфере»</a:t>
          </a:r>
          <a:endParaRPr lang="ru-RU" sz="1300" dirty="0"/>
        </a:p>
      </dgm:t>
    </dgm:pt>
    <dgm:pt modelId="{6C63FD89-02F3-4AA4-A0FD-F8B3D1E9FECC}" type="parTrans" cxnId="{AEA12617-D353-4BA9-9C9C-7ACD020260F5}">
      <dgm:prSet/>
      <dgm:spPr/>
      <dgm:t>
        <a:bodyPr/>
        <a:lstStyle/>
        <a:p>
          <a:endParaRPr lang="ru-RU" sz="1600">
            <a:solidFill>
              <a:schemeClr val="tx1"/>
            </a:solidFill>
          </a:endParaRPr>
        </a:p>
      </dgm:t>
    </dgm:pt>
    <dgm:pt modelId="{867F0349-9A0D-451F-A344-D3A19194DD17}" type="sibTrans" cxnId="{AEA12617-D353-4BA9-9C9C-7ACD020260F5}">
      <dgm:prSet/>
      <dgm:spPr/>
      <dgm:t>
        <a:bodyPr/>
        <a:lstStyle/>
        <a:p>
          <a:endParaRPr lang="ru-RU" sz="1600">
            <a:solidFill>
              <a:schemeClr val="tx1"/>
            </a:solidFill>
          </a:endParaRPr>
        </a:p>
      </dgm:t>
    </dgm:pt>
    <dgm:pt modelId="{0E57A48C-53AD-4E6F-82CD-9C0ED8978DB5}">
      <dgm:prSet custT="1"/>
      <dgm:spPr>
        <a:solidFill>
          <a:srgbClr val="FBF5D9"/>
        </a:solidFill>
      </dgm:spPr>
      <dgm:t>
        <a:bodyPr/>
        <a:lstStyle/>
        <a:p>
          <a:pPr rtl="0"/>
          <a:endParaRPr lang="ru-RU" sz="1300" dirty="0" smtClean="0"/>
        </a:p>
        <a:p>
          <a:pPr rtl="0"/>
          <a:r>
            <a:rPr lang="ru-RU" sz="1300" dirty="0" smtClean="0"/>
            <a:t>Приказ </a:t>
          </a:r>
          <a:r>
            <a:rPr lang="ru-RU" sz="1300" dirty="0" smtClean="0"/>
            <a:t>Федерального казначейства от 01.03.2017 № 39 (в ред. приказа Казначейства России от 13.10.2017 № 237) «Об утверждении Стандарта внутренней организации контрольного мероприятия «Общие требования к внутренней организации контрольного мероприятия»»</a:t>
          </a:r>
        </a:p>
        <a:p>
          <a:pPr rtl="0"/>
          <a:endParaRPr lang="ru-RU" sz="1600" dirty="0"/>
        </a:p>
      </dgm:t>
    </dgm:pt>
    <dgm:pt modelId="{B9DFCA6D-DBB2-4313-A205-AB0C2123CE37}" type="parTrans" cxnId="{82589997-8625-441B-A6F5-466B5FCF5BF2}">
      <dgm:prSet/>
      <dgm:spPr/>
      <dgm:t>
        <a:bodyPr/>
        <a:lstStyle/>
        <a:p>
          <a:endParaRPr lang="ru-RU"/>
        </a:p>
      </dgm:t>
    </dgm:pt>
    <dgm:pt modelId="{95312E80-83FE-4A4A-AA24-FF1060B8F07F}" type="sibTrans" cxnId="{82589997-8625-441B-A6F5-466B5FCF5BF2}">
      <dgm:prSet/>
      <dgm:spPr/>
      <dgm:t>
        <a:bodyPr/>
        <a:lstStyle/>
        <a:p>
          <a:endParaRPr lang="ru-RU"/>
        </a:p>
      </dgm:t>
    </dgm:pt>
    <dgm:pt modelId="{8A15F979-A77B-48DB-B8E1-6EAD4AEB3A50}" type="pres">
      <dgm:prSet presAssocID="{A8781D80-AE0D-4AA8-B961-41589EB22C97}" presName="diagram" presStyleCnt="0">
        <dgm:presLayoutVars>
          <dgm:dir/>
          <dgm:resizeHandles val="exact"/>
        </dgm:presLayoutVars>
      </dgm:prSet>
      <dgm:spPr/>
      <dgm:t>
        <a:bodyPr/>
        <a:lstStyle/>
        <a:p>
          <a:endParaRPr lang="ru-RU"/>
        </a:p>
      </dgm:t>
    </dgm:pt>
    <dgm:pt modelId="{FAA2DEB0-1A01-43E4-91B1-10C0AA04B4AE}" type="pres">
      <dgm:prSet presAssocID="{68FB26C6-B57D-4819-8190-C15E6CC4F33C}" presName="node" presStyleLbl="node1" presStyleIdx="0" presStyleCnt="3" custScaleX="156309" custScaleY="103578" custLinFactNeighborX="-74913" custLinFactNeighborY="-20231">
        <dgm:presLayoutVars>
          <dgm:bulletEnabled val="1"/>
        </dgm:presLayoutVars>
      </dgm:prSet>
      <dgm:spPr/>
      <dgm:t>
        <a:bodyPr/>
        <a:lstStyle/>
        <a:p>
          <a:endParaRPr lang="ru-RU"/>
        </a:p>
      </dgm:t>
    </dgm:pt>
    <dgm:pt modelId="{BA12C606-8EB0-4576-A0DB-F12FF98D25FE}" type="pres">
      <dgm:prSet presAssocID="{407EA8EC-C118-484A-97AD-CC29B4E1DDC8}" presName="sibTrans" presStyleCnt="0"/>
      <dgm:spPr/>
    </dgm:pt>
    <dgm:pt modelId="{EAE7E1DF-FD01-4283-8E51-12E53A0A87F7}" type="pres">
      <dgm:prSet presAssocID="{D542A34C-34EF-4C25-A585-13C861DB8249}" presName="node" presStyleLbl="node1" presStyleIdx="1" presStyleCnt="3" custScaleX="157528" custScaleY="108407" custLinFactNeighborX="1517" custLinFactNeighborY="-3853">
        <dgm:presLayoutVars>
          <dgm:bulletEnabled val="1"/>
        </dgm:presLayoutVars>
      </dgm:prSet>
      <dgm:spPr/>
      <dgm:t>
        <a:bodyPr/>
        <a:lstStyle/>
        <a:p>
          <a:endParaRPr lang="ru-RU"/>
        </a:p>
      </dgm:t>
    </dgm:pt>
    <dgm:pt modelId="{0733AB7C-DDC2-4288-B416-812DB301EA9D}" type="pres">
      <dgm:prSet presAssocID="{867F0349-9A0D-451F-A344-D3A19194DD17}" presName="sibTrans" presStyleCnt="0"/>
      <dgm:spPr/>
    </dgm:pt>
    <dgm:pt modelId="{5A316A78-7C8C-4504-A3D1-626328A061FD}" type="pres">
      <dgm:prSet presAssocID="{0E57A48C-53AD-4E6F-82CD-9C0ED8978DB5}" presName="node" presStyleLbl="node1" presStyleIdx="2" presStyleCnt="3" custScaleX="142654" custScaleY="99566" custLinFactY="-49209" custLinFactNeighborX="-286" custLinFactNeighborY="-100000">
        <dgm:presLayoutVars>
          <dgm:bulletEnabled val="1"/>
        </dgm:presLayoutVars>
      </dgm:prSet>
      <dgm:spPr/>
      <dgm:t>
        <a:bodyPr/>
        <a:lstStyle/>
        <a:p>
          <a:endParaRPr lang="ru-RU"/>
        </a:p>
      </dgm:t>
    </dgm:pt>
  </dgm:ptLst>
  <dgm:cxnLst>
    <dgm:cxn modelId="{AEA12617-D353-4BA9-9C9C-7ACD020260F5}" srcId="{A8781D80-AE0D-4AA8-B961-41589EB22C97}" destId="{D542A34C-34EF-4C25-A585-13C861DB8249}" srcOrd="1" destOrd="0" parTransId="{6C63FD89-02F3-4AA4-A0FD-F8B3D1E9FECC}" sibTransId="{867F0349-9A0D-451F-A344-D3A19194DD17}"/>
    <dgm:cxn modelId="{82589997-8625-441B-A6F5-466B5FCF5BF2}" srcId="{A8781D80-AE0D-4AA8-B961-41589EB22C97}" destId="{0E57A48C-53AD-4E6F-82CD-9C0ED8978DB5}" srcOrd="2" destOrd="0" parTransId="{B9DFCA6D-DBB2-4313-A205-AB0C2123CE37}" sibTransId="{95312E80-83FE-4A4A-AA24-FF1060B8F07F}"/>
    <dgm:cxn modelId="{46997F5F-B741-4103-8541-D3E22E4EB416}" type="presOf" srcId="{D542A34C-34EF-4C25-A585-13C861DB8249}" destId="{EAE7E1DF-FD01-4283-8E51-12E53A0A87F7}" srcOrd="0" destOrd="0" presId="urn:microsoft.com/office/officeart/2005/8/layout/default"/>
    <dgm:cxn modelId="{23A6536A-6EAE-4D26-A72C-F4EDCE471376}" type="presOf" srcId="{68FB26C6-B57D-4819-8190-C15E6CC4F33C}" destId="{FAA2DEB0-1A01-43E4-91B1-10C0AA04B4AE}" srcOrd="0" destOrd="0" presId="urn:microsoft.com/office/officeart/2005/8/layout/default"/>
    <dgm:cxn modelId="{F9DD22EE-A968-46F2-9D9F-6F19C7123CEC}" srcId="{A8781D80-AE0D-4AA8-B961-41589EB22C97}" destId="{68FB26C6-B57D-4819-8190-C15E6CC4F33C}" srcOrd="0" destOrd="0" parTransId="{122AF4E6-8241-49B7-B9B0-39D24DF6F9E1}" sibTransId="{407EA8EC-C118-484A-97AD-CC29B4E1DDC8}"/>
    <dgm:cxn modelId="{47C69BE4-E64C-4E16-8E64-F915777DF74A}" type="presOf" srcId="{0E57A48C-53AD-4E6F-82CD-9C0ED8978DB5}" destId="{5A316A78-7C8C-4504-A3D1-626328A061FD}" srcOrd="0" destOrd="0" presId="urn:microsoft.com/office/officeart/2005/8/layout/default"/>
    <dgm:cxn modelId="{72CDA4E5-43EB-438C-A583-FFB32DD31471}" type="presOf" srcId="{A8781D80-AE0D-4AA8-B961-41589EB22C97}" destId="{8A15F979-A77B-48DB-B8E1-6EAD4AEB3A50}" srcOrd="0" destOrd="0" presId="urn:microsoft.com/office/officeart/2005/8/layout/default"/>
    <dgm:cxn modelId="{60AB410E-A2DF-47EE-94E4-C638313F6C1E}" type="presParOf" srcId="{8A15F979-A77B-48DB-B8E1-6EAD4AEB3A50}" destId="{FAA2DEB0-1A01-43E4-91B1-10C0AA04B4AE}" srcOrd="0" destOrd="0" presId="urn:microsoft.com/office/officeart/2005/8/layout/default"/>
    <dgm:cxn modelId="{BC6EE9B3-E43D-47D1-9E0E-5FD0E4BCBA42}" type="presParOf" srcId="{8A15F979-A77B-48DB-B8E1-6EAD4AEB3A50}" destId="{BA12C606-8EB0-4576-A0DB-F12FF98D25FE}" srcOrd="1" destOrd="0" presId="urn:microsoft.com/office/officeart/2005/8/layout/default"/>
    <dgm:cxn modelId="{CE75B742-8185-4218-B000-C2A80F9FC471}" type="presParOf" srcId="{8A15F979-A77B-48DB-B8E1-6EAD4AEB3A50}" destId="{EAE7E1DF-FD01-4283-8E51-12E53A0A87F7}" srcOrd="2" destOrd="0" presId="urn:microsoft.com/office/officeart/2005/8/layout/default"/>
    <dgm:cxn modelId="{6191746D-740A-4365-BED5-68C73350332F}" type="presParOf" srcId="{8A15F979-A77B-48DB-B8E1-6EAD4AEB3A50}" destId="{0733AB7C-DDC2-4288-B416-812DB301EA9D}" srcOrd="3" destOrd="0" presId="urn:microsoft.com/office/officeart/2005/8/layout/default"/>
    <dgm:cxn modelId="{C2D1CEDD-A3AB-488B-8AF3-1DFAF91430AE}" type="presParOf" srcId="{8A15F979-A77B-48DB-B8E1-6EAD4AEB3A50}" destId="{5A316A78-7C8C-4504-A3D1-626328A061FD}" srcOrd="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16E7C28-0CE4-40AB-B470-A657975FDA48}" type="doc">
      <dgm:prSet loTypeId="urn:microsoft.com/office/officeart/2005/8/layout/process1" loCatId="process" qsTypeId="urn:microsoft.com/office/officeart/2005/8/quickstyle/simple1" qsCatId="simple" csTypeId="urn:microsoft.com/office/officeart/2005/8/colors/accent1_1" csCatId="accent1" phldr="1"/>
      <dgm:spPr/>
      <dgm:t>
        <a:bodyPr/>
        <a:lstStyle/>
        <a:p>
          <a:endParaRPr lang="ru-RU"/>
        </a:p>
      </dgm:t>
    </dgm:pt>
    <dgm:pt modelId="{96B3CF91-B157-49AE-8678-5E81105BCF96}">
      <dgm:prSet custT="1"/>
      <dgm:spPr>
        <a:solidFill>
          <a:srgbClr val="E8EAF8"/>
        </a:solidFill>
      </dgm:spPr>
      <dgm:t>
        <a:bodyPr/>
        <a:lstStyle/>
        <a:p>
          <a:pPr rtl="0"/>
          <a:r>
            <a:rPr lang="ru-RU" sz="3200" dirty="0" smtClean="0"/>
            <a:t>ЦАФК </a:t>
          </a:r>
          <a:endParaRPr lang="ru-RU" sz="3200" dirty="0"/>
        </a:p>
      </dgm:t>
    </dgm:pt>
    <dgm:pt modelId="{B4188C9C-E2B4-4A8E-9B48-4F2319900494}" type="parTrans" cxnId="{28A2498C-8E11-499B-8669-DADFE38538CF}">
      <dgm:prSet/>
      <dgm:spPr/>
      <dgm:t>
        <a:bodyPr/>
        <a:lstStyle/>
        <a:p>
          <a:endParaRPr lang="ru-RU" sz="1050"/>
        </a:p>
      </dgm:t>
    </dgm:pt>
    <dgm:pt modelId="{8100241B-92F7-479B-A2F3-98AD982BFCFF}" type="sibTrans" cxnId="{28A2498C-8E11-499B-8669-DADFE38538CF}">
      <dgm:prSet custT="1"/>
      <dgm:spPr/>
      <dgm:t>
        <a:bodyPr/>
        <a:lstStyle/>
        <a:p>
          <a:endParaRPr lang="ru-RU" sz="2400"/>
        </a:p>
      </dgm:t>
    </dgm:pt>
    <dgm:pt modelId="{17B69977-6D09-4ABA-B09D-CECA7A12AF6A}">
      <dgm:prSet custT="1"/>
      <dgm:spPr>
        <a:solidFill>
          <a:srgbClr val="D1FACA"/>
        </a:solidFill>
      </dgm:spPr>
      <dgm:t>
        <a:bodyPr/>
        <a:lstStyle/>
        <a:p>
          <a:pPr rtl="0"/>
          <a:r>
            <a:rPr lang="ru-RU" sz="3200" dirty="0" smtClean="0"/>
            <a:t>УФК по субъектам РФ</a:t>
          </a:r>
          <a:endParaRPr lang="ru-RU" sz="3200" dirty="0"/>
        </a:p>
      </dgm:t>
    </dgm:pt>
    <dgm:pt modelId="{B2CAA5DE-F2FA-469C-9C4C-277C6D807890}" type="parTrans" cxnId="{009B79E6-E46C-4B0B-8B18-779B93B1726A}">
      <dgm:prSet/>
      <dgm:spPr/>
      <dgm:t>
        <a:bodyPr/>
        <a:lstStyle/>
        <a:p>
          <a:endParaRPr lang="ru-RU" sz="1050"/>
        </a:p>
      </dgm:t>
    </dgm:pt>
    <dgm:pt modelId="{74CF14BD-055D-49E9-89E9-F9D5E9B361CA}" type="sibTrans" cxnId="{009B79E6-E46C-4B0B-8B18-779B93B1726A}">
      <dgm:prSet/>
      <dgm:spPr/>
      <dgm:t>
        <a:bodyPr/>
        <a:lstStyle/>
        <a:p>
          <a:endParaRPr lang="ru-RU" sz="1050"/>
        </a:p>
      </dgm:t>
    </dgm:pt>
    <dgm:pt modelId="{5066299D-B8B3-4961-B569-53C689391647}" type="pres">
      <dgm:prSet presAssocID="{F16E7C28-0CE4-40AB-B470-A657975FDA48}" presName="Name0" presStyleCnt="0">
        <dgm:presLayoutVars>
          <dgm:dir/>
          <dgm:resizeHandles val="exact"/>
        </dgm:presLayoutVars>
      </dgm:prSet>
      <dgm:spPr/>
      <dgm:t>
        <a:bodyPr/>
        <a:lstStyle/>
        <a:p>
          <a:endParaRPr lang="ru-RU"/>
        </a:p>
      </dgm:t>
    </dgm:pt>
    <dgm:pt modelId="{C1A42D65-C4F9-4403-99EE-62556F22A81F}" type="pres">
      <dgm:prSet presAssocID="{96B3CF91-B157-49AE-8678-5E81105BCF96}" presName="node" presStyleLbl="node1" presStyleIdx="0" presStyleCnt="2" custScaleX="19134" custScaleY="18289" custLinFactNeighborX="-11628" custLinFactNeighborY="-1830">
        <dgm:presLayoutVars>
          <dgm:bulletEnabled val="1"/>
        </dgm:presLayoutVars>
      </dgm:prSet>
      <dgm:spPr/>
      <dgm:t>
        <a:bodyPr/>
        <a:lstStyle/>
        <a:p>
          <a:endParaRPr lang="ru-RU"/>
        </a:p>
      </dgm:t>
    </dgm:pt>
    <dgm:pt modelId="{9C3EB9CE-C683-49AF-9341-F46C79B20F26}" type="pres">
      <dgm:prSet presAssocID="{8100241B-92F7-479B-A2F3-98AD982BFCFF}" presName="sibTrans" presStyleLbl="sibTrans2D1" presStyleIdx="0" presStyleCnt="1" custAng="21553358" custScaleX="166945" custScaleY="42671"/>
      <dgm:spPr/>
      <dgm:t>
        <a:bodyPr/>
        <a:lstStyle/>
        <a:p>
          <a:endParaRPr lang="ru-RU"/>
        </a:p>
      </dgm:t>
    </dgm:pt>
    <dgm:pt modelId="{67C9730D-E858-40F2-B5C5-A4239A90F745}" type="pres">
      <dgm:prSet presAssocID="{8100241B-92F7-479B-A2F3-98AD982BFCFF}" presName="connectorText" presStyleLbl="sibTrans2D1" presStyleIdx="0" presStyleCnt="1"/>
      <dgm:spPr/>
      <dgm:t>
        <a:bodyPr/>
        <a:lstStyle/>
        <a:p>
          <a:endParaRPr lang="ru-RU"/>
        </a:p>
      </dgm:t>
    </dgm:pt>
    <dgm:pt modelId="{9CC6FE84-E3DD-45E1-AB6D-BD4F45AE27F6}" type="pres">
      <dgm:prSet presAssocID="{17B69977-6D09-4ABA-B09D-CECA7A12AF6A}" presName="node" presStyleLbl="node1" presStyleIdx="1" presStyleCnt="2" custScaleX="27938" custScaleY="19866" custLinFactNeighborX="1159" custLinFactNeighborY="-324">
        <dgm:presLayoutVars>
          <dgm:bulletEnabled val="1"/>
        </dgm:presLayoutVars>
      </dgm:prSet>
      <dgm:spPr/>
      <dgm:t>
        <a:bodyPr/>
        <a:lstStyle/>
        <a:p>
          <a:endParaRPr lang="ru-RU"/>
        </a:p>
      </dgm:t>
    </dgm:pt>
  </dgm:ptLst>
  <dgm:cxnLst>
    <dgm:cxn modelId="{11D6EDB7-8918-4FFD-9043-DE39F4852A64}" type="presOf" srcId="{8100241B-92F7-479B-A2F3-98AD982BFCFF}" destId="{9C3EB9CE-C683-49AF-9341-F46C79B20F26}" srcOrd="0" destOrd="0" presId="urn:microsoft.com/office/officeart/2005/8/layout/process1"/>
    <dgm:cxn modelId="{919A9D6E-0FCC-48A5-9C3F-DDE0A27BCD23}" type="presOf" srcId="{8100241B-92F7-479B-A2F3-98AD982BFCFF}" destId="{67C9730D-E858-40F2-B5C5-A4239A90F745}" srcOrd="1" destOrd="0" presId="urn:microsoft.com/office/officeart/2005/8/layout/process1"/>
    <dgm:cxn modelId="{009B79E6-E46C-4B0B-8B18-779B93B1726A}" srcId="{F16E7C28-0CE4-40AB-B470-A657975FDA48}" destId="{17B69977-6D09-4ABA-B09D-CECA7A12AF6A}" srcOrd="1" destOrd="0" parTransId="{B2CAA5DE-F2FA-469C-9C4C-277C6D807890}" sibTransId="{74CF14BD-055D-49E9-89E9-F9D5E9B361CA}"/>
    <dgm:cxn modelId="{C35BC12B-54C0-44DE-82BC-F5551D30942A}" type="presOf" srcId="{F16E7C28-0CE4-40AB-B470-A657975FDA48}" destId="{5066299D-B8B3-4961-B569-53C689391647}" srcOrd="0" destOrd="0" presId="urn:microsoft.com/office/officeart/2005/8/layout/process1"/>
    <dgm:cxn modelId="{2E3D54E3-7AEB-4FDB-8F41-61FA9C71DEB6}" type="presOf" srcId="{17B69977-6D09-4ABA-B09D-CECA7A12AF6A}" destId="{9CC6FE84-E3DD-45E1-AB6D-BD4F45AE27F6}" srcOrd="0" destOrd="0" presId="urn:microsoft.com/office/officeart/2005/8/layout/process1"/>
    <dgm:cxn modelId="{28A2498C-8E11-499B-8669-DADFE38538CF}" srcId="{F16E7C28-0CE4-40AB-B470-A657975FDA48}" destId="{96B3CF91-B157-49AE-8678-5E81105BCF96}" srcOrd="0" destOrd="0" parTransId="{B4188C9C-E2B4-4A8E-9B48-4F2319900494}" sibTransId="{8100241B-92F7-479B-A2F3-98AD982BFCFF}"/>
    <dgm:cxn modelId="{55126AB6-20EB-48E5-BA81-008C85BFD686}" type="presOf" srcId="{96B3CF91-B157-49AE-8678-5E81105BCF96}" destId="{C1A42D65-C4F9-4403-99EE-62556F22A81F}" srcOrd="0" destOrd="0" presId="urn:microsoft.com/office/officeart/2005/8/layout/process1"/>
    <dgm:cxn modelId="{1319BA25-60F5-4908-843A-93E2E5A76D3E}" type="presParOf" srcId="{5066299D-B8B3-4961-B569-53C689391647}" destId="{C1A42D65-C4F9-4403-99EE-62556F22A81F}" srcOrd="0" destOrd="0" presId="urn:microsoft.com/office/officeart/2005/8/layout/process1"/>
    <dgm:cxn modelId="{DC81E954-B822-4042-9BDB-8086A5406653}" type="presParOf" srcId="{5066299D-B8B3-4961-B569-53C689391647}" destId="{9C3EB9CE-C683-49AF-9341-F46C79B20F26}" srcOrd="1" destOrd="0" presId="urn:microsoft.com/office/officeart/2005/8/layout/process1"/>
    <dgm:cxn modelId="{ED7FD764-ED4D-4719-A598-7B943E8E7208}" type="presParOf" srcId="{9C3EB9CE-C683-49AF-9341-F46C79B20F26}" destId="{67C9730D-E858-40F2-B5C5-A4239A90F745}" srcOrd="0" destOrd="0" presId="urn:microsoft.com/office/officeart/2005/8/layout/process1"/>
    <dgm:cxn modelId="{60BABD13-ABA8-4764-8A8E-A222EBC4358A}" type="presParOf" srcId="{5066299D-B8B3-4961-B569-53C689391647}" destId="{9CC6FE84-E3DD-45E1-AB6D-BD4F45AE27F6}" srcOrd="2"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CBF0D-9956-4E2E-A74F-11CB96DED56D}" type="doc">
      <dgm:prSet loTypeId="urn:microsoft.com/office/officeart/2005/8/layout/hList1" loCatId="list" qsTypeId="urn:microsoft.com/office/officeart/2005/8/quickstyle/simple5" qsCatId="simple" csTypeId="urn:microsoft.com/office/officeart/2005/8/colors/accent1_5" csCatId="accent1" phldr="1"/>
      <dgm:spPr/>
      <dgm:t>
        <a:bodyPr/>
        <a:lstStyle/>
        <a:p>
          <a:endParaRPr lang="ru-RU"/>
        </a:p>
      </dgm:t>
    </dgm:pt>
    <dgm:pt modelId="{B8C45B4B-56F8-4071-B11E-4B837DDA8622}">
      <dgm:prSet custT="1"/>
      <dgm:spPr/>
      <dgm:t>
        <a:bodyPr/>
        <a:lstStyle/>
        <a:p>
          <a:pPr rtl="0"/>
          <a:r>
            <a:rPr lang="ru-RU" sz="1200" dirty="0" smtClean="0"/>
            <a:t>По объему выделенных бюджетных средств </a:t>
          </a:r>
          <a:endParaRPr lang="ru-RU" sz="1200" dirty="0"/>
        </a:p>
      </dgm:t>
    </dgm:pt>
    <dgm:pt modelId="{E1872BC6-CF0D-4B76-979D-ABEFDB8F2CA1}" type="parTrans" cxnId="{9F73423C-4FDB-418A-9B9A-00A80678DA28}">
      <dgm:prSet/>
      <dgm:spPr/>
      <dgm:t>
        <a:bodyPr/>
        <a:lstStyle/>
        <a:p>
          <a:endParaRPr lang="ru-RU" sz="2400"/>
        </a:p>
      </dgm:t>
    </dgm:pt>
    <dgm:pt modelId="{72B5BED6-077F-4976-BD9D-7131395EF3AC}" type="sibTrans" cxnId="{9F73423C-4FDB-418A-9B9A-00A80678DA28}">
      <dgm:prSet/>
      <dgm:spPr/>
      <dgm:t>
        <a:bodyPr/>
        <a:lstStyle/>
        <a:p>
          <a:endParaRPr lang="ru-RU" sz="2400"/>
        </a:p>
      </dgm:t>
    </dgm:pt>
    <dgm:pt modelId="{F29E431D-6A94-4B55-8E95-90EF80C8C888}">
      <dgm:prSet custT="1"/>
      <dgm:spPr/>
      <dgm:t>
        <a:bodyPr/>
        <a:lstStyle/>
        <a:p>
          <a:pPr rtl="0"/>
          <a:r>
            <a:rPr lang="ru-RU" sz="1600" smtClean="0"/>
            <a:t>Войсковая часть 3280 </a:t>
          </a:r>
          <a:endParaRPr lang="ru-RU" sz="1600"/>
        </a:p>
      </dgm:t>
    </dgm:pt>
    <dgm:pt modelId="{7F14CFD7-4E9D-4F0D-81CC-2C19A6D88068}" type="parTrans" cxnId="{161618D4-B0DA-4A07-A02B-65566A4D20F4}">
      <dgm:prSet/>
      <dgm:spPr/>
      <dgm:t>
        <a:bodyPr/>
        <a:lstStyle/>
        <a:p>
          <a:endParaRPr lang="ru-RU" sz="2400"/>
        </a:p>
      </dgm:t>
    </dgm:pt>
    <dgm:pt modelId="{6936CA08-004C-44B1-B741-AB442C3C3CA6}" type="sibTrans" cxnId="{161618D4-B0DA-4A07-A02B-65566A4D20F4}">
      <dgm:prSet/>
      <dgm:spPr/>
      <dgm:t>
        <a:bodyPr/>
        <a:lstStyle/>
        <a:p>
          <a:endParaRPr lang="ru-RU" sz="2400"/>
        </a:p>
      </dgm:t>
    </dgm:pt>
    <dgm:pt modelId="{32293789-24B9-42A3-B2CB-E6D4B750D160}">
      <dgm:prSet custT="1"/>
      <dgm:spPr/>
      <dgm:t>
        <a:bodyPr/>
        <a:lstStyle/>
        <a:p>
          <a:pPr rtl="0"/>
          <a:r>
            <a:rPr lang="ru-RU" sz="1600" smtClean="0"/>
            <a:t>Уральское межрегиональное управление государственного автодорожного надзора федеральной службы по надзору в сфере транспорта </a:t>
          </a:r>
          <a:endParaRPr lang="ru-RU" sz="1600"/>
        </a:p>
      </dgm:t>
    </dgm:pt>
    <dgm:pt modelId="{902214DA-B8C3-429D-B8D3-E7AB3BC9B2D3}" type="parTrans" cxnId="{687967FD-FE07-4B3C-BD43-5F00806982BA}">
      <dgm:prSet/>
      <dgm:spPr/>
      <dgm:t>
        <a:bodyPr/>
        <a:lstStyle/>
        <a:p>
          <a:endParaRPr lang="ru-RU" sz="2400"/>
        </a:p>
      </dgm:t>
    </dgm:pt>
    <dgm:pt modelId="{D47C94D0-CFC8-4A51-B07F-6DAB4A6EC85C}" type="sibTrans" cxnId="{687967FD-FE07-4B3C-BD43-5F00806982BA}">
      <dgm:prSet/>
      <dgm:spPr/>
      <dgm:t>
        <a:bodyPr/>
        <a:lstStyle/>
        <a:p>
          <a:endParaRPr lang="ru-RU" sz="2400"/>
        </a:p>
      </dgm:t>
    </dgm:pt>
    <dgm:pt modelId="{3AF2C7F6-D2DA-4129-8572-02192BBD6426}">
      <dgm:prSet custT="1"/>
      <dgm:spPr/>
      <dgm:t>
        <a:bodyPr/>
        <a:lstStyle/>
        <a:p>
          <a:pPr rtl="0"/>
          <a:r>
            <a:rPr lang="ru-RU" sz="1200" dirty="0" smtClean="0"/>
            <a:t>По длительности периода, прошедшего с последнего контрольного </a:t>
          </a:r>
          <a:r>
            <a:rPr lang="ru-RU" sz="1200" dirty="0" smtClean="0"/>
            <a:t>мероприятия (3 и более года, или проверки не проводились)</a:t>
          </a:r>
          <a:endParaRPr lang="ru-RU" sz="1200" dirty="0"/>
        </a:p>
      </dgm:t>
    </dgm:pt>
    <dgm:pt modelId="{90577B9C-0B04-40E4-A5D8-935EC869B5BD}" type="parTrans" cxnId="{E5A77A51-4068-436A-9992-EB60B8FB037D}">
      <dgm:prSet/>
      <dgm:spPr/>
      <dgm:t>
        <a:bodyPr/>
        <a:lstStyle/>
        <a:p>
          <a:endParaRPr lang="ru-RU" sz="2400"/>
        </a:p>
      </dgm:t>
    </dgm:pt>
    <dgm:pt modelId="{E5C3879D-2E21-494C-AC5A-A1FFCFAFB29E}" type="sibTrans" cxnId="{E5A77A51-4068-436A-9992-EB60B8FB037D}">
      <dgm:prSet/>
      <dgm:spPr/>
      <dgm:t>
        <a:bodyPr/>
        <a:lstStyle/>
        <a:p>
          <a:endParaRPr lang="ru-RU" sz="2400"/>
        </a:p>
      </dgm:t>
    </dgm:pt>
    <dgm:pt modelId="{5CEC10D7-EEC9-4EFA-8714-161FEA0C0AB1}">
      <dgm:prSet custT="1"/>
      <dgm:spPr/>
      <dgm:t>
        <a:bodyPr/>
        <a:lstStyle/>
        <a:p>
          <a:pPr rtl="0"/>
          <a:r>
            <a:rPr lang="ru-RU" sz="1600" dirty="0" smtClean="0"/>
            <a:t>Федеральное государственное казенное учреждение здравоохранения «5 военный клинический госпиталь войск национальной гвардии Российской Федерации»</a:t>
          </a:r>
          <a:endParaRPr lang="ru-RU" sz="1600" dirty="0"/>
        </a:p>
      </dgm:t>
    </dgm:pt>
    <dgm:pt modelId="{9F6B0CD0-307E-4169-9619-4F42C86C81D5}" type="parTrans" cxnId="{8706156B-233F-4953-873A-943757B4CFB6}">
      <dgm:prSet/>
      <dgm:spPr/>
      <dgm:t>
        <a:bodyPr/>
        <a:lstStyle/>
        <a:p>
          <a:endParaRPr lang="ru-RU" sz="2400"/>
        </a:p>
      </dgm:t>
    </dgm:pt>
    <dgm:pt modelId="{4A3972A6-F422-4A43-88CB-2025D48C343A}" type="sibTrans" cxnId="{8706156B-233F-4953-873A-943757B4CFB6}">
      <dgm:prSet/>
      <dgm:spPr/>
      <dgm:t>
        <a:bodyPr/>
        <a:lstStyle/>
        <a:p>
          <a:endParaRPr lang="ru-RU" sz="2400"/>
        </a:p>
      </dgm:t>
    </dgm:pt>
    <dgm:pt modelId="{14E84D3A-AF94-4284-9D93-BBF3BC423835}">
      <dgm:prSet custT="1"/>
      <dgm:spPr/>
      <dgm:t>
        <a:bodyPr/>
        <a:lstStyle/>
        <a:p>
          <a:pPr rtl="0"/>
          <a:r>
            <a:rPr lang="ru-RU" sz="1600" smtClean="0"/>
            <a:t>Межмуниципальный отдел Министерства внутренних дел Российской Федерации «Верхнесалдинский»</a:t>
          </a:r>
          <a:endParaRPr lang="ru-RU" sz="1600"/>
        </a:p>
      </dgm:t>
    </dgm:pt>
    <dgm:pt modelId="{F19CACC0-FDCE-4338-A4C2-4386D0B96A14}" type="parTrans" cxnId="{F991243F-B343-4556-9070-4561E49A99C8}">
      <dgm:prSet/>
      <dgm:spPr/>
      <dgm:t>
        <a:bodyPr/>
        <a:lstStyle/>
        <a:p>
          <a:endParaRPr lang="ru-RU" sz="2400"/>
        </a:p>
      </dgm:t>
    </dgm:pt>
    <dgm:pt modelId="{FE986A4A-3359-4988-80E9-F293C47BCFF0}" type="sibTrans" cxnId="{F991243F-B343-4556-9070-4561E49A99C8}">
      <dgm:prSet/>
      <dgm:spPr/>
      <dgm:t>
        <a:bodyPr/>
        <a:lstStyle/>
        <a:p>
          <a:endParaRPr lang="ru-RU" sz="2400"/>
        </a:p>
      </dgm:t>
    </dgm:pt>
    <dgm:pt modelId="{5016DBFD-42C3-4F07-B296-EAA81535D933}">
      <dgm:prSet custT="1"/>
      <dgm:spPr/>
      <dgm:t>
        <a:bodyPr/>
        <a:lstStyle/>
        <a:p>
          <a:pPr rtl="0"/>
          <a:r>
            <a:rPr lang="ru-RU" sz="1200" dirty="0" smtClean="0"/>
            <a:t>По наличию выявленных в ходе предыдущих КМ значительных нарушений в финансово-бюджетной сфере</a:t>
          </a:r>
          <a:endParaRPr lang="ru-RU" sz="1200" dirty="0"/>
        </a:p>
      </dgm:t>
    </dgm:pt>
    <dgm:pt modelId="{31E68AC0-D33A-4643-8376-1BAAD06346C7}" type="parTrans" cxnId="{C4C19A8B-7AB6-41B1-A563-47FC157D881E}">
      <dgm:prSet/>
      <dgm:spPr/>
      <dgm:t>
        <a:bodyPr/>
        <a:lstStyle/>
        <a:p>
          <a:endParaRPr lang="ru-RU" sz="2400"/>
        </a:p>
      </dgm:t>
    </dgm:pt>
    <dgm:pt modelId="{944A55E0-E83A-47F7-AE89-4D2AD1598076}" type="sibTrans" cxnId="{C4C19A8B-7AB6-41B1-A563-47FC157D881E}">
      <dgm:prSet/>
      <dgm:spPr/>
      <dgm:t>
        <a:bodyPr/>
        <a:lstStyle/>
        <a:p>
          <a:endParaRPr lang="ru-RU" sz="2400"/>
        </a:p>
      </dgm:t>
    </dgm:pt>
    <dgm:pt modelId="{16360C48-046A-4FB5-AC9D-53D139CE1126}">
      <dgm:prSet custT="1"/>
      <dgm:spPr/>
      <dgm:t>
        <a:bodyPr/>
        <a:lstStyle/>
        <a:p>
          <a:pPr rtl="0"/>
          <a:r>
            <a:rPr lang="ru-RU" sz="1600" smtClean="0"/>
            <a:t>Федеральное государственное казенное учреждение "Управление Вневедомственной  Охраны Войск Национальной Гвардии Российской Федерации по Свердловской области" </a:t>
          </a:r>
          <a:endParaRPr lang="ru-RU" sz="1600"/>
        </a:p>
      </dgm:t>
    </dgm:pt>
    <dgm:pt modelId="{972E2B54-1C49-4F13-BC15-2049DD2FD63C}" type="parTrans" cxnId="{C6412E14-2DB0-4EEC-BADF-57578020FC41}">
      <dgm:prSet/>
      <dgm:spPr/>
      <dgm:t>
        <a:bodyPr/>
        <a:lstStyle/>
        <a:p>
          <a:endParaRPr lang="ru-RU" sz="2400"/>
        </a:p>
      </dgm:t>
    </dgm:pt>
    <dgm:pt modelId="{B1A86DB0-E7EA-4CE0-98A4-62FA296F37EB}" type="sibTrans" cxnId="{C6412E14-2DB0-4EEC-BADF-57578020FC41}">
      <dgm:prSet/>
      <dgm:spPr/>
      <dgm:t>
        <a:bodyPr/>
        <a:lstStyle/>
        <a:p>
          <a:endParaRPr lang="ru-RU" sz="2400"/>
        </a:p>
      </dgm:t>
    </dgm:pt>
    <dgm:pt modelId="{EB4F56CF-D286-463A-8B8F-1C46F43DD0EC}">
      <dgm:prSet custT="1"/>
      <dgm:spPr/>
      <dgm:t>
        <a:bodyPr/>
        <a:lstStyle/>
        <a:p>
          <a:pPr rtl="0"/>
          <a:r>
            <a:rPr lang="ru-RU" sz="1600" smtClean="0"/>
            <a:t>Управление Министерства внутренних дел Российской Федерации по городу Екатеринбургу </a:t>
          </a:r>
          <a:endParaRPr lang="ru-RU" sz="1600"/>
        </a:p>
      </dgm:t>
    </dgm:pt>
    <dgm:pt modelId="{76EA14D7-09C4-4E5D-B0C8-12513A0D5415}" type="parTrans" cxnId="{93FBB5DD-865E-4DFA-9F34-BB617E832857}">
      <dgm:prSet/>
      <dgm:spPr/>
      <dgm:t>
        <a:bodyPr/>
        <a:lstStyle/>
        <a:p>
          <a:endParaRPr lang="ru-RU" sz="2400"/>
        </a:p>
      </dgm:t>
    </dgm:pt>
    <dgm:pt modelId="{0A1574BE-3CF2-444C-8B50-D8217436CF6F}" type="sibTrans" cxnId="{93FBB5DD-865E-4DFA-9F34-BB617E832857}">
      <dgm:prSet/>
      <dgm:spPr/>
      <dgm:t>
        <a:bodyPr/>
        <a:lstStyle/>
        <a:p>
          <a:endParaRPr lang="ru-RU" sz="2400"/>
        </a:p>
      </dgm:t>
    </dgm:pt>
    <dgm:pt modelId="{45B9B739-5582-4034-9493-53D1276ED6F9}">
      <dgm:prSet custT="1"/>
      <dgm:spPr/>
      <dgm:t>
        <a:bodyPr/>
        <a:lstStyle/>
        <a:p>
          <a:pPr rtl="0"/>
          <a:r>
            <a:rPr lang="ru-RU" sz="1200" dirty="0" smtClean="0"/>
            <a:t>По направлению средств федерального бюджета на капитальные вложения в объекты государственной собственности на сумму более 10 млн. руб.</a:t>
          </a:r>
          <a:endParaRPr lang="ru-RU" sz="1200" dirty="0"/>
        </a:p>
      </dgm:t>
    </dgm:pt>
    <dgm:pt modelId="{67F51888-2E00-4311-BCB8-4363372DEC95}" type="parTrans" cxnId="{901FDF38-8DD3-49CC-8D92-421B19FE7D80}">
      <dgm:prSet/>
      <dgm:spPr/>
      <dgm:t>
        <a:bodyPr/>
        <a:lstStyle/>
        <a:p>
          <a:endParaRPr lang="ru-RU" sz="2400"/>
        </a:p>
      </dgm:t>
    </dgm:pt>
    <dgm:pt modelId="{56AED150-9165-4E82-9C23-BC17D55BE048}" type="sibTrans" cxnId="{901FDF38-8DD3-49CC-8D92-421B19FE7D80}">
      <dgm:prSet/>
      <dgm:spPr/>
      <dgm:t>
        <a:bodyPr/>
        <a:lstStyle/>
        <a:p>
          <a:endParaRPr lang="ru-RU" sz="2400"/>
        </a:p>
      </dgm:t>
    </dgm:pt>
    <dgm:pt modelId="{51CA8417-7CB8-4951-9679-BA026255BE48}">
      <dgm:prSet custT="1"/>
      <dgm:spPr/>
      <dgm:t>
        <a:bodyPr/>
        <a:lstStyle/>
        <a:p>
          <a:pPr rtl="0"/>
          <a:r>
            <a:rPr lang="ru-RU" sz="1600" dirty="0" smtClean="0"/>
            <a:t>Федеральное государственное бюджетное образовательное учреждение высшего образования «Уральский государственный лесотехнический университет» </a:t>
          </a:r>
          <a:endParaRPr lang="ru-RU" sz="1600" dirty="0"/>
        </a:p>
      </dgm:t>
    </dgm:pt>
    <dgm:pt modelId="{CD219250-3D1C-412C-82E5-62968143267D}" type="parTrans" cxnId="{3F157C4D-EBFC-4EBA-B014-B5E679871925}">
      <dgm:prSet/>
      <dgm:spPr/>
      <dgm:t>
        <a:bodyPr/>
        <a:lstStyle/>
        <a:p>
          <a:endParaRPr lang="ru-RU" sz="2400"/>
        </a:p>
      </dgm:t>
    </dgm:pt>
    <dgm:pt modelId="{6945588C-AEF8-40DF-83A6-C931FE43337A}" type="sibTrans" cxnId="{3F157C4D-EBFC-4EBA-B014-B5E679871925}">
      <dgm:prSet/>
      <dgm:spPr/>
      <dgm:t>
        <a:bodyPr/>
        <a:lstStyle/>
        <a:p>
          <a:endParaRPr lang="ru-RU" sz="2400"/>
        </a:p>
      </dgm:t>
    </dgm:pt>
    <dgm:pt modelId="{D8582B5C-D6CD-48F7-8A82-EB09B90913B9}">
      <dgm:prSet custT="1"/>
      <dgm:spPr/>
      <dgm:t>
        <a:bodyPr/>
        <a:lstStyle/>
        <a:p>
          <a:pPr rtl="0"/>
          <a:r>
            <a:rPr lang="ru-RU" sz="1600" smtClean="0"/>
            <a:t>Федеральное государственное бюджетное учреждение науки Институт математики и механики им. Н.Н. Красовского Уральского отделения Российской академии наук </a:t>
          </a:r>
          <a:endParaRPr lang="ru-RU" sz="1600"/>
        </a:p>
      </dgm:t>
    </dgm:pt>
    <dgm:pt modelId="{820DF997-95E6-4DB2-ACC5-0950D50425F5}" type="parTrans" cxnId="{1DC20E8F-1B17-4357-9579-5A325BA870B9}">
      <dgm:prSet/>
      <dgm:spPr/>
      <dgm:t>
        <a:bodyPr/>
        <a:lstStyle/>
        <a:p>
          <a:endParaRPr lang="ru-RU" sz="2400"/>
        </a:p>
      </dgm:t>
    </dgm:pt>
    <dgm:pt modelId="{F1CCE7B4-DCEC-4AF2-843D-570A223E607A}" type="sibTrans" cxnId="{1DC20E8F-1B17-4357-9579-5A325BA870B9}">
      <dgm:prSet/>
      <dgm:spPr/>
      <dgm:t>
        <a:bodyPr/>
        <a:lstStyle/>
        <a:p>
          <a:endParaRPr lang="ru-RU" sz="2400"/>
        </a:p>
      </dgm:t>
    </dgm:pt>
    <dgm:pt modelId="{60D34D5A-AD87-4597-8EE9-F60A6E633CEA}" type="pres">
      <dgm:prSet presAssocID="{A2ACBF0D-9956-4E2E-A74F-11CB96DED56D}" presName="Name0" presStyleCnt="0">
        <dgm:presLayoutVars>
          <dgm:dir/>
          <dgm:animLvl val="lvl"/>
          <dgm:resizeHandles val="exact"/>
        </dgm:presLayoutVars>
      </dgm:prSet>
      <dgm:spPr/>
      <dgm:t>
        <a:bodyPr/>
        <a:lstStyle/>
        <a:p>
          <a:endParaRPr lang="ru-RU"/>
        </a:p>
      </dgm:t>
    </dgm:pt>
    <dgm:pt modelId="{4AE0C02D-CDF1-4910-A8B4-A38DAA90C546}" type="pres">
      <dgm:prSet presAssocID="{B8C45B4B-56F8-4071-B11E-4B837DDA8622}" presName="composite" presStyleCnt="0"/>
      <dgm:spPr/>
    </dgm:pt>
    <dgm:pt modelId="{A23D965A-F32E-4CF8-A7D9-4F774F025C23}" type="pres">
      <dgm:prSet presAssocID="{B8C45B4B-56F8-4071-B11E-4B837DDA8622}" presName="parTx" presStyleLbl="alignNode1" presStyleIdx="0" presStyleCnt="4">
        <dgm:presLayoutVars>
          <dgm:chMax val="0"/>
          <dgm:chPref val="0"/>
          <dgm:bulletEnabled val="1"/>
        </dgm:presLayoutVars>
      </dgm:prSet>
      <dgm:spPr/>
      <dgm:t>
        <a:bodyPr/>
        <a:lstStyle/>
        <a:p>
          <a:endParaRPr lang="ru-RU"/>
        </a:p>
      </dgm:t>
    </dgm:pt>
    <dgm:pt modelId="{CFFAC076-8E16-4AAE-91B1-EF8E18F38A23}" type="pres">
      <dgm:prSet presAssocID="{B8C45B4B-56F8-4071-B11E-4B837DDA8622}" presName="desTx" presStyleLbl="alignAccFollowNode1" presStyleIdx="0" presStyleCnt="4">
        <dgm:presLayoutVars>
          <dgm:bulletEnabled val="1"/>
        </dgm:presLayoutVars>
      </dgm:prSet>
      <dgm:spPr/>
      <dgm:t>
        <a:bodyPr/>
        <a:lstStyle/>
        <a:p>
          <a:endParaRPr lang="ru-RU"/>
        </a:p>
      </dgm:t>
    </dgm:pt>
    <dgm:pt modelId="{ACFBAF3E-4170-488D-80D5-A7F84872E43A}" type="pres">
      <dgm:prSet presAssocID="{72B5BED6-077F-4976-BD9D-7131395EF3AC}" presName="space" presStyleCnt="0"/>
      <dgm:spPr/>
    </dgm:pt>
    <dgm:pt modelId="{A967D909-80C2-4FB4-A7FE-B9D36A4E7221}" type="pres">
      <dgm:prSet presAssocID="{3AF2C7F6-D2DA-4129-8572-02192BBD6426}" presName="composite" presStyleCnt="0"/>
      <dgm:spPr/>
    </dgm:pt>
    <dgm:pt modelId="{DD9F2CD0-CE7F-47E3-B406-DC7B142F64FB}" type="pres">
      <dgm:prSet presAssocID="{3AF2C7F6-D2DA-4129-8572-02192BBD6426}" presName="parTx" presStyleLbl="alignNode1" presStyleIdx="1" presStyleCnt="4">
        <dgm:presLayoutVars>
          <dgm:chMax val="0"/>
          <dgm:chPref val="0"/>
          <dgm:bulletEnabled val="1"/>
        </dgm:presLayoutVars>
      </dgm:prSet>
      <dgm:spPr/>
      <dgm:t>
        <a:bodyPr/>
        <a:lstStyle/>
        <a:p>
          <a:endParaRPr lang="ru-RU"/>
        </a:p>
      </dgm:t>
    </dgm:pt>
    <dgm:pt modelId="{26AA6260-EA78-452E-B01D-1D40ACEF2EC7}" type="pres">
      <dgm:prSet presAssocID="{3AF2C7F6-D2DA-4129-8572-02192BBD6426}" presName="desTx" presStyleLbl="alignAccFollowNode1" presStyleIdx="1" presStyleCnt="4">
        <dgm:presLayoutVars>
          <dgm:bulletEnabled val="1"/>
        </dgm:presLayoutVars>
      </dgm:prSet>
      <dgm:spPr/>
      <dgm:t>
        <a:bodyPr/>
        <a:lstStyle/>
        <a:p>
          <a:endParaRPr lang="ru-RU"/>
        </a:p>
      </dgm:t>
    </dgm:pt>
    <dgm:pt modelId="{BC57AF5B-17F3-4A74-B990-8BB076698096}" type="pres">
      <dgm:prSet presAssocID="{E5C3879D-2E21-494C-AC5A-A1FFCFAFB29E}" presName="space" presStyleCnt="0"/>
      <dgm:spPr/>
    </dgm:pt>
    <dgm:pt modelId="{1340906C-8900-4189-A312-E1C6753F8FB1}" type="pres">
      <dgm:prSet presAssocID="{5016DBFD-42C3-4F07-B296-EAA81535D933}" presName="composite" presStyleCnt="0"/>
      <dgm:spPr/>
    </dgm:pt>
    <dgm:pt modelId="{92716A6C-EB98-40F0-914E-0863FE4E2C0D}" type="pres">
      <dgm:prSet presAssocID="{5016DBFD-42C3-4F07-B296-EAA81535D933}" presName="parTx" presStyleLbl="alignNode1" presStyleIdx="2" presStyleCnt="4">
        <dgm:presLayoutVars>
          <dgm:chMax val="0"/>
          <dgm:chPref val="0"/>
          <dgm:bulletEnabled val="1"/>
        </dgm:presLayoutVars>
      </dgm:prSet>
      <dgm:spPr/>
      <dgm:t>
        <a:bodyPr/>
        <a:lstStyle/>
        <a:p>
          <a:endParaRPr lang="ru-RU"/>
        </a:p>
      </dgm:t>
    </dgm:pt>
    <dgm:pt modelId="{30AC50E3-A5B1-451F-AB9A-0B37A6EC1C33}" type="pres">
      <dgm:prSet presAssocID="{5016DBFD-42C3-4F07-B296-EAA81535D933}" presName="desTx" presStyleLbl="alignAccFollowNode1" presStyleIdx="2" presStyleCnt="4">
        <dgm:presLayoutVars>
          <dgm:bulletEnabled val="1"/>
        </dgm:presLayoutVars>
      </dgm:prSet>
      <dgm:spPr/>
      <dgm:t>
        <a:bodyPr/>
        <a:lstStyle/>
        <a:p>
          <a:endParaRPr lang="ru-RU"/>
        </a:p>
      </dgm:t>
    </dgm:pt>
    <dgm:pt modelId="{E99C0FFB-5274-4A8D-9C61-9AFE5E38C764}" type="pres">
      <dgm:prSet presAssocID="{944A55E0-E83A-47F7-AE89-4D2AD1598076}" presName="space" presStyleCnt="0"/>
      <dgm:spPr/>
    </dgm:pt>
    <dgm:pt modelId="{0540D258-EEF9-4EE2-84C2-65D219FB17A6}" type="pres">
      <dgm:prSet presAssocID="{45B9B739-5582-4034-9493-53D1276ED6F9}" presName="composite" presStyleCnt="0"/>
      <dgm:spPr/>
    </dgm:pt>
    <dgm:pt modelId="{1749E40A-13E2-4E0C-B758-75E26AD2E619}" type="pres">
      <dgm:prSet presAssocID="{45B9B739-5582-4034-9493-53D1276ED6F9}" presName="parTx" presStyleLbl="alignNode1" presStyleIdx="3" presStyleCnt="4">
        <dgm:presLayoutVars>
          <dgm:chMax val="0"/>
          <dgm:chPref val="0"/>
          <dgm:bulletEnabled val="1"/>
        </dgm:presLayoutVars>
      </dgm:prSet>
      <dgm:spPr/>
      <dgm:t>
        <a:bodyPr/>
        <a:lstStyle/>
        <a:p>
          <a:endParaRPr lang="ru-RU"/>
        </a:p>
      </dgm:t>
    </dgm:pt>
    <dgm:pt modelId="{BD174608-905D-4C25-B92C-DC38EF79CF70}" type="pres">
      <dgm:prSet presAssocID="{45B9B739-5582-4034-9493-53D1276ED6F9}" presName="desTx" presStyleLbl="alignAccFollowNode1" presStyleIdx="3" presStyleCnt="4">
        <dgm:presLayoutVars>
          <dgm:bulletEnabled val="1"/>
        </dgm:presLayoutVars>
      </dgm:prSet>
      <dgm:spPr/>
      <dgm:t>
        <a:bodyPr/>
        <a:lstStyle/>
        <a:p>
          <a:endParaRPr lang="ru-RU"/>
        </a:p>
      </dgm:t>
    </dgm:pt>
  </dgm:ptLst>
  <dgm:cxnLst>
    <dgm:cxn modelId="{687967FD-FE07-4B3C-BD43-5F00806982BA}" srcId="{B8C45B4B-56F8-4071-B11E-4B837DDA8622}" destId="{32293789-24B9-42A3-B2CB-E6D4B750D160}" srcOrd="1" destOrd="0" parTransId="{902214DA-B8C3-429D-B8D3-E7AB3BC9B2D3}" sibTransId="{D47C94D0-CFC8-4A51-B07F-6DAB4A6EC85C}"/>
    <dgm:cxn modelId="{901FDF38-8DD3-49CC-8D92-421B19FE7D80}" srcId="{A2ACBF0D-9956-4E2E-A74F-11CB96DED56D}" destId="{45B9B739-5582-4034-9493-53D1276ED6F9}" srcOrd="3" destOrd="0" parTransId="{67F51888-2E00-4311-BCB8-4363372DEC95}" sibTransId="{56AED150-9165-4E82-9C23-BC17D55BE048}"/>
    <dgm:cxn modelId="{CB3AF0C6-AC67-4384-9729-54C09D25F60D}" type="presOf" srcId="{16360C48-046A-4FB5-AC9D-53D139CE1126}" destId="{30AC50E3-A5B1-451F-AB9A-0B37A6EC1C33}" srcOrd="0" destOrd="0" presId="urn:microsoft.com/office/officeart/2005/8/layout/hList1"/>
    <dgm:cxn modelId="{2EC2077F-DFAB-45F6-A862-7E43356015FB}" type="presOf" srcId="{F29E431D-6A94-4B55-8E95-90EF80C8C888}" destId="{CFFAC076-8E16-4AAE-91B1-EF8E18F38A23}" srcOrd="0" destOrd="0" presId="urn:microsoft.com/office/officeart/2005/8/layout/hList1"/>
    <dgm:cxn modelId="{177020C0-4263-4C23-8A9E-E53F45E99B41}" type="presOf" srcId="{A2ACBF0D-9956-4E2E-A74F-11CB96DED56D}" destId="{60D34D5A-AD87-4597-8EE9-F60A6E633CEA}" srcOrd="0" destOrd="0" presId="urn:microsoft.com/office/officeart/2005/8/layout/hList1"/>
    <dgm:cxn modelId="{E5A77A51-4068-436A-9992-EB60B8FB037D}" srcId="{A2ACBF0D-9956-4E2E-A74F-11CB96DED56D}" destId="{3AF2C7F6-D2DA-4129-8572-02192BBD6426}" srcOrd="1" destOrd="0" parTransId="{90577B9C-0B04-40E4-A5D8-935EC869B5BD}" sibTransId="{E5C3879D-2E21-494C-AC5A-A1FFCFAFB29E}"/>
    <dgm:cxn modelId="{3F157C4D-EBFC-4EBA-B014-B5E679871925}" srcId="{45B9B739-5582-4034-9493-53D1276ED6F9}" destId="{51CA8417-7CB8-4951-9679-BA026255BE48}" srcOrd="0" destOrd="0" parTransId="{CD219250-3D1C-412C-82E5-62968143267D}" sibTransId="{6945588C-AEF8-40DF-83A6-C931FE43337A}"/>
    <dgm:cxn modelId="{1DC20E8F-1B17-4357-9579-5A325BA870B9}" srcId="{45B9B739-5582-4034-9493-53D1276ED6F9}" destId="{D8582B5C-D6CD-48F7-8A82-EB09B90913B9}" srcOrd="1" destOrd="0" parTransId="{820DF997-95E6-4DB2-ACC5-0950D50425F5}" sibTransId="{F1CCE7B4-DCEC-4AF2-843D-570A223E607A}"/>
    <dgm:cxn modelId="{1C47572A-0D81-48C6-9DCC-F095111E7359}" type="presOf" srcId="{EB4F56CF-D286-463A-8B8F-1C46F43DD0EC}" destId="{30AC50E3-A5B1-451F-AB9A-0B37A6EC1C33}" srcOrd="0" destOrd="1" presId="urn:microsoft.com/office/officeart/2005/8/layout/hList1"/>
    <dgm:cxn modelId="{138D383D-D902-4D54-B968-90518BCF38D7}" type="presOf" srcId="{14E84D3A-AF94-4284-9D93-BBF3BC423835}" destId="{26AA6260-EA78-452E-B01D-1D40ACEF2EC7}" srcOrd="0" destOrd="1" presId="urn:microsoft.com/office/officeart/2005/8/layout/hList1"/>
    <dgm:cxn modelId="{9F73423C-4FDB-418A-9B9A-00A80678DA28}" srcId="{A2ACBF0D-9956-4E2E-A74F-11CB96DED56D}" destId="{B8C45B4B-56F8-4071-B11E-4B837DDA8622}" srcOrd="0" destOrd="0" parTransId="{E1872BC6-CF0D-4B76-979D-ABEFDB8F2CA1}" sibTransId="{72B5BED6-077F-4976-BD9D-7131395EF3AC}"/>
    <dgm:cxn modelId="{D2A9D87B-084B-45E0-9B27-3D8DBF81C3FA}" type="presOf" srcId="{3AF2C7F6-D2DA-4129-8572-02192BBD6426}" destId="{DD9F2CD0-CE7F-47E3-B406-DC7B142F64FB}" srcOrd="0" destOrd="0" presId="urn:microsoft.com/office/officeart/2005/8/layout/hList1"/>
    <dgm:cxn modelId="{6E2E99A2-17E0-414E-8CAB-7C1E64119029}" type="presOf" srcId="{D8582B5C-D6CD-48F7-8A82-EB09B90913B9}" destId="{BD174608-905D-4C25-B92C-DC38EF79CF70}" srcOrd="0" destOrd="1" presId="urn:microsoft.com/office/officeart/2005/8/layout/hList1"/>
    <dgm:cxn modelId="{7BA8D6A0-8DD9-4F1A-8697-6969C13B6198}" type="presOf" srcId="{45B9B739-5582-4034-9493-53D1276ED6F9}" destId="{1749E40A-13E2-4E0C-B758-75E26AD2E619}" srcOrd="0" destOrd="0" presId="urn:microsoft.com/office/officeart/2005/8/layout/hList1"/>
    <dgm:cxn modelId="{C6412E14-2DB0-4EEC-BADF-57578020FC41}" srcId="{5016DBFD-42C3-4F07-B296-EAA81535D933}" destId="{16360C48-046A-4FB5-AC9D-53D139CE1126}" srcOrd="0" destOrd="0" parTransId="{972E2B54-1C49-4F13-BC15-2049DD2FD63C}" sibTransId="{B1A86DB0-E7EA-4CE0-98A4-62FA296F37EB}"/>
    <dgm:cxn modelId="{C4C19A8B-7AB6-41B1-A563-47FC157D881E}" srcId="{A2ACBF0D-9956-4E2E-A74F-11CB96DED56D}" destId="{5016DBFD-42C3-4F07-B296-EAA81535D933}" srcOrd="2" destOrd="0" parTransId="{31E68AC0-D33A-4643-8376-1BAAD06346C7}" sibTransId="{944A55E0-E83A-47F7-AE89-4D2AD1598076}"/>
    <dgm:cxn modelId="{C655BD3A-61DC-408F-9E8A-0F9E32C4F3FC}" type="presOf" srcId="{32293789-24B9-42A3-B2CB-E6D4B750D160}" destId="{CFFAC076-8E16-4AAE-91B1-EF8E18F38A23}" srcOrd="0" destOrd="1" presId="urn:microsoft.com/office/officeart/2005/8/layout/hList1"/>
    <dgm:cxn modelId="{8CD6C701-F63F-40CE-83F6-FA057B4A1356}" type="presOf" srcId="{51CA8417-7CB8-4951-9679-BA026255BE48}" destId="{BD174608-905D-4C25-B92C-DC38EF79CF70}" srcOrd="0" destOrd="0" presId="urn:microsoft.com/office/officeart/2005/8/layout/hList1"/>
    <dgm:cxn modelId="{9ECEDB5A-7655-4F68-91D0-96A81E709691}" type="presOf" srcId="{5016DBFD-42C3-4F07-B296-EAA81535D933}" destId="{92716A6C-EB98-40F0-914E-0863FE4E2C0D}" srcOrd="0" destOrd="0" presId="urn:microsoft.com/office/officeart/2005/8/layout/hList1"/>
    <dgm:cxn modelId="{93FBB5DD-865E-4DFA-9F34-BB617E832857}" srcId="{5016DBFD-42C3-4F07-B296-EAA81535D933}" destId="{EB4F56CF-D286-463A-8B8F-1C46F43DD0EC}" srcOrd="1" destOrd="0" parTransId="{76EA14D7-09C4-4E5D-B0C8-12513A0D5415}" sibTransId="{0A1574BE-3CF2-444C-8B50-D8217436CF6F}"/>
    <dgm:cxn modelId="{161618D4-B0DA-4A07-A02B-65566A4D20F4}" srcId="{B8C45B4B-56F8-4071-B11E-4B837DDA8622}" destId="{F29E431D-6A94-4B55-8E95-90EF80C8C888}" srcOrd="0" destOrd="0" parTransId="{7F14CFD7-4E9D-4F0D-81CC-2C19A6D88068}" sibTransId="{6936CA08-004C-44B1-B741-AB442C3C3CA6}"/>
    <dgm:cxn modelId="{3A429109-F780-412F-B418-07B2B717EB48}" type="presOf" srcId="{5CEC10D7-EEC9-4EFA-8714-161FEA0C0AB1}" destId="{26AA6260-EA78-452E-B01D-1D40ACEF2EC7}" srcOrd="0" destOrd="0" presId="urn:microsoft.com/office/officeart/2005/8/layout/hList1"/>
    <dgm:cxn modelId="{8706156B-233F-4953-873A-943757B4CFB6}" srcId="{3AF2C7F6-D2DA-4129-8572-02192BBD6426}" destId="{5CEC10D7-EEC9-4EFA-8714-161FEA0C0AB1}" srcOrd="0" destOrd="0" parTransId="{9F6B0CD0-307E-4169-9619-4F42C86C81D5}" sibTransId="{4A3972A6-F422-4A43-88CB-2025D48C343A}"/>
    <dgm:cxn modelId="{F682CA01-BC27-45A1-8E72-8DF96A852A14}" type="presOf" srcId="{B8C45B4B-56F8-4071-B11E-4B837DDA8622}" destId="{A23D965A-F32E-4CF8-A7D9-4F774F025C23}" srcOrd="0" destOrd="0" presId="urn:microsoft.com/office/officeart/2005/8/layout/hList1"/>
    <dgm:cxn modelId="{F991243F-B343-4556-9070-4561E49A99C8}" srcId="{3AF2C7F6-D2DA-4129-8572-02192BBD6426}" destId="{14E84D3A-AF94-4284-9D93-BBF3BC423835}" srcOrd="1" destOrd="0" parTransId="{F19CACC0-FDCE-4338-A4C2-4386D0B96A14}" sibTransId="{FE986A4A-3359-4988-80E9-F293C47BCFF0}"/>
    <dgm:cxn modelId="{487135B0-32D3-44C9-8961-B77903E2C2CE}" type="presParOf" srcId="{60D34D5A-AD87-4597-8EE9-F60A6E633CEA}" destId="{4AE0C02D-CDF1-4910-A8B4-A38DAA90C546}" srcOrd="0" destOrd="0" presId="urn:microsoft.com/office/officeart/2005/8/layout/hList1"/>
    <dgm:cxn modelId="{233433C8-2A97-4DF9-85E5-31BB36784C96}" type="presParOf" srcId="{4AE0C02D-CDF1-4910-A8B4-A38DAA90C546}" destId="{A23D965A-F32E-4CF8-A7D9-4F774F025C23}" srcOrd="0" destOrd="0" presId="urn:microsoft.com/office/officeart/2005/8/layout/hList1"/>
    <dgm:cxn modelId="{AC7EDEBF-4D72-4B9F-BA46-A4260100D940}" type="presParOf" srcId="{4AE0C02D-CDF1-4910-A8B4-A38DAA90C546}" destId="{CFFAC076-8E16-4AAE-91B1-EF8E18F38A23}" srcOrd="1" destOrd="0" presId="urn:microsoft.com/office/officeart/2005/8/layout/hList1"/>
    <dgm:cxn modelId="{08A4F5F4-B6EC-42CD-94CE-9D91D596097E}" type="presParOf" srcId="{60D34D5A-AD87-4597-8EE9-F60A6E633CEA}" destId="{ACFBAF3E-4170-488D-80D5-A7F84872E43A}" srcOrd="1" destOrd="0" presId="urn:microsoft.com/office/officeart/2005/8/layout/hList1"/>
    <dgm:cxn modelId="{C493ED21-5136-44D9-92FD-89E0238B8816}" type="presParOf" srcId="{60D34D5A-AD87-4597-8EE9-F60A6E633CEA}" destId="{A967D909-80C2-4FB4-A7FE-B9D36A4E7221}" srcOrd="2" destOrd="0" presId="urn:microsoft.com/office/officeart/2005/8/layout/hList1"/>
    <dgm:cxn modelId="{40AAE37B-ACC4-42D4-8BBA-C97704B28944}" type="presParOf" srcId="{A967D909-80C2-4FB4-A7FE-B9D36A4E7221}" destId="{DD9F2CD0-CE7F-47E3-B406-DC7B142F64FB}" srcOrd="0" destOrd="0" presId="urn:microsoft.com/office/officeart/2005/8/layout/hList1"/>
    <dgm:cxn modelId="{55EE813D-4BC3-4D98-98EB-111D16C718A7}" type="presParOf" srcId="{A967D909-80C2-4FB4-A7FE-B9D36A4E7221}" destId="{26AA6260-EA78-452E-B01D-1D40ACEF2EC7}" srcOrd="1" destOrd="0" presId="urn:microsoft.com/office/officeart/2005/8/layout/hList1"/>
    <dgm:cxn modelId="{FF0885C8-2CCE-4D1D-9DE5-2F006E72BF6C}" type="presParOf" srcId="{60D34D5A-AD87-4597-8EE9-F60A6E633CEA}" destId="{BC57AF5B-17F3-4A74-B990-8BB076698096}" srcOrd="3" destOrd="0" presId="urn:microsoft.com/office/officeart/2005/8/layout/hList1"/>
    <dgm:cxn modelId="{B538C1AF-E439-4ACC-8A77-D1F0DB321F45}" type="presParOf" srcId="{60D34D5A-AD87-4597-8EE9-F60A6E633CEA}" destId="{1340906C-8900-4189-A312-E1C6753F8FB1}" srcOrd="4" destOrd="0" presId="urn:microsoft.com/office/officeart/2005/8/layout/hList1"/>
    <dgm:cxn modelId="{71DBEF07-89BB-4B4D-88BA-32E0AAFDD6DA}" type="presParOf" srcId="{1340906C-8900-4189-A312-E1C6753F8FB1}" destId="{92716A6C-EB98-40F0-914E-0863FE4E2C0D}" srcOrd="0" destOrd="0" presId="urn:microsoft.com/office/officeart/2005/8/layout/hList1"/>
    <dgm:cxn modelId="{4DE8B300-7E3C-423A-8172-F806E759E6E3}" type="presParOf" srcId="{1340906C-8900-4189-A312-E1C6753F8FB1}" destId="{30AC50E3-A5B1-451F-AB9A-0B37A6EC1C33}" srcOrd="1" destOrd="0" presId="urn:microsoft.com/office/officeart/2005/8/layout/hList1"/>
    <dgm:cxn modelId="{C2BA053F-9B24-4DA6-9420-61124022C5CB}" type="presParOf" srcId="{60D34D5A-AD87-4597-8EE9-F60A6E633CEA}" destId="{E99C0FFB-5274-4A8D-9C61-9AFE5E38C764}" srcOrd="5" destOrd="0" presId="urn:microsoft.com/office/officeart/2005/8/layout/hList1"/>
    <dgm:cxn modelId="{87B46D5F-7643-43DF-A28D-886EB5552C3F}" type="presParOf" srcId="{60D34D5A-AD87-4597-8EE9-F60A6E633CEA}" destId="{0540D258-EEF9-4EE2-84C2-65D219FB17A6}" srcOrd="6" destOrd="0" presId="urn:microsoft.com/office/officeart/2005/8/layout/hList1"/>
    <dgm:cxn modelId="{D1F05450-BFEF-405A-B85F-FFA9398A29A0}" type="presParOf" srcId="{0540D258-EEF9-4EE2-84C2-65D219FB17A6}" destId="{1749E40A-13E2-4E0C-B758-75E26AD2E619}" srcOrd="0" destOrd="0" presId="urn:microsoft.com/office/officeart/2005/8/layout/hList1"/>
    <dgm:cxn modelId="{7E21310E-9605-4B73-A2B8-7EF98850BFC3}" type="presParOf" srcId="{0540D258-EEF9-4EE2-84C2-65D219FB17A6}" destId="{BD174608-905D-4C25-B92C-DC38EF79CF70}"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6509FE-1EF4-4E35-84B1-855E4BEF95BE}" type="doc">
      <dgm:prSet loTypeId="urn:microsoft.com/office/officeart/2005/8/layout/vList2" loCatId="list" qsTypeId="urn:microsoft.com/office/officeart/2005/8/quickstyle/simple1" qsCatId="simple" csTypeId="urn:microsoft.com/office/officeart/2005/8/colors/accent1_1" csCatId="accent1"/>
      <dgm:spPr/>
      <dgm:t>
        <a:bodyPr/>
        <a:lstStyle/>
        <a:p>
          <a:endParaRPr lang="ru-RU"/>
        </a:p>
      </dgm:t>
    </dgm:pt>
    <dgm:pt modelId="{84427163-BD80-4277-B9F4-982C186ACAEF}">
      <dgm:prSet/>
      <dgm:spPr/>
      <dgm:t>
        <a:bodyPr/>
        <a:lstStyle/>
        <a:p>
          <a:pPr rtl="0"/>
          <a:r>
            <a:rPr lang="ru-RU" dirty="0" smtClean="0"/>
            <a:t>Данные, направленные Федеральным казначейством в адрес ТОФК;</a:t>
          </a:r>
          <a:endParaRPr lang="ru-RU" dirty="0"/>
        </a:p>
      </dgm:t>
    </dgm:pt>
    <dgm:pt modelId="{CDE5F8A1-5BEF-4496-9BC2-7D91DC8E3A8A}" type="parTrans" cxnId="{62B05391-84EB-49AA-96AC-D017CCD268C8}">
      <dgm:prSet/>
      <dgm:spPr/>
      <dgm:t>
        <a:bodyPr/>
        <a:lstStyle/>
        <a:p>
          <a:endParaRPr lang="ru-RU"/>
        </a:p>
      </dgm:t>
    </dgm:pt>
    <dgm:pt modelId="{AF0EE431-5F07-428D-A18B-2984BD146846}" type="sibTrans" cxnId="{62B05391-84EB-49AA-96AC-D017CCD268C8}">
      <dgm:prSet/>
      <dgm:spPr/>
      <dgm:t>
        <a:bodyPr/>
        <a:lstStyle/>
        <a:p>
          <a:endParaRPr lang="ru-RU"/>
        </a:p>
      </dgm:t>
    </dgm:pt>
    <dgm:pt modelId="{64CE1999-2810-4B36-A632-CDBDCCBC1CCB}">
      <dgm:prSet/>
      <dgm:spPr/>
      <dgm:t>
        <a:bodyPr/>
        <a:lstStyle/>
        <a:p>
          <a:pPr rtl="0"/>
          <a:r>
            <a:rPr lang="ru-RU" smtClean="0"/>
            <a:t>Информация из реестра участников бюджетного процесса, а также юридических лиц, не являющихся участниками бюджетного процесса;</a:t>
          </a:r>
          <a:endParaRPr lang="ru-RU"/>
        </a:p>
      </dgm:t>
    </dgm:pt>
    <dgm:pt modelId="{EE708C4D-B203-4456-855D-90442388DCF9}" type="parTrans" cxnId="{3CA431B7-DF1A-4536-8B32-8757D707407D}">
      <dgm:prSet/>
      <dgm:spPr/>
      <dgm:t>
        <a:bodyPr/>
        <a:lstStyle/>
        <a:p>
          <a:endParaRPr lang="ru-RU"/>
        </a:p>
      </dgm:t>
    </dgm:pt>
    <dgm:pt modelId="{1AE64AA2-621B-4F44-B92B-65FFACB7DCC4}" type="sibTrans" cxnId="{3CA431B7-DF1A-4536-8B32-8757D707407D}">
      <dgm:prSet/>
      <dgm:spPr/>
      <dgm:t>
        <a:bodyPr/>
        <a:lstStyle/>
        <a:p>
          <a:endParaRPr lang="ru-RU"/>
        </a:p>
      </dgm:t>
    </dgm:pt>
    <dgm:pt modelId="{A24BAD11-F64E-4F7E-8BF5-B00E710BED73}">
      <dgm:prSet/>
      <dgm:spPr/>
      <dgm:t>
        <a:bodyPr/>
        <a:lstStyle/>
        <a:p>
          <a:pPr rtl="0"/>
          <a:r>
            <a:rPr lang="ru-RU" smtClean="0"/>
            <a:t>Данные из единого государственного реестра юридических лиц;</a:t>
          </a:r>
          <a:endParaRPr lang="ru-RU"/>
        </a:p>
      </dgm:t>
    </dgm:pt>
    <dgm:pt modelId="{7878AE2B-920D-4CE7-BBCC-96161D22C11F}" type="parTrans" cxnId="{36D29402-9AB3-4EA6-955F-6B83D14E2C56}">
      <dgm:prSet/>
      <dgm:spPr/>
      <dgm:t>
        <a:bodyPr/>
        <a:lstStyle/>
        <a:p>
          <a:endParaRPr lang="ru-RU"/>
        </a:p>
      </dgm:t>
    </dgm:pt>
    <dgm:pt modelId="{2AA519DA-5A32-410D-8635-AA3F7680B073}" type="sibTrans" cxnId="{36D29402-9AB3-4EA6-955F-6B83D14E2C56}">
      <dgm:prSet/>
      <dgm:spPr/>
      <dgm:t>
        <a:bodyPr/>
        <a:lstStyle/>
        <a:p>
          <a:endParaRPr lang="ru-RU"/>
        </a:p>
      </dgm:t>
    </dgm:pt>
    <dgm:pt modelId="{BD0EFD3D-469F-433A-8AC2-A48D027E5950}">
      <dgm:prSet/>
      <dgm:spPr/>
      <dgm:t>
        <a:bodyPr/>
        <a:lstStyle/>
        <a:p>
          <a:pPr rtl="0"/>
          <a:r>
            <a:rPr lang="ru-RU" smtClean="0"/>
            <a:t>Основные направления деятельности;</a:t>
          </a:r>
          <a:endParaRPr lang="ru-RU"/>
        </a:p>
      </dgm:t>
    </dgm:pt>
    <dgm:pt modelId="{2A174720-A6E1-42C1-8BC7-A9999FE7EDB1}" type="parTrans" cxnId="{933A8176-2F90-408D-89A3-FA0D7BAF7313}">
      <dgm:prSet/>
      <dgm:spPr/>
      <dgm:t>
        <a:bodyPr/>
        <a:lstStyle/>
        <a:p>
          <a:endParaRPr lang="ru-RU"/>
        </a:p>
      </dgm:t>
    </dgm:pt>
    <dgm:pt modelId="{6E63C69F-82F1-467C-8598-2A1F1259092D}" type="sibTrans" cxnId="{933A8176-2F90-408D-89A3-FA0D7BAF7313}">
      <dgm:prSet/>
      <dgm:spPr/>
      <dgm:t>
        <a:bodyPr/>
        <a:lstStyle/>
        <a:p>
          <a:endParaRPr lang="ru-RU"/>
        </a:p>
      </dgm:t>
    </dgm:pt>
    <dgm:pt modelId="{E608DE24-A340-4553-9338-E6F2BB546DF3}">
      <dgm:prSet/>
      <dgm:spPr/>
      <dgm:t>
        <a:bodyPr/>
        <a:lstStyle/>
        <a:p>
          <a:pPr rtl="0"/>
          <a:r>
            <a:rPr lang="ru-RU" smtClean="0"/>
            <a:t>Сведения из АСФК и иных информационных систем, владельцем или оператором которых является Федеральное казначейство</a:t>
          </a:r>
          <a:endParaRPr lang="ru-RU"/>
        </a:p>
      </dgm:t>
    </dgm:pt>
    <dgm:pt modelId="{60207A51-4698-4201-8986-B2FE2BD83A0A}" type="parTrans" cxnId="{81B2390E-2CBB-4286-888E-F85DEF151C83}">
      <dgm:prSet/>
      <dgm:spPr/>
      <dgm:t>
        <a:bodyPr/>
        <a:lstStyle/>
        <a:p>
          <a:endParaRPr lang="ru-RU"/>
        </a:p>
      </dgm:t>
    </dgm:pt>
    <dgm:pt modelId="{A8154CD3-6213-4F75-A87E-91726B750DD9}" type="sibTrans" cxnId="{81B2390E-2CBB-4286-888E-F85DEF151C83}">
      <dgm:prSet/>
      <dgm:spPr/>
      <dgm:t>
        <a:bodyPr/>
        <a:lstStyle/>
        <a:p>
          <a:endParaRPr lang="ru-RU"/>
        </a:p>
      </dgm:t>
    </dgm:pt>
    <dgm:pt modelId="{4BB6B64F-8089-49F0-9F84-058A92CA4C18}" type="pres">
      <dgm:prSet presAssocID="{DB6509FE-1EF4-4E35-84B1-855E4BEF95BE}" presName="linear" presStyleCnt="0">
        <dgm:presLayoutVars>
          <dgm:animLvl val="lvl"/>
          <dgm:resizeHandles val="exact"/>
        </dgm:presLayoutVars>
      </dgm:prSet>
      <dgm:spPr/>
      <dgm:t>
        <a:bodyPr/>
        <a:lstStyle/>
        <a:p>
          <a:endParaRPr lang="ru-RU"/>
        </a:p>
      </dgm:t>
    </dgm:pt>
    <dgm:pt modelId="{8D56179E-C885-4EDB-8260-E484313F3E03}" type="pres">
      <dgm:prSet presAssocID="{84427163-BD80-4277-B9F4-982C186ACAEF}" presName="parentText" presStyleLbl="node1" presStyleIdx="0" presStyleCnt="5">
        <dgm:presLayoutVars>
          <dgm:chMax val="0"/>
          <dgm:bulletEnabled val="1"/>
        </dgm:presLayoutVars>
      </dgm:prSet>
      <dgm:spPr/>
      <dgm:t>
        <a:bodyPr/>
        <a:lstStyle/>
        <a:p>
          <a:endParaRPr lang="ru-RU"/>
        </a:p>
      </dgm:t>
    </dgm:pt>
    <dgm:pt modelId="{D2256110-AF24-4E32-904D-0A644FF3F76E}" type="pres">
      <dgm:prSet presAssocID="{AF0EE431-5F07-428D-A18B-2984BD146846}" presName="spacer" presStyleCnt="0"/>
      <dgm:spPr/>
    </dgm:pt>
    <dgm:pt modelId="{3BA285A0-E0A3-4851-9BA6-40CCF2E46E63}" type="pres">
      <dgm:prSet presAssocID="{64CE1999-2810-4B36-A632-CDBDCCBC1CCB}" presName="parentText" presStyleLbl="node1" presStyleIdx="1" presStyleCnt="5">
        <dgm:presLayoutVars>
          <dgm:chMax val="0"/>
          <dgm:bulletEnabled val="1"/>
        </dgm:presLayoutVars>
      </dgm:prSet>
      <dgm:spPr/>
      <dgm:t>
        <a:bodyPr/>
        <a:lstStyle/>
        <a:p>
          <a:endParaRPr lang="ru-RU"/>
        </a:p>
      </dgm:t>
    </dgm:pt>
    <dgm:pt modelId="{91CAED23-50EB-4C2B-84E8-554B7ABBFA91}" type="pres">
      <dgm:prSet presAssocID="{1AE64AA2-621B-4F44-B92B-65FFACB7DCC4}" presName="spacer" presStyleCnt="0"/>
      <dgm:spPr/>
    </dgm:pt>
    <dgm:pt modelId="{4656783E-86D6-405C-BA5B-1C28ED540CBC}" type="pres">
      <dgm:prSet presAssocID="{A24BAD11-F64E-4F7E-8BF5-B00E710BED73}" presName="parentText" presStyleLbl="node1" presStyleIdx="2" presStyleCnt="5">
        <dgm:presLayoutVars>
          <dgm:chMax val="0"/>
          <dgm:bulletEnabled val="1"/>
        </dgm:presLayoutVars>
      </dgm:prSet>
      <dgm:spPr/>
      <dgm:t>
        <a:bodyPr/>
        <a:lstStyle/>
        <a:p>
          <a:endParaRPr lang="ru-RU"/>
        </a:p>
      </dgm:t>
    </dgm:pt>
    <dgm:pt modelId="{03D6B2A1-728C-4C73-BAF7-7EE9BDDBDB4D}" type="pres">
      <dgm:prSet presAssocID="{2AA519DA-5A32-410D-8635-AA3F7680B073}" presName="spacer" presStyleCnt="0"/>
      <dgm:spPr/>
    </dgm:pt>
    <dgm:pt modelId="{312B08D8-1FDB-4C2F-8DE8-B3E4052EEE56}" type="pres">
      <dgm:prSet presAssocID="{BD0EFD3D-469F-433A-8AC2-A48D027E5950}" presName="parentText" presStyleLbl="node1" presStyleIdx="3" presStyleCnt="5">
        <dgm:presLayoutVars>
          <dgm:chMax val="0"/>
          <dgm:bulletEnabled val="1"/>
        </dgm:presLayoutVars>
      </dgm:prSet>
      <dgm:spPr/>
      <dgm:t>
        <a:bodyPr/>
        <a:lstStyle/>
        <a:p>
          <a:endParaRPr lang="ru-RU"/>
        </a:p>
      </dgm:t>
    </dgm:pt>
    <dgm:pt modelId="{498C22D2-7811-4883-93D6-811E85CB4AAD}" type="pres">
      <dgm:prSet presAssocID="{6E63C69F-82F1-467C-8598-2A1F1259092D}" presName="spacer" presStyleCnt="0"/>
      <dgm:spPr/>
    </dgm:pt>
    <dgm:pt modelId="{870A62D4-AB47-4941-9387-07B689C17399}" type="pres">
      <dgm:prSet presAssocID="{E608DE24-A340-4553-9338-E6F2BB546DF3}" presName="parentText" presStyleLbl="node1" presStyleIdx="4" presStyleCnt="5">
        <dgm:presLayoutVars>
          <dgm:chMax val="0"/>
          <dgm:bulletEnabled val="1"/>
        </dgm:presLayoutVars>
      </dgm:prSet>
      <dgm:spPr/>
      <dgm:t>
        <a:bodyPr/>
        <a:lstStyle/>
        <a:p>
          <a:endParaRPr lang="ru-RU"/>
        </a:p>
      </dgm:t>
    </dgm:pt>
  </dgm:ptLst>
  <dgm:cxnLst>
    <dgm:cxn modelId="{1E550C0A-FEE4-4D79-87CF-6B4AB9C58BD3}" type="presOf" srcId="{E608DE24-A340-4553-9338-E6F2BB546DF3}" destId="{870A62D4-AB47-4941-9387-07B689C17399}" srcOrd="0" destOrd="0" presId="urn:microsoft.com/office/officeart/2005/8/layout/vList2"/>
    <dgm:cxn modelId="{AB1D1300-3354-478D-A350-F8B5DAFBFA05}" type="presOf" srcId="{DB6509FE-1EF4-4E35-84B1-855E4BEF95BE}" destId="{4BB6B64F-8089-49F0-9F84-058A92CA4C18}" srcOrd="0" destOrd="0" presId="urn:microsoft.com/office/officeart/2005/8/layout/vList2"/>
    <dgm:cxn modelId="{3CA431B7-DF1A-4536-8B32-8757D707407D}" srcId="{DB6509FE-1EF4-4E35-84B1-855E4BEF95BE}" destId="{64CE1999-2810-4B36-A632-CDBDCCBC1CCB}" srcOrd="1" destOrd="0" parTransId="{EE708C4D-B203-4456-855D-90442388DCF9}" sibTransId="{1AE64AA2-621B-4F44-B92B-65FFACB7DCC4}"/>
    <dgm:cxn modelId="{24F24F55-BEAA-430A-A5ED-324244A652BD}" type="presOf" srcId="{64CE1999-2810-4B36-A632-CDBDCCBC1CCB}" destId="{3BA285A0-E0A3-4851-9BA6-40CCF2E46E63}" srcOrd="0" destOrd="0" presId="urn:microsoft.com/office/officeart/2005/8/layout/vList2"/>
    <dgm:cxn modelId="{81B2390E-2CBB-4286-888E-F85DEF151C83}" srcId="{DB6509FE-1EF4-4E35-84B1-855E4BEF95BE}" destId="{E608DE24-A340-4553-9338-E6F2BB546DF3}" srcOrd="4" destOrd="0" parTransId="{60207A51-4698-4201-8986-B2FE2BD83A0A}" sibTransId="{A8154CD3-6213-4F75-A87E-91726B750DD9}"/>
    <dgm:cxn modelId="{A2E9F591-FFB4-499B-9EA3-777E31CC4054}" type="presOf" srcId="{A24BAD11-F64E-4F7E-8BF5-B00E710BED73}" destId="{4656783E-86D6-405C-BA5B-1C28ED540CBC}" srcOrd="0" destOrd="0" presId="urn:microsoft.com/office/officeart/2005/8/layout/vList2"/>
    <dgm:cxn modelId="{62B05391-84EB-49AA-96AC-D017CCD268C8}" srcId="{DB6509FE-1EF4-4E35-84B1-855E4BEF95BE}" destId="{84427163-BD80-4277-B9F4-982C186ACAEF}" srcOrd="0" destOrd="0" parTransId="{CDE5F8A1-5BEF-4496-9BC2-7D91DC8E3A8A}" sibTransId="{AF0EE431-5F07-428D-A18B-2984BD146846}"/>
    <dgm:cxn modelId="{36D29402-9AB3-4EA6-955F-6B83D14E2C56}" srcId="{DB6509FE-1EF4-4E35-84B1-855E4BEF95BE}" destId="{A24BAD11-F64E-4F7E-8BF5-B00E710BED73}" srcOrd="2" destOrd="0" parTransId="{7878AE2B-920D-4CE7-BBCC-96161D22C11F}" sibTransId="{2AA519DA-5A32-410D-8635-AA3F7680B073}"/>
    <dgm:cxn modelId="{933A8176-2F90-408D-89A3-FA0D7BAF7313}" srcId="{DB6509FE-1EF4-4E35-84B1-855E4BEF95BE}" destId="{BD0EFD3D-469F-433A-8AC2-A48D027E5950}" srcOrd="3" destOrd="0" parTransId="{2A174720-A6E1-42C1-8BC7-A9999FE7EDB1}" sibTransId="{6E63C69F-82F1-467C-8598-2A1F1259092D}"/>
    <dgm:cxn modelId="{EA44CD9E-F906-4680-8E39-B2E4A9EC11CE}" type="presOf" srcId="{84427163-BD80-4277-B9F4-982C186ACAEF}" destId="{8D56179E-C885-4EDB-8260-E484313F3E03}" srcOrd="0" destOrd="0" presId="urn:microsoft.com/office/officeart/2005/8/layout/vList2"/>
    <dgm:cxn modelId="{A56511DA-9128-44B5-BE63-89344D5A2A29}" type="presOf" srcId="{BD0EFD3D-469F-433A-8AC2-A48D027E5950}" destId="{312B08D8-1FDB-4C2F-8DE8-B3E4052EEE56}" srcOrd="0" destOrd="0" presId="urn:microsoft.com/office/officeart/2005/8/layout/vList2"/>
    <dgm:cxn modelId="{2690C9B2-42E9-4B7D-9414-078686473D51}" type="presParOf" srcId="{4BB6B64F-8089-49F0-9F84-058A92CA4C18}" destId="{8D56179E-C885-4EDB-8260-E484313F3E03}" srcOrd="0" destOrd="0" presId="urn:microsoft.com/office/officeart/2005/8/layout/vList2"/>
    <dgm:cxn modelId="{DE684CAC-87C2-44C8-80C4-8BD39E6EA10F}" type="presParOf" srcId="{4BB6B64F-8089-49F0-9F84-058A92CA4C18}" destId="{D2256110-AF24-4E32-904D-0A644FF3F76E}" srcOrd="1" destOrd="0" presId="urn:microsoft.com/office/officeart/2005/8/layout/vList2"/>
    <dgm:cxn modelId="{D51078EE-2F78-4C10-9657-5E2E7B3B3D23}" type="presParOf" srcId="{4BB6B64F-8089-49F0-9F84-058A92CA4C18}" destId="{3BA285A0-E0A3-4851-9BA6-40CCF2E46E63}" srcOrd="2" destOrd="0" presId="urn:microsoft.com/office/officeart/2005/8/layout/vList2"/>
    <dgm:cxn modelId="{6D4131E1-3277-49EE-BBEC-766409659C19}" type="presParOf" srcId="{4BB6B64F-8089-49F0-9F84-058A92CA4C18}" destId="{91CAED23-50EB-4C2B-84E8-554B7ABBFA91}" srcOrd="3" destOrd="0" presId="urn:microsoft.com/office/officeart/2005/8/layout/vList2"/>
    <dgm:cxn modelId="{D3F9303F-753E-48A7-AB23-A513DC9C683A}" type="presParOf" srcId="{4BB6B64F-8089-49F0-9F84-058A92CA4C18}" destId="{4656783E-86D6-405C-BA5B-1C28ED540CBC}" srcOrd="4" destOrd="0" presId="urn:microsoft.com/office/officeart/2005/8/layout/vList2"/>
    <dgm:cxn modelId="{5AE412DA-F277-4B80-AA2B-0C933F77B5CA}" type="presParOf" srcId="{4BB6B64F-8089-49F0-9F84-058A92CA4C18}" destId="{03D6B2A1-728C-4C73-BAF7-7EE9BDDBDB4D}" srcOrd="5" destOrd="0" presId="urn:microsoft.com/office/officeart/2005/8/layout/vList2"/>
    <dgm:cxn modelId="{5DDF91A7-51E9-46D5-8D00-3151D991241C}" type="presParOf" srcId="{4BB6B64F-8089-49F0-9F84-058A92CA4C18}" destId="{312B08D8-1FDB-4C2F-8DE8-B3E4052EEE56}" srcOrd="6" destOrd="0" presId="urn:microsoft.com/office/officeart/2005/8/layout/vList2"/>
    <dgm:cxn modelId="{D82DE7B0-E74B-4EDE-BC7A-80E1AEDF9DE0}" type="presParOf" srcId="{4BB6B64F-8089-49F0-9F84-058A92CA4C18}" destId="{498C22D2-7811-4883-93D6-811E85CB4AAD}" srcOrd="7" destOrd="0" presId="urn:microsoft.com/office/officeart/2005/8/layout/vList2"/>
    <dgm:cxn modelId="{25C45D76-7B0F-4A5E-9F7E-58CFCD9B3EF2}" type="presParOf" srcId="{4BB6B64F-8089-49F0-9F84-058A92CA4C18}" destId="{870A62D4-AB47-4941-9387-07B689C1739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36BFC4-BD1E-4833-AC88-51C6F7A82B4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RU"/>
        </a:p>
      </dgm:t>
    </dgm:pt>
    <dgm:pt modelId="{9D137EF8-0F7F-42FF-B5A4-5343C45CA0E3}">
      <dgm:prSet phldrT="[Текст]" custT="1"/>
      <dgm:spPr/>
      <dgm:t>
        <a:bodyPr/>
        <a:lstStyle/>
        <a:p>
          <a:r>
            <a:rPr lang="ru-RU" sz="1200" b="1" dirty="0" smtClean="0">
              <a:latin typeface="Cambria" panose="02040503050406030204" pitchFamily="18" charset="0"/>
            </a:rPr>
            <a:t>Участие сотрудников УФК в контрольных мероприятиях</a:t>
          </a:r>
          <a:r>
            <a:rPr lang="ru-RU" sz="1200" b="1" dirty="0" smtClean="0"/>
            <a:t>, проводимых органами прокуратуры,  федеральными органами исполнительной власти и иными органами</a:t>
          </a:r>
          <a:endParaRPr lang="ru-RU" sz="1400" b="1" dirty="0">
            <a:latin typeface="Cambria" panose="02040503050406030204" pitchFamily="18" charset="0"/>
          </a:endParaRPr>
        </a:p>
      </dgm:t>
    </dgm:pt>
    <dgm:pt modelId="{3D09D6E7-DC20-407A-B91A-30836B002520}" type="parTrans" cxnId="{1AE3ECB1-A928-406C-AA3F-C116EC3A51CF}">
      <dgm:prSet/>
      <dgm:spPr/>
      <dgm:t>
        <a:bodyPr/>
        <a:lstStyle/>
        <a:p>
          <a:endParaRPr lang="ru-RU" sz="1400">
            <a:latin typeface="Cambria" panose="02040503050406030204" pitchFamily="18" charset="0"/>
          </a:endParaRPr>
        </a:p>
      </dgm:t>
    </dgm:pt>
    <dgm:pt modelId="{8D182D43-5E62-467F-8D41-2D5FDB095142}" type="sibTrans" cxnId="{1AE3ECB1-A928-406C-AA3F-C116EC3A51CF}">
      <dgm:prSet/>
      <dgm:spPr/>
      <dgm:t>
        <a:bodyPr/>
        <a:lstStyle/>
        <a:p>
          <a:endParaRPr lang="ru-RU" sz="1400">
            <a:latin typeface="Cambria" panose="02040503050406030204" pitchFamily="18" charset="0"/>
          </a:endParaRPr>
        </a:p>
      </dgm:t>
    </dgm:pt>
    <dgm:pt modelId="{92E5F72B-19A9-4D43-A1E4-E67918E53E25}">
      <dgm:prSet phldrT="[Текст]" custT="1"/>
      <dgm:spPr/>
      <dgm:t>
        <a:bodyPr/>
        <a:lstStyle/>
        <a:p>
          <a:r>
            <a:rPr lang="ru-RU" sz="1200" b="1" dirty="0" smtClean="0">
              <a:latin typeface="Cambria" panose="02040503050406030204" pitchFamily="18" charset="0"/>
            </a:rPr>
            <a:t>Крайне высокая трудоемкость сбора информации в процессе анализа по отбору контрольных мероприятий </a:t>
          </a:r>
          <a:endParaRPr lang="ru-RU" sz="1200" b="1" dirty="0">
            <a:latin typeface="Cambria" panose="02040503050406030204" pitchFamily="18" charset="0"/>
          </a:endParaRPr>
        </a:p>
      </dgm:t>
    </dgm:pt>
    <dgm:pt modelId="{0E234BAC-AD9C-45B5-A5B4-CAB5A029E870}" type="parTrans" cxnId="{44499673-B3E9-4352-8055-33B043BF4215}">
      <dgm:prSet/>
      <dgm:spPr/>
      <dgm:t>
        <a:bodyPr/>
        <a:lstStyle/>
        <a:p>
          <a:endParaRPr lang="ru-RU" sz="1400">
            <a:latin typeface="Cambria" panose="02040503050406030204" pitchFamily="18" charset="0"/>
          </a:endParaRPr>
        </a:p>
      </dgm:t>
    </dgm:pt>
    <dgm:pt modelId="{8779DBCD-2B5A-461D-8AE1-BC324FCD604E}" type="sibTrans" cxnId="{44499673-B3E9-4352-8055-33B043BF4215}">
      <dgm:prSet/>
      <dgm:spPr/>
      <dgm:t>
        <a:bodyPr/>
        <a:lstStyle/>
        <a:p>
          <a:endParaRPr lang="ru-RU" sz="1400">
            <a:latin typeface="Cambria" panose="02040503050406030204" pitchFamily="18" charset="0"/>
          </a:endParaRPr>
        </a:p>
      </dgm:t>
    </dgm:pt>
    <dgm:pt modelId="{1C6E93DF-F36B-4E23-AC02-B825C3D7B18F}">
      <dgm:prSet phldrT="[Текст]" custT="1"/>
      <dgm:spPr/>
      <dgm:t>
        <a:bodyPr/>
        <a:lstStyle/>
        <a:p>
          <a:pPr>
            <a:lnSpc>
              <a:spcPct val="100000"/>
            </a:lnSpc>
            <a:spcAft>
              <a:spcPts val="0"/>
            </a:spcAft>
          </a:pPr>
          <a:r>
            <a:rPr lang="ru-RU" sz="1200" dirty="0" smtClean="0">
              <a:latin typeface="+mn-lt"/>
              <a:sym typeface="Wingdings" panose="05000000000000000000" pitchFamily="2" charset="2"/>
            </a:rPr>
            <a:t> </a:t>
          </a:r>
          <a:r>
            <a:rPr lang="ru-RU" sz="1200" dirty="0" smtClean="0">
              <a:latin typeface="+mn-lt"/>
            </a:rPr>
            <a:t>Дополнить ПИАО (подсистема </a:t>
          </a:r>
          <a:r>
            <a:rPr lang="ru-RU" sz="1200" dirty="0" smtClean="0">
              <a:latin typeface="+mn-lt"/>
            </a:rPr>
            <a:t>информационно-аналитического обеспечения) </a:t>
          </a:r>
          <a:r>
            <a:rPr lang="ru-RU" sz="1200" dirty="0" smtClean="0">
              <a:latin typeface="+mn-lt"/>
            </a:rPr>
            <a:t>Витриной для контрольно-ревизионного блока для проведения анализа документов организаций</a:t>
          </a:r>
          <a:endParaRPr lang="ru-RU" sz="1200" dirty="0" smtClean="0">
            <a:latin typeface="+mn-lt"/>
          </a:endParaRPr>
        </a:p>
        <a:p>
          <a:pPr>
            <a:lnSpc>
              <a:spcPct val="100000"/>
            </a:lnSpc>
            <a:spcAft>
              <a:spcPts val="0"/>
            </a:spcAft>
          </a:pPr>
          <a:r>
            <a:rPr lang="ru-RU" sz="1200" dirty="0" smtClean="0">
              <a:latin typeface="+mn-lt"/>
              <a:sym typeface="Wingdings" panose="05000000000000000000" pitchFamily="2" charset="2"/>
            </a:rPr>
            <a:t> </a:t>
          </a:r>
          <a:r>
            <a:rPr lang="ru-RU" sz="1200" dirty="0" smtClean="0">
              <a:latin typeface="+mn-lt"/>
            </a:rPr>
            <a:t>Разработать программный продукт для контрольно-ревизионного блока в виде базы данных, содержащей аналитическую информацию, необходимую для отбора контрольных мероприятий с учетом риск-ориентированного подхода. А именно:</a:t>
          </a:r>
        </a:p>
        <a:p>
          <a:pPr>
            <a:lnSpc>
              <a:spcPct val="100000"/>
            </a:lnSpc>
            <a:spcAft>
              <a:spcPts val="0"/>
            </a:spcAft>
          </a:pPr>
          <a:r>
            <a:rPr lang="ru-RU" sz="1200" dirty="0" smtClean="0">
              <a:latin typeface="+mn-lt"/>
            </a:rPr>
            <a:t>- бюджетная роспись на соответствующие года</a:t>
          </a:r>
        </a:p>
        <a:p>
          <a:pPr>
            <a:lnSpc>
              <a:spcPct val="100000"/>
            </a:lnSpc>
            <a:spcAft>
              <a:spcPts val="0"/>
            </a:spcAft>
          </a:pPr>
          <a:r>
            <a:rPr lang="ru-RU" sz="1200" dirty="0" smtClean="0">
              <a:latin typeface="+mn-lt"/>
            </a:rPr>
            <a:t>- информация о получателях средств</a:t>
          </a:r>
        </a:p>
        <a:p>
          <a:pPr>
            <a:lnSpc>
              <a:spcPct val="100000"/>
            </a:lnSpc>
            <a:spcAft>
              <a:spcPts val="0"/>
            </a:spcAft>
          </a:pPr>
          <a:r>
            <a:rPr lang="ru-RU" sz="1200" dirty="0" smtClean="0">
              <a:latin typeface="+mn-lt"/>
            </a:rPr>
            <a:t>- целевые показатели</a:t>
          </a:r>
        </a:p>
        <a:p>
          <a:pPr>
            <a:lnSpc>
              <a:spcPct val="100000"/>
            </a:lnSpc>
            <a:spcAft>
              <a:spcPts val="0"/>
            </a:spcAft>
          </a:pPr>
          <a:r>
            <a:rPr lang="ru-RU" sz="1200" dirty="0" smtClean="0">
              <a:latin typeface="+mn-lt"/>
            </a:rPr>
            <a:t>- исполнение целевых показателей </a:t>
          </a:r>
          <a:r>
            <a:rPr lang="ru-RU" sz="1200" dirty="0" smtClean="0">
              <a:latin typeface="+mn-lt"/>
            </a:rPr>
            <a:t> </a:t>
          </a:r>
          <a:endParaRPr lang="ru-RU" sz="1200" dirty="0" smtClean="0">
            <a:latin typeface="+mn-lt"/>
          </a:endParaRPr>
        </a:p>
        <a:p>
          <a:pPr>
            <a:lnSpc>
              <a:spcPct val="90000"/>
            </a:lnSpc>
            <a:spcAft>
              <a:spcPct val="35000"/>
            </a:spcAft>
          </a:pPr>
          <a:endParaRPr lang="ru-RU" sz="1400" dirty="0">
            <a:latin typeface="Cambria" panose="02040503050406030204" pitchFamily="18" charset="0"/>
          </a:endParaRPr>
        </a:p>
      </dgm:t>
    </dgm:pt>
    <dgm:pt modelId="{BC473BC2-338E-4C16-B26E-8D79F5663D1C}" type="parTrans" cxnId="{8882D744-A250-45EB-AD91-1D1FFC2C60D3}">
      <dgm:prSet/>
      <dgm:spPr/>
      <dgm:t>
        <a:bodyPr/>
        <a:lstStyle/>
        <a:p>
          <a:endParaRPr lang="ru-RU" sz="1400">
            <a:latin typeface="Cambria" panose="02040503050406030204" pitchFamily="18" charset="0"/>
          </a:endParaRPr>
        </a:p>
      </dgm:t>
    </dgm:pt>
    <dgm:pt modelId="{9B5FE4E0-9B68-49C4-9200-395B7F0900D4}" type="sibTrans" cxnId="{8882D744-A250-45EB-AD91-1D1FFC2C60D3}">
      <dgm:prSet/>
      <dgm:spPr/>
      <dgm:t>
        <a:bodyPr/>
        <a:lstStyle/>
        <a:p>
          <a:endParaRPr lang="ru-RU" sz="1400">
            <a:latin typeface="Cambria" panose="02040503050406030204" pitchFamily="18" charset="0"/>
          </a:endParaRPr>
        </a:p>
      </dgm:t>
    </dgm:pt>
    <dgm:pt modelId="{C797CC70-8E1E-47F5-B862-A5A48E2CC12F}">
      <dgm:prSet phldrT="[Текст]" custT="1"/>
      <dgm:spPr/>
      <dgm:t>
        <a:bodyPr/>
        <a:lstStyle/>
        <a:p>
          <a:r>
            <a:rPr lang="ru-RU" sz="1200" dirty="0" smtClean="0"/>
            <a:t>Внести изменения в п. 2.6 Соглашения о порядке взаимодействия Федерального казначейства и Генеральной прокуратуры от 29.11.2016 № 07-04-30/12 в части предоставления материалов, свидетельствующих о нарушении объектом контроля законодательства Российской Федерации. Необходимо получение от органа прокуратуры материалов, свидетельствующих о нарушении объектом контроля законодательства Российской Федерации, перед планированием контрольных мероприятий на соответствующий год для включения данных объектов контроля во </a:t>
          </a:r>
          <a:r>
            <a:rPr lang="en-US" sz="1200" dirty="0" smtClean="0"/>
            <a:t>II</a:t>
          </a:r>
          <a:r>
            <a:rPr lang="ru-RU" sz="1200" dirty="0" smtClean="0"/>
            <a:t>-ой раздел Плана ФК (ТОФК). Данный подход поможет повысить эффективность контрольно-надзорной деятельности и результативность контрольных мероприятий.</a:t>
          </a:r>
          <a:endParaRPr lang="ru-RU" sz="1200" dirty="0">
            <a:latin typeface="Cambria" panose="02040503050406030204" pitchFamily="18" charset="0"/>
          </a:endParaRPr>
        </a:p>
      </dgm:t>
    </dgm:pt>
    <dgm:pt modelId="{B666F3A1-8B60-4B9D-AAC6-C547C62E1094}" type="parTrans" cxnId="{9E5CF9FF-9ADA-4643-BBA8-0759E638F10F}">
      <dgm:prSet/>
      <dgm:spPr/>
      <dgm:t>
        <a:bodyPr/>
        <a:lstStyle/>
        <a:p>
          <a:endParaRPr lang="ru-RU" sz="1400">
            <a:latin typeface="Cambria" panose="02040503050406030204" pitchFamily="18" charset="0"/>
          </a:endParaRPr>
        </a:p>
      </dgm:t>
    </dgm:pt>
    <dgm:pt modelId="{F44F4943-B9E5-49B5-BEC7-E56EC2361E2A}" type="sibTrans" cxnId="{9E5CF9FF-9ADA-4643-BBA8-0759E638F10F}">
      <dgm:prSet/>
      <dgm:spPr/>
      <dgm:t>
        <a:bodyPr/>
        <a:lstStyle/>
        <a:p>
          <a:endParaRPr lang="ru-RU" sz="1400">
            <a:latin typeface="Cambria" panose="02040503050406030204" pitchFamily="18" charset="0"/>
          </a:endParaRPr>
        </a:p>
      </dgm:t>
    </dgm:pt>
    <dgm:pt modelId="{A587B90D-4BD6-4F2A-8AE1-AA702079583F}">
      <dgm:prSet phldrT="[Текст]" custT="1"/>
      <dgm:spPr/>
      <dgm:t>
        <a:bodyPr/>
        <a:lstStyle/>
        <a:p>
          <a:pPr marL="0" marR="0" indent="0" defTabSz="533400" eaLnBrk="1" fontAlgn="auto" latinLnBrk="0" hangingPunct="1">
            <a:lnSpc>
              <a:spcPct val="90000"/>
            </a:lnSpc>
            <a:spcBef>
              <a:spcPct val="0"/>
            </a:spcBef>
            <a:spcAft>
              <a:spcPct val="35000"/>
            </a:spcAft>
            <a:buClrTx/>
            <a:buSzTx/>
            <a:buFontTx/>
            <a:buNone/>
            <a:tabLst/>
            <a:defRPr/>
          </a:pPr>
          <a:r>
            <a:rPr lang="ru-RU" sz="1200" dirty="0" smtClean="0">
              <a:latin typeface="+mn-lt"/>
            </a:rPr>
            <a:t>Практика отбора контрольных мероприятий по параметрам 1.4, 1.5, 1.6 (критерии отбора, согласно Методике) показывает, что </a:t>
          </a:r>
          <a:r>
            <a:rPr lang="ru-RU" sz="1200" dirty="0" smtClean="0">
              <a:latin typeface="+mn-lt"/>
            </a:rPr>
            <a:t>есть </a:t>
          </a:r>
          <a:r>
            <a:rPr lang="ru-RU" sz="1200" dirty="0" smtClean="0">
              <a:latin typeface="+mn-lt"/>
            </a:rPr>
            <a:t>необходимость исключить установленные в указанных критериях отбора числовые значения (верхние пределы объёма финансирования), т</a:t>
          </a:r>
          <a:r>
            <a:rPr lang="ru-RU" sz="1200" dirty="0" smtClean="0">
              <a:latin typeface="+mn-lt"/>
            </a:rPr>
            <a:t>ак как средства из федерального бюджета, предоставляемые субъектам Российской Федерации, поступают в разных объемах, а для субъектов РФ достаточно учесть направление средств из федерального бюджета.</a:t>
          </a:r>
          <a:r>
            <a:rPr lang="ru-RU" sz="1200" dirty="0" smtClean="0">
              <a:latin typeface="+mn-lt"/>
            </a:rPr>
            <a:t> </a:t>
          </a:r>
          <a:endParaRPr lang="ru-RU" sz="1200" dirty="0">
            <a:latin typeface="+mn-lt"/>
          </a:endParaRPr>
        </a:p>
      </dgm:t>
    </dgm:pt>
    <dgm:pt modelId="{3A7C100F-41CC-471D-8E74-7A91AA53ACDF}" type="parTrans" cxnId="{02D72ED2-2DEF-4CC5-A399-EAECBF0C6D1F}">
      <dgm:prSet/>
      <dgm:spPr/>
      <dgm:t>
        <a:bodyPr/>
        <a:lstStyle/>
        <a:p>
          <a:endParaRPr lang="ru-RU" sz="1400">
            <a:latin typeface="Cambria" panose="02040503050406030204" pitchFamily="18" charset="0"/>
          </a:endParaRPr>
        </a:p>
      </dgm:t>
    </dgm:pt>
    <dgm:pt modelId="{0BFCB4CC-5176-4755-AA18-0A5AF0547661}" type="sibTrans" cxnId="{02D72ED2-2DEF-4CC5-A399-EAECBF0C6D1F}">
      <dgm:prSet/>
      <dgm:spPr/>
      <dgm:t>
        <a:bodyPr/>
        <a:lstStyle/>
        <a:p>
          <a:endParaRPr lang="ru-RU" sz="1400">
            <a:latin typeface="Cambria" panose="02040503050406030204" pitchFamily="18" charset="0"/>
          </a:endParaRPr>
        </a:p>
      </dgm:t>
    </dgm:pt>
    <dgm:pt modelId="{6E6FD0D3-0D93-4E85-BE38-1F829AE2D255}">
      <dgm:prSet phldrT="[Текст]" custT="1"/>
      <dgm:spPr/>
      <dgm:t>
        <a:bodyPr/>
        <a:lstStyle/>
        <a:p>
          <a:r>
            <a:rPr lang="ru-RU" sz="1200" b="1" dirty="0" smtClean="0">
              <a:latin typeface="Cambria" panose="02040503050406030204" pitchFamily="18" charset="0"/>
            </a:rPr>
            <a:t>Объемы средств из федерального бюджета предоставленных бюджетам субъектов (как параметры отбора)</a:t>
          </a:r>
          <a:endParaRPr lang="ru-RU" sz="1200" b="1" dirty="0">
            <a:latin typeface="Cambria" panose="02040503050406030204" pitchFamily="18" charset="0"/>
          </a:endParaRPr>
        </a:p>
      </dgm:t>
    </dgm:pt>
    <dgm:pt modelId="{46B9524A-98DE-46C1-A0AE-1D5C66A610BE}" type="parTrans" cxnId="{F1FCD5B8-4520-4203-9FD4-8295ED0869BA}">
      <dgm:prSet/>
      <dgm:spPr/>
      <dgm:t>
        <a:bodyPr/>
        <a:lstStyle/>
        <a:p>
          <a:endParaRPr lang="ru-RU" sz="1400">
            <a:latin typeface="Cambria" panose="02040503050406030204" pitchFamily="18" charset="0"/>
          </a:endParaRPr>
        </a:p>
      </dgm:t>
    </dgm:pt>
    <dgm:pt modelId="{A28C5CDA-EE9E-484F-A8D1-1E113BB8D24A}" type="sibTrans" cxnId="{F1FCD5B8-4520-4203-9FD4-8295ED0869BA}">
      <dgm:prSet/>
      <dgm:spPr/>
      <dgm:t>
        <a:bodyPr/>
        <a:lstStyle/>
        <a:p>
          <a:endParaRPr lang="ru-RU" sz="1400">
            <a:latin typeface="Cambria" panose="02040503050406030204" pitchFamily="18" charset="0"/>
          </a:endParaRPr>
        </a:p>
      </dgm:t>
    </dgm:pt>
    <dgm:pt modelId="{E1CE5ABC-B33F-4AA8-A499-C04EB8393A09}">
      <dgm:prSet custT="1"/>
      <dgm:spPr/>
      <dgm:t>
        <a:bodyPr/>
        <a:lstStyle/>
        <a:p>
          <a:r>
            <a:rPr lang="ru-RU" sz="1200" b="1" dirty="0" smtClean="0">
              <a:latin typeface="Cambria" panose="02040503050406030204" pitchFamily="18" charset="0"/>
            </a:rPr>
            <a:t>Расширение перечня критериев отбора </a:t>
          </a:r>
          <a:endParaRPr lang="ru-RU" sz="1200" b="1" dirty="0">
            <a:latin typeface="Cambria" panose="02040503050406030204" pitchFamily="18" charset="0"/>
          </a:endParaRPr>
        </a:p>
      </dgm:t>
    </dgm:pt>
    <dgm:pt modelId="{02088557-C9FD-4A87-9FA3-9B2900EDDA1D}" type="parTrans" cxnId="{2C204428-D1CD-4A22-9ADD-4C79E94FB9B8}">
      <dgm:prSet/>
      <dgm:spPr/>
      <dgm:t>
        <a:bodyPr/>
        <a:lstStyle/>
        <a:p>
          <a:endParaRPr lang="ru-RU" sz="1400">
            <a:latin typeface="Cambria" panose="02040503050406030204" pitchFamily="18" charset="0"/>
          </a:endParaRPr>
        </a:p>
      </dgm:t>
    </dgm:pt>
    <dgm:pt modelId="{226E5437-07FE-4740-AF19-02297418DBCA}" type="sibTrans" cxnId="{2C204428-D1CD-4A22-9ADD-4C79E94FB9B8}">
      <dgm:prSet/>
      <dgm:spPr/>
      <dgm:t>
        <a:bodyPr/>
        <a:lstStyle/>
        <a:p>
          <a:endParaRPr lang="ru-RU" sz="1400">
            <a:latin typeface="Cambria" panose="02040503050406030204" pitchFamily="18" charset="0"/>
          </a:endParaRPr>
        </a:p>
      </dgm:t>
    </dgm:pt>
    <dgm:pt modelId="{67E6855D-DA72-4E24-ACF4-7874BEDD0460}">
      <dgm:prSet custT="1"/>
      <dgm:spPr/>
      <dgm:t>
        <a:bodyPr/>
        <a:lstStyle/>
        <a:p>
          <a:r>
            <a:rPr lang="ru-RU" sz="1200" dirty="0" smtClean="0">
              <a:latin typeface="+mn-lt"/>
            </a:rPr>
            <a:t>2.6 Наличие информации о признаках нарушений бюджетного законодательства Российской Федераций, выявленных органами Федерального казначейства по результатам анализа принятых к исполнению судебных актов, предусматривающих обращения взыскания на средства федерального бюджета по денежным обязательствам казенных учреждений, на средства бюджетных (автономных) учреждений, и решений налогового органа о взыскании налога, сбора, страхового взноса, пеней и штрафов, предусматривающих обращение взыскания на средства федерального бюджета, на средства бюджетных (автономных) учреждений.</a:t>
          </a:r>
        </a:p>
        <a:p>
          <a:r>
            <a:rPr lang="ru-RU" sz="1200" dirty="0" smtClean="0">
              <a:latin typeface="+mn-lt"/>
            </a:rPr>
            <a:t>2.7 Наличие информации о признаках нарушений бюджетного законодательства Российской Федераций, выявленных органами Федерального казначейства по результатам анализа данных Сведений о результатах мониторинга информации, представляемой в подсистему учета и отчетности ГИИС «Электронный бюджет».</a:t>
          </a:r>
          <a:endParaRPr lang="ru-RU" sz="1200" dirty="0">
            <a:latin typeface="+mn-lt"/>
          </a:endParaRPr>
        </a:p>
      </dgm:t>
    </dgm:pt>
    <dgm:pt modelId="{A2B96310-C41C-41BD-BA2A-083550980486}" type="parTrans" cxnId="{34AE0BEC-2D74-46B3-A534-5665069B3A82}">
      <dgm:prSet/>
      <dgm:spPr/>
      <dgm:t>
        <a:bodyPr/>
        <a:lstStyle/>
        <a:p>
          <a:endParaRPr lang="ru-RU" sz="1400">
            <a:latin typeface="Cambria" panose="02040503050406030204" pitchFamily="18" charset="0"/>
          </a:endParaRPr>
        </a:p>
      </dgm:t>
    </dgm:pt>
    <dgm:pt modelId="{C155B0B3-B04B-42F3-A326-23C34D95E165}" type="sibTrans" cxnId="{34AE0BEC-2D74-46B3-A534-5665069B3A82}">
      <dgm:prSet/>
      <dgm:spPr/>
      <dgm:t>
        <a:bodyPr/>
        <a:lstStyle/>
        <a:p>
          <a:endParaRPr lang="ru-RU" sz="1400">
            <a:latin typeface="Cambria" panose="02040503050406030204" pitchFamily="18" charset="0"/>
          </a:endParaRPr>
        </a:p>
      </dgm:t>
    </dgm:pt>
    <dgm:pt modelId="{93BF995F-41D2-47BD-9AC8-37F86BE14F73}" type="pres">
      <dgm:prSet presAssocID="{7A36BFC4-BD1E-4833-AC88-51C6F7A82B4B}" presName="vert0" presStyleCnt="0">
        <dgm:presLayoutVars>
          <dgm:dir/>
          <dgm:animOne val="branch"/>
          <dgm:animLvl val="lvl"/>
        </dgm:presLayoutVars>
      </dgm:prSet>
      <dgm:spPr/>
      <dgm:t>
        <a:bodyPr/>
        <a:lstStyle/>
        <a:p>
          <a:endParaRPr lang="ru-RU"/>
        </a:p>
      </dgm:t>
    </dgm:pt>
    <dgm:pt modelId="{12C1098B-84FF-42A6-9DF2-93F64BF249C1}" type="pres">
      <dgm:prSet presAssocID="{9D137EF8-0F7F-42FF-B5A4-5343C45CA0E3}" presName="thickLine" presStyleLbl="alignNode1" presStyleIdx="0" presStyleCnt="4"/>
      <dgm:spPr/>
      <dgm:t>
        <a:bodyPr/>
        <a:lstStyle/>
        <a:p>
          <a:endParaRPr lang="ru-RU"/>
        </a:p>
      </dgm:t>
    </dgm:pt>
    <dgm:pt modelId="{4515E950-EF0A-4E2F-95F0-E1EEB59DBE14}" type="pres">
      <dgm:prSet presAssocID="{9D137EF8-0F7F-42FF-B5A4-5343C45CA0E3}" presName="horz1" presStyleCnt="0"/>
      <dgm:spPr/>
      <dgm:t>
        <a:bodyPr/>
        <a:lstStyle/>
        <a:p>
          <a:endParaRPr lang="ru-RU"/>
        </a:p>
      </dgm:t>
    </dgm:pt>
    <dgm:pt modelId="{8923BB7D-C0C3-421D-AC51-0837288FF7DF}" type="pres">
      <dgm:prSet presAssocID="{9D137EF8-0F7F-42FF-B5A4-5343C45CA0E3}" presName="tx1" presStyleLbl="revTx" presStyleIdx="0" presStyleCnt="8" custScaleX="117570" custLinFactNeighborY="-2890"/>
      <dgm:spPr/>
      <dgm:t>
        <a:bodyPr/>
        <a:lstStyle/>
        <a:p>
          <a:endParaRPr lang="ru-RU"/>
        </a:p>
      </dgm:t>
    </dgm:pt>
    <dgm:pt modelId="{8C1BEBDA-A85D-402B-89AA-59A7AE7E2EF2}" type="pres">
      <dgm:prSet presAssocID="{9D137EF8-0F7F-42FF-B5A4-5343C45CA0E3}" presName="vert1" presStyleCnt="0"/>
      <dgm:spPr/>
      <dgm:t>
        <a:bodyPr/>
        <a:lstStyle/>
        <a:p>
          <a:endParaRPr lang="ru-RU"/>
        </a:p>
      </dgm:t>
    </dgm:pt>
    <dgm:pt modelId="{CDE90300-BE62-4753-8DC4-5CF5841BE197}" type="pres">
      <dgm:prSet presAssocID="{C797CC70-8E1E-47F5-B862-A5A48E2CC12F}" presName="vertSpace2a" presStyleCnt="0"/>
      <dgm:spPr/>
      <dgm:t>
        <a:bodyPr/>
        <a:lstStyle/>
        <a:p>
          <a:endParaRPr lang="ru-RU"/>
        </a:p>
      </dgm:t>
    </dgm:pt>
    <dgm:pt modelId="{97B87556-5536-48B5-9012-1BE4ECDB7131}" type="pres">
      <dgm:prSet presAssocID="{C797CC70-8E1E-47F5-B862-A5A48E2CC12F}" presName="horz2" presStyleCnt="0"/>
      <dgm:spPr/>
      <dgm:t>
        <a:bodyPr/>
        <a:lstStyle/>
        <a:p>
          <a:endParaRPr lang="ru-RU"/>
        </a:p>
      </dgm:t>
    </dgm:pt>
    <dgm:pt modelId="{0DCAE0D0-EBE5-4530-B306-8FDAA0903E4A}" type="pres">
      <dgm:prSet presAssocID="{C797CC70-8E1E-47F5-B862-A5A48E2CC12F}" presName="horzSpace2" presStyleCnt="0"/>
      <dgm:spPr/>
      <dgm:t>
        <a:bodyPr/>
        <a:lstStyle/>
        <a:p>
          <a:endParaRPr lang="ru-RU"/>
        </a:p>
      </dgm:t>
    </dgm:pt>
    <dgm:pt modelId="{24A26E7F-529F-46AD-BDB4-037A0A87A18B}" type="pres">
      <dgm:prSet presAssocID="{C797CC70-8E1E-47F5-B862-A5A48E2CC12F}" presName="tx2" presStyleLbl="revTx" presStyleIdx="1" presStyleCnt="8" custScaleX="105927" custLinFactNeighborX="846" custLinFactNeighborY="-5067"/>
      <dgm:spPr/>
      <dgm:t>
        <a:bodyPr/>
        <a:lstStyle/>
        <a:p>
          <a:endParaRPr lang="ru-RU"/>
        </a:p>
      </dgm:t>
    </dgm:pt>
    <dgm:pt modelId="{07D42516-9F4D-4B8A-8EE4-D3E1B95885E2}" type="pres">
      <dgm:prSet presAssocID="{C797CC70-8E1E-47F5-B862-A5A48E2CC12F}" presName="vert2" presStyleCnt="0"/>
      <dgm:spPr/>
      <dgm:t>
        <a:bodyPr/>
        <a:lstStyle/>
        <a:p>
          <a:endParaRPr lang="ru-RU"/>
        </a:p>
      </dgm:t>
    </dgm:pt>
    <dgm:pt modelId="{4BC91948-711F-4156-B823-5C47C07E6E8F}" type="pres">
      <dgm:prSet presAssocID="{C797CC70-8E1E-47F5-B862-A5A48E2CC12F}" presName="thinLine2b" presStyleLbl="callout" presStyleIdx="0" presStyleCnt="4" custLinFactY="-200000" custLinFactNeighborX="31" custLinFactNeighborY="-254670"/>
      <dgm:spPr/>
      <dgm:t>
        <a:bodyPr/>
        <a:lstStyle/>
        <a:p>
          <a:endParaRPr lang="ru-RU"/>
        </a:p>
      </dgm:t>
    </dgm:pt>
    <dgm:pt modelId="{07C44154-5F82-409B-B29A-BA81BDB0A9AF}" type="pres">
      <dgm:prSet presAssocID="{C797CC70-8E1E-47F5-B862-A5A48E2CC12F}" presName="vertSpace2b" presStyleCnt="0"/>
      <dgm:spPr/>
      <dgm:t>
        <a:bodyPr/>
        <a:lstStyle/>
        <a:p>
          <a:endParaRPr lang="ru-RU"/>
        </a:p>
      </dgm:t>
    </dgm:pt>
    <dgm:pt modelId="{215F117A-B2DE-40C4-ACA5-80EC0BED6E8A}" type="pres">
      <dgm:prSet presAssocID="{92E5F72B-19A9-4D43-A1E4-E67918E53E25}" presName="thickLine" presStyleLbl="alignNode1" presStyleIdx="1" presStyleCnt="4" custLinFactNeighborX="-129" custLinFactNeighborY="-17227"/>
      <dgm:spPr/>
      <dgm:t>
        <a:bodyPr/>
        <a:lstStyle/>
        <a:p>
          <a:endParaRPr lang="ru-RU"/>
        </a:p>
      </dgm:t>
    </dgm:pt>
    <dgm:pt modelId="{8C40625F-99A4-41B3-AEFD-0704949A81D4}" type="pres">
      <dgm:prSet presAssocID="{92E5F72B-19A9-4D43-A1E4-E67918E53E25}" presName="horz1" presStyleCnt="0"/>
      <dgm:spPr/>
      <dgm:t>
        <a:bodyPr/>
        <a:lstStyle/>
        <a:p>
          <a:endParaRPr lang="ru-RU"/>
        </a:p>
      </dgm:t>
    </dgm:pt>
    <dgm:pt modelId="{A0EB673A-D6C8-41D4-A313-F2D1367189D5}" type="pres">
      <dgm:prSet presAssocID="{92E5F72B-19A9-4D43-A1E4-E67918E53E25}" presName="tx1" presStyleLbl="revTx" presStyleIdx="2" presStyleCnt="8" custScaleX="124379" custLinFactNeighborX="-167" custLinFactNeighborY="-9171"/>
      <dgm:spPr/>
      <dgm:t>
        <a:bodyPr/>
        <a:lstStyle/>
        <a:p>
          <a:endParaRPr lang="ru-RU"/>
        </a:p>
      </dgm:t>
    </dgm:pt>
    <dgm:pt modelId="{92CE102F-A2E3-4B33-9F31-7F549D7D73F8}" type="pres">
      <dgm:prSet presAssocID="{92E5F72B-19A9-4D43-A1E4-E67918E53E25}" presName="vert1" presStyleCnt="0"/>
      <dgm:spPr/>
      <dgm:t>
        <a:bodyPr/>
        <a:lstStyle/>
        <a:p>
          <a:endParaRPr lang="ru-RU"/>
        </a:p>
      </dgm:t>
    </dgm:pt>
    <dgm:pt modelId="{62412A65-8692-4582-A87A-1B11155C45F4}" type="pres">
      <dgm:prSet presAssocID="{1C6E93DF-F36B-4E23-AC02-B825C3D7B18F}" presName="vertSpace2a" presStyleCnt="0"/>
      <dgm:spPr/>
      <dgm:t>
        <a:bodyPr/>
        <a:lstStyle/>
        <a:p>
          <a:endParaRPr lang="ru-RU"/>
        </a:p>
      </dgm:t>
    </dgm:pt>
    <dgm:pt modelId="{E20B820D-AD09-4737-8172-D7C7ACB322B0}" type="pres">
      <dgm:prSet presAssocID="{1C6E93DF-F36B-4E23-AC02-B825C3D7B18F}" presName="horz2" presStyleCnt="0"/>
      <dgm:spPr/>
      <dgm:t>
        <a:bodyPr/>
        <a:lstStyle/>
        <a:p>
          <a:endParaRPr lang="ru-RU"/>
        </a:p>
      </dgm:t>
    </dgm:pt>
    <dgm:pt modelId="{1E6722EE-7BBA-47E3-A067-5DD4ACB978E3}" type="pres">
      <dgm:prSet presAssocID="{1C6E93DF-F36B-4E23-AC02-B825C3D7B18F}" presName="horzSpace2" presStyleCnt="0"/>
      <dgm:spPr/>
      <dgm:t>
        <a:bodyPr/>
        <a:lstStyle/>
        <a:p>
          <a:endParaRPr lang="ru-RU"/>
        </a:p>
      </dgm:t>
    </dgm:pt>
    <dgm:pt modelId="{DC0F8EA2-6CD8-457F-89A0-7DFDC2FA19D4}" type="pres">
      <dgm:prSet presAssocID="{1C6E93DF-F36B-4E23-AC02-B825C3D7B18F}" presName="tx2" presStyleLbl="revTx" presStyleIdx="3" presStyleCnt="8" custScaleX="103894" custScaleY="985919" custLinFactY="-55591" custLinFactNeighborX="-2589" custLinFactNeighborY="-100000"/>
      <dgm:spPr/>
      <dgm:t>
        <a:bodyPr/>
        <a:lstStyle/>
        <a:p>
          <a:endParaRPr lang="ru-RU"/>
        </a:p>
      </dgm:t>
    </dgm:pt>
    <dgm:pt modelId="{2F2272A7-88D5-4885-B59B-2109BBC84C4D}" type="pres">
      <dgm:prSet presAssocID="{1C6E93DF-F36B-4E23-AC02-B825C3D7B18F}" presName="vert2" presStyleCnt="0"/>
      <dgm:spPr/>
      <dgm:t>
        <a:bodyPr/>
        <a:lstStyle/>
        <a:p>
          <a:endParaRPr lang="ru-RU"/>
        </a:p>
      </dgm:t>
    </dgm:pt>
    <dgm:pt modelId="{5BB28F5E-D34D-4FCF-9E3D-4EA35EA9011E}" type="pres">
      <dgm:prSet presAssocID="{1C6E93DF-F36B-4E23-AC02-B825C3D7B18F}" presName="thinLine2b" presStyleLbl="callout" presStyleIdx="1" presStyleCnt="4" custLinFactY="4831" custLinFactNeighborX="-742" custLinFactNeighborY="100000"/>
      <dgm:spPr/>
      <dgm:t>
        <a:bodyPr/>
        <a:lstStyle/>
        <a:p>
          <a:endParaRPr lang="ru-RU"/>
        </a:p>
      </dgm:t>
    </dgm:pt>
    <dgm:pt modelId="{F7195156-F54B-460A-A2C7-9FE579005FFE}" type="pres">
      <dgm:prSet presAssocID="{1C6E93DF-F36B-4E23-AC02-B825C3D7B18F}" presName="vertSpace2b" presStyleCnt="0"/>
      <dgm:spPr/>
      <dgm:t>
        <a:bodyPr/>
        <a:lstStyle/>
        <a:p>
          <a:endParaRPr lang="ru-RU"/>
        </a:p>
      </dgm:t>
    </dgm:pt>
    <dgm:pt modelId="{01D5CB2C-B076-4AB8-9ABB-0FBADD984C30}" type="pres">
      <dgm:prSet presAssocID="{6E6FD0D3-0D93-4E85-BE38-1F829AE2D255}" presName="thickLine" presStyleLbl="alignNode1" presStyleIdx="2" presStyleCnt="4" custLinFactNeighborX="-129" custLinFactNeighborY="2668"/>
      <dgm:spPr/>
      <dgm:t>
        <a:bodyPr/>
        <a:lstStyle/>
        <a:p>
          <a:endParaRPr lang="ru-RU"/>
        </a:p>
      </dgm:t>
    </dgm:pt>
    <dgm:pt modelId="{B757B66D-08F2-49C8-8E08-6266F45E05EE}" type="pres">
      <dgm:prSet presAssocID="{6E6FD0D3-0D93-4E85-BE38-1F829AE2D255}" presName="horz1" presStyleCnt="0"/>
      <dgm:spPr/>
      <dgm:t>
        <a:bodyPr/>
        <a:lstStyle/>
        <a:p>
          <a:endParaRPr lang="ru-RU"/>
        </a:p>
      </dgm:t>
    </dgm:pt>
    <dgm:pt modelId="{9BE464A8-FC54-4962-822D-851456F1F2E8}" type="pres">
      <dgm:prSet presAssocID="{6E6FD0D3-0D93-4E85-BE38-1F829AE2D255}" presName="tx1" presStyleLbl="revTx" presStyleIdx="4" presStyleCnt="8" custScaleX="114351" custLinFactNeighborX="-270" custLinFactNeighborY="7219"/>
      <dgm:spPr/>
      <dgm:t>
        <a:bodyPr/>
        <a:lstStyle/>
        <a:p>
          <a:endParaRPr lang="ru-RU"/>
        </a:p>
      </dgm:t>
    </dgm:pt>
    <dgm:pt modelId="{C2CA75E0-F347-42A3-8809-D1976643016A}" type="pres">
      <dgm:prSet presAssocID="{6E6FD0D3-0D93-4E85-BE38-1F829AE2D255}" presName="vert1" presStyleCnt="0"/>
      <dgm:spPr/>
      <dgm:t>
        <a:bodyPr/>
        <a:lstStyle/>
        <a:p>
          <a:endParaRPr lang="ru-RU"/>
        </a:p>
      </dgm:t>
    </dgm:pt>
    <dgm:pt modelId="{B5E16E34-2755-4CE9-AFFE-E52A140C38EB}" type="pres">
      <dgm:prSet presAssocID="{A587B90D-4BD6-4F2A-8AE1-AA702079583F}" presName="vertSpace2a" presStyleCnt="0"/>
      <dgm:spPr/>
      <dgm:t>
        <a:bodyPr/>
        <a:lstStyle/>
        <a:p>
          <a:endParaRPr lang="ru-RU"/>
        </a:p>
      </dgm:t>
    </dgm:pt>
    <dgm:pt modelId="{2BB0BA0F-BDFB-426F-8C07-FBE2963CCFB3}" type="pres">
      <dgm:prSet presAssocID="{A587B90D-4BD6-4F2A-8AE1-AA702079583F}" presName="horz2" presStyleCnt="0"/>
      <dgm:spPr/>
      <dgm:t>
        <a:bodyPr/>
        <a:lstStyle/>
        <a:p>
          <a:endParaRPr lang="ru-RU"/>
        </a:p>
      </dgm:t>
    </dgm:pt>
    <dgm:pt modelId="{35D4CEC9-3C97-4A96-B675-34DAFB866419}" type="pres">
      <dgm:prSet presAssocID="{A587B90D-4BD6-4F2A-8AE1-AA702079583F}" presName="horzSpace2" presStyleCnt="0"/>
      <dgm:spPr/>
      <dgm:t>
        <a:bodyPr/>
        <a:lstStyle/>
        <a:p>
          <a:endParaRPr lang="ru-RU"/>
        </a:p>
      </dgm:t>
    </dgm:pt>
    <dgm:pt modelId="{703CB6F8-8216-4595-9CC2-A930E4BCE18F}" type="pres">
      <dgm:prSet presAssocID="{A587B90D-4BD6-4F2A-8AE1-AA702079583F}" presName="tx2" presStyleLbl="revTx" presStyleIdx="5" presStyleCnt="8" custScaleY="66188" custLinFactNeighborX="-1341" custLinFactNeighborY="3606"/>
      <dgm:spPr/>
      <dgm:t>
        <a:bodyPr/>
        <a:lstStyle/>
        <a:p>
          <a:endParaRPr lang="ru-RU"/>
        </a:p>
      </dgm:t>
    </dgm:pt>
    <dgm:pt modelId="{04218DAE-1626-470A-9749-3A192666E865}" type="pres">
      <dgm:prSet presAssocID="{A587B90D-4BD6-4F2A-8AE1-AA702079583F}" presName="vert2" presStyleCnt="0"/>
      <dgm:spPr/>
      <dgm:t>
        <a:bodyPr/>
        <a:lstStyle/>
        <a:p>
          <a:endParaRPr lang="ru-RU"/>
        </a:p>
      </dgm:t>
    </dgm:pt>
    <dgm:pt modelId="{D55B6E38-393D-4754-A4B3-66B15E4CB768}" type="pres">
      <dgm:prSet presAssocID="{A587B90D-4BD6-4F2A-8AE1-AA702079583F}" presName="thinLine2b" presStyleLbl="callout" presStyleIdx="2" presStyleCnt="4" custLinFactY="29698" custLinFactNeighborX="53" custLinFactNeighborY="100000"/>
      <dgm:spPr/>
      <dgm:t>
        <a:bodyPr/>
        <a:lstStyle/>
        <a:p>
          <a:endParaRPr lang="ru-RU"/>
        </a:p>
      </dgm:t>
    </dgm:pt>
    <dgm:pt modelId="{1663F9EE-B11B-4188-BAA6-E18607FBA333}" type="pres">
      <dgm:prSet presAssocID="{A587B90D-4BD6-4F2A-8AE1-AA702079583F}" presName="vertSpace2b" presStyleCnt="0"/>
      <dgm:spPr/>
      <dgm:t>
        <a:bodyPr/>
        <a:lstStyle/>
        <a:p>
          <a:endParaRPr lang="ru-RU"/>
        </a:p>
      </dgm:t>
    </dgm:pt>
    <dgm:pt modelId="{908E8DAE-75CB-4354-A0F8-C5915D3E35F2}" type="pres">
      <dgm:prSet presAssocID="{E1CE5ABC-B33F-4AA8-A499-C04EB8393A09}" presName="thickLine" presStyleLbl="alignNode1" presStyleIdx="3" presStyleCnt="4" custLinFactNeighborX="428" custLinFactNeighborY="-25754"/>
      <dgm:spPr/>
      <dgm:t>
        <a:bodyPr/>
        <a:lstStyle/>
        <a:p>
          <a:endParaRPr lang="ru-RU"/>
        </a:p>
      </dgm:t>
    </dgm:pt>
    <dgm:pt modelId="{456DA23A-37B1-4876-B385-B5D019703E6B}" type="pres">
      <dgm:prSet presAssocID="{E1CE5ABC-B33F-4AA8-A499-C04EB8393A09}" presName="horz1" presStyleCnt="0"/>
      <dgm:spPr/>
      <dgm:t>
        <a:bodyPr/>
        <a:lstStyle/>
        <a:p>
          <a:endParaRPr lang="ru-RU"/>
        </a:p>
      </dgm:t>
    </dgm:pt>
    <dgm:pt modelId="{D1E8A4E9-9E1C-4E3A-8901-813475E33DA5}" type="pres">
      <dgm:prSet presAssocID="{E1CE5ABC-B33F-4AA8-A499-C04EB8393A09}" presName="tx1" presStyleLbl="revTx" presStyleIdx="6" presStyleCnt="8" custScaleX="124379" custLinFactNeighborX="-278" custLinFactNeighborY="-13522"/>
      <dgm:spPr/>
      <dgm:t>
        <a:bodyPr/>
        <a:lstStyle/>
        <a:p>
          <a:endParaRPr lang="ru-RU"/>
        </a:p>
      </dgm:t>
    </dgm:pt>
    <dgm:pt modelId="{41C4C948-D90A-46DF-8F24-920A8FEF385C}" type="pres">
      <dgm:prSet presAssocID="{E1CE5ABC-B33F-4AA8-A499-C04EB8393A09}" presName="vert1" presStyleCnt="0"/>
      <dgm:spPr/>
      <dgm:t>
        <a:bodyPr/>
        <a:lstStyle/>
        <a:p>
          <a:endParaRPr lang="ru-RU"/>
        </a:p>
      </dgm:t>
    </dgm:pt>
    <dgm:pt modelId="{04CF209A-6B9E-4C2C-9A6C-40F45B344FBB}" type="pres">
      <dgm:prSet presAssocID="{67E6855D-DA72-4E24-ACF4-7874BEDD0460}" presName="vertSpace2a" presStyleCnt="0"/>
      <dgm:spPr/>
      <dgm:t>
        <a:bodyPr/>
        <a:lstStyle/>
        <a:p>
          <a:endParaRPr lang="ru-RU"/>
        </a:p>
      </dgm:t>
    </dgm:pt>
    <dgm:pt modelId="{C60D34C8-B9CA-4A5C-959A-09DFF9688552}" type="pres">
      <dgm:prSet presAssocID="{67E6855D-DA72-4E24-ACF4-7874BEDD0460}" presName="horz2" presStyleCnt="0"/>
      <dgm:spPr/>
      <dgm:t>
        <a:bodyPr/>
        <a:lstStyle/>
        <a:p>
          <a:endParaRPr lang="ru-RU"/>
        </a:p>
      </dgm:t>
    </dgm:pt>
    <dgm:pt modelId="{27499495-8C6C-4A67-9045-7B8B95AA2963}" type="pres">
      <dgm:prSet presAssocID="{67E6855D-DA72-4E24-ACF4-7874BEDD0460}" presName="horzSpace2" presStyleCnt="0"/>
      <dgm:spPr/>
      <dgm:t>
        <a:bodyPr/>
        <a:lstStyle/>
        <a:p>
          <a:endParaRPr lang="ru-RU"/>
        </a:p>
      </dgm:t>
    </dgm:pt>
    <dgm:pt modelId="{6753A9D8-2D03-452F-A425-67E52CC7996A}" type="pres">
      <dgm:prSet presAssocID="{67E6855D-DA72-4E24-ACF4-7874BEDD0460}" presName="tx2" presStyleLbl="revTx" presStyleIdx="7" presStyleCnt="8" custScaleX="120095" custLinFactNeighborX="1941" custLinFactNeighborY="-24371"/>
      <dgm:spPr/>
      <dgm:t>
        <a:bodyPr/>
        <a:lstStyle/>
        <a:p>
          <a:endParaRPr lang="ru-RU"/>
        </a:p>
      </dgm:t>
    </dgm:pt>
    <dgm:pt modelId="{EC78BFA1-32B3-48F6-A6FF-BB3839E2C57E}" type="pres">
      <dgm:prSet presAssocID="{67E6855D-DA72-4E24-ACF4-7874BEDD0460}" presName="vert2" presStyleCnt="0"/>
      <dgm:spPr/>
      <dgm:t>
        <a:bodyPr/>
        <a:lstStyle/>
        <a:p>
          <a:endParaRPr lang="ru-RU"/>
        </a:p>
      </dgm:t>
    </dgm:pt>
    <dgm:pt modelId="{25475A0E-0C46-47AF-AD99-8DB832627445}" type="pres">
      <dgm:prSet presAssocID="{67E6855D-DA72-4E24-ACF4-7874BEDD0460}" presName="thinLine2b" presStyleLbl="callout" presStyleIdx="3" presStyleCnt="4"/>
      <dgm:spPr/>
      <dgm:t>
        <a:bodyPr/>
        <a:lstStyle/>
        <a:p>
          <a:endParaRPr lang="ru-RU"/>
        </a:p>
      </dgm:t>
    </dgm:pt>
    <dgm:pt modelId="{05DC363E-2600-4808-B735-54F7D700E9CF}" type="pres">
      <dgm:prSet presAssocID="{67E6855D-DA72-4E24-ACF4-7874BEDD0460}" presName="vertSpace2b" presStyleCnt="0"/>
      <dgm:spPr/>
      <dgm:t>
        <a:bodyPr/>
        <a:lstStyle/>
        <a:p>
          <a:endParaRPr lang="ru-RU"/>
        </a:p>
      </dgm:t>
    </dgm:pt>
  </dgm:ptLst>
  <dgm:cxnLst>
    <dgm:cxn modelId="{D76DA7E9-A687-4303-8B7B-C59512A18167}" type="presOf" srcId="{6E6FD0D3-0D93-4E85-BE38-1F829AE2D255}" destId="{9BE464A8-FC54-4962-822D-851456F1F2E8}" srcOrd="0" destOrd="0" presId="urn:microsoft.com/office/officeart/2008/layout/LinedList"/>
    <dgm:cxn modelId="{8882D744-A250-45EB-AD91-1D1FFC2C60D3}" srcId="{92E5F72B-19A9-4D43-A1E4-E67918E53E25}" destId="{1C6E93DF-F36B-4E23-AC02-B825C3D7B18F}" srcOrd="0" destOrd="0" parTransId="{BC473BC2-338E-4C16-B26E-8D79F5663D1C}" sibTransId="{9B5FE4E0-9B68-49C4-9200-395B7F0900D4}"/>
    <dgm:cxn modelId="{3E0030C2-289A-4270-AFA1-528B69168526}" type="presOf" srcId="{92E5F72B-19A9-4D43-A1E4-E67918E53E25}" destId="{A0EB673A-D6C8-41D4-A313-F2D1367189D5}" srcOrd="0" destOrd="0" presId="urn:microsoft.com/office/officeart/2008/layout/LinedList"/>
    <dgm:cxn modelId="{CF05F88B-E37D-44A6-8DE2-0AE81554BDE9}" type="presOf" srcId="{C797CC70-8E1E-47F5-B862-A5A48E2CC12F}" destId="{24A26E7F-529F-46AD-BDB4-037A0A87A18B}" srcOrd="0" destOrd="0" presId="urn:microsoft.com/office/officeart/2008/layout/LinedList"/>
    <dgm:cxn modelId="{8E8C2F23-561B-47E4-9360-40B10E50E2B3}" type="presOf" srcId="{7A36BFC4-BD1E-4833-AC88-51C6F7A82B4B}" destId="{93BF995F-41D2-47BD-9AC8-37F86BE14F73}" srcOrd="0" destOrd="0" presId="urn:microsoft.com/office/officeart/2008/layout/LinedList"/>
    <dgm:cxn modelId="{CE60875D-FE36-42E9-9841-570C19C13DDF}" type="presOf" srcId="{A587B90D-4BD6-4F2A-8AE1-AA702079583F}" destId="{703CB6F8-8216-4595-9CC2-A930E4BCE18F}" srcOrd="0" destOrd="0" presId="urn:microsoft.com/office/officeart/2008/layout/LinedList"/>
    <dgm:cxn modelId="{1AE3ECB1-A928-406C-AA3F-C116EC3A51CF}" srcId="{7A36BFC4-BD1E-4833-AC88-51C6F7A82B4B}" destId="{9D137EF8-0F7F-42FF-B5A4-5343C45CA0E3}" srcOrd="0" destOrd="0" parTransId="{3D09D6E7-DC20-407A-B91A-30836B002520}" sibTransId="{8D182D43-5E62-467F-8D41-2D5FDB095142}"/>
    <dgm:cxn modelId="{02D72ED2-2DEF-4CC5-A399-EAECBF0C6D1F}" srcId="{6E6FD0D3-0D93-4E85-BE38-1F829AE2D255}" destId="{A587B90D-4BD6-4F2A-8AE1-AA702079583F}" srcOrd="0" destOrd="0" parTransId="{3A7C100F-41CC-471D-8E74-7A91AA53ACDF}" sibTransId="{0BFCB4CC-5176-4755-AA18-0A5AF0547661}"/>
    <dgm:cxn modelId="{44499673-B3E9-4352-8055-33B043BF4215}" srcId="{7A36BFC4-BD1E-4833-AC88-51C6F7A82B4B}" destId="{92E5F72B-19A9-4D43-A1E4-E67918E53E25}" srcOrd="1" destOrd="0" parTransId="{0E234BAC-AD9C-45B5-A5B4-CAB5A029E870}" sibTransId="{8779DBCD-2B5A-461D-8AE1-BC324FCD604E}"/>
    <dgm:cxn modelId="{34AE0BEC-2D74-46B3-A534-5665069B3A82}" srcId="{E1CE5ABC-B33F-4AA8-A499-C04EB8393A09}" destId="{67E6855D-DA72-4E24-ACF4-7874BEDD0460}" srcOrd="0" destOrd="0" parTransId="{A2B96310-C41C-41BD-BA2A-083550980486}" sibTransId="{C155B0B3-B04B-42F3-A326-23C34D95E165}"/>
    <dgm:cxn modelId="{BEE1735F-EF51-4C28-8798-60297C50C72D}" type="presOf" srcId="{67E6855D-DA72-4E24-ACF4-7874BEDD0460}" destId="{6753A9D8-2D03-452F-A425-67E52CC7996A}" srcOrd="0" destOrd="0" presId="urn:microsoft.com/office/officeart/2008/layout/LinedList"/>
    <dgm:cxn modelId="{B9BF60D1-0830-4B41-B978-B2AD1F87E251}" type="presOf" srcId="{1C6E93DF-F36B-4E23-AC02-B825C3D7B18F}" destId="{DC0F8EA2-6CD8-457F-89A0-7DFDC2FA19D4}" srcOrd="0" destOrd="0" presId="urn:microsoft.com/office/officeart/2008/layout/LinedList"/>
    <dgm:cxn modelId="{4EFD0394-04AE-4005-88BB-9ACE92F081BA}" type="presOf" srcId="{9D137EF8-0F7F-42FF-B5A4-5343C45CA0E3}" destId="{8923BB7D-C0C3-421D-AC51-0837288FF7DF}" srcOrd="0" destOrd="0" presId="urn:microsoft.com/office/officeart/2008/layout/LinedList"/>
    <dgm:cxn modelId="{2C204428-D1CD-4A22-9ADD-4C79E94FB9B8}" srcId="{7A36BFC4-BD1E-4833-AC88-51C6F7A82B4B}" destId="{E1CE5ABC-B33F-4AA8-A499-C04EB8393A09}" srcOrd="3" destOrd="0" parTransId="{02088557-C9FD-4A87-9FA3-9B2900EDDA1D}" sibTransId="{226E5437-07FE-4740-AF19-02297418DBCA}"/>
    <dgm:cxn modelId="{9E5CF9FF-9ADA-4643-BBA8-0759E638F10F}" srcId="{9D137EF8-0F7F-42FF-B5A4-5343C45CA0E3}" destId="{C797CC70-8E1E-47F5-B862-A5A48E2CC12F}" srcOrd="0" destOrd="0" parTransId="{B666F3A1-8B60-4B9D-AAC6-C547C62E1094}" sibTransId="{F44F4943-B9E5-49B5-BEC7-E56EC2361E2A}"/>
    <dgm:cxn modelId="{3141FBA9-4CC4-4D7A-867B-570176EC4746}" type="presOf" srcId="{E1CE5ABC-B33F-4AA8-A499-C04EB8393A09}" destId="{D1E8A4E9-9E1C-4E3A-8901-813475E33DA5}" srcOrd="0" destOrd="0" presId="urn:microsoft.com/office/officeart/2008/layout/LinedList"/>
    <dgm:cxn modelId="{F1FCD5B8-4520-4203-9FD4-8295ED0869BA}" srcId="{7A36BFC4-BD1E-4833-AC88-51C6F7A82B4B}" destId="{6E6FD0D3-0D93-4E85-BE38-1F829AE2D255}" srcOrd="2" destOrd="0" parTransId="{46B9524A-98DE-46C1-A0AE-1D5C66A610BE}" sibTransId="{A28C5CDA-EE9E-484F-A8D1-1E113BB8D24A}"/>
    <dgm:cxn modelId="{15D52EB2-FADC-4777-B6A4-3542C3D1228D}" type="presParOf" srcId="{93BF995F-41D2-47BD-9AC8-37F86BE14F73}" destId="{12C1098B-84FF-42A6-9DF2-93F64BF249C1}" srcOrd="0" destOrd="0" presId="urn:microsoft.com/office/officeart/2008/layout/LinedList"/>
    <dgm:cxn modelId="{CAB7714D-99AB-4DFD-B7FD-A6C14AF22D3A}" type="presParOf" srcId="{93BF995F-41D2-47BD-9AC8-37F86BE14F73}" destId="{4515E950-EF0A-4E2F-95F0-E1EEB59DBE14}" srcOrd="1" destOrd="0" presId="urn:microsoft.com/office/officeart/2008/layout/LinedList"/>
    <dgm:cxn modelId="{0B4E4285-476C-4D70-9705-E912AFCC0AC6}" type="presParOf" srcId="{4515E950-EF0A-4E2F-95F0-E1EEB59DBE14}" destId="{8923BB7D-C0C3-421D-AC51-0837288FF7DF}" srcOrd="0" destOrd="0" presId="urn:microsoft.com/office/officeart/2008/layout/LinedList"/>
    <dgm:cxn modelId="{80E28475-7D4F-476E-B9A8-3DC5B6D913B1}" type="presParOf" srcId="{4515E950-EF0A-4E2F-95F0-E1EEB59DBE14}" destId="{8C1BEBDA-A85D-402B-89AA-59A7AE7E2EF2}" srcOrd="1" destOrd="0" presId="urn:microsoft.com/office/officeart/2008/layout/LinedList"/>
    <dgm:cxn modelId="{5818BE85-3372-4179-B577-F79B679B33B8}" type="presParOf" srcId="{8C1BEBDA-A85D-402B-89AA-59A7AE7E2EF2}" destId="{CDE90300-BE62-4753-8DC4-5CF5841BE197}" srcOrd="0" destOrd="0" presId="urn:microsoft.com/office/officeart/2008/layout/LinedList"/>
    <dgm:cxn modelId="{B087A7E7-2B86-4453-ABC0-3EC5530C80AB}" type="presParOf" srcId="{8C1BEBDA-A85D-402B-89AA-59A7AE7E2EF2}" destId="{97B87556-5536-48B5-9012-1BE4ECDB7131}" srcOrd="1" destOrd="0" presId="urn:microsoft.com/office/officeart/2008/layout/LinedList"/>
    <dgm:cxn modelId="{6663F082-BF75-4F9A-B9FA-F3286684F114}" type="presParOf" srcId="{97B87556-5536-48B5-9012-1BE4ECDB7131}" destId="{0DCAE0D0-EBE5-4530-B306-8FDAA0903E4A}" srcOrd="0" destOrd="0" presId="urn:microsoft.com/office/officeart/2008/layout/LinedList"/>
    <dgm:cxn modelId="{0BEBE82F-D7A0-472F-AF06-E4797A108E08}" type="presParOf" srcId="{97B87556-5536-48B5-9012-1BE4ECDB7131}" destId="{24A26E7F-529F-46AD-BDB4-037A0A87A18B}" srcOrd="1" destOrd="0" presId="urn:microsoft.com/office/officeart/2008/layout/LinedList"/>
    <dgm:cxn modelId="{DC6894E8-B18D-42B1-85D1-C2888839C0D2}" type="presParOf" srcId="{97B87556-5536-48B5-9012-1BE4ECDB7131}" destId="{07D42516-9F4D-4B8A-8EE4-D3E1B95885E2}" srcOrd="2" destOrd="0" presId="urn:microsoft.com/office/officeart/2008/layout/LinedList"/>
    <dgm:cxn modelId="{DE9B16E6-4F21-44BC-A850-34F7B47F8337}" type="presParOf" srcId="{8C1BEBDA-A85D-402B-89AA-59A7AE7E2EF2}" destId="{4BC91948-711F-4156-B823-5C47C07E6E8F}" srcOrd="2" destOrd="0" presId="urn:microsoft.com/office/officeart/2008/layout/LinedList"/>
    <dgm:cxn modelId="{2B66AC15-8C1D-4E0F-888F-955B8C21982E}" type="presParOf" srcId="{8C1BEBDA-A85D-402B-89AA-59A7AE7E2EF2}" destId="{07C44154-5F82-409B-B29A-BA81BDB0A9AF}" srcOrd="3" destOrd="0" presId="urn:microsoft.com/office/officeart/2008/layout/LinedList"/>
    <dgm:cxn modelId="{61BBCEB5-7D31-47AE-A770-E6F1FF83E46C}" type="presParOf" srcId="{93BF995F-41D2-47BD-9AC8-37F86BE14F73}" destId="{215F117A-B2DE-40C4-ACA5-80EC0BED6E8A}" srcOrd="2" destOrd="0" presId="urn:microsoft.com/office/officeart/2008/layout/LinedList"/>
    <dgm:cxn modelId="{8E1331AE-581E-4E4B-9BD3-52EE5AE810D6}" type="presParOf" srcId="{93BF995F-41D2-47BD-9AC8-37F86BE14F73}" destId="{8C40625F-99A4-41B3-AEFD-0704949A81D4}" srcOrd="3" destOrd="0" presId="urn:microsoft.com/office/officeart/2008/layout/LinedList"/>
    <dgm:cxn modelId="{3FC593D2-F32D-4064-9FEB-FC4A041724B2}" type="presParOf" srcId="{8C40625F-99A4-41B3-AEFD-0704949A81D4}" destId="{A0EB673A-D6C8-41D4-A313-F2D1367189D5}" srcOrd="0" destOrd="0" presId="urn:microsoft.com/office/officeart/2008/layout/LinedList"/>
    <dgm:cxn modelId="{CC0B6709-E7D0-4BE7-A13C-2AE88EF537B4}" type="presParOf" srcId="{8C40625F-99A4-41B3-AEFD-0704949A81D4}" destId="{92CE102F-A2E3-4B33-9F31-7F549D7D73F8}" srcOrd="1" destOrd="0" presId="urn:microsoft.com/office/officeart/2008/layout/LinedList"/>
    <dgm:cxn modelId="{9B6DFF9C-42EA-4574-B576-1BE16D5F49FF}" type="presParOf" srcId="{92CE102F-A2E3-4B33-9F31-7F549D7D73F8}" destId="{62412A65-8692-4582-A87A-1B11155C45F4}" srcOrd="0" destOrd="0" presId="urn:microsoft.com/office/officeart/2008/layout/LinedList"/>
    <dgm:cxn modelId="{0BB5F18A-126E-4ADE-BB23-5F6ABE087B8A}" type="presParOf" srcId="{92CE102F-A2E3-4B33-9F31-7F549D7D73F8}" destId="{E20B820D-AD09-4737-8172-D7C7ACB322B0}" srcOrd="1" destOrd="0" presId="urn:microsoft.com/office/officeart/2008/layout/LinedList"/>
    <dgm:cxn modelId="{A1F2D944-2EA1-4E56-A955-C86EB3A79F13}" type="presParOf" srcId="{E20B820D-AD09-4737-8172-D7C7ACB322B0}" destId="{1E6722EE-7BBA-47E3-A067-5DD4ACB978E3}" srcOrd="0" destOrd="0" presId="urn:microsoft.com/office/officeart/2008/layout/LinedList"/>
    <dgm:cxn modelId="{73B62509-CF50-4A7F-89FB-1631288F230E}" type="presParOf" srcId="{E20B820D-AD09-4737-8172-D7C7ACB322B0}" destId="{DC0F8EA2-6CD8-457F-89A0-7DFDC2FA19D4}" srcOrd="1" destOrd="0" presId="urn:microsoft.com/office/officeart/2008/layout/LinedList"/>
    <dgm:cxn modelId="{39FE9F6B-5E17-4D4D-9071-EAA5E851F392}" type="presParOf" srcId="{E20B820D-AD09-4737-8172-D7C7ACB322B0}" destId="{2F2272A7-88D5-4885-B59B-2109BBC84C4D}" srcOrd="2" destOrd="0" presId="urn:microsoft.com/office/officeart/2008/layout/LinedList"/>
    <dgm:cxn modelId="{B0458D07-90C2-42F7-A650-512566143741}" type="presParOf" srcId="{92CE102F-A2E3-4B33-9F31-7F549D7D73F8}" destId="{5BB28F5E-D34D-4FCF-9E3D-4EA35EA9011E}" srcOrd="2" destOrd="0" presId="urn:microsoft.com/office/officeart/2008/layout/LinedList"/>
    <dgm:cxn modelId="{76973C77-B805-4A3B-B2E3-2F132E9F2032}" type="presParOf" srcId="{92CE102F-A2E3-4B33-9F31-7F549D7D73F8}" destId="{F7195156-F54B-460A-A2C7-9FE579005FFE}" srcOrd="3" destOrd="0" presId="urn:microsoft.com/office/officeart/2008/layout/LinedList"/>
    <dgm:cxn modelId="{4046C470-154A-4588-8A77-369DEC28D5BD}" type="presParOf" srcId="{93BF995F-41D2-47BD-9AC8-37F86BE14F73}" destId="{01D5CB2C-B076-4AB8-9ABB-0FBADD984C30}" srcOrd="4" destOrd="0" presId="urn:microsoft.com/office/officeart/2008/layout/LinedList"/>
    <dgm:cxn modelId="{C42EBDA9-D0B8-41A2-8B0D-60E2E698D177}" type="presParOf" srcId="{93BF995F-41D2-47BD-9AC8-37F86BE14F73}" destId="{B757B66D-08F2-49C8-8E08-6266F45E05EE}" srcOrd="5" destOrd="0" presId="urn:microsoft.com/office/officeart/2008/layout/LinedList"/>
    <dgm:cxn modelId="{9B8FBC7D-CE9E-4318-8AAD-109098D1A379}" type="presParOf" srcId="{B757B66D-08F2-49C8-8E08-6266F45E05EE}" destId="{9BE464A8-FC54-4962-822D-851456F1F2E8}" srcOrd="0" destOrd="0" presId="urn:microsoft.com/office/officeart/2008/layout/LinedList"/>
    <dgm:cxn modelId="{70533FF0-7F7E-4EDF-AA17-0922F8324011}" type="presParOf" srcId="{B757B66D-08F2-49C8-8E08-6266F45E05EE}" destId="{C2CA75E0-F347-42A3-8809-D1976643016A}" srcOrd="1" destOrd="0" presId="urn:microsoft.com/office/officeart/2008/layout/LinedList"/>
    <dgm:cxn modelId="{1E849BFE-C262-4349-97A2-AA9FFCFC3946}" type="presParOf" srcId="{C2CA75E0-F347-42A3-8809-D1976643016A}" destId="{B5E16E34-2755-4CE9-AFFE-E52A140C38EB}" srcOrd="0" destOrd="0" presId="urn:microsoft.com/office/officeart/2008/layout/LinedList"/>
    <dgm:cxn modelId="{B0E9DB24-04B9-460B-B900-2A3D00147EC9}" type="presParOf" srcId="{C2CA75E0-F347-42A3-8809-D1976643016A}" destId="{2BB0BA0F-BDFB-426F-8C07-FBE2963CCFB3}" srcOrd="1" destOrd="0" presId="urn:microsoft.com/office/officeart/2008/layout/LinedList"/>
    <dgm:cxn modelId="{3F606664-2B35-42D5-BB44-984DC13504E3}" type="presParOf" srcId="{2BB0BA0F-BDFB-426F-8C07-FBE2963CCFB3}" destId="{35D4CEC9-3C97-4A96-B675-34DAFB866419}" srcOrd="0" destOrd="0" presId="urn:microsoft.com/office/officeart/2008/layout/LinedList"/>
    <dgm:cxn modelId="{F06F396D-5327-4E57-903D-1E7AEC8A1B8A}" type="presParOf" srcId="{2BB0BA0F-BDFB-426F-8C07-FBE2963CCFB3}" destId="{703CB6F8-8216-4595-9CC2-A930E4BCE18F}" srcOrd="1" destOrd="0" presId="urn:microsoft.com/office/officeart/2008/layout/LinedList"/>
    <dgm:cxn modelId="{C5A1D9B5-67AE-4443-B160-9A2F8746E1C3}" type="presParOf" srcId="{2BB0BA0F-BDFB-426F-8C07-FBE2963CCFB3}" destId="{04218DAE-1626-470A-9749-3A192666E865}" srcOrd="2" destOrd="0" presId="urn:microsoft.com/office/officeart/2008/layout/LinedList"/>
    <dgm:cxn modelId="{A9015DEC-DCFA-4B4E-9745-0D26BC9AC05C}" type="presParOf" srcId="{C2CA75E0-F347-42A3-8809-D1976643016A}" destId="{D55B6E38-393D-4754-A4B3-66B15E4CB768}" srcOrd="2" destOrd="0" presId="urn:microsoft.com/office/officeart/2008/layout/LinedList"/>
    <dgm:cxn modelId="{13165D90-5F6A-4D51-840C-70973F71FFFF}" type="presParOf" srcId="{C2CA75E0-F347-42A3-8809-D1976643016A}" destId="{1663F9EE-B11B-4188-BAA6-E18607FBA333}" srcOrd="3" destOrd="0" presId="urn:microsoft.com/office/officeart/2008/layout/LinedList"/>
    <dgm:cxn modelId="{0E6642EA-06D0-49BE-944D-1C0BB2109DC1}" type="presParOf" srcId="{93BF995F-41D2-47BD-9AC8-37F86BE14F73}" destId="{908E8DAE-75CB-4354-A0F8-C5915D3E35F2}" srcOrd="6" destOrd="0" presId="urn:microsoft.com/office/officeart/2008/layout/LinedList"/>
    <dgm:cxn modelId="{10D2A96F-FC3C-444B-84E2-E2B84E70380C}" type="presParOf" srcId="{93BF995F-41D2-47BD-9AC8-37F86BE14F73}" destId="{456DA23A-37B1-4876-B385-B5D019703E6B}" srcOrd="7" destOrd="0" presId="urn:microsoft.com/office/officeart/2008/layout/LinedList"/>
    <dgm:cxn modelId="{412AF986-FA2B-46A5-81F3-752C2C258D16}" type="presParOf" srcId="{456DA23A-37B1-4876-B385-B5D019703E6B}" destId="{D1E8A4E9-9E1C-4E3A-8901-813475E33DA5}" srcOrd="0" destOrd="0" presId="urn:microsoft.com/office/officeart/2008/layout/LinedList"/>
    <dgm:cxn modelId="{93DAAB28-D021-4980-B17C-2E9C45886EF8}" type="presParOf" srcId="{456DA23A-37B1-4876-B385-B5D019703E6B}" destId="{41C4C948-D90A-46DF-8F24-920A8FEF385C}" srcOrd="1" destOrd="0" presId="urn:microsoft.com/office/officeart/2008/layout/LinedList"/>
    <dgm:cxn modelId="{71222D96-CE0C-49A9-A360-97EDD8770F23}" type="presParOf" srcId="{41C4C948-D90A-46DF-8F24-920A8FEF385C}" destId="{04CF209A-6B9E-4C2C-9A6C-40F45B344FBB}" srcOrd="0" destOrd="0" presId="urn:microsoft.com/office/officeart/2008/layout/LinedList"/>
    <dgm:cxn modelId="{40B0D5DC-1371-4F22-8C3C-ED6CEA166202}" type="presParOf" srcId="{41C4C948-D90A-46DF-8F24-920A8FEF385C}" destId="{C60D34C8-B9CA-4A5C-959A-09DFF9688552}" srcOrd="1" destOrd="0" presId="urn:microsoft.com/office/officeart/2008/layout/LinedList"/>
    <dgm:cxn modelId="{FEEEF216-B3D8-4E54-BC7F-5C7175ED7C27}" type="presParOf" srcId="{C60D34C8-B9CA-4A5C-959A-09DFF9688552}" destId="{27499495-8C6C-4A67-9045-7B8B95AA2963}" srcOrd="0" destOrd="0" presId="urn:microsoft.com/office/officeart/2008/layout/LinedList"/>
    <dgm:cxn modelId="{0DFC382D-D767-4741-B03D-E2EF89ABE4C3}" type="presParOf" srcId="{C60D34C8-B9CA-4A5C-959A-09DFF9688552}" destId="{6753A9D8-2D03-452F-A425-67E52CC7996A}" srcOrd="1" destOrd="0" presId="urn:microsoft.com/office/officeart/2008/layout/LinedList"/>
    <dgm:cxn modelId="{83563D57-3080-42D7-9B84-3BE69EEFB478}" type="presParOf" srcId="{C60D34C8-B9CA-4A5C-959A-09DFF9688552}" destId="{EC78BFA1-32B3-48F6-A6FF-BB3839E2C57E}" srcOrd="2" destOrd="0" presId="urn:microsoft.com/office/officeart/2008/layout/LinedList"/>
    <dgm:cxn modelId="{7FCDA141-302A-49FF-A1AB-563C5D708A8A}" type="presParOf" srcId="{41C4C948-D90A-46DF-8F24-920A8FEF385C}" destId="{25475A0E-0C46-47AF-AD99-8DB832627445}" srcOrd="2" destOrd="0" presId="urn:microsoft.com/office/officeart/2008/layout/LinedList"/>
    <dgm:cxn modelId="{235FAF88-4FCC-4F2C-A700-A63C287147E2}" type="presParOf" srcId="{41C4C948-D90A-46DF-8F24-920A8FEF385C}" destId="{05DC363E-2600-4808-B735-54F7D700E9CF}"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2DEB0-1A01-43E4-91B1-10C0AA04B4AE}">
      <dsp:nvSpPr>
        <dsp:cNvPr id="0" name=""/>
        <dsp:cNvSpPr/>
      </dsp:nvSpPr>
      <dsp:spPr>
        <a:xfrm>
          <a:off x="59136" y="0"/>
          <a:ext cx="4435490" cy="1763503"/>
        </a:xfrm>
        <a:prstGeom prst="rect">
          <a:avLst/>
        </a:prstGeom>
        <a:solidFill>
          <a:srgbClr val="FBF5D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1300" kern="1200" dirty="0" smtClean="0"/>
            <a:t>Приказ Федерального казначейства от 30.09.2016 </a:t>
          </a:r>
        </a:p>
        <a:p>
          <a:pPr marL="0" marR="0" lvl="0" indent="0" algn="ctr" defTabSz="914400" rtl="0" eaLnBrk="1" fontAlgn="auto" latinLnBrk="0" hangingPunct="1">
            <a:lnSpc>
              <a:spcPct val="100000"/>
            </a:lnSpc>
            <a:spcBef>
              <a:spcPct val="0"/>
            </a:spcBef>
            <a:spcAft>
              <a:spcPts val="0"/>
            </a:spcAft>
            <a:buClrTx/>
            <a:buSzTx/>
            <a:buFontTx/>
            <a:buNone/>
            <a:tabLst/>
            <a:defRPr/>
          </a:pPr>
          <a:r>
            <a:rPr lang="ru-RU" sz="1300" kern="1200" dirty="0" smtClean="0"/>
            <a:t>№ 356 </a:t>
          </a:r>
          <a:endParaRPr lang="ru-RU" sz="1300" kern="1200" dirty="0" smtClean="0"/>
        </a:p>
        <a:p>
          <a:pPr marL="0" marR="0" lvl="0" indent="0" algn="ctr" defTabSz="914400" rtl="0" eaLnBrk="1" fontAlgn="auto" latinLnBrk="0" hangingPunct="1">
            <a:lnSpc>
              <a:spcPct val="100000"/>
            </a:lnSpc>
            <a:spcBef>
              <a:spcPct val="0"/>
            </a:spcBef>
            <a:spcAft>
              <a:spcPts val="0"/>
            </a:spcAft>
            <a:buClrTx/>
            <a:buSzTx/>
            <a:buFontTx/>
            <a:buNone/>
            <a:tabLst/>
            <a:defRPr/>
          </a:pPr>
          <a:r>
            <a:rPr lang="ru-RU" sz="1300" kern="1200" dirty="0" smtClean="0"/>
            <a:t>(</a:t>
          </a:r>
          <a:r>
            <a:rPr lang="ru-RU" sz="1300" kern="1200" dirty="0" smtClean="0"/>
            <a:t>в ред. приказа Казначейства России от 30.12.2016 № 535) </a:t>
          </a:r>
        </a:p>
        <a:p>
          <a:pPr marL="0" marR="0" lvl="0" indent="0" algn="ctr" defTabSz="914400" rtl="0" eaLnBrk="1" fontAlgn="auto" latinLnBrk="0" hangingPunct="1">
            <a:lnSpc>
              <a:spcPct val="100000"/>
            </a:lnSpc>
            <a:spcBef>
              <a:spcPct val="0"/>
            </a:spcBef>
            <a:spcAft>
              <a:spcPts val="0"/>
            </a:spcAft>
            <a:buClrTx/>
            <a:buSzTx/>
            <a:buFontTx/>
            <a:buNone/>
            <a:tabLst/>
            <a:defRPr/>
          </a:pPr>
          <a:r>
            <a:rPr lang="ru-RU" sz="1300" kern="1200" dirty="0" smtClean="0"/>
            <a:t>«Об утверждении Порядка планирования контрольных мероприятий в финансово-бюджетной сфере, проводимых Федеральным казначейством и его территориальными органами»</a:t>
          </a:r>
          <a:endParaRPr lang="ru-RU" sz="1300" kern="1200" dirty="0"/>
        </a:p>
      </dsp:txBody>
      <dsp:txXfrm>
        <a:off x="59136" y="0"/>
        <a:ext cx="4435490" cy="1763503"/>
      </dsp:txXfrm>
    </dsp:sp>
    <dsp:sp modelId="{EAE7E1DF-FD01-4283-8E51-12E53A0A87F7}">
      <dsp:nvSpPr>
        <dsp:cNvPr id="0" name=""/>
        <dsp:cNvSpPr/>
      </dsp:nvSpPr>
      <dsp:spPr>
        <a:xfrm>
          <a:off x="44764" y="2250978"/>
          <a:ext cx="4470081" cy="1845721"/>
        </a:xfrm>
        <a:prstGeom prst="rect">
          <a:avLst/>
        </a:prstGeom>
        <a:solidFill>
          <a:srgbClr val="FBF5D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100000"/>
            </a:lnSpc>
            <a:spcBef>
              <a:spcPct val="0"/>
            </a:spcBef>
            <a:spcAft>
              <a:spcPts val="0"/>
            </a:spcAft>
          </a:pPr>
          <a:r>
            <a:rPr lang="ru-RU" sz="1300" kern="1200" dirty="0" smtClean="0"/>
            <a:t>Приказ Федерального казначейства от 30.12.2016 № 532 </a:t>
          </a:r>
        </a:p>
        <a:p>
          <a:pPr lvl="0" algn="ctr" defTabSz="577850" rtl="0">
            <a:lnSpc>
              <a:spcPct val="100000"/>
            </a:lnSpc>
            <a:spcBef>
              <a:spcPct val="0"/>
            </a:spcBef>
            <a:spcAft>
              <a:spcPts val="0"/>
            </a:spcAft>
          </a:pPr>
          <a:r>
            <a:rPr lang="ru-RU" sz="1300" kern="1200" dirty="0" smtClean="0"/>
            <a:t>«Об утверждении методики отбора контрольных мероприятий при формировании планов контрольных мероприятий Федерального казначейства и территориальных органов Федерального казначейства в финансово-бюджетной сфере»</a:t>
          </a:r>
          <a:endParaRPr lang="ru-RU" sz="1300" kern="1200" dirty="0"/>
        </a:p>
      </dsp:txBody>
      <dsp:txXfrm>
        <a:off x="44764" y="2250978"/>
        <a:ext cx="4470081" cy="1845721"/>
      </dsp:txXfrm>
    </dsp:sp>
    <dsp:sp modelId="{5A316A78-7C8C-4504-A3D1-626328A061FD}">
      <dsp:nvSpPr>
        <dsp:cNvPr id="0" name=""/>
        <dsp:cNvSpPr/>
      </dsp:nvSpPr>
      <dsp:spPr>
        <a:xfrm>
          <a:off x="4747446" y="0"/>
          <a:ext cx="4048010" cy="1695196"/>
        </a:xfrm>
        <a:prstGeom prst="rect">
          <a:avLst/>
        </a:prstGeom>
        <a:solidFill>
          <a:srgbClr val="FBF5D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endParaRPr lang="ru-RU" sz="1300" kern="1200" dirty="0" smtClean="0"/>
        </a:p>
        <a:p>
          <a:pPr lvl="0" algn="ctr" defTabSz="577850" rtl="0">
            <a:lnSpc>
              <a:spcPct val="90000"/>
            </a:lnSpc>
            <a:spcBef>
              <a:spcPct val="0"/>
            </a:spcBef>
            <a:spcAft>
              <a:spcPct val="35000"/>
            </a:spcAft>
          </a:pPr>
          <a:r>
            <a:rPr lang="ru-RU" sz="1300" kern="1200" dirty="0" smtClean="0"/>
            <a:t>Приказ </a:t>
          </a:r>
          <a:r>
            <a:rPr lang="ru-RU" sz="1300" kern="1200" dirty="0" smtClean="0"/>
            <a:t>Федерального казначейства от 01.03.2017 № 39 (в ред. приказа Казначейства России от 13.10.2017 № 237) «Об утверждении Стандарта внутренней организации контрольного мероприятия «Общие требования к внутренней организации контрольного мероприятия»»</a:t>
          </a:r>
        </a:p>
        <a:p>
          <a:pPr lvl="0" algn="ctr" defTabSz="577850" rtl="0">
            <a:lnSpc>
              <a:spcPct val="90000"/>
            </a:lnSpc>
            <a:spcBef>
              <a:spcPct val="0"/>
            </a:spcBef>
            <a:spcAft>
              <a:spcPct val="35000"/>
            </a:spcAft>
          </a:pPr>
          <a:endParaRPr lang="ru-RU" sz="1600" kern="1200" dirty="0"/>
        </a:p>
      </dsp:txBody>
      <dsp:txXfrm>
        <a:off x="4747446" y="0"/>
        <a:ext cx="4048010" cy="1695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A42D65-C4F9-4403-99EE-62556F22A81F}">
      <dsp:nvSpPr>
        <dsp:cNvPr id="0" name=""/>
        <dsp:cNvSpPr/>
      </dsp:nvSpPr>
      <dsp:spPr>
        <a:xfrm>
          <a:off x="444076" y="445625"/>
          <a:ext cx="2250411" cy="1290617"/>
        </a:xfrm>
        <a:prstGeom prst="roundRect">
          <a:avLst>
            <a:gd name="adj" fmla="val 10000"/>
          </a:avLst>
        </a:prstGeom>
        <a:solidFill>
          <a:srgbClr val="E8EAF8"/>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ru-RU" sz="3200" kern="1200" dirty="0" smtClean="0"/>
            <a:t>ЦАФК </a:t>
          </a:r>
          <a:endParaRPr lang="ru-RU" sz="3200" kern="1200" dirty="0"/>
        </a:p>
      </dsp:txBody>
      <dsp:txXfrm>
        <a:off x="481877" y="483426"/>
        <a:ext cx="2174809" cy="1215015"/>
      </dsp:txXfrm>
    </dsp:sp>
    <dsp:sp modelId="{9C3EB9CE-C683-49AF-9341-F46C79B20F26}">
      <dsp:nvSpPr>
        <dsp:cNvPr id="0" name=""/>
        <dsp:cNvSpPr/>
      </dsp:nvSpPr>
      <dsp:spPr>
        <a:xfrm rot="21599997">
          <a:off x="3061969" y="620972"/>
          <a:ext cx="4481851" cy="10412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ru-RU" sz="2400" kern="1200"/>
        </a:p>
      </dsp:txBody>
      <dsp:txXfrm>
        <a:off x="3061969" y="829219"/>
        <a:ext cx="4169481" cy="624741"/>
      </dsp:txXfrm>
    </dsp:sp>
    <dsp:sp modelId="{9CC6FE84-E3DD-45E1-AB6D-BD4F45AE27F6}">
      <dsp:nvSpPr>
        <dsp:cNvPr id="0" name=""/>
        <dsp:cNvSpPr/>
      </dsp:nvSpPr>
      <dsp:spPr>
        <a:xfrm>
          <a:off x="7759356" y="496258"/>
          <a:ext cx="3285878" cy="1401902"/>
        </a:xfrm>
        <a:prstGeom prst="roundRect">
          <a:avLst>
            <a:gd name="adj" fmla="val 10000"/>
          </a:avLst>
        </a:prstGeom>
        <a:solidFill>
          <a:srgbClr val="D1FACA"/>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ru-RU" sz="3200" kern="1200" dirty="0" smtClean="0"/>
            <a:t>УФК по субъектам РФ</a:t>
          </a:r>
          <a:endParaRPr lang="ru-RU" sz="3200" kern="1200" dirty="0"/>
        </a:p>
      </dsp:txBody>
      <dsp:txXfrm>
        <a:off x="7800416" y="537318"/>
        <a:ext cx="3203758" cy="13197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D965A-F32E-4CF8-A7D9-4F774F025C23}">
      <dsp:nvSpPr>
        <dsp:cNvPr id="0" name=""/>
        <dsp:cNvSpPr/>
      </dsp:nvSpPr>
      <dsp:spPr>
        <a:xfrm>
          <a:off x="4502" y="121054"/>
          <a:ext cx="2707372" cy="1082949"/>
        </a:xfrm>
        <a:prstGeom prst="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w="6350" cap="flat" cmpd="sng" algn="ctr">
          <a:solidFill>
            <a:schemeClr val="accent1">
              <a:alpha val="9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rtl="0">
            <a:lnSpc>
              <a:spcPct val="90000"/>
            </a:lnSpc>
            <a:spcBef>
              <a:spcPct val="0"/>
            </a:spcBef>
            <a:spcAft>
              <a:spcPct val="35000"/>
            </a:spcAft>
          </a:pPr>
          <a:r>
            <a:rPr lang="ru-RU" sz="1200" kern="1200" dirty="0" smtClean="0"/>
            <a:t>По объему выделенных бюджетных средств </a:t>
          </a:r>
          <a:endParaRPr lang="ru-RU" sz="1200" kern="1200" dirty="0"/>
        </a:p>
      </dsp:txBody>
      <dsp:txXfrm>
        <a:off x="4502" y="121054"/>
        <a:ext cx="2707372" cy="1082949"/>
      </dsp:txXfrm>
    </dsp:sp>
    <dsp:sp modelId="{CFFAC076-8E16-4AAE-91B1-EF8E18F38A23}">
      <dsp:nvSpPr>
        <dsp:cNvPr id="0" name=""/>
        <dsp:cNvSpPr/>
      </dsp:nvSpPr>
      <dsp:spPr>
        <a:xfrm>
          <a:off x="4502" y="1204003"/>
          <a:ext cx="2707372" cy="4058471"/>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ru-RU" sz="1600" kern="1200" smtClean="0"/>
            <a:t>Войсковая часть 3280 </a:t>
          </a:r>
          <a:endParaRPr lang="ru-RU" sz="1600" kern="1200"/>
        </a:p>
        <a:p>
          <a:pPr marL="171450" lvl="1" indent="-171450" algn="l" defTabSz="711200" rtl="0">
            <a:lnSpc>
              <a:spcPct val="90000"/>
            </a:lnSpc>
            <a:spcBef>
              <a:spcPct val="0"/>
            </a:spcBef>
            <a:spcAft>
              <a:spcPct val="15000"/>
            </a:spcAft>
            <a:buChar char="••"/>
          </a:pPr>
          <a:r>
            <a:rPr lang="ru-RU" sz="1600" kern="1200" smtClean="0"/>
            <a:t>Уральское межрегиональное управление государственного автодорожного надзора федеральной службы по надзору в сфере транспорта </a:t>
          </a:r>
          <a:endParaRPr lang="ru-RU" sz="1600" kern="1200"/>
        </a:p>
      </dsp:txBody>
      <dsp:txXfrm>
        <a:off x="4502" y="1204003"/>
        <a:ext cx="2707372" cy="4058471"/>
      </dsp:txXfrm>
    </dsp:sp>
    <dsp:sp modelId="{DD9F2CD0-CE7F-47E3-B406-DC7B142F64FB}">
      <dsp:nvSpPr>
        <dsp:cNvPr id="0" name=""/>
        <dsp:cNvSpPr/>
      </dsp:nvSpPr>
      <dsp:spPr>
        <a:xfrm>
          <a:off x="3090907" y="121054"/>
          <a:ext cx="2707372" cy="1082949"/>
        </a:xfrm>
        <a:prstGeom prst="rect">
          <a:avLst/>
        </a:prstGeom>
        <a:gradFill rotWithShape="0">
          <a:gsLst>
            <a:gs pos="0">
              <a:schemeClr val="accent1">
                <a:alpha val="90000"/>
                <a:hueOff val="0"/>
                <a:satOff val="0"/>
                <a:lumOff val="0"/>
                <a:alphaOff val="-13333"/>
                <a:satMod val="103000"/>
                <a:lumMod val="102000"/>
                <a:tint val="94000"/>
              </a:schemeClr>
            </a:gs>
            <a:gs pos="50000">
              <a:schemeClr val="accent1">
                <a:alpha val="90000"/>
                <a:hueOff val="0"/>
                <a:satOff val="0"/>
                <a:lumOff val="0"/>
                <a:alphaOff val="-13333"/>
                <a:satMod val="110000"/>
                <a:lumMod val="100000"/>
                <a:shade val="100000"/>
              </a:schemeClr>
            </a:gs>
            <a:gs pos="100000">
              <a:schemeClr val="accent1">
                <a:alpha val="90000"/>
                <a:hueOff val="0"/>
                <a:satOff val="0"/>
                <a:lumOff val="0"/>
                <a:alphaOff val="-13333"/>
                <a:lumMod val="99000"/>
                <a:satMod val="120000"/>
                <a:shade val="78000"/>
              </a:schemeClr>
            </a:gs>
          </a:gsLst>
          <a:lin ang="5400000" scaled="0"/>
        </a:gradFill>
        <a:ln w="6350" cap="flat" cmpd="sng" algn="ctr">
          <a:solidFill>
            <a:schemeClr val="accent1">
              <a:alpha val="90000"/>
              <a:hueOff val="0"/>
              <a:satOff val="0"/>
              <a:lumOff val="0"/>
              <a:alphaOff val="-13333"/>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rtl="0">
            <a:lnSpc>
              <a:spcPct val="90000"/>
            </a:lnSpc>
            <a:spcBef>
              <a:spcPct val="0"/>
            </a:spcBef>
            <a:spcAft>
              <a:spcPct val="35000"/>
            </a:spcAft>
          </a:pPr>
          <a:r>
            <a:rPr lang="ru-RU" sz="1200" kern="1200" dirty="0" smtClean="0"/>
            <a:t>По длительности периода, прошедшего с последнего контрольного </a:t>
          </a:r>
          <a:r>
            <a:rPr lang="ru-RU" sz="1200" kern="1200" dirty="0" smtClean="0"/>
            <a:t>мероприятия (3 и более года, или проверки не проводились)</a:t>
          </a:r>
          <a:endParaRPr lang="ru-RU" sz="1200" kern="1200" dirty="0"/>
        </a:p>
      </dsp:txBody>
      <dsp:txXfrm>
        <a:off x="3090907" y="121054"/>
        <a:ext cx="2707372" cy="1082949"/>
      </dsp:txXfrm>
    </dsp:sp>
    <dsp:sp modelId="{26AA6260-EA78-452E-B01D-1D40ACEF2EC7}">
      <dsp:nvSpPr>
        <dsp:cNvPr id="0" name=""/>
        <dsp:cNvSpPr/>
      </dsp:nvSpPr>
      <dsp:spPr>
        <a:xfrm>
          <a:off x="3090907" y="1204003"/>
          <a:ext cx="2707372" cy="4058471"/>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ru-RU" sz="1600" kern="1200" dirty="0" smtClean="0"/>
            <a:t>Федеральное государственное казенное учреждение здравоохранения «5 военный клинический госпиталь войск национальной гвардии Российской Федерации»</a:t>
          </a:r>
          <a:endParaRPr lang="ru-RU" sz="1600" kern="1200" dirty="0"/>
        </a:p>
        <a:p>
          <a:pPr marL="171450" lvl="1" indent="-171450" algn="l" defTabSz="711200" rtl="0">
            <a:lnSpc>
              <a:spcPct val="90000"/>
            </a:lnSpc>
            <a:spcBef>
              <a:spcPct val="0"/>
            </a:spcBef>
            <a:spcAft>
              <a:spcPct val="15000"/>
            </a:spcAft>
            <a:buChar char="••"/>
          </a:pPr>
          <a:r>
            <a:rPr lang="ru-RU" sz="1600" kern="1200" smtClean="0"/>
            <a:t>Межмуниципальный отдел Министерства внутренних дел Российской Федерации «Верхнесалдинский»</a:t>
          </a:r>
          <a:endParaRPr lang="ru-RU" sz="1600" kern="1200"/>
        </a:p>
      </dsp:txBody>
      <dsp:txXfrm>
        <a:off x="3090907" y="1204003"/>
        <a:ext cx="2707372" cy="4058471"/>
      </dsp:txXfrm>
    </dsp:sp>
    <dsp:sp modelId="{92716A6C-EB98-40F0-914E-0863FE4E2C0D}">
      <dsp:nvSpPr>
        <dsp:cNvPr id="0" name=""/>
        <dsp:cNvSpPr/>
      </dsp:nvSpPr>
      <dsp:spPr>
        <a:xfrm>
          <a:off x="6177312" y="121054"/>
          <a:ext cx="2707372" cy="1082949"/>
        </a:xfrm>
        <a:prstGeom prst="rect">
          <a:avLst/>
        </a:prstGeom>
        <a:gradFill rotWithShape="0">
          <a:gsLst>
            <a:gs pos="0">
              <a:schemeClr val="accent1">
                <a:alpha val="90000"/>
                <a:hueOff val="0"/>
                <a:satOff val="0"/>
                <a:lumOff val="0"/>
                <a:alphaOff val="-26667"/>
                <a:satMod val="103000"/>
                <a:lumMod val="102000"/>
                <a:tint val="94000"/>
              </a:schemeClr>
            </a:gs>
            <a:gs pos="50000">
              <a:schemeClr val="accent1">
                <a:alpha val="90000"/>
                <a:hueOff val="0"/>
                <a:satOff val="0"/>
                <a:lumOff val="0"/>
                <a:alphaOff val="-26667"/>
                <a:satMod val="110000"/>
                <a:lumMod val="100000"/>
                <a:shade val="100000"/>
              </a:schemeClr>
            </a:gs>
            <a:gs pos="100000">
              <a:schemeClr val="accent1">
                <a:alpha val="90000"/>
                <a:hueOff val="0"/>
                <a:satOff val="0"/>
                <a:lumOff val="0"/>
                <a:alphaOff val="-26667"/>
                <a:lumMod val="99000"/>
                <a:satMod val="120000"/>
                <a:shade val="78000"/>
              </a:schemeClr>
            </a:gs>
          </a:gsLst>
          <a:lin ang="5400000" scaled="0"/>
        </a:gradFill>
        <a:ln w="6350" cap="flat" cmpd="sng" algn="ctr">
          <a:solidFill>
            <a:schemeClr val="accent1">
              <a:alpha val="90000"/>
              <a:hueOff val="0"/>
              <a:satOff val="0"/>
              <a:lumOff val="0"/>
              <a:alphaOff val="-26667"/>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rtl="0">
            <a:lnSpc>
              <a:spcPct val="90000"/>
            </a:lnSpc>
            <a:spcBef>
              <a:spcPct val="0"/>
            </a:spcBef>
            <a:spcAft>
              <a:spcPct val="35000"/>
            </a:spcAft>
          </a:pPr>
          <a:r>
            <a:rPr lang="ru-RU" sz="1200" kern="1200" dirty="0" smtClean="0"/>
            <a:t>По наличию выявленных в ходе предыдущих КМ значительных нарушений в финансово-бюджетной сфере</a:t>
          </a:r>
          <a:endParaRPr lang="ru-RU" sz="1200" kern="1200" dirty="0"/>
        </a:p>
      </dsp:txBody>
      <dsp:txXfrm>
        <a:off x="6177312" y="121054"/>
        <a:ext cx="2707372" cy="1082949"/>
      </dsp:txXfrm>
    </dsp:sp>
    <dsp:sp modelId="{30AC50E3-A5B1-451F-AB9A-0B37A6EC1C33}">
      <dsp:nvSpPr>
        <dsp:cNvPr id="0" name=""/>
        <dsp:cNvSpPr/>
      </dsp:nvSpPr>
      <dsp:spPr>
        <a:xfrm>
          <a:off x="6177312" y="1204003"/>
          <a:ext cx="2707372" cy="4058471"/>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ru-RU" sz="1600" kern="1200" smtClean="0"/>
            <a:t>Федеральное государственное казенное учреждение "Управление Вневедомственной  Охраны Войск Национальной Гвардии Российской Федерации по Свердловской области" </a:t>
          </a:r>
          <a:endParaRPr lang="ru-RU" sz="1600" kern="1200"/>
        </a:p>
        <a:p>
          <a:pPr marL="171450" lvl="1" indent="-171450" algn="l" defTabSz="711200" rtl="0">
            <a:lnSpc>
              <a:spcPct val="90000"/>
            </a:lnSpc>
            <a:spcBef>
              <a:spcPct val="0"/>
            </a:spcBef>
            <a:spcAft>
              <a:spcPct val="15000"/>
            </a:spcAft>
            <a:buChar char="••"/>
          </a:pPr>
          <a:r>
            <a:rPr lang="ru-RU" sz="1600" kern="1200" smtClean="0"/>
            <a:t>Управление Министерства внутренних дел Российской Федерации по городу Екатеринбургу </a:t>
          </a:r>
          <a:endParaRPr lang="ru-RU" sz="1600" kern="1200"/>
        </a:p>
      </dsp:txBody>
      <dsp:txXfrm>
        <a:off x="6177312" y="1204003"/>
        <a:ext cx="2707372" cy="4058471"/>
      </dsp:txXfrm>
    </dsp:sp>
    <dsp:sp modelId="{1749E40A-13E2-4E0C-B758-75E26AD2E619}">
      <dsp:nvSpPr>
        <dsp:cNvPr id="0" name=""/>
        <dsp:cNvSpPr/>
      </dsp:nvSpPr>
      <dsp:spPr>
        <a:xfrm>
          <a:off x="9263716" y="121054"/>
          <a:ext cx="2707372" cy="1082949"/>
        </a:xfrm>
        <a:prstGeom prst="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w="6350" cap="flat" cmpd="sng" algn="ctr">
          <a:solidFill>
            <a:schemeClr val="accent1">
              <a:alpha val="90000"/>
              <a:hueOff val="0"/>
              <a:satOff val="0"/>
              <a:lumOff val="0"/>
              <a:alphaOff val="-4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rtl="0">
            <a:lnSpc>
              <a:spcPct val="90000"/>
            </a:lnSpc>
            <a:spcBef>
              <a:spcPct val="0"/>
            </a:spcBef>
            <a:spcAft>
              <a:spcPct val="35000"/>
            </a:spcAft>
          </a:pPr>
          <a:r>
            <a:rPr lang="ru-RU" sz="1200" kern="1200" dirty="0" smtClean="0"/>
            <a:t>По направлению средств федерального бюджета на капитальные вложения в объекты государственной собственности на сумму более 10 млн. руб.</a:t>
          </a:r>
          <a:endParaRPr lang="ru-RU" sz="1200" kern="1200" dirty="0"/>
        </a:p>
      </dsp:txBody>
      <dsp:txXfrm>
        <a:off x="9263716" y="121054"/>
        <a:ext cx="2707372" cy="1082949"/>
      </dsp:txXfrm>
    </dsp:sp>
    <dsp:sp modelId="{BD174608-905D-4C25-B92C-DC38EF79CF70}">
      <dsp:nvSpPr>
        <dsp:cNvPr id="0" name=""/>
        <dsp:cNvSpPr/>
      </dsp:nvSpPr>
      <dsp:spPr>
        <a:xfrm>
          <a:off x="9263716" y="1204003"/>
          <a:ext cx="2707372" cy="4058471"/>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rtl="0">
            <a:lnSpc>
              <a:spcPct val="90000"/>
            </a:lnSpc>
            <a:spcBef>
              <a:spcPct val="0"/>
            </a:spcBef>
            <a:spcAft>
              <a:spcPct val="15000"/>
            </a:spcAft>
            <a:buChar char="••"/>
          </a:pPr>
          <a:r>
            <a:rPr lang="ru-RU" sz="1600" kern="1200" dirty="0" smtClean="0"/>
            <a:t>Федеральное государственное бюджетное образовательное учреждение высшего образования «Уральский государственный лесотехнический университет» </a:t>
          </a:r>
          <a:endParaRPr lang="ru-RU" sz="1600" kern="1200" dirty="0"/>
        </a:p>
        <a:p>
          <a:pPr marL="171450" lvl="1" indent="-171450" algn="l" defTabSz="711200" rtl="0">
            <a:lnSpc>
              <a:spcPct val="90000"/>
            </a:lnSpc>
            <a:spcBef>
              <a:spcPct val="0"/>
            </a:spcBef>
            <a:spcAft>
              <a:spcPct val="15000"/>
            </a:spcAft>
            <a:buChar char="••"/>
          </a:pPr>
          <a:r>
            <a:rPr lang="ru-RU" sz="1600" kern="1200" smtClean="0"/>
            <a:t>Федеральное государственное бюджетное учреждение науки Институт математики и механики им. Н.Н. Красовского Уральского отделения Российской академии наук </a:t>
          </a:r>
          <a:endParaRPr lang="ru-RU" sz="1600" kern="1200"/>
        </a:p>
      </dsp:txBody>
      <dsp:txXfrm>
        <a:off x="9263716" y="1204003"/>
        <a:ext cx="2707372" cy="40584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6179E-C885-4EDB-8260-E484313F3E03}">
      <dsp:nvSpPr>
        <dsp:cNvPr id="0" name=""/>
        <dsp:cNvSpPr/>
      </dsp:nvSpPr>
      <dsp:spPr>
        <a:xfrm>
          <a:off x="0" y="73009"/>
          <a:ext cx="9326880" cy="635602"/>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dirty="0" smtClean="0"/>
            <a:t>Данные, направленные Федеральным казначейством в адрес ТОФК;</a:t>
          </a:r>
          <a:endParaRPr lang="ru-RU" sz="1600" kern="1200" dirty="0"/>
        </a:p>
      </dsp:txBody>
      <dsp:txXfrm>
        <a:off x="31028" y="104037"/>
        <a:ext cx="9264824" cy="573546"/>
      </dsp:txXfrm>
    </dsp:sp>
    <dsp:sp modelId="{3BA285A0-E0A3-4851-9BA6-40CCF2E46E63}">
      <dsp:nvSpPr>
        <dsp:cNvPr id="0" name=""/>
        <dsp:cNvSpPr/>
      </dsp:nvSpPr>
      <dsp:spPr>
        <a:xfrm>
          <a:off x="0" y="754692"/>
          <a:ext cx="9326880" cy="635602"/>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Информация из реестра участников бюджетного процесса, а также юридических лиц, не являющихся участниками бюджетного процесса;</a:t>
          </a:r>
          <a:endParaRPr lang="ru-RU" sz="1600" kern="1200"/>
        </a:p>
      </dsp:txBody>
      <dsp:txXfrm>
        <a:off x="31028" y="785720"/>
        <a:ext cx="9264824" cy="573546"/>
      </dsp:txXfrm>
    </dsp:sp>
    <dsp:sp modelId="{4656783E-86D6-405C-BA5B-1C28ED540CBC}">
      <dsp:nvSpPr>
        <dsp:cNvPr id="0" name=""/>
        <dsp:cNvSpPr/>
      </dsp:nvSpPr>
      <dsp:spPr>
        <a:xfrm>
          <a:off x="0" y="1436374"/>
          <a:ext cx="9326880" cy="635602"/>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Данные из единого государственного реестра юридических лиц;</a:t>
          </a:r>
          <a:endParaRPr lang="ru-RU" sz="1600" kern="1200"/>
        </a:p>
      </dsp:txBody>
      <dsp:txXfrm>
        <a:off x="31028" y="1467402"/>
        <a:ext cx="9264824" cy="573546"/>
      </dsp:txXfrm>
    </dsp:sp>
    <dsp:sp modelId="{312B08D8-1FDB-4C2F-8DE8-B3E4052EEE56}">
      <dsp:nvSpPr>
        <dsp:cNvPr id="0" name=""/>
        <dsp:cNvSpPr/>
      </dsp:nvSpPr>
      <dsp:spPr>
        <a:xfrm>
          <a:off x="0" y="2118057"/>
          <a:ext cx="9326880" cy="635602"/>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Основные направления деятельности;</a:t>
          </a:r>
          <a:endParaRPr lang="ru-RU" sz="1600" kern="1200"/>
        </a:p>
      </dsp:txBody>
      <dsp:txXfrm>
        <a:off x="31028" y="2149085"/>
        <a:ext cx="9264824" cy="573546"/>
      </dsp:txXfrm>
    </dsp:sp>
    <dsp:sp modelId="{870A62D4-AB47-4941-9387-07B689C17399}">
      <dsp:nvSpPr>
        <dsp:cNvPr id="0" name=""/>
        <dsp:cNvSpPr/>
      </dsp:nvSpPr>
      <dsp:spPr>
        <a:xfrm>
          <a:off x="0" y="2799739"/>
          <a:ext cx="9326880" cy="635602"/>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ru-RU" sz="1600" kern="1200" smtClean="0"/>
            <a:t>Сведения из АСФК и иных информационных систем, владельцем или оператором которых является Федеральное казначейство</a:t>
          </a:r>
          <a:endParaRPr lang="ru-RU" sz="1600" kern="1200"/>
        </a:p>
      </dsp:txBody>
      <dsp:txXfrm>
        <a:off x="31028" y="2830767"/>
        <a:ext cx="9264824" cy="5735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1098B-84FF-42A6-9DF2-93F64BF249C1}">
      <dsp:nvSpPr>
        <dsp:cNvPr id="0" name=""/>
        <dsp:cNvSpPr/>
      </dsp:nvSpPr>
      <dsp:spPr>
        <a:xfrm>
          <a:off x="0" y="0"/>
          <a:ext cx="1134427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23BB7D-C0C3-421D-AC51-0837288FF7DF}">
      <dsp:nvSpPr>
        <dsp:cNvPr id="0" name=""/>
        <dsp:cNvSpPr/>
      </dsp:nvSpPr>
      <dsp:spPr>
        <a:xfrm>
          <a:off x="0" y="0"/>
          <a:ext cx="2464305" cy="1345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ru-RU" sz="1200" b="1" kern="1200" dirty="0" smtClean="0">
              <a:latin typeface="Cambria" panose="02040503050406030204" pitchFamily="18" charset="0"/>
            </a:rPr>
            <a:t>Участие сотрудников УФК в контрольных мероприятиях</a:t>
          </a:r>
          <a:r>
            <a:rPr lang="ru-RU" sz="1200" b="1" kern="1200" dirty="0" smtClean="0"/>
            <a:t>, проводимых органами прокуратуры,  федеральными органами исполнительной власти и иными органами</a:t>
          </a:r>
          <a:endParaRPr lang="ru-RU" sz="1400" b="1" kern="1200" dirty="0">
            <a:latin typeface="Cambria" panose="02040503050406030204" pitchFamily="18" charset="0"/>
          </a:endParaRPr>
        </a:p>
      </dsp:txBody>
      <dsp:txXfrm>
        <a:off x="0" y="0"/>
        <a:ext cx="2464305" cy="1345047"/>
      </dsp:txXfrm>
    </dsp:sp>
    <dsp:sp modelId="{24A26E7F-529F-46AD-BDB4-037A0A87A18B}">
      <dsp:nvSpPr>
        <dsp:cNvPr id="0" name=""/>
        <dsp:cNvSpPr/>
      </dsp:nvSpPr>
      <dsp:spPr>
        <a:xfrm>
          <a:off x="2629739" y="0"/>
          <a:ext cx="8714536" cy="1221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ru-RU" sz="1200" kern="1200" dirty="0" smtClean="0"/>
            <a:t>Внести изменения в п. 2.6 Соглашения о порядке взаимодействия Федерального казначейства и Генеральной прокуратуры от 29.11.2016 № 07-04-30/12 в части предоставления материалов, свидетельствующих о нарушении объектом контроля законодательства Российской Федерации. Необходимо получение от органа прокуратуры материалов, свидетельствующих о нарушении объектом контроля законодательства Российской Федерации, перед планированием контрольных мероприятий на соответствующий год для включения данных объектов контроля во </a:t>
          </a:r>
          <a:r>
            <a:rPr lang="en-US" sz="1200" kern="1200" dirty="0" smtClean="0"/>
            <a:t>II</a:t>
          </a:r>
          <a:r>
            <a:rPr lang="ru-RU" sz="1200" kern="1200" dirty="0" smtClean="0"/>
            <a:t>-ой раздел Плана ФК (ТОФК). Данный подход поможет повысить эффективность контрольно-надзорной деятельности и результативность контрольных мероприятий.</a:t>
          </a:r>
          <a:endParaRPr lang="ru-RU" sz="1200" kern="1200" dirty="0">
            <a:latin typeface="Cambria" panose="02040503050406030204" pitchFamily="18" charset="0"/>
          </a:endParaRPr>
        </a:p>
      </dsp:txBody>
      <dsp:txXfrm>
        <a:off x="2629739" y="0"/>
        <a:ext cx="8714536" cy="1221575"/>
      </dsp:txXfrm>
    </dsp:sp>
    <dsp:sp modelId="{4BC91948-711F-4156-B823-5C47C07E6E8F}">
      <dsp:nvSpPr>
        <dsp:cNvPr id="0" name=""/>
        <dsp:cNvSpPr/>
      </dsp:nvSpPr>
      <dsp:spPr>
        <a:xfrm>
          <a:off x="2466904" y="1055105"/>
          <a:ext cx="838412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5F117A-B2DE-40C4-ACA5-80EC0BED6E8A}">
      <dsp:nvSpPr>
        <dsp:cNvPr id="0" name=""/>
        <dsp:cNvSpPr/>
      </dsp:nvSpPr>
      <dsp:spPr>
        <a:xfrm>
          <a:off x="0" y="1113335"/>
          <a:ext cx="1134427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EB673A-D6C8-41D4-A313-F2D1367189D5}">
      <dsp:nvSpPr>
        <dsp:cNvPr id="0" name=""/>
        <dsp:cNvSpPr/>
      </dsp:nvSpPr>
      <dsp:spPr>
        <a:xfrm>
          <a:off x="0" y="1221692"/>
          <a:ext cx="2612535" cy="1345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ru-RU" sz="1200" b="1" kern="1200" dirty="0" smtClean="0">
              <a:latin typeface="Cambria" panose="02040503050406030204" pitchFamily="18" charset="0"/>
            </a:rPr>
            <a:t>Крайне высокая трудоемкость сбора информации в процессе анализа по отбору контрольных мероприятий </a:t>
          </a:r>
          <a:endParaRPr lang="ru-RU" sz="1200" b="1" kern="1200" dirty="0">
            <a:latin typeface="Cambria" panose="02040503050406030204" pitchFamily="18" charset="0"/>
          </a:endParaRPr>
        </a:p>
      </dsp:txBody>
      <dsp:txXfrm>
        <a:off x="0" y="1221692"/>
        <a:ext cx="2612535" cy="1345047"/>
      </dsp:txXfrm>
    </dsp:sp>
    <dsp:sp modelId="{DC0F8EA2-6CD8-457F-89A0-7DFDC2FA19D4}">
      <dsp:nvSpPr>
        <dsp:cNvPr id="0" name=""/>
        <dsp:cNvSpPr/>
      </dsp:nvSpPr>
      <dsp:spPr>
        <a:xfrm>
          <a:off x="2556624" y="1141802"/>
          <a:ext cx="8565353" cy="1330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100000"/>
            </a:lnSpc>
            <a:spcBef>
              <a:spcPct val="0"/>
            </a:spcBef>
            <a:spcAft>
              <a:spcPts val="0"/>
            </a:spcAft>
          </a:pPr>
          <a:r>
            <a:rPr lang="ru-RU" sz="1200" kern="1200" dirty="0" smtClean="0">
              <a:latin typeface="+mn-lt"/>
              <a:sym typeface="Wingdings" panose="05000000000000000000" pitchFamily="2" charset="2"/>
            </a:rPr>
            <a:t> </a:t>
          </a:r>
          <a:r>
            <a:rPr lang="ru-RU" sz="1200" kern="1200" dirty="0" smtClean="0">
              <a:latin typeface="+mn-lt"/>
            </a:rPr>
            <a:t>Дополнить ПИАО (подсистема </a:t>
          </a:r>
          <a:r>
            <a:rPr lang="ru-RU" sz="1200" kern="1200" dirty="0" smtClean="0">
              <a:latin typeface="+mn-lt"/>
            </a:rPr>
            <a:t>информационно-аналитического обеспечения) </a:t>
          </a:r>
          <a:r>
            <a:rPr lang="ru-RU" sz="1200" kern="1200" dirty="0" smtClean="0">
              <a:latin typeface="+mn-lt"/>
            </a:rPr>
            <a:t>Витриной для контрольно-ревизионного блока для проведения анализа документов организаций</a:t>
          </a:r>
          <a:endParaRPr lang="ru-RU" sz="1200" kern="1200" dirty="0" smtClean="0">
            <a:latin typeface="+mn-lt"/>
          </a:endParaRPr>
        </a:p>
        <a:p>
          <a:pPr lvl="0" algn="l" defTabSz="533400">
            <a:lnSpc>
              <a:spcPct val="100000"/>
            </a:lnSpc>
            <a:spcBef>
              <a:spcPct val="0"/>
            </a:spcBef>
            <a:spcAft>
              <a:spcPts val="0"/>
            </a:spcAft>
          </a:pPr>
          <a:r>
            <a:rPr lang="ru-RU" sz="1200" kern="1200" dirty="0" smtClean="0">
              <a:latin typeface="+mn-lt"/>
              <a:sym typeface="Wingdings" panose="05000000000000000000" pitchFamily="2" charset="2"/>
            </a:rPr>
            <a:t> </a:t>
          </a:r>
          <a:r>
            <a:rPr lang="ru-RU" sz="1200" kern="1200" dirty="0" smtClean="0">
              <a:latin typeface="+mn-lt"/>
            </a:rPr>
            <a:t>Разработать программный продукт для контрольно-ревизионного блока в виде базы данных, содержащей аналитическую информацию, необходимую для отбора контрольных мероприятий с учетом риск-ориентированного подхода. А именно:</a:t>
          </a:r>
        </a:p>
        <a:p>
          <a:pPr lvl="0" algn="l" defTabSz="533400">
            <a:lnSpc>
              <a:spcPct val="100000"/>
            </a:lnSpc>
            <a:spcBef>
              <a:spcPct val="0"/>
            </a:spcBef>
            <a:spcAft>
              <a:spcPts val="0"/>
            </a:spcAft>
          </a:pPr>
          <a:r>
            <a:rPr lang="ru-RU" sz="1200" kern="1200" dirty="0" smtClean="0">
              <a:latin typeface="+mn-lt"/>
            </a:rPr>
            <a:t>- бюджетная роспись на соответствующие года</a:t>
          </a:r>
        </a:p>
        <a:p>
          <a:pPr lvl="0" algn="l" defTabSz="533400">
            <a:lnSpc>
              <a:spcPct val="100000"/>
            </a:lnSpc>
            <a:spcBef>
              <a:spcPct val="0"/>
            </a:spcBef>
            <a:spcAft>
              <a:spcPts val="0"/>
            </a:spcAft>
          </a:pPr>
          <a:r>
            <a:rPr lang="ru-RU" sz="1200" kern="1200" dirty="0" smtClean="0">
              <a:latin typeface="+mn-lt"/>
            </a:rPr>
            <a:t>- информация о получателях средств</a:t>
          </a:r>
        </a:p>
        <a:p>
          <a:pPr lvl="0" algn="l" defTabSz="533400">
            <a:lnSpc>
              <a:spcPct val="100000"/>
            </a:lnSpc>
            <a:spcBef>
              <a:spcPct val="0"/>
            </a:spcBef>
            <a:spcAft>
              <a:spcPts val="0"/>
            </a:spcAft>
          </a:pPr>
          <a:r>
            <a:rPr lang="ru-RU" sz="1200" kern="1200" dirty="0" smtClean="0">
              <a:latin typeface="+mn-lt"/>
            </a:rPr>
            <a:t>- целевые показатели</a:t>
          </a:r>
        </a:p>
        <a:p>
          <a:pPr lvl="0" algn="l" defTabSz="533400">
            <a:lnSpc>
              <a:spcPct val="100000"/>
            </a:lnSpc>
            <a:spcBef>
              <a:spcPct val="0"/>
            </a:spcBef>
            <a:spcAft>
              <a:spcPts val="0"/>
            </a:spcAft>
          </a:pPr>
          <a:r>
            <a:rPr lang="ru-RU" sz="1200" kern="1200" dirty="0" smtClean="0">
              <a:latin typeface="+mn-lt"/>
            </a:rPr>
            <a:t>- исполнение целевых показателей </a:t>
          </a:r>
          <a:r>
            <a:rPr lang="ru-RU" sz="1200" kern="1200" dirty="0" smtClean="0">
              <a:latin typeface="+mn-lt"/>
            </a:rPr>
            <a:t> </a:t>
          </a:r>
          <a:endParaRPr lang="ru-RU" sz="1200" kern="1200" dirty="0" smtClean="0">
            <a:latin typeface="+mn-lt"/>
          </a:endParaRPr>
        </a:p>
        <a:p>
          <a:pPr lvl="0" algn="l" defTabSz="533400">
            <a:lnSpc>
              <a:spcPct val="90000"/>
            </a:lnSpc>
            <a:spcBef>
              <a:spcPct val="0"/>
            </a:spcBef>
            <a:spcAft>
              <a:spcPct val="35000"/>
            </a:spcAft>
          </a:pPr>
          <a:endParaRPr lang="ru-RU" sz="1400" kern="1200" dirty="0">
            <a:latin typeface="Cambria" panose="02040503050406030204" pitchFamily="18" charset="0"/>
          </a:endParaRPr>
        </a:p>
      </dsp:txBody>
      <dsp:txXfrm>
        <a:off x="2556624" y="1141802"/>
        <a:ext cx="8565353" cy="1330639"/>
      </dsp:txXfrm>
    </dsp:sp>
    <dsp:sp modelId="{5BB28F5E-D34D-4FCF-9E3D-4EA35EA9011E}">
      <dsp:nvSpPr>
        <dsp:cNvPr id="0" name=""/>
        <dsp:cNvSpPr/>
      </dsp:nvSpPr>
      <dsp:spPr>
        <a:xfrm>
          <a:off x="2550193" y="2690922"/>
          <a:ext cx="840185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D5CB2C-B076-4AB8-9ABB-0FBADD984C30}">
      <dsp:nvSpPr>
        <dsp:cNvPr id="0" name=""/>
        <dsp:cNvSpPr/>
      </dsp:nvSpPr>
      <dsp:spPr>
        <a:xfrm>
          <a:off x="0" y="2725979"/>
          <a:ext cx="1134427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E464A8-FC54-4962-822D-851456F1F2E8}">
      <dsp:nvSpPr>
        <dsp:cNvPr id="0" name=""/>
        <dsp:cNvSpPr/>
      </dsp:nvSpPr>
      <dsp:spPr>
        <a:xfrm>
          <a:off x="0" y="2787192"/>
          <a:ext cx="2520982" cy="1345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ru-RU" sz="1200" b="1" kern="1200" dirty="0" smtClean="0">
              <a:latin typeface="Cambria" panose="02040503050406030204" pitchFamily="18" charset="0"/>
            </a:rPr>
            <a:t>Объемы средств из федерального бюджета предоставленных бюджетам субъектов (как параметры отбора)</a:t>
          </a:r>
          <a:endParaRPr lang="ru-RU" sz="1200" b="1" kern="1200" dirty="0">
            <a:latin typeface="Cambria" panose="02040503050406030204" pitchFamily="18" charset="0"/>
          </a:endParaRPr>
        </a:p>
      </dsp:txBody>
      <dsp:txXfrm>
        <a:off x="0" y="2787192"/>
        <a:ext cx="2520982" cy="1345047"/>
      </dsp:txXfrm>
    </dsp:sp>
    <dsp:sp modelId="{703CB6F8-8216-4595-9CC2-A930E4BCE18F}">
      <dsp:nvSpPr>
        <dsp:cNvPr id="0" name=""/>
        <dsp:cNvSpPr/>
      </dsp:nvSpPr>
      <dsp:spPr>
        <a:xfrm>
          <a:off x="2570290" y="2805848"/>
          <a:ext cx="8653057" cy="890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marR="0" lvl="0" indent="0" algn="l" defTabSz="533400" eaLnBrk="1" fontAlgn="auto" latinLnBrk="0" hangingPunct="1">
            <a:lnSpc>
              <a:spcPct val="90000"/>
            </a:lnSpc>
            <a:spcBef>
              <a:spcPct val="0"/>
            </a:spcBef>
            <a:spcAft>
              <a:spcPct val="35000"/>
            </a:spcAft>
            <a:buClrTx/>
            <a:buSzTx/>
            <a:buFontTx/>
            <a:buNone/>
            <a:tabLst/>
            <a:defRPr/>
          </a:pPr>
          <a:r>
            <a:rPr lang="ru-RU" sz="1200" kern="1200" dirty="0" smtClean="0">
              <a:latin typeface="+mn-lt"/>
            </a:rPr>
            <a:t>Практика отбора контрольных мероприятий по параметрам 1.4, 1.5, 1.6 (критерии отбора, согласно Методике) показывает, что </a:t>
          </a:r>
          <a:r>
            <a:rPr lang="ru-RU" sz="1200" kern="1200" dirty="0" smtClean="0">
              <a:latin typeface="+mn-lt"/>
            </a:rPr>
            <a:t>есть </a:t>
          </a:r>
          <a:r>
            <a:rPr lang="ru-RU" sz="1200" kern="1200" dirty="0" smtClean="0">
              <a:latin typeface="+mn-lt"/>
            </a:rPr>
            <a:t>необходимость исключить установленные в указанных критериях отбора числовые значения (верхние пределы объёма финансирования), т</a:t>
          </a:r>
          <a:r>
            <a:rPr lang="ru-RU" sz="1200" kern="1200" dirty="0" smtClean="0">
              <a:latin typeface="+mn-lt"/>
            </a:rPr>
            <a:t>ак как средства из федерального бюджета, предоставляемые субъектам Российской Федерации, поступают в разных объемах, а для субъектов РФ достаточно учесть направление средств из федерального бюджета.</a:t>
          </a:r>
          <a:r>
            <a:rPr lang="ru-RU" sz="1200" kern="1200" dirty="0" smtClean="0">
              <a:latin typeface="+mn-lt"/>
            </a:rPr>
            <a:t> </a:t>
          </a:r>
          <a:endParaRPr lang="ru-RU" sz="1200" kern="1200" dirty="0">
            <a:latin typeface="+mn-lt"/>
          </a:endParaRPr>
        </a:p>
      </dsp:txBody>
      <dsp:txXfrm>
        <a:off x="2570290" y="2805848"/>
        <a:ext cx="8653057" cy="890259"/>
      </dsp:txXfrm>
    </dsp:sp>
    <dsp:sp modelId="{D55B6E38-393D-4754-A4B3-66B15E4CB768}">
      <dsp:nvSpPr>
        <dsp:cNvPr id="0" name=""/>
        <dsp:cNvSpPr/>
      </dsp:nvSpPr>
      <dsp:spPr>
        <a:xfrm>
          <a:off x="2525656" y="3725549"/>
          <a:ext cx="881840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8E8DAE-75CB-4354-A0F8-C5915D3E35F2}">
      <dsp:nvSpPr>
        <dsp:cNvPr id="0" name=""/>
        <dsp:cNvSpPr/>
      </dsp:nvSpPr>
      <dsp:spPr>
        <a:xfrm>
          <a:off x="0" y="3688737"/>
          <a:ext cx="1134427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E8A4E9-9E1C-4E3A-8901-813475E33DA5}">
      <dsp:nvSpPr>
        <dsp:cNvPr id="0" name=""/>
        <dsp:cNvSpPr/>
      </dsp:nvSpPr>
      <dsp:spPr>
        <a:xfrm>
          <a:off x="0" y="3853263"/>
          <a:ext cx="2336951" cy="1345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ru-RU" sz="1200" b="1" kern="1200" dirty="0" smtClean="0">
              <a:latin typeface="Cambria" panose="02040503050406030204" pitchFamily="18" charset="0"/>
            </a:rPr>
            <a:t>Расширение перечня критериев отбора </a:t>
          </a:r>
          <a:endParaRPr lang="ru-RU" sz="1200" b="1" kern="1200" dirty="0">
            <a:latin typeface="Cambria" panose="02040503050406030204" pitchFamily="18" charset="0"/>
          </a:endParaRPr>
        </a:p>
      </dsp:txBody>
      <dsp:txXfrm>
        <a:off x="0" y="3853263"/>
        <a:ext cx="2336951" cy="1345047"/>
      </dsp:txXfrm>
    </dsp:sp>
    <dsp:sp modelId="{6753A9D8-2D03-452F-A425-67E52CC7996A}">
      <dsp:nvSpPr>
        <dsp:cNvPr id="0" name=""/>
        <dsp:cNvSpPr/>
      </dsp:nvSpPr>
      <dsp:spPr>
        <a:xfrm>
          <a:off x="2487671" y="3798509"/>
          <a:ext cx="8856604" cy="1221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ru-RU" sz="1200" kern="1200" dirty="0" smtClean="0">
              <a:latin typeface="+mn-lt"/>
            </a:rPr>
            <a:t>2.6 Наличие информации о признаках нарушений бюджетного законодательства Российской Федераций, выявленных органами Федерального казначейства по результатам анализа принятых к исполнению судебных актов, предусматривающих обращения взыскания на средства федерального бюджета по денежным обязательствам казенных учреждений, на средства бюджетных (автономных) учреждений, и решений налогового органа о взыскании налога, сбора, страхового взноса, пеней и штрафов, предусматривающих обращение взыскания на средства федерального бюджета, на средства бюджетных (автономных) учреждений.</a:t>
          </a:r>
        </a:p>
        <a:p>
          <a:pPr lvl="0" algn="l" defTabSz="533400">
            <a:lnSpc>
              <a:spcPct val="90000"/>
            </a:lnSpc>
            <a:spcBef>
              <a:spcPct val="0"/>
            </a:spcBef>
            <a:spcAft>
              <a:spcPct val="35000"/>
            </a:spcAft>
          </a:pPr>
          <a:r>
            <a:rPr lang="ru-RU" sz="1200" kern="1200" dirty="0" smtClean="0">
              <a:latin typeface="+mn-lt"/>
            </a:rPr>
            <a:t>2.7 Наличие информации о признаках нарушений бюджетного законодательства Российской Федераций, выявленных органами Федерального казначейства по результатам анализа данных Сведений о результатах мониторинга информации, представляемой в подсистему учета и отчетности ГИИС «Электронный бюджет».</a:t>
          </a:r>
          <a:endParaRPr lang="ru-RU" sz="1200" kern="1200" dirty="0">
            <a:latin typeface="+mn-lt"/>
          </a:endParaRPr>
        </a:p>
      </dsp:txBody>
      <dsp:txXfrm>
        <a:off x="2487671" y="3798509"/>
        <a:ext cx="8856604" cy="1221575"/>
      </dsp:txXfrm>
    </dsp:sp>
    <dsp:sp modelId="{25475A0E-0C46-47AF-AD99-8DB832627445}">
      <dsp:nvSpPr>
        <dsp:cNvPr id="0" name=""/>
        <dsp:cNvSpPr/>
      </dsp:nvSpPr>
      <dsp:spPr>
        <a:xfrm>
          <a:off x="2336951" y="5317795"/>
          <a:ext cx="7515582"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0DECF61E-72ED-4679-936B-E052A6E5E4AB}" type="datetimeFigureOut">
              <a:rPr lang="ru-RU" smtClean="0"/>
              <a:t>26.06.2018</a:t>
            </a:fld>
            <a:endParaRPr lang="ru-RU"/>
          </a:p>
        </p:txBody>
      </p:sp>
      <p:sp>
        <p:nvSpPr>
          <p:cNvPr id="4" name="Образ слайда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2EFA4D26-0E01-422B-82EC-6FC44E00B7F2}" type="slidenum">
              <a:rPr lang="ru-RU" smtClean="0"/>
              <a:t>‹#›</a:t>
            </a:fld>
            <a:endParaRPr lang="ru-RU"/>
          </a:p>
        </p:txBody>
      </p:sp>
    </p:spTree>
    <p:extLst>
      <p:ext uri="{BB962C8B-B14F-4D97-AF65-F5344CB8AC3E}">
        <p14:creationId xmlns:p14="http://schemas.microsoft.com/office/powerpoint/2010/main" val="2954842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EFA4D26-0E01-422B-82EC-6FC44E00B7F2}" type="slidenum">
              <a:rPr lang="ru-RU" smtClean="0"/>
              <a:t>4</a:t>
            </a:fld>
            <a:endParaRPr lang="ru-RU"/>
          </a:p>
        </p:txBody>
      </p:sp>
    </p:spTree>
    <p:extLst>
      <p:ext uri="{BB962C8B-B14F-4D97-AF65-F5344CB8AC3E}">
        <p14:creationId xmlns:p14="http://schemas.microsoft.com/office/powerpoint/2010/main" val="3265023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EFA4D26-0E01-422B-82EC-6FC44E00B7F2}" type="slidenum">
              <a:rPr lang="ru-RU" smtClean="0"/>
              <a:t>5</a:t>
            </a:fld>
            <a:endParaRPr lang="ru-RU"/>
          </a:p>
        </p:txBody>
      </p:sp>
    </p:spTree>
    <p:extLst>
      <p:ext uri="{BB962C8B-B14F-4D97-AF65-F5344CB8AC3E}">
        <p14:creationId xmlns:p14="http://schemas.microsoft.com/office/powerpoint/2010/main" val="132979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EFA4D26-0E01-422B-82EC-6FC44E00B7F2}" type="slidenum">
              <a:rPr lang="ru-RU" smtClean="0"/>
              <a:t>6</a:t>
            </a:fld>
            <a:endParaRPr lang="ru-RU"/>
          </a:p>
        </p:txBody>
      </p:sp>
    </p:spTree>
    <p:extLst>
      <p:ext uri="{BB962C8B-B14F-4D97-AF65-F5344CB8AC3E}">
        <p14:creationId xmlns:p14="http://schemas.microsoft.com/office/powerpoint/2010/main" val="1681647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5A4AF0C-A296-402F-9C29-0D5175E8314A}" type="slidenum">
              <a:rPr lang="ru-RU" smtClean="0"/>
              <a:pPr/>
              <a:t>8</a:t>
            </a:fld>
            <a:endParaRPr lang="ru-RU"/>
          </a:p>
        </p:txBody>
      </p:sp>
    </p:spTree>
    <p:extLst>
      <p:ext uri="{BB962C8B-B14F-4D97-AF65-F5344CB8AC3E}">
        <p14:creationId xmlns:p14="http://schemas.microsoft.com/office/powerpoint/2010/main" val="745938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2CD8A7D-6CD4-408C-8952-CA34D145F1D5}" type="datetimeFigureOut">
              <a:rPr lang="ru-RU" smtClean="0"/>
              <a:t>26.06.2018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115031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2CD8A7D-6CD4-408C-8952-CA34D145F1D5}" type="datetimeFigureOut">
              <a:rPr lang="ru-RU" smtClean="0"/>
              <a:t>26.06.2018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2147800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2CD8A7D-6CD4-408C-8952-CA34D145F1D5}" type="datetimeFigureOut">
              <a:rPr lang="ru-RU" smtClean="0"/>
              <a:t>26.06.2018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3811253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2CD8A7D-6CD4-408C-8952-CA34D145F1D5}" type="datetimeFigureOut">
              <a:rPr lang="ru-RU" smtClean="0"/>
              <a:t>26.06.2018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2759341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2CD8A7D-6CD4-408C-8952-CA34D145F1D5}" type="datetimeFigureOut">
              <a:rPr lang="ru-RU" smtClean="0"/>
              <a:t>26.06.2018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1741265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2CD8A7D-6CD4-408C-8952-CA34D145F1D5}" type="datetimeFigureOut">
              <a:rPr lang="ru-RU" smtClean="0"/>
              <a:t>26.06.2018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3953512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2CD8A7D-6CD4-408C-8952-CA34D145F1D5}" type="datetimeFigureOut">
              <a:rPr lang="ru-RU" smtClean="0"/>
              <a:t>26.06.2018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1698368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2CD8A7D-6CD4-408C-8952-CA34D145F1D5}" type="datetimeFigureOut">
              <a:rPr lang="ru-RU" smtClean="0"/>
              <a:t>26.06.2018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613990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2CD8A7D-6CD4-408C-8952-CA34D145F1D5}" type="datetimeFigureOut">
              <a:rPr lang="ru-RU" smtClean="0"/>
              <a:t>26.06.2018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3919328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2CD8A7D-6CD4-408C-8952-CA34D145F1D5}" type="datetimeFigureOut">
              <a:rPr lang="ru-RU" smtClean="0"/>
              <a:t>26.06.2018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3640299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2CD8A7D-6CD4-408C-8952-CA34D145F1D5}" type="datetimeFigureOut">
              <a:rPr lang="ru-RU" smtClean="0"/>
              <a:t>26.06.2018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F8F0601-D6B2-4FE0-AF70-7F594E982948}" type="slidenum">
              <a:rPr lang="ru-RU" smtClean="0"/>
              <a:t>‹#›</a:t>
            </a:fld>
            <a:endParaRPr lang="ru-RU"/>
          </a:p>
        </p:txBody>
      </p:sp>
    </p:spTree>
    <p:extLst>
      <p:ext uri="{BB962C8B-B14F-4D97-AF65-F5344CB8AC3E}">
        <p14:creationId xmlns:p14="http://schemas.microsoft.com/office/powerpoint/2010/main" val="312427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D8A7D-6CD4-408C-8952-CA34D145F1D5}" type="datetimeFigureOut">
              <a:rPr lang="ru-RU" smtClean="0"/>
              <a:t>26.06.2018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F0601-D6B2-4FE0-AF70-7F594E982948}" type="slidenum">
              <a:rPr lang="ru-RU" smtClean="0"/>
              <a:t>‹#›</a:t>
            </a:fld>
            <a:endParaRPr lang="ru-RU"/>
          </a:p>
        </p:txBody>
      </p:sp>
    </p:spTree>
    <p:extLst>
      <p:ext uri="{BB962C8B-B14F-4D97-AF65-F5344CB8AC3E}">
        <p14:creationId xmlns:p14="http://schemas.microsoft.com/office/powerpoint/2010/main" val="1294449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8.png"/><Relationship Id="rId5" Type="http://schemas.openxmlformats.org/officeDocument/2006/relationships/diagramLayout" Target="../diagrams/layout2.xml"/><Relationship Id="rId10" Type="http://schemas.openxmlformats.org/officeDocument/2006/relationships/image" Target="../media/image7.png"/><Relationship Id="rId4" Type="http://schemas.openxmlformats.org/officeDocument/2006/relationships/diagramData" Target="../diagrams/data2.xml"/><Relationship Id="rId9"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19.png"/><Relationship Id="rId5" Type="http://schemas.openxmlformats.org/officeDocument/2006/relationships/diagramQuickStyle" Target="../diagrams/quickStyle3.xml"/><Relationship Id="rId10" Type="http://schemas.openxmlformats.org/officeDocument/2006/relationships/image" Target="../media/image18.jpeg"/><Relationship Id="rId4" Type="http://schemas.openxmlformats.org/officeDocument/2006/relationships/diagramLayout" Target="../diagrams/layout3.xml"/><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Layout" Target="../diagrams/layout4.xml"/><Relationship Id="rId7" Type="http://schemas.openxmlformats.org/officeDocument/2006/relationships/image" Target="../media/image20.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79075" y="1141071"/>
            <a:ext cx="9682573" cy="3642803"/>
          </a:xfrm>
        </p:spPr>
        <p:txBody>
          <a:bodyPr anchor="ctr">
            <a:noAutofit/>
          </a:bodyPr>
          <a:lstStyle/>
          <a:p>
            <a:r>
              <a:rPr lang="ru-RU" sz="24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Практические аспекты отбора контрольных мероприятий для формирования II раздела плана контрольных мероприятий территориального органа Федерального казначейства в финансово-бюджетной сфере на соответствующий год</a:t>
            </a:r>
          </a:p>
        </p:txBody>
      </p:sp>
      <p:sp>
        <p:nvSpPr>
          <p:cNvPr id="3" name="TextBox 2"/>
          <p:cNvSpPr txBox="1"/>
          <p:nvPr/>
        </p:nvSpPr>
        <p:spPr>
          <a:xfrm>
            <a:off x="8229599" y="4783874"/>
            <a:ext cx="3743325" cy="830997"/>
          </a:xfrm>
          <a:prstGeom prst="rect">
            <a:avLst/>
          </a:prstGeom>
          <a:noFill/>
        </p:spPr>
        <p:txBody>
          <a:bodyPr wrap="square" rtlCol="0">
            <a:spAutoFit/>
          </a:bodyPr>
          <a:lstStyle/>
          <a:p>
            <a:pPr algn="r"/>
            <a:r>
              <a:rPr lang="ru-RU" sz="1600" dirty="0" smtClean="0">
                <a:latin typeface="Times New Roman" panose="02020603050405020304" pitchFamily="18" charset="0"/>
                <a:cs typeface="Times New Roman" panose="02020603050405020304" pitchFamily="18" charset="0"/>
              </a:rPr>
              <a:t>Руководитель </a:t>
            </a:r>
            <a:r>
              <a:rPr lang="ru-RU" sz="1600" dirty="0" smtClean="0">
                <a:latin typeface="Times New Roman" panose="02020603050405020304" pitchFamily="18" charset="0"/>
                <a:cs typeface="Times New Roman" panose="02020603050405020304" pitchFamily="18" charset="0"/>
              </a:rPr>
              <a:t>Управления Федерального казначейства по </a:t>
            </a:r>
            <a:r>
              <a:rPr lang="ru-RU" sz="1600" dirty="0" smtClean="0">
                <a:latin typeface="Times New Roman" panose="02020603050405020304" pitchFamily="18" charset="0"/>
                <a:cs typeface="Times New Roman" panose="02020603050405020304" pitchFamily="18" charset="0"/>
              </a:rPr>
              <a:t>Свердловской области </a:t>
            </a:r>
            <a:br>
              <a:rPr lang="ru-RU" sz="1600" dirty="0" smtClean="0">
                <a:latin typeface="Times New Roman" panose="02020603050405020304" pitchFamily="18" charset="0"/>
                <a:cs typeface="Times New Roman" panose="02020603050405020304" pitchFamily="18" charset="0"/>
              </a:rPr>
            </a:br>
            <a:r>
              <a:rPr lang="ru-RU" sz="1600" dirty="0" smtClean="0">
                <a:latin typeface="Times New Roman" panose="02020603050405020304" pitchFamily="18" charset="0"/>
                <a:cs typeface="Times New Roman" panose="02020603050405020304" pitchFamily="18" charset="0"/>
              </a:rPr>
              <a:t>А.Ю. Пантелеев</a:t>
            </a:r>
          </a:p>
        </p:txBody>
      </p:sp>
      <p:sp>
        <p:nvSpPr>
          <p:cNvPr id="4" name="TextBox 3"/>
          <p:cNvSpPr txBox="1"/>
          <p:nvPr/>
        </p:nvSpPr>
        <p:spPr>
          <a:xfrm>
            <a:off x="9866584" y="6082043"/>
            <a:ext cx="2325416" cy="276999"/>
          </a:xfrm>
          <a:prstGeom prst="rect">
            <a:avLst/>
          </a:prstGeom>
          <a:noFill/>
        </p:spPr>
        <p:txBody>
          <a:bodyPr wrap="square" rtlCol="0">
            <a:spAutoFit/>
          </a:bodyPr>
          <a:lstStyle/>
          <a:p>
            <a:pPr algn="ctr"/>
            <a:r>
              <a:rPr lang="ru-RU" sz="1200" dirty="0" smtClean="0">
                <a:latin typeface="Times New Roman" panose="02020603050405020304" pitchFamily="18" charset="0"/>
                <a:cs typeface="Times New Roman" panose="02020603050405020304" pitchFamily="18" charset="0"/>
              </a:rPr>
              <a:t>29 июня 2018 </a:t>
            </a:r>
            <a:r>
              <a:rPr lang="ru-RU" sz="1200" dirty="0" smtClean="0">
                <a:latin typeface="Times New Roman" panose="02020603050405020304" pitchFamily="18" charset="0"/>
                <a:cs typeface="Times New Roman" panose="02020603050405020304" pitchFamily="18" charset="0"/>
              </a:rPr>
              <a:t>г.</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478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Волна 7"/>
          <p:cNvSpPr/>
          <p:nvPr/>
        </p:nvSpPr>
        <p:spPr>
          <a:xfrm>
            <a:off x="0" y="2138372"/>
            <a:ext cx="12192000" cy="3231746"/>
          </a:xfrm>
          <a:prstGeom prst="wav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356" y="1208294"/>
            <a:ext cx="2815970" cy="3998221"/>
          </a:xfrm>
          <a:prstGeom prst="rect">
            <a:avLst/>
          </a:prstGeom>
          <a:noFill/>
          <a:ln w="9525">
            <a:solidFill>
              <a:schemeClr val="bg1">
                <a:lumMod val="6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aphicFrame>
        <p:nvGraphicFramePr>
          <p:cNvPr id="10" name="Объект 3"/>
          <p:cNvGraphicFramePr>
            <a:graphicFrameLocks/>
          </p:cNvGraphicFramePr>
          <p:nvPr>
            <p:extLst>
              <p:ext uri="{D42A27DB-BD31-4B8C-83A1-F6EECF244321}">
                <p14:modId xmlns:p14="http://schemas.microsoft.com/office/powerpoint/2010/main" val="362937134"/>
              </p:ext>
            </p:extLst>
          </p:nvPr>
        </p:nvGraphicFramePr>
        <p:xfrm>
          <a:off x="3136774" y="1401548"/>
          <a:ext cx="8805290" cy="4431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Номер слайда 3"/>
          <p:cNvSpPr>
            <a:spLocks noGrp="1"/>
          </p:cNvSpPr>
          <p:nvPr>
            <p:ph type="sldNum" sz="quarter" idx="12"/>
          </p:nvPr>
        </p:nvSpPr>
        <p:spPr>
          <a:xfrm>
            <a:off x="9305544" y="6141463"/>
            <a:ext cx="2743200" cy="365125"/>
          </a:xfrm>
        </p:spPr>
        <p:txBody>
          <a:bodyPr/>
          <a:lstStyle/>
          <a:p>
            <a:pPr>
              <a:defRPr/>
            </a:pPr>
            <a:fld id="{4166674B-DCE7-4520-AF16-1383368E829B}" type="slidenum">
              <a:rPr lang="ru-RU" altLang="ru-RU" smtClean="0"/>
              <a:pPr>
                <a:defRPr/>
              </a:pPr>
              <a:t>2</a:t>
            </a:fld>
            <a:endParaRPr lang="ru-RU" altLang="ru-RU" dirty="0"/>
          </a:p>
        </p:txBody>
      </p:sp>
      <p:sp>
        <p:nvSpPr>
          <p:cNvPr id="13" name="Заголовок 1"/>
          <p:cNvSpPr>
            <a:spLocks noGrp="1"/>
          </p:cNvSpPr>
          <p:nvPr>
            <p:ph type="title"/>
          </p:nvPr>
        </p:nvSpPr>
        <p:spPr>
          <a:xfrm>
            <a:off x="838200" y="164593"/>
            <a:ext cx="10098024" cy="777240"/>
          </a:xfrm>
        </p:spPr>
        <p:txBody>
          <a:bodyPr>
            <a:normAutofit/>
          </a:bodyPr>
          <a:lstStyle/>
          <a:p>
            <a:pPr algn="ctr"/>
            <a:r>
              <a:rPr lang="ru-RU" sz="16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Правовая </a:t>
            </a: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основа, регламентирующая планирование </a:t>
            </a:r>
            <a:r>
              <a:rPr lang="ru-RU" sz="16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контрольных </a:t>
            </a: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мероприятий в финансово-бюджетной сфере</a:t>
            </a:r>
            <a:endParaRPr lang="ru-RU" sz="16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sp>
        <p:nvSpPr>
          <p:cNvPr id="14" name="Прямоугольник 13"/>
          <p:cNvSpPr/>
          <p:nvPr/>
        </p:nvSpPr>
        <p:spPr>
          <a:xfrm>
            <a:off x="8229696" y="3194148"/>
            <a:ext cx="3726180" cy="1477328"/>
          </a:xfrm>
          <a:prstGeom prst="rect">
            <a:avLst/>
          </a:prstGeom>
        </p:spPr>
        <p:txBody>
          <a:bodyPr wrap="square">
            <a:spAutoFit/>
          </a:bodyPr>
          <a:lstStyle/>
          <a:p>
            <a:pPr algn="just"/>
            <a:r>
              <a:rPr lang="ru-RU" sz="1000" i="1" dirty="0" smtClean="0"/>
              <a:t>3.1. Планирование </a:t>
            </a:r>
            <a:r>
              <a:rPr lang="ru-RU" sz="1000" i="1" dirty="0"/>
              <a:t>контрольной деятельности Федерального казначейства в финансово-бюджетной сфере включает в себя процедуры формирования, согласования и утверждения Плана контрольных мероприятий Федерального казначейства в финансово-бюджетной сфере и планов контрольных мероприятий управлений Федерального казначейства по субъектам Российской Федерации в финансово-бюджетной сфере</a:t>
            </a:r>
            <a:r>
              <a:rPr lang="ru-RU" sz="1000" i="1" dirty="0" smtClean="0"/>
              <a:t>.</a:t>
            </a:r>
          </a:p>
          <a:p>
            <a:pPr algn="just"/>
            <a:r>
              <a:rPr lang="ru-RU" sz="1000" i="1" dirty="0" smtClean="0"/>
              <a:t>………………….</a:t>
            </a:r>
            <a:endParaRPr lang="ru-RU" sz="1000" i="1" dirty="0"/>
          </a:p>
        </p:txBody>
      </p:sp>
      <p:sp>
        <p:nvSpPr>
          <p:cNvPr id="15" name="Прямоугольник 14"/>
          <p:cNvSpPr/>
          <p:nvPr/>
        </p:nvSpPr>
        <p:spPr>
          <a:xfrm>
            <a:off x="8290560" y="4494546"/>
            <a:ext cx="3691128" cy="1938992"/>
          </a:xfrm>
          <a:prstGeom prst="rect">
            <a:avLst/>
          </a:prstGeom>
        </p:spPr>
        <p:txBody>
          <a:bodyPr wrap="square">
            <a:spAutoFit/>
          </a:bodyPr>
          <a:lstStyle/>
          <a:p>
            <a:pPr algn="just"/>
            <a:r>
              <a:rPr lang="ru-RU" sz="1000" i="1" dirty="0" smtClean="0"/>
              <a:t>3.5. Отбор </a:t>
            </a:r>
            <a:r>
              <a:rPr lang="ru-RU" sz="1000" i="1" dirty="0"/>
              <a:t>контрольных мероприятий при формировании плана контрольных мероприятий Федерального казначейства в финансово-бюджетной сфере на соответствующий год (плана контрольных мероприятий УФК в финансово-бюджетной сфере на соответствующий год) осуществляется в соответствии с методикой отбора контрольных мероприятий в целях реализации полномочий по внутреннему государственному финансовому контролю в сфере бюджетных правоотношений при формировании плана контрольных мероприятий Федерального казначейства (его территориального органа) в финансово-бюджетной сфере, утвержденной приказом Федерального казначейства.</a:t>
            </a:r>
          </a:p>
        </p:txBody>
      </p:sp>
      <p:cxnSp>
        <p:nvCxnSpPr>
          <p:cNvPr id="17" name="Соединительная линия уступом 16"/>
          <p:cNvCxnSpPr/>
          <p:nvPr/>
        </p:nvCxnSpPr>
        <p:spPr>
          <a:xfrm rot="16200000" flipH="1">
            <a:off x="7849270" y="3348366"/>
            <a:ext cx="577831" cy="13716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Соединительная линия уступом 18"/>
          <p:cNvCxnSpPr/>
          <p:nvPr/>
        </p:nvCxnSpPr>
        <p:spPr>
          <a:xfrm rot="16200000" flipH="1">
            <a:off x="7147634" y="3951204"/>
            <a:ext cx="1940288" cy="29394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Скругленный прямоугольник 2"/>
          <p:cNvSpPr/>
          <p:nvPr/>
        </p:nvSpPr>
        <p:spPr>
          <a:xfrm>
            <a:off x="280987" y="4978110"/>
            <a:ext cx="1476375" cy="549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a:t>
            </a:r>
            <a:r>
              <a:rPr lang="ru-RU" dirty="0" smtClean="0"/>
              <a:t>равила</a:t>
            </a:r>
            <a:endParaRPr lang="ru-RU" dirty="0"/>
          </a:p>
        </p:txBody>
      </p:sp>
      <p:sp>
        <p:nvSpPr>
          <p:cNvPr id="16" name="Скругленный прямоугольник 15"/>
          <p:cNvSpPr/>
          <p:nvPr/>
        </p:nvSpPr>
        <p:spPr>
          <a:xfrm>
            <a:off x="3361754" y="2910209"/>
            <a:ext cx="1476375" cy="549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a:t>
            </a:r>
            <a:r>
              <a:rPr lang="ru-RU" dirty="0" smtClean="0"/>
              <a:t>орядок</a:t>
            </a:r>
            <a:endParaRPr lang="ru-RU" dirty="0"/>
          </a:p>
        </p:txBody>
      </p:sp>
      <p:sp>
        <p:nvSpPr>
          <p:cNvPr id="18" name="Скругленный прямоугольник 17"/>
          <p:cNvSpPr/>
          <p:nvPr/>
        </p:nvSpPr>
        <p:spPr>
          <a:xfrm>
            <a:off x="2623566" y="5292440"/>
            <a:ext cx="1476375" cy="549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М</a:t>
            </a:r>
            <a:r>
              <a:rPr lang="ru-RU" dirty="0" smtClean="0"/>
              <a:t>етодика</a:t>
            </a:r>
            <a:endParaRPr lang="ru-RU" dirty="0"/>
          </a:p>
        </p:txBody>
      </p:sp>
      <p:sp>
        <p:nvSpPr>
          <p:cNvPr id="20" name="Скругленный прямоугольник 19"/>
          <p:cNvSpPr/>
          <p:nvPr/>
        </p:nvSpPr>
        <p:spPr>
          <a:xfrm>
            <a:off x="10610469" y="2635572"/>
            <a:ext cx="1476375" cy="549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a:t>
            </a:r>
            <a:r>
              <a:rPr lang="ru-RU" dirty="0" smtClean="0"/>
              <a:t>тандарт</a:t>
            </a:r>
            <a:endParaRPr lang="ru-RU" dirty="0"/>
          </a:p>
        </p:txBody>
      </p:sp>
      <p:sp>
        <p:nvSpPr>
          <p:cNvPr id="21" name="Прямоугольник с двумя усеченными противолежащими углами 20"/>
          <p:cNvSpPr/>
          <p:nvPr/>
        </p:nvSpPr>
        <p:spPr>
          <a:xfrm>
            <a:off x="1362075" y="5878836"/>
            <a:ext cx="6848857" cy="551545"/>
          </a:xfrm>
          <a:prstGeom prst="snip2Diag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22" name="Прямоугольник 13"/>
          <p:cNvSpPr>
            <a:spLocks noChangeArrowheads="1"/>
          </p:cNvSpPr>
          <p:nvPr/>
        </p:nvSpPr>
        <p:spPr bwMode="auto">
          <a:xfrm>
            <a:off x="1019175" y="5909265"/>
            <a:ext cx="719175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ts val="0"/>
              </a:spcBef>
              <a:buNone/>
            </a:pPr>
            <a:r>
              <a:rPr lang="ru-RU" sz="900" b="1" dirty="0" smtClean="0">
                <a:solidFill>
                  <a:srgbClr val="C00000"/>
                </a:solidFill>
                <a:latin typeface="Cambria" panose="02040503050406030204" pitchFamily="18" charset="0"/>
              </a:rPr>
              <a:t>Задачи Методики: </a:t>
            </a:r>
            <a:r>
              <a:rPr lang="ru-RU" sz="900" b="1" dirty="0" smtClean="0">
                <a:latin typeface="Cambria" panose="02040503050406030204" pitchFamily="18" charset="0"/>
                <a:sym typeface="Wingdings" panose="05000000000000000000" pitchFamily="2" charset="2"/>
              </a:rPr>
              <a:t> </a:t>
            </a:r>
            <a:r>
              <a:rPr lang="ru-RU" sz="900" b="1" dirty="0" smtClean="0">
                <a:latin typeface="Cambria" panose="02040503050406030204" pitchFamily="18" charset="0"/>
              </a:rPr>
              <a:t> Установление </a:t>
            </a:r>
            <a:r>
              <a:rPr lang="ru-RU" sz="900" b="1" dirty="0">
                <a:latin typeface="Cambria" panose="02040503050406030204" pitchFamily="18" charset="0"/>
              </a:rPr>
              <a:t>единый методов и критериев отбора контрольных мероприятий при осуществлении полномочий Федерального казначейства по контролю в финансово-бюджетной </a:t>
            </a:r>
            <a:r>
              <a:rPr lang="ru-RU" sz="900" b="1" dirty="0" smtClean="0">
                <a:latin typeface="Cambria" panose="02040503050406030204" pitchFamily="18" charset="0"/>
              </a:rPr>
              <a:t>сфере; </a:t>
            </a:r>
            <a:r>
              <a:rPr lang="ru-RU" sz="900" b="1" dirty="0" smtClean="0">
                <a:latin typeface="Cambria" panose="02040503050406030204" pitchFamily="18" charset="0"/>
                <a:sym typeface="Wingdings" panose="05000000000000000000" pitchFamily="2" charset="2"/>
              </a:rPr>
              <a:t> </a:t>
            </a:r>
            <a:r>
              <a:rPr lang="ru-RU" sz="900" b="1" dirty="0" smtClean="0">
                <a:latin typeface="Cambria" panose="02040503050406030204" pitchFamily="18" charset="0"/>
              </a:rPr>
              <a:t>обеспечение применения программно-целевого метода и риск ориентированного подхода при планировании контрольных мероприятий</a:t>
            </a:r>
            <a:endParaRPr lang="ru-RU" altLang="ru-RU" sz="900" b="1" dirty="0">
              <a:latin typeface="Cambria" panose="02040503050406030204" pitchFamily="18" charset="0"/>
            </a:endParaRPr>
          </a:p>
        </p:txBody>
      </p:sp>
    </p:spTree>
    <p:extLst>
      <p:ext uri="{BB962C8B-B14F-4D97-AF65-F5344CB8AC3E}">
        <p14:creationId xmlns:p14="http://schemas.microsoft.com/office/powerpoint/2010/main" val="215524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581488" y="1164483"/>
            <a:ext cx="9599511" cy="751237"/>
            <a:chOff x="-172287" y="-8857"/>
            <a:chExt cx="9599511" cy="1136713"/>
          </a:xfrm>
        </p:grpSpPr>
        <p:sp>
          <p:nvSpPr>
            <p:cNvPr id="4" name="Скругленный прямоугольник 3"/>
            <p:cNvSpPr/>
            <p:nvPr/>
          </p:nvSpPr>
          <p:spPr>
            <a:xfrm>
              <a:off x="-172287" y="-8857"/>
              <a:ext cx="9599511" cy="1136713"/>
            </a:xfrm>
            <a:prstGeom prst="roundRect">
              <a:avLst>
                <a:gd name="adj" fmla="val 10000"/>
              </a:avLst>
            </a:prstGeom>
            <a:solidFill>
              <a:srgbClr val="F1EFDA"/>
            </a:solidFill>
          </p:spPr>
          <p:style>
            <a:lnRef idx="0">
              <a:schemeClr val="lt1">
                <a:hueOff val="0"/>
                <a:satOff val="0"/>
                <a:lumOff val="0"/>
                <a:alphaOff val="0"/>
              </a:schemeClr>
            </a:lnRef>
            <a:fillRef idx="3">
              <a:scrgbClr r="0" g="0" b="0"/>
            </a:fillRef>
            <a:effectRef idx="3">
              <a:schemeClr val="accent5">
                <a:hueOff val="0"/>
                <a:satOff val="0"/>
                <a:lumOff val="0"/>
                <a:alphaOff val="0"/>
              </a:schemeClr>
            </a:effectRef>
            <a:fontRef idx="minor">
              <a:schemeClr val="lt1"/>
            </a:fontRef>
          </p:style>
        </p:sp>
        <p:sp>
          <p:nvSpPr>
            <p:cNvPr id="5" name="Скругленный прямоугольник 4"/>
            <p:cNvSpPr/>
            <p:nvPr/>
          </p:nvSpPr>
          <p:spPr>
            <a:xfrm>
              <a:off x="-138994" y="24436"/>
              <a:ext cx="8424630" cy="10701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ru-RU" kern="1200" dirty="0" smtClean="0">
                  <a:solidFill>
                    <a:schemeClr val="tx1"/>
                  </a:solidFill>
                </a:rPr>
                <a:t>Исходя из взаимосвязанных положений нормативных правовых требований при подготовке проектов планов ТОФК учитываются:</a:t>
              </a:r>
              <a:endParaRPr lang="ru-RU" kern="1200" dirty="0">
                <a:solidFill>
                  <a:schemeClr val="tx1"/>
                </a:solidFill>
              </a:endParaRPr>
            </a:p>
          </p:txBody>
        </p:sp>
      </p:grpSp>
      <p:pic>
        <p:nvPicPr>
          <p:cNvPr id="6" name="Picture 60"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70118" y="1286311"/>
            <a:ext cx="847956" cy="847956"/>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688848" y="2134267"/>
            <a:ext cx="10850880" cy="3251275"/>
          </a:xfrm>
          <a:prstGeom prst="rect">
            <a:avLst/>
          </a:prstGeom>
        </p:spPr>
        <p:txBody>
          <a:bodyPr wrap="square">
            <a:spAutoFit/>
          </a:bodyPr>
          <a:lstStyle/>
          <a:p>
            <a:pPr marL="171450" indent="-171450" algn="just">
              <a:lnSpc>
                <a:spcPct val="115000"/>
              </a:lnSpc>
              <a:spcAft>
                <a:spcPts val="0"/>
              </a:spcAft>
              <a:buFont typeface="Wingdings" panose="05000000000000000000" pitchFamily="2" charset="2"/>
              <a:buChar char="q"/>
            </a:pPr>
            <a:r>
              <a:rPr lang="ru-RU" sz="1050" dirty="0" smtClean="0">
                <a:ea typeface="Calibri" panose="020F0502020204030204" pitchFamily="34" charset="0"/>
                <a:cs typeface="Times New Roman" panose="02020603050405020304" pitchFamily="18" charset="0"/>
              </a:rPr>
              <a:t>     </a:t>
            </a:r>
            <a:r>
              <a:rPr lang="ru-RU" sz="1050" b="1" dirty="0" smtClean="0">
                <a:solidFill>
                  <a:schemeClr val="accent1">
                    <a:lumMod val="50000"/>
                  </a:schemeClr>
                </a:solidFill>
                <a:ea typeface="Calibri" panose="020F0502020204030204" pitchFamily="34" charset="0"/>
                <a:cs typeface="Times New Roman" panose="02020603050405020304" pitchFamily="18" charset="0"/>
              </a:rPr>
              <a:t>централизованные </a:t>
            </a:r>
            <a:r>
              <a:rPr lang="ru-RU" sz="1050" b="1" dirty="0">
                <a:solidFill>
                  <a:schemeClr val="accent1">
                    <a:lumMod val="50000"/>
                  </a:schemeClr>
                </a:solidFill>
                <a:ea typeface="Calibri" panose="020F0502020204030204" pitchFamily="34" charset="0"/>
                <a:cs typeface="Times New Roman" panose="02020603050405020304" pitchFamily="18" charset="0"/>
              </a:rPr>
              <a:t>задания, направленные Федеральным казначейством;</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необходимость планирования сроков проведения контрольных мероприятий</a:t>
            </a:r>
            <a:r>
              <a:rPr lang="ru-RU" sz="1050" b="1" dirty="0">
                <a:solidFill>
                  <a:schemeClr val="accent1">
                    <a:lumMod val="50000"/>
                  </a:schemeClr>
                </a:solidFill>
                <a:ea typeface="Calibri" panose="020F0502020204030204" pitchFamily="34" charset="0"/>
                <a:cs typeface="Times New Roman" panose="02020603050405020304" pitchFamily="18" charset="0"/>
              </a:rPr>
              <a:t> по Разделу I проектов Планов ТОФК с учетом установленных центральным аппаратом Федерального казначейства сроков представления материалов о результатах контрольных мероприятий, проведенных по централизованным заданиям;</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необходимость обеспечения реализации всех полномочий Федерального казначейства по контролю в финансово-бюджетной сфере в соответствии с постановлением № 1092;</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поступившая от других государственных органов информация о планируемых идентичных контрольных мероприятиях;</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периодичность проведения плановых контрольных мероприятий;</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степень обеспеченности ТОФК трудовыми, временными и финансовыми ресурсами;</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равномерность распределения вышеуказанных ресурсов на проведение контрольных мероприятий с учетом срока предоставления информации о результатах выполнения централизованных заданий в Федеральное казначейство;</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равномерность распределения нагрузки на сотрудников ТОФК, осуществляющих контрольные мероприятия в финансово-бюджетной сфере, включая участие сотрудников ТОФК в контрольных мероприятиях, проводимых Федеральным казначейством. При этом должно быть достигнуто обеспечение нагрузки на одного ревизора не менее 6 проверок в год;</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необходимость обеспечения резерва временных и трудовых ресурсов для выполнения внеплановых контрольных мероприятий, в том числе по обращениям правоохранительных органов, поступившим после формирования и утверждения Плана ТОФК, определяемых на основании данных о внеплановых контрольных мероприятиях, осуществленных в предыдущие годы, но не более 15 процентов от общего количества планируемых контрольных мероприятий;</a:t>
            </a:r>
          </a:p>
          <a:p>
            <a:pPr marL="342900" lvl="0" indent="-342900" algn="just">
              <a:lnSpc>
                <a:spcPct val="115000"/>
              </a:lnSpc>
              <a:spcAft>
                <a:spcPts val="0"/>
              </a:spcAft>
              <a:buFont typeface="Wingdings" panose="05000000000000000000" pitchFamily="2" charset="2"/>
              <a:buChar char="q"/>
              <a:tabLst>
                <a:tab pos="630555" algn="l"/>
              </a:tabLst>
            </a:pPr>
            <a:r>
              <a:rPr lang="ru-RU" sz="1050" b="1" dirty="0">
                <a:solidFill>
                  <a:schemeClr val="accent1">
                    <a:lumMod val="50000"/>
                  </a:schemeClr>
                </a:solidFill>
                <a:ea typeface="Calibri" panose="020F0502020204030204" pitchFamily="34" charset="0"/>
                <a:cs typeface="Times New Roman" panose="02020603050405020304" pitchFamily="18" charset="0"/>
              </a:rPr>
              <a:t>длительность периода, прошедшего с момента проведения идентичного контрольного мероприятия органом государственного финансового контроля (в случае, если указанный период превышает 3 года, данный критерий имеет наивысший приоритет</a:t>
            </a:r>
            <a:r>
              <a:rPr lang="ru-RU" sz="1050" b="1" dirty="0" smtClean="0">
                <a:solidFill>
                  <a:schemeClr val="accent1">
                    <a:lumMod val="50000"/>
                  </a:schemeClr>
                </a:solidFill>
                <a:ea typeface="Calibri" panose="020F0502020204030204" pitchFamily="34" charset="0"/>
                <a:cs typeface="Times New Roman" panose="02020603050405020304" pitchFamily="18" charset="0"/>
              </a:rPr>
              <a:t>).</a:t>
            </a:r>
            <a:endParaRPr lang="ru-RU" sz="1050" b="1" dirty="0">
              <a:solidFill>
                <a:schemeClr val="accent1">
                  <a:lumMod val="50000"/>
                </a:schemeClr>
              </a:solidFill>
              <a:ea typeface="Calibri" panose="020F0502020204030204" pitchFamily="34" charset="0"/>
              <a:cs typeface="Times New Roman" panose="02020603050405020304" pitchFamily="18" charset="0"/>
            </a:endParaRPr>
          </a:p>
        </p:txBody>
      </p:sp>
      <p:sp>
        <p:nvSpPr>
          <p:cNvPr id="10" name="Прямоугольник 9"/>
          <p:cNvSpPr/>
          <p:nvPr/>
        </p:nvSpPr>
        <p:spPr>
          <a:xfrm>
            <a:off x="839418" y="5699684"/>
            <a:ext cx="10549740" cy="523220"/>
          </a:xfrm>
          <a:prstGeom prst="rect">
            <a:avLst/>
          </a:prstGeom>
        </p:spPr>
        <p:txBody>
          <a:bodyPr wrap="square">
            <a:spAutoFit/>
          </a:bodyPr>
          <a:lstStyle/>
          <a:p>
            <a:pPr>
              <a:spcAft>
                <a:spcPts val="0"/>
              </a:spcAft>
            </a:pPr>
            <a:r>
              <a:rPr lang="ru-RU" sz="1400" b="1" i="1" dirty="0" smtClean="0">
                <a:solidFill>
                  <a:srgbClr val="C00000"/>
                </a:solidFill>
                <a:ea typeface="Calibri" panose="020F0502020204030204" pitchFamily="34" charset="0"/>
                <a:cs typeface="Times New Roman" panose="02020603050405020304" pitchFamily="18" charset="0"/>
              </a:rPr>
              <a:t>При </a:t>
            </a:r>
            <a:r>
              <a:rPr lang="ru-RU" sz="1400" b="1" i="1" dirty="0">
                <a:solidFill>
                  <a:srgbClr val="C00000"/>
                </a:solidFill>
                <a:ea typeface="Calibri" panose="020F0502020204030204" pitchFamily="34" charset="0"/>
                <a:cs typeface="Times New Roman" panose="02020603050405020304" pitchFamily="18" charset="0"/>
              </a:rPr>
              <a:t>этом отбор контрольных мероприятий осуществляется исходя из количества контрольных мероприятий, которые структурные подразделения Федерального казначейства и ТОФК могут выполнить с учетом вышеуказанных </a:t>
            </a:r>
            <a:r>
              <a:rPr lang="ru-RU" sz="1400" b="1" i="1" dirty="0" smtClean="0">
                <a:solidFill>
                  <a:srgbClr val="C00000"/>
                </a:solidFill>
                <a:ea typeface="Calibri" panose="020F0502020204030204" pitchFamily="34" charset="0"/>
                <a:cs typeface="Times New Roman" panose="02020603050405020304" pitchFamily="18" charset="0"/>
              </a:rPr>
              <a:t>требований</a:t>
            </a:r>
            <a:endParaRPr lang="ru-RU" sz="1400" b="1" i="1" dirty="0">
              <a:solidFill>
                <a:srgbClr val="C00000"/>
              </a:solidFill>
              <a:ea typeface="Calibri" panose="020F0502020204030204" pitchFamily="34" charset="0"/>
              <a:cs typeface="Times New Roman" panose="02020603050405020304" pitchFamily="18" charset="0"/>
            </a:endParaRP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5382844"/>
            <a:ext cx="840060" cy="840060"/>
          </a:xfrm>
          <a:prstGeom prst="rect">
            <a:avLst/>
          </a:prstGeom>
        </p:spPr>
      </p:pic>
      <p:sp>
        <p:nvSpPr>
          <p:cNvPr id="12" name="Номер слайда 3"/>
          <p:cNvSpPr>
            <a:spLocks noGrp="1"/>
          </p:cNvSpPr>
          <p:nvPr>
            <p:ph type="sldNum" sz="quarter" idx="12"/>
          </p:nvPr>
        </p:nvSpPr>
        <p:spPr>
          <a:xfrm>
            <a:off x="9305544" y="6141463"/>
            <a:ext cx="2743200" cy="365125"/>
          </a:xfrm>
        </p:spPr>
        <p:txBody>
          <a:bodyPr/>
          <a:lstStyle/>
          <a:p>
            <a:pPr>
              <a:defRPr/>
            </a:pPr>
            <a:r>
              <a:rPr lang="ru-RU" altLang="ru-RU" dirty="0" smtClean="0"/>
              <a:t>3</a:t>
            </a:r>
            <a:endParaRPr lang="ru-RU" altLang="ru-RU" dirty="0"/>
          </a:p>
        </p:txBody>
      </p:sp>
    </p:spTree>
    <p:extLst>
      <p:ext uri="{BB962C8B-B14F-4D97-AF65-F5344CB8AC3E}">
        <p14:creationId xmlns:p14="http://schemas.microsoft.com/office/powerpoint/2010/main" val="1675174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rotWithShape="1">
          <a:blip r:embed="rId3"/>
          <a:srcRect r="98" b="6937"/>
          <a:stretch/>
        </p:blipFill>
        <p:spPr>
          <a:xfrm>
            <a:off x="8174019" y="2381544"/>
            <a:ext cx="3266491" cy="2171431"/>
          </a:xfrm>
          <a:prstGeom prst="rect">
            <a:avLst/>
          </a:prstGeom>
          <a:effectLst>
            <a:glow rad="101600">
              <a:schemeClr val="accent5">
                <a:satMod val="175000"/>
                <a:alpha val="40000"/>
              </a:schemeClr>
            </a:glow>
          </a:effectLst>
        </p:spPr>
      </p:pic>
      <p:graphicFrame>
        <p:nvGraphicFramePr>
          <p:cNvPr id="5" name="Схема 4"/>
          <p:cNvGraphicFramePr/>
          <p:nvPr>
            <p:extLst/>
          </p:nvPr>
        </p:nvGraphicFramePr>
        <p:xfrm>
          <a:off x="289561" y="-95623"/>
          <a:ext cx="11784329" cy="24401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Объект 2"/>
          <p:cNvSpPr>
            <a:spLocks noGrp="1"/>
          </p:cNvSpPr>
          <p:nvPr>
            <p:ph idx="1"/>
          </p:nvPr>
        </p:nvSpPr>
        <p:spPr>
          <a:xfrm>
            <a:off x="3797894" y="100267"/>
            <a:ext cx="3342012" cy="1740030"/>
          </a:xfrm>
          <a:solidFill>
            <a:srgbClr val="F6F6F8"/>
          </a:solidFill>
          <a:ln>
            <a:noFill/>
          </a:ln>
        </p:spPr>
        <p:style>
          <a:lnRef idx="2">
            <a:schemeClr val="accent1"/>
          </a:lnRef>
          <a:fillRef idx="1">
            <a:schemeClr val="lt1"/>
          </a:fillRef>
          <a:effectRef idx="0">
            <a:schemeClr val="accent1"/>
          </a:effectRef>
          <a:fontRef idx="minor">
            <a:schemeClr val="dk1"/>
          </a:fontRef>
        </p:style>
        <p:txBody>
          <a:bodyPr>
            <a:normAutofit fontScale="92500"/>
          </a:bodyPr>
          <a:lstStyle/>
          <a:p>
            <a:pPr marL="0" indent="0" algn="ctr">
              <a:buNone/>
            </a:pPr>
            <a:r>
              <a:rPr lang="ru-RU" sz="2000" b="1" dirty="0">
                <a:latin typeface="Times New Roman" panose="02020603050405020304" pitchFamily="18" charset="0"/>
                <a:cs typeface="Times New Roman" panose="02020603050405020304" pitchFamily="18" charset="0"/>
              </a:rPr>
              <a:t>перечень</a:t>
            </a:r>
            <a:r>
              <a:rPr lang="ru-RU" sz="2000" dirty="0">
                <a:latin typeface="Times New Roman" panose="02020603050405020304" pitchFamily="18" charset="0"/>
                <a:cs typeface="Times New Roman" panose="02020603050405020304" pitchFamily="18" charset="0"/>
              </a:rPr>
              <a:t> типовых </a:t>
            </a:r>
            <a:r>
              <a:rPr lang="ru-RU" sz="2000" dirty="0" smtClean="0">
                <a:latin typeface="Times New Roman" panose="02020603050405020304" pitchFamily="18" charset="0"/>
                <a:cs typeface="Times New Roman" panose="02020603050405020304" pitchFamily="18" charset="0"/>
              </a:rPr>
              <a:t>наименований контрольных </a:t>
            </a:r>
            <a:r>
              <a:rPr lang="ru-RU" sz="2000" dirty="0">
                <a:latin typeface="Times New Roman" panose="02020603050405020304" pitchFamily="18" charset="0"/>
                <a:cs typeface="Times New Roman" panose="02020603050405020304" pitchFamily="18" charset="0"/>
              </a:rPr>
              <a:t>мероприятий в соответствии с реализуемыми полномочиями по контролю в финансово-бюджетной </a:t>
            </a:r>
            <a:r>
              <a:rPr lang="ru-RU" sz="2000" dirty="0" smtClean="0">
                <a:latin typeface="Times New Roman" panose="02020603050405020304" pitchFamily="18" charset="0"/>
                <a:cs typeface="Times New Roman" panose="02020603050405020304" pitchFamily="18" charset="0"/>
              </a:rPr>
              <a:t>сфере</a:t>
            </a:r>
            <a:endParaRPr lang="ru-RU" sz="20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7068192" y="3627527"/>
            <a:ext cx="5504166" cy="769441"/>
          </a:xfrm>
          <a:prstGeom prst="rect">
            <a:avLst/>
          </a:prstGeom>
          <a:noFill/>
        </p:spPr>
        <p:txBody>
          <a:bodyPr wrap="square" lIns="91440" tIns="45720" rIns="91440" bIns="45720">
            <a:spAutoFit/>
          </a:bodyPr>
          <a:lstStyle/>
          <a:p>
            <a:pPr algn="ctr"/>
            <a:r>
              <a:rPr lang="ru-RU" sz="4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АС Планирование</a:t>
            </a:r>
            <a:endParaRPr lang="ru-RU" sz="4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0" name="Дуга 9"/>
          <p:cNvSpPr/>
          <p:nvPr/>
        </p:nvSpPr>
        <p:spPr>
          <a:xfrm>
            <a:off x="7734300" y="4566286"/>
            <a:ext cx="4339590" cy="2038649"/>
          </a:xfrm>
          <a:prstGeom prst="arc">
            <a:avLst>
              <a:gd name="adj1" fmla="val 10554122"/>
              <a:gd name="adj2" fmla="val 27574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 name="Прямоугольник 10"/>
          <p:cNvSpPr/>
          <p:nvPr/>
        </p:nvSpPr>
        <p:spPr>
          <a:xfrm>
            <a:off x="7768590" y="4999582"/>
            <a:ext cx="4103370" cy="1355499"/>
          </a:xfrm>
          <a:prstGeom prst="rect">
            <a:avLst/>
          </a:prstGeom>
        </p:spPr>
        <p:txBody>
          <a:bodyPr wrap="square">
            <a:spAutoFit/>
          </a:bodyPr>
          <a:lstStyle/>
          <a:p>
            <a:pPr indent="450215" algn="ctr">
              <a:lnSpc>
                <a:spcPct val="114000"/>
              </a:lnSpc>
              <a:spcAft>
                <a:spcPts val="0"/>
              </a:spcAft>
            </a:pPr>
            <a:r>
              <a:rPr lang="ru-RU" dirty="0">
                <a:latin typeface="Times New Roman" panose="02020603050405020304" pitchFamily="18" charset="0"/>
                <a:ea typeface="Calibri" panose="020F0502020204030204" pitchFamily="34" charset="0"/>
              </a:rPr>
              <a:t>С 2018 года ведение справочников типовых наименований </a:t>
            </a:r>
            <a:r>
              <a:rPr lang="ru-RU" dirty="0" smtClean="0">
                <a:latin typeface="Times New Roman" panose="02020603050405020304" pitchFamily="18" charset="0"/>
                <a:ea typeface="Calibri" panose="020F0502020204030204" pitchFamily="34" charset="0"/>
              </a:rPr>
              <a:t>контрольных мероприятий </a:t>
            </a:r>
            <a:r>
              <a:rPr lang="ru-RU" dirty="0">
                <a:latin typeface="Times New Roman" panose="02020603050405020304" pitchFamily="18" charset="0"/>
                <a:ea typeface="Calibri" panose="020F0502020204030204" pitchFamily="34" charset="0"/>
              </a:rPr>
              <a:t>осуществляется в режиме непрерывной </a:t>
            </a:r>
            <a:r>
              <a:rPr lang="ru-RU" dirty="0" smtClean="0">
                <a:latin typeface="Times New Roman" panose="02020603050405020304" pitchFamily="18" charset="0"/>
                <a:ea typeface="Calibri" panose="020F0502020204030204" pitchFamily="34" charset="0"/>
              </a:rPr>
              <a:t>актуализации</a:t>
            </a:r>
            <a:endParaRPr lang="ru-RU" sz="1400" dirty="0">
              <a:latin typeface="Times New Roman" panose="02020603050405020304" pitchFamily="18" charset="0"/>
              <a:ea typeface="Times New Roman" panose="02020603050405020304" pitchFamily="18" charset="0"/>
            </a:endParaRPr>
          </a:p>
        </p:txBody>
      </p:sp>
      <p:pic>
        <p:nvPicPr>
          <p:cNvPr id="12" name="Picture 17" descr="C:\Documents and Settings\2846\Мои документы\Панова Т.Ю\Перезентация\Человечки\Человечки\vol_62-39.jpg"/>
          <p:cNvPicPr>
            <a:picLocks noChangeAspect="1" noChangeArrowheads="1"/>
          </p:cNvPicPr>
          <p:nvPr/>
        </p:nvPicPr>
        <p:blipFill>
          <a:blip r:embed="rId9" cstate="print"/>
          <a:srcRect/>
          <a:stretch>
            <a:fillRect/>
          </a:stretch>
        </p:blipFill>
        <p:spPr bwMode="auto">
          <a:xfrm>
            <a:off x="108782" y="875858"/>
            <a:ext cx="1148518" cy="1163304"/>
          </a:xfrm>
          <a:prstGeom prst="rect">
            <a:avLst/>
          </a:prstGeom>
          <a:noFill/>
          <a:effectLst>
            <a:softEdge rad="127000"/>
          </a:effectLst>
        </p:spPr>
      </p:pic>
      <p:pic>
        <p:nvPicPr>
          <p:cNvPr id="13" name="Picture 285" descr="66666"/>
          <p:cNvPicPr>
            <a:picLocks noChangeAspect="1" noChangeArrowheads="1"/>
          </p:cNvPicPr>
          <p:nvPr/>
        </p:nvPicPr>
        <p:blipFill>
          <a:blip r:embed="rId10" cstate="print"/>
          <a:srcRect/>
          <a:stretch>
            <a:fillRect/>
          </a:stretch>
        </p:blipFill>
        <p:spPr bwMode="auto">
          <a:xfrm>
            <a:off x="11009060" y="970282"/>
            <a:ext cx="862900" cy="1258819"/>
          </a:xfrm>
          <a:prstGeom prst="rect">
            <a:avLst/>
          </a:prstGeom>
          <a:noFill/>
          <a:effectLst>
            <a:outerShdw blurRad="50800" dist="38100" dir="2700000" algn="tl" rotWithShape="0">
              <a:prstClr val="black">
                <a:alpha val="40000"/>
              </a:prstClr>
            </a:outerShdw>
          </a:effectLst>
        </p:spPr>
      </p:pic>
      <p:sp>
        <p:nvSpPr>
          <p:cNvPr id="16" name="Прямоугольник 15"/>
          <p:cNvSpPr/>
          <p:nvPr/>
        </p:nvSpPr>
        <p:spPr>
          <a:xfrm>
            <a:off x="7839667" y="2848753"/>
            <a:ext cx="3711975" cy="830997"/>
          </a:xfrm>
          <a:prstGeom prst="rect">
            <a:avLst/>
          </a:prstGeom>
          <a:solidFill>
            <a:schemeClr val="bg1"/>
          </a:solidFill>
        </p:spPr>
        <p:txBody>
          <a:bodyPr wrap="square">
            <a:spAutoFit/>
          </a:bodyPr>
          <a:lstStyle/>
          <a:p>
            <a:pPr algn="ctr"/>
            <a:r>
              <a:rPr lang="ru-RU" sz="1600" dirty="0">
                <a:latin typeface="Times New Roman" panose="02020603050405020304" pitchFamily="18" charset="0"/>
                <a:ea typeface="Times New Roman" panose="02020603050405020304" pitchFamily="18" charset="0"/>
              </a:rPr>
              <a:t>Ф</a:t>
            </a:r>
            <a:r>
              <a:rPr lang="ru-RU" sz="1600" dirty="0">
                <a:latin typeface="Times New Roman" panose="02020603050405020304" pitchFamily="18" charset="0"/>
                <a:ea typeface="Calibri" panose="020F0502020204030204" pitchFamily="34" charset="0"/>
              </a:rPr>
              <a:t>ормирование Плана контрольных мероприятий осуществляется ТОФК </a:t>
            </a:r>
            <a:r>
              <a:rPr lang="ru-RU" sz="1600" dirty="0" smtClean="0">
                <a:latin typeface="Times New Roman" panose="02020603050405020304" pitchFamily="18" charset="0"/>
                <a:ea typeface="Calibri" panose="020F0502020204030204" pitchFamily="34" charset="0"/>
              </a:rPr>
              <a:t>посредством:</a:t>
            </a:r>
            <a:endParaRPr lang="ru-RU" sz="1600" dirty="0"/>
          </a:p>
        </p:txBody>
      </p:sp>
      <p:pic>
        <p:nvPicPr>
          <p:cNvPr id="2" name="Рисунок 1"/>
          <p:cNvPicPr>
            <a:picLocks noChangeAspect="1"/>
          </p:cNvPicPr>
          <p:nvPr/>
        </p:nvPicPr>
        <p:blipFill rotWithShape="1">
          <a:blip r:embed="rId11"/>
          <a:srcRect t="28710" r="43200" b="7281"/>
          <a:stretch/>
        </p:blipFill>
        <p:spPr>
          <a:xfrm>
            <a:off x="168540" y="2039162"/>
            <a:ext cx="7285390" cy="4453965"/>
          </a:xfrm>
          <a:prstGeom prst="rect">
            <a:avLst/>
          </a:prstGeom>
        </p:spPr>
      </p:pic>
      <p:sp>
        <p:nvSpPr>
          <p:cNvPr id="6" name="Штриховая стрелка вправо 5"/>
          <p:cNvSpPr/>
          <p:nvPr/>
        </p:nvSpPr>
        <p:spPr>
          <a:xfrm rot="6766320">
            <a:off x="3596987" y="1371565"/>
            <a:ext cx="715149" cy="773237"/>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Номер слайда 3"/>
          <p:cNvSpPr>
            <a:spLocks noGrp="1"/>
          </p:cNvSpPr>
          <p:nvPr>
            <p:ph type="sldNum" sz="quarter" idx="12"/>
          </p:nvPr>
        </p:nvSpPr>
        <p:spPr>
          <a:xfrm>
            <a:off x="9305544" y="6141463"/>
            <a:ext cx="2743200" cy="365125"/>
          </a:xfrm>
        </p:spPr>
        <p:txBody>
          <a:bodyPr/>
          <a:lstStyle/>
          <a:p>
            <a:pPr>
              <a:defRPr/>
            </a:pPr>
            <a:r>
              <a:rPr lang="ru-RU" altLang="ru-RU" dirty="0" smtClean="0"/>
              <a:t>4</a:t>
            </a:r>
            <a:endParaRPr lang="ru-RU" altLang="ru-RU" dirty="0"/>
          </a:p>
        </p:txBody>
      </p:sp>
    </p:spTree>
    <p:extLst>
      <p:ext uri="{BB962C8B-B14F-4D97-AF65-F5344CB8AC3E}">
        <p14:creationId xmlns:p14="http://schemas.microsoft.com/office/powerpoint/2010/main" val="42505696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txBox="1">
            <a:spLocks/>
          </p:cNvSpPr>
          <p:nvPr/>
        </p:nvSpPr>
        <p:spPr>
          <a:xfrm>
            <a:off x="6511482" y="5759670"/>
            <a:ext cx="2602720" cy="704851"/>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400" dirty="0">
                <a:ln w="0"/>
              </a:rPr>
              <a:t>повышение качества предоставления услуг (работ) населению</a:t>
            </a:r>
          </a:p>
        </p:txBody>
      </p:sp>
      <p:sp>
        <p:nvSpPr>
          <p:cNvPr id="5" name="Объект 2"/>
          <p:cNvSpPr txBox="1">
            <a:spLocks/>
          </p:cNvSpPr>
          <p:nvPr/>
        </p:nvSpPr>
        <p:spPr>
          <a:xfrm>
            <a:off x="2833324" y="5295313"/>
            <a:ext cx="2290340" cy="704851"/>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400" dirty="0">
                <a:ln w="0"/>
              </a:rPr>
              <a:t>повышение</a:t>
            </a:r>
            <a:r>
              <a:rPr lang="ru-RU" sz="1400" dirty="0">
                <a:ln w="0"/>
                <a:effectLst>
                  <a:outerShdw blurRad="38100" dist="19050" dir="2700000" algn="tl" rotWithShape="0">
                    <a:schemeClr val="dk1">
                      <a:alpha val="40000"/>
                    </a:schemeClr>
                  </a:outerShdw>
                </a:effectLst>
              </a:rPr>
              <a:t> </a:t>
            </a:r>
            <a:r>
              <a:rPr lang="ru-RU" sz="1400" dirty="0">
                <a:ln w="0"/>
              </a:rPr>
              <a:t>эффективности контрольно-надзорной деятельности </a:t>
            </a:r>
          </a:p>
        </p:txBody>
      </p:sp>
      <p:sp>
        <p:nvSpPr>
          <p:cNvPr id="8" name="Стрелка вправо 7"/>
          <p:cNvSpPr/>
          <p:nvPr/>
        </p:nvSpPr>
        <p:spPr>
          <a:xfrm rot="20416010" flipH="1">
            <a:off x="4716053" y="5008046"/>
            <a:ext cx="737904" cy="272242"/>
          </a:xfrm>
          <a:prstGeom prst="rightArrow">
            <a:avLst>
              <a:gd name="adj1" fmla="val 41995"/>
              <a:gd name="adj2" fmla="val 50000"/>
            </a:avLst>
          </a:prstGeom>
          <a:solidFill>
            <a:srgbClr val="00B050"/>
          </a:solidFill>
          <a:ln>
            <a:solidFill>
              <a:srgbClr val="00B050"/>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ru-RU">
              <a:solidFill>
                <a:prstClr val="white"/>
              </a:solidFill>
              <a:latin typeface="Times New Roman" pitchFamily="18" charset="0"/>
              <a:cs typeface="Times New Roman" pitchFamily="18" charset="0"/>
            </a:endParaRPr>
          </a:p>
        </p:txBody>
      </p:sp>
      <p:sp>
        <p:nvSpPr>
          <p:cNvPr id="9" name="Стрелка вправо 8"/>
          <p:cNvSpPr/>
          <p:nvPr/>
        </p:nvSpPr>
        <p:spPr>
          <a:xfrm rot="19122986" flipH="1">
            <a:off x="7286447" y="5409056"/>
            <a:ext cx="737904" cy="272242"/>
          </a:xfrm>
          <a:prstGeom prst="rightArrow">
            <a:avLst/>
          </a:prstGeom>
          <a:solidFill>
            <a:srgbClr val="00B050"/>
          </a:solidFill>
          <a:ln>
            <a:solidFill>
              <a:srgbClr val="00B050"/>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ru-RU">
              <a:solidFill>
                <a:prstClr val="white"/>
              </a:solidFill>
              <a:latin typeface="Times New Roman" pitchFamily="18" charset="0"/>
              <a:cs typeface="Times New Roman" pitchFamily="18" charset="0"/>
            </a:endParaRPr>
          </a:p>
        </p:txBody>
      </p:sp>
      <p:pic>
        <p:nvPicPr>
          <p:cNvPr id="11" name="Picture 2" descr="C:\Documents and Settings\2741\Рабочий стол\Рисунки для слайдов\1227959469_ohuennoe.info_7_people_3d.jpg"/>
          <p:cNvPicPr>
            <a:picLocks noChangeAspect="1" noChangeArrowheads="1"/>
          </p:cNvPicPr>
          <p:nvPr/>
        </p:nvPicPr>
        <p:blipFill>
          <a:blip r:embed="rId3" cstate="print"/>
          <a:srcRect/>
          <a:stretch>
            <a:fillRect/>
          </a:stretch>
        </p:blipFill>
        <p:spPr bwMode="auto">
          <a:xfrm>
            <a:off x="9776537" y="5041313"/>
            <a:ext cx="1882063" cy="1345518"/>
          </a:xfrm>
          <a:prstGeom prst="rect">
            <a:avLst/>
          </a:prstGeom>
          <a:ln>
            <a:noFill/>
          </a:ln>
          <a:effectLst>
            <a:softEdge rad="112500"/>
          </a:effectLst>
        </p:spPr>
      </p:pic>
      <p:pic>
        <p:nvPicPr>
          <p:cNvPr id="12" name="Picture 10" descr="http://sparkysite.ru/small/check/check01/scheck5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66714" y="5505909"/>
            <a:ext cx="817504" cy="76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2622" y="4993021"/>
            <a:ext cx="1869820" cy="1573765"/>
          </a:xfrm>
          <a:prstGeom prst="rect">
            <a:avLst/>
          </a:prstGeom>
        </p:spPr>
      </p:pic>
      <p:sp>
        <p:nvSpPr>
          <p:cNvPr id="14" name="Горизонтальный свиток 13"/>
          <p:cNvSpPr/>
          <p:nvPr/>
        </p:nvSpPr>
        <p:spPr>
          <a:xfrm>
            <a:off x="5380418" y="4596297"/>
            <a:ext cx="4198330" cy="890031"/>
          </a:xfrm>
          <a:prstGeom prst="horizontalScroll">
            <a:avLst/>
          </a:prstGeom>
          <a:solidFill>
            <a:srgbClr val="F5F6F8"/>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n w="9525">
                  <a:solidFill>
                    <a:schemeClr val="bg1"/>
                  </a:solidFill>
                  <a:prstDash val="solid"/>
                </a:ln>
                <a:solidFill>
                  <a:schemeClr val="tx1">
                    <a:lumMod val="95000"/>
                    <a:lumOff val="5000"/>
                  </a:schemeClr>
                </a:solidFill>
                <a:effectLst>
                  <a:outerShdw blurRad="38100" dist="38100" dir="2700000" algn="tl">
                    <a:srgbClr val="000000">
                      <a:alpha val="43137"/>
                    </a:srgbClr>
                  </a:outerShdw>
                </a:effectLst>
              </a:rPr>
              <a:t>Цели </a:t>
            </a:r>
            <a:br>
              <a:rPr lang="ru-RU" sz="1600" b="1" dirty="0">
                <a:ln w="9525">
                  <a:solidFill>
                    <a:schemeClr val="bg1"/>
                  </a:solidFill>
                  <a:prstDash val="solid"/>
                </a:ln>
                <a:solidFill>
                  <a:schemeClr val="tx1">
                    <a:lumMod val="95000"/>
                    <a:lumOff val="5000"/>
                  </a:schemeClr>
                </a:solidFill>
                <a:effectLst>
                  <a:outerShdw blurRad="38100" dist="38100" dir="2700000" algn="tl">
                    <a:srgbClr val="000000">
                      <a:alpha val="43137"/>
                    </a:srgbClr>
                  </a:outerShdw>
                </a:effectLst>
              </a:rPr>
            </a:br>
            <a:r>
              <a:rPr lang="ru-RU" sz="1600" b="1" dirty="0">
                <a:ln w="9525">
                  <a:solidFill>
                    <a:schemeClr val="bg1"/>
                  </a:solidFill>
                  <a:prstDash val="solid"/>
                </a:ln>
                <a:solidFill>
                  <a:schemeClr val="tx1">
                    <a:lumMod val="95000"/>
                    <a:lumOff val="5000"/>
                  </a:schemeClr>
                </a:solidFill>
                <a:effectLst>
                  <a:outerShdw blurRad="38100" dist="38100" dir="2700000" algn="tl">
                    <a:srgbClr val="000000">
                      <a:alpha val="43137"/>
                    </a:srgbClr>
                  </a:outerShdw>
                </a:effectLst>
              </a:rPr>
              <a:t>риск-ориентированного подхода </a:t>
            </a:r>
            <a:endParaRPr lang="ru-RU" sz="1600" b="1" dirty="0">
              <a:solidFill>
                <a:schemeClr val="tx1">
                  <a:lumMod val="95000"/>
                  <a:lumOff val="5000"/>
                </a:schemeClr>
              </a:solidFill>
              <a:effectLst>
                <a:outerShdw blurRad="38100" dist="38100" dir="2700000" algn="tl">
                  <a:srgbClr val="000000">
                    <a:alpha val="43137"/>
                  </a:srgbClr>
                </a:outerShdw>
              </a:effectLst>
            </a:endParaRPr>
          </a:p>
        </p:txBody>
      </p:sp>
      <p:pic>
        <p:nvPicPr>
          <p:cNvPr id="19" name="Picture 6" descr="C:\Users\3148\Desktop\folde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14720"/>
            <a:ext cx="831984" cy="831984"/>
          </a:xfrm>
          <a:prstGeom prst="rect">
            <a:avLst/>
          </a:prstGeom>
          <a:noFill/>
          <a:extLst>
            <a:ext uri="{909E8E84-426E-40DD-AFC4-6F175D3DCCD1}">
              <a14:hiddenFill xmlns:a14="http://schemas.microsoft.com/office/drawing/2010/main">
                <a:solidFill>
                  <a:srgbClr val="FFFFFF"/>
                </a:solidFill>
              </a14:hiddenFill>
            </a:ext>
          </a:extLst>
        </p:spPr>
      </p:pic>
      <p:sp>
        <p:nvSpPr>
          <p:cNvPr id="15" name="Номер слайда 3"/>
          <p:cNvSpPr>
            <a:spLocks noGrp="1"/>
          </p:cNvSpPr>
          <p:nvPr>
            <p:ph type="sldNum" sz="quarter" idx="12"/>
          </p:nvPr>
        </p:nvSpPr>
        <p:spPr>
          <a:xfrm>
            <a:off x="9380958" y="6265926"/>
            <a:ext cx="2743200" cy="365125"/>
          </a:xfrm>
        </p:spPr>
        <p:txBody>
          <a:bodyPr/>
          <a:lstStyle/>
          <a:p>
            <a:pPr>
              <a:defRPr/>
            </a:pPr>
            <a:r>
              <a:rPr lang="ru-RU" altLang="ru-RU" dirty="0" smtClean="0"/>
              <a:t>5</a:t>
            </a:r>
            <a:endParaRPr lang="ru-RU" altLang="ru-RU" dirty="0"/>
          </a:p>
        </p:txBody>
      </p:sp>
      <p:sp>
        <p:nvSpPr>
          <p:cNvPr id="16" name="Заголовок 1"/>
          <p:cNvSpPr>
            <a:spLocks noGrp="1"/>
          </p:cNvSpPr>
          <p:nvPr>
            <p:ph type="title"/>
          </p:nvPr>
        </p:nvSpPr>
        <p:spPr>
          <a:xfrm>
            <a:off x="838200" y="164593"/>
            <a:ext cx="10098024" cy="777240"/>
          </a:xfrm>
        </p:spPr>
        <p:txBody>
          <a:bodyPr>
            <a:normAutofit/>
          </a:bodyPr>
          <a:lstStyle/>
          <a:p>
            <a:pPr algn="ct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Практика </a:t>
            </a:r>
            <a:r>
              <a:rPr lang="ru-RU" sz="16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формирования раздела</a:t>
            </a:r>
            <a:r>
              <a:rPr lang="en-US" sz="16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 </a:t>
            </a:r>
            <a:r>
              <a:rPr lang="en-US"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II</a:t>
            </a: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 </a:t>
            </a: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проектов планов ТОФК </a:t>
            </a:r>
            <a:b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br>
            <a:endParaRPr lang="ru-RU" sz="16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sp>
        <p:nvSpPr>
          <p:cNvPr id="10" name="Прямоугольник 9"/>
          <p:cNvSpPr/>
          <p:nvPr/>
        </p:nvSpPr>
        <p:spPr>
          <a:xfrm>
            <a:off x="746259" y="1582941"/>
            <a:ext cx="11227454" cy="3111621"/>
          </a:xfrm>
          <a:prstGeom prst="rect">
            <a:avLst/>
          </a:prstGeom>
        </p:spPr>
        <p:txBody>
          <a:bodyPr wrap="square">
            <a:spAutoFit/>
          </a:bodyPr>
          <a:lstStyle/>
          <a:p>
            <a:pPr indent="450215" algn="r">
              <a:lnSpc>
                <a:spcPct val="115000"/>
              </a:lnSpc>
              <a:spcAft>
                <a:spcPts val="0"/>
              </a:spcAft>
            </a:pPr>
            <a:r>
              <a:rPr lang="ru-RU" sz="1400" i="1" dirty="0" smtClean="0">
                <a:ea typeface="Calibri" panose="020F0502020204030204" pitchFamily="34" charset="0"/>
                <a:cs typeface="Times New Roman" panose="02020603050405020304" pitchFamily="18" charset="0"/>
              </a:rPr>
              <a:t> </a:t>
            </a:r>
          </a:p>
          <a:p>
            <a:pPr>
              <a:lnSpc>
                <a:spcPct val="115000"/>
              </a:lnSpc>
            </a:pPr>
            <a:r>
              <a:rPr lang="ru-RU" sz="1200" dirty="0" smtClean="0">
                <a:latin typeface="Cambria" panose="02040503050406030204" pitchFamily="18" charset="0"/>
              </a:rPr>
              <a:t>В соответствии с приказом </a:t>
            </a:r>
            <a:r>
              <a:rPr lang="ru-RU" sz="1200" dirty="0">
                <a:latin typeface="Cambria" panose="02040503050406030204" pitchFamily="18" charset="0"/>
              </a:rPr>
              <a:t>Федерального казначейства от 30.12.2016 № </a:t>
            </a:r>
            <a:r>
              <a:rPr lang="ru-RU" sz="1200" dirty="0" smtClean="0">
                <a:latin typeface="Cambria" panose="02040503050406030204" pitchFamily="18" charset="0"/>
              </a:rPr>
              <a:t>532</a:t>
            </a:r>
            <a:endParaRPr lang="ru-RU" sz="1200" dirty="0">
              <a:latin typeface="Cambria" panose="02040503050406030204" pitchFamily="18" charset="0"/>
            </a:endParaRPr>
          </a:p>
          <a:p>
            <a:pPr indent="450215" algn="just">
              <a:lnSpc>
                <a:spcPct val="115000"/>
              </a:lnSpc>
              <a:spcAft>
                <a:spcPts val="0"/>
              </a:spcAft>
            </a:pPr>
            <a:r>
              <a:rPr lang="ru-RU" sz="1400" dirty="0" smtClean="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в </a:t>
            </a:r>
            <a:r>
              <a:rPr lang="ru-RU" sz="1400" dirty="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Планы ТОФК </a:t>
            </a:r>
            <a:r>
              <a:rPr lang="ru-RU" sz="1400" dirty="0" smtClean="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включаются мероприятия </a:t>
            </a:r>
            <a:r>
              <a:rPr lang="ru-RU" sz="1400" dirty="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в отношении подконтрольных </a:t>
            </a:r>
            <a:r>
              <a:rPr lang="ru-RU" sz="1400" dirty="0" smtClean="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организаций:</a:t>
            </a:r>
          </a:p>
          <a:p>
            <a:pPr marL="285750" indent="-285750" algn="just">
              <a:lnSpc>
                <a:spcPct val="115000"/>
              </a:lnSpc>
              <a:spcAft>
                <a:spcPts val="0"/>
              </a:spcAft>
              <a:buFont typeface="Wingdings" panose="05000000000000000000" pitchFamily="2" charset="2"/>
              <a:buChar char="q"/>
            </a:pPr>
            <a:r>
              <a:rPr lang="ru-RU" sz="1400" dirty="0" smtClean="0">
                <a:solidFill>
                  <a:schemeClr val="accent1">
                    <a:lumMod val="50000"/>
                  </a:schemeClr>
                </a:solidFill>
                <a:ea typeface="Calibri" panose="020F0502020204030204" pitchFamily="34" charset="0"/>
                <a:cs typeface="Times New Roman" panose="02020603050405020304" pitchFamily="18" charset="0"/>
              </a:rPr>
              <a:t>которым </a:t>
            </a:r>
            <a:r>
              <a:rPr lang="ru-RU" sz="1400" dirty="0">
                <a:solidFill>
                  <a:schemeClr val="accent1">
                    <a:lumMod val="50000"/>
                  </a:schemeClr>
                </a:solidFill>
                <a:ea typeface="Calibri" panose="020F0502020204030204" pitchFamily="34" charset="0"/>
                <a:cs typeface="Times New Roman" panose="02020603050405020304" pitchFamily="18" charset="0"/>
              </a:rPr>
              <a:t>в соответствующем периоде был выделен значительный объем бюджетных средств;</a:t>
            </a:r>
          </a:p>
          <a:p>
            <a:pPr marL="285750" indent="-285750" algn="just">
              <a:lnSpc>
                <a:spcPct val="115000"/>
              </a:lnSpc>
              <a:spcAft>
                <a:spcPts val="0"/>
              </a:spcAft>
              <a:buFont typeface="Wingdings" panose="05000000000000000000" pitchFamily="2" charset="2"/>
              <a:buChar char="q"/>
            </a:pPr>
            <a:r>
              <a:rPr lang="ru-RU" sz="1400" dirty="0" smtClean="0">
                <a:solidFill>
                  <a:schemeClr val="accent1">
                    <a:lumMod val="50000"/>
                  </a:schemeClr>
                </a:solidFill>
                <a:ea typeface="Calibri" panose="020F0502020204030204" pitchFamily="34" charset="0"/>
                <a:cs typeface="Times New Roman" panose="02020603050405020304" pitchFamily="18" charset="0"/>
              </a:rPr>
              <a:t>длительность </a:t>
            </a:r>
            <a:r>
              <a:rPr lang="ru-RU" sz="1400" dirty="0">
                <a:solidFill>
                  <a:schemeClr val="accent1">
                    <a:lumMod val="50000"/>
                  </a:schemeClr>
                </a:solidFill>
                <a:ea typeface="Calibri" panose="020F0502020204030204" pitchFamily="34" charset="0"/>
                <a:cs typeface="Times New Roman" panose="02020603050405020304" pitchFamily="18" charset="0"/>
              </a:rPr>
              <a:t>периода, прошедшего с последнего контрольного мероприятия, применительно к которым составляет три и более года;</a:t>
            </a:r>
          </a:p>
          <a:p>
            <a:pPr marL="285750" indent="-285750" algn="just">
              <a:lnSpc>
                <a:spcPct val="115000"/>
              </a:lnSpc>
              <a:spcAft>
                <a:spcPts val="0"/>
              </a:spcAft>
              <a:buFont typeface="Wingdings" panose="05000000000000000000" pitchFamily="2" charset="2"/>
              <a:buChar char="q"/>
            </a:pPr>
            <a:r>
              <a:rPr lang="ru-RU" sz="1400" dirty="0" smtClean="0">
                <a:solidFill>
                  <a:schemeClr val="accent1">
                    <a:lumMod val="50000"/>
                  </a:schemeClr>
                </a:solidFill>
                <a:ea typeface="Calibri" panose="020F0502020204030204" pitchFamily="34" charset="0"/>
                <a:cs typeface="Times New Roman" panose="02020603050405020304" pitchFamily="18" charset="0"/>
              </a:rPr>
              <a:t>в </a:t>
            </a:r>
            <a:r>
              <a:rPr lang="ru-RU" sz="1400" dirty="0">
                <a:solidFill>
                  <a:schemeClr val="accent1">
                    <a:lumMod val="50000"/>
                  </a:schemeClr>
                </a:solidFill>
                <a:ea typeface="Calibri" panose="020F0502020204030204" pitchFamily="34" charset="0"/>
                <a:cs typeface="Times New Roman" panose="02020603050405020304" pitchFamily="18" charset="0"/>
              </a:rPr>
              <a:t>деятельности которых в ходе предыдущих контрольных мероприятий были выявлены значительные нарушения;</a:t>
            </a:r>
          </a:p>
          <a:p>
            <a:pPr marL="285750" indent="-285750" algn="just">
              <a:lnSpc>
                <a:spcPct val="115000"/>
              </a:lnSpc>
              <a:spcAft>
                <a:spcPts val="0"/>
              </a:spcAft>
              <a:buFont typeface="Wingdings" panose="05000000000000000000" pitchFamily="2" charset="2"/>
              <a:buChar char="q"/>
            </a:pPr>
            <a:r>
              <a:rPr lang="ru-RU" sz="1400" dirty="0" smtClean="0">
                <a:solidFill>
                  <a:schemeClr val="accent1">
                    <a:lumMod val="50000"/>
                  </a:schemeClr>
                </a:solidFill>
                <a:ea typeface="Calibri" panose="020F0502020204030204" pitchFamily="34" charset="0"/>
                <a:cs typeface="Times New Roman" panose="02020603050405020304" pitchFamily="18" charset="0"/>
              </a:rPr>
              <a:t>применительно </a:t>
            </a:r>
            <a:r>
              <a:rPr lang="ru-RU" sz="1400" dirty="0">
                <a:solidFill>
                  <a:schemeClr val="accent1">
                    <a:lumMod val="50000"/>
                  </a:schemeClr>
                </a:solidFill>
                <a:ea typeface="Calibri" panose="020F0502020204030204" pitchFamily="34" charset="0"/>
                <a:cs typeface="Times New Roman" panose="02020603050405020304" pitchFamily="18" charset="0"/>
              </a:rPr>
              <a:t>к которым соответствующие контрольные мероприятия ранее не проводились.</a:t>
            </a:r>
          </a:p>
          <a:p>
            <a:pPr algn="just">
              <a:lnSpc>
                <a:spcPct val="115000"/>
              </a:lnSpc>
              <a:spcAft>
                <a:spcPts val="0"/>
              </a:spcAft>
            </a:pPr>
            <a:r>
              <a:rPr lang="ru-RU" sz="1200" b="1" dirty="0" smtClean="0">
                <a:solidFill>
                  <a:srgbClr val="C00000"/>
                </a:solidFill>
                <a:ea typeface="Calibri" panose="020F0502020204030204" pitchFamily="34" charset="0"/>
                <a:cs typeface="Times New Roman" panose="02020603050405020304" pitchFamily="18" charset="0"/>
              </a:rPr>
              <a:t>При </a:t>
            </a:r>
            <a:r>
              <a:rPr lang="ru-RU" sz="1200" b="1" dirty="0">
                <a:solidFill>
                  <a:srgbClr val="C00000"/>
                </a:solidFill>
                <a:ea typeface="Calibri" panose="020F0502020204030204" pitchFamily="34" charset="0"/>
                <a:cs typeface="Times New Roman" panose="02020603050405020304" pitchFamily="18" charset="0"/>
              </a:rPr>
              <a:t>этом, в рамках осуществления финансово-бюджетного контроля при выборе подконтрольного субъекта учитываются: </a:t>
            </a:r>
          </a:p>
          <a:p>
            <a:pPr marL="342900" lvl="0" indent="-342900" algn="just">
              <a:spcAft>
                <a:spcPts val="0"/>
              </a:spcAft>
              <a:buFont typeface="Wingdings" panose="05000000000000000000" pitchFamily="2" charset="2"/>
              <a:buChar char=""/>
            </a:pPr>
            <a:r>
              <a:rPr lang="ru-RU" sz="1200" dirty="0">
                <a:ea typeface="Calibri" panose="020F0502020204030204" pitchFamily="34" charset="0"/>
              </a:rPr>
              <a:t>поступление в отношении объектов контроля поручений Президента Российской Федерации, Правительства Российской Федерации, Министерства финансов Российской Федерации, Следственного комитета Российской Федерации, Генеральной прокуратуры Российской Федерации, депутатских запросов, обращений члена Совета Федерации или депутата Государственной Думы, комитетов и комиссий палат Федерального Собрания Российской Федерации;</a:t>
            </a:r>
          </a:p>
          <a:p>
            <a:pPr marL="342900" lvl="0" indent="-342900" algn="just">
              <a:spcAft>
                <a:spcPts val="0"/>
              </a:spcAft>
              <a:buFont typeface="Wingdings" panose="05000000000000000000" pitchFamily="2" charset="2"/>
              <a:buChar char=""/>
            </a:pPr>
            <a:r>
              <a:rPr lang="ru-RU" sz="1200" dirty="0">
                <a:ea typeface="Calibri" panose="020F0502020204030204" pitchFamily="34" charset="0"/>
              </a:rPr>
              <a:t>объемы бюджетных средств, выделенные объектам контроля;</a:t>
            </a:r>
          </a:p>
          <a:p>
            <a:pPr marL="342900" lvl="0" indent="-342900" algn="just">
              <a:spcAft>
                <a:spcPts val="0"/>
              </a:spcAft>
              <a:buFont typeface="Wingdings" panose="05000000000000000000" pitchFamily="2" charset="2"/>
              <a:buChar char=""/>
            </a:pPr>
            <a:r>
              <a:rPr lang="ru-RU" sz="1200" dirty="0">
                <a:ea typeface="Calibri" panose="020F0502020204030204" pitchFamily="34" charset="0"/>
              </a:rPr>
              <a:t>длительность периода, прошедшего с момента проведения идентичного контрольного мероприятия органом государственного финансового контроля (если указанный период превышает 3 года, данный критерий имеет наивысший приоритет).</a:t>
            </a:r>
            <a:endParaRPr lang="ru-RU" sz="1200" dirty="0">
              <a:effectLst/>
              <a:ea typeface="Calibri" panose="020F0502020204030204" pitchFamily="34" charset="0"/>
            </a:endParaRPr>
          </a:p>
        </p:txBody>
      </p:sp>
      <p:pic>
        <p:nvPicPr>
          <p:cNvPr id="20" name="Рисунок 19"/>
          <p:cNvPicPr>
            <a:picLocks noChangeAspect="1"/>
          </p:cNvPicPr>
          <p:nvPr/>
        </p:nvPicPr>
        <p:blipFill>
          <a:blip r:embed="rId7" cstate="print">
            <a:extLst>
              <a:ext uri="{BEBA8EAE-BF5A-486C-A8C5-ECC9F3942E4B}">
                <a14:imgProps xmlns:a14="http://schemas.microsoft.com/office/drawing/2010/main">
                  <a14:imgLayer r:embed="rId8">
                    <a14:imgEffect>
                      <a14:backgroundRemoval t="0" b="100000" l="0" r="100000">
                        <a14:foregroundMark x1="73870" y1="38574" x2="73870" y2="38574"/>
                        <a14:foregroundMark x1="76031" y1="24609" x2="76031" y2="24609"/>
                        <a14:foregroundMark x1="78585" y1="54199" x2="78585" y2="54199"/>
                        <a14:foregroundMark x1="32122" y1="17773" x2="32122" y2="17773"/>
                        <a14:foregroundMark x1="80255" y1="58008" x2="80255" y2="58008"/>
                        <a14:foregroundMark x1="77308" y1="27148" x2="77308" y2="27148"/>
                      </a14:backgroundRemoval>
                    </a14:imgEffect>
                  </a14:imgLayer>
                </a14:imgProps>
              </a:ext>
              <a:ext uri="{28A0092B-C50C-407E-A947-70E740481C1C}">
                <a14:useLocalDpi xmlns:a14="http://schemas.microsoft.com/office/drawing/2010/main" val="0"/>
              </a:ext>
            </a:extLst>
          </a:blip>
          <a:stretch>
            <a:fillRect/>
          </a:stretch>
        </p:blipFill>
        <p:spPr>
          <a:xfrm>
            <a:off x="-273102" y="1942650"/>
            <a:ext cx="1562859" cy="1572070"/>
          </a:xfrm>
          <a:prstGeom prst="rect">
            <a:avLst/>
          </a:prstGeom>
        </p:spPr>
      </p:pic>
      <p:sp>
        <p:nvSpPr>
          <p:cNvPr id="32" name="Блок-схема: альтернативный процесс 31"/>
          <p:cNvSpPr/>
          <p:nvPr/>
        </p:nvSpPr>
        <p:spPr>
          <a:xfrm>
            <a:off x="89216" y="1138266"/>
            <a:ext cx="12034942" cy="607480"/>
          </a:xfrm>
          <a:prstGeom prst="flowChartAlternateProcess">
            <a:avLst/>
          </a:prstGeom>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ru-RU" dirty="0" smtClean="0"/>
              <a:t>Раздел </a:t>
            </a:r>
            <a:r>
              <a:rPr lang="en-US" dirty="0" smtClean="0"/>
              <a:t>II </a:t>
            </a:r>
            <a:r>
              <a:rPr lang="ru-RU" dirty="0" smtClean="0"/>
              <a:t>проектов планов ТОФК формируется на основании риск-ориентированного подхода к осуществлению контрольной деятельности с учетом критериев отбора контрольных мероприятий</a:t>
            </a:r>
            <a:endParaRPr lang="ru-RU" dirty="0"/>
          </a:p>
        </p:txBody>
      </p:sp>
      <p:grpSp>
        <p:nvGrpSpPr>
          <p:cNvPr id="29" name="Группа 28"/>
          <p:cNvGrpSpPr/>
          <p:nvPr/>
        </p:nvGrpSpPr>
        <p:grpSpPr>
          <a:xfrm>
            <a:off x="11402153" y="1215101"/>
            <a:ext cx="722005" cy="727549"/>
            <a:chOff x="7427585" y="2564291"/>
            <a:chExt cx="470552" cy="491728"/>
          </a:xfrm>
        </p:grpSpPr>
        <p:pic>
          <p:nvPicPr>
            <p:cNvPr id="30" name="Picture 2" descr="Картинки по запросу документ иконка"/>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27585" y="2564291"/>
              <a:ext cx="470552" cy="49172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http://syromono.info/images/drawn-cross-red-1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V="1">
              <a:off x="7612896" y="2788554"/>
              <a:ext cx="176892" cy="20126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907427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96348920"/>
              </p:ext>
            </p:extLst>
          </p:nvPr>
        </p:nvGraphicFramePr>
        <p:xfrm>
          <a:off x="137160" y="1143000"/>
          <a:ext cx="11975592" cy="53835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44106" y="5448300"/>
            <a:ext cx="1632204" cy="906780"/>
          </a:xfrm>
          <a:prstGeom prst="rect">
            <a:avLst/>
          </a:prstGeom>
        </p:spPr>
      </p:pic>
      <p:pic>
        <p:nvPicPr>
          <p:cNvPr id="6" name="Рисунок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00318" y="5448300"/>
            <a:ext cx="1423802" cy="891540"/>
          </a:xfrm>
          <a:prstGeom prst="rect">
            <a:avLst/>
          </a:prstGeom>
        </p:spPr>
      </p:pic>
      <p:pic>
        <p:nvPicPr>
          <p:cNvPr id="8" name="Picture 6" descr="http://moziru.com/images/cash-clipart-pile-money-18.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4370" y="5001724"/>
            <a:ext cx="1497330" cy="13533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ÐÐ°ÑÑÐ¸Ð½ÐºÐ¸ Ð¿Ð¾ Ð·Ð°Ð¿ÑÐ¾ÑÑ Ð¸ÐºÐ¾Ð½ÐºÐ°  Ð¿Ð»Ð°Ð½Ð¸ÑÐ¾Ð²Ð°Ð½Ð¸Ðµ"/>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56877" y="5634058"/>
            <a:ext cx="705782" cy="705782"/>
          </a:xfrm>
          <a:prstGeom prst="rect">
            <a:avLst/>
          </a:prstGeom>
          <a:noFill/>
          <a:extLst>
            <a:ext uri="{909E8E84-426E-40DD-AFC4-6F175D3DCCD1}">
              <a14:hiddenFill xmlns:a14="http://schemas.microsoft.com/office/drawing/2010/main">
                <a:solidFill>
                  <a:srgbClr val="FFFFFF"/>
                </a:solidFill>
              </a14:hiddenFill>
            </a:ext>
          </a:extLst>
        </p:spPr>
      </p:pic>
      <p:sp>
        <p:nvSpPr>
          <p:cNvPr id="10" name="Номер слайда 3"/>
          <p:cNvSpPr>
            <a:spLocks noGrp="1"/>
          </p:cNvSpPr>
          <p:nvPr>
            <p:ph type="sldNum" sz="quarter" idx="12"/>
          </p:nvPr>
        </p:nvSpPr>
        <p:spPr>
          <a:xfrm>
            <a:off x="9369552" y="6274054"/>
            <a:ext cx="2743200" cy="365125"/>
          </a:xfrm>
        </p:spPr>
        <p:txBody>
          <a:bodyPr/>
          <a:lstStyle/>
          <a:p>
            <a:pPr>
              <a:defRPr/>
            </a:pPr>
            <a:r>
              <a:rPr lang="ru-RU" altLang="ru-RU" dirty="0" smtClean="0"/>
              <a:t>6</a:t>
            </a:r>
            <a:endParaRPr lang="ru-RU" altLang="ru-RU" dirty="0"/>
          </a:p>
        </p:txBody>
      </p:sp>
      <p:sp>
        <p:nvSpPr>
          <p:cNvPr id="12" name="Заголовок 1"/>
          <p:cNvSpPr txBox="1">
            <a:spLocks/>
          </p:cNvSpPr>
          <p:nvPr/>
        </p:nvSpPr>
        <p:spPr>
          <a:xfrm>
            <a:off x="838200" y="164593"/>
            <a:ext cx="10098024" cy="7772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Примеры включения во </a:t>
            </a:r>
            <a:r>
              <a:rPr lang="en-US"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II</a:t>
            </a: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 раздел</a:t>
            </a:r>
            <a:r>
              <a:rPr lang="en-US"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 </a:t>
            </a: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плана контрольных мероприятий </a:t>
            </a:r>
          </a:p>
          <a:p>
            <a:pPr algn="ct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на 2018 год </a:t>
            </a:r>
            <a:r>
              <a:rPr lang="ru-RU" sz="1600" b="1" cap="all" spc="133" dirty="0" err="1"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Уфк</a:t>
            </a:r>
            <a:r>
              <a:rPr lang="ru-RU" sz="16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 по свердловской области</a:t>
            </a:r>
            <a:endParaRPr lang="ru-RU" sz="16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cxnSp>
        <p:nvCxnSpPr>
          <p:cNvPr id="28" name="Прямая со стрелкой 27"/>
          <p:cNvCxnSpPr/>
          <p:nvPr/>
        </p:nvCxnSpPr>
        <p:spPr>
          <a:xfrm flipH="1" flipV="1">
            <a:off x="2847975" y="2057400"/>
            <a:ext cx="6686550" cy="485775"/>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flipH="1" flipV="1">
            <a:off x="5887212" y="2066925"/>
            <a:ext cx="3656838" cy="47237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flipH="1" flipV="1">
            <a:off x="2847975" y="2162175"/>
            <a:ext cx="3600450" cy="377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flipH="1" flipV="1">
            <a:off x="5962650" y="2205832"/>
            <a:ext cx="476250" cy="3429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p:nvPr/>
        </p:nvCxnSpPr>
        <p:spPr>
          <a:xfrm flipH="1" flipV="1">
            <a:off x="2847975" y="2300287"/>
            <a:ext cx="504825" cy="239015"/>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2750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284633460"/>
              </p:ext>
            </p:extLst>
          </p:nvPr>
        </p:nvGraphicFramePr>
        <p:xfrm>
          <a:off x="179070" y="2381706"/>
          <a:ext cx="9326880" cy="3508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31680" y="3267509"/>
            <a:ext cx="2438400" cy="1447800"/>
          </a:xfrm>
          <a:prstGeom prst="rect">
            <a:avLst/>
          </a:prstGeom>
        </p:spPr>
      </p:pic>
      <p:sp>
        <p:nvSpPr>
          <p:cNvPr id="4" name="Заголовок 1"/>
          <p:cNvSpPr txBox="1">
            <a:spLocks/>
          </p:cNvSpPr>
          <p:nvPr/>
        </p:nvSpPr>
        <p:spPr>
          <a:xfrm>
            <a:off x="0" y="1386004"/>
            <a:ext cx="9505950" cy="8225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8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При отборе контрольных мероприятий для подготовки </a:t>
            </a:r>
            <a:endParaRPr lang="ru-RU" sz="18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endParaRPr>
          </a:p>
          <a:p>
            <a:pPr algn="ctr"/>
            <a:r>
              <a:rPr lang="ru-RU" sz="18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II </a:t>
            </a:r>
            <a:r>
              <a:rPr lang="ru-RU" sz="18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разделов проектов Планов ТОФК учитываются:</a:t>
            </a:r>
          </a:p>
        </p:txBody>
      </p:sp>
      <p:pic>
        <p:nvPicPr>
          <p:cNvPr id="7" name="Рисунок 6"/>
          <p:cNvPicPr>
            <a:picLocks noChangeAspect="1"/>
          </p:cNvPicPr>
          <p:nvPr/>
        </p:nvPicPr>
        <p:blipFill rotWithShape="1">
          <a:blip r:embed="rId8" cstate="print">
            <a:extLst>
              <a:ext uri="{28A0092B-C50C-407E-A947-70E740481C1C}">
                <a14:useLocalDpi xmlns:a14="http://schemas.microsoft.com/office/drawing/2010/main" val="0"/>
              </a:ext>
            </a:extLst>
          </a:blip>
          <a:srcRect r="34457"/>
          <a:stretch/>
        </p:blipFill>
        <p:spPr>
          <a:xfrm>
            <a:off x="9907390" y="4484370"/>
            <a:ext cx="1684020" cy="1003556"/>
          </a:xfrm>
          <a:prstGeom prst="rect">
            <a:avLst/>
          </a:prstGeom>
        </p:spPr>
      </p:pic>
      <p:sp>
        <p:nvSpPr>
          <p:cNvPr id="10" name="Номер слайда 3"/>
          <p:cNvSpPr>
            <a:spLocks noGrp="1"/>
          </p:cNvSpPr>
          <p:nvPr>
            <p:ph type="sldNum" sz="quarter" idx="12"/>
          </p:nvPr>
        </p:nvSpPr>
        <p:spPr>
          <a:xfrm>
            <a:off x="9377800" y="6155182"/>
            <a:ext cx="2743200" cy="365125"/>
          </a:xfrm>
        </p:spPr>
        <p:txBody>
          <a:bodyPr/>
          <a:lstStyle/>
          <a:p>
            <a:pPr>
              <a:defRPr/>
            </a:pPr>
            <a:r>
              <a:rPr lang="ru-RU" altLang="ru-RU" dirty="0" smtClean="0"/>
              <a:t>7</a:t>
            </a:r>
            <a:endParaRPr lang="ru-RU" altLang="ru-RU" dirty="0"/>
          </a:p>
        </p:txBody>
      </p:sp>
    </p:spTree>
    <p:extLst>
      <p:ext uri="{BB962C8B-B14F-4D97-AF65-F5344CB8AC3E}">
        <p14:creationId xmlns:p14="http://schemas.microsoft.com/office/powerpoint/2010/main" val="1321950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982200" y="6423621"/>
            <a:ext cx="2133600" cy="365125"/>
          </a:xfrm>
        </p:spPr>
        <p:txBody>
          <a:bodyPr/>
          <a:lstStyle/>
          <a:p>
            <a:fld id="{2C2044E7-83B2-4DDA-856F-50E20CCC74F9}" type="slidenum">
              <a:rPr lang="ru-RU" smtClean="0"/>
              <a:pPr/>
              <a:t>8</a:t>
            </a:fld>
            <a:endParaRPr lang="ru-RU" dirty="0"/>
          </a:p>
        </p:txBody>
      </p:sp>
      <p:graphicFrame>
        <p:nvGraphicFramePr>
          <p:cNvPr id="5" name="Схема 4"/>
          <p:cNvGraphicFramePr/>
          <p:nvPr>
            <p:extLst>
              <p:ext uri="{D42A27DB-BD31-4B8C-83A1-F6EECF244321}">
                <p14:modId xmlns:p14="http://schemas.microsoft.com/office/powerpoint/2010/main" val="3754614139"/>
              </p:ext>
            </p:extLst>
          </p:nvPr>
        </p:nvGraphicFramePr>
        <p:xfrm>
          <a:off x="752474" y="1111696"/>
          <a:ext cx="11344276" cy="53801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Скругленный прямоугольник 9"/>
          <p:cNvSpPr/>
          <p:nvPr/>
        </p:nvSpPr>
        <p:spPr>
          <a:xfrm>
            <a:off x="3810000" y="562420"/>
            <a:ext cx="7096125" cy="549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Предложения по повышению результативности проведения контрольных мероприятий на стадии планирования </a:t>
            </a:r>
            <a:endParaRPr lang="ru-RU" dirty="0"/>
          </a:p>
        </p:txBody>
      </p:sp>
      <p:sp>
        <p:nvSpPr>
          <p:cNvPr id="11" name="Скругленный прямоугольник 10"/>
          <p:cNvSpPr/>
          <p:nvPr/>
        </p:nvSpPr>
        <p:spPr>
          <a:xfrm>
            <a:off x="728662" y="562420"/>
            <a:ext cx="2519363" cy="5492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Практический аспект </a:t>
            </a:r>
            <a:endParaRPr lang="ru-RU" dirty="0"/>
          </a:p>
        </p:txBody>
      </p:sp>
    </p:spTree>
    <p:extLst>
      <p:ext uri="{BB962C8B-B14F-4D97-AF65-F5344CB8AC3E}">
        <p14:creationId xmlns:p14="http://schemas.microsoft.com/office/powerpoint/2010/main" val="4142256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Группа 21"/>
          <p:cNvGrpSpPr/>
          <p:nvPr/>
        </p:nvGrpSpPr>
        <p:grpSpPr>
          <a:xfrm>
            <a:off x="3857193" y="1156805"/>
            <a:ext cx="3871074" cy="5317148"/>
            <a:chOff x="173704" y="1292871"/>
            <a:chExt cx="3871074" cy="5420967"/>
          </a:xfrm>
        </p:grpSpPr>
        <p:sp>
          <p:nvSpPr>
            <p:cNvPr id="23" name="Скругленный прямоугольник 22"/>
            <p:cNvSpPr/>
            <p:nvPr/>
          </p:nvSpPr>
          <p:spPr>
            <a:xfrm>
              <a:off x="173704" y="1449390"/>
              <a:ext cx="3871074" cy="5264448"/>
            </a:xfrm>
            <a:prstGeom prst="roundRect">
              <a:avLst>
                <a:gd name="adj" fmla="val 2300"/>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anchor="ctr"/>
            <a:lstStyle/>
            <a:p>
              <a:pPr algn="ctr">
                <a:defRPr/>
              </a:pPr>
              <a:endParaRPr lang="ru-RU" sz="900" dirty="0">
                <a:solidFill>
                  <a:srgbClr val="002060"/>
                </a:solidFill>
                <a:latin typeface="Times New Roman" panose="02020603050405020304" pitchFamily="18" charset="0"/>
                <a:cs typeface="Times New Roman" panose="02020603050405020304" pitchFamily="18" charset="0"/>
              </a:endParaRPr>
            </a:p>
          </p:txBody>
        </p:sp>
        <p:sp>
          <p:nvSpPr>
            <p:cNvPr id="24" name="Прямоугольник с двумя скругленными соседними углами 23"/>
            <p:cNvSpPr/>
            <p:nvPr/>
          </p:nvSpPr>
          <p:spPr>
            <a:xfrm>
              <a:off x="173704" y="1292871"/>
              <a:ext cx="3871074" cy="442623"/>
            </a:xfrm>
            <a:prstGeom prst="round2SameRect">
              <a:avLst>
                <a:gd name="adj1" fmla="val 35639"/>
                <a:gd name="adj2" fmla="val 0"/>
              </a:avLst>
            </a:prstGeom>
            <a:solidFill>
              <a:srgbClr val="1468A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wrap="square">
              <a:noAutofit/>
            </a:bodyPr>
            <a:lstStyle/>
            <a:p>
              <a:pPr algn="ctr"/>
              <a:r>
                <a:rPr lang="ru-RU" b="1" spc="100" dirty="0" smtClean="0">
                  <a:solidFill>
                    <a:schemeClr val="bg1"/>
                  </a:solidFill>
                  <a:latin typeface="Franklin Gothic Medium Cond" panose="020B0606030402020204" pitchFamily="34" charset="0"/>
                  <a:ea typeface="+mj-ea"/>
                  <a:cs typeface="+mj-cs"/>
                </a:rPr>
                <a:t>Анализ документов</a:t>
              </a:r>
              <a:endParaRPr lang="ru-RU" b="1" spc="100" dirty="0">
                <a:solidFill>
                  <a:schemeClr val="bg1"/>
                </a:solidFill>
                <a:latin typeface="Franklin Gothic Medium Cond" panose="020B0606030402020204" pitchFamily="34" charset="0"/>
                <a:ea typeface="+mj-ea"/>
                <a:cs typeface="+mj-cs"/>
              </a:endParaRPr>
            </a:p>
          </p:txBody>
        </p:sp>
      </p:grpSp>
      <p:grpSp>
        <p:nvGrpSpPr>
          <p:cNvPr id="25" name="Группа 24"/>
          <p:cNvGrpSpPr/>
          <p:nvPr/>
        </p:nvGrpSpPr>
        <p:grpSpPr>
          <a:xfrm>
            <a:off x="8071192" y="1156804"/>
            <a:ext cx="3871074" cy="5317149"/>
            <a:chOff x="173704" y="1292871"/>
            <a:chExt cx="3871074" cy="5420967"/>
          </a:xfrm>
        </p:grpSpPr>
        <p:sp>
          <p:nvSpPr>
            <p:cNvPr id="26" name="Скругленный прямоугольник 25"/>
            <p:cNvSpPr/>
            <p:nvPr/>
          </p:nvSpPr>
          <p:spPr>
            <a:xfrm>
              <a:off x="173704" y="1449390"/>
              <a:ext cx="3871074" cy="5264448"/>
            </a:xfrm>
            <a:prstGeom prst="roundRect">
              <a:avLst>
                <a:gd name="adj" fmla="val 2300"/>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anchor="ctr"/>
            <a:lstStyle/>
            <a:p>
              <a:pPr algn="ctr">
                <a:defRPr/>
              </a:pPr>
              <a:endParaRPr lang="ru-RU" sz="900" dirty="0">
                <a:solidFill>
                  <a:srgbClr val="002060"/>
                </a:solidFill>
                <a:latin typeface="Times New Roman" panose="02020603050405020304" pitchFamily="18" charset="0"/>
                <a:cs typeface="Times New Roman" panose="02020603050405020304" pitchFamily="18" charset="0"/>
              </a:endParaRPr>
            </a:p>
          </p:txBody>
        </p:sp>
        <p:sp>
          <p:nvSpPr>
            <p:cNvPr id="27" name="Прямоугольник с двумя скругленными соседними углами 26"/>
            <p:cNvSpPr/>
            <p:nvPr/>
          </p:nvSpPr>
          <p:spPr>
            <a:xfrm>
              <a:off x="173704" y="1292871"/>
              <a:ext cx="3871074" cy="442623"/>
            </a:xfrm>
            <a:prstGeom prst="round2SameRect">
              <a:avLst>
                <a:gd name="adj1" fmla="val 35639"/>
                <a:gd name="adj2" fmla="val 0"/>
              </a:avLst>
            </a:prstGeom>
            <a:solidFill>
              <a:srgbClr val="1468A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wrap="square">
              <a:noAutofit/>
            </a:bodyPr>
            <a:lstStyle/>
            <a:p>
              <a:pPr algn="ctr"/>
              <a:r>
                <a:rPr lang="ru-RU" b="1" spc="100" dirty="0" smtClean="0">
                  <a:solidFill>
                    <a:schemeClr val="bg1"/>
                  </a:solidFill>
                  <a:latin typeface="Franklin Gothic Medium Cond" panose="020B0606030402020204" pitchFamily="34" charset="0"/>
                  <a:ea typeface="+mj-ea"/>
                  <a:cs typeface="+mj-cs"/>
                </a:rPr>
                <a:t>АНАЛИЗ РИСКОВ</a:t>
              </a:r>
              <a:endParaRPr lang="ru-RU" b="1" spc="100" dirty="0">
                <a:solidFill>
                  <a:schemeClr val="bg1"/>
                </a:solidFill>
                <a:latin typeface="Franklin Gothic Medium Cond" panose="020B0606030402020204" pitchFamily="34" charset="0"/>
                <a:ea typeface="+mj-ea"/>
                <a:cs typeface="+mj-cs"/>
              </a:endParaRPr>
            </a:p>
          </p:txBody>
        </p:sp>
      </p:grpSp>
      <p:sp>
        <p:nvSpPr>
          <p:cNvPr id="28" name="Пятиугольник 27"/>
          <p:cNvSpPr/>
          <p:nvPr/>
        </p:nvSpPr>
        <p:spPr>
          <a:xfrm>
            <a:off x="4068202" y="1680518"/>
            <a:ext cx="361755" cy="411893"/>
          </a:xfrm>
          <a:prstGeom prst="homePlate">
            <a:avLst>
              <a:gd name="adj" fmla="val 30125"/>
            </a:avLst>
          </a:prstGeom>
          <a:solidFill>
            <a:srgbClr val="1468A4"/>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a:p>
        </p:txBody>
      </p:sp>
      <p:sp>
        <p:nvSpPr>
          <p:cNvPr id="29" name="TextBox 28"/>
          <p:cNvSpPr txBox="1"/>
          <p:nvPr/>
        </p:nvSpPr>
        <p:spPr>
          <a:xfrm>
            <a:off x="4410712" y="1673930"/>
            <a:ext cx="3426941" cy="609398"/>
          </a:xfrm>
          <a:prstGeom prst="rect">
            <a:avLst/>
          </a:prstGeom>
          <a:noFill/>
        </p:spPr>
        <p:txBody>
          <a:bodyPr wrap="square" rtlCol="0">
            <a:spAutoFit/>
          </a:bodyPr>
          <a:lstStyle/>
          <a:p>
            <a:pPr>
              <a:lnSpc>
                <a:spcPct val="80000"/>
              </a:lnSpc>
            </a:pPr>
            <a:r>
              <a:rPr lang="ru-RU" sz="1400" spc="100" dirty="0">
                <a:solidFill>
                  <a:srgbClr val="1468A4"/>
                </a:solidFill>
                <a:latin typeface="Franklin Gothic Medium Cond" panose="020B0606030402020204" pitchFamily="34" charset="0"/>
                <a:ea typeface="+mj-ea"/>
                <a:cs typeface="+mj-cs"/>
              </a:rPr>
              <a:t>Настроены витрины </a:t>
            </a:r>
            <a:r>
              <a:rPr lang="ru-RU" sz="1400" spc="100" dirty="0" smtClean="0">
                <a:solidFill>
                  <a:srgbClr val="1468A4"/>
                </a:solidFill>
                <a:latin typeface="Franklin Gothic Medium Cond" panose="020B0606030402020204" pitchFamily="34" charset="0"/>
                <a:ea typeface="+mj-ea"/>
                <a:cs typeface="+mj-cs"/>
              </a:rPr>
              <a:t>для анализа документов организаций при проведении контрольных мероприятий</a:t>
            </a:r>
            <a:endParaRPr lang="ru-RU" sz="1400" spc="100" dirty="0">
              <a:solidFill>
                <a:srgbClr val="1468A4"/>
              </a:solidFill>
              <a:latin typeface="Franklin Gothic Medium Cond" panose="020B0606030402020204" pitchFamily="34" charset="0"/>
              <a:ea typeface="+mj-ea"/>
              <a:cs typeface="+mj-cs"/>
            </a:endParaRPr>
          </a:p>
        </p:txBody>
      </p:sp>
      <p:grpSp>
        <p:nvGrpSpPr>
          <p:cNvPr id="30" name="Группа 29"/>
          <p:cNvGrpSpPr/>
          <p:nvPr/>
        </p:nvGrpSpPr>
        <p:grpSpPr>
          <a:xfrm>
            <a:off x="3920161" y="2431370"/>
            <a:ext cx="3745138" cy="1683188"/>
            <a:chOff x="0" y="963249"/>
            <a:chExt cx="12192000" cy="4931502"/>
          </a:xfrm>
        </p:grpSpPr>
        <p:pic>
          <p:nvPicPr>
            <p:cNvPr id="31" name="Рисунок 30"/>
            <p:cNvPicPr>
              <a:picLocks noChangeAspect="1"/>
            </p:cNvPicPr>
            <p:nvPr/>
          </p:nvPicPr>
          <p:blipFill>
            <a:blip r:embed="rId2"/>
            <a:stretch>
              <a:fillRect/>
            </a:stretch>
          </p:blipFill>
          <p:spPr>
            <a:xfrm>
              <a:off x="0" y="963249"/>
              <a:ext cx="12192000" cy="4931502"/>
            </a:xfrm>
            <a:prstGeom prst="rect">
              <a:avLst/>
            </a:prstGeom>
            <a:ln w="19050">
              <a:solidFill>
                <a:srgbClr val="D9D9D9"/>
              </a:solidFill>
            </a:ln>
          </p:spPr>
        </p:pic>
        <p:pic>
          <p:nvPicPr>
            <p:cNvPr id="32" name="Рисунок 31"/>
            <p:cNvPicPr>
              <a:picLocks noChangeAspect="1"/>
            </p:cNvPicPr>
            <p:nvPr/>
          </p:nvPicPr>
          <p:blipFill>
            <a:blip r:embed="rId3"/>
            <a:stretch>
              <a:fillRect/>
            </a:stretch>
          </p:blipFill>
          <p:spPr>
            <a:xfrm>
              <a:off x="9733390" y="2244940"/>
              <a:ext cx="2458610" cy="819536"/>
            </a:xfrm>
            <a:prstGeom prst="rect">
              <a:avLst/>
            </a:prstGeom>
            <a:ln w="19050">
              <a:solidFill>
                <a:srgbClr val="D9D9D9"/>
              </a:solidFill>
            </a:ln>
          </p:spPr>
        </p:pic>
      </p:grpSp>
      <p:pic>
        <p:nvPicPr>
          <p:cNvPr id="33" name="Рисунок 32"/>
          <p:cNvPicPr>
            <a:picLocks noChangeAspect="1"/>
          </p:cNvPicPr>
          <p:nvPr/>
        </p:nvPicPr>
        <p:blipFill>
          <a:blip r:embed="rId4"/>
          <a:stretch>
            <a:fillRect/>
          </a:stretch>
        </p:blipFill>
        <p:spPr>
          <a:xfrm>
            <a:off x="3920161" y="4262600"/>
            <a:ext cx="3745138" cy="1715488"/>
          </a:xfrm>
          <a:prstGeom prst="rect">
            <a:avLst/>
          </a:prstGeom>
          <a:ln w="19050">
            <a:solidFill>
              <a:srgbClr val="D9D9D9"/>
            </a:solidFill>
          </a:ln>
        </p:spPr>
      </p:pic>
      <p:sp>
        <p:nvSpPr>
          <p:cNvPr id="34" name="Пятиугольник 33"/>
          <p:cNvSpPr/>
          <p:nvPr/>
        </p:nvSpPr>
        <p:spPr>
          <a:xfrm>
            <a:off x="8071192" y="1680518"/>
            <a:ext cx="361755" cy="411893"/>
          </a:xfrm>
          <a:prstGeom prst="homePlate">
            <a:avLst>
              <a:gd name="adj" fmla="val 30125"/>
            </a:avLst>
          </a:prstGeom>
          <a:solidFill>
            <a:srgbClr val="1468A4"/>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a:p>
        </p:txBody>
      </p:sp>
      <p:sp>
        <p:nvSpPr>
          <p:cNvPr id="35" name="TextBox 34"/>
          <p:cNvSpPr txBox="1"/>
          <p:nvPr/>
        </p:nvSpPr>
        <p:spPr>
          <a:xfrm>
            <a:off x="8432947" y="1628401"/>
            <a:ext cx="3426941" cy="1077218"/>
          </a:xfrm>
          <a:prstGeom prst="rect">
            <a:avLst/>
          </a:prstGeom>
          <a:noFill/>
        </p:spPr>
        <p:txBody>
          <a:bodyPr wrap="square" rtlCol="0">
            <a:spAutoFit/>
          </a:bodyPr>
          <a:lstStyle/>
          <a:p>
            <a:pPr>
              <a:lnSpc>
                <a:spcPct val="80000"/>
              </a:lnSpc>
            </a:pPr>
            <a:r>
              <a:rPr lang="ru-RU" sz="1600" spc="100" dirty="0" smtClean="0">
                <a:solidFill>
                  <a:srgbClr val="1468A4"/>
                </a:solidFill>
                <a:latin typeface="Franklin Gothic Medium Cond" panose="020B0606030402020204" pitchFamily="34" charset="0"/>
                <a:ea typeface="+mj-ea"/>
                <a:cs typeface="+mj-cs"/>
              </a:rPr>
              <a:t>Разработаны макеты витрин для решения задач контрольного блока в части риск-ориентированного планирования контрольных мероприятий</a:t>
            </a:r>
            <a:endParaRPr lang="ru-RU" sz="1600" spc="100" dirty="0">
              <a:solidFill>
                <a:srgbClr val="1468A4"/>
              </a:solidFill>
              <a:latin typeface="Franklin Gothic Medium Cond" panose="020B0606030402020204" pitchFamily="34" charset="0"/>
              <a:ea typeface="+mj-ea"/>
              <a:cs typeface="+mj-cs"/>
            </a:endParaRPr>
          </a:p>
        </p:txBody>
      </p:sp>
      <p:pic>
        <p:nvPicPr>
          <p:cNvPr id="36" name="Рисунок 35"/>
          <p:cNvPicPr>
            <a:picLocks noChangeAspect="1"/>
          </p:cNvPicPr>
          <p:nvPr/>
        </p:nvPicPr>
        <p:blipFill rotWithShape="1">
          <a:blip r:embed="rId5"/>
          <a:srcRect b="29423"/>
          <a:stretch/>
        </p:blipFill>
        <p:spPr>
          <a:xfrm>
            <a:off x="8149336" y="2697381"/>
            <a:ext cx="3727028" cy="1831380"/>
          </a:xfrm>
          <a:prstGeom prst="rect">
            <a:avLst/>
          </a:prstGeom>
          <a:ln w="19050">
            <a:solidFill>
              <a:srgbClr val="D9D9D9"/>
            </a:solidFill>
          </a:ln>
        </p:spPr>
      </p:pic>
      <p:pic>
        <p:nvPicPr>
          <p:cNvPr id="37" name="Рисунок 36"/>
          <p:cNvPicPr>
            <a:picLocks noChangeAspect="1"/>
          </p:cNvPicPr>
          <p:nvPr/>
        </p:nvPicPr>
        <p:blipFill rotWithShape="1">
          <a:blip r:embed="rId6"/>
          <a:srcRect l="2422" t="14126" r="1163" b="5598"/>
          <a:stretch/>
        </p:blipFill>
        <p:spPr>
          <a:xfrm>
            <a:off x="8149336" y="4607347"/>
            <a:ext cx="3741419" cy="1752263"/>
          </a:xfrm>
          <a:prstGeom prst="rect">
            <a:avLst/>
          </a:prstGeom>
          <a:ln w="19050">
            <a:solidFill>
              <a:srgbClr val="D9D9D9"/>
            </a:solidFill>
          </a:ln>
        </p:spPr>
      </p:pic>
      <p:sp>
        <p:nvSpPr>
          <p:cNvPr id="38" name="Заголовок 1"/>
          <p:cNvSpPr txBox="1">
            <a:spLocks/>
          </p:cNvSpPr>
          <p:nvPr/>
        </p:nvSpPr>
        <p:spPr>
          <a:xfrm>
            <a:off x="459200" y="1105607"/>
            <a:ext cx="3319849" cy="71934"/>
          </a:xfrm>
          <a:prstGeom prst="rect">
            <a:avLst/>
          </a:prstGeom>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pPr algn="r"/>
            <a:r>
              <a:rPr lang="ru-RU" sz="1800" b="1" spc="100" dirty="0" smtClean="0">
                <a:solidFill>
                  <a:srgbClr val="1468A4"/>
                </a:solidFill>
                <a:latin typeface="Franklin Gothic Medium Cond" panose="020B0606030402020204" pitchFamily="34" charset="0"/>
              </a:rPr>
              <a:t>Дополнить ПИАО </a:t>
            </a:r>
          </a:p>
          <a:p>
            <a:pPr algn="r"/>
            <a:r>
              <a:rPr lang="ru-RU" sz="1800" b="1" spc="100" dirty="0" smtClean="0">
                <a:solidFill>
                  <a:srgbClr val="1468A4"/>
                </a:solidFill>
                <a:latin typeface="Franklin Gothic Medium Cond" panose="020B0606030402020204" pitchFamily="34" charset="0"/>
              </a:rPr>
              <a:t>Витриной для контрольно-ревизионного блока для проведения анализа документов организаций</a:t>
            </a:r>
          </a:p>
          <a:p>
            <a:pPr algn="r"/>
            <a:endParaRPr lang="ru-RU" sz="1800" b="1" spc="100" dirty="0">
              <a:solidFill>
                <a:srgbClr val="1468A4"/>
              </a:solidFill>
              <a:latin typeface="Franklin Gothic Medium Cond" panose="020B0606030402020204" pitchFamily="34" charset="0"/>
            </a:endParaRPr>
          </a:p>
          <a:p>
            <a:pPr algn="r"/>
            <a:r>
              <a:rPr lang="ru-RU" sz="1800" b="1" spc="100" dirty="0" smtClean="0">
                <a:solidFill>
                  <a:srgbClr val="1468A4"/>
                </a:solidFill>
                <a:latin typeface="Franklin Gothic Medium Cond" panose="020B0606030402020204" pitchFamily="34" charset="0"/>
              </a:rPr>
              <a:t>Просмотр </a:t>
            </a:r>
            <a:r>
              <a:rPr lang="ru-RU" sz="1800" b="1" spc="100" dirty="0">
                <a:solidFill>
                  <a:srgbClr val="1468A4"/>
                </a:solidFill>
                <a:latin typeface="Franklin Gothic Medium Cond" panose="020B0606030402020204" pitchFamily="34" charset="0"/>
              </a:rPr>
              <a:t>по Организации </a:t>
            </a:r>
            <a:endParaRPr lang="ru-RU" sz="1800" b="1" spc="100" dirty="0" smtClean="0">
              <a:solidFill>
                <a:srgbClr val="1468A4"/>
              </a:solidFill>
              <a:latin typeface="Franklin Gothic Medium Cond" panose="020B0606030402020204" pitchFamily="34" charset="0"/>
            </a:endParaRPr>
          </a:p>
          <a:p>
            <a:pPr algn="r"/>
            <a:r>
              <a:rPr lang="ru-RU" sz="1800" b="1" spc="100" dirty="0" smtClean="0">
                <a:solidFill>
                  <a:srgbClr val="1468A4"/>
                </a:solidFill>
                <a:latin typeface="Franklin Gothic Medium Cond" panose="020B0606030402020204" pitchFamily="34" charset="0"/>
              </a:rPr>
              <a:t>(в </a:t>
            </a:r>
            <a:r>
              <a:rPr lang="ru-RU" sz="1800" b="1" spc="100" dirty="0">
                <a:solidFill>
                  <a:srgbClr val="1468A4"/>
                </a:solidFill>
                <a:latin typeface="Franklin Gothic Medium Cond" panose="020B0606030402020204" pitchFamily="34" charset="0"/>
              </a:rPr>
              <a:t>разрезе документов</a:t>
            </a:r>
            <a:r>
              <a:rPr lang="ru-RU" sz="1800" b="1" spc="100" dirty="0" smtClean="0">
                <a:solidFill>
                  <a:srgbClr val="1468A4"/>
                </a:solidFill>
                <a:latin typeface="Franklin Gothic Medium Cond" panose="020B0606030402020204" pitchFamily="34" charset="0"/>
              </a:rPr>
              <a:t>):</a:t>
            </a:r>
          </a:p>
          <a:p>
            <a:pPr algn="r"/>
            <a:r>
              <a:rPr lang="ru-RU" sz="1800" b="1" spc="100" dirty="0" smtClean="0">
                <a:solidFill>
                  <a:srgbClr val="1468A4"/>
                </a:solidFill>
                <a:latin typeface="Franklin Gothic Medium Cond" panose="020B0606030402020204" pitchFamily="34" charset="0"/>
              </a:rPr>
              <a:t>Доходы </a:t>
            </a:r>
          </a:p>
          <a:p>
            <a:pPr algn="r"/>
            <a:r>
              <a:rPr lang="ru-RU" sz="1800" b="1" spc="100" dirty="0" smtClean="0">
                <a:solidFill>
                  <a:srgbClr val="1468A4"/>
                </a:solidFill>
                <a:latin typeface="Franklin Gothic Medium Cond" panose="020B0606030402020204" pitchFamily="34" charset="0"/>
              </a:rPr>
              <a:t>Расходы</a:t>
            </a:r>
          </a:p>
          <a:p>
            <a:pPr algn="r"/>
            <a:r>
              <a:rPr lang="ru-RU" sz="1800" b="1" spc="100" dirty="0" smtClean="0">
                <a:solidFill>
                  <a:srgbClr val="1468A4"/>
                </a:solidFill>
                <a:latin typeface="Franklin Gothic Medium Cond" panose="020B0606030402020204" pitchFamily="34" charset="0"/>
              </a:rPr>
              <a:t>Объем финансирования</a:t>
            </a:r>
          </a:p>
          <a:p>
            <a:pPr algn="r"/>
            <a:r>
              <a:rPr lang="ru-RU" sz="1800" b="1" spc="100" dirty="0" smtClean="0">
                <a:solidFill>
                  <a:srgbClr val="1468A4"/>
                </a:solidFill>
                <a:latin typeface="Franklin Gothic Medium Cond" panose="020B0606030402020204" pitchFamily="34" charset="0"/>
              </a:rPr>
              <a:t>…</a:t>
            </a:r>
          </a:p>
          <a:p>
            <a:pPr algn="r"/>
            <a:endParaRPr lang="ru-RU" sz="1800" b="1" spc="100" dirty="0">
              <a:solidFill>
                <a:srgbClr val="1468A4"/>
              </a:solidFill>
              <a:latin typeface="Franklin Gothic Medium Cond" panose="020B0606030402020204" pitchFamily="34" charset="0"/>
            </a:endParaRPr>
          </a:p>
          <a:p>
            <a:pPr algn="r"/>
            <a:endParaRPr lang="ru-RU" sz="1800" b="1" spc="100" dirty="0" smtClean="0">
              <a:solidFill>
                <a:srgbClr val="1468A4"/>
              </a:solidFill>
              <a:latin typeface="Franklin Gothic Medium Cond" panose="020B0606030402020204" pitchFamily="34" charset="0"/>
            </a:endParaRPr>
          </a:p>
          <a:p>
            <a:pPr algn="r"/>
            <a:endParaRPr lang="ru-RU" sz="1800" b="1" spc="100" dirty="0">
              <a:solidFill>
                <a:srgbClr val="1468A4"/>
              </a:solidFill>
              <a:latin typeface="Franklin Gothic Medium Cond" panose="020B0606030402020204" pitchFamily="34" charset="0"/>
            </a:endParaRPr>
          </a:p>
          <a:p>
            <a:pPr algn="r"/>
            <a:endParaRPr lang="ru-RU" sz="1800" b="1" spc="100" dirty="0" smtClean="0">
              <a:solidFill>
                <a:srgbClr val="1468A4"/>
              </a:solidFill>
              <a:latin typeface="Franklin Gothic Medium Cond" panose="020B0606030402020204" pitchFamily="34" charset="0"/>
            </a:endParaRPr>
          </a:p>
          <a:p>
            <a:pPr algn="r"/>
            <a:endParaRPr lang="ru-RU" sz="1800" b="1" spc="100" dirty="0">
              <a:solidFill>
                <a:srgbClr val="1468A4"/>
              </a:solidFill>
              <a:latin typeface="Franklin Gothic Medium Cond" panose="020B0606030402020204" pitchFamily="34" charset="0"/>
            </a:endParaRPr>
          </a:p>
          <a:p>
            <a:pPr algn="r"/>
            <a:r>
              <a:rPr lang="ru-RU" sz="1800" b="1" spc="100" dirty="0" smtClean="0">
                <a:solidFill>
                  <a:srgbClr val="1468A4"/>
                </a:solidFill>
                <a:latin typeface="Franklin Gothic Medium Cond" panose="020B0606030402020204" pitchFamily="34" charset="0"/>
              </a:rPr>
              <a:t>Новая витрина в ПИАО</a:t>
            </a:r>
            <a:endParaRPr lang="ru-RU" sz="1800" b="1" spc="100" dirty="0">
              <a:solidFill>
                <a:srgbClr val="1468A4"/>
              </a:solidFill>
              <a:latin typeface="Franklin Gothic Medium Cond" panose="020B0606030402020204" pitchFamily="34" charset="0"/>
            </a:endParaRPr>
          </a:p>
        </p:txBody>
      </p:sp>
      <p:sp>
        <p:nvSpPr>
          <p:cNvPr id="2" name="Стрелка вправо 1"/>
          <p:cNvSpPr/>
          <p:nvPr/>
        </p:nvSpPr>
        <p:spPr>
          <a:xfrm>
            <a:off x="2019260" y="5050561"/>
            <a:ext cx="1759789" cy="2629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трелка вниз 2"/>
          <p:cNvSpPr/>
          <p:nvPr/>
        </p:nvSpPr>
        <p:spPr>
          <a:xfrm>
            <a:off x="9437986" y="594274"/>
            <a:ext cx="415821" cy="4839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8337815" y="207988"/>
            <a:ext cx="2616165" cy="646331"/>
          </a:xfrm>
          <a:prstGeom prst="rect">
            <a:avLst/>
          </a:prstGeom>
        </p:spPr>
        <p:txBody>
          <a:bodyPr wrap="none">
            <a:spAutoFit/>
          </a:bodyPr>
          <a:lstStyle/>
          <a:p>
            <a:pPr algn="r"/>
            <a:r>
              <a:rPr lang="ru-RU" b="1" spc="100" dirty="0" smtClean="0">
                <a:solidFill>
                  <a:srgbClr val="1468A4"/>
                </a:solidFill>
                <a:latin typeface="Franklin Gothic Medium Cond" panose="020B0606030402020204" pitchFamily="34" charset="0"/>
              </a:rPr>
              <a:t>Разработанная витрина </a:t>
            </a:r>
            <a:endParaRPr lang="ru-RU" b="1" spc="100" dirty="0" smtClean="0">
              <a:solidFill>
                <a:srgbClr val="1468A4"/>
              </a:solidFill>
              <a:latin typeface="Franklin Gothic Medium Cond" panose="020B0606030402020204" pitchFamily="34" charset="0"/>
            </a:endParaRPr>
          </a:p>
          <a:p>
            <a:r>
              <a:rPr lang="ru-RU" b="1" spc="100" dirty="0" smtClean="0">
                <a:solidFill>
                  <a:srgbClr val="1468A4"/>
                </a:solidFill>
                <a:latin typeface="Franklin Gothic Medium Cond" panose="020B0606030402020204" pitchFamily="34" charset="0"/>
              </a:rPr>
              <a:t>в </a:t>
            </a:r>
            <a:r>
              <a:rPr lang="ru-RU" b="1" spc="100" dirty="0">
                <a:solidFill>
                  <a:srgbClr val="1468A4"/>
                </a:solidFill>
                <a:latin typeface="Franklin Gothic Medium Cond" panose="020B0606030402020204" pitchFamily="34" charset="0"/>
              </a:rPr>
              <a:t>ПИАО</a:t>
            </a:r>
          </a:p>
        </p:txBody>
      </p:sp>
      <p:cxnSp>
        <p:nvCxnSpPr>
          <p:cNvPr id="6" name="Прямая соединительная линия 5"/>
          <p:cNvCxnSpPr/>
          <p:nvPr/>
        </p:nvCxnSpPr>
        <p:spPr>
          <a:xfrm>
            <a:off x="7837653" y="164592"/>
            <a:ext cx="71907" cy="6309361"/>
          </a:xfrm>
          <a:prstGeom prst="line">
            <a:avLst/>
          </a:prstGeom>
          <a:ln w="12700" cmpd="dbl">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39" name="Номер слайда 3"/>
          <p:cNvSpPr>
            <a:spLocks noGrp="1"/>
          </p:cNvSpPr>
          <p:nvPr>
            <p:ph type="sldNum" sz="quarter" idx="12"/>
          </p:nvPr>
        </p:nvSpPr>
        <p:spPr>
          <a:xfrm>
            <a:off x="9377800" y="6155182"/>
            <a:ext cx="2743200" cy="365125"/>
          </a:xfrm>
        </p:spPr>
        <p:txBody>
          <a:bodyPr/>
          <a:lstStyle/>
          <a:p>
            <a:pPr>
              <a:defRPr/>
            </a:pPr>
            <a:r>
              <a:rPr lang="ru-RU" altLang="ru-RU" dirty="0" smtClean="0"/>
              <a:t>9</a:t>
            </a:r>
            <a:endParaRPr lang="ru-RU" altLang="ru-RU" dirty="0"/>
          </a:p>
        </p:txBody>
      </p:sp>
    </p:spTree>
    <p:extLst>
      <p:ext uri="{BB962C8B-B14F-4D97-AF65-F5344CB8AC3E}">
        <p14:creationId xmlns:p14="http://schemas.microsoft.com/office/powerpoint/2010/main" val="5794443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0913" y="2678667"/>
            <a:ext cx="10515600" cy="1325563"/>
          </a:xfrm>
        </p:spPr>
        <p:txBody>
          <a:bodyPr>
            <a:normAutofit/>
          </a:bodyPr>
          <a:lstStyle/>
          <a:p>
            <a:pPr algn="ctr"/>
            <a:r>
              <a:rPr lang="ru-RU" sz="2400" b="1" cap="all" spc="133" dirty="0">
                <a:ln>
                  <a:solidFill>
                    <a:schemeClr val="accent1">
                      <a:lumMod val="40000"/>
                      <a:lumOff val="60000"/>
                    </a:schemeClr>
                  </a:solidFill>
                </a:ln>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Спасибо за внимание!</a:t>
            </a:r>
          </a:p>
        </p:txBody>
      </p:sp>
    </p:spTree>
    <p:extLst>
      <p:ext uri="{BB962C8B-B14F-4D97-AF65-F5344CB8AC3E}">
        <p14:creationId xmlns:p14="http://schemas.microsoft.com/office/powerpoint/2010/main" val="72710943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2377</TotalTime>
  <Words>1502</Words>
  <Application>Microsoft Office PowerPoint</Application>
  <PresentationFormat>Широкоэкранный</PresentationFormat>
  <Paragraphs>125</Paragraphs>
  <Slides>10</Slides>
  <Notes>4</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10</vt:i4>
      </vt:variant>
    </vt:vector>
  </HeadingPairs>
  <TitlesOfParts>
    <vt:vector size="19" baseType="lpstr">
      <vt:lpstr>Arial</vt:lpstr>
      <vt:lpstr>Calibri</vt:lpstr>
      <vt:lpstr>Calibri Light</vt:lpstr>
      <vt:lpstr>Cambria</vt:lpstr>
      <vt:lpstr>Franklin Gothic Medium Cond</vt:lpstr>
      <vt:lpstr>Open Sans Condensed</vt:lpstr>
      <vt:lpstr>Times New Roman</vt:lpstr>
      <vt:lpstr>Wingdings</vt:lpstr>
      <vt:lpstr>Тема Office</vt:lpstr>
      <vt:lpstr>Практические аспекты отбора контрольных мероприятий для формирования II раздела плана контрольных мероприятий территориального органа Федерального казначейства в финансово-бюджетной сфере на соответствующий год</vt:lpstr>
      <vt:lpstr>Правовая основа, регламентирующая планирование контрольных мероприятий в финансово-бюджетной сфере</vt:lpstr>
      <vt:lpstr>Презентация PowerPoint</vt:lpstr>
      <vt:lpstr>Презентация PowerPoint</vt:lpstr>
      <vt:lpstr>Практика формирования раздела II проектов планов ТОФК  </vt:lpstr>
      <vt:lpstr>Презентация PowerPoint</vt:lpstr>
      <vt:lpstr>Презентация PowerPoint</vt:lpstr>
      <vt:lpstr>Презентация PowerPoint</vt:lpstr>
      <vt:lpstr>Презентация PowerPoint</vt:lpstr>
      <vt:lpstr>Спасибо за внимание!</vt:lpstr>
    </vt:vector>
  </TitlesOfParts>
  <Company>УФК по Свердловской области</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Итоги реализации полномочий по внутреннему государственному финансовому контролю, результаты проведения контрольных мероприятий в финансово-бюджетной сфере и внешнему контролю качества работы аудиторских организаций за 2017 год, задачи на 2018 год</dc:title>
  <dc:creator>Пестерева Виктория Сергеевна</dc:creator>
  <cp:lastModifiedBy>Ефремова Мария Владимировна</cp:lastModifiedBy>
  <cp:revision>212</cp:revision>
  <cp:lastPrinted>2018-06-26T19:54:50Z</cp:lastPrinted>
  <dcterms:created xsi:type="dcterms:W3CDTF">2018-03-23T09:10:12Z</dcterms:created>
  <dcterms:modified xsi:type="dcterms:W3CDTF">2018-06-26T19:55:11Z</dcterms:modified>
</cp:coreProperties>
</file>