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02" r:id="rId2"/>
    <p:sldId id="303" r:id="rId3"/>
    <p:sldId id="304" r:id="rId4"/>
    <p:sldId id="305" r:id="rId5"/>
    <p:sldId id="312" r:id="rId6"/>
    <p:sldId id="309" r:id="rId7"/>
    <p:sldId id="313" r:id="rId8"/>
    <p:sldId id="306" r:id="rId9"/>
    <p:sldId id="307" r:id="rId10"/>
    <p:sldId id="314" r:id="rId11"/>
    <p:sldId id="315" r:id="rId12"/>
    <p:sldId id="311" r:id="rId13"/>
  </p:sldIdLst>
  <p:sldSz cx="12801600" cy="9601200" type="A3"/>
  <p:notesSz cx="6797675" cy="9926638"/>
  <p:defaultTextStyle>
    <a:defPPr>
      <a:defRPr lang="ru-RU"/>
    </a:defPPr>
    <a:lvl1pPr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39763" indent="-182563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79525" indent="-365125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919288" indent="-547688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559050" indent="-730250" algn="l" defTabSz="1279525" rtl="0" eaLnBrk="0" fontAlgn="base" hangingPunct="0">
      <a:spcBef>
        <a:spcPct val="0"/>
      </a:spcBef>
      <a:spcAft>
        <a:spcPct val="0"/>
      </a:spcAft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5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4411B"/>
    <a:srgbClr val="FFAFAF"/>
    <a:srgbClr val="70B073"/>
    <a:srgbClr val="FF5050"/>
    <a:srgbClr val="008000"/>
    <a:srgbClr val="FFBEBD"/>
    <a:srgbClr val="99FDFD"/>
    <a:srgbClr val="5DC3B7"/>
    <a:srgbClr val="73AD7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250" autoAdjust="0"/>
    <p:restoredTop sz="92193" autoAdjust="0"/>
  </p:normalViewPr>
  <p:slideViewPr>
    <p:cSldViewPr>
      <p:cViewPr varScale="1">
        <p:scale>
          <a:sx n="38" d="100"/>
          <a:sy n="38" d="100"/>
        </p:scale>
        <p:origin x="-564" y="-76"/>
      </p:cViewPr>
      <p:guideLst>
        <p:guide orient="horz" pos="3024"/>
        <p:guide pos="3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3B2ADA3-F9FA-4A29-B2FD-402FBBF461AD}" type="datetimeFigureOut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991F2EB-E4A7-4AA5-A01E-F5599F5F4D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0282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9763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79525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19288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59050" algn="l" defTabSz="1279525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99246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098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8947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8796" algn="l" defTabSz="1279698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6E541-24E0-4B76-8C07-FEE42285A8F2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F6DF3-C179-4BFE-A78F-99C58CC5C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190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B4480-C0DD-4F83-A029-6D8634930CF1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C4DE8-553B-44D3-8C21-F81D2560B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22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8EC1F-109D-421A-BB9E-E3F4F1F46010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2A6CD-C464-4324-94A8-5BAD7D786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8121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95670" y="3135948"/>
            <a:ext cx="7958772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067800" y="3135948"/>
            <a:ext cx="7958773" cy="88722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2481E-FD72-45C2-B85B-FEE496C3EC83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AE87-E656-4316-84DF-35593253A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96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3B4C7-A162-424A-890D-7AB26674EE97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0BA39-3C3E-40B4-8FCC-62B19FEE65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760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0766C-FE15-42E6-BC55-1C934251ADDA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BD4C0-9201-4402-A5B4-D36E226FC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338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9E446-C21C-47CE-ADEF-A4B779BE673A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E408B-1FBF-4E5F-BDF6-721905F78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1977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C6931-A024-4C43-A8C3-299E6176231D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499E5F-58D3-4D1A-837D-2D62309C5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537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rtlCol="0">
            <a:normAutofit/>
          </a:bodyPr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3B893-3CD7-44D4-98E1-24A289ECADAC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D770E-86ED-4867-A756-777495453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63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03D9C-3412-4B46-82F4-BD2D594B0099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7565F-A4D2-458E-A70A-13A4E579D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30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994960" y="537845"/>
            <a:ext cx="4031615" cy="114703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95668" y="537845"/>
            <a:ext cx="11885930" cy="114703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03D09-8E4B-4CB1-AC6F-286F71A1C63F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04B5D-11F4-41AD-9F88-36EA9BA32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993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39763" y="8899525"/>
            <a:ext cx="2987675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 defTabSz="1279698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D51E371-3965-4492-AB16-ACCDC46CF275}" type="datetime1">
              <a:rPr lang="ru-RU"/>
              <a:pPr>
                <a:defRPr/>
              </a:pPr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563" y="8899525"/>
            <a:ext cx="4054475" cy="511175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 defTabSz="1279698" eaLnBrk="1" fontAlgn="auto" hangingPunct="1">
              <a:spcBef>
                <a:spcPts val="0"/>
              </a:spcBef>
              <a:spcAft>
                <a:spcPts val="0"/>
              </a:spcAft>
              <a:defRPr sz="17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163" y="8899525"/>
            <a:ext cx="2987675" cy="511175"/>
          </a:xfrm>
          <a:prstGeom prst="rect">
            <a:avLst/>
          </a:prstGeom>
        </p:spPr>
        <p:txBody>
          <a:bodyPr vert="horz" wrap="square" lIns="128001" tIns="64001" rIns="128001" bIns="6400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7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53A1751-58D2-41AB-A8F8-C0416EEB9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279525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2pPr>
      <a:lvl3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3pPr>
      <a:lvl4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4pPr>
      <a:lvl5pPr algn="ctr" defTabSz="1279525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5pPr>
      <a:lvl6pPr marL="4572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9144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3716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1828800" algn="ctr" defTabSz="1279525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9425" indent="-479425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9813" indent="-398463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861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9963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9725" indent="-319088" algn="l" defTabSz="127952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971512" y="1871642"/>
            <a:ext cx="10945216" cy="3446124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alt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Осуществление контроля в сфере закупок товаров, работ, услуг для государственных и муниципальных нужд. </a:t>
            </a:r>
            <a:br>
              <a:rPr lang="ru-RU" alt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alt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Организация работы и планы на ближайшую перспективу</a:t>
            </a:r>
            <a:endParaRPr lang="ru-RU" alt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2686024" y="7586682"/>
            <a:ext cx="6552728" cy="1071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г. Москва</a:t>
            </a: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22 сентября 2016 года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5543544" y="5657856"/>
            <a:ext cx="655272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Начальник </a:t>
            </a: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Управления по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контролю в 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сфере контрактных </a:t>
            </a:r>
            <a:r>
              <a:rPr lang="ru-RU" sz="28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отношений</a:t>
            </a:r>
          </a:p>
          <a:p>
            <a:pPr marL="479425" indent="-479425" algn="ctr" eaLnBrk="1" hangingPunct="1">
              <a:spcBef>
                <a:spcPct val="2000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      Мальцев 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Андрей </a:t>
            </a:r>
            <a:r>
              <a:rPr lang="ru-RU" sz="28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Анатольевич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828636" y="2616424"/>
            <a:ext cx="11475680" cy="411300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ru-RU" alt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План выступления</a:t>
            </a:r>
          </a:p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Calibri" pitchFamily="34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1. Полномочия Федерального казначейства в сфере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2. Контроль в сфере закупок. Основные выводы;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Calibri" pitchFamily="34" charset="0"/>
                <a:cs typeface="Times New Roman" pitchFamily="18" charset="0"/>
              </a:rPr>
              <a:t>3. Инструменты перехода к мониторингу в сфере закупок.</a:t>
            </a: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Times New Roman" panose="02020603050405020304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328570" y="2300270"/>
            <a:ext cx="12144460" cy="500066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471446" y="1871642"/>
            <a:ext cx="12144460" cy="671517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43082" y="1"/>
            <a:ext cx="91440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altLang="ru-RU" sz="3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В соответствии с частью 8 статьи 99   44-ФЗ  Федеральное казначейство осуществляет контроль в отношении: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4322" y="2014518"/>
            <a:ext cx="11858708" cy="2857520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1) соблюдения требований к обоснованию закупок, предусмотренных статьей 18 настоящего Федерального закона, и обоснованности закупок;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2) соблюдения правил нормирования в сфере закупок, предусмотренного статьей 19 настоящего Федерального закона;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3) обоснования начальной (максимальной) цены контракта, цены контракта, заключаемого с единственным поставщиком (подрядчиком, исполнителем), включенной в план-график;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4322" y="5014914"/>
            <a:ext cx="11858708" cy="3429024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) применения заказчиком мер ответственности и совершения иных действий в случае нарушения поставщиком (подрядчиком, исполнителем) условий контракта;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5) соответствия поставленного товара, выполненной работы (ее результата) или оказанной услуги условиям контракта;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6) своевременности, полноты и достоверности отражения в документах учета поставленного товара, выполненной работы (ее результата) или оказанной услуги;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7) соответствия использования поставленного товара, выполненной работы (ее результата) или оказанной услуги целям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осуществления закупки.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2128" y="1632248"/>
            <a:ext cx="11809312" cy="7272808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8570" y="1704256"/>
          <a:ext cx="12215898" cy="6680236"/>
        </p:xfrm>
        <a:graphic>
          <a:graphicData uri="http://schemas.openxmlformats.org/drawingml/2006/table">
            <a:tbl>
              <a:tblPr/>
              <a:tblGrid>
                <a:gridCol w="8530817"/>
                <a:gridCol w="3685081"/>
              </a:tblGrid>
              <a:tr h="3594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Название нарушения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Статья КоАП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0230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Непредставление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документов в </a:t>
                      </a:r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срок.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Пункт 13 Постановления Правительства РФ от 28.11.2013 № 1092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Часть 1 статьи 19.7.2 </a:t>
                      </a:r>
                      <a:r>
                        <a:rPr lang="ru-RU" sz="22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КоАП</a:t>
                      </a:r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РФ</a:t>
                      </a:r>
                      <a:endParaRPr lang="ru-RU" sz="2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8509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Представление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документов не в полном объеме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Часть 1 статьи 19.7.2 </a:t>
                      </a:r>
                      <a:r>
                        <a:rPr lang="ru-RU" sz="2200" b="0" i="0" u="none" strike="noStrike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КоАП</a:t>
                      </a:r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РФ</a:t>
                      </a:r>
                      <a:endParaRPr lang="ru-RU" sz="2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28146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Нарушения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при установлении и размещении в ЕИС нормативных затрат на обеспечение функций государственных органов, органов управления государственными внебюджетными фондами, муниципальных органов (включая соответственно территориальные органы и подведомственные казенные учреждения). Статья 19 Закона № 44-ФЗ; Постановления Правительства РФ от 19.05.2015 № 479 и от 20.10.2014 № 1084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68152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Нарушения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при установлении требований к закупаемым заказчиком товарам, работам, услугам (в том числе </a:t>
                      </a:r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предельной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цене товаров, работ, услуг). Статья 19 Закона № 44-ФЗ; Постановления Правительства РФ от 02.09.2015 № 926 и от 02.09.2015 № 927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</a:t>
                      </a:r>
                      <a:endParaRPr lang="ru-RU" sz="22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69767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 Отсутствие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обоснования применения метода определения НМЦК, отличного от указанных в ч.1 ст.22 Федерального закона от 5 апреля 2013 г. № 44-ФЗ. Часть 12 статьи 22 Закона № 44-ФЗ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9499">
                <a:tc>
                  <a:txBody>
                    <a:bodyPr/>
                    <a:lstStyle/>
                    <a:p>
                      <a:pPr algn="l" fontAlgn="t"/>
                      <a:r>
                        <a:rPr lang="ru-RU" sz="22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    Ошибка 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в расчете НМЦК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Статья 7.29.3. </a:t>
                      </a:r>
                      <a:r>
                        <a:rPr lang="ru-RU" sz="2200" b="0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КоАП</a:t>
                      </a:r>
                      <a:r>
                        <a:rPr lang="ru-RU" sz="22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cs typeface="Times New Roman" pitchFamily="18" charset="0"/>
                        </a:rPr>
                        <a:t> РФ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57330" y="300006"/>
            <a:ext cx="9429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None/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Классификатор  нарушений  в  сфере  закупок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352128" y="1632248"/>
            <a:ext cx="11809312" cy="7272808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3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257396" y="371444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Матрица  нарушений  в  сфере  закупок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8571" y="1514453"/>
          <a:ext cx="12001582" cy="7367944"/>
        </p:xfrm>
        <a:graphic>
          <a:graphicData uri="http://schemas.openxmlformats.org/drawingml/2006/table">
            <a:tbl>
              <a:tblPr/>
              <a:tblGrid>
                <a:gridCol w="2357453"/>
                <a:gridCol w="1162673"/>
                <a:gridCol w="1551971"/>
                <a:gridCol w="2643206"/>
                <a:gridCol w="1633433"/>
                <a:gridCol w="1326423"/>
                <a:gridCol w="1326423"/>
              </a:tblGrid>
              <a:tr h="224271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             </a:t>
                      </a:r>
                      <a:r>
                        <a:rPr lang="ru-RU" sz="1400" b="1" i="0" u="none" strike="noStrike" dirty="0" smtClean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              </a:t>
                      </a:r>
                      <a:r>
                        <a:rPr lang="ru-RU" sz="1400" b="1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Нарушения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Непредставление документов в срок.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400" b="0" i="0" u="none" strike="noStrike" dirty="0" smtClean="0">
                        <a:solidFill>
                          <a:srgbClr val="003366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Представление документов не в полном объеме.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Нарушения при установлении и размещении в ЕИС нормативных затрат на обеспечение функций государственных органов, органов управления государственными внебюджетными фондами, муниципальных органов (включая соответственно территориальные органы и подведомственные казенные учреждения).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Нарушения при установлении требований к закупаемым заказчиком товарам, работам, услугам (в том числе предельной цене товаров, работ, услуг). 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 Отсутствие обоснования применения метода определения НМЦК, отличного от указанных в ч.1 ст.22 Федерального закона от 5 апреля 2013 г. № 44-ФЗ.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 Ошибка в расчете НМЦК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40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smtClean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    Вопросы </a:t>
                      </a:r>
                      <a:r>
                        <a:rPr lang="ru-RU" sz="1200" b="1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проверки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7548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Проверка документов, представленных по запросу Федерального казначейства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Часть 1 статьи 19.7.2 </a:t>
                      </a:r>
                      <a:r>
                        <a:rPr lang="ru-RU" sz="1200" b="0" i="0" u="none" strike="noStrike" dirty="0" err="1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КоАП</a:t>
                      </a:r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РФ 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527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Часть 1 статьи 19.7.2 </a:t>
                      </a:r>
                      <a:r>
                        <a:rPr lang="ru-RU" sz="1200" b="0" i="0" u="none" strike="noStrike" dirty="0" err="1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КоАП</a:t>
                      </a:r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РФ 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1725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Calibri" pitchFamily="34" charset="0"/>
                        </a:rPr>
                        <a:t>. . . . . 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598733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Проверка соблюдения правил нормирования в сфере закупок, предусмотренного статьей 19 настоящего Федерального закона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6088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1725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latin typeface="Calibri" pitchFamily="34" charset="0"/>
                        </a:rPr>
                        <a:t>. . . . . 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619029"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Проверка обоснования начальной (максимальной) цены контракта, цены контракта, заключаемого с единственным поставщиком (подрядчиком, исполнителем), включенной в план-график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</a:tr>
              <a:tr h="4769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5885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Статья 7.29.3. </a:t>
                      </a:r>
                      <a:r>
                        <a:rPr lang="ru-RU" sz="1200" b="0" i="0" u="none" strike="noStrike" dirty="0" err="1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КоАП</a:t>
                      </a:r>
                      <a:r>
                        <a:rPr lang="ru-RU" sz="1200" b="0" i="0" u="none" strike="noStrike" dirty="0">
                          <a:solidFill>
                            <a:srgbClr val="003366"/>
                          </a:solidFill>
                          <a:latin typeface="Calibri" pitchFamily="34" charset="0"/>
                        </a:rPr>
                        <a:t> РФ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6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latin typeface="Calibri" pitchFamily="34" charset="0"/>
                        </a:rPr>
                        <a:t>. . . . . </a:t>
                      </a:r>
                    </a:p>
                  </a:txBody>
                  <a:tcPr marL="4985" marR="4985" marT="498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Calibri" pitchFamily="34" charset="0"/>
                        </a:rPr>
                        <a:t> </a:t>
                      </a:r>
                    </a:p>
                  </a:txBody>
                  <a:tcPr marL="4985" marR="4985" marT="498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12168" y="1560239"/>
          <a:ext cx="11449271" cy="7098971"/>
        </p:xfrm>
        <a:graphic>
          <a:graphicData uri="http://schemas.openxmlformats.org/drawingml/2006/table">
            <a:tbl>
              <a:tblPr/>
              <a:tblGrid>
                <a:gridCol w="4290303"/>
                <a:gridCol w="462225"/>
                <a:gridCol w="1847938"/>
                <a:gridCol w="2690960"/>
                <a:gridCol w="2157845"/>
              </a:tblGrid>
              <a:tr h="315882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Обоснование НМЦК   в приложении 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 к </a:t>
                      </a:r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аукционной документации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751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Объект закупки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Количество, рулон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Стоимость,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Цена за рулон,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20 л. Рулон 30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1 600 000,00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  28 784 000,00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        17,99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6076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60 л.  Рулон 20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 500 000,00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15 240 000,00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        30,48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120 л.  Рулон 10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0" i="0" u="none" strike="noStrike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2 200 000,00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205 458 000,00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               93,39</a:t>
                      </a:r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ИТОГО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4 300 000,00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249 482 000,00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405">
                <a:tc gridSpan="2">
                  <a:txBody>
                    <a:bodyPr/>
                    <a:lstStyle/>
                    <a:p>
                      <a:pPr algn="l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800" b="1" i="0" u="none" strike="noStrike" dirty="0">
                        <a:latin typeface="Times New Roman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baseline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15882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Расчет НМЦК, проведенный контролерами ФК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75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Объект закупки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Количество, рулон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Стоимость,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Цена за рулон, руб.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20 л. Рулон 30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1 600 000,00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  30 720 000,00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        19,20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60 л.  Рулон 20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   500 000,00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  15 300 000,00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               30,60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Полиэтиленовый мешок 120 л.  Рулон 10 шт.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2 200 000,00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  84 920 000,00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               38,60</a:t>
                      </a:r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ИТОГО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4 300 000,00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130 940 000,00  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0" i="0" u="none" strike="noStrike" baseline="0">
                          <a:solidFill>
                            <a:schemeClr val="tx2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82">
                <a:tc>
                  <a:txBody>
                    <a:bodyPr/>
                    <a:lstStyle/>
                    <a:p>
                      <a:pPr algn="l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0778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Разница между НМЦК, обоснованной Заказчиком, и суммой, рассчитанной по ценам контролеров ФК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endParaRPr lang="ru-RU" sz="1800" b="1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800" b="1" i="0" u="none" strike="noStrike" baseline="0" dirty="0">
                          <a:solidFill>
                            <a:schemeClr val="tx2"/>
                          </a:solidFill>
                          <a:latin typeface="+mn-lt"/>
                        </a:rPr>
                        <a:t>     118 542 000,00   </a:t>
                      </a: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800" b="0" i="0" u="none" strike="noStrike" baseline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57330" y="85692"/>
            <a:ext cx="95012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Совершенствование механизмов нарушений</a:t>
            </a:r>
            <a:b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в  сфере  закупок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. Отсутствие  каталога товаров, работ, услуг;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2. Необходимость более детального анализа данных при проведении контрольных мероприятий в сфере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3. Увеличение объема контрольных мероприятий;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4. Существование «отдельных схем» проведения конкурсных процедур недобросовестными Заказчиками;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5. Объективное существование данных о процессе закупок, размещенных в информационных системах.</a:t>
            </a: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71710" y="442882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Объективные факты текущей ситуации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328570" y="1728766"/>
            <a:ext cx="12144460" cy="671517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algn="ctr" defTabSz="1279698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1. Формальное соблюдение норм 44-ФЗ  не  гарантирует  отсутствие  возможности  злоупотреблений  в  сфере 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2. Отсутствие  каталога товаров, работ, услуг  </a:t>
            </a:r>
            <a:b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(каталога  ТРУ)  значительно  затрудняет  процесс  контроля  и  действия добросовестных  Заказчиков;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3. Необходимо  совершенствование инструментов  контроля в  сфере закупок.</a:t>
            </a: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14586" y="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Контроль в сфере закупок. </a:t>
            </a:r>
            <a:endParaRPr lang="ru-RU" altLang="ru-RU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  <a:p>
            <a:pPr algn="ctr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Основные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328570" y="2014518"/>
            <a:ext cx="12001584" cy="61436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8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idx="1"/>
          </p:nvPr>
        </p:nvSpPr>
        <p:spPr>
          <a:xfrm>
            <a:off x="1144216" y="1920280"/>
            <a:ext cx="11017224" cy="698477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400008" y="2586022"/>
            <a:ext cx="5877236" cy="6048672"/>
          </a:xfrm>
          <a:prstGeom prst="round2DiagRect">
            <a:avLst/>
          </a:prstGeom>
          <a:solidFill>
            <a:srgbClr val="EAEFFA"/>
          </a:solidFill>
          <a:ln>
            <a:solidFill>
              <a:srgbClr val="FFFDF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Официальные сайты и информационные системы: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Официальный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сайт ЕИС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www.zakupki.gov.ru;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ГИС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ГМП;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ГИИС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«Электронный бюджет»; 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АИС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«Налог»;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АСК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НДС; 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Единая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формационная система об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операциях (сделках) с денежными средствами или иным имуществом.</a:t>
            </a: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Иные справочники и информационные ресурсы:</a:t>
            </a:r>
          </a:p>
          <a:p>
            <a:pPr marL="228600" indent="-228600"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ЕГРЮЛ, ЕГРИП, Единый государственный реестр налогоплательщиков;</a:t>
            </a:r>
          </a:p>
          <a:p>
            <a:pPr marL="228600" indent="-228600"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контрактов (Федеральный закон № 44-ФЗ);</a:t>
            </a:r>
          </a:p>
          <a:p>
            <a:pPr marL="228600" indent="-228600"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договоров (Федеральный закон № 223-ФЗ);</a:t>
            </a:r>
          </a:p>
          <a:p>
            <a:pPr marL="228600" indent="-228600"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соглашений (договоров); </a:t>
            </a: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228600" indent="-228600"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иные информационные ресурсы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(реестр жалоб, результаты контроля, мониторинга, аудита);</a:t>
            </a:r>
          </a:p>
          <a:p>
            <a:pPr algn="ctr">
              <a:spcAft>
                <a:spcPts val="0"/>
              </a:spcAft>
              <a:tabLst>
                <a:tab pos="630082" algn="l"/>
              </a:tabLst>
            </a:pPr>
            <a:r>
              <a:rPr lang="ru-RU" sz="12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Планируемые </a:t>
            </a:r>
            <a:r>
              <a:rPr lang="ru-RU" sz="1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информационные ресурсы: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каталог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ТРУ с информацией о структуре образования цены с расчетом себестоимости по элементам затрат;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система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референтных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цен товаров, работ, услуг;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информация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соответствующего органа об организациях и физических лицах, относящихся к «группе риска», в отношении которых имеются сведения: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их причастности к экстремистской деятельности или терроризму;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уклонении от уплаты налогов;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имеющейся дебиторской задолженности;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 нахождении в реестре недобросовестных поставщиков;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информация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имеющаяся в соответствующем органе (мониторинг сайтов, казначейское или банковское сопровождение, расчеты, санкционирование, межведомственное взаимодействие, результаты контроля, обращения организаций и граждан);</a:t>
            </a:r>
          </a:p>
          <a:p>
            <a:pPr algn="just">
              <a:spcAft>
                <a:spcPts val="0"/>
              </a:spcAft>
              <a:buFont typeface="Arial" pitchFamily="34" charset="0"/>
              <a:buChar char="•"/>
              <a:tabLst>
                <a:tab pos="630082" algn="l"/>
              </a:tabLs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информация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поступающая из территориальных органов.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757990" y="2657460"/>
            <a:ext cx="5544616" cy="5976664"/>
          </a:xfrm>
          <a:prstGeom prst="round2DiagRect">
            <a:avLst/>
          </a:prstGeom>
          <a:solidFill>
            <a:srgbClr val="D9E2F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контроля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всей информации о закупках, имеющейся в информационных системах (т.е.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предмета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закончить незаконно (неправомерно) начатую операцию, чем обеспечивается повышение качества контроля в сфере закупок;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автоматического контроля являются источниками для определения объектов контроля, для которых целесообразно продолжение проверочных мероприятий иными (традиционными) формами и методами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обеспечивается: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администрирование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случаев нарушений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РФ в сфере бюджетного и закупочного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своевременности, полноты и достоверности отражения в документах учета поставленного товара, выполненной работы (ее результата) или оказанной услуги;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эффективности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и использования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поставленного товара, выполненной работы (ее результата) или оказанной услуги целям осуществления закупки;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Адресность и целевой характер использования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средств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7198" y="1728766"/>
            <a:ext cx="4968552" cy="520278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Информационные ресурсы: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29489" y="1728766"/>
            <a:ext cx="5086351" cy="485771"/>
          </a:xfrm>
          <a:prstGeom prst="roundRect">
            <a:avLst/>
          </a:prstGeom>
          <a:solidFill>
            <a:srgbClr val="FEE9DA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Результат мониторинга</a:t>
            </a:r>
            <a:endParaRPr lang="ru-RU" sz="1800" b="1" dirty="0">
              <a:solidFill>
                <a:schemeClr val="accent2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14388" y="0"/>
            <a:ext cx="10729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Использование информационных ресурсов в целях</a:t>
            </a:r>
            <a:b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контроля в сфере закупок</a:t>
            </a:r>
            <a:endParaRPr lang="ru-RU" altLang="ru-RU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9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6983413"/>
          </a:xfrm>
        </p:spPr>
        <p:txBody>
          <a:bodyPr>
            <a:normAutofit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. Адекватность и достаточность данных в информационных системах для проведения контрольных мероприятий;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2. Уровень развития «поисковых» инструментов и средств реализации запросов для выбора данных из информационных систем;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3. Квалификационные требования к пользователям информационных систем; 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4. Существующие показатели результативности деятельности контролеров в сфере закупок. </a:t>
            </a: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57462" y="371444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Факторы 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риска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71446" y="1728766"/>
            <a:ext cx="11787270" cy="692948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542884" y="1920875"/>
            <a:ext cx="11858708" cy="6983413"/>
          </a:xfrm>
        </p:spPr>
        <p:txBody>
          <a:bodyPr>
            <a:normAutofit fontScale="85000" lnSpcReduction="10000"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Создание детализированной программы контрольных мероприятий с сфере закупок с учетом предварительного анализа данных из информационных систем;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2.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Реализация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методики определения рыночных цен в настоящее время – необходимое условие формирования обоснованной позиции контролера в сфере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3. Развитие и совершенствование контроля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данных из информационных систем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 (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КДИС)  –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 первый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шаг к мониторингу в сфере закупок;</a:t>
            </a: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4. 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Необходимость контроля не только данных о процессе планирования и осуществления закупок,  но и данных о проведенных контрольных мероприятиях, а также действий по  устранению нарушений, выявленных при проведении контрольных мероприятий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. Формирование электронных паспортов контрольных мероприятий.</a:t>
            </a:r>
            <a:endParaRPr lang="ru-RU" sz="3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86024" y="0"/>
            <a:ext cx="7858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Обеспечение  перехода  к  мониторингу  процесса  закупок</a:t>
            </a:r>
            <a:endParaRPr lang="ru-RU" altLang="ru-RU" sz="36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328570" y="1728766"/>
            <a:ext cx="12144460" cy="664373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" y="0"/>
            <a:ext cx="12814935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174480"/>
            <a:ext cx="1280160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1144588" y="1920875"/>
            <a:ext cx="11017250" cy="4379923"/>
          </a:xfrm>
        </p:spPr>
        <p:txBody>
          <a:bodyPr>
            <a:normAutofit/>
          </a:bodyPr>
          <a:lstStyle/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defTabSz="1279698" eaLnBrk="1" fontAlgn="auto" hangingPunct="1">
              <a:spcBef>
                <a:spcPts val="1800"/>
              </a:spcBef>
              <a:spcAft>
                <a:spcPts val="1800"/>
              </a:spcAft>
              <a:buNone/>
              <a:defRPr/>
            </a:pP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СПАСИБО  ЗА  ВНИМАНИЕ !</a:t>
            </a:r>
          </a:p>
          <a:p>
            <a:pPr algn="ctr" eaLnBrk="1" hangingPunct="1">
              <a:buFont typeface="Arial" charset="0"/>
              <a:buNone/>
            </a:pP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900074" y="2300270"/>
            <a:ext cx="11072890" cy="59293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14520" y="157130"/>
            <a:ext cx="89297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Управление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по контролю в сфере контрактных отношений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972964" y="8586814"/>
            <a:ext cx="500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cs typeface="Times New Roman" pitchFamily="18" charset="0"/>
              </a:rPr>
              <a:t>12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10087</TotalTime>
  <Words>1447</Words>
  <Application>Microsoft Office PowerPoint</Application>
  <PresentationFormat>A3 (297x420 мм)</PresentationFormat>
  <Paragraphs>233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Мулихова Наталья Николаевна</dc:creator>
  <cp:lastModifiedBy>Андрей</cp:lastModifiedBy>
  <cp:revision>766</cp:revision>
  <cp:lastPrinted>2016-02-17T14:51:42Z</cp:lastPrinted>
  <dcterms:created xsi:type="dcterms:W3CDTF">2015-02-24T17:22:15Z</dcterms:created>
  <dcterms:modified xsi:type="dcterms:W3CDTF">2016-09-20T10:25:29Z</dcterms:modified>
</cp:coreProperties>
</file>