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447" r:id="rId2"/>
    <p:sldId id="441" r:id="rId3"/>
    <p:sldId id="443" r:id="rId4"/>
    <p:sldId id="438" r:id="rId5"/>
    <p:sldId id="442" r:id="rId6"/>
    <p:sldId id="446" r:id="rId7"/>
    <p:sldId id="428" r:id="rId8"/>
    <p:sldId id="429" r:id="rId9"/>
    <p:sldId id="430" r:id="rId10"/>
    <p:sldId id="444" r:id="rId11"/>
    <p:sldId id="445" r:id="rId12"/>
  </p:sldIdLst>
  <p:sldSz cx="12192000" cy="6858000"/>
  <p:notesSz cx="9925050" cy="67945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89D7"/>
    <a:srgbClr val="BAB0E4"/>
    <a:srgbClr val="F8B742"/>
    <a:srgbClr val="AB81D5"/>
    <a:srgbClr val="E052BB"/>
    <a:srgbClr val="FF9933"/>
    <a:srgbClr val="3483CA"/>
    <a:srgbClr val="F0ECF4"/>
    <a:srgbClr val="FF9A60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1" autoAdjust="0"/>
    <p:restoredTop sz="96416" autoAdjust="0"/>
  </p:normalViewPr>
  <p:slideViewPr>
    <p:cSldViewPr snapToGrid="0">
      <p:cViewPr>
        <p:scale>
          <a:sx n="100" d="100"/>
          <a:sy n="100" d="100"/>
        </p:scale>
        <p:origin x="-147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54"/>
      </p:cViewPr>
      <p:guideLst>
        <p:guide orient="horz" pos="2140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2A6E52-FCC7-4A9E-97C5-65B27F87DC8F}" type="doc">
      <dgm:prSet loTypeId="urn:microsoft.com/office/officeart/2005/8/layout/hierarchy4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C813BD25-E006-4CEE-9C4B-54BB86137B25}">
      <dgm:prSet phldrT="[Текст]"/>
      <dgm:spPr/>
      <dgm:t>
        <a:bodyPr/>
        <a:lstStyle/>
        <a:p>
          <a:r>
            <a:rPr lang="ru-RU" dirty="0" smtClean="0"/>
            <a:t>Несоответствие внесенных данных в карточку КМ первичным документам</a:t>
          </a:r>
          <a:endParaRPr lang="ru-RU" dirty="0"/>
        </a:p>
      </dgm:t>
    </dgm:pt>
    <dgm:pt modelId="{3A278C86-5527-4E74-B0F3-0A8C03C91FA2}" type="parTrans" cxnId="{F9072BB6-C4F5-4E29-915A-B5D33A5A6925}">
      <dgm:prSet/>
      <dgm:spPr/>
      <dgm:t>
        <a:bodyPr/>
        <a:lstStyle/>
        <a:p>
          <a:endParaRPr lang="ru-RU"/>
        </a:p>
      </dgm:t>
    </dgm:pt>
    <dgm:pt modelId="{67B8A494-0BFE-4B19-8511-43E56CF3EC05}" type="sibTrans" cxnId="{F9072BB6-C4F5-4E29-915A-B5D33A5A6925}">
      <dgm:prSet/>
      <dgm:spPr/>
      <dgm:t>
        <a:bodyPr/>
        <a:lstStyle/>
        <a:p>
          <a:endParaRPr lang="ru-RU"/>
        </a:p>
      </dgm:t>
    </dgm:pt>
    <dgm:pt modelId="{9AC88477-34B0-488F-A8F0-2C5B245EF638}">
      <dgm:prSet phldrT="[Текст]"/>
      <dgm:spPr/>
      <dgm:t>
        <a:bodyPr/>
        <a:lstStyle/>
        <a:p>
          <a:r>
            <a:rPr lang="ru-RU" dirty="0" smtClean="0"/>
            <a:t>Отсутствие первичных документов</a:t>
          </a:r>
          <a:endParaRPr lang="ru-RU" dirty="0"/>
        </a:p>
      </dgm:t>
    </dgm:pt>
    <dgm:pt modelId="{D317D03D-3593-4AC6-AF01-4C85CF170CA8}" type="parTrans" cxnId="{C026CC8D-AC3B-461A-B226-4E64C85EF68E}">
      <dgm:prSet/>
      <dgm:spPr/>
      <dgm:t>
        <a:bodyPr/>
        <a:lstStyle/>
        <a:p>
          <a:endParaRPr lang="ru-RU"/>
        </a:p>
      </dgm:t>
    </dgm:pt>
    <dgm:pt modelId="{6D8F0255-EE51-4B65-9E59-30795B9E0113}" type="sibTrans" cxnId="{C026CC8D-AC3B-461A-B226-4E64C85EF68E}">
      <dgm:prSet/>
      <dgm:spPr/>
      <dgm:t>
        <a:bodyPr/>
        <a:lstStyle/>
        <a:p>
          <a:endParaRPr lang="ru-RU"/>
        </a:p>
      </dgm:t>
    </dgm:pt>
    <dgm:pt modelId="{8B9C5C6F-7363-4DB6-875C-817D93866417}">
      <dgm:prSet phldrT="[Текст]"/>
      <dgm:spPr/>
      <dgm:t>
        <a:bodyPr/>
        <a:lstStyle/>
        <a:p>
          <a:r>
            <a:rPr lang="ru-RU" dirty="0" smtClean="0"/>
            <a:t>Несвоевременный ввод данных в АС Планирование</a:t>
          </a:r>
          <a:endParaRPr lang="ru-RU" dirty="0"/>
        </a:p>
      </dgm:t>
    </dgm:pt>
    <dgm:pt modelId="{3CCF5DA6-E363-4333-9E42-4A7DAA73F546}" type="parTrans" cxnId="{7440660B-16ED-4C3D-B121-8937483B824A}">
      <dgm:prSet/>
      <dgm:spPr/>
      <dgm:t>
        <a:bodyPr/>
        <a:lstStyle/>
        <a:p>
          <a:endParaRPr lang="ru-RU"/>
        </a:p>
      </dgm:t>
    </dgm:pt>
    <dgm:pt modelId="{80F88EB0-3EF2-49A1-AD3D-09CBDC03946E}" type="sibTrans" cxnId="{7440660B-16ED-4C3D-B121-8937483B824A}">
      <dgm:prSet/>
      <dgm:spPr/>
      <dgm:t>
        <a:bodyPr/>
        <a:lstStyle/>
        <a:p>
          <a:endParaRPr lang="ru-RU"/>
        </a:p>
      </dgm:t>
    </dgm:pt>
    <dgm:pt modelId="{8FE53DA9-30E9-46F2-8F49-28C7DD98871E}">
      <dgm:prSet phldrT="[Текст]"/>
      <dgm:spPr/>
      <dgm:t>
        <a:bodyPr/>
        <a:lstStyle/>
        <a:p>
          <a:r>
            <a:rPr lang="ru-RU" dirty="0" smtClean="0"/>
            <a:t>Неполное использование функционала АС Планирование при заполнении карточек КМ</a:t>
          </a:r>
          <a:endParaRPr lang="ru-RU" dirty="0"/>
        </a:p>
      </dgm:t>
    </dgm:pt>
    <dgm:pt modelId="{87D5C94E-6B5A-4091-A747-C9193DDCB3A9}" type="parTrans" cxnId="{23ED8BEE-3E1B-4CD3-B4E3-35D09EBB6732}">
      <dgm:prSet/>
      <dgm:spPr/>
      <dgm:t>
        <a:bodyPr/>
        <a:lstStyle/>
        <a:p>
          <a:endParaRPr lang="ru-RU"/>
        </a:p>
      </dgm:t>
    </dgm:pt>
    <dgm:pt modelId="{AB02B061-F30E-4964-B7AB-53D62CA55A72}" type="sibTrans" cxnId="{23ED8BEE-3E1B-4CD3-B4E3-35D09EBB6732}">
      <dgm:prSet/>
      <dgm:spPr/>
      <dgm:t>
        <a:bodyPr/>
        <a:lstStyle/>
        <a:p>
          <a:endParaRPr lang="ru-RU"/>
        </a:p>
      </dgm:t>
    </dgm:pt>
    <dgm:pt modelId="{9E59C5AC-CB48-4986-808A-31EAA2E79D1F}">
      <dgm:prSet phldrT="[Текст]"/>
      <dgm:spPr/>
      <dgm:t>
        <a:bodyPr/>
        <a:lstStyle/>
        <a:p>
          <a:r>
            <a:rPr lang="ru-RU" dirty="0" smtClean="0"/>
            <a:t>Ошибки при заполнении числовых значений (</a:t>
          </a:r>
          <a:r>
            <a:rPr lang="ru-RU" dirty="0" smtClean="0"/>
            <a:t>неправильная </a:t>
          </a:r>
          <a:r>
            <a:rPr lang="ru-RU" dirty="0" smtClean="0"/>
            <a:t>разрядность)</a:t>
          </a:r>
          <a:endParaRPr lang="ru-RU" dirty="0"/>
        </a:p>
      </dgm:t>
    </dgm:pt>
    <dgm:pt modelId="{A514A2FE-8024-440F-8381-425653371AD6}" type="parTrans" cxnId="{B57C6EBA-4617-4923-B3E3-00E3B3D2F425}">
      <dgm:prSet/>
      <dgm:spPr/>
      <dgm:t>
        <a:bodyPr/>
        <a:lstStyle/>
        <a:p>
          <a:endParaRPr lang="ru-RU"/>
        </a:p>
      </dgm:t>
    </dgm:pt>
    <dgm:pt modelId="{BB7A3A74-DEA4-4FA4-8773-358295B4B962}" type="sibTrans" cxnId="{B57C6EBA-4617-4923-B3E3-00E3B3D2F425}">
      <dgm:prSet/>
      <dgm:spPr/>
      <dgm:t>
        <a:bodyPr/>
        <a:lstStyle/>
        <a:p>
          <a:endParaRPr lang="ru-RU"/>
        </a:p>
      </dgm:t>
    </dgm:pt>
    <dgm:pt modelId="{5928E5DE-C021-481E-BC49-68B839C3DCBF}">
      <dgm:prSet phldrT="[Текст]"/>
      <dgm:spPr/>
      <dgm:t>
        <a:bodyPr/>
        <a:lstStyle/>
        <a:p>
          <a:r>
            <a:rPr lang="ru-RU" dirty="0" smtClean="0"/>
            <a:t>Неполный ввод сведений из первичных документов</a:t>
          </a:r>
          <a:endParaRPr lang="ru-RU" dirty="0"/>
        </a:p>
      </dgm:t>
    </dgm:pt>
    <dgm:pt modelId="{6E28149C-B024-4140-9BA2-99D99B76B6AC}" type="parTrans" cxnId="{206623CE-2FE6-4B40-837B-66062C3E1639}">
      <dgm:prSet/>
      <dgm:spPr/>
      <dgm:t>
        <a:bodyPr/>
        <a:lstStyle/>
        <a:p>
          <a:endParaRPr lang="ru-RU"/>
        </a:p>
      </dgm:t>
    </dgm:pt>
    <dgm:pt modelId="{26042E39-593A-4131-8FA6-57D29085B5EF}" type="sibTrans" cxnId="{206623CE-2FE6-4B40-837B-66062C3E1639}">
      <dgm:prSet/>
      <dgm:spPr/>
      <dgm:t>
        <a:bodyPr/>
        <a:lstStyle/>
        <a:p>
          <a:endParaRPr lang="ru-RU"/>
        </a:p>
      </dgm:t>
    </dgm:pt>
    <dgm:pt modelId="{644DA0CF-9B64-4617-BC9A-F76DE09AF543}" type="pres">
      <dgm:prSet presAssocID="{A92A6E52-FCC7-4A9E-97C5-65B27F87DC8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6EBD0B8-DB1A-431A-B6C6-83E1E9AD90E6}" type="pres">
      <dgm:prSet presAssocID="{C813BD25-E006-4CEE-9C4B-54BB86137B25}" presName="vertOne" presStyleCnt="0"/>
      <dgm:spPr/>
    </dgm:pt>
    <dgm:pt modelId="{125470B7-9B14-47FB-A00C-416F0A29B015}" type="pres">
      <dgm:prSet presAssocID="{C813BD25-E006-4CEE-9C4B-54BB86137B2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3E2035-FB0F-47ED-8ED1-F629F56087F7}" type="pres">
      <dgm:prSet presAssocID="{C813BD25-E006-4CEE-9C4B-54BB86137B25}" presName="parTransOne" presStyleCnt="0"/>
      <dgm:spPr/>
    </dgm:pt>
    <dgm:pt modelId="{2C2F53B3-B953-4657-A597-40E7C5D951AD}" type="pres">
      <dgm:prSet presAssocID="{C813BD25-E006-4CEE-9C4B-54BB86137B25}" presName="horzOne" presStyleCnt="0"/>
      <dgm:spPr/>
    </dgm:pt>
    <dgm:pt modelId="{216251FA-8F76-495E-A3CB-883A6859DA53}" type="pres">
      <dgm:prSet presAssocID="{5928E5DE-C021-481E-BC49-68B839C3DCBF}" presName="vertTwo" presStyleCnt="0"/>
      <dgm:spPr/>
    </dgm:pt>
    <dgm:pt modelId="{352309E5-5C00-4B48-A00C-349908127243}" type="pres">
      <dgm:prSet presAssocID="{5928E5DE-C021-481E-BC49-68B839C3DCBF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A4A71E-8712-463B-8E2D-7BDEE16B8882}" type="pres">
      <dgm:prSet presAssocID="{5928E5DE-C021-481E-BC49-68B839C3DCBF}" presName="parTransTwo" presStyleCnt="0"/>
      <dgm:spPr/>
    </dgm:pt>
    <dgm:pt modelId="{1C30C708-0C94-48CB-828E-96905FBB9E4F}" type="pres">
      <dgm:prSet presAssocID="{5928E5DE-C021-481E-BC49-68B839C3DCBF}" presName="horzTwo" presStyleCnt="0"/>
      <dgm:spPr/>
    </dgm:pt>
    <dgm:pt modelId="{22288EC4-7829-4773-BF86-E995C9A8D849}" type="pres">
      <dgm:prSet presAssocID="{9AC88477-34B0-488F-A8F0-2C5B245EF638}" presName="vertThree" presStyleCnt="0"/>
      <dgm:spPr/>
    </dgm:pt>
    <dgm:pt modelId="{8D473BD2-D9E4-4E79-9855-7414EEA823AB}" type="pres">
      <dgm:prSet presAssocID="{9AC88477-34B0-488F-A8F0-2C5B245EF638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67E646D-D999-43B7-B0E4-3D54DF2D2A8D}" type="pres">
      <dgm:prSet presAssocID="{9AC88477-34B0-488F-A8F0-2C5B245EF638}" presName="parTransThree" presStyleCnt="0"/>
      <dgm:spPr/>
    </dgm:pt>
    <dgm:pt modelId="{84502807-6894-4E80-A345-B730493500F3}" type="pres">
      <dgm:prSet presAssocID="{9AC88477-34B0-488F-A8F0-2C5B245EF638}" presName="horzThree" presStyleCnt="0"/>
      <dgm:spPr/>
    </dgm:pt>
    <dgm:pt modelId="{561A8BB5-9C7F-40F1-A643-E2A8282D709C}" type="pres">
      <dgm:prSet presAssocID="{8B9C5C6F-7363-4DB6-875C-817D93866417}" presName="vertFour" presStyleCnt="0">
        <dgm:presLayoutVars>
          <dgm:chPref val="3"/>
        </dgm:presLayoutVars>
      </dgm:prSet>
      <dgm:spPr/>
    </dgm:pt>
    <dgm:pt modelId="{548E6B12-B143-47DB-AE3D-CCEB360EDABE}" type="pres">
      <dgm:prSet presAssocID="{8B9C5C6F-7363-4DB6-875C-817D93866417}" presName="txFour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BA49E2-A28E-4B94-9356-BF05C5AFA1BA}" type="pres">
      <dgm:prSet presAssocID="{8B9C5C6F-7363-4DB6-875C-817D93866417}" presName="parTransFour" presStyleCnt="0"/>
      <dgm:spPr/>
    </dgm:pt>
    <dgm:pt modelId="{356F114B-724B-473F-B304-8BB489AF84BD}" type="pres">
      <dgm:prSet presAssocID="{8B9C5C6F-7363-4DB6-875C-817D93866417}" presName="horzFour" presStyleCnt="0"/>
      <dgm:spPr/>
    </dgm:pt>
    <dgm:pt modelId="{1563161A-E9E5-4B82-9FC7-6F7CA551D260}" type="pres">
      <dgm:prSet presAssocID="{8FE53DA9-30E9-46F2-8F49-28C7DD98871E}" presName="vertFour" presStyleCnt="0">
        <dgm:presLayoutVars>
          <dgm:chPref val="3"/>
        </dgm:presLayoutVars>
      </dgm:prSet>
      <dgm:spPr/>
    </dgm:pt>
    <dgm:pt modelId="{FF4FF704-A6B1-4CCF-B590-C05764C38085}" type="pres">
      <dgm:prSet presAssocID="{8FE53DA9-30E9-46F2-8F49-28C7DD98871E}" presName="txFour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27BA8E-D55C-4BDA-ACAA-DE8AB7D67F09}" type="pres">
      <dgm:prSet presAssocID="{8FE53DA9-30E9-46F2-8F49-28C7DD98871E}" presName="parTransFour" presStyleCnt="0"/>
      <dgm:spPr/>
    </dgm:pt>
    <dgm:pt modelId="{EB5A07D9-9590-41DA-80E8-5FA43829B89E}" type="pres">
      <dgm:prSet presAssocID="{8FE53DA9-30E9-46F2-8F49-28C7DD98871E}" presName="horzFour" presStyleCnt="0"/>
      <dgm:spPr/>
    </dgm:pt>
    <dgm:pt modelId="{8B215056-D1D6-4228-A5CC-7D3EA2350E54}" type="pres">
      <dgm:prSet presAssocID="{9E59C5AC-CB48-4986-808A-31EAA2E79D1F}" presName="vertFour" presStyleCnt="0">
        <dgm:presLayoutVars>
          <dgm:chPref val="3"/>
        </dgm:presLayoutVars>
      </dgm:prSet>
      <dgm:spPr/>
    </dgm:pt>
    <dgm:pt modelId="{48B2BEE3-E51F-4389-94FC-22954D47B05C}" type="pres">
      <dgm:prSet presAssocID="{9E59C5AC-CB48-4986-808A-31EAA2E79D1F}" presName="txFour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586D1D8-E8EC-4962-A9DF-E681BE293B84}" type="pres">
      <dgm:prSet presAssocID="{9E59C5AC-CB48-4986-808A-31EAA2E79D1F}" presName="horzFour" presStyleCnt="0"/>
      <dgm:spPr/>
    </dgm:pt>
  </dgm:ptLst>
  <dgm:cxnLst>
    <dgm:cxn modelId="{C272CB29-35A9-4065-8C0C-89DA9CC414AB}" type="presOf" srcId="{9AC88477-34B0-488F-A8F0-2C5B245EF638}" destId="{8D473BD2-D9E4-4E79-9855-7414EEA823AB}" srcOrd="0" destOrd="0" presId="urn:microsoft.com/office/officeart/2005/8/layout/hierarchy4"/>
    <dgm:cxn modelId="{B57C6EBA-4617-4923-B3E3-00E3B3D2F425}" srcId="{8FE53DA9-30E9-46F2-8F49-28C7DD98871E}" destId="{9E59C5AC-CB48-4986-808A-31EAA2E79D1F}" srcOrd="0" destOrd="0" parTransId="{A514A2FE-8024-440F-8381-425653371AD6}" sibTransId="{BB7A3A74-DEA4-4FA4-8773-358295B4B962}"/>
    <dgm:cxn modelId="{4A48438C-1887-46E1-BF8C-F72FC468B975}" type="presOf" srcId="{A92A6E52-FCC7-4A9E-97C5-65B27F87DC8F}" destId="{644DA0CF-9B64-4617-BC9A-F76DE09AF543}" srcOrd="0" destOrd="0" presId="urn:microsoft.com/office/officeart/2005/8/layout/hierarchy4"/>
    <dgm:cxn modelId="{EE8C4752-232B-4BA6-B1FC-33253D8D3EC4}" type="presOf" srcId="{5928E5DE-C021-481E-BC49-68B839C3DCBF}" destId="{352309E5-5C00-4B48-A00C-349908127243}" srcOrd="0" destOrd="0" presId="urn:microsoft.com/office/officeart/2005/8/layout/hierarchy4"/>
    <dgm:cxn modelId="{A6CE766F-0C91-4567-8929-2FB84CFAF989}" type="presOf" srcId="{8B9C5C6F-7363-4DB6-875C-817D93866417}" destId="{548E6B12-B143-47DB-AE3D-CCEB360EDABE}" srcOrd="0" destOrd="0" presId="urn:microsoft.com/office/officeart/2005/8/layout/hierarchy4"/>
    <dgm:cxn modelId="{F9072BB6-C4F5-4E29-915A-B5D33A5A6925}" srcId="{A92A6E52-FCC7-4A9E-97C5-65B27F87DC8F}" destId="{C813BD25-E006-4CEE-9C4B-54BB86137B25}" srcOrd="0" destOrd="0" parTransId="{3A278C86-5527-4E74-B0F3-0A8C03C91FA2}" sibTransId="{67B8A494-0BFE-4B19-8511-43E56CF3EC05}"/>
    <dgm:cxn modelId="{E4B40CFB-8A92-4E0D-8433-588C1F8AC25A}" type="presOf" srcId="{9E59C5AC-CB48-4986-808A-31EAA2E79D1F}" destId="{48B2BEE3-E51F-4389-94FC-22954D47B05C}" srcOrd="0" destOrd="0" presId="urn:microsoft.com/office/officeart/2005/8/layout/hierarchy4"/>
    <dgm:cxn modelId="{C026CC8D-AC3B-461A-B226-4E64C85EF68E}" srcId="{5928E5DE-C021-481E-BC49-68B839C3DCBF}" destId="{9AC88477-34B0-488F-A8F0-2C5B245EF638}" srcOrd="0" destOrd="0" parTransId="{D317D03D-3593-4AC6-AF01-4C85CF170CA8}" sibTransId="{6D8F0255-EE51-4B65-9E59-30795B9E0113}"/>
    <dgm:cxn modelId="{23ED8BEE-3E1B-4CD3-B4E3-35D09EBB6732}" srcId="{8B9C5C6F-7363-4DB6-875C-817D93866417}" destId="{8FE53DA9-30E9-46F2-8F49-28C7DD98871E}" srcOrd="0" destOrd="0" parTransId="{87D5C94E-6B5A-4091-A747-C9193DDCB3A9}" sibTransId="{AB02B061-F30E-4964-B7AB-53D62CA55A72}"/>
    <dgm:cxn modelId="{206623CE-2FE6-4B40-837B-66062C3E1639}" srcId="{C813BD25-E006-4CEE-9C4B-54BB86137B25}" destId="{5928E5DE-C021-481E-BC49-68B839C3DCBF}" srcOrd="0" destOrd="0" parTransId="{6E28149C-B024-4140-9BA2-99D99B76B6AC}" sibTransId="{26042E39-593A-4131-8FA6-57D29085B5EF}"/>
    <dgm:cxn modelId="{943C2E4F-80AD-4A28-A5B7-26275FCD7D68}" type="presOf" srcId="{C813BD25-E006-4CEE-9C4B-54BB86137B25}" destId="{125470B7-9B14-47FB-A00C-416F0A29B015}" srcOrd="0" destOrd="0" presId="urn:microsoft.com/office/officeart/2005/8/layout/hierarchy4"/>
    <dgm:cxn modelId="{7440660B-16ED-4C3D-B121-8937483B824A}" srcId="{9AC88477-34B0-488F-A8F0-2C5B245EF638}" destId="{8B9C5C6F-7363-4DB6-875C-817D93866417}" srcOrd="0" destOrd="0" parTransId="{3CCF5DA6-E363-4333-9E42-4A7DAA73F546}" sibTransId="{80F88EB0-3EF2-49A1-AD3D-09CBDC03946E}"/>
    <dgm:cxn modelId="{3012F9A4-FA2D-4E22-8B97-70C4152754F4}" type="presOf" srcId="{8FE53DA9-30E9-46F2-8F49-28C7DD98871E}" destId="{FF4FF704-A6B1-4CCF-B590-C05764C38085}" srcOrd="0" destOrd="0" presId="urn:microsoft.com/office/officeart/2005/8/layout/hierarchy4"/>
    <dgm:cxn modelId="{38F6F7E1-BFEE-458C-A480-7C54083C1D0B}" type="presParOf" srcId="{644DA0CF-9B64-4617-BC9A-F76DE09AF543}" destId="{B6EBD0B8-DB1A-431A-B6C6-83E1E9AD90E6}" srcOrd="0" destOrd="0" presId="urn:microsoft.com/office/officeart/2005/8/layout/hierarchy4"/>
    <dgm:cxn modelId="{82FB82CA-958C-46EB-B197-E2A68A70BAD8}" type="presParOf" srcId="{B6EBD0B8-DB1A-431A-B6C6-83E1E9AD90E6}" destId="{125470B7-9B14-47FB-A00C-416F0A29B015}" srcOrd="0" destOrd="0" presId="urn:microsoft.com/office/officeart/2005/8/layout/hierarchy4"/>
    <dgm:cxn modelId="{A0FE4565-8BC3-42B2-B345-4F953D99CF83}" type="presParOf" srcId="{B6EBD0B8-DB1A-431A-B6C6-83E1E9AD90E6}" destId="{683E2035-FB0F-47ED-8ED1-F629F56087F7}" srcOrd="1" destOrd="0" presId="urn:microsoft.com/office/officeart/2005/8/layout/hierarchy4"/>
    <dgm:cxn modelId="{9ED5395A-D202-44A0-83C3-0390D689EC30}" type="presParOf" srcId="{B6EBD0B8-DB1A-431A-B6C6-83E1E9AD90E6}" destId="{2C2F53B3-B953-4657-A597-40E7C5D951AD}" srcOrd="2" destOrd="0" presId="urn:microsoft.com/office/officeart/2005/8/layout/hierarchy4"/>
    <dgm:cxn modelId="{10448755-576E-4475-B58C-EEA4D9E85E66}" type="presParOf" srcId="{2C2F53B3-B953-4657-A597-40E7C5D951AD}" destId="{216251FA-8F76-495E-A3CB-883A6859DA53}" srcOrd="0" destOrd="0" presId="urn:microsoft.com/office/officeart/2005/8/layout/hierarchy4"/>
    <dgm:cxn modelId="{714243C2-E827-490E-B9B0-0EC7A27F16B5}" type="presParOf" srcId="{216251FA-8F76-495E-A3CB-883A6859DA53}" destId="{352309E5-5C00-4B48-A00C-349908127243}" srcOrd="0" destOrd="0" presId="urn:microsoft.com/office/officeart/2005/8/layout/hierarchy4"/>
    <dgm:cxn modelId="{91D44C60-5DF3-4835-8EB8-9641C5434D6F}" type="presParOf" srcId="{216251FA-8F76-495E-A3CB-883A6859DA53}" destId="{1EA4A71E-8712-463B-8E2D-7BDEE16B8882}" srcOrd="1" destOrd="0" presId="urn:microsoft.com/office/officeart/2005/8/layout/hierarchy4"/>
    <dgm:cxn modelId="{A3086CD1-1047-458C-A7DC-861D27F7751F}" type="presParOf" srcId="{216251FA-8F76-495E-A3CB-883A6859DA53}" destId="{1C30C708-0C94-48CB-828E-96905FBB9E4F}" srcOrd="2" destOrd="0" presId="urn:microsoft.com/office/officeart/2005/8/layout/hierarchy4"/>
    <dgm:cxn modelId="{90EB6DD5-5FC2-46FD-A5C3-709EC4E2E601}" type="presParOf" srcId="{1C30C708-0C94-48CB-828E-96905FBB9E4F}" destId="{22288EC4-7829-4773-BF86-E995C9A8D849}" srcOrd="0" destOrd="0" presId="urn:microsoft.com/office/officeart/2005/8/layout/hierarchy4"/>
    <dgm:cxn modelId="{46F56A5F-9265-4A8D-ADD1-C07789A6EC3F}" type="presParOf" srcId="{22288EC4-7829-4773-BF86-E995C9A8D849}" destId="{8D473BD2-D9E4-4E79-9855-7414EEA823AB}" srcOrd="0" destOrd="0" presId="urn:microsoft.com/office/officeart/2005/8/layout/hierarchy4"/>
    <dgm:cxn modelId="{67603AFD-E3C9-4838-80B8-04342146BD54}" type="presParOf" srcId="{22288EC4-7829-4773-BF86-E995C9A8D849}" destId="{867E646D-D999-43B7-B0E4-3D54DF2D2A8D}" srcOrd="1" destOrd="0" presId="urn:microsoft.com/office/officeart/2005/8/layout/hierarchy4"/>
    <dgm:cxn modelId="{D7737C17-3923-48F1-95EA-D300D15E034B}" type="presParOf" srcId="{22288EC4-7829-4773-BF86-E995C9A8D849}" destId="{84502807-6894-4E80-A345-B730493500F3}" srcOrd="2" destOrd="0" presId="urn:microsoft.com/office/officeart/2005/8/layout/hierarchy4"/>
    <dgm:cxn modelId="{C60BE1C5-1449-4594-9D5F-64EF9B036BF0}" type="presParOf" srcId="{84502807-6894-4E80-A345-B730493500F3}" destId="{561A8BB5-9C7F-40F1-A643-E2A8282D709C}" srcOrd="0" destOrd="0" presId="urn:microsoft.com/office/officeart/2005/8/layout/hierarchy4"/>
    <dgm:cxn modelId="{CA184B6D-A803-41AB-8F30-01AF6B8AE062}" type="presParOf" srcId="{561A8BB5-9C7F-40F1-A643-E2A8282D709C}" destId="{548E6B12-B143-47DB-AE3D-CCEB360EDABE}" srcOrd="0" destOrd="0" presId="urn:microsoft.com/office/officeart/2005/8/layout/hierarchy4"/>
    <dgm:cxn modelId="{30C621E7-C2DA-400E-9849-91C88B520F9E}" type="presParOf" srcId="{561A8BB5-9C7F-40F1-A643-E2A8282D709C}" destId="{D1BA49E2-A28E-4B94-9356-BF05C5AFA1BA}" srcOrd="1" destOrd="0" presId="urn:microsoft.com/office/officeart/2005/8/layout/hierarchy4"/>
    <dgm:cxn modelId="{26D3F3DF-634B-4436-8911-50E2CC55670F}" type="presParOf" srcId="{561A8BB5-9C7F-40F1-A643-E2A8282D709C}" destId="{356F114B-724B-473F-B304-8BB489AF84BD}" srcOrd="2" destOrd="0" presId="urn:microsoft.com/office/officeart/2005/8/layout/hierarchy4"/>
    <dgm:cxn modelId="{6D73B661-4F34-4AA4-B9B8-5C8C193F630A}" type="presParOf" srcId="{356F114B-724B-473F-B304-8BB489AF84BD}" destId="{1563161A-E9E5-4B82-9FC7-6F7CA551D260}" srcOrd="0" destOrd="0" presId="urn:microsoft.com/office/officeart/2005/8/layout/hierarchy4"/>
    <dgm:cxn modelId="{4F1F4108-8C6A-4A0D-8735-2FAA0E785805}" type="presParOf" srcId="{1563161A-E9E5-4B82-9FC7-6F7CA551D260}" destId="{FF4FF704-A6B1-4CCF-B590-C05764C38085}" srcOrd="0" destOrd="0" presId="urn:microsoft.com/office/officeart/2005/8/layout/hierarchy4"/>
    <dgm:cxn modelId="{F0BD3015-2B39-4F75-AC4D-AB207B1B764E}" type="presParOf" srcId="{1563161A-E9E5-4B82-9FC7-6F7CA551D260}" destId="{8D27BA8E-D55C-4BDA-ACAA-DE8AB7D67F09}" srcOrd="1" destOrd="0" presId="urn:microsoft.com/office/officeart/2005/8/layout/hierarchy4"/>
    <dgm:cxn modelId="{CEFABCB6-3A6C-4A00-B9BB-08D28673A50E}" type="presParOf" srcId="{1563161A-E9E5-4B82-9FC7-6F7CA551D260}" destId="{EB5A07D9-9590-41DA-80E8-5FA43829B89E}" srcOrd="2" destOrd="0" presId="urn:microsoft.com/office/officeart/2005/8/layout/hierarchy4"/>
    <dgm:cxn modelId="{FCA82D44-4E70-4A35-8094-56A1C9335C60}" type="presParOf" srcId="{EB5A07D9-9590-41DA-80E8-5FA43829B89E}" destId="{8B215056-D1D6-4228-A5CC-7D3EA2350E54}" srcOrd="0" destOrd="0" presId="urn:microsoft.com/office/officeart/2005/8/layout/hierarchy4"/>
    <dgm:cxn modelId="{6B497878-C16E-4831-AC42-A709BD81FC76}" type="presParOf" srcId="{8B215056-D1D6-4228-A5CC-7D3EA2350E54}" destId="{48B2BEE3-E51F-4389-94FC-22954D47B05C}" srcOrd="0" destOrd="0" presId="urn:microsoft.com/office/officeart/2005/8/layout/hierarchy4"/>
    <dgm:cxn modelId="{7AEEB7F3-355C-4DE7-9B73-D1DC98FA6188}" type="presParOf" srcId="{8B215056-D1D6-4228-A5CC-7D3EA2350E54}" destId="{7586D1D8-E8EC-4962-A9DF-E681BE293B8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D6E5C4-2675-4FC6-9DC8-727721D233D2}" type="doc">
      <dgm:prSet loTypeId="urn:microsoft.com/office/officeart/2005/8/layout/hierarchy4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CA2B84E3-0BAE-454F-B603-0CCAB7F60297}">
      <dgm:prSet phldrT="[Текст]" custT="1"/>
      <dgm:spPr/>
      <dgm:t>
        <a:bodyPr/>
        <a:lstStyle/>
        <a:p>
          <a:r>
            <a:rPr lang="ru-RU" sz="2400" b="1" dirty="0" smtClean="0"/>
            <a:t>Обратить особое внимание:</a:t>
          </a:r>
          <a:endParaRPr lang="ru-RU" sz="2400" dirty="0"/>
        </a:p>
      </dgm:t>
    </dgm:pt>
    <dgm:pt modelId="{18E45D77-2868-46DD-BC3C-8D6247D3CD17}" type="parTrans" cxnId="{23CE6D58-D587-418B-8F68-8C9A0C2F4DB3}">
      <dgm:prSet/>
      <dgm:spPr/>
      <dgm:t>
        <a:bodyPr/>
        <a:lstStyle/>
        <a:p>
          <a:endParaRPr lang="ru-RU"/>
        </a:p>
      </dgm:t>
    </dgm:pt>
    <dgm:pt modelId="{A158F301-E230-4D20-9BEB-1A71EA874CC6}" type="sibTrans" cxnId="{23CE6D58-D587-418B-8F68-8C9A0C2F4DB3}">
      <dgm:prSet/>
      <dgm:spPr/>
      <dgm:t>
        <a:bodyPr/>
        <a:lstStyle/>
        <a:p>
          <a:endParaRPr lang="ru-RU"/>
        </a:p>
      </dgm:t>
    </dgm:pt>
    <dgm:pt modelId="{D98577D4-4CA0-4EA2-A296-DED5DB774974}">
      <dgm:prSet phldrT="[Текст]"/>
      <dgm:spPr/>
      <dgm:t>
        <a:bodyPr/>
        <a:lstStyle/>
        <a:p>
          <a:pPr algn="l"/>
          <a:r>
            <a:rPr lang="ru-RU" dirty="0" smtClean="0"/>
            <a:t>на разделение ролей по:</a:t>
          </a:r>
          <a:br>
            <a:rPr lang="ru-RU" dirty="0" smtClean="0"/>
          </a:br>
          <a:r>
            <a:rPr lang="ru-RU" dirty="0" smtClean="0"/>
            <a:t>1) вводу информации в АС Планирование и </a:t>
          </a:r>
          <a:br>
            <a:rPr lang="ru-RU" dirty="0" smtClean="0"/>
          </a:br>
          <a:r>
            <a:rPr lang="ru-RU" dirty="0" smtClean="0"/>
            <a:t>2) своду и проверке введенных данных на соответствие первичным документам  </a:t>
          </a:r>
          <a:br>
            <a:rPr lang="ru-RU" dirty="0" smtClean="0"/>
          </a:br>
          <a:r>
            <a:rPr lang="ru-RU" dirty="0" smtClean="0"/>
            <a:t>(типовые положения об отделах, приказ № 130)</a:t>
          </a:r>
          <a:endParaRPr lang="ru-RU" dirty="0"/>
        </a:p>
      </dgm:t>
    </dgm:pt>
    <dgm:pt modelId="{8DEF1F4A-14A1-46A1-9A5F-4B2C1743568C}" type="parTrans" cxnId="{D118BE35-A6B5-4F00-93C2-D4CC66229548}">
      <dgm:prSet/>
      <dgm:spPr/>
      <dgm:t>
        <a:bodyPr/>
        <a:lstStyle/>
        <a:p>
          <a:endParaRPr lang="ru-RU"/>
        </a:p>
      </dgm:t>
    </dgm:pt>
    <dgm:pt modelId="{650C4451-EBE8-4BF1-B940-86EF924A87C0}" type="sibTrans" cxnId="{D118BE35-A6B5-4F00-93C2-D4CC66229548}">
      <dgm:prSet/>
      <dgm:spPr/>
      <dgm:t>
        <a:bodyPr/>
        <a:lstStyle/>
        <a:p>
          <a:endParaRPr lang="ru-RU"/>
        </a:p>
      </dgm:t>
    </dgm:pt>
    <dgm:pt modelId="{9A7126DB-9E3C-42B8-8984-DE0BF6FB1BCF}">
      <dgm:prSet phldrT="[Текст]"/>
      <dgm:spPr/>
      <dgm:t>
        <a:bodyPr/>
        <a:lstStyle/>
        <a:p>
          <a:pPr algn="l"/>
          <a:r>
            <a:rPr lang="ru-RU" dirty="0" smtClean="0"/>
            <a:t>на качество коммуникаций между отделами </a:t>
          </a:r>
          <a:br>
            <a:rPr lang="ru-RU" dirty="0" smtClean="0"/>
          </a:br>
          <a:r>
            <a:rPr lang="ru-RU" dirty="0" smtClean="0"/>
            <a:t>в ТОФК, в т.ч. на своевременное получение контрольным блоком данных </a:t>
          </a:r>
          <a:r>
            <a:rPr lang="ru-RU" b="0" dirty="0" smtClean="0"/>
            <a:t>о поступивших платежах с первичными документами</a:t>
          </a:r>
          <a:endParaRPr lang="ru-RU" b="0" dirty="0"/>
        </a:p>
      </dgm:t>
    </dgm:pt>
    <dgm:pt modelId="{43FC87DB-D65C-44A1-AE7B-9465AC7955AC}" type="parTrans" cxnId="{A0C830D4-617B-4652-AB13-D50296C8F2CD}">
      <dgm:prSet/>
      <dgm:spPr/>
      <dgm:t>
        <a:bodyPr/>
        <a:lstStyle/>
        <a:p>
          <a:endParaRPr lang="ru-RU"/>
        </a:p>
      </dgm:t>
    </dgm:pt>
    <dgm:pt modelId="{917A57C5-7D2B-4B61-A730-4DEB6EA0AEEF}" type="sibTrans" cxnId="{A0C830D4-617B-4652-AB13-D50296C8F2CD}">
      <dgm:prSet/>
      <dgm:spPr/>
      <dgm:t>
        <a:bodyPr/>
        <a:lstStyle/>
        <a:p>
          <a:endParaRPr lang="ru-RU"/>
        </a:p>
      </dgm:t>
    </dgm:pt>
    <dgm:pt modelId="{4584A4F2-12E6-4F55-A74F-ACFC4AE1AC85}" type="pres">
      <dgm:prSet presAssocID="{73D6E5C4-2675-4FC6-9DC8-727721D233D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58CCDC-CF3A-49E1-AAAD-2A3A8A9D3BD3}" type="pres">
      <dgm:prSet presAssocID="{CA2B84E3-0BAE-454F-B603-0CCAB7F60297}" presName="vertOne" presStyleCnt="0"/>
      <dgm:spPr/>
    </dgm:pt>
    <dgm:pt modelId="{D6FA247C-6CE5-4092-A7D9-A8092DF8AC8B}" type="pres">
      <dgm:prSet presAssocID="{CA2B84E3-0BAE-454F-B603-0CCAB7F60297}" presName="txOne" presStyleLbl="node0" presStyleIdx="0" presStyleCnt="1" custLinFactNeighborX="-84385" custLinFactNeighborY="-646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EC8EA7-3878-4FFA-A2A7-4E03667C52E4}" type="pres">
      <dgm:prSet presAssocID="{CA2B84E3-0BAE-454F-B603-0CCAB7F60297}" presName="parTransOne" presStyleCnt="0"/>
      <dgm:spPr/>
    </dgm:pt>
    <dgm:pt modelId="{142E3F0D-0327-48A4-B7C7-7E80F72DA83E}" type="pres">
      <dgm:prSet presAssocID="{CA2B84E3-0BAE-454F-B603-0CCAB7F60297}" presName="horzOne" presStyleCnt="0"/>
      <dgm:spPr/>
    </dgm:pt>
    <dgm:pt modelId="{F5E35ADD-9AC8-4069-A981-148285893580}" type="pres">
      <dgm:prSet presAssocID="{D98577D4-4CA0-4EA2-A296-DED5DB774974}" presName="vertTwo" presStyleCnt="0"/>
      <dgm:spPr/>
    </dgm:pt>
    <dgm:pt modelId="{5AF5156A-B686-4536-98E4-195465E53970}" type="pres">
      <dgm:prSet presAssocID="{D98577D4-4CA0-4EA2-A296-DED5DB774974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3DA474-9AB6-4507-B6DF-2342A513CCE5}" type="pres">
      <dgm:prSet presAssocID="{D98577D4-4CA0-4EA2-A296-DED5DB774974}" presName="parTransTwo" presStyleCnt="0"/>
      <dgm:spPr/>
    </dgm:pt>
    <dgm:pt modelId="{2D5847B5-0253-4B1C-BE97-A683D71B17EC}" type="pres">
      <dgm:prSet presAssocID="{D98577D4-4CA0-4EA2-A296-DED5DB774974}" presName="horzTwo" presStyleCnt="0"/>
      <dgm:spPr/>
    </dgm:pt>
    <dgm:pt modelId="{AD3E3923-65AE-46DE-ADF9-7C093C12A90A}" type="pres">
      <dgm:prSet presAssocID="{9A7126DB-9E3C-42B8-8984-DE0BF6FB1BCF}" presName="vertThree" presStyleCnt="0"/>
      <dgm:spPr/>
    </dgm:pt>
    <dgm:pt modelId="{29732C10-1F2A-4895-80B6-B3174C8D1E1A}" type="pres">
      <dgm:prSet presAssocID="{9A7126DB-9E3C-42B8-8984-DE0BF6FB1BCF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76E44C-7B87-471B-9ED4-720A6EE18CCB}" type="pres">
      <dgm:prSet presAssocID="{9A7126DB-9E3C-42B8-8984-DE0BF6FB1BCF}" presName="horzThree" presStyleCnt="0"/>
      <dgm:spPr/>
    </dgm:pt>
  </dgm:ptLst>
  <dgm:cxnLst>
    <dgm:cxn modelId="{7019F54C-CA51-483C-B667-37211A2A1E0E}" type="presOf" srcId="{CA2B84E3-0BAE-454F-B603-0CCAB7F60297}" destId="{D6FA247C-6CE5-4092-A7D9-A8092DF8AC8B}" srcOrd="0" destOrd="0" presId="urn:microsoft.com/office/officeart/2005/8/layout/hierarchy4"/>
    <dgm:cxn modelId="{40C639B6-4FB4-40E3-9D52-F3872BB65A5B}" type="presOf" srcId="{9A7126DB-9E3C-42B8-8984-DE0BF6FB1BCF}" destId="{29732C10-1F2A-4895-80B6-B3174C8D1E1A}" srcOrd="0" destOrd="0" presId="urn:microsoft.com/office/officeart/2005/8/layout/hierarchy4"/>
    <dgm:cxn modelId="{F77F7347-7C2A-4710-B819-446F24B2017A}" type="presOf" srcId="{73D6E5C4-2675-4FC6-9DC8-727721D233D2}" destId="{4584A4F2-12E6-4F55-A74F-ACFC4AE1AC85}" srcOrd="0" destOrd="0" presId="urn:microsoft.com/office/officeart/2005/8/layout/hierarchy4"/>
    <dgm:cxn modelId="{A0C830D4-617B-4652-AB13-D50296C8F2CD}" srcId="{D98577D4-4CA0-4EA2-A296-DED5DB774974}" destId="{9A7126DB-9E3C-42B8-8984-DE0BF6FB1BCF}" srcOrd="0" destOrd="0" parTransId="{43FC87DB-D65C-44A1-AE7B-9465AC7955AC}" sibTransId="{917A57C5-7D2B-4B61-A730-4DEB6EA0AEEF}"/>
    <dgm:cxn modelId="{D118BE35-A6B5-4F00-93C2-D4CC66229548}" srcId="{CA2B84E3-0BAE-454F-B603-0CCAB7F60297}" destId="{D98577D4-4CA0-4EA2-A296-DED5DB774974}" srcOrd="0" destOrd="0" parTransId="{8DEF1F4A-14A1-46A1-9A5F-4B2C1743568C}" sibTransId="{650C4451-EBE8-4BF1-B940-86EF924A87C0}"/>
    <dgm:cxn modelId="{8DDA1067-05B1-439E-B743-6C808336442A}" type="presOf" srcId="{D98577D4-4CA0-4EA2-A296-DED5DB774974}" destId="{5AF5156A-B686-4536-98E4-195465E53970}" srcOrd="0" destOrd="0" presId="urn:microsoft.com/office/officeart/2005/8/layout/hierarchy4"/>
    <dgm:cxn modelId="{23CE6D58-D587-418B-8F68-8C9A0C2F4DB3}" srcId="{73D6E5C4-2675-4FC6-9DC8-727721D233D2}" destId="{CA2B84E3-0BAE-454F-B603-0CCAB7F60297}" srcOrd="0" destOrd="0" parTransId="{18E45D77-2868-46DD-BC3C-8D6247D3CD17}" sibTransId="{A158F301-E230-4D20-9BEB-1A71EA874CC6}"/>
    <dgm:cxn modelId="{3CDE522C-4882-474B-B31C-44CB2A7998AA}" type="presParOf" srcId="{4584A4F2-12E6-4F55-A74F-ACFC4AE1AC85}" destId="{6D58CCDC-CF3A-49E1-AAAD-2A3A8A9D3BD3}" srcOrd="0" destOrd="0" presId="urn:microsoft.com/office/officeart/2005/8/layout/hierarchy4"/>
    <dgm:cxn modelId="{92CD2D1B-CD84-4CD5-A517-1574F201F4FA}" type="presParOf" srcId="{6D58CCDC-CF3A-49E1-AAAD-2A3A8A9D3BD3}" destId="{D6FA247C-6CE5-4092-A7D9-A8092DF8AC8B}" srcOrd="0" destOrd="0" presId="urn:microsoft.com/office/officeart/2005/8/layout/hierarchy4"/>
    <dgm:cxn modelId="{BBE32B28-F332-40BA-B496-954F765A4C1D}" type="presParOf" srcId="{6D58CCDC-CF3A-49E1-AAAD-2A3A8A9D3BD3}" destId="{B7EC8EA7-3878-4FFA-A2A7-4E03667C52E4}" srcOrd="1" destOrd="0" presId="urn:microsoft.com/office/officeart/2005/8/layout/hierarchy4"/>
    <dgm:cxn modelId="{69BAA84B-9720-4F96-AC49-5F06524566C1}" type="presParOf" srcId="{6D58CCDC-CF3A-49E1-AAAD-2A3A8A9D3BD3}" destId="{142E3F0D-0327-48A4-B7C7-7E80F72DA83E}" srcOrd="2" destOrd="0" presId="urn:microsoft.com/office/officeart/2005/8/layout/hierarchy4"/>
    <dgm:cxn modelId="{C5C3F918-C5A2-431A-8C2B-FC4168894510}" type="presParOf" srcId="{142E3F0D-0327-48A4-B7C7-7E80F72DA83E}" destId="{F5E35ADD-9AC8-4069-A981-148285893580}" srcOrd="0" destOrd="0" presId="urn:microsoft.com/office/officeart/2005/8/layout/hierarchy4"/>
    <dgm:cxn modelId="{384674D5-0706-4104-AF3D-E5EDF36069DA}" type="presParOf" srcId="{F5E35ADD-9AC8-4069-A981-148285893580}" destId="{5AF5156A-B686-4536-98E4-195465E53970}" srcOrd="0" destOrd="0" presId="urn:microsoft.com/office/officeart/2005/8/layout/hierarchy4"/>
    <dgm:cxn modelId="{AA5C21CA-B6EF-4E48-8BE8-63ED640DEBFE}" type="presParOf" srcId="{F5E35ADD-9AC8-4069-A981-148285893580}" destId="{A53DA474-9AB6-4507-B6DF-2342A513CCE5}" srcOrd="1" destOrd="0" presId="urn:microsoft.com/office/officeart/2005/8/layout/hierarchy4"/>
    <dgm:cxn modelId="{8F23984C-4501-4455-847A-3E4CA5553220}" type="presParOf" srcId="{F5E35ADD-9AC8-4069-A981-148285893580}" destId="{2D5847B5-0253-4B1C-BE97-A683D71B17EC}" srcOrd="2" destOrd="0" presId="urn:microsoft.com/office/officeart/2005/8/layout/hierarchy4"/>
    <dgm:cxn modelId="{C85ADE10-7192-42F4-A0CD-95C038AAE5A6}" type="presParOf" srcId="{2D5847B5-0253-4B1C-BE97-A683D71B17EC}" destId="{AD3E3923-65AE-46DE-ADF9-7C093C12A90A}" srcOrd="0" destOrd="0" presId="urn:microsoft.com/office/officeart/2005/8/layout/hierarchy4"/>
    <dgm:cxn modelId="{03E05496-D0E2-4D90-B44E-025AC67AB870}" type="presParOf" srcId="{AD3E3923-65AE-46DE-ADF9-7C093C12A90A}" destId="{29732C10-1F2A-4895-80B6-B3174C8D1E1A}" srcOrd="0" destOrd="0" presId="urn:microsoft.com/office/officeart/2005/8/layout/hierarchy4"/>
    <dgm:cxn modelId="{111CA215-CAF7-4217-B8AA-2CE517231308}" type="presParOf" srcId="{AD3E3923-65AE-46DE-ADF9-7C093C12A90A}" destId="{7C76E44C-7B87-471B-9ED4-720A6EE18CC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7A93E5-5FA5-4D16-8B8F-CCA53361737B}" type="doc">
      <dgm:prSet loTypeId="urn:microsoft.com/office/officeart/2005/8/layout/hierarchy4" loCatId="hierarchy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1FF51644-E4AF-4E34-9D23-571909C4A5A6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Статистика поступления предложений по изменению Классификатора:</a:t>
          </a:r>
          <a:endParaRPr lang="ru-RU" sz="1200" dirty="0">
            <a:solidFill>
              <a:schemeClr val="tx1"/>
            </a:solidFill>
          </a:endParaRPr>
        </a:p>
      </dgm:t>
    </dgm:pt>
    <dgm:pt modelId="{D2628E7D-6847-4F29-9DEA-B0A58DB4AC14}" type="parTrans" cxnId="{3870F766-1BE4-4F23-8423-88D8D6E08E9F}">
      <dgm:prSet/>
      <dgm:spPr/>
      <dgm:t>
        <a:bodyPr/>
        <a:lstStyle/>
        <a:p>
          <a:endParaRPr lang="ru-RU"/>
        </a:p>
      </dgm:t>
    </dgm:pt>
    <dgm:pt modelId="{8D04F6A4-7F57-4542-AAAE-9A33FA5727CB}" type="sibTrans" cxnId="{3870F766-1BE4-4F23-8423-88D8D6E08E9F}">
      <dgm:prSet/>
      <dgm:spPr/>
      <dgm:t>
        <a:bodyPr/>
        <a:lstStyle/>
        <a:p>
          <a:endParaRPr lang="ru-RU"/>
        </a:p>
      </dgm:t>
    </dgm:pt>
    <dgm:pt modelId="{AB317EAD-A475-4B43-A788-9A845B3F986B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Апрель – 31</a:t>
          </a:r>
          <a:endParaRPr lang="ru-RU" sz="1200" b="1" dirty="0">
            <a:solidFill>
              <a:schemeClr val="tx1"/>
            </a:solidFill>
          </a:endParaRPr>
        </a:p>
      </dgm:t>
    </dgm:pt>
    <dgm:pt modelId="{17F11555-4B1A-4A8B-867D-B3BD3065E7CA}" type="parTrans" cxnId="{487B5186-479B-4B22-83B1-0AEFDEB771D5}">
      <dgm:prSet/>
      <dgm:spPr/>
      <dgm:t>
        <a:bodyPr/>
        <a:lstStyle/>
        <a:p>
          <a:endParaRPr lang="ru-RU"/>
        </a:p>
      </dgm:t>
    </dgm:pt>
    <dgm:pt modelId="{B6797A9F-2C6F-48A3-B706-4E97753540B7}" type="sibTrans" cxnId="{487B5186-479B-4B22-83B1-0AEFDEB771D5}">
      <dgm:prSet/>
      <dgm:spPr/>
      <dgm:t>
        <a:bodyPr/>
        <a:lstStyle/>
        <a:p>
          <a:endParaRPr lang="ru-RU"/>
        </a:p>
      </dgm:t>
    </dgm:pt>
    <dgm:pt modelId="{335A9E8E-0467-47AB-BEBF-83C1C2C09DF7}">
      <dgm:prSet custT="1"/>
      <dgm:spPr/>
      <dgm:t>
        <a:bodyPr/>
        <a:lstStyle/>
        <a:p>
          <a:r>
            <a:rPr lang="ru-RU" sz="1200" dirty="0" smtClean="0">
              <a:solidFill>
                <a:schemeClr val="tx1"/>
              </a:solidFill>
            </a:rPr>
            <a:t>Май – 13</a:t>
          </a:r>
          <a:endParaRPr lang="ru-RU" sz="1200" dirty="0">
            <a:solidFill>
              <a:schemeClr val="tx1"/>
            </a:solidFill>
          </a:endParaRPr>
        </a:p>
      </dgm:t>
    </dgm:pt>
    <dgm:pt modelId="{81A88741-01BA-4B12-B86B-D8ED390E9BEA}" type="parTrans" cxnId="{A0800102-A55E-4A7B-8778-47A873DDD999}">
      <dgm:prSet/>
      <dgm:spPr/>
      <dgm:t>
        <a:bodyPr/>
        <a:lstStyle/>
        <a:p>
          <a:endParaRPr lang="ru-RU"/>
        </a:p>
      </dgm:t>
    </dgm:pt>
    <dgm:pt modelId="{3494D311-C364-4F3A-8B0D-788BA1B2B265}" type="sibTrans" cxnId="{A0800102-A55E-4A7B-8778-47A873DDD999}">
      <dgm:prSet/>
      <dgm:spPr/>
      <dgm:t>
        <a:bodyPr/>
        <a:lstStyle/>
        <a:p>
          <a:endParaRPr lang="ru-RU"/>
        </a:p>
      </dgm:t>
    </dgm:pt>
    <dgm:pt modelId="{1DB000DE-6B22-49B6-97B8-3F45A9FEBE22}">
      <dgm:prSet custT="1"/>
      <dgm:spPr/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Июнь – 23</a:t>
          </a:r>
          <a:endParaRPr lang="ru-RU" sz="1200" b="0" dirty="0">
            <a:solidFill>
              <a:schemeClr val="tx1"/>
            </a:solidFill>
          </a:endParaRPr>
        </a:p>
      </dgm:t>
    </dgm:pt>
    <dgm:pt modelId="{1C30D32C-3B7D-45AD-AA67-E23C5A0EA5AB}" type="parTrans" cxnId="{F96FD0E2-7AF0-48E1-9FE9-425F07CB657C}">
      <dgm:prSet/>
      <dgm:spPr/>
      <dgm:t>
        <a:bodyPr/>
        <a:lstStyle/>
        <a:p>
          <a:endParaRPr lang="ru-RU"/>
        </a:p>
      </dgm:t>
    </dgm:pt>
    <dgm:pt modelId="{EF482F8D-9B14-45F9-BCD3-FE3EF31A2F55}" type="sibTrans" cxnId="{F96FD0E2-7AF0-48E1-9FE9-425F07CB657C}">
      <dgm:prSet/>
      <dgm:spPr/>
      <dgm:t>
        <a:bodyPr/>
        <a:lstStyle/>
        <a:p>
          <a:endParaRPr lang="ru-RU"/>
        </a:p>
      </dgm:t>
    </dgm:pt>
    <dgm:pt modelId="{70D5D05C-86FF-48A4-AC4E-D69B5CABB153}" type="pres">
      <dgm:prSet presAssocID="{897A93E5-5FA5-4D16-8B8F-CCA53361737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6051FE8-2DC8-4BAE-B6AA-A7BABA4686A7}" type="pres">
      <dgm:prSet presAssocID="{1FF51644-E4AF-4E34-9D23-571909C4A5A6}" presName="vertOne" presStyleCnt="0"/>
      <dgm:spPr/>
    </dgm:pt>
    <dgm:pt modelId="{D48F66F6-67C0-41FA-A104-BDA2D2161E5C}" type="pres">
      <dgm:prSet presAssocID="{1FF51644-E4AF-4E34-9D23-571909C4A5A6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92D37A-2D96-4185-B0AD-8106548A108D}" type="pres">
      <dgm:prSet presAssocID="{1FF51644-E4AF-4E34-9D23-571909C4A5A6}" presName="parTransOne" presStyleCnt="0"/>
      <dgm:spPr/>
    </dgm:pt>
    <dgm:pt modelId="{75F06624-703F-4B01-AD55-C819902A7424}" type="pres">
      <dgm:prSet presAssocID="{1FF51644-E4AF-4E34-9D23-571909C4A5A6}" presName="horzOne" presStyleCnt="0"/>
      <dgm:spPr/>
    </dgm:pt>
    <dgm:pt modelId="{50022B19-8DA5-4ABE-8C4D-EACD91659E63}" type="pres">
      <dgm:prSet presAssocID="{AB317EAD-A475-4B43-A788-9A845B3F986B}" presName="vertTwo" presStyleCnt="0"/>
      <dgm:spPr/>
    </dgm:pt>
    <dgm:pt modelId="{9B002768-ACA5-4477-AAC7-CFCC6023AD4A}" type="pres">
      <dgm:prSet presAssocID="{AB317EAD-A475-4B43-A788-9A845B3F986B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B416DE-73D1-4312-BC5C-BE30E31E54DF}" type="pres">
      <dgm:prSet presAssocID="{AB317EAD-A475-4B43-A788-9A845B3F986B}" presName="parTransTwo" presStyleCnt="0"/>
      <dgm:spPr/>
    </dgm:pt>
    <dgm:pt modelId="{D90AAFF5-4D8C-4ED5-85F5-B90FA5A25503}" type="pres">
      <dgm:prSet presAssocID="{AB317EAD-A475-4B43-A788-9A845B3F986B}" presName="horzTwo" presStyleCnt="0"/>
      <dgm:spPr/>
    </dgm:pt>
    <dgm:pt modelId="{458F1F2B-7842-4451-8896-F91CFAC8D352}" type="pres">
      <dgm:prSet presAssocID="{335A9E8E-0467-47AB-BEBF-83C1C2C09DF7}" presName="vertThree" presStyleCnt="0"/>
      <dgm:spPr/>
    </dgm:pt>
    <dgm:pt modelId="{CB2D9634-3077-417F-8D24-2C2C2E21A90A}" type="pres">
      <dgm:prSet presAssocID="{335A9E8E-0467-47AB-BEBF-83C1C2C09DF7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7B5FA9-C04B-46C5-8343-C657C6490B95}" type="pres">
      <dgm:prSet presAssocID="{335A9E8E-0467-47AB-BEBF-83C1C2C09DF7}" presName="parTransThree" presStyleCnt="0"/>
      <dgm:spPr/>
    </dgm:pt>
    <dgm:pt modelId="{88D4A1D4-DE69-4C7D-ADA5-170D8028B2A2}" type="pres">
      <dgm:prSet presAssocID="{335A9E8E-0467-47AB-BEBF-83C1C2C09DF7}" presName="horzThree" presStyleCnt="0"/>
      <dgm:spPr/>
    </dgm:pt>
    <dgm:pt modelId="{B712B0AC-AAE8-4391-878E-910BC73AA7FC}" type="pres">
      <dgm:prSet presAssocID="{1DB000DE-6B22-49B6-97B8-3F45A9FEBE22}" presName="vertFour" presStyleCnt="0">
        <dgm:presLayoutVars>
          <dgm:chPref val="3"/>
        </dgm:presLayoutVars>
      </dgm:prSet>
      <dgm:spPr/>
    </dgm:pt>
    <dgm:pt modelId="{2ADC2AC5-3AA0-4A03-BF70-C548E541A43D}" type="pres">
      <dgm:prSet presAssocID="{1DB000DE-6B22-49B6-97B8-3F45A9FEBE22}" presName="txFour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56AF44-FC6B-4942-B18B-21FE858F9688}" type="pres">
      <dgm:prSet presAssocID="{1DB000DE-6B22-49B6-97B8-3F45A9FEBE22}" presName="horzFour" presStyleCnt="0"/>
      <dgm:spPr/>
    </dgm:pt>
  </dgm:ptLst>
  <dgm:cxnLst>
    <dgm:cxn modelId="{F8C1293F-5A11-4545-BBB7-B61C42A088E6}" type="presOf" srcId="{1FF51644-E4AF-4E34-9D23-571909C4A5A6}" destId="{D48F66F6-67C0-41FA-A104-BDA2D2161E5C}" srcOrd="0" destOrd="0" presId="urn:microsoft.com/office/officeart/2005/8/layout/hierarchy4"/>
    <dgm:cxn modelId="{E878A0CF-DA13-4C34-A0CA-7E066CFABEBE}" type="presOf" srcId="{AB317EAD-A475-4B43-A788-9A845B3F986B}" destId="{9B002768-ACA5-4477-AAC7-CFCC6023AD4A}" srcOrd="0" destOrd="0" presId="urn:microsoft.com/office/officeart/2005/8/layout/hierarchy4"/>
    <dgm:cxn modelId="{7253923D-750F-4119-83CB-CBFF4A9233DD}" type="presOf" srcId="{335A9E8E-0467-47AB-BEBF-83C1C2C09DF7}" destId="{CB2D9634-3077-417F-8D24-2C2C2E21A90A}" srcOrd="0" destOrd="0" presId="urn:microsoft.com/office/officeart/2005/8/layout/hierarchy4"/>
    <dgm:cxn modelId="{0520D43D-97C0-44B3-873F-6F7BDF083F2D}" type="presOf" srcId="{897A93E5-5FA5-4D16-8B8F-CCA53361737B}" destId="{70D5D05C-86FF-48A4-AC4E-D69B5CABB153}" srcOrd="0" destOrd="0" presId="urn:microsoft.com/office/officeart/2005/8/layout/hierarchy4"/>
    <dgm:cxn modelId="{487B5186-479B-4B22-83B1-0AEFDEB771D5}" srcId="{1FF51644-E4AF-4E34-9D23-571909C4A5A6}" destId="{AB317EAD-A475-4B43-A788-9A845B3F986B}" srcOrd="0" destOrd="0" parTransId="{17F11555-4B1A-4A8B-867D-B3BD3065E7CA}" sibTransId="{B6797A9F-2C6F-48A3-B706-4E97753540B7}"/>
    <dgm:cxn modelId="{E94C1E49-8A7A-4086-B006-ADD69CFEB917}" type="presOf" srcId="{1DB000DE-6B22-49B6-97B8-3F45A9FEBE22}" destId="{2ADC2AC5-3AA0-4A03-BF70-C548E541A43D}" srcOrd="0" destOrd="0" presId="urn:microsoft.com/office/officeart/2005/8/layout/hierarchy4"/>
    <dgm:cxn modelId="{F96FD0E2-7AF0-48E1-9FE9-425F07CB657C}" srcId="{335A9E8E-0467-47AB-BEBF-83C1C2C09DF7}" destId="{1DB000DE-6B22-49B6-97B8-3F45A9FEBE22}" srcOrd="0" destOrd="0" parTransId="{1C30D32C-3B7D-45AD-AA67-E23C5A0EA5AB}" sibTransId="{EF482F8D-9B14-45F9-BCD3-FE3EF31A2F55}"/>
    <dgm:cxn modelId="{A0800102-A55E-4A7B-8778-47A873DDD999}" srcId="{AB317EAD-A475-4B43-A788-9A845B3F986B}" destId="{335A9E8E-0467-47AB-BEBF-83C1C2C09DF7}" srcOrd="0" destOrd="0" parTransId="{81A88741-01BA-4B12-B86B-D8ED390E9BEA}" sibTransId="{3494D311-C364-4F3A-8B0D-788BA1B2B265}"/>
    <dgm:cxn modelId="{3870F766-1BE4-4F23-8423-88D8D6E08E9F}" srcId="{897A93E5-5FA5-4D16-8B8F-CCA53361737B}" destId="{1FF51644-E4AF-4E34-9D23-571909C4A5A6}" srcOrd="0" destOrd="0" parTransId="{D2628E7D-6847-4F29-9DEA-B0A58DB4AC14}" sibTransId="{8D04F6A4-7F57-4542-AAAE-9A33FA5727CB}"/>
    <dgm:cxn modelId="{54E6F5F7-0F84-4303-95A1-6E24F648CB75}" type="presParOf" srcId="{70D5D05C-86FF-48A4-AC4E-D69B5CABB153}" destId="{D6051FE8-2DC8-4BAE-B6AA-A7BABA4686A7}" srcOrd="0" destOrd="0" presId="urn:microsoft.com/office/officeart/2005/8/layout/hierarchy4"/>
    <dgm:cxn modelId="{52A915B5-8D66-41B0-B2E6-A5796A13587B}" type="presParOf" srcId="{D6051FE8-2DC8-4BAE-B6AA-A7BABA4686A7}" destId="{D48F66F6-67C0-41FA-A104-BDA2D2161E5C}" srcOrd="0" destOrd="0" presId="urn:microsoft.com/office/officeart/2005/8/layout/hierarchy4"/>
    <dgm:cxn modelId="{0274864B-91A7-426B-BD8F-D517C2249F83}" type="presParOf" srcId="{D6051FE8-2DC8-4BAE-B6AA-A7BABA4686A7}" destId="{2C92D37A-2D96-4185-B0AD-8106548A108D}" srcOrd="1" destOrd="0" presId="urn:microsoft.com/office/officeart/2005/8/layout/hierarchy4"/>
    <dgm:cxn modelId="{7ADBCEC0-31BB-449F-879D-633182C19F77}" type="presParOf" srcId="{D6051FE8-2DC8-4BAE-B6AA-A7BABA4686A7}" destId="{75F06624-703F-4B01-AD55-C819902A7424}" srcOrd="2" destOrd="0" presId="urn:microsoft.com/office/officeart/2005/8/layout/hierarchy4"/>
    <dgm:cxn modelId="{4E10B0BC-0620-421E-B904-72BFB201BFA1}" type="presParOf" srcId="{75F06624-703F-4B01-AD55-C819902A7424}" destId="{50022B19-8DA5-4ABE-8C4D-EACD91659E63}" srcOrd="0" destOrd="0" presId="urn:microsoft.com/office/officeart/2005/8/layout/hierarchy4"/>
    <dgm:cxn modelId="{23D4BC22-9666-4BD9-ABA3-45D484924711}" type="presParOf" srcId="{50022B19-8DA5-4ABE-8C4D-EACD91659E63}" destId="{9B002768-ACA5-4477-AAC7-CFCC6023AD4A}" srcOrd="0" destOrd="0" presId="urn:microsoft.com/office/officeart/2005/8/layout/hierarchy4"/>
    <dgm:cxn modelId="{D59E1A14-29B3-4EDB-9909-231E82F39237}" type="presParOf" srcId="{50022B19-8DA5-4ABE-8C4D-EACD91659E63}" destId="{0EB416DE-73D1-4312-BC5C-BE30E31E54DF}" srcOrd="1" destOrd="0" presId="urn:microsoft.com/office/officeart/2005/8/layout/hierarchy4"/>
    <dgm:cxn modelId="{E387D0F7-7A84-49E1-8188-C08819B65883}" type="presParOf" srcId="{50022B19-8DA5-4ABE-8C4D-EACD91659E63}" destId="{D90AAFF5-4D8C-4ED5-85F5-B90FA5A25503}" srcOrd="2" destOrd="0" presId="urn:microsoft.com/office/officeart/2005/8/layout/hierarchy4"/>
    <dgm:cxn modelId="{B4E7092E-4068-4D68-961C-846FC6B1C218}" type="presParOf" srcId="{D90AAFF5-4D8C-4ED5-85F5-B90FA5A25503}" destId="{458F1F2B-7842-4451-8896-F91CFAC8D352}" srcOrd="0" destOrd="0" presId="urn:microsoft.com/office/officeart/2005/8/layout/hierarchy4"/>
    <dgm:cxn modelId="{994261C8-D499-4072-B488-C5EAC50DFFA7}" type="presParOf" srcId="{458F1F2B-7842-4451-8896-F91CFAC8D352}" destId="{CB2D9634-3077-417F-8D24-2C2C2E21A90A}" srcOrd="0" destOrd="0" presId="urn:microsoft.com/office/officeart/2005/8/layout/hierarchy4"/>
    <dgm:cxn modelId="{76936986-1EE3-411A-BD89-25706F338034}" type="presParOf" srcId="{458F1F2B-7842-4451-8896-F91CFAC8D352}" destId="{937B5FA9-C04B-46C5-8343-C657C6490B95}" srcOrd="1" destOrd="0" presId="urn:microsoft.com/office/officeart/2005/8/layout/hierarchy4"/>
    <dgm:cxn modelId="{7ADB5D4E-5D84-426B-852F-2152928D0A10}" type="presParOf" srcId="{458F1F2B-7842-4451-8896-F91CFAC8D352}" destId="{88D4A1D4-DE69-4C7D-ADA5-170D8028B2A2}" srcOrd="2" destOrd="0" presId="urn:microsoft.com/office/officeart/2005/8/layout/hierarchy4"/>
    <dgm:cxn modelId="{672EB0DE-19AC-4D7E-9D7B-4F39B7FFE060}" type="presParOf" srcId="{88D4A1D4-DE69-4C7D-ADA5-170D8028B2A2}" destId="{B712B0AC-AAE8-4391-878E-910BC73AA7FC}" srcOrd="0" destOrd="0" presId="urn:microsoft.com/office/officeart/2005/8/layout/hierarchy4"/>
    <dgm:cxn modelId="{D33D55A0-4DCE-4CC1-A852-ABE8E2A81262}" type="presParOf" srcId="{B712B0AC-AAE8-4391-878E-910BC73AA7FC}" destId="{2ADC2AC5-3AA0-4A03-BF70-C548E541A43D}" srcOrd="0" destOrd="0" presId="urn:microsoft.com/office/officeart/2005/8/layout/hierarchy4"/>
    <dgm:cxn modelId="{8809C2C6-B542-462E-96A2-0E87200DF67C}" type="presParOf" srcId="{B712B0AC-AAE8-4391-878E-910BC73AA7FC}" destId="{2656AF44-FC6B-4942-B18B-21FE858F968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2ECDDE-F306-46FC-93BE-D43EF059C960}" type="doc">
      <dgm:prSet loTypeId="urn:microsoft.com/office/officeart/2005/8/layout/process3" loCatId="process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08E7705C-A591-46EC-83B9-3125BE6DC659}">
      <dgm:prSet phldrT="[Текст]"/>
      <dgm:spPr/>
      <dgm:t>
        <a:bodyPr/>
        <a:lstStyle/>
        <a:p>
          <a:r>
            <a:rPr lang="ru-RU" dirty="0" smtClean="0"/>
            <a:t>Владельцы информации</a:t>
          </a:r>
          <a:endParaRPr lang="ru-RU" dirty="0"/>
        </a:p>
      </dgm:t>
    </dgm:pt>
    <dgm:pt modelId="{6F93CD61-A9BB-4F5B-83FF-0A398E63E7AE}" type="parTrans" cxnId="{B3021BDD-DB4D-4489-993B-046387C509EC}">
      <dgm:prSet/>
      <dgm:spPr/>
      <dgm:t>
        <a:bodyPr/>
        <a:lstStyle/>
        <a:p>
          <a:endParaRPr lang="ru-RU"/>
        </a:p>
      </dgm:t>
    </dgm:pt>
    <dgm:pt modelId="{26D05D7C-5BB8-497B-AFB0-A79A0A59FEFE}" type="sibTrans" cxnId="{B3021BDD-DB4D-4489-993B-046387C509EC}">
      <dgm:prSet/>
      <dgm:spPr/>
      <dgm:t>
        <a:bodyPr/>
        <a:lstStyle/>
        <a:p>
          <a:endParaRPr lang="ru-RU"/>
        </a:p>
      </dgm:t>
    </dgm:pt>
    <dgm:pt modelId="{1BA8F7FC-0FF7-4AAA-8EB5-E63595F83295}">
      <dgm:prSet phldrT="[Текст]"/>
      <dgm:spPr/>
      <dgm:t>
        <a:bodyPr/>
        <a:lstStyle/>
        <a:p>
          <a:r>
            <a:rPr lang="ru-RU" dirty="0" smtClean="0"/>
            <a:t>Заполнение сведений в формате </a:t>
          </a:r>
          <a:r>
            <a:rPr lang="en-US" dirty="0" smtClean="0"/>
            <a:t>Excel</a:t>
          </a:r>
          <a:endParaRPr lang="ru-RU" dirty="0"/>
        </a:p>
      </dgm:t>
    </dgm:pt>
    <dgm:pt modelId="{F9357BB1-191F-4AAE-9B2C-A8033206CA82}" type="parTrans" cxnId="{4E0EB7EC-7277-41C6-AAD6-92056C1BB181}">
      <dgm:prSet/>
      <dgm:spPr/>
      <dgm:t>
        <a:bodyPr/>
        <a:lstStyle/>
        <a:p>
          <a:endParaRPr lang="ru-RU"/>
        </a:p>
      </dgm:t>
    </dgm:pt>
    <dgm:pt modelId="{038DE520-B5AD-4D08-9CF4-31A99001A363}" type="sibTrans" cxnId="{4E0EB7EC-7277-41C6-AAD6-92056C1BB181}">
      <dgm:prSet/>
      <dgm:spPr/>
      <dgm:t>
        <a:bodyPr/>
        <a:lstStyle/>
        <a:p>
          <a:endParaRPr lang="ru-RU"/>
        </a:p>
      </dgm:t>
    </dgm:pt>
    <dgm:pt modelId="{935B5BB4-D6A5-4504-803F-2815D22652B7}">
      <dgm:prSet phldrT="[Текст]"/>
      <dgm:spPr/>
      <dgm:t>
        <a:bodyPr/>
        <a:lstStyle/>
        <a:p>
          <a:r>
            <a:rPr lang="ru-RU" dirty="0" smtClean="0"/>
            <a:t>Передача данных от структурного подразделения в свод по </a:t>
          </a:r>
          <a:r>
            <a:rPr lang="ru-RU" dirty="0" err="1" smtClean="0"/>
            <a:t>Ландоксу</a:t>
          </a:r>
          <a:endParaRPr lang="ru-RU" dirty="0"/>
        </a:p>
      </dgm:t>
    </dgm:pt>
    <dgm:pt modelId="{008829C9-D9CC-4249-B36D-EF2F5845FAB4}" type="parTrans" cxnId="{C002EAF5-7974-44E6-BFD2-B2E94C31E106}">
      <dgm:prSet/>
      <dgm:spPr/>
      <dgm:t>
        <a:bodyPr/>
        <a:lstStyle/>
        <a:p>
          <a:endParaRPr lang="ru-RU"/>
        </a:p>
      </dgm:t>
    </dgm:pt>
    <dgm:pt modelId="{DB3D494A-C961-4068-AFDA-9AE41697ED41}" type="sibTrans" cxnId="{C002EAF5-7974-44E6-BFD2-B2E94C31E106}">
      <dgm:prSet/>
      <dgm:spPr/>
      <dgm:t>
        <a:bodyPr/>
        <a:lstStyle/>
        <a:p>
          <a:endParaRPr lang="ru-RU"/>
        </a:p>
      </dgm:t>
    </dgm:pt>
    <dgm:pt modelId="{3CC306FB-8ED4-42CB-9296-3103D8BD2F60}">
      <dgm:prSet phldrT="[Текст]"/>
      <dgm:spPr/>
      <dgm:t>
        <a:bodyPr/>
        <a:lstStyle/>
        <a:p>
          <a:r>
            <a:rPr lang="ru-RU" dirty="0" err="1" smtClean="0"/>
            <a:t>КАУвФБС</a:t>
          </a:r>
          <a:r>
            <a:rPr lang="ru-RU" dirty="0" smtClean="0"/>
            <a:t/>
          </a:r>
          <a:br>
            <a:rPr lang="ru-RU" dirty="0" smtClean="0"/>
          </a:br>
          <a:r>
            <a:rPr lang="ru-RU" dirty="0" err="1" smtClean="0"/>
            <a:t>ОрАО</a:t>
          </a:r>
          <a:endParaRPr lang="ru-RU" dirty="0"/>
        </a:p>
      </dgm:t>
    </dgm:pt>
    <dgm:pt modelId="{2C542330-9AF8-44E9-B29A-E571E0063773}" type="parTrans" cxnId="{A1641000-17A8-49B9-9767-E904920BDF8D}">
      <dgm:prSet/>
      <dgm:spPr/>
      <dgm:t>
        <a:bodyPr/>
        <a:lstStyle/>
        <a:p>
          <a:endParaRPr lang="ru-RU"/>
        </a:p>
      </dgm:t>
    </dgm:pt>
    <dgm:pt modelId="{A1E90C98-A8B4-4BC9-BF2D-58B49A942C8C}" type="sibTrans" cxnId="{A1641000-17A8-49B9-9767-E904920BDF8D}">
      <dgm:prSet/>
      <dgm:spPr/>
      <dgm:t>
        <a:bodyPr/>
        <a:lstStyle/>
        <a:p>
          <a:endParaRPr lang="ru-RU"/>
        </a:p>
      </dgm:t>
    </dgm:pt>
    <dgm:pt modelId="{FBD6A469-6211-45FE-BE8D-566BEAD2782F}">
      <dgm:prSet phldrT="[Текст]"/>
      <dgm:spPr/>
      <dgm:t>
        <a:bodyPr/>
        <a:lstStyle/>
        <a:p>
          <a:r>
            <a:rPr lang="ru-RU" dirty="0" smtClean="0"/>
            <a:t>Сбор и свод сведений в формате </a:t>
          </a:r>
          <a:r>
            <a:rPr lang="en-US" dirty="0" smtClean="0"/>
            <a:t>Excel</a:t>
          </a:r>
          <a:endParaRPr lang="ru-RU" dirty="0"/>
        </a:p>
      </dgm:t>
    </dgm:pt>
    <dgm:pt modelId="{A3765B42-C8D8-4110-B4E4-A02608EF1814}" type="parTrans" cxnId="{7D89F6A2-FB41-4C6A-9833-46077F9462E6}">
      <dgm:prSet/>
      <dgm:spPr/>
      <dgm:t>
        <a:bodyPr/>
        <a:lstStyle/>
        <a:p>
          <a:endParaRPr lang="ru-RU"/>
        </a:p>
      </dgm:t>
    </dgm:pt>
    <dgm:pt modelId="{3FFA2306-87C9-4F08-B05E-8A442AB32F48}" type="sibTrans" cxnId="{7D89F6A2-FB41-4C6A-9833-46077F9462E6}">
      <dgm:prSet/>
      <dgm:spPr/>
      <dgm:t>
        <a:bodyPr/>
        <a:lstStyle/>
        <a:p>
          <a:endParaRPr lang="ru-RU"/>
        </a:p>
      </dgm:t>
    </dgm:pt>
    <dgm:pt modelId="{2F40F92E-F077-4DFA-8280-1E4D819DE8C6}">
      <dgm:prSet phldrT="[Текст]"/>
      <dgm:spPr/>
      <dgm:t>
        <a:bodyPr/>
        <a:lstStyle/>
        <a:p>
          <a:r>
            <a:rPr lang="ru-RU" dirty="0" smtClean="0"/>
            <a:t>Проверка данных по первичным документам</a:t>
          </a:r>
          <a:endParaRPr lang="ru-RU" dirty="0"/>
        </a:p>
      </dgm:t>
    </dgm:pt>
    <dgm:pt modelId="{AED5DF76-1724-440E-8163-D2FBA702C19E}" type="parTrans" cxnId="{0888DC18-6724-4964-BE0C-74CB1AC07AAE}">
      <dgm:prSet/>
      <dgm:spPr/>
      <dgm:t>
        <a:bodyPr/>
        <a:lstStyle/>
        <a:p>
          <a:endParaRPr lang="ru-RU"/>
        </a:p>
      </dgm:t>
    </dgm:pt>
    <dgm:pt modelId="{B375E140-E647-49BC-A6D2-BF23970D2E23}" type="sibTrans" cxnId="{0888DC18-6724-4964-BE0C-74CB1AC07AAE}">
      <dgm:prSet/>
      <dgm:spPr/>
      <dgm:t>
        <a:bodyPr/>
        <a:lstStyle/>
        <a:p>
          <a:endParaRPr lang="ru-RU"/>
        </a:p>
      </dgm:t>
    </dgm:pt>
    <dgm:pt modelId="{051A4311-5986-4BB9-9644-2C5071999F80}">
      <dgm:prSet phldrT="[Текст]"/>
      <dgm:spPr/>
      <dgm:t>
        <a:bodyPr/>
        <a:lstStyle/>
        <a:p>
          <a:r>
            <a:rPr lang="ru-RU" dirty="0" smtClean="0"/>
            <a:t>Проверка дат событий и документов на соответствие плановым срокам</a:t>
          </a:r>
          <a:endParaRPr lang="ru-RU" dirty="0"/>
        </a:p>
      </dgm:t>
    </dgm:pt>
    <dgm:pt modelId="{1C35C79F-3392-4B85-AA1D-C449E5A417F3}" type="parTrans" cxnId="{78C3F2B8-9DF7-4FBA-A239-45014CA35345}">
      <dgm:prSet/>
      <dgm:spPr/>
      <dgm:t>
        <a:bodyPr/>
        <a:lstStyle/>
        <a:p>
          <a:endParaRPr lang="ru-RU"/>
        </a:p>
      </dgm:t>
    </dgm:pt>
    <dgm:pt modelId="{0895EC00-21E4-44FB-9C0B-7A905A3C4277}" type="sibTrans" cxnId="{78C3F2B8-9DF7-4FBA-A239-45014CA35345}">
      <dgm:prSet/>
      <dgm:spPr/>
      <dgm:t>
        <a:bodyPr/>
        <a:lstStyle/>
        <a:p>
          <a:endParaRPr lang="ru-RU"/>
        </a:p>
      </dgm:t>
    </dgm:pt>
    <dgm:pt modelId="{C2E94AE7-8B14-4234-94D6-51578CEF0E7C}">
      <dgm:prSet phldrT="[Текст]"/>
      <dgm:spPr/>
      <dgm:t>
        <a:bodyPr/>
        <a:lstStyle/>
        <a:p>
          <a:r>
            <a:rPr lang="ru-RU" dirty="0" smtClean="0"/>
            <a:t>Анализ данных, формирование справки для руководства</a:t>
          </a:r>
          <a:endParaRPr lang="ru-RU" dirty="0"/>
        </a:p>
      </dgm:t>
    </dgm:pt>
    <dgm:pt modelId="{21CC22F6-9B2B-414B-8637-5582D2D726D7}" type="parTrans" cxnId="{6763AC2F-6B8A-482A-A26B-60C81467EC56}">
      <dgm:prSet/>
      <dgm:spPr/>
      <dgm:t>
        <a:bodyPr/>
        <a:lstStyle/>
        <a:p>
          <a:endParaRPr lang="ru-RU"/>
        </a:p>
      </dgm:t>
    </dgm:pt>
    <dgm:pt modelId="{90D63224-1577-48BA-B248-8566B966763E}" type="sibTrans" cxnId="{6763AC2F-6B8A-482A-A26B-60C81467EC56}">
      <dgm:prSet/>
      <dgm:spPr/>
      <dgm:t>
        <a:bodyPr/>
        <a:lstStyle/>
        <a:p>
          <a:endParaRPr lang="ru-RU"/>
        </a:p>
      </dgm:t>
    </dgm:pt>
    <dgm:pt modelId="{CDDEA568-0EB8-4745-817C-7367954F5C5A}" type="pres">
      <dgm:prSet presAssocID="{A12ECDDE-F306-46FC-93BE-D43EF059C9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26410B-C550-416E-84F2-E32B4A3309F3}" type="pres">
      <dgm:prSet presAssocID="{08E7705C-A591-46EC-83B9-3125BE6DC659}" presName="composite" presStyleCnt="0"/>
      <dgm:spPr/>
    </dgm:pt>
    <dgm:pt modelId="{59570116-2C91-47C0-9ABF-1078D460CFCB}" type="pres">
      <dgm:prSet presAssocID="{08E7705C-A591-46EC-83B9-3125BE6DC659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926F1-648A-4C1F-B592-1613D85E7EEB}" type="pres">
      <dgm:prSet presAssocID="{08E7705C-A591-46EC-83B9-3125BE6DC659}" presName="parSh" presStyleLbl="node1" presStyleIdx="0" presStyleCnt="2"/>
      <dgm:spPr/>
      <dgm:t>
        <a:bodyPr/>
        <a:lstStyle/>
        <a:p>
          <a:endParaRPr lang="ru-RU"/>
        </a:p>
      </dgm:t>
    </dgm:pt>
    <dgm:pt modelId="{FE878CD5-BC7C-4B66-B2D2-F23FE0A35A46}" type="pres">
      <dgm:prSet presAssocID="{08E7705C-A591-46EC-83B9-3125BE6DC659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1AC05-0F92-4ED0-A0B9-18A1FD22A643}" type="pres">
      <dgm:prSet presAssocID="{26D05D7C-5BB8-497B-AFB0-A79A0A59FEFE}" presName="sibTrans" presStyleLbl="sibTrans2D1" presStyleIdx="0" presStyleCnt="1"/>
      <dgm:spPr/>
      <dgm:t>
        <a:bodyPr/>
        <a:lstStyle/>
        <a:p>
          <a:endParaRPr lang="ru-RU"/>
        </a:p>
      </dgm:t>
    </dgm:pt>
    <dgm:pt modelId="{22A85C5B-7BC8-4CDA-AFE5-3475E3C4D222}" type="pres">
      <dgm:prSet presAssocID="{26D05D7C-5BB8-497B-AFB0-A79A0A59FEFE}" presName="connTx" presStyleLbl="sibTrans2D1" presStyleIdx="0" presStyleCnt="1"/>
      <dgm:spPr/>
      <dgm:t>
        <a:bodyPr/>
        <a:lstStyle/>
        <a:p>
          <a:endParaRPr lang="ru-RU"/>
        </a:p>
      </dgm:t>
    </dgm:pt>
    <dgm:pt modelId="{DEBBA3EB-C511-466F-BD4D-D9DDBBA8FF2E}" type="pres">
      <dgm:prSet presAssocID="{3CC306FB-8ED4-42CB-9296-3103D8BD2F60}" presName="composite" presStyleCnt="0"/>
      <dgm:spPr/>
    </dgm:pt>
    <dgm:pt modelId="{8AAD7CF7-62FB-480C-AD57-AD3C8761E946}" type="pres">
      <dgm:prSet presAssocID="{3CC306FB-8ED4-42CB-9296-3103D8BD2F60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CBF6A1-F9B2-47A9-989C-F285E3B982E0}" type="pres">
      <dgm:prSet presAssocID="{3CC306FB-8ED4-42CB-9296-3103D8BD2F60}" presName="parSh" presStyleLbl="node1" presStyleIdx="1" presStyleCnt="2"/>
      <dgm:spPr/>
      <dgm:t>
        <a:bodyPr/>
        <a:lstStyle/>
        <a:p>
          <a:endParaRPr lang="ru-RU"/>
        </a:p>
      </dgm:t>
    </dgm:pt>
    <dgm:pt modelId="{694D14DD-3170-461D-A4F8-6B0A1C291C3C}" type="pres">
      <dgm:prSet presAssocID="{3CC306FB-8ED4-42CB-9296-3103D8BD2F60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379224-09B7-4994-8A3A-8D175D1E1699}" type="presOf" srcId="{FBD6A469-6211-45FE-BE8D-566BEAD2782F}" destId="{694D14DD-3170-461D-A4F8-6B0A1C291C3C}" srcOrd="0" destOrd="0" presId="urn:microsoft.com/office/officeart/2005/8/layout/process3"/>
    <dgm:cxn modelId="{B02D3C68-F38E-4745-A380-433CC3480950}" type="presOf" srcId="{26D05D7C-5BB8-497B-AFB0-A79A0A59FEFE}" destId="{EE11AC05-0F92-4ED0-A0B9-18A1FD22A643}" srcOrd="0" destOrd="0" presId="urn:microsoft.com/office/officeart/2005/8/layout/process3"/>
    <dgm:cxn modelId="{CDB2EB9B-E117-4E4F-BC0B-8D3086F507BE}" type="presOf" srcId="{A12ECDDE-F306-46FC-93BE-D43EF059C960}" destId="{CDDEA568-0EB8-4745-817C-7367954F5C5A}" srcOrd="0" destOrd="0" presId="urn:microsoft.com/office/officeart/2005/8/layout/process3"/>
    <dgm:cxn modelId="{6763AC2F-6B8A-482A-A26B-60C81467EC56}" srcId="{3CC306FB-8ED4-42CB-9296-3103D8BD2F60}" destId="{C2E94AE7-8B14-4234-94D6-51578CEF0E7C}" srcOrd="3" destOrd="0" parTransId="{21CC22F6-9B2B-414B-8637-5582D2D726D7}" sibTransId="{90D63224-1577-48BA-B248-8566B966763E}"/>
    <dgm:cxn modelId="{E8CB1871-FF7E-42AA-986A-CCA715377C32}" type="presOf" srcId="{051A4311-5986-4BB9-9644-2C5071999F80}" destId="{694D14DD-3170-461D-A4F8-6B0A1C291C3C}" srcOrd="0" destOrd="1" presId="urn:microsoft.com/office/officeart/2005/8/layout/process3"/>
    <dgm:cxn modelId="{F0CDF764-380C-4698-AD2C-0141798367BB}" type="presOf" srcId="{1BA8F7FC-0FF7-4AAA-8EB5-E63595F83295}" destId="{FE878CD5-BC7C-4B66-B2D2-F23FE0A35A46}" srcOrd="0" destOrd="0" presId="urn:microsoft.com/office/officeart/2005/8/layout/process3"/>
    <dgm:cxn modelId="{C002EAF5-7974-44E6-BFD2-B2E94C31E106}" srcId="{08E7705C-A591-46EC-83B9-3125BE6DC659}" destId="{935B5BB4-D6A5-4504-803F-2815D22652B7}" srcOrd="1" destOrd="0" parTransId="{008829C9-D9CC-4249-B36D-EF2F5845FAB4}" sibTransId="{DB3D494A-C961-4068-AFDA-9AE41697ED41}"/>
    <dgm:cxn modelId="{157E72FA-F578-4D6F-A58B-1FB8835B9D92}" type="presOf" srcId="{08E7705C-A591-46EC-83B9-3125BE6DC659}" destId="{F56926F1-648A-4C1F-B592-1613D85E7EEB}" srcOrd="1" destOrd="0" presId="urn:microsoft.com/office/officeart/2005/8/layout/process3"/>
    <dgm:cxn modelId="{3C98BE39-3BD9-43E7-B4F6-A77ED12E0437}" type="presOf" srcId="{2F40F92E-F077-4DFA-8280-1E4D819DE8C6}" destId="{694D14DD-3170-461D-A4F8-6B0A1C291C3C}" srcOrd="0" destOrd="2" presId="urn:microsoft.com/office/officeart/2005/8/layout/process3"/>
    <dgm:cxn modelId="{0888DC18-6724-4964-BE0C-74CB1AC07AAE}" srcId="{3CC306FB-8ED4-42CB-9296-3103D8BD2F60}" destId="{2F40F92E-F077-4DFA-8280-1E4D819DE8C6}" srcOrd="2" destOrd="0" parTransId="{AED5DF76-1724-440E-8163-D2FBA702C19E}" sibTransId="{B375E140-E647-49BC-A6D2-BF23970D2E23}"/>
    <dgm:cxn modelId="{A5A48383-1080-4A55-8AFF-D5AE2FED7B2D}" type="presOf" srcId="{3CC306FB-8ED4-42CB-9296-3103D8BD2F60}" destId="{C1CBF6A1-F9B2-47A9-989C-F285E3B982E0}" srcOrd="1" destOrd="0" presId="urn:microsoft.com/office/officeart/2005/8/layout/process3"/>
    <dgm:cxn modelId="{A1641000-17A8-49B9-9767-E904920BDF8D}" srcId="{A12ECDDE-F306-46FC-93BE-D43EF059C960}" destId="{3CC306FB-8ED4-42CB-9296-3103D8BD2F60}" srcOrd="1" destOrd="0" parTransId="{2C542330-9AF8-44E9-B29A-E571E0063773}" sibTransId="{A1E90C98-A8B4-4BC9-BF2D-58B49A942C8C}"/>
    <dgm:cxn modelId="{CD620986-97B6-4507-AEBB-E6EE5F923B93}" type="presOf" srcId="{935B5BB4-D6A5-4504-803F-2815D22652B7}" destId="{FE878CD5-BC7C-4B66-B2D2-F23FE0A35A46}" srcOrd="0" destOrd="1" presId="urn:microsoft.com/office/officeart/2005/8/layout/process3"/>
    <dgm:cxn modelId="{36EBF389-2203-446B-9A54-2F671B9A215E}" type="presOf" srcId="{08E7705C-A591-46EC-83B9-3125BE6DC659}" destId="{59570116-2C91-47C0-9ABF-1078D460CFCB}" srcOrd="0" destOrd="0" presId="urn:microsoft.com/office/officeart/2005/8/layout/process3"/>
    <dgm:cxn modelId="{B3021BDD-DB4D-4489-993B-046387C509EC}" srcId="{A12ECDDE-F306-46FC-93BE-D43EF059C960}" destId="{08E7705C-A591-46EC-83B9-3125BE6DC659}" srcOrd="0" destOrd="0" parTransId="{6F93CD61-A9BB-4F5B-83FF-0A398E63E7AE}" sibTransId="{26D05D7C-5BB8-497B-AFB0-A79A0A59FEFE}"/>
    <dgm:cxn modelId="{4E0EB7EC-7277-41C6-AAD6-92056C1BB181}" srcId="{08E7705C-A591-46EC-83B9-3125BE6DC659}" destId="{1BA8F7FC-0FF7-4AAA-8EB5-E63595F83295}" srcOrd="0" destOrd="0" parTransId="{F9357BB1-191F-4AAE-9B2C-A8033206CA82}" sibTransId="{038DE520-B5AD-4D08-9CF4-31A99001A363}"/>
    <dgm:cxn modelId="{B0AA630F-36AB-4D84-BF3A-A9C88C1B288C}" type="presOf" srcId="{3CC306FB-8ED4-42CB-9296-3103D8BD2F60}" destId="{8AAD7CF7-62FB-480C-AD57-AD3C8761E946}" srcOrd="0" destOrd="0" presId="urn:microsoft.com/office/officeart/2005/8/layout/process3"/>
    <dgm:cxn modelId="{7D89F6A2-FB41-4C6A-9833-46077F9462E6}" srcId="{3CC306FB-8ED4-42CB-9296-3103D8BD2F60}" destId="{FBD6A469-6211-45FE-BE8D-566BEAD2782F}" srcOrd="0" destOrd="0" parTransId="{A3765B42-C8D8-4110-B4E4-A02608EF1814}" sibTransId="{3FFA2306-87C9-4F08-B05E-8A442AB32F48}"/>
    <dgm:cxn modelId="{78C3F2B8-9DF7-4FBA-A239-45014CA35345}" srcId="{3CC306FB-8ED4-42CB-9296-3103D8BD2F60}" destId="{051A4311-5986-4BB9-9644-2C5071999F80}" srcOrd="1" destOrd="0" parTransId="{1C35C79F-3392-4B85-AA1D-C449E5A417F3}" sibTransId="{0895EC00-21E4-44FB-9C0B-7A905A3C4277}"/>
    <dgm:cxn modelId="{84B0FBCB-7334-40E9-810F-A90E3795AFD1}" type="presOf" srcId="{C2E94AE7-8B14-4234-94D6-51578CEF0E7C}" destId="{694D14DD-3170-461D-A4F8-6B0A1C291C3C}" srcOrd="0" destOrd="3" presId="urn:microsoft.com/office/officeart/2005/8/layout/process3"/>
    <dgm:cxn modelId="{260E7C3F-65CC-4BCD-9B8E-8CD46FD6736B}" type="presOf" srcId="{26D05D7C-5BB8-497B-AFB0-A79A0A59FEFE}" destId="{22A85C5B-7BC8-4CDA-AFE5-3475E3C4D222}" srcOrd="1" destOrd="0" presId="urn:microsoft.com/office/officeart/2005/8/layout/process3"/>
    <dgm:cxn modelId="{16EA9B00-9C3D-485D-BF62-874EDFBFE9E1}" type="presParOf" srcId="{CDDEA568-0EB8-4745-817C-7367954F5C5A}" destId="{D726410B-C550-416E-84F2-E32B4A3309F3}" srcOrd="0" destOrd="0" presId="urn:microsoft.com/office/officeart/2005/8/layout/process3"/>
    <dgm:cxn modelId="{D056769B-FD13-44C9-9D05-76D59D7CAD56}" type="presParOf" srcId="{D726410B-C550-416E-84F2-E32B4A3309F3}" destId="{59570116-2C91-47C0-9ABF-1078D460CFCB}" srcOrd="0" destOrd="0" presId="urn:microsoft.com/office/officeart/2005/8/layout/process3"/>
    <dgm:cxn modelId="{F3A2A2D2-E6EC-4493-8EBD-09A4BFBA84A3}" type="presParOf" srcId="{D726410B-C550-416E-84F2-E32B4A3309F3}" destId="{F56926F1-648A-4C1F-B592-1613D85E7EEB}" srcOrd="1" destOrd="0" presId="urn:microsoft.com/office/officeart/2005/8/layout/process3"/>
    <dgm:cxn modelId="{276860B2-3367-4129-AA70-585E2C495C83}" type="presParOf" srcId="{D726410B-C550-416E-84F2-E32B4A3309F3}" destId="{FE878CD5-BC7C-4B66-B2D2-F23FE0A35A46}" srcOrd="2" destOrd="0" presId="urn:microsoft.com/office/officeart/2005/8/layout/process3"/>
    <dgm:cxn modelId="{683E9061-3A66-4B23-AA9F-2D17A7596BFC}" type="presParOf" srcId="{CDDEA568-0EB8-4745-817C-7367954F5C5A}" destId="{EE11AC05-0F92-4ED0-A0B9-18A1FD22A643}" srcOrd="1" destOrd="0" presId="urn:microsoft.com/office/officeart/2005/8/layout/process3"/>
    <dgm:cxn modelId="{2B3BE312-323C-47D7-9C62-45DA0CB2CA3A}" type="presParOf" srcId="{EE11AC05-0F92-4ED0-A0B9-18A1FD22A643}" destId="{22A85C5B-7BC8-4CDA-AFE5-3475E3C4D222}" srcOrd="0" destOrd="0" presId="urn:microsoft.com/office/officeart/2005/8/layout/process3"/>
    <dgm:cxn modelId="{92711CC6-DE4C-4485-9C8B-AC185E9E66C7}" type="presParOf" srcId="{CDDEA568-0EB8-4745-817C-7367954F5C5A}" destId="{DEBBA3EB-C511-466F-BD4D-D9DDBBA8FF2E}" srcOrd="2" destOrd="0" presId="urn:microsoft.com/office/officeart/2005/8/layout/process3"/>
    <dgm:cxn modelId="{52F9FD15-0F24-48E2-9E51-2A4877497A05}" type="presParOf" srcId="{DEBBA3EB-C511-466F-BD4D-D9DDBBA8FF2E}" destId="{8AAD7CF7-62FB-480C-AD57-AD3C8761E946}" srcOrd="0" destOrd="0" presId="urn:microsoft.com/office/officeart/2005/8/layout/process3"/>
    <dgm:cxn modelId="{7B7721A6-4B2F-483D-9F22-155B7E42888E}" type="presParOf" srcId="{DEBBA3EB-C511-466F-BD4D-D9DDBBA8FF2E}" destId="{C1CBF6A1-F9B2-47A9-989C-F285E3B982E0}" srcOrd="1" destOrd="0" presId="urn:microsoft.com/office/officeart/2005/8/layout/process3"/>
    <dgm:cxn modelId="{86AD0430-98BE-492F-AB7E-632A5FC7BEAF}" type="presParOf" srcId="{DEBBA3EB-C511-466F-BD4D-D9DDBBA8FF2E}" destId="{694D14DD-3170-461D-A4F8-6B0A1C291C3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2ECDDE-F306-46FC-93BE-D43EF059C960}" type="doc">
      <dgm:prSet loTypeId="urn:microsoft.com/office/officeart/2005/8/layout/process3" loCatId="process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08E7705C-A591-46EC-83B9-3125BE6DC659}">
      <dgm:prSet phldrT="[Текст]"/>
      <dgm:spPr/>
      <dgm:t>
        <a:bodyPr/>
        <a:lstStyle/>
        <a:p>
          <a:r>
            <a:rPr lang="ru-RU" dirty="0" smtClean="0"/>
            <a:t>Владельцы информации</a:t>
          </a:r>
          <a:endParaRPr lang="ru-RU" dirty="0"/>
        </a:p>
      </dgm:t>
    </dgm:pt>
    <dgm:pt modelId="{6F93CD61-A9BB-4F5B-83FF-0A398E63E7AE}" type="parTrans" cxnId="{B3021BDD-DB4D-4489-993B-046387C509EC}">
      <dgm:prSet/>
      <dgm:spPr/>
      <dgm:t>
        <a:bodyPr/>
        <a:lstStyle/>
        <a:p>
          <a:endParaRPr lang="ru-RU"/>
        </a:p>
      </dgm:t>
    </dgm:pt>
    <dgm:pt modelId="{26D05D7C-5BB8-497B-AFB0-A79A0A59FEFE}" type="sibTrans" cxnId="{B3021BDD-DB4D-4489-993B-046387C509EC}">
      <dgm:prSet/>
      <dgm:spPr/>
      <dgm:t>
        <a:bodyPr/>
        <a:lstStyle/>
        <a:p>
          <a:endParaRPr lang="ru-RU"/>
        </a:p>
      </dgm:t>
    </dgm:pt>
    <dgm:pt modelId="{1BA8F7FC-0FF7-4AAA-8EB5-E63595F83295}">
      <dgm:prSet phldrT="[Текст]"/>
      <dgm:spPr/>
      <dgm:t>
        <a:bodyPr/>
        <a:lstStyle/>
        <a:p>
          <a:r>
            <a:rPr lang="ru-RU" dirty="0" smtClean="0"/>
            <a:t>Ввод информации и документов в карточки КМ в АС Планирование</a:t>
          </a:r>
          <a:endParaRPr lang="ru-RU" dirty="0"/>
        </a:p>
      </dgm:t>
    </dgm:pt>
    <dgm:pt modelId="{F9357BB1-191F-4AAE-9B2C-A8033206CA82}" type="parTrans" cxnId="{4E0EB7EC-7277-41C6-AAD6-92056C1BB181}">
      <dgm:prSet/>
      <dgm:spPr/>
      <dgm:t>
        <a:bodyPr/>
        <a:lstStyle/>
        <a:p>
          <a:endParaRPr lang="ru-RU"/>
        </a:p>
      </dgm:t>
    </dgm:pt>
    <dgm:pt modelId="{038DE520-B5AD-4D08-9CF4-31A99001A363}" type="sibTrans" cxnId="{4E0EB7EC-7277-41C6-AAD6-92056C1BB181}">
      <dgm:prSet/>
      <dgm:spPr/>
      <dgm:t>
        <a:bodyPr/>
        <a:lstStyle/>
        <a:p>
          <a:endParaRPr lang="ru-RU"/>
        </a:p>
      </dgm:t>
    </dgm:pt>
    <dgm:pt modelId="{935B5BB4-D6A5-4504-803F-2815D22652B7}">
      <dgm:prSet phldrT="[Текст]"/>
      <dgm:spPr/>
      <dgm:t>
        <a:bodyPr/>
        <a:lstStyle/>
        <a:p>
          <a:r>
            <a:rPr lang="ru-RU" dirty="0" smtClean="0"/>
            <a:t>Автоматическое формирование свода по структурному подразделению, направление в общий свод в АС Планирование</a:t>
          </a:r>
          <a:endParaRPr lang="ru-RU" dirty="0"/>
        </a:p>
      </dgm:t>
    </dgm:pt>
    <dgm:pt modelId="{008829C9-D9CC-4249-B36D-EF2F5845FAB4}" type="parTrans" cxnId="{C002EAF5-7974-44E6-BFD2-B2E94C31E106}">
      <dgm:prSet/>
      <dgm:spPr/>
      <dgm:t>
        <a:bodyPr/>
        <a:lstStyle/>
        <a:p>
          <a:endParaRPr lang="ru-RU"/>
        </a:p>
      </dgm:t>
    </dgm:pt>
    <dgm:pt modelId="{DB3D494A-C961-4068-AFDA-9AE41697ED41}" type="sibTrans" cxnId="{C002EAF5-7974-44E6-BFD2-B2E94C31E106}">
      <dgm:prSet/>
      <dgm:spPr/>
      <dgm:t>
        <a:bodyPr/>
        <a:lstStyle/>
        <a:p>
          <a:endParaRPr lang="ru-RU"/>
        </a:p>
      </dgm:t>
    </dgm:pt>
    <dgm:pt modelId="{3CC306FB-8ED4-42CB-9296-3103D8BD2F60}">
      <dgm:prSet phldrT="[Текст]"/>
      <dgm:spPr/>
      <dgm:t>
        <a:bodyPr/>
        <a:lstStyle/>
        <a:p>
          <a:r>
            <a:rPr lang="ru-RU" dirty="0" err="1" smtClean="0"/>
            <a:t>КАУвФБС</a:t>
          </a:r>
          <a:r>
            <a:rPr lang="ru-RU" dirty="0" smtClean="0"/>
            <a:t/>
          </a:r>
          <a:br>
            <a:rPr lang="ru-RU" dirty="0" smtClean="0"/>
          </a:br>
          <a:r>
            <a:rPr lang="ru-RU" dirty="0" err="1" smtClean="0"/>
            <a:t>ОрАО</a:t>
          </a:r>
          <a:endParaRPr lang="ru-RU" dirty="0"/>
        </a:p>
      </dgm:t>
    </dgm:pt>
    <dgm:pt modelId="{2C542330-9AF8-44E9-B29A-E571E0063773}" type="parTrans" cxnId="{A1641000-17A8-49B9-9767-E904920BDF8D}">
      <dgm:prSet/>
      <dgm:spPr/>
      <dgm:t>
        <a:bodyPr/>
        <a:lstStyle/>
        <a:p>
          <a:endParaRPr lang="ru-RU"/>
        </a:p>
      </dgm:t>
    </dgm:pt>
    <dgm:pt modelId="{A1E90C98-A8B4-4BC9-BF2D-58B49A942C8C}" type="sibTrans" cxnId="{A1641000-17A8-49B9-9767-E904920BDF8D}">
      <dgm:prSet/>
      <dgm:spPr/>
      <dgm:t>
        <a:bodyPr/>
        <a:lstStyle/>
        <a:p>
          <a:endParaRPr lang="ru-RU"/>
        </a:p>
      </dgm:t>
    </dgm:pt>
    <dgm:pt modelId="{FBD6A469-6211-45FE-BE8D-566BEAD2782F}">
      <dgm:prSet phldrT="[Текст]"/>
      <dgm:spPr/>
      <dgm:t>
        <a:bodyPr/>
        <a:lstStyle/>
        <a:p>
          <a:r>
            <a:rPr lang="ru-RU" dirty="0" smtClean="0"/>
            <a:t>Автоматическое формирование общего свода в АС Планирование</a:t>
          </a:r>
          <a:endParaRPr lang="ru-RU" dirty="0"/>
        </a:p>
      </dgm:t>
    </dgm:pt>
    <dgm:pt modelId="{A3765B42-C8D8-4110-B4E4-A02608EF1814}" type="parTrans" cxnId="{7D89F6A2-FB41-4C6A-9833-46077F9462E6}">
      <dgm:prSet/>
      <dgm:spPr/>
      <dgm:t>
        <a:bodyPr/>
        <a:lstStyle/>
        <a:p>
          <a:endParaRPr lang="ru-RU"/>
        </a:p>
      </dgm:t>
    </dgm:pt>
    <dgm:pt modelId="{3FFA2306-87C9-4F08-B05E-8A442AB32F48}" type="sibTrans" cxnId="{7D89F6A2-FB41-4C6A-9833-46077F9462E6}">
      <dgm:prSet/>
      <dgm:spPr/>
      <dgm:t>
        <a:bodyPr/>
        <a:lstStyle/>
        <a:p>
          <a:endParaRPr lang="ru-RU"/>
        </a:p>
      </dgm:t>
    </dgm:pt>
    <dgm:pt modelId="{2F40F92E-F077-4DFA-8280-1E4D819DE8C6}">
      <dgm:prSet phldrT="[Текст]"/>
      <dgm:spPr/>
      <dgm:t>
        <a:bodyPr/>
        <a:lstStyle/>
        <a:p>
          <a:r>
            <a:rPr lang="ru-RU" dirty="0" smtClean="0"/>
            <a:t>Проверка данных по первичным документам – автоматизация по мере интеграции с внешними системами</a:t>
          </a:r>
          <a:endParaRPr lang="ru-RU" dirty="0"/>
        </a:p>
      </dgm:t>
    </dgm:pt>
    <dgm:pt modelId="{AED5DF76-1724-440E-8163-D2FBA702C19E}" type="parTrans" cxnId="{0888DC18-6724-4964-BE0C-74CB1AC07AAE}">
      <dgm:prSet/>
      <dgm:spPr/>
      <dgm:t>
        <a:bodyPr/>
        <a:lstStyle/>
        <a:p>
          <a:endParaRPr lang="ru-RU"/>
        </a:p>
      </dgm:t>
    </dgm:pt>
    <dgm:pt modelId="{B375E140-E647-49BC-A6D2-BF23970D2E23}" type="sibTrans" cxnId="{0888DC18-6724-4964-BE0C-74CB1AC07AAE}">
      <dgm:prSet/>
      <dgm:spPr/>
      <dgm:t>
        <a:bodyPr/>
        <a:lstStyle/>
        <a:p>
          <a:endParaRPr lang="ru-RU"/>
        </a:p>
      </dgm:t>
    </dgm:pt>
    <dgm:pt modelId="{051A4311-5986-4BB9-9644-2C5071999F80}">
      <dgm:prSet phldrT="[Текст]"/>
      <dgm:spPr/>
      <dgm:t>
        <a:bodyPr/>
        <a:lstStyle/>
        <a:p>
          <a:r>
            <a:rPr lang="ru-RU" dirty="0" smtClean="0"/>
            <a:t>Автоматическая проверка дат событий на соответствие плановым срокам</a:t>
          </a:r>
          <a:endParaRPr lang="ru-RU" dirty="0"/>
        </a:p>
      </dgm:t>
    </dgm:pt>
    <dgm:pt modelId="{1C35C79F-3392-4B85-AA1D-C449E5A417F3}" type="parTrans" cxnId="{78C3F2B8-9DF7-4FBA-A239-45014CA35345}">
      <dgm:prSet/>
      <dgm:spPr/>
      <dgm:t>
        <a:bodyPr/>
        <a:lstStyle/>
        <a:p>
          <a:endParaRPr lang="ru-RU"/>
        </a:p>
      </dgm:t>
    </dgm:pt>
    <dgm:pt modelId="{0895EC00-21E4-44FB-9C0B-7A905A3C4277}" type="sibTrans" cxnId="{78C3F2B8-9DF7-4FBA-A239-45014CA35345}">
      <dgm:prSet/>
      <dgm:spPr/>
      <dgm:t>
        <a:bodyPr/>
        <a:lstStyle/>
        <a:p>
          <a:endParaRPr lang="ru-RU"/>
        </a:p>
      </dgm:t>
    </dgm:pt>
    <dgm:pt modelId="{C2E94AE7-8B14-4234-94D6-51578CEF0E7C}">
      <dgm:prSet phldrT="[Текст]"/>
      <dgm:spPr/>
      <dgm:t>
        <a:bodyPr/>
        <a:lstStyle/>
        <a:p>
          <a:r>
            <a:rPr lang="ru-RU" dirty="0" smtClean="0"/>
            <a:t>Анализ данных, формирование справки для руководства</a:t>
          </a:r>
          <a:endParaRPr lang="ru-RU" dirty="0"/>
        </a:p>
      </dgm:t>
    </dgm:pt>
    <dgm:pt modelId="{21CC22F6-9B2B-414B-8637-5582D2D726D7}" type="parTrans" cxnId="{6763AC2F-6B8A-482A-A26B-60C81467EC56}">
      <dgm:prSet/>
      <dgm:spPr/>
      <dgm:t>
        <a:bodyPr/>
        <a:lstStyle/>
        <a:p>
          <a:endParaRPr lang="ru-RU"/>
        </a:p>
      </dgm:t>
    </dgm:pt>
    <dgm:pt modelId="{90D63224-1577-48BA-B248-8566B966763E}" type="sibTrans" cxnId="{6763AC2F-6B8A-482A-A26B-60C81467EC56}">
      <dgm:prSet/>
      <dgm:spPr/>
      <dgm:t>
        <a:bodyPr/>
        <a:lstStyle/>
        <a:p>
          <a:endParaRPr lang="ru-RU"/>
        </a:p>
      </dgm:t>
    </dgm:pt>
    <dgm:pt modelId="{CDDEA568-0EB8-4745-817C-7367954F5C5A}" type="pres">
      <dgm:prSet presAssocID="{A12ECDDE-F306-46FC-93BE-D43EF059C9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26410B-C550-416E-84F2-E32B4A3309F3}" type="pres">
      <dgm:prSet presAssocID="{08E7705C-A591-46EC-83B9-3125BE6DC659}" presName="composite" presStyleCnt="0"/>
      <dgm:spPr/>
    </dgm:pt>
    <dgm:pt modelId="{59570116-2C91-47C0-9ABF-1078D460CFCB}" type="pres">
      <dgm:prSet presAssocID="{08E7705C-A591-46EC-83B9-3125BE6DC659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926F1-648A-4C1F-B592-1613D85E7EEB}" type="pres">
      <dgm:prSet presAssocID="{08E7705C-A591-46EC-83B9-3125BE6DC659}" presName="parSh" presStyleLbl="node1" presStyleIdx="0" presStyleCnt="2"/>
      <dgm:spPr/>
      <dgm:t>
        <a:bodyPr/>
        <a:lstStyle/>
        <a:p>
          <a:endParaRPr lang="ru-RU"/>
        </a:p>
      </dgm:t>
    </dgm:pt>
    <dgm:pt modelId="{FE878CD5-BC7C-4B66-B2D2-F23FE0A35A46}" type="pres">
      <dgm:prSet presAssocID="{08E7705C-A591-46EC-83B9-3125BE6DC659}" presName="desTx" presStyleLbl="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1AC05-0F92-4ED0-A0B9-18A1FD22A643}" type="pres">
      <dgm:prSet presAssocID="{26D05D7C-5BB8-497B-AFB0-A79A0A59FEFE}" presName="sibTrans" presStyleLbl="sibTrans2D1" presStyleIdx="0" presStyleCnt="1"/>
      <dgm:spPr/>
      <dgm:t>
        <a:bodyPr/>
        <a:lstStyle/>
        <a:p>
          <a:endParaRPr lang="ru-RU"/>
        </a:p>
      </dgm:t>
    </dgm:pt>
    <dgm:pt modelId="{22A85C5B-7BC8-4CDA-AFE5-3475E3C4D222}" type="pres">
      <dgm:prSet presAssocID="{26D05D7C-5BB8-497B-AFB0-A79A0A59FEFE}" presName="connTx" presStyleLbl="sibTrans2D1" presStyleIdx="0" presStyleCnt="1"/>
      <dgm:spPr/>
      <dgm:t>
        <a:bodyPr/>
        <a:lstStyle/>
        <a:p>
          <a:endParaRPr lang="ru-RU"/>
        </a:p>
      </dgm:t>
    </dgm:pt>
    <dgm:pt modelId="{DEBBA3EB-C511-466F-BD4D-D9DDBBA8FF2E}" type="pres">
      <dgm:prSet presAssocID="{3CC306FB-8ED4-42CB-9296-3103D8BD2F60}" presName="composite" presStyleCnt="0"/>
      <dgm:spPr/>
    </dgm:pt>
    <dgm:pt modelId="{8AAD7CF7-62FB-480C-AD57-AD3C8761E946}" type="pres">
      <dgm:prSet presAssocID="{3CC306FB-8ED4-42CB-9296-3103D8BD2F60}" presName="par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CBF6A1-F9B2-47A9-989C-F285E3B982E0}" type="pres">
      <dgm:prSet presAssocID="{3CC306FB-8ED4-42CB-9296-3103D8BD2F60}" presName="parSh" presStyleLbl="node1" presStyleIdx="1" presStyleCnt="2"/>
      <dgm:spPr/>
      <dgm:t>
        <a:bodyPr/>
        <a:lstStyle/>
        <a:p>
          <a:endParaRPr lang="ru-RU"/>
        </a:p>
      </dgm:t>
    </dgm:pt>
    <dgm:pt modelId="{694D14DD-3170-461D-A4F8-6B0A1C291C3C}" type="pres">
      <dgm:prSet presAssocID="{3CC306FB-8ED4-42CB-9296-3103D8BD2F60}" presName="desTx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BE81DD-3AAA-4809-BFC1-7BFBEC4286B6}" type="presOf" srcId="{935B5BB4-D6A5-4504-803F-2815D22652B7}" destId="{FE878CD5-BC7C-4B66-B2D2-F23FE0A35A46}" srcOrd="0" destOrd="1" presId="urn:microsoft.com/office/officeart/2005/8/layout/process3"/>
    <dgm:cxn modelId="{069CB8B5-1AFF-4B06-9C50-D8EBB5924079}" type="presOf" srcId="{FBD6A469-6211-45FE-BE8D-566BEAD2782F}" destId="{694D14DD-3170-461D-A4F8-6B0A1C291C3C}" srcOrd="0" destOrd="0" presId="urn:microsoft.com/office/officeart/2005/8/layout/process3"/>
    <dgm:cxn modelId="{90DBAE43-98D3-4F32-95EF-69A37763C4BE}" type="presOf" srcId="{2F40F92E-F077-4DFA-8280-1E4D819DE8C6}" destId="{694D14DD-3170-461D-A4F8-6B0A1C291C3C}" srcOrd="0" destOrd="2" presId="urn:microsoft.com/office/officeart/2005/8/layout/process3"/>
    <dgm:cxn modelId="{5609D7B6-D958-44DD-8D26-C25DF4DEAD3B}" type="presOf" srcId="{3CC306FB-8ED4-42CB-9296-3103D8BD2F60}" destId="{C1CBF6A1-F9B2-47A9-989C-F285E3B982E0}" srcOrd="1" destOrd="0" presId="urn:microsoft.com/office/officeart/2005/8/layout/process3"/>
    <dgm:cxn modelId="{CD1FA5AD-9893-44FB-B3CB-99DFAFCFE155}" type="presOf" srcId="{A12ECDDE-F306-46FC-93BE-D43EF059C960}" destId="{CDDEA568-0EB8-4745-817C-7367954F5C5A}" srcOrd="0" destOrd="0" presId="urn:microsoft.com/office/officeart/2005/8/layout/process3"/>
    <dgm:cxn modelId="{F576C3F9-9333-44D0-8E34-8DB551780FCA}" type="presOf" srcId="{3CC306FB-8ED4-42CB-9296-3103D8BD2F60}" destId="{8AAD7CF7-62FB-480C-AD57-AD3C8761E946}" srcOrd="0" destOrd="0" presId="urn:microsoft.com/office/officeart/2005/8/layout/process3"/>
    <dgm:cxn modelId="{6763AC2F-6B8A-482A-A26B-60C81467EC56}" srcId="{3CC306FB-8ED4-42CB-9296-3103D8BD2F60}" destId="{C2E94AE7-8B14-4234-94D6-51578CEF0E7C}" srcOrd="3" destOrd="0" parTransId="{21CC22F6-9B2B-414B-8637-5582D2D726D7}" sibTransId="{90D63224-1577-48BA-B248-8566B966763E}"/>
    <dgm:cxn modelId="{C002EAF5-7974-44E6-BFD2-B2E94C31E106}" srcId="{08E7705C-A591-46EC-83B9-3125BE6DC659}" destId="{935B5BB4-D6A5-4504-803F-2815D22652B7}" srcOrd="1" destOrd="0" parTransId="{008829C9-D9CC-4249-B36D-EF2F5845FAB4}" sibTransId="{DB3D494A-C961-4068-AFDA-9AE41697ED41}"/>
    <dgm:cxn modelId="{CF8266C2-6A42-4E85-ABD9-4C8DD8555407}" type="presOf" srcId="{26D05D7C-5BB8-497B-AFB0-A79A0A59FEFE}" destId="{22A85C5B-7BC8-4CDA-AFE5-3475E3C4D222}" srcOrd="1" destOrd="0" presId="urn:microsoft.com/office/officeart/2005/8/layout/process3"/>
    <dgm:cxn modelId="{0888DC18-6724-4964-BE0C-74CB1AC07AAE}" srcId="{3CC306FB-8ED4-42CB-9296-3103D8BD2F60}" destId="{2F40F92E-F077-4DFA-8280-1E4D819DE8C6}" srcOrd="2" destOrd="0" parTransId="{AED5DF76-1724-440E-8163-D2FBA702C19E}" sibTransId="{B375E140-E647-49BC-A6D2-BF23970D2E23}"/>
    <dgm:cxn modelId="{59B2FB0A-4EA6-44A2-8F4B-467FEC36D7E5}" type="presOf" srcId="{1BA8F7FC-0FF7-4AAA-8EB5-E63595F83295}" destId="{FE878CD5-BC7C-4B66-B2D2-F23FE0A35A46}" srcOrd="0" destOrd="0" presId="urn:microsoft.com/office/officeart/2005/8/layout/process3"/>
    <dgm:cxn modelId="{A1641000-17A8-49B9-9767-E904920BDF8D}" srcId="{A12ECDDE-F306-46FC-93BE-D43EF059C960}" destId="{3CC306FB-8ED4-42CB-9296-3103D8BD2F60}" srcOrd="1" destOrd="0" parTransId="{2C542330-9AF8-44E9-B29A-E571E0063773}" sibTransId="{A1E90C98-A8B4-4BC9-BF2D-58B49A942C8C}"/>
    <dgm:cxn modelId="{A933B724-E8B9-46BC-819C-402718639D33}" type="presOf" srcId="{C2E94AE7-8B14-4234-94D6-51578CEF0E7C}" destId="{694D14DD-3170-461D-A4F8-6B0A1C291C3C}" srcOrd="0" destOrd="3" presId="urn:microsoft.com/office/officeart/2005/8/layout/process3"/>
    <dgm:cxn modelId="{C16B0477-0CFA-4598-94BB-323267AFE980}" type="presOf" srcId="{051A4311-5986-4BB9-9644-2C5071999F80}" destId="{694D14DD-3170-461D-A4F8-6B0A1C291C3C}" srcOrd="0" destOrd="1" presId="urn:microsoft.com/office/officeart/2005/8/layout/process3"/>
    <dgm:cxn modelId="{51CA58D7-87A7-46AF-8D27-728CBBE0CD8A}" type="presOf" srcId="{08E7705C-A591-46EC-83B9-3125BE6DC659}" destId="{F56926F1-648A-4C1F-B592-1613D85E7EEB}" srcOrd="1" destOrd="0" presId="urn:microsoft.com/office/officeart/2005/8/layout/process3"/>
    <dgm:cxn modelId="{BFC81CD3-C94F-4537-9E97-52DA91B548C9}" type="presOf" srcId="{26D05D7C-5BB8-497B-AFB0-A79A0A59FEFE}" destId="{EE11AC05-0F92-4ED0-A0B9-18A1FD22A643}" srcOrd="0" destOrd="0" presId="urn:microsoft.com/office/officeart/2005/8/layout/process3"/>
    <dgm:cxn modelId="{B3021BDD-DB4D-4489-993B-046387C509EC}" srcId="{A12ECDDE-F306-46FC-93BE-D43EF059C960}" destId="{08E7705C-A591-46EC-83B9-3125BE6DC659}" srcOrd="0" destOrd="0" parTransId="{6F93CD61-A9BB-4F5B-83FF-0A398E63E7AE}" sibTransId="{26D05D7C-5BB8-497B-AFB0-A79A0A59FEFE}"/>
    <dgm:cxn modelId="{4E0EB7EC-7277-41C6-AAD6-92056C1BB181}" srcId="{08E7705C-A591-46EC-83B9-3125BE6DC659}" destId="{1BA8F7FC-0FF7-4AAA-8EB5-E63595F83295}" srcOrd="0" destOrd="0" parTransId="{F9357BB1-191F-4AAE-9B2C-A8033206CA82}" sibTransId="{038DE520-B5AD-4D08-9CF4-31A99001A363}"/>
    <dgm:cxn modelId="{7D89F6A2-FB41-4C6A-9833-46077F9462E6}" srcId="{3CC306FB-8ED4-42CB-9296-3103D8BD2F60}" destId="{FBD6A469-6211-45FE-BE8D-566BEAD2782F}" srcOrd="0" destOrd="0" parTransId="{A3765B42-C8D8-4110-B4E4-A02608EF1814}" sibTransId="{3FFA2306-87C9-4F08-B05E-8A442AB32F48}"/>
    <dgm:cxn modelId="{78C3F2B8-9DF7-4FBA-A239-45014CA35345}" srcId="{3CC306FB-8ED4-42CB-9296-3103D8BD2F60}" destId="{051A4311-5986-4BB9-9644-2C5071999F80}" srcOrd="1" destOrd="0" parTransId="{1C35C79F-3392-4B85-AA1D-C449E5A417F3}" sibTransId="{0895EC00-21E4-44FB-9C0B-7A905A3C4277}"/>
    <dgm:cxn modelId="{5CB2EE97-D01D-40E9-AEDB-E70C0EB06A6A}" type="presOf" srcId="{08E7705C-A591-46EC-83B9-3125BE6DC659}" destId="{59570116-2C91-47C0-9ABF-1078D460CFCB}" srcOrd="0" destOrd="0" presId="urn:microsoft.com/office/officeart/2005/8/layout/process3"/>
    <dgm:cxn modelId="{C908352F-BDD0-4562-8A9A-BB51007BD6AA}" type="presParOf" srcId="{CDDEA568-0EB8-4745-817C-7367954F5C5A}" destId="{D726410B-C550-416E-84F2-E32B4A3309F3}" srcOrd="0" destOrd="0" presId="urn:microsoft.com/office/officeart/2005/8/layout/process3"/>
    <dgm:cxn modelId="{0A4F7191-7B92-43BC-AC94-24391E1796B1}" type="presParOf" srcId="{D726410B-C550-416E-84F2-E32B4A3309F3}" destId="{59570116-2C91-47C0-9ABF-1078D460CFCB}" srcOrd="0" destOrd="0" presId="urn:microsoft.com/office/officeart/2005/8/layout/process3"/>
    <dgm:cxn modelId="{FB793346-531F-40ED-B6DC-6BD2F2F17F9E}" type="presParOf" srcId="{D726410B-C550-416E-84F2-E32B4A3309F3}" destId="{F56926F1-648A-4C1F-B592-1613D85E7EEB}" srcOrd="1" destOrd="0" presId="urn:microsoft.com/office/officeart/2005/8/layout/process3"/>
    <dgm:cxn modelId="{3C01E0DF-65E2-4E9B-97E9-97F4BD36C70F}" type="presParOf" srcId="{D726410B-C550-416E-84F2-E32B4A3309F3}" destId="{FE878CD5-BC7C-4B66-B2D2-F23FE0A35A46}" srcOrd="2" destOrd="0" presId="urn:microsoft.com/office/officeart/2005/8/layout/process3"/>
    <dgm:cxn modelId="{A87C78AA-F6D7-440B-BC61-B46A55BA12D1}" type="presParOf" srcId="{CDDEA568-0EB8-4745-817C-7367954F5C5A}" destId="{EE11AC05-0F92-4ED0-A0B9-18A1FD22A643}" srcOrd="1" destOrd="0" presId="urn:microsoft.com/office/officeart/2005/8/layout/process3"/>
    <dgm:cxn modelId="{784230EB-A86C-448A-B85C-A5B2B31D7A5A}" type="presParOf" srcId="{EE11AC05-0F92-4ED0-A0B9-18A1FD22A643}" destId="{22A85C5B-7BC8-4CDA-AFE5-3475E3C4D222}" srcOrd="0" destOrd="0" presId="urn:microsoft.com/office/officeart/2005/8/layout/process3"/>
    <dgm:cxn modelId="{C08B67C0-5B85-4B62-8B51-E06C0F01E18E}" type="presParOf" srcId="{CDDEA568-0EB8-4745-817C-7367954F5C5A}" destId="{DEBBA3EB-C511-466F-BD4D-D9DDBBA8FF2E}" srcOrd="2" destOrd="0" presId="urn:microsoft.com/office/officeart/2005/8/layout/process3"/>
    <dgm:cxn modelId="{1DA60B87-0E53-4923-954A-D15825AF6F7E}" type="presParOf" srcId="{DEBBA3EB-C511-466F-BD4D-D9DDBBA8FF2E}" destId="{8AAD7CF7-62FB-480C-AD57-AD3C8761E946}" srcOrd="0" destOrd="0" presId="urn:microsoft.com/office/officeart/2005/8/layout/process3"/>
    <dgm:cxn modelId="{8582EBE7-DF49-4FCF-BB00-8E4800F90A74}" type="presParOf" srcId="{DEBBA3EB-C511-466F-BD4D-D9DDBBA8FF2E}" destId="{C1CBF6A1-F9B2-47A9-989C-F285E3B982E0}" srcOrd="1" destOrd="0" presId="urn:microsoft.com/office/officeart/2005/8/layout/process3"/>
    <dgm:cxn modelId="{D53851FF-B00D-4E74-9A20-329A76F6E702}" type="presParOf" srcId="{DEBBA3EB-C511-466F-BD4D-D9DDBBA8FF2E}" destId="{694D14DD-3170-461D-A4F8-6B0A1C291C3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5470B7-9B14-47FB-A00C-416F0A29B015}">
      <dsp:nvSpPr>
        <dsp:cNvPr id="0" name=""/>
        <dsp:cNvSpPr/>
      </dsp:nvSpPr>
      <dsp:spPr>
        <a:xfrm>
          <a:off x="1937" y="1312"/>
          <a:ext cx="3964874" cy="538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Несоответствие внесенных данных в карточку КМ первичным документам</a:t>
          </a:r>
          <a:endParaRPr lang="ru-RU" sz="1400" kern="1200" dirty="0"/>
        </a:p>
      </dsp:txBody>
      <dsp:txXfrm>
        <a:off x="17713" y="17088"/>
        <a:ext cx="3933322" cy="507080"/>
      </dsp:txXfrm>
    </dsp:sp>
    <dsp:sp modelId="{352309E5-5C00-4B48-A00C-349908127243}">
      <dsp:nvSpPr>
        <dsp:cNvPr id="0" name=""/>
        <dsp:cNvSpPr/>
      </dsp:nvSpPr>
      <dsp:spPr>
        <a:xfrm>
          <a:off x="1937" y="575050"/>
          <a:ext cx="3964874" cy="538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Неполный ввод сведений из первичных документов</a:t>
          </a:r>
          <a:endParaRPr lang="ru-RU" sz="1400" kern="1200" dirty="0"/>
        </a:p>
      </dsp:txBody>
      <dsp:txXfrm>
        <a:off x="17713" y="590826"/>
        <a:ext cx="3933322" cy="507080"/>
      </dsp:txXfrm>
    </dsp:sp>
    <dsp:sp modelId="{8D473BD2-D9E4-4E79-9855-7414EEA823AB}">
      <dsp:nvSpPr>
        <dsp:cNvPr id="0" name=""/>
        <dsp:cNvSpPr/>
      </dsp:nvSpPr>
      <dsp:spPr>
        <a:xfrm>
          <a:off x="1937" y="1148789"/>
          <a:ext cx="3964874" cy="538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Отсутствие первичных документов</a:t>
          </a:r>
          <a:endParaRPr lang="ru-RU" sz="1400" kern="1200" dirty="0"/>
        </a:p>
      </dsp:txBody>
      <dsp:txXfrm>
        <a:off x="17713" y="1164565"/>
        <a:ext cx="3933322" cy="507080"/>
      </dsp:txXfrm>
    </dsp:sp>
    <dsp:sp modelId="{548E6B12-B143-47DB-AE3D-CCEB360EDABE}">
      <dsp:nvSpPr>
        <dsp:cNvPr id="0" name=""/>
        <dsp:cNvSpPr/>
      </dsp:nvSpPr>
      <dsp:spPr>
        <a:xfrm>
          <a:off x="1937" y="1722528"/>
          <a:ext cx="3964874" cy="538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Несвоевременный ввод данных в АС Планирование</a:t>
          </a:r>
          <a:endParaRPr lang="ru-RU" sz="1400" kern="1200" dirty="0"/>
        </a:p>
      </dsp:txBody>
      <dsp:txXfrm>
        <a:off x="17713" y="1738304"/>
        <a:ext cx="3933322" cy="507080"/>
      </dsp:txXfrm>
    </dsp:sp>
    <dsp:sp modelId="{FF4FF704-A6B1-4CCF-B590-C05764C38085}">
      <dsp:nvSpPr>
        <dsp:cNvPr id="0" name=""/>
        <dsp:cNvSpPr/>
      </dsp:nvSpPr>
      <dsp:spPr>
        <a:xfrm>
          <a:off x="1937" y="2296266"/>
          <a:ext cx="3964874" cy="538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Неполное использование функционала АС Планирование при заполнении карточек КМ</a:t>
          </a:r>
          <a:endParaRPr lang="ru-RU" sz="1400" kern="1200" dirty="0"/>
        </a:p>
      </dsp:txBody>
      <dsp:txXfrm>
        <a:off x="17713" y="2312042"/>
        <a:ext cx="3933322" cy="507080"/>
      </dsp:txXfrm>
    </dsp:sp>
    <dsp:sp modelId="{48B2BEE3-E51F-4389-94FC-22954D47B05C}">
      <dsp:nvSpPr>
        <dsp:cNvPr id="0" name=""/>
        <dsp:cNvSpPr/>
      </dsp:nvSpPr>
      <dsp:spPr>
        <a:xfrm>
          <a:off x="1937" y="2870005"/>
          <a:ext cx="3964874" cy="538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Ошибки при заполнении числовых значений (</a:t>
          </a:r>
          <a:r>
            <a:rPr lang="ru-RU" sz="1400" kern="1200" dirty="0" smtClean="0"/>
            <a:t>неправильная </a:t>
          </a:r>
          <a:r>
            <a:rPr lang="ru-RU" sz="1400" kern="1200" dirty="0" smtClean="0"/>
            <a:t>разрядность)</a:t>
          </a:r>
          <a:endParaRPr lang="ru-RU" sz="1400" kern="1200" dirty="0"/>
        </a:p>
      </dsp:txBody>
      <dsp:txXfrm>
        <a:off x="17713" y="2885781"/>
        <a:ext cx="3933322" cy="507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A247C-6CE5-4092-A7D9-A8092DF8AC8B}">
      <dsp:nvSpPr>
        <dsp:cNvPr id="0" name=""/>
        <dsp:cNvSpPr/>
      </dsp:nvSpPr>
      <dsp:spPr>
        <a:xfrm>
          <a:off x="0" y="0"/>
          <a:ext cx="4573878" cy="13234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Обратить особое внимание:</a:t>
          </a:r>
          <a:endParaRPr lang="ru-RU" sz="2400" kern="1200" dirty="0"/>
        </a:p>
      </dsp:txBody>
      <dsp:txXfrm>
        <a:off x="38763" y="38763"/>
        <a:ext cx="4496352" cy="1245933"/>
      </dsp:txXfrm>
    </dsp:sp>
    <dsp:sp modelId="{5AF5156A-B686-4536-98E4-195465E53970}">
      <dsp:nvSpPr>
        <dsp:cNvPr id="0" name=""/>
        <dsp:cNvSpPr/>
      </dsp:nvSpPr>
      <dsp:spPr>
        <a:xfrm>
          <a:off x="2235" y="1407312"/>
          <a:ext cx="4573878" cy="13234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 разделение ролей по:</a:t>
          </a:r>
          <a:br>
            <a:rPr lang="ru-RU" sz="1600" kern="1200" dirty="0" smtClean="0"/>
          </a:br>
          <a:r>
            <a:rPr lang="ru-RU" sz="1600" kern="1200" dirty="0" smtClean="0"/>
            <a:t>1) вводу информации в АС Планирование и </a:t>
          </a:r>
          <a:br>
            <a:rPr lang="ru-RU" sz="1600" kern="1200" dirty="0" smtClean="0"/>
          </a:br>
          <a:r>
            <a:rPr lang="ru-RU" sz="1600" kern="1200" dirty="0" smtClean="0"/>
            <a:t>2) своду и проверке введенных данных на соответствие первичным документам  </a:t>
          </a:r>
          <a:br>
            <a:rPr lang="ru-RU" sz="1600" kern="1200" dirty="0" smtClean="0"/>
          </a:br>
          <a:r>
            <a:rPr lang="ru-RU" sz="1600" kern="1200" dirty="0" smtClean="0"/>
            <a:t>(типовые положения об отделах, приказ № 130)</a:t>
          </a:r>
          <a:endParaRPr lang="ru-RU" sz="1600" kern="1200" dirty="0"/>
        </a:p>
      </dsp:txBody>
      <dsp:txXfrm>
        <a:off x="40998" y="1446075"/>
        <a:ext cx="4496352" cy="1245933"/>
      </dsp:txXfrm>
    </dsp:sp>
    <dsp:sp modelId="{29732C10-1F2A-4895-80B6-B3174C8D1E1A}">
      <dsp:nvSpPr>
        <dsp:cNvPr id="0" name=""/>
        <dsp:cNvSpPr/>
      </dsp:nvSpPr>
      <dsp:spPr>
        <a:xfrm>
          <a:off x="2235" y="2812770"/>
          <a:ext cx="4573878" cy="13234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 качество коммуникаций между отделами </a:t>
          </a:r>
          <a:br>
            <a:rPr lang="ru-RU" sz="1600" kern="1200" dirty="0" smtClean="0"/>
          </a:br>
          <a:r>
            <a:rPr lang="ru-RU" sz="1600" kern="1200" dirty="0" smtClean="0"/>
            <a:t>в ТОФК, в т.ч. на своевременное получение контрольным блоком данных </a:t>
          </a:r>
          <a:r>
            <a:rPr lang="ru-RU" sz="1600" b="0" kern="1200" dirty="0" smtClean="0"/>
            <a:t>о поступивших платежах с первичными документами</a:t>
          </a:r>
          <a:endParaRPr lang="ru-RU" sz="1600" b="0" kern="1200" dirty="0"/>
        </a:p>
      </dsp:txBody>
      <dsp:txXfrm>
        <a:off x="40998" y="2851533"/>
        <a:ext cx="4496352" cy="1245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8F66F6-67C0-41FA-A104-BDA2D2161E5C}">
      <dsp:nvSpPr>
        <dsp:cNvPr id="0" name=""/>
        <dsp:cNvSpPr/>
      </dsp:nvSpPr>
      <dsp:spPr>
        <a:xfrm>
          <a:off x="1119" y="607"/>
          <a:ext cx="2290111" cy="546790"/>
        </a:xfrm>
        <a:prstGeom prst="roundRect">
          <a:avLst>
            <a:gd name="adj" fmla="val 10000"/>
          </a:avLst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Статистика поступления предложений по изменению Классификатора: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7134" y="16622"/>
        <a:ext cx="2258081" cy="514760"/>
      </dsp:txXfrm>
    </dsp:sp>
    <dsp:sp modelId="{9B002768-ACA5-4477-AAC7-CFCC6023AD4A}">
      <dsp:nvSpPr>
        <dsp:cNvPr id="0" name=""/>
        <dsp:cNvSpPr/>
      </dsp:nvSpPr>
      <dsp:spPr>
        <a:xfrm>
          <a:off x="1119" y="578174"/>
          <a:ext cx="2290111" cy="546790"/>
        </a:xfrm>
        <a:prstGeom prst="roundRect">
          <a:avLst>
            <a:gd name="adj" fmla="val 10000"/>
          </a:avLst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Апрель – 31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17134" y="594189"/>
        <a:ext cx="2258081" cy="514760"/>
      </dsp:txXfrm>
    </dsp:sp>
    <dsp:sp modelId="{CB2D9634-3077-417F-8D24-2C2C2E21A90A}">
      <dsp:nvSpPr>
        <dsp:cNvPr id="0" name=""/>
        <dsp:cNvSpPr/>
      </dsp:nvSpPr>
      <dsp:spPr>
        <a:xfrm>
          <a:off x="1119" y="1155742"/>
          <a:ext cx="2290111" cy="546790"/>
        </a:xfrm>
        <a:prstGeom prst="roundRect">
          <a:avLst>
            <a:gd name="adj" fmla="val 10000"/>
          </a:avLst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Май – 13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7134" y="1171757"/>
        <a:ext cx="2258081" cy="514760"/>
      </dsp:txXfrm>
    </dsp:sp>
    <dsp:sp modelId="{2ADC2AC5-3AA0-4A03-BF70-C548E541A43D}">
      <dsp:nvSpPr>
        <dsp:cNvPr id="0" name=""/>
        <dsp:cNvSpPr/>
      </dsp:nvSpPr>
      <dsp:spPr>
        <a:xfrm>
          <a:off x="1119" y="1733309"/>
          <a:ext cx="2290111" cy="546790"/>
        </a:xfrm>
        <a:prstGeom prst="roundRect">
          <a:avLst>
            <a:gd name="adj" fmla="val 10000"/>
          </a:avLst>
        </a:prstGeom>
        <a:solidFill>
          <a:schemeClr val="accent3">
            <a:alpha val="3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Июнь – 23</a:t>
          </a:r>
          <a:endParaRPr lang="ru-RU" sz="1200" b="0" kern="1200" dirty="0">
            <a:solidFill>
              <a:schemeClr val="tx1"/>
            </a:solidFill>
          </a:endParaRPr>
        </a:p>
      </dsp:txBody>
      <dsp:txXfrm>
        <a:off x="17134" y="1749324"/>
        <a:ext cx="2258081" cy="514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6926F1-648A-4C1F-B592-1613D85E7EEB}">
      <dsp:nvSpPr>
        <dsp:cNvPr id="0" name=""/>
        <dsp:cNvSpPr/>
      </dsp:nvSpPr>
      <dsp:spPr>
        <a:xfrm>
          <a:off x="2013" y="17505"/>
          <a:ext cx="1728821" cy="821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Владельцы информации</a:t>
          </a:r>
          <a:endParaRPr lang="ru-RU" sz="1400" kern="1200" dirty="0"/>
        </a:p>
      </dsp:txBody>
      <dsp:txXfrm>
        <a:off x="2013" y="17505"/>
        <a:ext cx="1728821" cy="547364"/>
      </dsp:txXfrm>
    </dsp:sp>
    <dsp:sp modelId="{FE878CD5-BC7C-4B66-B2D2-F23FE0A35A46}">
      <dsp:nvSpPr>
        <dsp:cNvPr id="0" name=""/>
        <dsp:cNvSpPr/>
      </dsp:nvSpPr>
      <dsp:spPr>
        <a:xfrm>
          <a:off x="356109" y="564869"/>
          <a:ext cx="1728821" cy="3770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Заполнение сведений в формате </a:t>
          </a:r>
          <a:r>
            <a:rPr lang="en-US" sz="1400" kern="1200" dirty="0" smtClean="0"/>
            <a:t>Excel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Передача данных от структурного подразделения в свод по </a:t>
          </a:r>
          <a:r>
            <a:rPr lang="ru-RU" sz="1400" kern="1200" dirty="0" err="1" smtClean="0"/>
            <a:t>Ландоксу</a:t>
          </a:r>
          <a:endParaRPr lang="ru-RU" sz="1400" kern="1200" dirty="0"/>
        </a:p>
      </dsp:txBody>
      <dsp:txXfrm>
        <a:off x="406744" y="615504"/>
        <a:ext cx="1627551" cy="3669280"/>
      </dsp:txXfrm>
    </dsp:sp>
    <dsp:sp modelId="{EE11AC05-0F92-4ED0-A0B9-18A1FD22A643}">
      <dsp:nvSpPr>
        <dsp:cNvPr id="0" name=""/>
        <dsp:cNvSpPr/>
      </dsp:nvSpPr>
      <dsp:spPr>
        <a:xfrm>
          <a:off x="1992918" y="75974"/>
          <a:ext cx="555616" cy="430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1992918" y="162059"/>
        <a:ext cx="426488" cy="258256"/>
      </dsp:txXfrm>
    </dsp:sp>
    <dsp:sp modelId="{C1CBF6A1-F9B2-47A9-989C-F285E3B982E0}">
      <dsp:nvSpPr>
        <dsp:cNvPr id="0" name=""/>
        <dsp:cNvSpPr/>
      </dsp:nvSpPr>
      <dsp:spPr>
        <a:xfrm>
          <a:off x="2779167" y="17505"/>
          <a:ext cx="1728821" cy="821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КАУвФБС</a:t>
          </a:r>
          <a:r>
            <a:rPr lang="ru-RU" sz="1400" kern="1200" dirty="0" smtClean="0"/>
            <a:t/>
          </a:r>
          <a:br>
            <a:rPr lang="ru-RU" sz="1400" kern="1200" dirty="0" smtClean="0"/>
          </a:br>
          <a:r>
            <a:rPr lang="ru-RU" sz="1400" kern="1200" dirty="0" err="1" smtClean="0"/>
            <a:t>ОрАО</a:t>
          </a:r>
          <a:endParaRPr lang="ru-RU" sz="1400" kern="1200" dirty="0"/>
        </a:p>
      </dsp:txBody>
      <dsp:txXfrm>
        <a:off x="2779167" y="17505"/>
        <a:ext cx="1728821" cy="547364"/>
      </dsp:txXfrm>
    </dsp:sp>
    <dsp:sp modelId="{694D14DD-3170-461D-A4F8-6B0A1C291C3C}">
      <dsp:nvSpPr>
        <dsp:cNvPr id="0" name=""/>
        <dsp:cNvSpPr/>
      </dsp:nvSpPr>
      <dsp:spPr>
        <a:xfrm>
          <a:off x="3133263" y="564869"/>
          <a:ext cx="1728821" cy="3770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Сбор и свод сведений в формате </a:t>
          </a:r>
          <a:r>
            <a:rPr lang="en-US" sz="1400" kern="1200" dirty="0" smtClean="0"/>
            <a:t>Excel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Проверка дат событий и документов на соответствие плановым срокам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Проверка данных по первичным документам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Анализ данных, формирование справки для руководства</a:t>
          </a:r>
          <a:endParaRPr lang="ru-RU" sz="1400" kern="1200" dirty="0"/>
        </a:p>
      </dsp:txBody>
      <dsp:txXfrm>
        <a:off x="3183898" y="615504"/>
        <a:ext cx="1627551" cy="36692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6926F1-648A-4C1F-B592-1613D85E7EEB}">
      <dsp:nvSpPr>
        <dsp:cNvPr id="0" name=""/>
        <dsp:cNvSpPr/>
      </dsp:nvSpPr>
      <dsp:spPr>
        <a:xfrm>
          <a:off x="2013" y="196540"/>
          <a:ext cx="1728821" cy="7697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Владельцы информации</a:t>
          </a:r>
          <a:endParaRPr lang="ru-RU" sz="1300" kern="1200" dirty="0"/>
        </a:p>
      </dsp:txBody>
      <dsp:txXfrm>
        <a:off x="2013" y="196540"/>
        <a:ext cx="1728821" cy="513143"/>
      </dsp:txXfrm>
    </dsp:sp>
    <dsp:sp modelId="{FE878CD5-BC7C-4B66-B2D2-F23FE0A35A46}">
      <dsp:nvSpPr>
        <dsp:cNvPr id="0" name=""/>
        <dsp:cNvSpPr/>
      </dsp:nvSpPr>
      <dsp:spPr>
        <a:xfrm>
          <a:off x="356109" y="709684"/>
          <a:ext cx="1728821" cy="4027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Ввод информации и документов в карточки КМ в АС Планирование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Автоматическое формирование свода по структурному подразделению, направление в общий свод в АС Планирование</a:t>
          </a:r>
          <a:endParaRPr lang="ru-RU" sz="1300" kern="1200" dirty="0"/>
        </a:p>
      </dsp:txBody>
      <dsp:txXfrm>
        <a:off x="406744" y="760319"/>
        <a:ext cx="1627551" cy="3926455"/>
      </dsp:txXfrm>
    </dsp:sp>
    <dsp:sp modelId="{EE11AC05-0F92-4ED0-A0B9-18A1FD22A643}">
      <dsp:nvSpPr>
        <dsp:cNvPr id="0" name=""/>
        <dsp:cNvSpPr/>
      </dsp:nvSpPr>
      <dsp:spPr>
        <a:xfrm>
          <a:off x="1992918" y="237899"/>
          <a:ext cx="555616" cy="430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1992918" y="323984"/>
        <a:ext cx="426488" cy="258256"/>
      </dsp:txXfrm>
    </dsp:sp>
    <dsp:sp modelId="{C1CBF6A1-F9B2-47A9-989C-F285E3B982E0}">
      <dsp:nvSpPr>
        <dsp:cNvPr id="0" name=""/>
        <dsp:cNvSpPr/>
      </dsp:nvSpPr>
      <dsp:spPr>
        <a:xfrm>
          <a:off x="2779167" y="196540"/>
          <a:ext cx="1728821" cy="7697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err="1" smtClean="0"/>
            <a:t>КАУвФБС</a:t>
          </a:r>
          <a:r>
            <a:rPr lang="ru-RU" sz="1300" kern="1200" dirty="0" smtClean="0"/>
            <a:t/>
          </a:r>
          <a:br>
            <a:rPr lang="ru-RU" sz="1300" kern="1200" dirty="0" smtClean="0"/>
          </a:br>
          <a:r>
            <a:rPr lang="ru-RU" sz="1300" kern="1200" dirty="0" err="1" smtClean="0"/>
            <a:t>ОрАО</a:t>
          </a:r>
          <a:endParaRPr lang="ru-RU" sz="1300" kern="1200" dirty="0"/>
        </a:p>
      </dsp:txBody>
      <dsp:txXfrm>
        <a:off x="2779167" y="196540"/>
        <a:ext cx="1728821" cy="513143"/>
      </dsp:txXfrm>
    </dsp:sp>
    <dsp:sp modelId="{694D14DD-3170-461D-A4F8-6B0A1C291C3C}">
      <dsp:nvSpPr>
        <dsp:cNvPr id="0" name=""/>
        <dsp:cNvSpPr/>
      </dsp:nvSpPr>
      <dsp:spPr>
        <a:xfrm>
          <a:off x="3133263" y="709684"/>
          <a:ext cx="1728821" cy="4027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Автоматическое формирование общего свода в АС Планирование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Автоматическая проверка дат событий на соответствие плановым срокам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Проверка данных по первичным документам – автоматизация по мере интеграции с внешними системами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Анализ данных, формирование справки для руководства</a:t>
          </a:r>
          <a:endParaRPr lang="ru-RU" sz="1300" kern="1200" dirty="0"/>
        </a:p>
      </dsp:txBody>
      <dsp:txXfrm>
        <a:off x="3183898" y="760319"/>
        <a:ext cx="1627551" cy="39264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855" cy="340905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01" y="0"/>
            <a:ext cx="4300855" cy="340905"/>
          </a:xfrm>
          <a:prstGeom prst="rect">
            <a:avLst/>
          </a:prstGeom>
        </p:spPr>
        <p:txBody>
          <a:bodyPr vert="horz" lIns="91413" tIns="45706" rIns="91413" bIns="45706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26.06.2018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3525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6" rIns="91413" bIns="45706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06" y="3269853"/>
            <a:ext cx="7940040" cy="2675335"/>
          </a:xfrm>
          <a:prstGeom prst="rect">
            <a:avLst/>
          </a:prstGeom>
        </p:spPr>
        <p:txBody>
          <a:bodyPr vert="horz" lIns="91413" tIns="45706" rIns="91413" bIns="45706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3596"/>
            <a:ext cx="4300855" cy="340905"/>
          </a:xfrm>
          <a:prstGeom prst="rect">
            <a:avLst/>
          </a:prstGeom>
        </p:spPr>
        <p:txBody>
          <a:bodyPr vert="horz" lIns="91413" tIns="45706" rIns="91413" bIns="45706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01" y="6453596"/>
            <a:ext cx="4300855" cy="340905"/>
          </a:xfrm>
          <a:prstGeom prst="rect">
            <a:avLst/>
          </a:prstGeom>
        </p:spPr>
        <p:txBody>
          <a:bodyPr vert="horz" wrap="square" lIns="91413" tIns="45706" rIns="91413" bIns="4570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0868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79563" y="14288"/>
            <a:ext cx="6804025" cy="38274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8762" y="3397252"/>
            <a:ext cx="9614894" cy="3166871"/>
          </a:xfrm>
        </p:spPr>
        <p:txBody>
          <a:bodyPr/>
          <a:lstStyle/>
          <a:p>
            <a:pPr defTabSz="914035" eaLnBrk="1" fontAlgn="auto" hangingPunct="1">
              <a:spcBef>
                <a:spcPts val="400"/>
              </a:spcBef>
              <a:spcAft>
                <a:spcPts val="0"/>
              </a:spcAft>
              <a:defRPr/>
            </a:pPr>
            <a:r>
              <a:rPr lang="ru-RU" dirty="0">
                <a:sym typeface="Calibri"/>
              </a:rPr>
              <a:t>В целях осуществления мониторинга контрольной деятельности приказом № 494 утверждены основные формы мониторинга хода и результатов контрольных мероприятий Федерального казначейства, рассмотрения обращений граждан и организаций которые представляются </a:t>
            </a:r>
            <a:r>
              <a:rPr lang="ru-RU" b="1" dirty="0">
                <a:sym typeface="Calibri"/>
              </a:rPr>
              <a:t>еженедельно</a:t>
            </a:r>
            <a:r>
              <a:rPr lang="ru-RU" dirty="0">
                <a:sym typeface="Calibri"/>
              </a:rPr>
              <a:t>.</a:t>
            </a:r>
          </a:p>
          <a:p>
            <a:r>
              <a:rPr lang="ru-RU" dirty="0">
                <a:sym typeface="Calibri"/>
              </a:rPr>
              <a:t>В 2017 году мониторинг контрольной деятельности Федерального казначейства осуществлялся еженедельно </a:t>
            </a:r>
            <a:r>
              <a:rPr lang="ru-RU" b="1" dirty="0">
                <a:sym typeface="Calibri"/>
              </a:rPr>
              <a:t>на постоянной основе.</a:t>
            </a:r>
          </a:p>
          <a:p>
            <a:pPr defTabSz="914035" eaLnBrk="1" fontAlgn="auto" hangingPunct="1">
              <a:spcBef>
                <a:spcPts val="400"/>
              </a:spcBef>
              <a:spcAft>
                <a:spcPts val="0"/>
              </a:spcAft>
              <a:defRPr/>
            </a:pPr>
            <a:r>
              <a:rPr lang="ru-RU" dirty="0">
                <a:sym typeface="Calibri"/>
              </a:rPr>
              <a:t>Ведение мониторинга </a:t>
            </a:r>
            <a:r>
              <a:rPr lang="ru-RU" u="sng" dirty="0">
                <a:sym typeface="Calibri"/>
              </a:rPr>
              <a:t>позволило своевременно выявлять и предотвращать риски нарушения сроков </a:t>
            </a:r>
            <a:r>
              <a:rPr lang="ru-RU" dirty="0">
                <a:sym typeface="Calibri"/>
              </a:rPr>
              <a:t>осуществления Федеральным казначейством отдельных действий в рамках исполнения контрольных функций и принимать меры для их недопущения, а также своевременного устранения причин их возникновения.</a:t>
            </a:r>
          </a:p>
          <a:p>
            <a:endParaRPr lang="ru-RU" sz="1100" b="1" dirty="0">
              <a:sym typeface="Calibri"/>
            </a:endParaRPr>
          </a:p>
          <a:p>
            <a:r>
              <a:rPr lang="ru-RU" sz="1100" dirty="0">
                <a:sym typeface="Calibri"/>
              </a:rPr>
              <a:t>1. В настоящее время существуют 5 форм мониторингов, которые включены в приказ № 494.</a:t>
            </a:r>
          </a:p>
          <a:p>
            <a:r>
              <a:rPr lang="ru-RU" sz="1100" dirty="0">
                <a:sym typeface="Calibri"/>
              </a:rPr>
              <a:t>2. В настоящее время согласовывается новая редакция Приказа № 494, где актуализированы имеющиеся формы мониторингов и добавлены еще 5 новых форм мониторингов, которые касаются исполнения централизованных заданий и процессуальной реализации контрольных мероприятий.</a:t>
            </a:r>
          </a:p>
          <a:p>
            <a:r>
              <a:rPr lang="ru-RU" sz="1100" dirty="0">
                <a:sym typeface="Calibri"/>
              </a:rPr>
              <a:t>3. Еженедельно данные формы мониторинга докладываются руководителю (заместителю руководителя) Федерального казначейства о ходе исполнения контрольных мероприятий.</a:t>
            </a:r>
          </a:p>
          <a:p>
            <a:r>
              <a:rPr lang="ru-RU" sz="1100" dirty="0">
                <a:sym typeface="Calibri"/>
              </a:rPr>
              <a:t>3. Регулярно сводная информация докладывается Министру финансов Российской Федерации.</a:t>
            </a:r>
          </a:p>
          <a:p>
            <a:r>
              <a:rPr lang="ru-RU" sz="1100" dirty="0">
                <a:sym typeface="Calibri"/>
              </a:rPr>
              <a:t>4. В новой редакции Приказа № 494 данные формы мониторинга будут загружены в АС Планирование.</a:t>
            </a:r>
          </a:p>
          <a:p>
            <a:r>
              <a:rPr lang="ru-RU" sz="1100" dirty="0">
                <a:solidFill>
                  <a:srgbClr val="FF0000"/>
                </a:solidFill>
                <a:sym typeface="Calibri"/>
              </a:rPr>
              <a:t>5. В новой редакции Приказа № 494 - распространяем формы мониторингов на все УФК (ведение мониторингов будет обязательным в УФК!), соответственно это позволит нам получать информацию по всей стране. </a:t>
            </a:r>
          </a:p>
          <a:p>
            <a:r>
              <a:rPr lang="ru-RU" sz="1100" dirty="0">
                <a:solidFill>
                  <a:srgbClr val="FF0000"/>
                </a:solidFill>
                <a:sym typeface="Calibri"/>
              </a:rPr>
              <a:t>6. </a:t>
            </a:r>
            <a:r>
              <a:rPr lang="ru-RU" dirty="0">
                <a:sym typeface="Calibri"/>
              </a:rPr>
              <a:t>После выхода новой редакции Приказа № 494 данные формы будут реализованы в АС Планирование, что облегчит их ведение и обеспечит доступ ко всей необходимой информации в автоматизированном режиме.</a:t>
            </a:r>
            <a:endParaRPr lang="ru-RU" sz="1100" dirty="0">
              <a:solidFill>
                <a:srgbClr val="FF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6651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809750" y="460375"/>
            <a:ext cx="6307138" cy="3548063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2506" y="4385394"/>
            <a:ext cx="7940040" cy="155979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5748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79563" y="14288"/>
            <a:ext cx="6804025" cy="38274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8762" y="3397252"/>
            <a:ext cx="9614894" cy="3166871"/>
          </a:xfrm>
        </p:spPr>
        <p:txBody>
          <a:bodyPr/>
          <a:lstStyle/>
          <a:p>
            <a:pPr defTabSz="914035" eaLnBrk="1" fontAlgn="auto" hangingPunct="1">
              <a:spcBef>
                <a:spcPts val="400"/>
              </a:spcBef>
              <a:spcAft>
                <a:spcPts val="0"/>
              </a:spcAft>
              <a:defRPr/>
            </a:pPr>
            <a:r>
              <a:rPr lang="ru-RU" dirty="0">
                <a:sym typeface="Calibri"/>
              </a:rPr>
              <a:t>В целях осуществления мониторинга контрольной деятельности приказом № 494 утверждены основные формы мониторинга хода и результатов контрольных мероприятий Федерального казначейства, рассмотрения обращений граждан и организаций которые представляются </a:t>
            </a:r>
            <a:r>
              <a:rPr lang="ru-RU" b="1" dirty="0">
                <a:sym typeface="Calibri"/>
              </a:rPr>
              <a:t>еженедельно</a:t>
            </a:r>
            <a:r>
              <a:rPr lang="ru-RU" dirty="0">
                <a:sym typeface="Calibri"/>
              </a:rPr>
              <a:t>.</a:t>
            </a:r>
          </a:p>
          <a:p>
            <a:r>
              <a:rPr lang="ru-RU" dirty="0">
                <a:sym typeface="Calibri"/>
              </a:rPr>
              <a:t>В 2017 году мониторинг контрольной деятельности Федерального казначейства осуществлялся еженедельно </a:t>
            </a:r>
            <a:r>
              <a:rPr lang="ru-RU" b="1" dirty="0">
                <a:sym typeface="Calibri"/>
              </a:rPr>
              <a:t>на постоянной основе.</a:t>
            </a:r>
          </a:p>
          <a:p>
            <a:pPr defTabSz="914035" eaLnBrk="1" fontAlgn="auto" hangingPunct="1">
              <a:spcBef>
                <a:spcPts val="400"/>
              </a:spcBef>
              <a:spcAft>
                <a:spcPts val="0"/>
              </a:spcAft>
              <a:defRPr/>
            </a:pPr>
            <a:r>
              <a:rPr lang="ru-RU" dirty="0">
                <a:sym typeface="Calibri"/>
              </a:rPr>
              <a:t>Ведение мониторинга </a:t>
            </a:r>
            <a:r>
              <a:rPr lang="ru-RU" u="sng" dirty="0">
                <a:sym typeface="Calibri"/>
              </a:rPr>
              <a:t>позволило своевременно выявлять и предотвращать риски нарушения сроков </a:t>
            </a:r>
            <a:r>
              <a:rPr lang="ru-RU" dirty="0">
                <a:sym typeface="Calibri"/>
              </a:rPr>
              <a:t>осуществления Федеральным казначейством отдельных действий в рамках исполнения контрольных функций и принимать меры для их недопущения, а также своевременного устранения причин их возникновения.</a:t>
            </a:r>
          </a:p>
          <a:p>
            <a:endParaRPr lang="ru-RU" sz="1100" b="1" dirty="0">
              <a:sym typeface="Calibri"/>
            </a:endParaRPr>
          </a:p>
          <a:p>
            <a:r>
              <a:rPr lang="ru-RU" sz="1100" dirty="0">
                <a:sym typeface="Calibri"/>
              </a:rPr>
              <a:t>1. В настоящее время существуют 5 форм мониторингов, которые включены в приказ № 494.</a:t>
            </a:r>
          </a:p>
          <a:p>
            <a:r>
              <a:rPr lang="ru-RU" sz="1100" dirty="0">
                <a:sym typeface="Calibri"/>
              </a:rPr>
              <a:t>2. В настоящее время согласовывается новая редакция Приказа № 494, где актуализированы имеющиеся формы мониторингов и добавлены еще 5 новых форм мониторингов, которые касаются исполнения централизованных заданий и процессуальной реализации контрольных мероприятий.</a:t>
            </a:r>
          </a:p>
          <a:p>
            <a:r>
              <a:rPr lang="ru-RU" sz="1100" dirty="0">
                <a:sym typeface="Calibri"/>
              </a:rPr>
              <a:t>3. Еженедельно данные формы мониторинга докладываются руководителю (заместителю руководителя) Федерального казначейства о ходе исполнения контрольных мероприятий.</a:t>
            </a:r>
          </a:p>
          <a:p>
            <a:r>
              <a:rPr lang="ru-RU" sz="1100" dirty="0">
                <a:sym typeface="Calibri"/>
              </a:rPr>
              <a:t>3. Регулярно сводная информация докладывается Министру финансов Российской Федерации.</a:t>
            </a:r>
          </a:p>
          <a:p>
            <a:r>
              <a:rPr lang="ru-RU" sz="1100" dirty="0">
                <a:sym typeface="Calibri"/>
              </a:rPr>
              <a:t>4. В новой редакции Приказа № 494 данные формы мониторинга будут загружены в АС Планирование.</a:t>
            </a:r>
          </a:p>
          <a:p>
            <a:r>
              <a:rPr lang="ru-RU" sz="1100" dirty="0">
                <a:solidFill>
                  <a:srgbClr val="FF0000"/>
                </a:solidFill>
                <a:sym typeface="Calibri"/>
              </a:rPr>
              <a:t>5. В новой редакции Приказа № 494 - распространяем формы мониторингов на все УФК (ведение мониторингов будет обязательным в УФК!), соответственно это позволит нам получать информацию по всей стране. </a:t>
            </a:r>
          </a:p>
          <a:p>
            <a:r>
              <a:rPr lang="ru-RU" sz="1100" dirty="0">
                <a:solidFill>
                  <a:srgbClr val="FF0000"/>
                </a:solidFill>
                <a:sym typeface="Calibri"/>
              </a:rPr>
              <a:t>6. </a:t>
            </a:r>
            <a:r>
              <a:rPr lang="ru-RU" dirty="0">
                <a:sym typeface="Calibri"/>
              </a:rPr>
              <a:t>После выхода новой редакции Приказа № 494 данные формы будут реализованы в АС Планирование, что облегчит их ведение и обеспечит доступ ко всей необходимой информации в автоматизированном режиме.</a:t>
            </a:r>
            <a:endParaRPr lang="ru-RU" sz="1100" dirty="0">
              <a:solidFill>
                <a:srgbClr val="FF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6651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658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1EECF-34F3-4057-933B-4CA75E3B4652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54BFD-0020-411F-A66A-BF34F494CFE3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ADBEB-3BAF-40AF-8A5E-0291E0DC841F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CDB77-F998-44A5-AD5E-56750CB171E3}" type="datetime1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72D1D-3ADD-49F1-83EA-27364536E9AF}" type="datetime1">
              <a:rPr lang="ru-RU" smtClean="0"/>
              <a:t>26.06.2018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D2F64-6691-4A92-9EE2-A1A04C136C01}" type="datetime1">
              <a:rPr lang="ru-RU" smtClean="0"/>
              <a:t>26.06.2018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F7E84-FE74-43AF-8CB7-60F869DFAE81}" type="datetime1">
              <a:rPr lang="ru-RU" smtClean="0"/>
              <a:t>26.06.2018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B7A55-4C46-4845-8E9F-2575777F4D20}" type="datetime1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B36EB-9BBD-4104-8125-CF8A9AD95FD8}" type="datetime1">
              <a:rPr lang="ru-RU" smtClean="0"/>
              <a:t>26.06.2018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963AD-1BE1-436B-A031-0684C81F29A6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F1C5B-80D2-40BB-A187-82CFCA7F97C3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26F500-E170-4C74-B5FC-5075FF7E03E4}" type="datetime1">
              <a:rPr lang="ru-RU" smtClean="0"/>
              <a:t>26.06.2018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tiff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5.png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Заголовок 1"/>
          <p:cNvSpPr txBox="1">
            <a:spLocks noGrp="1"/>
          </p:cNvSpPr>
          <p:nvPr>
            <p:ph type="ctrTitle"/>
          </p:nvPr>
        </p:nvSpPr>
        <p:spPr>
          <a:xfrm>
            <a:off x="1914525" y="2339070"/>
            <a:ext cx="8332829" cy="1650584"/>
          </a:xfrm>
          <a:prstGeom prst="rect">
            <a:avLst/>
          </a:prstGeom>
        </p:spPr>
        <p:txBody>
          <a:bodyPr anchor="ctr"/>
          <a:lstStyle/>
          <a:p>
            <a:pPr eaLnBrk="1" hangingPunct="1">
              <a:lnSpc>
                <a:spcPct val="100000"/>
              </a:lnSpc>
            </a:pPr>
            <a:r>
              <a:rPr lang="ru-RU" altLang="ru-RU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Актуальные вопросы формирования отчетности </a:t>
            </a:r>
            <a: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/>
            </a:r>
            <a:b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altLang="ru-RU" sz="2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по </a:t>
            </a:r>
            <a:r>
              <a:rPr lang="ru-RU" altLang="ru-RU" sz="2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результатам контроля в финансово-бюджетной сфере</a:t>
            </a:r>
          </a:p>
        </p:txBody>
      </p:sp>
      <p:sp>
        <p:nvSpPr>
          <p:cNvPr id="113" name="Подзаголовок 2"/>
          <p:cNvSpPr txBox="1">
            <a:spLocks noGrp="1"/>
          </p:cNvSpPr>
          <p:nvPr>
            <p:ph type="subTitle" sz="quarter" idx="1"/>
          </p:nvPr>
        </p:nvSpPr>
        <p:spPr>
          <a:xfrm>
            <a:off x="8500692" y="4833953"/>
            <a:ext cx="3281733" cy="1213502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</a:rPr>
              <a:t>Заместитель начальника </a:t>
            </a: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</a:rPr>
              <a:t>Контрольно-аналитического управления в финансово-бюджетной сфере</a:t>
            </a: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endParaRPr lang="ru-RU" alt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</a:rPr>
              <a:t>В.Б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</a:rPr>
              <a:t>. Ильичёва</a:t>
            </a:r>
          </a:p>
        </p:txBody>
      </p:sp>
      <p:sp>
        <p:nvSpPr>
          <p:cNvPr id="114" name="Прямоугольник 4"/>
          <p:cNvSpPr txBox="1"/>
          <p:nvPr/>
        </p:nvSpPr>
        <p:spPr>
          <a:xfrm>
            <a:off x="5270151" y="6252228"/>
            <a:ext cx="171039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1F4E79"/>
                </a:solidFill>
              </a:defRPr>
            </a:lvl1pPr>
          </a:lstStyle>
          <a:p>
            <a:r>
              <a:t>Геленджик, 2018</a:t>
            </a:r>
          </a:p>
        </p:txBody>
      </p:sp>
    </p:spTree>
    <p:extLst>
      <p:ext uri="{BB962C8B-B14F-4D97-AF65-F5344CB8AC3E}">
        <p14:creationId xmlns:p14="http://schemas.microsoft.com/office/powerpoint/2010/main" val="361841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1" name="Группа 8"/>
          <p:cNvGrpSpPr/>
          <p:nvPr/>
        </p:nvGrpSpPr>
        <p:grpSpPr>
          <a:xfrm>
            <a:off x="809278" y="1295399"/>
            <a:ext cx="10798524" cy="3368136"/>
            <a:chOff x="-1" y="119371"/>
            <a:chExt cx="10798522" cy="3368135"/>
          </a:xfrm>
        </p:grpSpPr>
        <p:grpSp>
          <p:nvGrpSpPr>
            <p:cNvPr id="810" name="Скругленный прямоугольник 20"/>
            <p:cNvGrpSpPr/>
            <p:nvPr/>
          </p:nvGrpSpPr>
          <p:grpSpPr>
            <a:xfrm>
              <a:off x="8743" y="2569961"/>
              <a:ext cx="3889499" cy="534368"/>
              <a:chOff x="0" y="-40060"/>
              <a:chExt cx="3889498" cy="534366"/>
            </a:xfrm>
          </p:grpSpPr>
          <p:sp>
            <p:nvSpPr>
              <p:cNvPr id="808" name="Rounded Rectangle"/>
              <p:cNvSpPr/>
              <p:nvPr/>
            </p:nvSpPr>
            <p:spPr>
              <a:xfrm>
                <a:off x="0" y="0"/>
                <a:ext cx="3889498" cy="454243"/>
              </a:xfrm>
              <a:prstGeom prst="roundRect">
                <a:avLst>
                  <a:gd name="adj" fmla="val 16667"/>
                </a:avLst>
              </a:prstGeom>
              <a:solidFill>
                <a:srgbClr val="FF4F4F">
                  <a:alpha val="15000"/>
                </a:srgbClr>
              </a:solidFill>
              <a:ln w="19050" cap="flat">
                <a:solidFill>
                  <a:srgbClr val="FF0000"/>
                </a:solidFill>
                <a:prstDash val="sysDot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  <p:sp>
            <p:nvSpPr>
              <p:cNvPr id="809" name="Отчеты о ходе реализации и оценке эффективности ГП РФ «Управление государственными финансами и регулирование финансовых рынков»"/>
              <p:cNvSpPr txBox="1"/>
              <p:nvPr/>
            </p:nvSpPr>
            <p:spPr>
              <a:xfrm>
                <a:off x="22173" y="-40060"/>
                <a:ext cx="3845151" cy="5343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algn="ctr">
                  <a:defRPr sz="900">
                    <a:solidFill>
                      <a:srgbClr val="1F4E79"/>
                    </a:solidFill>
                  </a:defRPr>
                </a:lvl1pPr>
              </a:lstStyle>
              <a:p>
                <a:r>
                  <a:rPr lang="ru-RU" sz="1000" dirty="0" smtClean="0"/>
                  <a:t>Отчеты о ходе реализации и оценке эффективности </a:t>
                </a:r>
                <a:r>
                  <a:rPr sz="1000" dirty="0" smtClean="0"/>
                  <a:t>ГП </a:t>
                </a:r>
                <a:r>
                  <a:rPr sz="1000" dirty="0"/>
                  <a:t>РФ </a:t>
                </a:r>
                <a:r>
                  <a:rPr sz="1000" dirty="0" smtClean="0"/>
                  <a:t>«</a:t>
                </a:r>
                <a:r>
                  <a:rPr lang="ru-RU" sz="1000" dirty="0" smtClean="0"/>
                  <a:t>Управление государственными финансами и регулирование финансовых рынков</a:t>
                </a:r>
                <a:r>
                  <a:rPr sz="1000" dirty="0" smtClean="0"/>
                  <a:t>»   </a:t>
                </a:r>
                <a:endParaRPr sz="1000" dirty="0"/>
              </a:p>
            </p:txBody>
          </p:sp>
        </p:grpSp>
        <p:grpSp>
          <p:nvGrpSpPr>
            <p:cNvPr id="813" name="Скругленный прямоугольник 22"/>
            <p:cNvGrpSpPr/>
            <p:nvPr/>
          </p:nvGrpSpPr>
          <p:grpSpPr>
            <a:xfrm>
              <a:off x="0" y="3100347"/>
              <a:ext cx="3895329" cy="387159"/>
              <a:chOff x="0" y="0"/>
              <a:chExt cx="3895328" cy="387157"/>
            </a:xfrm>
          </p:grpSpPr>
          <p:sp>
            <p:nvSpPr>
              <p:cNvPr id="811" name="Rounded Rectangle"/>
              <p:cNvSpPr/>
              <p:nvPr/>
            </p:nvSpPr>
            <p:spPr>
              <a:xfrm>
                <a:off x="0" y="0"/>
                <a:ext cx="3895328" cy="387157"/>
              </a:xfrm>
              <a:prstGeom prst="roundRect">
                <a:avLst>
                  <a:gd name="adj" fmla="val 16667"/>
                </a:avLst>
              </a:prstGeom>
              <a:solidFill>
                <a:srgbClr val="FF4F4F">
                  <a:alpha val="15000"/>
                </a:srgbClr>
              </a:solidFill>
              <a:ln w="19050" cap="flat">
                <a:solidFill>
                  <a:srgbClr val="FF0000"/>
                </a:solidFill>
                <a:prstDash val="sysDot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900">
                    <a:solidFill>
                      <a:srgbClr val="1F4E79"/>
                    </a:solidFill>
                  </a:defRPr>
                </a:pPr>
                <a:endParaRPr/>
              </a:p>
            </p:txBody>
          </p:sp>
          <p:sp>
            <p:nvSpPr>
              <p:cNvPr id="812" name="Представление информации в МВД России (Поручение  Председателя Правительства РФ Д.А. Медведева по ТЭК)"/>
              <p:cNvSpPr txBox="1"/>
              <p:nvPr/>
            </p:nvSpPr>
            <p:spPr>
              <a:xfrm>
                <a:off x="18899" y="3339"/>
                <a:ext cx="3857529" cy="38047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6000" tIns="36000" rIns="36000" bIns="36000" numCol="1" anchor="ctr">
                <a:spAutoFit/>
              </a:bodyPr>
              <a:lstStyle>
                <a:lvl1pPr algn="ctr">
                  <a:defRPr sz="900">
                    <a:solidFill>
                      <a:srgbClr val="1F4E79"/>
                    </a:solidFill>
                  </a:defRPr>
                </a:lvl1pPr>
              </a:lstStyle>
              <a:p>
                <a:r>
                  <a:rPr lang="ru-RU" sz="1000" dirty="0" smtClean="0"/>
                  <a:t>Представление информации </a:t>
                </a:r>
                <a:r>
                  <a:rPr sz="1000" dirty="0" smtClean="0"/>
                  <a:t>в </a:t>
                </a:r>
                <a:r>
                  <a:rPr sz="1000" dirty="0"/>
                  <a:t>МВД </a:t>
                </a:r>
                <a:r>
                  <a:rPr lang="ru-RU" sz="1000" dirty="0" smtClean="0"/>
                  <a:t>России</a:t>
                </a:r>
                <a:r>
                  <a:rPr sz="1000" dirty="0" smtClean="0"/>
                  <a:t> (</a:t>
                </a:r>
                <a:r>
                  <a:rPr lang="ru-RU" sz="1000" dirty="0" smtClean="0"/>
                  <a:t>поручение Председателя Правительства</a:t>
                </a:r>
                <a:r>
                  <a:rPr sz="1000" dirty="0" smtClean="0"/>
                  <a:t> </a:t>
                </a:r>
                <a:r>
                  <a:rPr sz="1000" dirty="0"/>
                  <a:t>РФ Д.А. Медведева по ТЭК)</a:t>
                </a:r>
              </a:p>
            </p:txBody>
          </p:sp>
        </p:grpSp>
        <p:grpSp>
          <p:nvGrpSpPr>
            <p:cNvPr id="830" name="Группа 24"/>
            <p:cNvGrpSpPr/>
            <p:nvPr/>
          </p:nvGrpSpPr>
          <p:grpSpPr>
            <a:xfrm>
              <a:off x="-1" y="119371"/>
              <a:ext cx="10798522" cy="1974338"/>
              <a:chOff x="0" y="119372"/>
              <a:chExt cx="10798520" cy="1974336"/>
            </a:xfrm>
          </p:grpSpPr>
          <p:grpSp>
            <p:nvGrpSpPr>
              <p:cNvPr id="820" name="Группа 30"/>
              <p:cNvGrpSpPr/>
              <p:nvPr/>
            </p:nvGrpSpPr>
            <p:grpSpPr>
              <a:xfrm>
                <a:off x="0" y="1026324"/>
                <a:ext cx="3898243" cy="1067384"/>
                <a:chOff x="0" y="22817"/>
                <a:chExt cx="3898242" cy="1067383"/>
              </a:xfrm>
            </p:grpSpPr>
            <p:grpSp>
              <p:nvGrpSpPr>
                <p:cNvPr id="816" name="Скругленный прямоугольник 40"/>
                <p:cNvGrpSpPr/>
                <p:nvPr/>
              </p:nvGrpSpPr>
              <p:grpSpPr>
                <a:xfrm>
                  <a:off x="0" y="22817"/>
                  <a:ext cx="3895327" cy="534366"/>
                  <a:chOff x="0" y="22818"/>
                  <a:chExt cx="3895326" cy="534364"/>
                </a:xfrm>
              </p:grpSpPr>
              <p:sp>
                <p:nvSpPr>
                  <p:cNvPr id="814" name="Rounded Rectangle"/>
                  <p:cNvSpPr/>
                  <p:nvPr/>
                </p:nvSpPr>
                <p:spPr>
                  <a:xfrm>
                    <a:off x="0" y="53873"/>
                    <a:ext cx="3895326" cy="472255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2F5597">
                      <a:alpha val="15000"/>
                    </a:srgbClr>
                  </a:solidFill>
                  <a:ln w="12700" cap="flat">
                    <a:solidFill>
                      <a:srgbClr val="B4C7E7"/>
                    </a:solidFill>
                    <a:prstDash val="sysDot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815" name="Ежегодный отчет о результатах проведения  ФК КМ в финансово-бюджетной сфере (представление в Минфин России до 1 марта  приказ…"/>
                  <p:cNvSpPr txBox="1"/>
                  <p:nvPr/>
                </p:nvSpPr>
                <p:spPr>
                  <a:xfrm>
                    <a:off x="23054" y="22818"/>
                    <a:ext cx="3849217" cy="534364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/>
                  <a:p>
                    <a:pPr algn="ctr">
                      <a:defRPr sz="900">
                        <a:solidFill>
                          <a:srgbClr val="1F4E79"/>
                        </a:solidFill>
                      </a:defRPr>
                    </a:pPr>
                    <a:r>
                      <a:rPr lang="ru-RU" sz="1000" dirty="0" smtClean="0"/>
                      <a:t>Ежегодный отчет о результатах проведения </a:t>
                    </a:r>
                    <a:r>
                      <a:rPr lang="ru-RU" sz="1000" dirty="0"/>
                      <a:t>Ф</a:t>
                    </a:r>
                    <a:r>
                      <a:rPr lang="ru-RU" sz="1000" dirty="0" smtClean="0"/>
                      <a:t>едеральным казначейством </a:t>
                    </a:r>
                    <a:r>
                      <a:rPr sz="1000" dirty="0" smtClean="0"/>
                      <a:t>КМ </a:t>
                    </a:r>
                    <a:r>
                      <a:rPr sz="1000" dirty="0"/>
                      <a:t>в </a:t>
                    </a:r>
                    <a:r>
                      <a:rPr lang="ru-RU" sz="1000" dirty="0" smtClean="0"/>
                      <a:t>финансово-бюджетной сфере</a:t>
                    </a:r>
                    <a:r>
                      <a:rPr sz="1000" dirty="0" smtClean="0"/>
                      <a:t> (</a:t>
                    </a:r>
                    <a:r>
                      <a:rPr lang="ru-RU" sz="1000" dirty="0" smtClean="0"/>
                      <a:t>представление</a:t>
                    </a:r>
                    <a:r>
                      <a:rPr sz="1000" dirty="0" smtClean="0"/>
                      <a:t> </a:t>
                    </a:r>
                    <a:r>
                      <a:rPr sz="1000" dirty="0"/>
                      <a:t>в </a:t>
                    </a:r>
                    <a:r>
                      <a:rPr lang="ru-RU" sz="1000" dirty="0" smtClean="0"/>
                      <a:t>Минфин России до</a:t>
                    </a:r>
                    <a:r>
                      <a:rPr sz="1000" dirty="0" smtClean="0"/>
                      <a:t> </a:t>
                    </a:r>
                    <a:r>
                      <a:rPr sz="1000" dirty="0"/>
                      <a:t>1 </a:t>
                    </a:r>
                    <a:r>
                      <a:rPr lang="ru-RU" sz="1000" dirty="0" smtClean="0"/>
                      <a:t>марта,</a:t>
                    </a:r>
                    <a:r>
                      <a:rPr sz="1000" dirty="0" smtClean="0"/>
                      <a:t> </a:t>
                    </a:r>
                    <a:r>
                      <a:rPr lang="ru-RU" sz="1000" dirty="0" smtClean="0"/>
                      <a:t>приказ МФ РФ от </a:t>
                    </a:r>
                    <a:r>
                      <a:rPr sz="1000" dirty="0" smtClean="0"/>
                      <a:t>№ </a:t>
                    </a:r>
                    <a:r>
                      <a:rPr sz="1000" b="1" dirty="0"/>
                      <a:t>67н</a:t>
                    </a:r>
                    <a:r>
                      <a:rPr sz="1000" dirty="0"/>
                      <a:t>)</a:t>
                    </a:r>
                  </a:p>
                </p:txBody>
              </p:sp>
            </p:grpSp>
            <p:grpSp>
              <p:nvGrpSpPr>
                <p:cNvPr id="819" name="Скругленный прямоугольник 51"/>
                <p:cNvGrpSpPr/>
                <p:nvPr/>
              </p:nvGrpSpPr>
              <p:grpSpPr>
                <a:xfrm>
                  <a:off x="2915" y="555833"/>
                  <a:ext cx="3895327" cy="534367"/>
                  <a:chOff x="0" y="-8179"/>
                  <a:chExt cx="3895326" cy="534365"/>
                </a:xfrm>
              </p:grpSpPr>
              <p:sp>
                <p:nvSpPr>
                  <p:cNvPr id="817" name="Rounded Rectangle"/>
                  <p:cNvSpPr/>
                  <p:nvPr/>
                </p:nvSpPr>
                <p:spPr>
                  <a:xfrm>
                    <a:off x="0" y="0"/>
                    <a:ext cx="3895326" cy="518011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2F5597">
                      <a:alpha val="15000"/>
                    </a:srgbClr>
                  </a:solidFill>
                  <a:ln w="12700" cap="flat">
                    <a:solidFill>
                      <a:srgbClr val="B4C7E7"/>
                    </a:solidFill>
                    <a:prstDash val="sysDot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818" name="Ежегодное федеральное стат. наблюдение «Сведения об АП в сфере экономики»(форма № 1-АЭ)…"/>
                  <p:cNvSpPr txBox="1"/>
                  <p:nvPr/>
                </p:nvSpPr>
                <p:spPr>
                  <a:xfrm>
                    <a:off x="25287" y="-8179"/>
                    <a:ext cx="3844751" cy="53436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36000" tIns="36000" rIns="36000" bIns="36000" numCol="1" anchor="ctr">
                    <a:spAutoFit/>
                  </a:bodyPr>
                  <a:lstStyle/>
                  <a:p>
                    <a:pPr algn="ctr">
                      <a:defRPr sz="900">
                        <a:solidFill>
                          <a:srgbClr val="1F4E79"/>
                        </a:solidFill>
                      </a:defRPr>
                    </a:pPr>
                    <a:r>
                      <a:rPr lang="ru-RU" sz="1000" dirty="0" smtClean="0"/>
                      <a:t>Ежегодное федеральное стат. наблюдение</a:t>
                    </a:r>
                    <a:r>
                      <a:rPr sz="1000" dirty="0" smtClean="0"/>
                      <a:t> «</a:t>
                    </a:r>
                    <a:r>
                      <a:rPr lang="ru-RU" sz="1000" dirty="0" smtClean="0"/>
                      <a:t>Сведения об АП с сфере экономики</a:t>
                    </a:r>
                    <a:r>
                      <a:rPr sz="1000" dirty="0" smtClean="0"/>
                      <a:t>»</a:t>
                    </a:r>
                    <a:r>
                      <a:rPr lang="ru-RU" sz="1000" dirty="0" smtClean="0"/>
                      <a:t> </a:t>
                    </a:r>
                    <a:r>
                      <a:rPr sz="1000" dirty="0" smtClean="0"/>
                      <a:t>(</a:t>
                    </a:r>
                    <a:r>
                      <a:rPr lang="ru-RU" sz="1000" b="1" dirty="0" smtClean="0"/>
                      <a:t>форма</a:t>
                    </a:r>
                    <a:r>
                      <a:rPr sz="1000" b="1" dirty="0" smtClean="0"/>
                      <a:t> </a:t>
                    </a:r>
                    <a:r>
                      <a:rPr sz="1000" b="1" dirty="0"/>
                      <a:t>№ 1-АЭ</a:t>
                    </a:r>
                    <a:r>
                      <a:rPr sz="1000" dirty="0"/>
                      <a:t>) </a:t>
                    </a:r>
                  </a:p>
                  <a:p>
                    <a:pPr algn="ctr">
                      <a:defRPr sz="900">
                        <a:solidFill>
                          <a:srgbClr val="1F4E79"/>
                        </a:solidFill>
                      </a:defRPr>
                    </a:pPr>
                    <a:r>
                      <a:rPr sz="1000" dirty="0" smtClean="0"/>
                      <a:t>(</a:t>
                    </a:r>
                    <a:r>
                      <a:rPr lang="ru-RU" sz="1000" dirty="0"/>
                      <a:t>п</a:t>
                    </a:r>
                    <a:r>
                      <a:rPr lang="ru-RU" sz="1000" dirty="0" smtClean="0"/>
                      <a:t>редставление в Росстат до</a:t>
                    </a:r>
                    <a:r>
                      <a:rPr sz="1000" dirty="0" smtClean="0"/>
                      <a:t> </a:t>
                    </a:r>
                    <a:r>
                      <a:rPr sz="1000" dirty="0"/>
                      <a:t>15 </a:t>
                    </a:r>
                    <a:r>
                      <a:rPr lang="ru-RU" sz="1000" dirty="0" smtClean="0"/>
                      <a:t>марта,</a:t>
                    </a:r>
                    <a:r>
                      <a:rPr sz="1000" dirty="0" smtClean="0"/>
                      <a:t> </a:t>
                    </a:r>
                    <a:r>
                      <a:rPr lang="ru-RU" sz="1000" dirty="0" smtClean="0"/>
                      <a:t>приказ от</a:t>
                    </a:r>
                    <a:r>
                      <a:rPr sz="1000" dirty="0" smtClean="0"/>
                      <a:t> </a:t>
                    </a:r>
                    <a:r>
                      <a:rPr sz="1000" dirty="0"/>
                      <a:t>31.08.2017 № 564)</a:t>
                    </a:r>
                  </a:p>
                </p:txBody>
              </p:sp>
            </p:grpSp>
          </p:grpSp>
          <p:grpSp>
            <p:nvGrpSpPr>
              <p:cNvPr id="823" name="Прямоугольник 36"/>
              <p:cNvGrpSpPr/>
              <p:nvPr/>
            </p:nvGrpSpPr>
            <p:grpSpPr>
              <a:xfrm>
                <a:off x="8741" y="119372"/>
                <a:ext cx="5464247" cy="392055"/>
                <a:chOff x="0" y="119373"/>
                <a:chExt cx="5464245" cy="392054"/>
              </a:xfrm>
            </p:grpSpPr>
            <p:sp>
              <p:nvSpPr>
                <p:cNvPr id="821" name="Rectangle"/>
                <p:cNvSpPr/>
                <p:nvPr/>
              </p:nvSpPr>
              <p:spPr>
                <a:xfrm>
                  <a:off x="0" y="119373"/>
                  <a:ext cx="5464245" cy="392054"/>
                </a:xfrm>
                <a:prstGeom prst="rect">
                  <a:avLst/>
                </a:prstGeom>
                <a:solidFill>
                  <a:srgbClr val="FFFFFF">
                    <a:alpha val="15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1900" b="1">
                      <a:solidFill>
                        <a:srgbClr val="203864"/>
                      </a:solidFill>
                    </a:defRPr>
                  </a:pPr>
                  <a:endParaRPr/>
                </a:p>
              </p:txBody>
            </p:sp>
            <p:sp>
              <p:nvSpPr>
                <p:cNvPr id="822" name="Регламентированная отчетность(постоянные)"/>
                <p:cNvSpPr txBox="1"/>
                <p:nvPr/>
              </p:nvSpPr>
              <p:spPr>
                <a:xfrm>
                  <a:off x="0" y="132855"/>
                  <a:ext cx="5464245" cy="36508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36000" tIns="36000" rIns="36000" bIns="36000" numCol="1" anchor="ctr">
                  <a:spAutoFit/>
                </a:bodyPr>
                <a:lstStyle>
                  <a:lvl1pPr algn="ctr">
                    <a:defRPr sz="1900" b="1">
                      <a:solidFill>
                        <a:srgbClr val="203864"/>
                      </a:solidFill>
                    </a:defRPr>
                  </a:lvl1pPr>
                </a:lstStyle>
                <a:p>
                  <a:r>
                    <a:rPr lang="ru-RU" dirty="0" smtClean="0"/>
                    <a:t>Регламентированная отчетность (постоянные)</a:t>
                  </a:r>
                  <a:endParaRPr dirty="0"/>
                </a:p>
              </p:txBody>
            </p:sp>
          </p:grpSp>
          <p:grpSp>
            <p:nvGrpSpPr>
              <p:cNvPr id="826" name="Прямоугольник 37"/>
              <p:cNvGrpSpPr/>
              <p:nvPr/>
            </p:nvGrpSpPr>
            <p:grpSpPr>
              <a:xfrm>
                <a:off x="5743919" y="132855"/>
                <a:ext cx="5054601" cy="365090"/>
                <a:chOff x="0" y="132855"/>
                <a:chExt cx="5054600" cy="365089"/>
              </a:xfrm>
            </p:grpSpPr>
            <p:sp>
              <p:nvSpPr>
                <p:cNvPr id="824" name="Rectangle"/>
                <p:cNvSpPr/>
                <p:nvPr/>
              </p:nvSpPr>
              <p:spPr>
                <a:xfrm>
                  <a:off x="0" y="161511"/>
                  <a:ext cx="5054600" cy="307777"/>
                </a:xfrm>
                <a:prstGeom prst="rect">
                  <a:avLst/>
                </a:prstGeom>
                <a:solidFill>
                  <a:srgbClr val="FFFFFF">
                    <a:alpha val="15000"/>
                  </a:srgbClr>
                </a:solidFill>
                <a:ln w="12700" cap="flat">
                  <a:solidFill>
                    <a:srgbClr val="FFFFFF"/>
                  </a:solidFill>
                  <a:prstDash val="sysDot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1900" b="1">
                      <a:solidFill>
                        <a:srgbClr val="203864"/>
                      </a:solidFill>
                    </a:defRPr>
                  </a:pPr>
                  <a:endParaRPr/>
                </a:p>
              </p:txBody>
            </p:sp>
            <p:sp>
              <p:nvSpPr>
                <p:cNvPr id="825" name="Нерегламентированная отчетность(2017 год)"/>
                <p:cNvSpPr txBox="1"/>
                <p:nvPr/>
              </p:nvSpPr>
              <p:spPr>
                <a:xfrm>
                  <a:off x="0" y="132855"/>
                  <a:ext cx="5054600" cy="36508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36000" tIns="36000" rIns="36000" bIns="36000" numCol="1" anchor="ctr">
                  <a:spAutoFit/>
                </a:bodyPr>
                <a:lstStyle>
                  <a:lvl1pPr algn="ctr">
                    <a:defRPr sz="1900" b="1">
                      <a:solidFill>
                        <a:srgbClr val="203864"/>
                      </a:solidFill>
                    </a:defRPr>
                  </a:lvl1pPr>
                </a:lstStyle>
                <a:p>
                  <a:r>
                    <a:rPr lang="ru-RU" dirty="0" smtClean="0"/>
                    <a:t>Нерегламентированная отчетность (2017 год)</a:t>
                  </a:r>
                  <a:endParaRPr dirty="0"/>
                </a:p>
              </p:txBody>
            </p:sp>
          </p:grpSp>
          <p:grpSp>
            <p:nvGrpSpPr>
              <p:cNvPr id="829" name="Скругленный прямоугольник 33"/>
              <p:cNvGrpSpPr/>
              <p:nvPr/>
            </p:nvGrpSpPr>
            <p:grpSpPr>
              <a:xfrm>
                <a:off x="6166738" y="489385"/>
                <a:ext cx="4142485" cy="433359"/>
                <a:chOff x="7951" y="-19049"/>
                <a:chExt cx="4142484" cy="433358"/>
              </a:xfrm>
            </p:grpSpPr>
            <p:sp>
              <p:nvSpPr>
                <p:cNvPr id="827" name="Rounded Rectangle"/>
                <p:cNvSpPr/>
                <p:nvPr/>
              </p:nvSpPr>
              <p:spPr>
                <a:xfrm>
                  <a:off x="7951" y="-19049"/>
                  <a:ext cx="4142484" cy="43335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2F5597">
                    <a:alpha val="15000"/>
                  </a:srgbClr>
                </a:solidFill>
                <a:ln w="19050" cap="flat">
                  <a:solidFill>
                    <a:srgbClr val="FF0000"/>
                  </a:solidFill>
                  <a:prstDash val="sysDot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28" name="Внутриведомственное обеспечение потребности в информации о текущих показателях  исполнения…"/>
                <p:cNvSpPr txBox="1"/>
                <p:nvPr/>
              </p:nvSpPr>
              <p:spPr>
                <a:xfrm>
                  <a:off x="24951" y="25565"/>
                  <a:ext cx="4003367" cy="38047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36000" tIns="36000" rIns="36000" bIns="36000" numCol="1" anchor="ctr">
                  <a:spAutoFit/>
                </a:bodyPr>
                <a:lstStyle/>
                <a:p>
                  <a:pPr algn="ctr">
                    <a:defRPr sz="900">
                      <a:solidFill>
                        <a:srgbClr val="1F4E79"/>
                      </a:solidFill>
                    </a:defRPr>
                  </a:pPr>
                  <a:r>
                    <a:rPr lang="ru-RU" sz="1000" dirty="0" smtClean="0"/>
                    <a:t>Обеспечение внутриведомственной потребности в информации </a:t>
                  </a:r>
                  <a:r>
                    <a:rPr sz="1000" dirty="0" smtClean="0"/>
                    <a:t>о </a:t>
                  </a:r>
                  <a:r>
                    <a:rPr lang="ru-RU" sz="1000" dirty="0" smtClean="0"/>
                    <a:t>текущих показателях исполнения функций </a:t>
                  </a:r>
                  <a:r>
                    <a:rPr sz="1000" dirty="0" smtClean="0"/>
                    <a:t>по </a:t>
                  </a:r>
                  <a:r>
                    <a:rPr lang="ru-RU" sz="1000" dirty="0" smtClean="0"/>
                    <a:t>контролю в ФБС</a:t>
                  </a:r>
                  <a:endParaRPr sz="1000" dirty="0"/>
                </a:p>
              </p:txBody>
            </p:sp>
          </p:grpSp>
        </p:grpSp>
      </p:grpSp>
      <p:grpSp>
        <p:nvGrpSpPr>
          <p:cNvPr id="835" name="Скругленный прямоугольник 77"/>
          <p:cNvGrpSpPr/>
          <p:nvPr/>
        </p:nvGrpSpPr>
        <p:grpSpPr>
          <a:xfrm>
            <a:off x="809280" y="3267164"/>
            <a:ext cx="3895325" cy="534368"/>
            <a:chOff x="0" y="-27977"/>
            <a:chExt cx="3895324" cy="534366"/>
          </a:xfrm>
        </p:grpSpPr>
        <p:sp>
          <p:nvSpPr>
            <p:cNvPr id="833" name="Rounded Rectangle"/>
            <p:cNvSpPr/>
            <p:nvPr/>
          </p:nvSpPr>
          <p:spPr>
            <a:xfrm>
              <a:off x="0" y="0"/>
              <a:ext cx="3895324" cy="478410"/>
            </a:xfrm>
            <a:prstGeom prst="roundRect">
              <a:avLst>
                <a:gd name="adj" fmla="val 16667"/>
              </a:avLst>
            </a:prstGeom>
            <a:solidFill>
              <a:srgbClr val="2F5597">
                <a:alpha val="15000"/>
              </a:srgbClr>
            </a:solidFill>
            <a:ln w="12700" cap="flat">
              <a:solidFill>
                <a:srgbClr val="B4C7E7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4" name="Отчет о результатах осуществления полномочий по контролю в финансово-бюджетной сфере…"/>
            <p:cNvSpPr txBox="1"/>
            <p:nvPr/>
          </p:nvSpPr>
          <p:spPr>
            <a:xfrm>
              <a:off x="23353" y="-27977"/>
              <a:ext cx="3848617" cy="5343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/>
            <a:p>
              <a:pPr algn="ctr">
                <a:defRPr sz="900">
                  <a:solidFill>
                    <a:srgbClr val="1F4E79"/>
                  </a:solidFill>
                </a:defRPr>
              </a:pPr>
              <a:r>
                <a:rPr lang="ru-RU" sz="1000" dirty="0" smtClean="0"/>
                <a:t>Отчет о результатах осуществления полномочий по контролю в финансово-бюджетной сфере</a:t>
              </a:r>
              <a:r>
                <a:rPr sz="1000" dirty="0" smtClean="0"/>
                <a:t> </a:t>
              </a:r>
              <a:endParaRPr sz="1000" dirty="0"/>
            </a:p>
            <a:p>
              <a:pPr algn="ctr">
                <a:defRPr sz="900">
                  <a:solidFill>
                    <a:srgbClr val="1F4E79"/>
                  </a:solidFill>
                </a:defRPr>
              </a:pPr>
              <a:r>
                <a:rPr sz="1000" dirty="0" smtClean="0"/>
                <a:t>(</a:t>
              </a:r>
              <a:r>
                <a:rPr lang="ru-RU" sz="1000" dirty="0" smtClean="0"/>
                <a:t>приказ</a:t>
              </a:r>
              <a:r>
                <a:rPr sz="1000" dirty="0" smtClean="0"/>
                <a:t> </a:t>
              </a:r>
              <a:r>
                <a:rPr sz="1000" dirty="0"/>
                <a:t>ФК </a:t>
              </a:r>
              <a:r>
                <a:rPr lang="ru-RU" sz="1000" dirty="0" smtClean="0"/>
                <a:t>от</a:t>
              </a:r>
              <a:r>
                <a:rPr sz="1000" dirty="0" smtClean="0"/>
                <a:t> </a:t>
              </a:r>
              <a:r>
                <a:rPr sz="1000" dirty="0"/>
                <a:t>26.12.2016 № </a:t>
              </a:r>
              <a:r>
                <a:rPr sz="1000" b="1" dirty="0"/>
                <a:t>494</a:t>
              </a:r>
              <a:r>
                <a:rPr sz="1000" dirty="0"/>
                <a:t>)</a:t>
              </a:r>
            </a:p>
          </p:txBody>
        </p:sp>
      </p:grpSp>
      <p:grpSp>
        <p:nvGrpSpPr>
          <p:cNvPr id="838" name="Скругленный прямоугольник 81"/>
          <p:cNvGrpSpPr/>
          <p:nvPr/>
        </p:nvGrpSpPr>
        <p:grpSpPr>
          <a:xfrm>
            <a:off x="809280" y="4706087"/>
            <a:ext cx="5272427" cy="487289"/>
            <a:chOff x="0" y="0"/>
            <a:chExt cx="5272426" cy="487288"/>
          </a:xfrm>
        </p:grpSpPr>
        <p:sp>
          <p:nvSpPr>
            <p:cNvPr id="836" name="Rounded Rectangle"/>
            <p:cNvSpPr/>
            <p:nvPr/>
          </p:nvSpPr>
          <p:spPr>
            <a:xfrm>
              <a:off x="0" y="0"/>
              <a:ext cx="5272426" cy="487288"/>
            </a:xfrm>
            <a:prstGeom prst="roundRect">
              <a:avLst>
                <a:gd name="adj" fmla="val 16667"/>
              </a:avLst>
            </a:prstGeom>
            <a:solidFill>
              <a:srgbClr val="2F5597">
                <a:alpha val="15000"/>
              </a:srgbClr>
            </a:solidFill>
            <a:ln w="19050" cap="flat">
              <a:solidFill>
                <a:srgbClr val="FF0000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7" name="Данные для подготовки итогового доклада о результатах исполнения функций по контролю в финансово-бюджетной сфере"/>
            <p:cNvSpPr txBox="1"/>
            <p:nvPr/>
          </p:nvSpPr>
          <p:spPr>
            <a:xfrm>
              <a:off x="23786" y="53404"/>
              <a:ext cx="5224853" cy="3804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>
              <a:lvl1pPr algn="ctr">
                <a:defRPr sz="1000">
                  <a:solidFill>
                    <a:srgbClr val="1F4E79"/>
                  </a:solidFill>
                </a:defRPr>
              </a:lvl1pPr>
            </a:lstStyle>
            <a:p>
              <a:r>
                <a:rPr lang="ru-RU" dirty="0" smtClean="0"/>
                <a:t>Информация</a:t>
              </a:r>
              <a:r>
                <a:rPr dirty="0" smtClean="0"/>
                <a:t> </a:t>
              </a:r>
              <a:r>
                <a:rPr lang="ru-RU" dirty="0"/>
                <a:t>по контролю в финансово-бюджетной </a:t>
              </a:r>
              <a:r>
                <a:rPr lang="ru-RU" dirty="0" smtClean="0"/>
                <a:t>сфере </a:t>
              </a:r>
            </a:p>
            <a:p>
              <a:r>
                <a:rPr lang="ru-RU" dirty="0" smtClean="0"/>
                <a:t>для включения в Итоговый доклад</a:t>
              </a:r>
              <a:r>
                <a:rPr dirty="0" smtClean="0"/>
                <a:t> </a:t>
              </a:r>
              <a:r>
                <a:rPr lang="ru-RU" dirty="0" smtClean="0"/>
                <a:t>ФК </a:t>
              </a:r>
              <a:endParaRPr dirty="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844824" y="6323135"/>
            <a:ext cx="2205230" cy="246221"/>
            <a:chOff x="2322277" y="6309320"/>
            <a:chExt cx="2205230" cy="246221"/>
          </a:xfrm>
        </p:grpSpPr>
        <p:sp>
          <p:nvSpPr>
            <p:cNvPr id="839" name="Скругленный прямоугольник 3"/>
            <p:cNvSpPr/>
            <p:nvPr/>
          </p:nvSpPr>
          <p:spPr>
            <a:xfrm>
              <a:off x="2322277" y="6353764"/>
              <a:ext cx="476569" cy="141130"/>
            </a:xfrm>
            <a:prstGeom prst="roundRect">
              <a:avLst>
                <a:gd name="adj" fmla="val 16667"/>
              </a:avLst>
            </a:prstGeom>
            <a:solidFill>
              <a:srgbClr val="2F5597">
                <a:alpha val="15000"/>
              </a:srgbClr>
            </a:solidFill>
            <a:ln w="12700">
              <a:solidFill>
                <a:srgbClr val="B4C7E7"/>
              </a:solidFill>
              <a:prstDash val="sysDot"/>
              <a:miter/>
            </a:ln>
          </p:spPr>
          <p:txBody>
            <a:bodyPr lIns="45719" rIns="45719" anchor="ctr"/>
            <a:lstStyle/>
            <a:p>
              <a:pPr algn="ctr">
                <a:defRPr sz="900">
                  <a:solidFill>
                    <a:srgbClr val="1F4E79"/>
                  </a:solidFill>
                </a:defRPr>
              </a:pPr>
              <a:endParaRPr/>
            </a:p>
          </p:txBody>
        </p:sp>
        <p:sp>
          <p:nvSpPr>
            <p:cNvPr id="840" name="TextBox 4"/>
            <p:cNvSpPr txBox="1"/>
            <p:nvPr/>
          </p:nvSpPr>
          <p:spPr>
            <a:xfrm>
              <a:off x="2798510" y="6309320"/>
              <a:ext cx="1728997" cy="246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000">
                  <a:solidFill>
                    <a:srgbClr val="1F4E79"/>
                  </a:solidFill>
                </a:defRPr>
              </a:lvl1pPr>
            </a:lstStyle>
            <a:p>
              <a:r>
                <a:rPr lang="ru-RU" dirty="0" smtClean="0"/>
                <a:t>отчетность автоматизирована</a:t>
              </a:r>
              <a:endParaRPr dirty="0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974782" y="6308518"/>
            <a:ext cx="3021492" cy="246221"/>
            <a:chOff x="5170595" y="6309320"/>
            <a:chExt cx="3021492" cy="246221"/>
          </a:xfrm>
        </p:grpSpPr>
        <p:sp>
          <p:nvSpPr>
            <p:cNvPr id="841" name="Скругленный прямоугольник 82"/>
            <p:cNvSpPr/>
            <p:nvPr/>
          </p:nvSpPr>
          <p:spPr>
            <a:xfrm>
              <a:off x="5170595" y="6375681"/>
              <a:ext cx="476569" cy="141130"/>
            </a:xfrm>
            <a:prstGeom prst="roundRect">
              <a:avLst>
                <a:gd name="adj" fmla="val 16667"/>
              </a:avLst>
            </a:prstGeom>
            <a:solidFill>
              <a:srgbClr val="FF4F4F">
                <a:alpha val="15000"/>
              </a:srgbClr>
            </a:solidFill>
            <a:ln w="19050">
              <a:solidFill>
                <a:srgbClr val="FF0000"/>
              </a:solidFill>
              <a:prstDash val="sysDot"/>
              <a:miter/>
            </a:ln>
          </p:spPr>
          <p:txBody>
            <a:bodyPr lIns="45719" rIns="45719" anchor="ctr"/>
            <a:lstStyle/>
            <a:p>
              <a:pPr algn="ctr">
                <a:defRPr sz="1000">
                  <a:solidFill>
                    <a:srgbClr val="1F4E79"/>
                  </a:solidFill>
                </a:defRPr>
              </a:pPr>
              <a:endParaRPr/>
            </a:p>
          </p:txBody>
        </p:sp>
        <p:sp>
          <p:nvSpPr>
            <p:cNvPr id="842" name="TextBox 83"/>
            <p:cNvSpPr txBox="1"/>
            <p:nvPr/>
          </p:nvSpPr>
          <p:spPr>
            <a:xfrm>
              <a:off x="5647162" y="6309320"/>
              <a:ext cx="2544925" cy="246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1000">
                  <a:solidFill>
                    <a:srgbClr val="1F4E79"/>
                  </a:solidFill>
                </a:defRPr>
              </a:lvl1pPr>
            </a:lstStyle>
            <a:p>
              <a:r>
                <a:rPr dirty="0" smtClean="0"/>
                <a:t> </a:t>
              </a:r>
              <a:r>
                <a:rPr lang="ru-RU" dirty="0" smtClean="0"/>
                <a:t>планируется</a:t>
              </a:r>
              <a:r>
                <a:rPr dirty="0" smtClean="0"/>
                <a:t> </a:t>
              </a:r>
              <a:r>
                <a:rPr lang="ru-RU" dirty="0" smtClean="0"/>
                <a:t>автоматизировать </a:t>
              </a:r>
              <a:r>
                <a:rPr dirty="0" smtClean="0"/>
                <a:t>в </a:t>
              </a:r>
              <a:r>
                <a:rPr lang="ru-RU" dirty="0" smtClean="0"/>
                <a:t>2019 году</a:t>
              </a:r>
              <a:endParaRPr dirty="0"/>
            </a:p>
          </p:txBody>
        </p:sp>
      </p:grpSp>
      <p:grpSp>
        <p:nvGrpSpPr>
          <p:cNvPr id="849" name="Скругленный прямоугольник 56"/>
          <p:cNvGrpSpPr/>
          <p:nvPr/>
        </p:nvGrpSpPr>
        <p:grpSpPr>
          <a:xfrm>
            <a:off x="4741883" y="2233534"/>
            <a:ext cx="1345651" cy="472256"/>
            <a:chOff x="0" y="0"/>
            <a:chExt cx="1345650" cy="472254"/>
          </a:xfrm>
        </p:grpSpPr>
        <p:sp>
          <p:nvSpPr>
            <p:cNvPr id="847" name="Rounded Rectangle"/>
            <p:cNvSpPr/>
            <p:nvPr/>
          </p:nvSpPr>
          <p:spPr>
            <a:xfrm>
              <a:off x="0" y="0"/>
              <a:ext cx="1345651" cy="472255"/>
            </a:xfrm>
            <a:prstGeom prst="roundRect">
              <a:avLst>
                <a:gd name="adj" fmla="val 16667"/>
              </a:avLst>
            </a:prstGeom>
            <a:solidFill>
              <a:srgbClr val="2F5597">
                <a:alpha val="15000"/>
              </a:srgbClr>
            </a:solidFill>
            <a:ln w="12700" cap="flat">
              <a:solidFill>
                <a:srgbClr val="B4C7E7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8" name="9 600 позиций"/>
            <p:cNvSpPr txBox="1"/>
            <p:nvPr/>
          </p:nvSpPr>
          <p:spPr>
            <a:xfrm>
              <a:off x="23054" y="147227"/>
              <a:ext cx="1299542" cy="177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1F4E79"/>
                  </a:solidFill>
                </a:defRPr>
              </a:lvl1pPr>
            </a:lstStyle>
            <a:p>
              <a:r>
                <a:t>9 600 позиций</a:t>
              </a:r>
            </a:p>
          </p:txBody>
        </p:sp>
      </p:grpSp>
      <p:grpSp>
        <p:nvGrpSpPr>
          <p:cNvPr id="852" name="Скругленный прямоугольник 57"/>
          <p:cNvGrpSpPr/>
          <p:nvPr/>
        </p:nvGrpSpPr>
        <p:grpSpPr>
          <a:xfrm>
            <a:off x="4736055" y="2743674"/>
            <a:ext cx="1357307" cy="518011"/>
            <a:chOff x="0" y="0"/>
            <a:chExt cx="1357306" cy="518009"/>
          </a:xfrm>
        </p:grpSpPr>
        <p:sp>
          <p:nvSpPr>
            <p:cNvPr id="850" name="Rounded Rectangle"/>
            <p:cNvSpPr/>
            <p:nvPr/>
          </p:nvSpPr>
          <p:spPr>
            <a:xfrm>
              <a:off x="0" y="0"/>
              <a:ext cx="1357307" cy="518010"/>
            </a:xfrm>
            <a:prstGeom prst="roundRect">
              <a:avLst>
                <a:gd name="adj" fmla="val 16667"/>
              </a:avLst>
            </a:prstGeom>
            <a:solidFill>
              <a:srgbClr val="2F5597">
                <a:alpha val="15000"/>
              </a:srgbClr>
            </a:solidFill>
            <a:ln w="12700" cap="flat">
              <a:solidFill>
                <a:srgbClr val="B4C7E7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 b="1">
                  <a:solidFill>
                    <a:srgbClr val="1F4E79"/>
                  </a:solidFill>
                </a:defRPr>
              </a:pPr>
              <a:endParaRPr/>
            </a:p>
          </p:txBody>
        </p:sp>
        <p:sp>
          <p:nvSpPr>
            <p:cNvPr id="851" name="18 900 позиций"/>
            <p:cNvSpPr txBox="1"/>
            <p:nvPr/>
          </p:nvSpPr>
          <p:spPr>
            <a:xfrm>
              <a:off x="25286" y="170105"/>
              <a:ext cx="1306734" cy="177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1F4E79"/>
                  </a:solidFill>
                </a:defRPr>
              </a:lvl1pPr>
            </a:lstStyle>
            <a:p>
              <a:r>
                <a:t>18 900 позиций</a:t>
              </a:r>
            </a:p>
          </p:txBody>
        </p:sp>
      </p:grpSp>
      <p:grpSp>
        <p:nvGrpSpPr>
          <p:cNvPr id="855" name="Скругленный прямоугольник 58"/>
          <p:cNvGrpSpPr/>
          <p:nvPr/>
        </p:nvGrpSpPr>
        <p:grpSpPr>
          <a:xfrm>
            <a:off x="4736055" y="3301212"/>
            <a:ext cx="1345651" cy="472340"/>
            <a:chOff x="0" y="0"/>
            <a:chExt cx="1345650" cy="472338"/>
          </a:xfrm>
        </p:grpSpPr>
        <p:sp>
          <p:nvSpPr>
            <p:cNvPr id="853" name="Rounded Rectangle"/>
            <p:cNvSpPr/>
            <p:nvPr/>
          </p:nvSpPr>
          <p:spPr>
            <a:xfrm>
              <a:off x="0" y="0"/>
              <a:ext cx="1345651" cy="472339"/>
            </a:xfrm>
            <a:prstGeom prst="roundRect">
              <a:avLst>
                <a:gd name="adj" fmla="val 16667"/>
              </a:avLst>
            </a:prstGeom>
            <a:solidFill>
              <a:srgbClr val="2F5597">
                <a:alpha val="15000"/>
              </a:srgbClr>
            </a:solidFill>
            <a:ln w="12700" cap="flat">
              <a:solidFill>
                <a:srgbClr val="B4C7E7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4" name="3 195 895 позиций"/>
            <p:cNvSpPr txBox="1"/>
            <p:nvPr/>
          </p:nvSpPr>
          <p:spPr>
            <a:xfrm>
              <a:off x="23057" y="58369"/>
              <a:ext cx="1299536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 b="1">
                  <a:solidFill>
                    <a:srgbClr val="1F4E79"/>
                  </a:solidFill>
                </a:defRPr>
              </a:lvl1pPr>
            </a:lstStyle>
            <a:p>
              <a:r>
                <a:t>3 195 895 позиций</a:t>
              </a:r>
            </a:p>
          </p:txBody>
        </p:sp>
      </p:grpSp>
      <p:grpSp>
        <p:nvGrpSpPr>
          <p:cNvPr id="858" name="Скругленный прямоугольник 59"/>
          <p:cNvGrpSpPr/>
          <p:nvPr/>
        </p:nvGrpSpPr>
        <p:grpSpPr>
          <a:xfrm>
            <a:off x="4741883" y="3793580"/>
            <a:ext cx="1345651" cy="446714"/>
            <a:chOff x="0" y="0"/>
            <a:chExt cx="1345650" cy="446712"/>
          </a:xfrm>
        </p:grpSpPr>
        <p:sp>
          <p:nvSpPr>
            <p:cNvPr id="856" name="Rounded Rectangle"/>
            <p:cNvSpPr/>
            <p:nvPr/>
          </p:nvSpPr>
          <p:spPr>
            <a:xfrm>
              <a:off x="0" y="0"/>
              <a:ext cx="1345651" cy="446713"/>
            </a:xfrm>
            <a:prstGeom prst="roundRect">
              <a:avLst>
                <a:gd name="adj" fmla="val 16667"/>
              </a:avLst>
            </a:prstGeom>
            <a:solidFill>
              <a:srgbClr val="2F5597">
                <a:alpha val="15000"/>
              </a:srgbClr>
            </a:solidFill>
            <a:ln w="12700" cap="flat">
              <a:solidFill>
                <a:srgbClr val="B4C7E7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 b="1">
                  <a:solidFill>
                    <a:srgbClr val="1F4E79"/>
                  </a:solidFill>
                </a:defRPr>
              </a:pPr>
              <a:endParaRPr/>
            </a:p>
          </p:txBody>
        </p:sp>
        <p:sp>
          <p:nvSpPr>
            <p:cNvPr id="857" name="1 подпрограмма,…"/>
            <p:cNvSpPr txBox="1"/>
            <p:nvPr/>
          </p:nvSpPr>
          <p:spPr>
            <a:xfrm>
              <a:off x="21806" y="45556"/>
              <a:ext cx="1302038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sz="1200" b="1">
                  <a:solidFill>
                    <a:srgbClr val="1F4E79"/>
                  </a:solidFill>
                </a:defRPr>
              </a:pPr>
              <a:r>
                <a:t>1 подпрограмма,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sz="1200" b="1">
                  <a:solidFill>
                    <a:srgbClr val="1F4E79"/>
                  </a:solidFill>
                </a:defRPr>
              </a:pPr>
              <a:r>
                <a:t>3 позиции</a:t>
              </a:r>
            </a:p>
          </p:txBody>
        </p:sp>
      </p:grpSp>
      <p:grpSp>
        <p:nvGrpSpPr>
          <p:cNvPr id="861" name="Скругленный прямоугольник 60"/>
          <p:cNvGrpSpPr/>
          <p:nvPr/>
        </p:nvGrpSpPr>
        <p:grpSpPr>
          <a:xfrm>
            <a:off x="4736055" y="4276376"/>
            <a:ext cx="1345651" cy="387158"/>
            <a:chOff x="0" y="0"/>
            <a:chExt cx="1345650" cy="387156"/>
          </a:xfrm>
        </p:grpSpPr>
        <p:sp>
          <p:nvSpPr>
            <p:cNvPr id="859" name="Rounded Rectangle"/>
            <p:cNvSpPr/>
            <p:nvPr/>
          </p:nvSpPr>
          <p:spPr>
            <a:xfrm>
              <a:off x="0" y="0"/>
              <a:ext cx="1345651" cy="387157"/>
            </a:xfrm>
            <a:prstGeom prst="roundRect">
              <a:avLst>
                <a:gd name="adj" fmla="val 16667"/>
              </a:avLst>
            </a:prstGeom>
            <a:solidFill>
              <a:srgbClr val="2F5597">
                <a:alpha val="15000"/>
              </a:srgbClr>
            </a:solidFill>
            <a:ln w="12700" cap="flat">
              <a:solidFill>
                <a:srgbClr val="B4C7E7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 b="1">
                  <a:solidFill>
                    <a:srgbClr val="1F4E79"/>
                  </a:solidFill>
                </a:defRPr>
              </a:pPr>
              <a:endParaRPr/>
            </a:p>
          </p:txBody>
        </p:sp>
        <p:sp>
          <p:nvSpPr>
            <p:cNvPr id="860" name="646 позиций,…"/>
            <p:cNvSpPr txBox="1"/>
            <p:nvPr/>
          </p:nvSpPr>
          <p:spPr>
            <a:xfrm>
              <a:off x="18898" y="15778"/>
              <a:ext cx="1307854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>
                <a:defRPr sz="1200" b="1">
                  <a:solidFill>
                    <a:srgbClr val="1F4E79"/>
                  </a:solidFill>
                </a:defRPr>
              </a:pPr>
              <a:r>
                <a:t>646 позиций,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sz="1200" b="1">
                  <a:solidFill>
                    <a:srgbClr val="1F4E79"/>
                  </a:solidFill>
                </a:defRPr>
              </a:pPr>
              <a:r>
                <a:t> описание 64 КМ</a:t>
              </a:r>
            </a:p>
          </p:txBody>
        </p:sp>
      </p:grpSp>
      <p:grpSp>
        <p:nvGrpSpPr>
          <p:cNvPr id="866" name="Скругленный прямоугольник 52"/>
          <p:cNvGrpSpPr/>
          <p:nvPr/>
        </p:nvGrpSpPr>
        <p:grpSpPr>
          <a:xfrm>
            <a:off x="809281" y="1684461"/>
            <a:ext cx="3895327" cy="511118"/>
            <a:chOff x="0" y="0"/>
            <a:chExt cx="3895325" cy="511117"/>
          </a:xfrm>
        </p:grpSpPr>
        <p:sp>
          <p:nvSpPr>
            <p:cNvPr id="864" name="Rounded Rectangle"/>
            <p:cNvSpPr/>
            <p:nvPr/>
          </p:nvSpPr>
          <p:spPr>
            <a:xfrm>
              <a:off x="0" y="0"/>
              <a:ext cx="3895326" cy="511118"/>
            </a:xfrm>
            <a:prstGeom prst="roundRect">
              <a:avLst>
                <a:gd name="adj" fmla="val 16667"/>
              </a:avLst>
            </a:prstGeom>
            <a:solidFill>
              <a:srgbClr val="2F5597">
                <a:alpha val="15000"/>
              </a:srgbClr>
            </a:solidFill>
            <a:ln w="12700" cap="flat">
              <a:solidFill>
                <a:srgbClr val="B4C7E7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5" name="Наименование отчета"/>
            <p:cNvSpPr txBox="1"/>
            <p:nvPr/>
          </p:nvSpPr>
          <p:spPr>
            <a:xfrm>
              <a:off x="24950" y="117958"/>
              <a:ext cx="3845425" cy="275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>
              <a:lvl1pPr algn="ctr">
                <a:defRPr sz="1400">
                  <a:solidFill>
                    <a:srgbClr val="1F4E79"/>
                  </a:solidFill>
                </a:defRPr>
              </a:lvl1pPr>
            </a:lstStyle>
            <a:p>
              <a:r>
                <a:t>Наименование отчета</a:t>
              </a:r>
            </a:p>
          </p:txBody>
        </p:sp>
      </p:grpSp>
      <p:grpSp>
        <p:nvGrpSpPr>
          <p:cNvPr id="869" name="Скругленный прямоугольник 53"/>
          <p:cNvGrpSpPr/>
          <p:nvPr/>
        </p:nvGrpSpPr>
        <p:grpSpPr>
          <a:xfrm>
            <a:off x="4741883" y="1684463"/>
            <a:ext cx="1345651" cy="511117"/>
            <a:chOff x="0" y="0"/>
            <a:chExt cx="1345650" cy="511115"/>
          </a:xfrm>
        </p:grpSpPr>
        <p:sp>
          <p:nvSpPr>
            <p:cNvPr id="867" name="Rounded Rectangle"/>
            <p:cNvSpPr/>
            <p:nvPr/>
          </p:nvSpPr>
          <p:spPr>
            <a:xfrm>
              <a:off x="0" y="0"/>
              <a:ext cx="1345651" cy="511116"/>
            </a:xfrm>
            <a:prstGeom prst="roundRect">
              <a:avLst>
                <a:gd name="adj" fmla="val 16667"/>
              </a:avLst>
            </a:prstGeom>
            <a:solidFill>
              <a:srgbClr val="2F5597">
                <a:alpha val="15000"/>
              </a:srgbClr>
            </a:solidFill>
            <a:ln w="12700" cap="flat">
              <a:solidFill>
                <a:srgbClr val="B4C7E7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8" name="Кол-во позиций в отчете"/>
            <p:cNvSpPr txBox="1"/>
            <p:nvPr/>
          </p:nvSpPr>
          <p:spPr>
            <a:xfrm>
              <a:off x="24950" y="77757"/>
              <a:ext cx="1295750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200">
                  <a:solidFill>
                    <a:srgbClr val="1F4E79"/>
                  </a:solidFill>
                </a:defRPr>
              </a:lvl1pPr>
            </a:lstStyle>
            <a:p>
              <a:r>
                <a:t>Кол-во позиций в отчете</a:t>
              </a:r>
            </a:p>
          </p:txBody>
        </p:sp>
      </p:grpSp>
      <p:grpSp>
        <p:nvGrpSpPr>
          <p:cNvPr id="874" name="Скругленный прямоугольник 70"/>
          <p:cNvGrpSpPr/>
          <p:nvPr/>
        </p:nvGrpSpPr>
        <p:grpSpPr>
          <a:xfrm>
            <a:off x="809280" y="5384798"/>
            <a:ext cx="10212059" cy="728136"/>
            <a:chOff x="0" y="78333"/>
            <a:chExt cx="10212058" cy="728134"/>
          </a:xfrm>
        </p:grpSpPr>
        <p:sp>
          <p:nvSpPr>
            <p:cNvPr id="872" name="Rounded Rectangle"/>
            <p:cNvSpPr/>
            <p:nvPr/>
          </p:nvSpPr>
          <p:spPr>
            <a:xfrm>
              <a:off x="0" y="78333"/>
              <a:ext cx="10212058" cy="728134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  <a:alpha val="15000"/>
              </a:schemeClr>
            </a:solidFill>
            <a:ln w="12700" cap="flat">
              <a:solidFill>
                <a:srgbClr val="A9D18E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1F4E79"/>
                  </a:solidFill>
                </a:defRPr>
              </a:pPr>
              <a:endParaRPr/>
            </a:p>
          </p:txBody>
        </p:sp>
        <p:sp>
          <p:nvSpPr>
            <p:cNvPr id="873" name="Задача на 2018 - 2020 годы: повышение производительности труда путем сокращения времени на подготовку отчетности по мере внедрения доработок в АС Планирование/ перехода на новую технологическую платформу в целях высвобождения ресурсов ЦАФК и УФК от рутинных операций и использования рабочего времени на аналитику, новые проекты"/>
            <p:cNvSpPr txBox="1"/>
            <p:nvPr/>
          </p:nvSpPr>
          <p:spPr>
            <a:xfrm>
              <a:off x="35544" y="82884"/>
              <a:ext cx="10140969" cy="7190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/>
            <a:p>
              <a:pPr algn="ctr">
                <a:defRPr sz="1400" b="1">
                  <a:solidFill>
                    <a:srgbClr val="1F4E79"/>
                  </a:solidFill>
                </a:defRPr>
              </a:pPr>
              <a:r>
                <a:rPr dirty="0" err="1"/>
                <a:t>Задача</a:t>
              </a:r>
              <a:r>
                <a:rPr dirty="0"/>
                <a:t> </a:t>
              </a:r>
              <a:r>
                <a:rPr dirty="0" err="1"/>
                <a:t>на</a:t>
              </a:r>
              <a:r>
                <a:rPr dirty="0"/>
                <a:t> </a:t>
              </a:r>
              <a:r>
                <a:rPr dirty="0" smtClean="0"/>
                <a:t>2018</a:t>
              </a:r>
              <a:r>
                <a:rPr lang="ru-RU" dirty="0" smtClean="0"/>
                <a:t> - </a:t>
              </a:r>
              <a:r>
                <a:rPr dirty="0" smtClean="0"/>
                <a:t>2020 </a:t>
              </a:r>
              <a:r>
                <a:rPr dirty="0" err="1"/>
                <a:t>годы</a:t>
              </a:r>
              <a:r>
                <a:rPr b="0" dirty="0"/>
                <a:t>: </a:t>
              </a:r>
              <a:r>
                <a:rPr b="0" dirty="0" err="1"/>
                <a:t>повышение</a:t>
              </a:r>
              <a:r>
                <a:rPr b="0" dirty="0"/>
                <a:t> </a:t>
              </a:r>
              <a:r>
                <a:rPr lang="ru-RU" b="0" dirty="0" smtClean="0"/>
                <a:t>эффективности и </a:t>
              </a:r>
              <a:r>
                <a:rPr b="0" dirty="0" err="1" smtClean="0"/>
                <a:t>производительности</a:t>
              </a:r>
              <a:r>
                <a:rPr b="0" dirty="0" smtClean="0"/>
                <a:t> </a:t>
              </a:r>
              <a:r>
                <a:rPr b="0" dirty="0" err="1"/>
                <a:t>труда</a:t>
              </a:r>
              <a:r>
                <a:rPr b="0" dirty="0"/>
                <a:t> </a:t>
              </a:r>
              <a:r>
                <a:rPr b="0" dirty="0" err="1"/>
                <a:t>путем</a:t>
              </a:r>
              <a:r>
                <a:rPr b="0" dirty="0"/>
                <a:t> </a:t>
              </a:r>
              <a:r>
                <a:rPr b="0" dirty="0" err="1"/>
                <a:t>сокращения</a:t>
              </a:r>
              <a:r>
                <a:rPr b="0" dirty="0"/>
                <a:t> </a:t>
              </a:r>
              <a:r>
                <a:rPr b="0" dirty="0" err="1"/>
                <a:t>времени</a:t>
              </a:r>
              <a:r>
                <a:rPr b="0" dirty="0"/>
                <a:t> </a:t>
              </a:r>
              <a:r>
                <a:rPr b="0" dirty="0" err="1"/>
                <a:t>на</a:t>
              </a:r>
              <a:r>
                <a:rPr b="0" dirty="0"/>
                <a:t> </a:t>
              </a:r>
              <a:r>
                <a:rPr b="0" dirty="0" err="1"/>
                <a:t>подготовку</a:t>
              </a:r>
              <a:r>
                <a:rPr b="0" dirty="0"/>
                <a:t> </a:t>
              </a:r>
              <a:r>
                <a:rPr b="0" dirty="0" err="1"/>
                <a:t>отчетности</a:t>
              </a:r>
              <a:r>
                <a:rPr b="0" dirty="0"/>
                <a:t> по </a:t>
              </a:r>
              <a:r>
                <a:rPr b="0" dirty="0" err="1"/>
                <a:t>мере</a:t>
              </a:r>
              <a:r>
                <a:rPr b="0" dirty="0"/>
                <a:t> </a:t>
              </a:r>
              <a:r>
                <a:rPr b="0" dirty="0" err="1"/>
                <a:t>внедрения</a:t>
              </a:r>
              <a:r>
                <a:rPr b="0" dirty="0"/>
                <a:t> </a:t>
              </a:r>
              <a:r>
                <a:rPr b="0" dirty="0" err="1"/>
                <a:t>доработок</a:t>
              </a:r>
              <a:r>
                <a:rPr b="0" dirty="0"/>
                <a:t> в АС </a:t>
              </a:r>
              <a:r>
                <a:rPr b="0" dirty="0" err="1" smtClean="0"/>
                <a:t>Планирование</a:t>
              </a:r>
              <a:r>
                <a:rPr lang="ru-RU" b="0" dirty="0" smtClean="0"/>
                <a:t> </a:t>
              </a:r>
              <a:r>
                <a:rPr b="0" dirty="0" smtClean="0"/>
                <a:t>/ </a:t>
              </a:r>
              <a:r>
                <a:rPr b="0" dirty="0" err="1"/>
                <a:t>перехода</a:t>
              </a:r>
              <a:r>
                <a:rPr b="0" dirty="0"/>
                <a:t> </a:t>
              </a:r>
              <a:r>
                <a:rPr b="0" dirty="0" err="1"/>
                <a:t>на</a:t>
              </a:r>
              <a:r>
                <a:rPr b="0" dirty="0"/>
                <a:t> </a:t>
              </a:r>
              <a:r>
                <a:rPr b="0" dirty="0" err="1"/>
                <a:t>новую</a:t>
              </a:r>
              <a:r>
                <a:rPr b="0" dirty="0"/>
                <a:t> </a:t>
              </a:r>
              <a:r>
                <a:rPr b="0" dirty="0" err="1"/>
                <a:t>технологическую</a:t>
              </a:r>
              <a:r>
                <a:rPr b="0" dirty="0"/>
                <a:t> </a:t>
              </a:r>
              <a:r>
                <a:rPr b="0" dirty="0" err="1"/>
                <a:t>платформу</a:t>
              </a:r>
              <a:r>
                <a:rPr b="0" dirty="0"/>
                <a:t> в </a:t>
              </a:r>
              <a:r>
                <a:rPr b="0" dirty="0" err="1"/>
                <a:t>целях</a:t>
              </a:r>
              <a:r>
                <a:rPr b="0" dirty="0"/>
                <a:t> </a:t>
              </a:r>
              <a:r>
                <a:rPr b="0" dirty="0" err="1"/>
                <a:t>высвобождения</a:t>
              </a:r>
              <a:r>
                <a:rPr b="0" dirty="0"/>
                <a:t> </a:t>
              </a:r>
              <a:r>
                <a:rPr b="0" dirty="0" err="1"/>
                <a:t>ресурсов</a:t>
              </a:r>
              <a:r>
                <a:rPr b="0" dirty="0"/>
                <a:t> ЦАФК и УФК </a:t>
              </a:r>
              <a:r>
                <a:rPr b="0" dirty="0" err="1"/>
                <a:t>от</a:t>
              </a:r>
              <a:r>
                <a:rPr b="0" dirty="0"/>
                <a:t> </a:t>
              </a:r>
              <a:r>
                <a:rPr b="0" dirty="0" err="1"/>
                <a:t>рутинных</a:t>
              </a:r>
              <a:r>
                <a:rPr b="0" dirty="0"/>
                <a:t> </a:t>
              </a:r>
              <a:r>
                <a:rPr b="0" dirty="0" err="1"/>
                <a:t>операций</a:t>
              </a:r>
              <a:r>
                <a:rPr b="0" dirty="0"/>
                <a:t> и </a:t>
              </a:r>
              <a:r>
                <a:rPr b="0" dirty="0" err="1"/>
                <a:t>использования</a:t>
              </a:r>
              <a:r>
                <a:rPr b="0" dirty="0"/>
                <a:t> </a:t>
              </a:r>
              <a:r>
                <a:rPr b="0" dirty="0" err="1"/>
                <a:t>рабочего</a:t>
              </a:r>
              <a:r>
                <a:rPr b="0" dirty="0"/>
                <a:t> </a:t>
              </a:r>
              <a:r>
                <a:rPr b="0" dirty="0" err="1"/>
                <a:t>времени</a:t>
              </a:r>
              <a:r>
                <a:rPr b="0" dirty="0"/>
                <a:t> </a:t>
              </a:r>
              <a:r>
                <a:rPr b="0" dirty="0" err="1"/>
                <a:t>на</a:t>
              </a:r>
              <a:r>
                <a:rPr b="0" dirty="0"/>
                <a:t> </a:t>
              </a:r>
              <a:r>
                <a:rPr b="0" dirty="0" err="1"/>
                <a:t>аналитику</a:t>
              </a:r>
              <a:r>
                <a:rPr b="0" dirty="0"/>
                <a:t>, </a:t>
              </a:r>
              <a:r>
                <a:rPr b="0" dirty="0" err="1"/>
                <a:t>новые</a:t>
              </a:r>
              <a:r>
                <a:rPr b="0" dirty="0"/>
                <a:t> </a:t>
              </a:r>
              <a:r>
                <a:rPr b="0" dirty="0" err="1"/>
                <a:t>проекты</a:t>
              </a:r>
              <a:endParaRPr b="0" dirty="0"/>
            </a:p>
          </p:txBody>
        </p:sp>
      </p:grpSp>
      <p:grpSp>
        <p:nvGrpSpPr>
          <p:cNvPr id="100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101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TextBox 95"/>
            <p:cNvSpPr txBox="1"/>
            <p:nvPr/>
          </p:nvSpPr>
          <p:spPr>
            <a:xfrm>
              <a:off x="0" y="19708"/>
              <a:ext cx="7974718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Итоги формирования отчетности по результатам контрольной деятельности в ФБС за 2017 год и задачи на 2018 - 2019 годы</a:t>
              </a:r>
              <a:endParaRPr dirty="0"/>
            </a:p>
          </p:txBody>
        </p:sp>
      </p:grpSp>
      <p:sp>
        <p:nvSpPr>
          <p:cNvPr id="84" name="Rounded Rectangle"/>
          <p:cNvSpPr/>
          <p:nvPr/>
        </p:nvSpPr>
        <p:spPr>
          <a:xfrm>
            <a:off x="6960114" y="2117498"/>
            <a:ext cx="4168496" cy="680246"/>
          </a:xfrm>
          <a:prstGeom prst="roundRect">
            <a:avLst>
              <a:gd name="adj" fmla="val 16667"/>
            </a:avLst>
          </a:prstGeom>
          <a:solidFill>
            <a:srgbClr val="2F5597">
              <a:alpha val="15000"/>
            </a:srgbClr>
          </a:solidFill>
          <a:ln w="19050" cap="flat">
            <a:solidFill>
              <a:srgbClr val="FF0000"/>
            </a:solidFill>
            <a:prstDash val="sysDot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ru-RU" sz="1000" dirty="0">
                <a:solidFill>
                  <a:srgbClr val="1F4E79"/>
                </a:solidFill>
              </a:rPr>
              <a:t>Доклад в Минфин </a:t>
            </a:r>
            <a:r>
              <a:rPr lang="ru-RU" sz="1000" dirty="0" smtClean="0">
                <a:solidFill>
                  <a:srgbClr val="1F4E79"/>
                </a:solidFill>
              </a:rPr>
              <a:t>России «Основные </a:t>
            </a:r>
            <a:r>
              <a:rPr lang="ru-RU" sz="1000" dirty="0">
                <a:solidFill>
                  <a:srgbClr val="1F4E79"/>
                </a:solidFill>
              </a:rPr>
              <a:t>результаты контрольной </a:t>
            </a:r>
            <a:r>
              <a:rPr lang="ru-RU" sz="1000" dirty="0" smtClean="0">
                <a:solidFill>
                  <a:srgbClr val="1F4E79"/>
                </a:solidFill>
              </a:rPr>
              <a:t>деятельности и наиболее </a:t>
            </a:r>
            <a:r>
              <a:rPr lang="ru-RU" sz="1000" dirty="0">
                <a:solidFill>
                  <a:srgbClr val="1F4E79"/>
                </a:solidFill>
              </a:rPr>
              <a:t>значимые мероприятия по контролю в финансово-бюджетной сфере, проведенные Федеральным казначейством в 2017 </a:t>
            </a:r>
            <a:r>
              <a:rPr lang="ru-RU" sz="1000" dirty="0" smtClean="0">
                <a:solidFill>
                  <a:srgbClr val="1F4E79"/>
                </a:solidFill>
              </a:rPr>
              <a:t>году»</a:t>
            </a:r>
            <a:endParaRPr sz="1000" dirty="0">
              <a:solidFill>
                <a:srgbClr val="1F4E79"/>
              </a:solidFill>
            </a:endParaRPr>
          </a:p>
        </p:txBody>
      </p:sp>
      <p:grpSp>
        <p:nvGrpSpPr>
          <p:cNvPr id="87" name="Группа 86"/>
          <p:cNvGrpSpPr/>
          <p:nvPr/>
        </p:nvGrpSpPr>
        <p:grpSpPr>
          <a:xfrm>
            <a:off x="3429461" y="6311658"/>
            <a:ext cx="2136454" cy="246221"/>
            <a:chOff x="3429461" y="6311658"/>
            <a:chExt cx="2136454" cy="246221"/>
          </a:xfrm>
        </p:grpSpPr>
        <p:sp>
          <p:nvSpPr>
            <p:cNvPr id="86" name="Скругленный прямоугольник 82"/>
            <p:cNvSpPr/>
            <p:nvPr/>
          </p:nvSpPr>
          <p:spPr>
            <a:xfrm>
              <a:off x="3429461" y="6375681"/>
              <a:ext cx="476569" cy="141130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40000"/>
                <a:lumOff val="60000"/>
                <a:alpha val="15000"/>
              </a:schemeClr>
            </a:solidFill>
            <a:ln w="19050">
              <a:solidFill>
                <a:srgbClr val="FF0000"/>
              </a:solidFill>
              <a:prstDash val="sysDot"/>
              <a:miter/>
            </a:ln>
          </p:spPr>
          <p:txBody>
            <a:bodyPr lIns="45719" rIns="45719" anchor="ctr"/>
            <a:lstStyle/>
            <a:p>
              <a:pPr algn="ctr">
                <a:defRPr sz="1000">
                  <a:solidFill>
                    <a:srgbClr val="1F4E79"/>
                  </a:solidFill>
                </a:defRPr>
              </a:pPr>
              <a:endParaRPr/>
            </a:p>
          </p:txBody>
        </p:sp>
        <p:sp>
          <p:nvSpPr>
            <p:cNvPr id="88" name="TextBox 4"/>
            <p:cNvSpPr txBox="1"/>
            <p:nvPr/>
          </p:nvSpPr>
          <p:spPr>
            <a:xfrm>
              <a:off x="3931342" y="6311658"/>
              <a:ext cx="1634573" cy="2462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>
              <a:lvl1pPr>
                <a:defRPr sz="1000">
                  <a:solidFill>
                    <a:srgbClr val="1F4E79"/>
                  </a:solidFill>
                </a:defRPr>
              </a:lvl1pPr>
            </a:lstStyle>
            <a:p>
              <a:r>
                <a:rPr lang="ru-RU" dirty="0" smtClean="0"/>
                <a:t>частичная автоматизация</a:t>
              </a:r>
              <a:endParaRPr dirty="0"/>
            </a:p>
          </p:txBody>
        </p:sp>
      </p:grpSp>
      <p:grpSp>
        <p:nvGrpSpPr>
          <p:cNvPr id="89" name="Скругленный прямоугольник 71"/>
          <p:cNvGrpSpPr/>
          <p:nvPr/>
        </p:nvGrpSpPr>
        <p:grpSpPr>
          <a:xfrm>
            <a:off x="6968066" y="2821906"/>
            <a:ext cx="4168495" cy="434162"/>
            <a:chOff x="0" y="0"/>
            <a:chExt cx="4053271" cy="472129"/>
          </a:xfrm>
        </p:grpSpPr>
        <p:sp>
          <p:nvSpPr>
            <p:cNvPr id="90" name="Rounded Rectangle"/>
            <p:cNvSpPr/>
            <p:nvPr/>
          </p:nvSpPr>
          <p:spPr>
            <a:xfrm>
              <a:off x="0" y="0"/>
              <a:ext cx="4053271" cy="472129"/>
            </a:xfrm>
            <a:prstGeom prst="roundRect">
              <a:avLst>
                <a:gd name="adj" fmla="val 16667"/>
              </a:avLst>
            </a:prstGeom>
            <a:solidFill>
              <a:srgbClr val="FF4F4F">
                <a:alpha val="15000"/>
              </a:srgbClr>
            </a:solidFill>
            <a:ln w="19050" cap="flat">
              <a:solidFill>
                <a:srgbClr val="FF0000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" name="Запрос Аппаратов полномочных представителей Президента РФ в ЦФО и ЮФО (запрос данных; АС Планирование)"/>
            <p:cNvSpPr txBox="1"/>
            <p:nvPr/>
          </p:nvSpPr>
          <p:spPr>
            <a:xfrm>
              <a:off x="23047" y="39546"/>
              <a:ext cx="4007176" cy="4137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>
              <a:lvl1pPr algn="ctr">
                <a:defRPr sz="1000">
                  <a:solidFill>
                    <a:srgbClr val="1F4E79"/>
                  </a:solidFill>
                </a:defRPr>
              </a:lvl1pPr>
            </a:lstStyle>
            <a:p>
              <a:r>
                <a:rPr dirty="0" err="1" smtClean="0"/>
                <a:t>Запрос</a:t>
              </a:r>
              <a:r>
                <a:rPr lang="ru-RU" dirty="0" err="1" smtClean="0"/>
                <a:t>ы</a:t>
              </a:r>
              <a:r>
                <a:rPr lang="ru-RU" dirty="0" smtClean="0"/>
                <a:t> </a:t>
              </a:r>
              <a:r>
                <a:rPr dirty="0" err="1" smtClean="0"/>
                <a:t>Аппаратов</a:t>
              </a:r>
              <a:r>
                <a:rPr dirty="0" smtClean="0"/>
                <a:t> </a:t>
              </a:r>
              <a:r>
                <a:rPr dirty="0" err="1"/>
                <a:t>полномочных</a:t>
              </a:r>
              <a:r>
                <a:rPr dirty="0"/>
                <a:t> </a:t>
              </a:r>
              <a:r>
                <a:rPr dirty="0" err="1"/>
                <a:t>представителей</a:t>
              </a:r>
              <a:r>
                <a:rPr dirty="0"/>
                <a:t> </a:t>
              </a:r>
              <a:r>
                <a:rPr dirty="0" err="1"/>
                <a:t>Президента</a:t>
              </a:r>
              <a:r>
                <a:rPr dirty="0"/>
                <a:t> РФ в ЦФО и ЮФО (</a:t>
              </a:r>
              <a:r>
                <a:rPr dirty="0" err="1"/>
                <a:t>запрос</a:t>
              </a:r>
              <a:r>
                <a:rPr dirty="0"/>
                <a:t> </a:t>
              </a:r>
              <a:r>
                <a:rPr dirty="0" err="1"/>
                <a:t>данных</a:t>
              </a:r>
              <a:r>
                <a:rPr dirty="0"/>
                <a:t>; АС </a:t>
              </a:r>
              <a:r>
                <a:rPr dirty="0" err="1"/>
                <a:t>Планирование</a:t>
              </a:r>
              <a:r>
                <a:rPr dirty="0"/>
                <a:t>)</a:t>
              </a:r>
            </a:p>
          </p:txBody>
        </p:sp>
      </p:grpSp>
      <p:grpSp>
        <p:nvGrpSpPr>
          <p:cNvPr id="92" name="Скругленный прямоугольник 72"/>
          <p:cNvGrpSpPr/>
          <p:nvPr/>
        </p:nvGrpSpPr>
        <p:grpSpPr>
          <a:xfrm>
            <a:off x="6968066" y="3283011"/>
            <a:ext cx="4168495" cy="399746"/>
            <a:chOff x="0" y="83304"/>
            <a:chExt cx="4053271" cy="434705"/>
          </a:xfrm>
        </p:grpSpPr>
        <p:sp>
          <p:nvSpPr>
            <p:cNvPr id="93" name="Rounded Rectangle"/>
            <p:cNvSpPr/>
            <p:nvPr/>
          </p:nvSpPr>
          <p:spPr>
            <a:xfrm>
              <a:off x="0" y="83304"/>
              <a:ext cx="4053271" cy="434705"/>
            </a:xfrm>
            <a:prstGeom prst="roundRect">
              <a:avLst>
                <a:gd name="adj" fmla="val 16667"/>
              </a:avLst>
            </a:prstGeom>
            <a:solidFill>
              <a:srgbClr val="FF4F4F">
                <a:alpha val="15000"/>
              </a:srgbClr>
            </a:solidFill>
            <a:ln w="19050" cap="flat">
              <a:solidFill>
                <a:srgbClr val="FF0000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000">
                  <a:solidFill>
                    <a:srgbClr val="1F4E79"/>
                  </a:solidFill>
                </a:defRPr>
              </a:pPr>
              <a:endParaRPr/>
            </a:p>
          </p:txBody>
        </p:sp>
        <p:sp>
          <p:nvSpPr>
            <p:cNvPr id="94" name="Запрос Аналитического центра при Правительстве РФ…"/>
            <p:cNvSpPr txBox="1"/>
            <p:nvPr/>
          </p:nvSpPr>
          <p:spPr>
            <a:xfrm>
              <a:off x="25287" y="152475"/>
              <a:ext cx="4002696" cy="351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/>
            <a:p>
              <a:pPr algn="ctr">
                <a:defRPr sz="1000">
                  <a:solidFill>
                    <a:srgbClr val="1F4E79"/>
                  </a:solidFill>
                </a:defRPr>
              </a:pPr>
              <a:r>
                <a:rPr dirty="0" err="1"/>
                <a:t>Запрос</a:t>
              </a:r>
              <a:r>
                <a:rPr dirty="0"/>
                <a:t> </a:t>
              </a:r>
              <a:r>
                <a:rPr dirty="0" err="1"/>
                <a:t>Аналитического</a:t>
              </a:r>
              <a:r>
                <a:rPr dirty="0"/>
                <a:t> </a:t>
              </a:r>
              <a:r>
                <a:rPr dirty="0" err="1"/>
                <a:t>центра</a:t>
              </a:r>
              <a:r>
                <a:rPr dirty="0"/>
                <a:t> </a:t>
              </a:r>
              <a:r>
                <a:rPr dirty="0" err="1"/>
                <a:t>при</a:t>
              </a:r>
              <a:r>
                <a:rPr dirty="0"/>
                <a:t> </a:t>
              </a:r>
              <a:r>
                <a:rPr dirty="0" err="1"/>
                <a:t>Правительстве</a:t>
              </a:r>
              <a:r>
                <a:rPr dirty="0"/>
                <a:t> РФ </a:t>
              </a:r>
            </a:p>
            <a:p>
              <a:pPr algn="ctr">
                <a:defRPr sz="1000">
                  <a:solidFill>
                    <a:srgbClr val="1F4E79"/>
                  </a:solidFill>
                </a:defRPr>
              </a:pPr>
              <a:r>
                <a:rPr dirty="0"/>
                <a:t>(АС </a:t>
              </a:r>
              <a:r>
                <a:rPr dirty="0" err="1"/>
                <a:t>Планирование</a:t>
              </a:r>
              <a:r>
                <a:rPr dirty="0"/>
                <a:t>)</a:t>
              </a:r>
            </a:p>
          </p:txBody>
        </p:sp>
      </p:grpSp>
      <p:grpSp>
        <p:nvGrpSpPr>
          <p:cNvPr id="95" name="Скругленный прямоугольник 73"/>
          <p:cNvGrpSpPr/>
          <p:nvPr/>
        </p:nvGrpSpPr>
        <p:grpSpPr>
          <a:xfrm>
            <a:off x="6968066" y="3715195"/>
            <a:ext cx="4168495" cy="337080"/>
            <a:chOff x="0" y="-11538"/>
            <a:chExt cx="4053271" cy="354106"/>
          </a:xfrm>
        </p:grpSpPr>
        <p:sp>
          <p:nvSpPr>
            <p:cNvPr id="96" name="Rounded Rectangle"/>
            <p:cNvSpPr/>
            <p:nvPr/>
          </p:nvSpPr>
          <p:spPr>
            <a:xfrm>
              <a:off x="0" y="-11538"/>
              <a:ext cx="4053271" cy="354106"/>
            </a:xfrm>
            <a:prstGeom prst="roundRect">
              <a:avLst>
                <a:gd name="adj" fmla="val 16667"/>
              </a:avLst>
            </a:prstGeom>
            <a:solidFill>
              <a:srgbClr val="FF4F4F">
                <a:alpha val="15000"/>
              </a:srgbClr>
            </a:solidFill>
            <a:ln w="19050" cap="flat">
              <a:solidFill>
                <a:srgbClr val="FF0000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000">
                  <a:solidFill>
                    <a:srgbClr val="1F4E79"/>
                  </a:solidFill>
                </a:defRPr>
              </a:pPr>
              <a:endParaRPr/>
            </a:p>
          </p:txBody>
        </p:sp>
        <p:sp>
          <p:nvSpPr>
            <p:cNvPr id="97" name="Запрос Генеральной прокуратуры РФ (АС Планирование)"/>
            <p:cNvSpPr txBox="1"/>
            <p:nvPr/>
          </p:nvSpPr>
          <p:spPr>
            <a:xfrm>
              <a:off x="23353" y="71988"/>
              <a:ext cx="4006564" cy="211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>
              <a:lvl1pPr algn="ctr">
                <a:defRPr sz="1000">
                  <a:solidFill>
                    <a:srgbClr val="1F4E79"/>
                  </a:solidFill>
                </a:defRPr>
              </a:lvl1pPr>
            </a:lstStyle>
            <a:p>
              <a:r>
                <a:rPr dirty="0" err="1"/>
                <a:t>Запрос</a:t>
              </a:r>
              <a:r>
                <a:rPr dirty="0"/>
                <a:t> </a:t>
              </a:r>
              <a:r>
                <a:rPr dirty="0" err="1"/>
                <a:t>Генеральной</a:t>
              </a:r>
              <a:r>
                <a:rPr dirty="0"/>
                <a:t> </a:t>
              </a:r>
              <a:r>
                <a:rPr dirty="0" err="1"/>
                <a:t>прокуратуры</a:t>
              </a:r>
              <a:r>
                <a:rPr dirty="0"/>
                <a:t> РФ (АС </a:t>
              </a:r>
              <a:r>
                <a:rPr dirty="0" err="1"/>
                <a:t>Планирование</a:t>
              </a:r>
              <a:r>
                <a:rPr dirty="0"/>
                <a:t>)</a:t>
              </a:r>
            </a:p>
          </p:txBody>
        </p:sp>
      </p:grpSp>
      <p:grpSp>
        <p:nvGrpSpPr>
          <p:cNvPr id="98" name="Скругленный прямоугольник 74"/>
          <p:cNvGrpSpPr/>
          <p:nvPr/>
        </p:nvGrpSpPr>
        <p:grpSpPr>
          <a:xfrm>
            <a:off x="6968066" y="4071977"/>
            <a:ext cx="4168495" cy="372897"/>
            <a:chOff x="0" y="-9129"/>
            <a:chExt cx="4053271" cy="428145"/>
          </a:xfrm>
        </p:grpSpPr>
        <p:sp>
          <p:nvSpPr>
            <p:cNvPr id="99" name="Rounded Rectangle"/>
            <p:cNvSpPr/>
            <p:nvPr/>
          </p:nvSpPr>
          <p:spPr>
            <a:xfrm>
              <a:off x="0" y="-9129"/>
              <a:ext cx="4053271" cy="428145"/>
            </a:xfrm>
            <a:prstGeom prst="roundRect">
              <a:avLst>
                <a:gd name="adj" fmla="val 16667"/>
              </a:avLst>
            </a:prstGeom>
            <a:solidFill>
              <a:srgbClr val="FF4F4F">
                <a:alpha val="15000"/>
              </a:srgbClr>
            </a:solidFill>
            <a:ln w="19050" cap="flat">
              <a:solidFill>
                <a:srgbClr val="FF0000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Запрос Следственного комитета РФ (АС Планирование)"/>
            <p:cNvSpPr txBox="1"/>
            <p:nvPr/>
          </p:nvSpPr>
          <p:spPr>
            <a:xfrm>
              <a:off x="20900" y="108222"/>
              <a:ext cx="4011470" cy="211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>
              <a:lvl1pPr algn="ctr">
                <a:defRPr sz="1000">
                  <a:solidFill>
                    <a:srgbClr val="1F4E79"/>
                  </a:solidFill>
                </a:defRPr>
              </a:lvl1pPr>
            </a:lstStyle>
            <a:p>
              <a:r>
                <a:rPr dirty="0" err="1"/>
                <a:t>Запрос</a:t>
              </a:r>
              <a:r>
                <a:rPr dirty="0"/>
                <a:t> </a:t>
              </a:r>
              <a:r>
                <a:rPr dirty="0" err="1"/>
                <a:t>Следственного</a:t>
              </a:r>
              <a:r>
                <a:rPr dirty="0"/>
                <a:t> </a:t>
              </a:r>
              <a:r>
                <a:rPr dirty="0" err="1"/>
                <a:t>комитета</a:t>
              </a:r>
              <a:r>
                <a:rPr dirty="0"/>
                <a:t> РФ (АС </a:t>
              </a:r>
              <a:r>
                <a:rPr dirty="0" err="1"/>
                <a:t>Планирование</a:t>
              </a:r>
              <a:r>
                <a:rPr dirty="0"/>
                <a:t>)</a:t>
              </a:r>
            </a:p>
          </p:txBody>
        </p:sp>
      </p:grpSp>
      <p:grpSp>
        <p:nvGrpSpPr>
          <p:cNvPr id="104" name="Скругленный прямоугольник 75"/>
          <p:cNvGrpSpPr/>
          <p:nvPr/>
        </p:nvGrpSpPr>
        <p:grpSpPr>
          <a:xfrm>
            <a:off x="6968066" y="4479316"/>
            <a:ext cx="4168495" cy="363847"/>
            <a:chOff x="0" y="0"/>
            <a:chExt cx="4053271" cy="395665"/>
          </a:xfrm>
        </p:grpSpPr>
        <p:sp>
          <p:nvSpPr>
            <p:cNvPr id="105" name="Rounded Rectangle"/>
            <p:cNvSpPr/>
            <p:nvPr/>
          </p:nvSpPr>
          <p:spPr>
            <a:xfrm>
              <a:off x="0" y="0"/>
              <a:ext cx="4053271" cy="395665"/>
            </a:xfrm>
            <a:prstGeom prst="roundRect">
              <a:avLst>
                <a:gd name="adj" fmla="val 16667"/>
              </a:avLst>
            </a:prstGeom>
            <a:solidFill>
              <a:srgbClr val="FF4F4F">
                <a:alpha val="15000"/>
              </a:srgbClr>
            </a:solidFill>
            <a:ln w="19050" cap="flat">
              <a:solidFill>
                <a:srgbClr val="FF0000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Запрос Минфина России (АС Планирование)"/>
            <p:cNvSpPr txBox="1"/>
            <p:nvPr/>
          </p:nvSpPr>
          <p:spPr>
            <a:xfrm>
              <a:off x="19314" y="91982"/>
              <a:ext cx="4014642" cy="211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>
              <a:lvl1pPr algn="ctr">
                <a:defRPr sz="1000">
                  <a:solidFill>
                    <a:srgbClr val="1F4E79"/>
                  </a:solidFill>
                </a:defRPr>
              </a:lvl1pPr>
            </a:lstStyle>
            <a:p>
              <a:r>
                <a:rPr dirty="0" err="1"/>
                <a:t>Запрос</a:t>
              </a:r>
              <a:r>
                <a:rPr dirty="0"/>
                <a:t> </a:t>
              </a:r>
              <a:r>
                <a:rPr dirty="0" err="1"/>
                <a:t>Минфина</a:t>
              </a:r>
              <a:r>
                <a:rPr dirty="0"/>
                <a:t> </a:t>
              </a:r>
              <a:r>
                <a:rPr dirty="0" err="1"/>
                <a:t>России</a:t>
              </a:r>
              <a:r>
                <a:rPr dirty="0"/>
                <a:t> (АС </a:t>
              </a:r>
              <a:r>
                <a:rPr dirty="0" err="1"/>
                <a:t>Планирование</a:t>
              </a:r>
              <a:r>
                <a:rPr dirty="0"/>
                <a:t>)</a:t>
              </a:r>
            </a:p>
          </p:txBody>
        </p:sp>
      </p:grpSp>
      <p:grpSp>
        <p:nvGrpSpPr>
          <p:cNvPr id="107" name="Скругленный прямоугольник 78"/>
          <p:cNvGrpSpPr/>
          <p:nvPr/>
        </p:nvGrpSpPr>
        <p:grpSpPr>
          <a:xfrm>
            <a:off x="6968066" y="4864743"/>
            <a:ext cx="4168495" cy="370359"/>
            <a:chOff x="0" y="0"/>
            <a:chExt cx="4053271" cy="468485"/>
          </a:xfrm>
        </p:grpSpPr>
        <p:sp>
          <p:nvSpPr>
            <p:cNvPr id="108" name="Rounded Rectangle"/>
            <p:cNvSpPr/>
            <p:nvPr/>
          </p:nvSpPr>
          <p:spPr>
            <a:xfrm>
              <a:off x="0" y="0"/>
              <a:ext cx="4053271" cy="468485"/>
            </a:xfrm>
            <a:prstGeom prst="roundRect">
              <a:avLst>
                <a:gd name="adj" fmla="val 16667"/>
              </a:avLst>
            </a:prstGeom>
            <a:solidFill>
              <a:srgbClr val="FF4F4F">
                <a:alpha val="15000"/>
              </a:srgbClr>
            </a:solidFill>
            <a:ln w="19050" cap="flat">
              <a:solidFill>
                <a:srgbClr val="FF0000"/>
              </a:solidFill>
              <a:prstDash val="sysDot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Запрос Минюста России (запрос данных)"/>
            <p:cNvSpPr txBox="1"/>
            <p:nvPr/>
          </p:nvSpPr>
          <p:spPr>
            <a:xfrm>
              <a:off x="22869" y="128391"/>
              <a:ext cx="4007532" cy="2117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6000" tIns="36000" rIns="36000" bIns="36000" numCol="1" anchor="ctr">
              <a:spAutoFit/>
            </a:bodyPr>
            <a:lstStyle>
              <a:lvl1pPr algn="ctr">
                <a:defRPr sz="1000">
                  <a:solidFill>
                    <a:srgbClr val="1F4E79"/>
                  </a:solidFill>
                </a:defRPr>
              </a:lvl1pPr>
            </a:lstStyle>
            <a:p>
              <a:r>
                <a:t>Запрос Минюста России (запрос данных)</a:t>
              </a: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26163" y="6351985"/>
            <a:ext cx="332461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3744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16042" y="6399734"/>
            <a:ext cx="342900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grpSp>
        <p:nvGrpSpPr>
          <p:cNvPr id="2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6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TextBox 95"/>
            <p:cNvSpPr txBox="1"/>
            <p:nvPr/>
          </p:nvSpPr>
          <p:spPr>
            <a:xfrm>
              <a:off x="0" y="138973"/>
              <a:ext cx="7974718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Основные нарушения при внесении сведений по КМ в АС Планирование </a:t>
              </a:r>
              <a:endParaRPr dirty="0"/>
            </a:p>
          </p:txBody>
        </p:sp>
      </p:grp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582223303"/>
              </p:ext>
            </p:extLst>
          </p:nvPr>
        </p:nvGraphicFramePr>
        <p:xfrm>
          <a:off x="917576" y="1847850"/>
          <a:ext cx="3968750" cy="340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Стрелка вправо 12"/>
          <p:cNvSpPr/>
          <p:nvPr/>
        </p:nvSpPr>
        <p:spPr>
          <a:xfrm>
            <a:off x="5410200" y="2105025"/>
            <a:ext cx="1295400" cy="3362325"/>
          </a:xfrm>
          <a:prstGeom prst="rightArrow">
            <a:avLst/>
          </a:prstGeom>
          <a:solidFill>
            <a:schemeClr val="bg2">
              <a:lumMod val="9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898824" y="5898545"/>
            <a:ext cx="10788668" cy="542925"/>
            <a:chOff x="640649" y="6115050"/>
            <a:chExt cx="10322625" cy="542925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640649" y="6115050"/>
              <a:ext cx="10322625" cy="542925"/>
              <a:chOff x="2474" y="1450062"/>
              <a:chExt cx="5062351" cy="1357549"/>
            </a:xfrm>
            <a:scene3d>
              <a:camera prst="orthographicFront"/>
              <a:lightRig rig="flat" dir="t"/>
            </a:scene3d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2474" y="1450062"/>
                <a:ext cx="5062351" cy="1357549"/>
              </a:xfrm>
              <a:prstGeom prst="roundRect">
                <a:avLst>
                  <a:gd name="adj" fmla="val 10000"/>
                </a:avLst>
              </a:prstGeom>
              <a:solidFill>
                <a:schemeClr val="bg2"/>
              </a:solidFill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6">
                  <a:alpha val="70000"/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6">
                  <a:alpha val="7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16" name="Скругленный прямоугольник 4"/>
              <p:cNvSpPr/>
              <p:nvPr/>
            </p:nvSpPr>
            <p:spPr>
              <a:xfrm>
                <a:off x="42235" y="1489823"/>
                <a:ext cx="4982829" cy="1278027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dirty="0" smtClean="0"/>
                  <a:t>После формирования отчетности в Свод-Смарте корректировка переданных сведений в АСП недопустима!</a:t>
                </a:r>
                <a:endParaRPr lang="ru-RU" sz="1600" kern="1200" dirty="0"/>
              </a:p>
            </p:txBody>
          </p:sp>
        </p:grpSp>
        <p:pic>
          <p:nvPicPr>
            <p:cNvPr id="17" name="Image" descr="Image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715818" y="6170008"/>
              <a:ext cx="446232" cy="446231"/>
            </a:xfrm>
            <a:prstGeom prst="rect">
              <a:avLst/>
            </a:prstGeom>
            <a:ln w="12700">
              <a:miter lim="400000"/>
            </a:ln>
          </p:spPr>
        </p:pic>
      </p:grp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2442283883"/>
              </p:ext>
            </p:extLst>
          </p:nvPr>
        </p:nvGraphicFramePr>
        <p:xfrm>
          <a:off x="7099300" y="1576917"/>
          <a:ext cx="4578350" cy="4138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60718" y="1671978"/>
            <a:ext cx="5132718" cy="6100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Отсутствует нарушение в Классификаторе нарушений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369546" y="1671978"/>
            <a:ext cx="5431390" cy="6100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Внесение изменений в Классификатор нарушений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5802704" y="1707695"/>
            <a:ext cx="489204" cy="484632"/>
          </a:xfrm>
          <a:prstGeom prst="rightArrow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60718" y="2341200"/>
            <a:ext cx="5132718" cy="60873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Занесение в </a:t>
            </a:r>
            <a:r>
              <a:rPr lang="ru-RU" sz="1600" dirty="0" err="1" smtClean="0">
                <a:solidFill>
                  <a:schemeClr val="tx1"/>
                </a:solidFill>
              </a:rPr>
              <a:t>АСП</a:t>
            </a:r>
            <a:r>
              <a:rPr lang="ru-RU" sz="1600" dirty="0" smtClean="0">
                <a:solidFill>
                  <a:schemeClr val="tx1"/>
                </a:solidFill>
              </a:rPr>
              <a:t> сведений о результатах КМ по акту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и по отчету с учетом возражений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>
            <a:off x="5802893" y="2361989"/>
            <a:ext cx="489204" cy="484632"/>
          </a:xfrm>
          <a:prstGeom prst="rightArrow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6369546" y="2341200"/>
            <a:ext cx="5431390" cy="6087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Планируется формирование 2 вкладок (доработка </a:t>
            </a:r>
            <a:r>
              <a:rPr lang="ru-RU" sz="1600" dirty="0" err="1" smtClean="0">
                <a:solidFill>
                  <a:schemeClr val="tx1"/>
                </a:solidFill>
              </a:rPr>
              <a:t>АСП</a:t>
            </a:r>
            <a:r>
              <a:rPr lang="ru-RU" sz="1600" dirty="0" smtClean="0">
                <a:solidFill>
                  <a:schemeClr val="tx1"/>
                </a:solidFill>
              </a:rPr>
              <a:t>):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«Данные по акту» и «Данные по отчету»</a:t>
            </a:r>
          </a:p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49253" y="3007074"/>
            <a:ext cx="5132718" cy="6505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Отражение сведений об административных расследованиях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6369546" y="3007075"/>
            <a:ext cx="5431390" cy="6505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Занесение информации </a:t>
            </a:r>
            <a:r>
              <a:rPr lang="ru-RU" sz="1600" dirty="0" smtClean="0">
                <a:solidFill>
                  <a:schemeClr val="tx1"/>
                </a:solidFill>
              </a:rPr>
              <a:t>- после </a:t>
            </a:r>
            <a:r>
              <a:rPr lang="ru-RU" sz="1600" dirty="0">
                <a:solidFill>
                  <a:schemeClr val="tx1"/>
                </a:solidFill>
              </a:rPr>
              <a:t>утверждения изменений в приказ ФК № 494</a:t>
            </a:r>
          </a:p>
        </p:txBody>
      </p:sp>
      <p:sp>
        <p:nvSpPr>
          <p:cNvPr id="47" name="Стрелка вправо 46"/>
          <p:cNvSpPr/>
          <p:nvPr/>
        </p:nvSpPr>
        <p:spPr>
          <a:xfrm>
            <a:off x="5822836" y="3115325"/>
            <a:ext cx="489204" cy="484632"/>
          </a:xfrm>
          <a:prstGeom prst="rightArrow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60718" y="3737785"/>
            <a:ext cx="5132718" cy="69903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Определение даты </a:t>
            </a:r>
            <a:r>
              <a:rPr lang="ru-RU" sz="1600" dirty="0" smtClean="0">
                <a:solidFill>
                  <a:schemeClr val="tx1"/>
                </a:solidFill>
              </a:rPr>
              <a:t>КМ во </a:t>
            </a:r>
            <a:r>
              <a:rPr lang="ru-RU" sz="1600" dirty="0">
                <a:solidFill>
                  <a:schemeClr val="tx1"/>
                </a:solidFill>
              </a:rPr>
              <a:t>вкладке «Общие» в карточке КМ в </a:t>
            </a:r>
            <a:r>
              <a:rPr lang="ru-RU" sz="1600" dirty="0" smtClean="0">
                <a:solidFill>
                  <a:schemeClr val="tx1"/>
                </a:solidFill>
              </a:rPr>
              <a:t>АСП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369546" y="3737786"/>
            <a:ext cx="5431390" cy="6990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Указывается дата подписания </a:t>
            </a:r>
            <a:r>
              <a:rPr lang="ru-RU" sz="1600" dirty="0" smtClean="0">
                <a:solidFill>
                  <a:schemeClr val="tx1"/>
                </a:solidFill>
              </a:rPr>
              <a:t>акта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0" name="Стрелка вправо 49"/>
          <p:cNvSpPr/>
          <p:nvPr/>
        </p:nvSpPr>
        <p:spPr>
          <a:xfrm>
            <a:off x="5822836" y="3841149"/>
            <a:ext cx="489204" cy="484632"/>
          </a:xfrm>
          <a:prstGeom prst="rightArrow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60718" y="4499543"/>
            <a:ext cx="5132718" cy="85192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Срок размещения документов в </a:t>
            </a:r>
            <a:r>
              <a:rPr lang="ru-RU" sz="1600" dirty="0" smtClean="0">
                <a:solidFill>
                  <a:schemeClr val="tx1"/>
                </a:solidFill>
              </a:rPr>
              <a:t>АСП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- в </a:t>
            </a:r>
            <a:r>
              <a:rPr lang="ru-RU" sz="1600" dirty="0">
                <a:solidFill>
                  <a:schemeClr val="tx1"/>
                </a:solidFill>
              </a:rPr>
              <a:t>течение 3х рабочих </a:t>
            </a:r>
            <a:r>
              <a:rPr lang="ru-RU" sz="1600" dirty="0" smtClean="0">
                <a:solidFill>
                  <a:schemeClr val="tx1"/>
                </a:solidFill>
              </a:rPr>
              <a:t>дней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6369546" y="4499542"/>
            <a:ext cx="5431390" cy="85192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Изменение срока не </a:t>
            </a:r>
            <a:r>
              <a:rPr lang="ru-RU" sz="1600" dirty="0" smtClean="0">
                <a:solidFill>
                  <a:schemeClr val="tx1"/>
                </a:solidFill>
              </a:rPr>
              <a:t>планируется, контроль за своевременностью внесения сведений будет усилен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3" name="Стрелка вправо 52"/>
          <p:cNvSpPr/>
          <p:nvPr/>
        </p:nvSpPr>
        <p:spPr>
          <a:xfrm>
            <a:off x="5802704" y="4683191"/>
            <a:ext cx="489204" cy="484632"/>
          </a:xfrm>
          <a:prstGeom prst="rightArrow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49253" y="5430741"/>
            <a:ext cx="5132718" cy="9786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Расхождение сведений о начисленных и поступивших штрафах КАУвФБС и УД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372424" y="5430741"/>
            <a:ext cx="5428512" cy="9786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Сопоставление отчетности с </a:t>
            </a:r>
            <a:r>
              <a:rPr lang="ru-RU" sz="1600" dirty="0">
                <a:solidFill>
                  <a:schemeClr val="tx1"/>
                </a:solidFill>
              </a:rPr>
              <a:t>данными формы </a:t>
            </a:r>
            <a:r>
              <a:rPr lang="ru-RU" sz="1600" dirty="0" smtClean="0">
                <a:solidFill>
                  <a:schemeClr val="tx1"/>
                </a:solidFill>
              </a:rPr>
              <a:t>0503169, </a:t>
            </a:r>
            <a:r>
              <a:rPr lang="ru-RU" sz="1600" dirty="0">
                <a:solidFill>
                  <a:schemeClr val="tx1"/>
                </a:solidFill>
              </a:rPr>
              <a:t>формируемой в соответствии с приказом Минфина России от 28 декабря 2010 г. № </a:t>
            </a:r>
            <a:r>
              <a:rPr lang="ru-RU" sz="1600" dirty="0" smtClean="0">
                <a:solidFill>
                  <a:schemeClr val="tx1"/>
                </a:solidFill>
              </a:rPr>
              <a:t>191н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6" name="Стрелка вправо 55"/>
          <p:cNvSpPr/>
          <p:nvPr/>
        </p:nvSpPr>
        <p:spPr>
          <a:xfrm>
            <a:off x="5802704" y="5627869"/>
            <a:ext cx="489204" cy="484632"/>
          </a:xfrm>
          <a:prstGeom prst="rightArrow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25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TextBox 95"/>
            <p:cNvSpPr txBox="1"/>
            <p:nvPr/>
          </p:nvSpPr>
          <p:spPr>
            <a:xfrm>
              <a:off x="0" y="138973"/>
              <a:ext cx="7974718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Вопросы, проблемы и направления их решения</a:t>
              </a:r>
              <a:endParaRPr dirty="0"/>
            </a:p>
          </p:txBody>
        </p:sp>
      </p:grpSp>
      <p:sp>
        <p:nvSpPr>
          <p:cNvPr id="2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96675" y="6346825"/>
            <a:ext cx="361950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055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Скругленный прямоугольник 39"/>
          <p:cNvSpPr/>
          <p:nvPr/>
        </p:nvSpPr>
        <p:spPr>
          <a:xfrm>
            <a:off x="3162300" y="1520603"/>
            <a:ext cx="7181850" cy="2403698"/>
          </a:xfrm>
          <a:prstGeom prst="roundRect">
            <a:avLst>
              <a:gd name="adj" fmla="val 16667"/>
            </a:avLst>
          </a:prstGeom>
          <a:solidFill>
            <a:srgbClr val="EFF5FB"/>
          </a:solidFill>
          <a:ln w="12700">
            <a:solidFill>
              <a:srgbClr val="FFFFFF"/>
            </a:solidFill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203864"/>
                </a:solidFill>
              </a:defRPr>
            </a:pP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96675" y="6346825"/>
            <a:ext cx="361950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5</a:t>
            </a:fld>
            <a:endParaRPr lang="ru-RU" altLang="ru-RU"/>
          </a:p>
        </p:txBody>
      </p:sp>
      <p:grpSp>
        <p:nvGrpSpPr>
          <p:cNvPr id="5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6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TextBox 95"/>
            <p:cNvSpPr txBox="1"/>
            <p:nvPr/>
          </p:nvSpPr>
          <p:spPr>
            <a:xfrm>
              <a:off x="0" y="138973"/>
              <a:ext cx="7974718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Внесение изменений в Классификатор нарушений</a:t>
              </a:r>
              <a:endParaRPr dirty="0"/>
            </a:p>
          </p:txBody>
        </p:sp>
      </p:grpSp>
      <p:sp>
        <p:nvSpPr>
          <p:cNvPr id="8" name="Скругленный прямоугольник 7"/>
          <p:cNvSpPr/>
          <p:nvPr/>
        </p:nvSpPr>
        <p:spPr>
          <a:xfrm>
            <a:off x="3333378" y="2428875"/>
            <a:ext cx="1410072" cy="79252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КАУвФБС</a:t>
            </a:r>
            <a:endParaRPr lang="ru-RU" sz="1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459201" y="1824077"/>
            <a:ext cx="2427158" cy="1738273"/>
            <a:chOff x="459201" y="1824077"/>
            <a:chExt cx="2427158" cy="1738273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464832" y="1824077"/>
              <a:ext cx="2421527" cy="1738273"/>
              <a:chOff x="455307" y="2024102"/>
              <a:chExt cx="2421527" cy="1468127"/>
            </a:xfrm>
          </p:grpSpPr>
          <p:sp>
            <p:nvSpPr>
              <p:cNvPr id="9" name="Rounded Rectangle"/>
              <p:cNvSpPr/>
              <p:nvPr/>
            </p:nvSpPr>
            <p:spPr>
              <a:xfrm>
                <a:off x="455307" y="2024102"/>
                <a:ext cx="2412002" cy="871498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70A6DB"/>
                  </a:gs>
                  <a:gs pos="50000">
                    <a:srgbClr val="559BDB"/>
                  </a:gs>
                  <a:gs pos="100000">
                    <a:srgbClr val="448AC9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63500" dist="19050" dir="5400000" rotWithShape="0">
                  <a:srgbClr val="000000">
                    <a:alpha val="63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 sz="1200" b="1">
                    <a:solidFill>
                      <a:srgbClr val="FFFFFF"/>
                    </a:solidFill>
                  </a:defRPr>
                </a:pPr>
                <a:r>
                  <a:rPr lang="ru-RU" dirty="0" smtClean="0"/>
                  <a:t>Предложения УФК в Классификатор</a:t>
                </a:r>
              </a:p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 sz="1200" b="1">
                    <a:solidFill>
                      <a:srgbClr val="FFFFFF"/>
                    </a:solidFill>
                  </a:defRPr>
                </a:pPr>
                <a:r>
                  <a:rPr lang="ru-RU" dirty="0" smtClean="0"/>
                  <a:t>(по письму ФК от 28.03.2018 </a:t>
                </a:r>
                <a:br>
                  <a:rPr lang="ru-RU" dirty="0" smtClean="0"/>
                </a:br>
                <a:r>
                  <a:rPr lang="ru-RU" dirty="0" smtClean="0"/>
                  <a:t>№ 07-04-05/21-5205)</a:t>
                </a:r>
                <a:endParaRPr dirty="0"/>
              </a:p>
            </p:txBody>
          </p:sp>
          <p:sp>
            <p:nvSpPr>
              <p:cNvPr id="10" name="Rounded Rectangle"/>
              <p:cNvSpPr/>
              <p:nvPr/>
            </p:nvSpPr>
            <p:spPr>
              <a:xfrm>
                <a:off x="464832" y="3024227"/>
                <a:ext cx="2412002" cy="468002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70A6DB"/>
                  </a:gs>
                  <a:gs pos="50000">
                    <a:srgbClr val="559BDB"/>
                  </a:gs>
                  <a:gs pos="100000">
                    <a:srgbClr val="448AC9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63500" dist="19050" dir="5400000" rotWithShape="0">
                  <a:srgbClr val="000000">
                    <a:alpha val="63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 sz="1200" b="1">
                    <a:solidFill>
                      <a:srgbClr val="FFFFFF"/>
                    </a:solidFill>
                  </a:defRPr>
                </a:pPr>
                <a:r>
                  <a:rPr lang="ru-RU" dirty="0" smtClean="0"/>
                  <a:t>Предложения контрольных управлений ФК</a:t>
                </a:r>
                <a:endParaRPr dirty="0"/>
              </a:p>
            </p:txBody>
          </p:sp>
        </p:grpSp>
        <p:pic>
          <p:nvPicPr>
            <p:cNvPr id="12" name="Picture 85" descr="C:\Users\3053\Desktop\Site-List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201" y="1877261"/>
              <a:ext cx="305103" cy="278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85" descr="C:\Users\3053\Desktop\Site-Lists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201" y="3039311"/>
              <a:ext cx="305103" cy="278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Line"/>
          <p:cNvSpPr/>
          <p:nvPr/>
        </p:nvSpPr>
        <p:spPr>
          <a:xfrm flipH="1" flipV="1">
            <a:off x="2847974" y="2514600"/>
            <a:ext cx="466726" cy="133350"/>
          </a:xfrm>
          <a:prstGeom prst="line">
            <a:avLst/>
          </a:prstGeom>
          <a:noFill/>
          <a:ln w="12700" cap="flat">
            <a:solidFill>
              <a:srgbClr val="487BA9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endParaRPr/>
          </a:p>
        </p:txBody>
      </p:sp>
      <p:sp>
        <p:nvSpPr>
          <p:cNvPr id="15" name="Line"/>
          <p:cNvSpPr/>
          <p:nvPr/>
        </p:nvSpPr>
        <p:spPr>
          <a:xfrm flipH="1">
            <a:off x="2838448" y="3028950"/>
            <a:ext cx="495301" cy="219075"/>
          </a:xfrm>
          <a:prstGeom prst="line">
            <a:avLst/>
          </a:prstGeom>
          <a:noFill/>
          <a:ln w="12700" cap="flat">
            <a:solidFill>
              <a:srgbClr val="487BA9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endParaRPr/>
          </a:p>
        </p:txBody>
      </p:sp>
      <p:grpSp>
        <p:nvGrpSpPr>
          <p:cNvPr id="18" name="Группа 17"/>
          <p:cNvGrpSpPr/>
          <p:nvPr/>
        </p:nvGrpSpPr>
        <p:grpSpPr>
          <a:xfrm>
            <a:off x="4757955" y="2561652"/>
            <a:ext cx="1480920" cy="553996"/>
            <a:chOff x="5100855" y="2523552"/>
            <a:chExt cx="1480920" cy="553996"/>
          </a:xfrm>
        </p:grpSpPr>
        <p:sp>
          <p:nvSpPr>
            <p:cNvPr id="16" name="Стрелка вправо 26"/>
            <p:cNvSpPr/>
            <p:nvPr/>
          </p:nvSpPr>
          <p:spPr>
            <a:xfrm>
              <a:off x="5107350" y="2601252"/>
              <a:ext cx="1474425" cy="44379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BDD7E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700"/>
              </a:pPr>
              <a:endParaRPr/>
            </a:p>
          </p:txBody>
        </p:sp>
        <p:sp>
          <p:nvSpPr>
            <p:cNvPr id="17" name="TextBox 29"/>
            <p:cNvSpPr txBox="1"/>
            <p:nvPr/>
          </p:nvSpPr>
          <p:spPr>
            <a:xfrm>
              <a:off x="5100855" y="2523552"/>
              <a:ext cx="1452345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1000" b="1"/>
              </a:pPr>
              <a:r>
                <a:rPr lang="ru-RU" dirty="0" smtClean="0"/>
                <a:t>Свод, анализ, формирование проекта изменений</a:t>
              </a:r>
              <a:endParaRPr dirty="0"/>
            </a:p>
          </p:txBody>
        </p:sp>
      </p:grpSp>
      <p:sp>
        <p:nvSpPr>
          <p:cNvPr id="19" name="Скругленный прямоугольник 18"/>
          <p:cNvSpPr/>
          <p:nvPr/>
        </p:nvSpPr>
        <p:spPr>
          <a:xfrm>
            <a:off x="6248028" y="2457450"/>
            <a:ext cx="1257671" cy="79252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Контрольные управления ФК</a:t>
            </a:r>
            <a:endParaRPr lang="ru-RU" sz="1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25" name="Выгнутая вниз стрелка 24"/>
          <p:cNvSpPr/>
          <p:nvPr/>
        </p:nvSpPr>
        <p:spPr>
          <a:xfrm>
            <a:off x="4086225" y="3267075"/>
            <a:ext cx="2990850" cy="514350"/>
          </a:xfrm>
          <a:prstGeom prst="curvedUpArrow">
            <a:avLst/>
          </a:prstGeom>
          <a:solidFill>
            <a:schemeClr val="accent1">
              <a:alpha val="50000"/>
            </a:schemeClr>
          </a:solidFill>
          <a:scene3d>
            <a:camera prst="orthographicFront">
              <a:rot lat="1080000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TextBox 29"/>
          <p:cNvSpPr txBox="1"/>
          <p:nvPr/>
        </p:nvSpPr>
        <p:spPr>
          <a:xfrm>
            <a:off x="4789066" y="3514152"/>
            <a:ext cx="1602209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pPr algn="ctr">
              <a:defRPr sz="1000" b="1"/>
            </a:pPr>
            <a:r>
              <a:rPr lang="ru-RU" dirty="0" smtClean="0"/>
              <a:t>Замечания, предложения</a:t>
            </a:r>
            <a:endParaRPr dirty="0"/>
          </a:p>
        </p:txBody>
      </p:sp>
      <p:grpSp>
        <p:nvGrpSpPr>
          <p:cNvPr id="27" name="Группа 26"/>
          <p:cNvGrpSpPr/>
          <p:nvPr/>
        </p:nvGrpSpPr>
        <p:grpSpPr>
          <a:xfrm>
            <a:off x="7444005" y="2580702"/>
            <a:ext cx="1261845" cy="521499"/>
            <a:chOff x="5024655" y="2523552"/>
            <a:chExt cx="1261845" cy="521499"/>
          </a:xfrm>
        </p:grpSpPr>
        <p:sp>
          <p:nvSpPr>
            <p:cNvPr id="28" name="Стрелка вправо 26"/>
            <p:cNvSpPr/>
            <p:nvPr/>
          </p:nvSpPr>
          <p:spPr>
            <a:xfrm>
              <a:off x="5107350" y="2601252"/>
              <a:ext cx="1179150" cy="44379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BDD7EE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700"/>
              </a:pPr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024655" y="2523552"/>
              <a:ext cx="1223745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1000" b="1"/>
              </a:pPr>
              <a:r>
                <a:rPr lang="ru-RU" dirty="0" smtClean="0"/>
                <a:t>Согласованный </a:t>
              </a:r>
            </a:p>
            <a:p>
              <a:pPr algn="ctr">
                <a:defRPr sz="1000" b="1"/>
              </a:pPr>
              <a:r>
                <a:rPr lang="ru-RU" dirty="0" smtClean="0"/>
                <a:t>проект изменений</a:t>
              </a:r>
              <a:endParaRPr dirty="0"/>
            </a:p>
          </p:txBody>
        </p:sp>
      </p:grpSp>
      <p:sp>
        <p:nvSpPr>
          <p:cNvPr id="30" name="Скругленный прямоугольник 29"/>
          <p:cNvSpPr/>
          <p:nvPr/>
        </p:nvSpPr>
        <p:spPr>
          <a:xfrm>
            <a:off x="8724527" y="2486025"/>
            <a:ext cx="1305298" cy="79252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Юридическое управление ФК</a:t>
            </a:r>
            <a:endParaRPr lang="ru-RU" sz="1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2" name="Выгнутая вниз стрелка 31"/>
          <p:cNvSpPr/>
          <p:nvPr/>
        </p:nvSpPr>
        <p:spPr>
          <a:xfrm flipV="1">
            <a:off x="3952876" y="1619250"/>
            <a:ext cx="5619750" cy="857249"/>
          </a:xfrm>
          <a:prstGeom prst="curvedUpArrow">
            <a:avLst/>
          </a:prstGeom>
          <a:solidFill>
            <a:schemeClr val="accent1">
              <a:alpha val="50000"/>
            </a:schemeClr>
          </a:solidFill>
          <a:scene3d>
            <a:camera prst="orthographicFront">
              <a:rot lat="1080000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TextBox 29"/>
          <p:cNvSpPr txBox="1"/>
          <p:nvPr/>
        </p:nvSpPr>
        <p:spPr>
          <a:xfrm>
            <a:off x="5893966" y="1599627"/>
            <a:ext cx="1602209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pPr algn="ctr">
              <a:defRPr sz="1000" b="1"/>
            </a:pPr>
            <a:r>
              <a:rPr lang="ru-RU" dirty="0" smtClean="0"/>
              <a:t>Замечания</a:t>
            </a:r>
            <a:endParaRPr dirty="0"/>
          </a:p>
        </p:txBody>
      </p:sp>
      <p:sp>
        <p:nvSpPr>
          <p:cNvPr id="55" name="Стрелка вниз 54"/>
          <p:cNvSpPr/>
          <p:nvPr/>
        </p:nvSpPr>
        <p:spPr>
          <a:xfrm>
            <a:off x="3867150" y="3962399"/>
            <a:ext cx="323850" cy="666751"/>
          </a:xfrm>
          <a:prstGeom prst="downArrow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0" name="Группа 79"/>
          <p:cNvGrpSpPr/>
          <p:nvPr/>
        </p:nvGrpSpPr>
        <p:grpSpPr>
          <a:xfrm>
            <a:off x="3267075" y="4467224"/>
            <a:ext cx="7048500" cy="1971676"/>
            <a:chOff x="3267075" y="4467224"/>
            <a:chExt cx="6219825" cy="1400175"/>
          </a:xfrm>
        </p:grpSpPr>
        <p:sp>
          <p:nvSpPr>
            <p:cNvPr id="73" name="Скругленный прямоугольник 39"/>
            <p:cNvSpPr/>
            <p:nvPr/>
          </p:nvSpPr>
          <p:spPr>
            <a:xfrm>
              <a:off x="3267075" y="4467224"/>
              <a:ext cx="6219825" cy="1400175"/>
            </a:xfrm>
            <a:prstGeom prst="roundRect">
              <a:avLst>
                <a:gd name="adj" fmla="val 16667"/>
              </a:avLst>
            </a:prstGeom>
            <a:solidFill>
              <a:srgbClr val="EFF5FB">
                <a:alpha val="5000"/>
              </a:srgbClr>
            </a:solidFill>
            <a:ln w="12700">
              <a:solidFill>
                <a:srgbClr val="FFFFFF"/>
              </a:solidFill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45719" rIns="45719" anchor="ctr"/>
            <a:lstStyle/>
            <a:p>
              <a:pPr algn="ctr">
                <a:defRPr>
                  <a:solidFill>
                    <a:srgbClr val="203864"/>
                  </a:solidFill>
                </a:defRPr>
              </a:pPr>
              <a:endParaRPr/>
            </a:p>
          </p:txBody>
        </p:sp>
        <p:grpSp>
          <p:nvGrpSpPr>
            <p:cNvPr id="36" name="Группа 35"/>
            <p:cNvGrpSpPr/>
            <p:nvPr/>
          </p:nvGrpSpPr>
          <p:grpSpPr>
            <a:xfrm>
              <a:off x="7889875" y="4731852"/>
              <a:ext cx="1387475" cy="784685"/>
              <a:chOff x="8071086" y="4502212"/>
              <a:chExt cx="1535120" cy="784685"/>
            </a:xfrm>
          </p:grpSpPr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8071086" y="4537817"/>
                <a:ext cx="1535120" cy="749080"/>
              </a:xfrm>
              <a:prstGeom prst="roundRect">
                <a:avLst>
                  <a:gd name="adj" fmla="val 6526"/>
                </a:avLst>
              </a:prstGeom>
              <a:noFill/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900" dirty="0">
                  <a:solidFill>
                    <a:srgbClr val="002060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8" name="Группа 177"/>
              <p:cNvGrpSpPr/>
              <p:nvPr/>
            </p:nvGrpSpPr>
            <p:grpSpPr>
              <a:xfrm>
                <a:off x="8075830" y="4502212"/>
                <a:ext cx="1530375" cy="762735"/>
                <a:chOff x="8075830" y="4502212"/>
                <a:chExt cx="1530375" cy="762735"/>
              </a:xfrm>
            </p:grpSpPr>
            <p:sp>
              <p:nvSpPr>
                <p:cNvPr id="39" name="Прямоугольник 38"/>
                <p:cNvSpPr/>
                <p:nvPr/>
              </p:nvSpPr>
              <p:spPr>
                <a:xfrm>
                  <a:off x="8075830" y="5096105"/>
                  <a:ext cx="1530375" cy="16884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ru-RU" altLang="ru-RU" sz="105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cs typeface="Times New Roman" pitchFamily="18" charset="0"/>
                    </a:rPr>
                    <a:t>АС Планирование</a:t>
                  </a:r>
                  <a:endParaRPr lang="ru-RU" altLang="ru-RU" sz="1100" b="1" dirty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cs typeface="Times New Roman" pitchFamily="18" charset="0"/>
                  </a:endParaRPr>
                </a:p>
              </p:txBody>
            </p:sp>
            <p:pic>
              <p:nvPicPr>
                <p:cNvPr id="40" name="Picture 2" descr="Картинки по запросу монитор иконка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34009" y="4502212"/>
                  <a:ext cx="814017" cy="60593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" name="Рисунок 40"/>
                <p:cNvPicPr/>
                <p:nvPr/>
              </p:nvPicPr>
              <p:blipFill rotWithShape="1">
                <a:blip r:embed="rId4" cstate="print"/>
                <a:srcRect l="40126" t="37449" r="54884" b="55487"/>
                <a:stretch/>
              </p:blipFill>
              <p:spPr bwMode="auto">
                <a:xfrm>
                  <a:off x="8571808" y="4558391"/>
                  <a:ext cx="538417" cy="356070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</p:grpSp>
        <p:grpSp>
          <p:nvGrpSpPr>
            <p:cNvPr id="53" name="Группа 52"/>
            <p:cNvGrpSpPr/>
            <p:nvPr/>
          </p:nvGrpSpPr>
          <p:grpSpPr>
            <a:xfrm>
              <a:off x="3489702" y="4638352"/>
              <a:ext cx="1063248" cy="1008006"/>
              <a:chOff x="5118477" y="4886002"/>
              <a:chExt cx="1063248" cy="1008006"/>
            </a:xfrm>
          </p:grpSpPr>
          <p:pic>
            <p:nvPicPr>
              <p:cNvPr id="43" name="Picture 85" descr="C:\Users\3053\Desktop\Site-Lists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5501" y="4934786"/>
                <a:ext cx="305103" cy="278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2" name="Группа 51"/>
              <p:cNvGrpSpPr/>
              <p:nvPr/>
            </p:nvGrpSpPr>
            <p:grpSpPr>
              <a:xfrm>
                <a:off x="5118477" y="4886002"/>
                <a:ext cx="1063248" cy="1008006"/>
                <a:chOff x="1327527" y="4609777"/>
                <a:chExt cx="1063248" cy="1008006"/>
              </a:xfrm>
            </p:grpSpPr>
            <p:sp>
              <p:nvSpPr>
                <p:cNvPr id="50" name="Rounded Rectangle"/>
                <p:cNvSpPr/>
                <p:nvPr/>
              </p:nvSpPr>
              <p:spPr>
                <a:xfrm>
                  <a:off x="1341120" y="4609777"/>
                  <a:ext cx="1008004" cy="1008006"/>
                </a:xfrm>
                <a:prstGeom prst="roundRect">
                  <a:avLst>
                    <a:gd name="adj" fmla="val 16667"/>
                  </a:avLst>
                </a:prstGeom>
                <a:noFill/>
                <a:ln w="9525" cap="flat">
                  <a:solidFill>
                    <a:srgbClr val="203864"/>
                  </a:solidFill>
                  <a:prstDash val="solid"/>
                  <a:round/>
                </a:ln>
                <a:effectLst>
                  <a:outerShdw blurRad="63500" dist="19050" dir="5400000" rotWithShape="0">
                    <a:srgbClr val="000000">
                      <a:alpha val="63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44450">
                    <a:lnSpc>
                      <a:spcPct val="90000"/>
                    </a:lnSpc>
                    <a:spcBef>
                      <a:spcPts val="700"/>
                    </a:spcBef>
                    <a:defRPr sz="1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51" name="Прямоугольник 50"/>
                <p:cNvSpPr/>
                <p:nvPr/>
              </p:nvSpPr>
              <p:spPr>
                <a:xfrm>
                  <a:off x="1327527" y="4926746"/>
                  <a:ext cx="1063248" cy="5539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ru-RU" sz="1000" b="1" dirty="0" smtClean="0"/>
                    <a:t>Согласованные изменения в Классификатор </a:t>
                  </a:r>
                  <a:endParaRPr lang="ru-RU" sz="1000" b="1" dirty="0"/>
                </a:p>
              </p:txBody>
            </p:sp>
          </p:grpSp>
        </p:grpSp>
        <p:grpSp>
          <p:nvGrpSpPr>
            <p:cNvPr id="56" name="Группа 55"/>
            <p:cNvGrpSpPr/>
            <p:nvPr/>
          </p:nvGrpSpPr>
          <p:grpSpPr>
            <a:xfrm>
              <a:off x="4519830" y="4890998"/>
              <a:ext cx="1480920" cy="421742"/>
              <a:chOff x="5100855" y="2557373"/>
              <a:chExt cx="1480920" cy="421742"/>
            </a:xfrm>
          </p:grpSpPr>
          <p:sp>
            <p:nvSpPr>
              <p:cNvPr id="57" name="Стрелка вправо 26"/>
              <p:cNvSpPr/>
              <p:nvPr/>
            </p:nvSpPr>
            <p:spPr>
              <a:xfrm>
                <a:off x="5107350" y="2601252"/>
                <a:ext cx="1474425" cy="377863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BDD7EE">
                  <a:alpha val="20000"/>
                </a:srgbClr>
              </a:solidFill>
              <a:ln w="12700" cap="flat">
                <a:solidFill>
                  <a:schemeClr val="accent1">
                    <a:shade val="50000"/>
                  </a:schemeClr>
                </a:solidFill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700"/>
                </a:pPr>
                <a:endParaRPr/>
              </a:p>
            </p:txBody>
          </p:sp>
          <p:sp>
            <p:nvSpPr>
              <p:cNvPr id="58" name="TextBox 29"/>
              <p:cNvSpPr txBox="1"/>
              <p:nvPr/>
            </p:nvSpPr>
            <p:spPr>
              <a:xfrm>
                <a:off x="5100855" y="2557373"/>
                <a:ext cx="1452345" cy="3278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>
                  <a:defRPr sz="1000" b="1"/>
                </a:pPr>
                <a:r>
                  <a:rPr lang="ru-RU" sz="1200" dirty="0" smtClean="0"/>
                  <a:t>Направление Руководителю ФК</a:t>
                </a:r>
                <a:endParaRPr sz="1200" dirty="0"/>
              </a:p>
            </p:txBody>
          </p:sp>
        </p:grpSp>
        <p:grpSp>
          <p:nvGrpSpPr>
            <p:cNvPr id="59" name="Группа 58"/>
            <p:cNvGrpSpPr/>
            <p:nvPr/>
          </p:nvGrpSpPr>
          <p:grpSpPr>
            <a:xfrm>
              <a:off x="6004302" y="4638352"/>
              <a:ext cx="1063248" cy="1008006"/>
              <a:chOff x="5118477" y="4886002"/>
              <a:chExt cx="1063248" cy="1008006"/>
            </a:xfrm>
          </p:grpSpPr>
          <p:pic>
            <p:nvPicPr>
              <p:cNvPr id="60" name="Picture 85" descr="C:\Users\3053\Desktop\Site-Lists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5501" y="4934786"/>
                <a:ext cx="305103" cy="278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1" name="Группа 51"/>
              <p:cNvGrpSpPr/>
              <p:nvPr/>
            </p:nvGrpSpPr>
            <p:grpSpPr>
              <a:xfrm>
                <a:off x="5118477" y="4886002"/>
                <a:ext cx="1063248" cy="1008006"/>
                <a:chOff x="1327527" y="4609777"/>
                <a:chExt cx="1063248" cy="1008006"/>
              </a:xfrm>
            </p:grpSpPr>
            <p:sp>
              <p:nvSpPr>
                <p:cNvPr id="62" name="Rounded Rectangle"/>
                <p:cNvSpPr/>
                <p:nvPr/>
              </p:nvSpPr>
              <p:spPr>
                <a:xfrm>
                  <a:off x="1341120" y="4609777"/>
                  <a:ext cx="1008004" cy="1008006"/>
                </a:xfrm>
                <a:prstGeom prst="roundRect">
                  <a:avLst>
                    <a:gd name="adj" fmla="val 16667"/>
                  </a:avLst>
                </a:prstGeom>
                <a:noFill/>
                <a:ln w="9525" cap="flat">
                  <a:solidFill>
                    <a:srgbClr val="203864"/>
                  </a:solidFill>
                  <a:prstDash val="solid"/>
                  <a:round/>
                </a:ln>
                <a:effectLst>
                  <a:outerShdw blurRad="63500" dist="19050" dir="5400000" rotWithShape="0">
                    <a:srgbClr val="000000">
                      <a:alpha val="63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44450">
                    <a:lnSpc>
                      <a:spcPct val="90000"/>
                    </a:lnSpc>
                    <a:spcBef>
                      <a:spcPts val="700"/>
                    </a:spcBef>
                    <a:defRPr sz="1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63" name="Прямоугольник 62"/>
                <p:cNvSpPr/>
                <p:nvPr/>
              </p:nvSpPr>
              <p:spPr>
                <a:xfrm>
                  <a:off x="1327527" y="4926746"/>
                  <a:ext cx="1063248" cy="5539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ru-RU" sz="1000" b="1" dirty="0" smtClean="0"/>
                    <a:t>Утвержденные изменения в Классификатор </a:t>
                  </a:r>
                  <a:endParaRPr lang="ru-RU" sz="1000" b="1" dirty="0"/>
                </a:p>
              </p:txBody>
            </p:sp>
          </p:grpSp>
        </p:grpSp>
        <p:sp>
          <p:nvSpPr>
            <p:cNvPr id="71" name="Стрелка вправо 70"/>
            <p:cNvSpPr/>
            <p:nvPr/>
          </p:nvSpPr>
          <p:spPr>
            <a:xfrm>
              <a:off x="7029450" y="4961006"/>
              <a:ext cx="847725" cy="324677"/>
            </a:xfrm>
            <a:prstGeom prst="rightArrow">
              <a:avLst/>
            </a:prstGeom>
            <a:solidFill>
              <a:schemeClr val="accent1">
                <a:alpha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82" name="Схема 81"/>
          <p:cNvGraphicFramePr/>
          <p:nvPr>
            <p:extLst>
              <p:ext uri="{D42A27DB-BD31-4B8C-83A1-F6EECF244321}">
                <p14:modId xmlns:p14="http://schemas.microsoft.com/office/powerpoint/2010/main" val="2859331006"/>
              </p:ext>
            </p:extLst>
          </p:nvPr>
        </p:nvGraphicFramePr>
        <p:xfrm>
          <a:off x="536575" y="4196292"/>
          <a:ext cx="2292350" cy="2280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277938" y="1304925"/>
            <a:ext cx="10248180" cy="1276351"/>
          </a:xfrm>
          <a:prstGeom prst="round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</a:rPr>
              <a:t>Использование средств соответствующих бюджетов бюджетной системы Российской Федерации, межбюджетных трансфертов и бюджетных кредитов, предоставленных другому бюджету бюджетной системы Российской Федерации, а также соблюдение условий договоров (соглашений) о предоставлении средств из бюджета, государственных (муниципальных) контрактов, соблюдения целей, порядка и условий предоставления кредитов и займов, обеспеченных государственными и муниципальными гарантиями, целей, порядка и условий размещения средств бюджета в ценные бумаги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02622" y="6400800"/>
            <a:ext cx="286109" cy="365125"/>
          </a:xfrm>
        </p:spPr>
        <p:txBody>
          <a:bodyPr/>
          <a:lstStyle/>
          <a:p>
            <a:r>
              <a:rPr lang="ru-RU" altLang="ru-RU" dirty="0"/>
              <a:t>6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77938" y="2657476"/>
            <a:ext cx="10244975" cy="1114424"/>
          </a:xfrm>
          <a:prstGeom prst="round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</a:rPr>
              <a:t>Соблюдение требований Федерального закона от 5 апреля 2013 г. № 44-ФЗ «О контрактной системе в сфере закупок товаров, работ, услуг для обеспечения государственных и муниципальных нужд» и иных нормативных правовых актов о контрактной системе в сфере закупок товаров, работ, услуг для обеспечения государственных и муниципальных нужд.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77938" y="5057772"/>
            <a:ext cx="10240483" cy="635209"/>
          </a:xfrm>
          <a:prstGeom prst="round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Использование средств Фонда содействия реформированию жилищно-коммунального хозяйства.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70240" y="5772150"/>
            <a:ext cx="10241771" cy="800100"/>
          </a:xfrm>
          <a:prstGeom prst="round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Иные направления деятельности, в отношении которых контроль осуществляется Федеральным казначейством как органом внутреннего государственного (муниципального) финансового контроля.          </a:t>
            </a:r>
          </a:p>
        </p:txBody>
      </p:sp>
      <p:grpSp>
        <p:nvGrpSpPr>
          <p:cNvPr id="15" name="Group"/>
          <p:cNvGrpSpPr/>
          <p:nvPr/>
        </p:nvGrpSpPr>
        <p:grpSpPr>
          <a:xfrm>
            <a:off x="3391746" y="373622"/>
            <a:ext cx="8800254" cy="691357"/>
            <a:chOff x="-719912" y="0"/>
            <a:chExt cx="8800253" cy="691355"/>
          </a:xfrm>
        </p:grpSpPr>
        <p:sp>
          <p:nvSpPr>
            <p:cNvPr id="16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TextBox 95"/>
            <p:cNvSpPr txBox="1"/>
            <p:nvPr/>
          </p:nvSpPr>
          <p:spPr>
            <a:xfrm>
              <a:off x="-719912" y="191789"/>
              <a:ext cx="8705003" cy="307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sz="1400" dirty="0" smtClean="0"/>
                <a:t>Направления деятельности объектов контроля с наибольшим объемом изменений в Классификатор</a:t>
              </a:r>
              <a:endParaRPr lang="ru-RU" sz="1400" dirty="0"/>
            </a:p>
          </p:txBody>
        </p:sp>
      </p:grpSp>
      <p:sp>
        <p:nvSpPr>
          <p:cNvPr id="10" name="Скругленный прямоугольник 9"/>
          <p:cNvSpPr/>
          <p:nvPr/>
        </p:nvSpPr>
        <p:spPr>
          <a:xfrm>
            <a:off x="1270240" y="3857626"/>
            <a:ext cx="10248181" cy="1115682"/>
          </a:xfrm>
          <a:prstGeom prst="roundRect">
            <a:avLst/>
          </a:prstGeom>
          <a:solidFill>
            <a:schemeClr val="tx2">
              <a:lumMod val="20000"/>
              <a:lumOff val="80000"/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</a:rPr>
              <a:t>Осуществление органами государственного (муниципального) финансового контроля, являющимися органами (должностными лицами) исполнительной власти субъектов Российской Федерации (местных администраций), контроля за соблюдением Федерального закона </a:t>
            </a:r>
            <a:r>
              <a:rPr lang="ru-RU" sz="1400" dirty="0" smtClean="0">
                <a:solidFill>
                  <a:schemeClr val="tx1"/>
                </a:solidFill>
              </a:rPr>
              <a:t>от </a:t>
            </a:r>
            <a:r>
              <a:rPr lang="ru-RU" sz="1400" dirty="0">
                <a:solidFill>
                  <a:schemeClr val="tx1"/>
                </a:solidFill>
              </a:rPr>
              <a:t>5 апреля 2013 г. № 44-ФЗ «О контрактной системе в сфере закупок товаров, работ, услуг для обеспечения государственных и муниципальных нужд».              </a:t>
            </a:r>
          </a:p>
        </p:txBody>
      </p:sp>
      <p:pic>
        <p:nvPicPr>
          <p:cNvPr id="11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00" y="1656520"/>
            <a:ext cx="396193" cy="45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00" y="2970970"/>
            <a:ext cx="396193" cy="45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02" y="4177233"/>
            <a:ext cx="396193" cy="45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00" y="5170786"/>
            <a:ext cx="396193" cy="45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0" descr="http://sparkysite.ru/small/check/check01/scheck5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00" y="5980870"/>
            <a:ext cx="396193" cy="45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0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87149" y="6313971"/>
            <a:ext cx="325451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pic>
        <p:nvPicPr>
          <p:cNvPr id="1026" name="Picture 2" descr="D:\Безымянн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90" y="2146852"/>
            <a:ext cx="3164619" cy="45322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372931" y="1214698"/>
            <a:ext cx="2179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№ 494 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от 26.12.2016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7339053" y="2146851"/>
            <a:ext cx="3625795" cy="4532245"/>
          </a:xfrm>
          <a:prstGeom prst="foldedCorner">
            <a:avLst/>
          </a:prstGeom>
          <a:solidFill>
            <a:schemeClr val="accent3">
              <a:lumMod val="20000"/>
              <a:lumOff val="80000"/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ПРОЕКТ ПРИКАЗА</a:t>
            </a:r>
          </a:p>
          <a:p>
            <a:pPr algn="ctr"/>
            <a:endParaRPr lang="ru-RU" sz="1100" b="1" dirty="0">
              <a:solidFill>
                <a:schemeClr val="tx1"/>
              </a:solidFill>
            </a:endParaRPr>
          </a:p>
          <a:p>
            <a:pPr algn="just"/>
            <a:r>
              <a:rPr lang="ru-RU" sz="1000" b="1" dirty="0" smtClean="0">
                <a:solidFill>
                  <a:schemeClr val="tx1"/>
                </a:solidFill>
              </a:rPr>
              <a:t>Отдельные </a:t>
            </a:r>
            <a:r>
              <a:rPr lang="ru-RU" sz="1000" b="1" dirty="0">
                <a:solidFill>
                  <a:schemeClr val="tx1"/>
                </a:solidFill>
              </a:rPr>
              <a:t>дополнения в отчетные формы: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chemeClr val="tx1"/>
                </a:solidFill>
              </a:rPr>
              <a:t>об экспертизах и исследованиях, проводимых </a:t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во время КМ;  </a:t>
            </a:r>
            <a:endParaRPr lang="en-US" sz="1000" dirty="0" smtClean="0">
              <a:solidFill>
                <a:schemeClr val="tx1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chemeClr val="tx1"/>
                </a:solidFill>
              </a:rPr>
              <a:t>о </a:t>
            </a:r>
            <a:r>
              <a:rPr lang="ru-RU" sz="1000" dirty="0">
                <a:solidFill>
                  <a:schemeClr val="tx1"/>
                </a:solidFill>
              </a:rPr>
              <a:t>выявленных </a:t>
            </a:r>
            <a:r>
              <a:rPr lang="ru-RU" sz="1000" dirty="0" smtClean="0">
                <a:solidFill>
                  <a:schemeClr val="tx1"/>
                </a:solidFill>
              </a:rPr>
              <a:t>недостатках;</a:t>
            </a:r>
            <a:endParaRPr lang="en-US" sz="1000" dirty="0" smtClean="0">
              <a:solidFill>
                <a:schemeClr val="tx1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chemeClr val="tx1"/>
                </a:solidFill>
              </a:rPr>
              <a:t>о </a:t>
            </a:r>
            <a:r>
              <a:rPr lang="ru-RU" sz="1000" dirty="0">
                <a:solidFill>
                  <a:schemeClr val="tx1"/>
                </a:solidFill>
              </a:rPr>
              <a:t>представлениях и предписаниях, обжалуемых </a:t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в ФК и суде; </a:t>
            </a:r>
            <a:endParaRPr lang="en-US" sz="1000" dirty="0" smtClean="0">
              <a:solidFill>
                <a:schemeClr val="tx1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chemeClr val="tx1"/>
                </a:solidFill>
              </a:rPr>
              <a:t>об </a:t>
            </a:r>
            <a:r>
              <a:rPr lang="ru-RU" sz="1000" dirty="0">
                <a:solidFill>
                  <a:schemeClr val="tx1"/>
                </a:solidFill>
              </a:rPr>
              <a:t>административных </a:t>
            </a:r>
            <a:r>
              <a:rPr lang="ru-RU" sz="1000" dirty="0" smtClean="0">
                <a:solidFill>
                  <a:schemeClr val="tx1"/>
                </a:solidFill>
              </a:rPr>
              <a:t>расследованиях;</a:t>
            </a:r>
            <a:endParaRPr lang="en-US" sz="1000" dirty="0" smtClean="0">
              <a:solidFill>
                <a:schemeClr val="tx1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chemeClr val="tx1"/>
                </a:solidFill>
              </a:rPr>
              <a:t>разделом </a:t>
            </a:r>
            <a:r>
              <a:rPr lang="ru-RU" sz="1000" dirty="0">
                <a:solidFill>
                  <a:schemeClr val="tx1"/>
                </a:solidFill>
              </a:rPr>
              <a:t>о затратах на осуществление контроля </a:t>
            </a:r>
            <a:br>
              <a:rPr lang="ru-RU" sz="1000" dirty="0">
                <a:solidFill>
                  <a:schemeClr val="tx1"/>
                </a:solidFill>
              </a:rPr>
            </a:br>
            <a:r>
              <a:rPr lang="ru-RU" sz="1000" dirty="0">
                <a:solidFill>
                  <a:schemeClr val="tx1"/>
                </a:solidFill>
              </a:rPr>
              <a:t>в финансово-бюджетной сфере. </a:t>
            </a:r>
          </a:p>
          <a:p>
            <a:pPr algn="just"/>
            <a:endParaRPr lang="ru-RU" sz="1000" b="1" dirty="0">
              <a:solidFill>
                <a:schemeClr val="tx1"/>
              </a:solidFill>
            </a:endParaRPr>
          </a:p>
          <a:p>
            <a:pPr algn="just"/>
            <a:r>
              <a:rPr lang="ru-RU" sz="1000" b="1" dirty="0">
                <a:solidFill>
                  <a:schemeClr val="tx1"/>
                </a:solidFill>
              </a:rPr>
              <a:t>Раздел о затратах на осуществление контроля в финансово-бюджетной сфере будет формировать и представлять в </a:t>
            </a:r>
            <a:r>
              <a:rPr lang="ru-RU" sz="1000" b="1" dirty="0" smtClean="0">
                <a:solidFill>
                  <a:schemeClr val="tx1"/>
                </a:solidFill>
              </a:rPr>
              <a:t>КАУвФБС </a:t>
            </a:r>
            <a:r>
              <a:rPr lang="ru-RU" sz="1000" b="1" dirty="0">
                <a:solidFill>
                  <a:schemeClr val="tx1"/>
                </a:solidFill>
              </a:rPr>
              <a:t>ФКУ «ЦОКР», а не УФК</a:t>
            </a:r>
            <a:r>
              <a:rPr lang="ru-RU" sz="10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1000" dirty="0">
                <a:solidFill>
                  <a:schemeClr val="tx1"/>
                </a:solidFill>
              </a:rPr>
              <a:t> </a:t>
            </a:r>
          </a:p>
          <a:p>
            <a:pPr algn="just"/>
            <a:r>
              <a:rPr lang="ru-RU" sz="1000" b="1" dirty="0">
                <a:solidFill>
                  <a:schemeClr val="tx1"/>
                </a:solidFill>
              </a:rPr>
              <a:t>ОРРП дополняется графами, разделяющими МБТ </a:t>
            </a:r>
            <a:br>
              <a:rPr lang="ru-RU" sz="1000" b="1" dirty="0">
                <a:solidFill>
                  <a:schemeClr val="tx1"/>
                </a:solidFill>
              </a:rPr>
            </a:br>
            <a:r>
              <a:rPr lang="ru-RU" sz="1000" b="1" dirty="0">
                <a:solidFill>
                  <a:schemeClr val="tx1"/>
                </a:solidFill>
              </a:rPr>
              <a:t>на дотации, субсидии, субвенции, иные МБТ. </a:t>
            </a:r>
          </a:p>
          <a:p>
            <a:pPr algn="just"/>
            <a:r>
              <a:rPr lang="ru-RU" sz="1000" dirty="0">
                <a:solidFill>
                  <a:schemeClr val="tx1"/>
                </a:solidFill>
              </a:rPr>
              <a:t>   </a:t>
            </a:r>
          </a:p>
          <a:p>
            <a:pPr algn="just"/>
            <a:r>
              <a:rPr lang="ru-RU" sz="1000" b="1" dirty="0" smtClean="0">
                <a:solidFill>
                  <a:schemeClr val="tx1"/>
                </a:solidFill>
              </a:rPr>
              <a:t>Предусматривается ответственность </a:t>
            </a:r>
            <a:r>
              <a:rPr lang="ru-RU" sz="1000" b="1" dirty="0">
                <a:solidFill>
                  <a:schemeClr val="tx1"/>
                </a:solidFill>
              </a:rPr>
              <a:t>руководителей ТОФК за полноту, достоверность и своевременность представления отчетности.</a:t>
            </a:r>
          </a:p>
          <a:p>
            <a:pPr algn="just"/>
            <a:r>
              <a:rPr lang="ru-RU" sz="1000" dirty="0">
                <a:solidFill>
                  <a:schemeClr val="tx1"/>
                </a:solidFill>
              </a:rPr>
              <a:t> </a:t>
            </a:r>
          </a:p>
          <a:p>
            <a:pPr algn="just"/>
            <a:r>
              <a:rPr lang="ru-RU" sz="1000" b="1" dirty="0">
                <a:solidFill>
                  <a:schemeClr val="tx1"/>
                </a:solidFill>
              </a:rPr>
              <a:t>Изменяется срок предоставления </a:t>
            </a:r>
            <a:r>
              <a:rPr lang="ru-RU" sz="1000" b="1" dirty="0" smtClean="0">
                <a:solidFill>
                  <a:schemeClr val="tx1"/>
                </a:solidFill>
              </a:rPr>
              <a:t>отчетности за </a:t>
            </a:r>
            <a:r>
              <a:rPr lang="ru-RU" sz="1000" b="1" dirty="0">
                <a:solidFill>
                  <a:schemeClr val="tx1"/>
                </a:solidFill>
              </a:rPr>
              <a:t>год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pPr algn="just"/>
            <a:r>
              <a:rPr lang="ru-RU" sz="1000" b="1" dirty="0" smtClean="0">
                <a:solidFill>
                  <a:schemeClr val="tx1"/>
                </a:solidFill>
              </a:rPr>
              <a:t>– </a:t>
            </a:r>
            <a:r>
              <a:rPr lang="ru-RU" sz="1000" b="1" dirty="0">
                <a:solidFill>
                  <a:schemeClr val="tx1"/>
                </a:solidFill>
              </a:rPr>
              <a:t>не позднее 20 января года, следующего за отчетным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ru-RU" sz="1000" b="1" dirty="0">
              <a:solidFill>
                <a:schemeClr val="tx1"/>
              </a:solidFill>
            </a:endParaRPr>
          </a:p>
          <a:p>
            <a:pPr algn="just"/>
            <a:r>
              <a:rPr lang="ru-RU" sz="1000" b="1" dirty="0" smtClean="0">
                <a:solidFill>
                  <a:schemeClr val="tx1"/>
                </a:solidFill>
              </a:rPr>
              <a:t>Актуализированы  имеющиеся формы мониторингов, существенно дополнен состав форм. </a:t>
            </a:r>
          </a:p>
          <a:p>
            <a:pPr algn="just"/>
            <a:r>
              <a:rPr lang="ru-RU" sz="1000" b="1" dirty="0" smtClean="0">
                <a:solidFill>
                  <a:schemeClr val="tx1"/>
                </a:solidFill>
              </a:rPr>
              <a:t>Ведение - обязательное и в УФК.</a:t>
            </a:r>
            <a:endParaRPr lang="ru-RU" sz="1000" b="1" dirty="0">
              <a:solidFill>
                <a:schemeClr val="tx1"/>
              </a:solidFill>
            </a:endParaRPr>
          </a:p>
        </p:txBody>
      </p:sp>
      <p:grpSp>
        <p:nvGrpSpPr>
          <p:cNvPr id="13" name="Группа 24"/>
          <p:cNvGrpSpPr>
            <a:grpSpLocks/>
          </p:cNvGrpSpPr>
          <p:nvPr/>
        </p:nvGrpSpPr>
        <p:grpSpPr bwMode="auto">
          <a:xfrm>
            <a:off x="8942526" y="1472543"/>
            <a:ext cx="418848" cy="448646"/>
            <a:chOff x="1061265" y="5505185"/>
            <a:chExt cx="741928" cy="989531"/>
          </a:xfrm>
        </p:grpSpPr>
        <p:pic>
          <p:nvPicPr>
            <p:cNvPr id="14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1" name="Picture 83" descr="C:\Users\3053\Desktop\180px-Roskazna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2325603" y="2238895"/>
            <a:ext cx="274474" cy="225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рямоугольник 31"/>
          <p:cNvSpPr/>
          <p:nvPr/>
        </p:nvSpPr>
        <p:spPr>
          <a:xfrm>
            <a:off x="4086969" y="2749126"/>
            <a:ext cx="313281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«О представлении отчетности, информации, сведений, документов о проведении контрольных мероприятий в финансово-бюджетной сфере и осуществлении мониторинга контрольной деятельности»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4086970" y="4325510"/>
            <a:ext cx="3196425" cy="746884"/>
          </a:xfrm>
          <a:prstGeom prst="rightArrow">
            <a:avLst/>
          </a:prstGeom>
          <a:solidFill>
            <a:schemeClr val="accent1"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17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TextBox 95"/>
            <p:cNvSpPr txBox="1"/>
            <p:nvPr/>
          </p:nvSpPr>
          <p:spPr>
            <a:xfrm>
              <a:off x="0" y="138973"/>
              <a:ext cx="7974718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Внесение </a:t>
              </a:r>
              <a:r>
                <a:rPr lang="ru-RU" dirty="0" smtClean="0">
                  <a:latin typeface="Tahoma"/>
                  <a:ea typeface="Tahoma"/>
                  <a:cs typeface="Tahoma"/>
                  <a:sym typeface="Tahoma"/>
                </a:rPr>
                <a:t>изменений в приказ ФК от 26.12.2016 № 494</a:t>
              </a:r>
              <a:endParaRPr lang="ru-RU" dirty="0"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675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4074" y="5404347"/>
            <a:ext cx="7990197" cy="307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8000" tIns="45719" rIns="45719" bIns="45719" numCol="1" spcCol="38100" rtlCol="0" anchor="ctr">
            <a:spAutoFit/>
          </a:bodyPr>
          <a:lstStyle/>
          <a:p>
            <a:r>
              <a:rPr lang="ru-RU" sz="1400" dirty="0"/>
              <a:t>Информация о направленных </a:t>
            </a:r>
            <a:r>
              <a:rPr lang="ru-RU" sz="1400" b="1" dirty="0"/>
              <a:t>уведомлениях о применении бюджетных мер принуждения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4074" y="4995650"/>
            <a:ext cx="7990197" cy="307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8000" tIns="45719" rIns="45719" bIns="45719" numCol="1" spcCol="38100" rtlCol="0" anchor="ctr">
            <a:spAutoFit/>
          </a:bodyPr>
          <a:lstStyle/>
          <a:p>
            <a:r>
              <a:rPr lang="ru-RU" sz="1400" dirty="0"/>
              <a:t>Информация о направленных Федеральным казначейством </a:t>
            </a:r>
            <a:r>
              <a:rPr lang="ru-RU" sz="1400" b="1" dirty="0"/>
              <a:t>представлениях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4074" y="4584912"/>
            <a:ext cx="7990197" cy="307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8000" tIns="45719" rIns="45719" bIns="45719" numCol="1" spcCol="38100" rtlCol="0" anchor="ctr">
            <a:spAutoFit/>
          </a:bodyPr>
          <a:lstStyle/>
          <a:p>
            <a:r>
              <a:rPr lang="ru-RU" sz="1400" dirty="0"/>
              <a:t>Информация о направленных Федеральным казначейством </a:t>
            </a:r>
            <a:r>
              <a:rPr lang="ru-RU" sz="1400" b="1" dirty="0"/>
              <a:t>предписаниях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54074" y="4174428"/>
            <a:ext cx="7990197" cy="307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8000" tIns="45719" rIns="45719" bIns="45719" numCol="1" spcCol="38100" rtlCol="0" anchor="ctr">
            <a:spAutoFit/>
          </a:bodyPr>
          <a:lstStyle/>
          <a:p>
            <a:r>
              <a:rPr lang="ru-RU" sz="1400" dirty="0"/>
              <a:t>Сведения </a:t>
            </a:r>
            <a:r>
              <a:rPr lang="ru-RU" sz="1400" b="1" dirty="0"/>
              <a:t>об исполнении централизованных заданий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54074" y="3758931"/>
            <a:ext cx="7990197" cy="307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8000" tIns="45719" rIns="45719" bIns="45719" numCol="1" spcCol="38100" rtlCol="0" anchor="ctr">
            <a:spAutoFit/>
          </a:bodyPr>
          <a:lstStyle/>
          <a:p>
            <a:pPr algn="just"/>
            <a:r>
              <a:rPr lang="ru-RU" sz="1400" dirty="0" smtClean="0"/>
              <a:t>Информация </a:t>
            </a:r>
            <a:r>
              <a:rPr lang="ru-RU" sz="1400" b="1" dirty="0" smtClean="0"/>
              <a:t>о ходе исполнения поручений Контрольной комиссии ФК</a:t>
            </a:r>
            <a:endParaRPr lang="ru-RU" sz="1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52729" y="3327768"/>
            <a:ext cx="7990197" cy="307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8000" tIns="45719" rIns="45719" bIns="45719" numCol="1" spcCol="38100" rtlCol="0" anchor="ctr">
            <a:spAutoFit/>
          </a:bodyPr>
          <a:lstStyle/>
          <a:p>
            <a:pPr algn="just"/>
            <a:r>
              <a:rPr lang="ru-RU" sz="1400" dirty="0"/>
              <a:t>Мониторинг </a:t>
            </a:r>
            <a:r>
              <a:rPr lang="ru-RU" sz="1400" b="1" dirty="0"/>
              <a:t>соблюдения сроков рассмотрения обращений (поручений) граждан</a:t>
            </a:r>
            <a:endParaRPr lang="ru-RU" sz="1400" b="1" dirty="0">
              <a:sym typeface="Calibri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2729" y="2895720"/>
            <a:ext cx="7990197" cy="307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8000" tIns="45719" rIns="45719" bIns="45719" numCol="1" spcCol="38100" rtlCol="0" anchor="ctr">
            <a:spAutoFit/>
          </a:bodyPr>
          <a:lstStyle/>
          <a:p>
            <a:pPr algn="just"/>
            <a:r>
              <a:rPr lang="ru-RU" sz="1400" dirty="0"/>
              <a:t>Информация о ходе осуществления </a:t>
            </a:r>
            <a:r>
              <a:rPr lang="ru-RU" sz="1400" dirty="0" smtClean="0"/>
              <a:t>ВКМ, </a:t>
            </a:r>
            <a:r>
              <a:rPr lang="ru-RU" sz="1400" dirty="0"/>
              <a:t>проводимых </a:t>
            </a:r>
            <a:r>
              <a:rPr lang="ru-RU" sz="1400" dirty="0" smtClean="0"/>
              <a:t>УФК </a:t>
            </a:r>
            <a:r>
              <a:rPr lang="ru-RU" sz="1400" b="1" dirty="0" smtClean="0"/>
              <a:t>по </a:t>
            </a:r>
            <a:r>
              <a:rPr lang="ru-RU" sz="1400" b="1" dirty="0"/>
              <a:t>поручениям </a:t>
            </a:r>
            <a:r>
              <a:rPr lang="ru-RU" sz="1400" b="1" dirty="0" smtClean="0"/>
              <a:t>ЦАФК</a:t>
            </a:r>
            <a:endParaRPr lang="ru-RU" sz="1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52729" y="2463672"/>
            <a:ext cx="7990197" cy="307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8000" tIns="45719" rIns="45719" bIns="45719" numCol="1" spcCol="38100" rtlCol="0" anchor="ctr">
            <a:spAutoFit/>
          </a:bodyPr>
          <a:lstStyle/>
          <a:p>
            <a:r>
              <a:rPr lang="ru-RU" sz="1400" dirty="0"/>
              <a:t>Информация </a:t>
            </a:r>
            <a:r>
              <a:rPr lang="ru-RU" sz="1400" b="1" dirty="0"/>
              <a:t>о ходе осуществления внеплановых контрольных мероприятий (ВКМ) </a:t>
            </a:r>
            <a:endParaRPr lang="ru-RU" sz="1400" b="1" dirty="0">
              <a:sym typeface="Calibri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2729" y="2031624"/>
            <a:ext cx="7990197" cy="307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8000" tIns="45719" rIns="45719" bIns="45719" numCol="1" spcCol="38100" rtlCol="0" anchor="ctr">
            <a:spAutoFit/>
          </a:bodyPr>
          <a:lstStyle/>
          <a:p>
            <a:r>
              <a:rPr lang="ru-RU" sz="1400" dirty="0"/>
              <a:t>Информация </a:t>
            </a:r>
            <a:r>
              <a:rPr lang="ru-RU" sz="1400" b="1" dirty="0"/>
              <a:t>о ходе выполнения Плана контрольных мероприятий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2727" y="2031624"/>
            <a:ext cx="57072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1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4074" y="2470033"/>
            <a:ext cx="57072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2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4074" y="2895720"/>
            <a:ext cx="57072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3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2723" y="3325674"/>
            <a:ext cx="57072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4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4074" y="3758931"/>
            <a:ext cx="57072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5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2728" y="4156214"/>
            <a:ext cx="57072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6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2726" y="4555761"/>
            <a:ext cx="57072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7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4074" y="4964872"/>
            <a:ext cx="57072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8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2723" y="5404347"/>
            <a:ext cx="57072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9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36" name="Правая круглая скобка 35"/>
          <p:cNvSpPr/>
          <p:nvPr/>
        </p:nvSpPr>
        <p:spPr>
          <a:xfrm>
            <a:off x="8760296" y="2019280"/>
            <a:ext cx="45719" cy="4089406"/>
          </a:xfrm>
          <a:prstGeom prst="rightBracket">
            <a:avLst/>
          </a:prstGeom>
          <a:noFill/>
          <a:ln w="28575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9493707" y="2078736"/>
            <a:ext cx="2081565" cy="19389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Формы и требования </a:t>
            </a:r>
            <a:b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к срокам ведения в УФК</a:t>
            </a:r>
          </a:p>
          <a:p>
            <a:pPr algn="ctr"/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9" name="Стрелка вниз 38"/>
          <p:cNvSpPr/>
          <p:nvPr/>
        </p:nvSpPr>
        <p:spPr>
          <a:xfrm rot="16200000">
            <a:off x="8841515" y="3772976"/>
            <a:ext cx="606622" cy="504056"/>
          </a:xfrm>
          <a:prstGeom prst="downArrow">
            <a:avLst/>
          </a:prstGeom>
          <a:solidFill>
            <a:srgbClr val="B6D9F8"/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487041" y="4108468"/>
            <a:ext cx="2088231" cy="16312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endParaRPr lang="ru-RU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Реализация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в АС Планирование</a:t>
            </a:r>
          </a:p>
          <a:p>
            <a:pPr algn="ctr"/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9487040" y="1514518"/>
            <a:ext cx="20882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accent5">
                    <a:lumMod val="50000"/>
                  </a:schemeClr>
                </a:solidFill>
              </a:rPr>
              <a:t>В новой редакции</a:t>
            </a:r>
          </a:p>
          <a:p>
            <a:pPr algn="ctr"/>
            <a:r>
              <a:rPr lang="ru-RU" sz="1400" b="1" i="1" dirty="0" smtClean="0">
                <a:solidFill>
                  <a:schemeClr val="accent5">
                    <a:lumMod val="50000"/>
                  </a:schemeClr>
                </a:solidFill>
              </a:rPr>
              <a:t>Приказа 494:</a:t>
            </a:r>
            <a:endParaRPr lang="ru-RU" sz="1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54074" y="5810600"/>
            <a:ext cx="7990197" cy="307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8000" tIns="45719" rIns="45719" bIns="45719" numCol="1" spcCol="38100" rtlCol="0" anchor="ctr">
            <a:spAutoFit/>
          </a:bodyPr>
          <a:lstStyle/>
          <a:p>
            <a:pPr algn="just"/>
            <a:r>
              <a:rPr lang="ru-RU" sz="1400" dirty="0"/>
              <a:t>Информация о вынесенных </a:t>
            </a:r>
            <a:r>
              <a:rPr lang="ru-RU" sz="1400" b="1" dirty="0"/>
              <a:t>постановлениях об административных правонарушениях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2694" y="5779823"/>
            <a:ext cx="57072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10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01172" y="1497786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accent5">
                    <a:lumMod val="50000"/>
                  </a:schemeClr>
                </a:solidFill>
              </a:rPr>
              <a:t>Еженедельный сбор, проверка и свод информации</a:t>
            </a:r>
            <a:endParaRPr lang="ru-RU" sz="1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31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34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TextBox 95"/>
            <p:cNvSpPr txBox="1"/>
            <p:nvPr/>
          </p:nvSpPr>
          <p:spPr>
            <a:xfrm>
              <a:off x="0" y="138973"/>
              <a:ext cx="7974718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Текущая отчетность – мониторинг контрольной деятельности в ЦАФК</a:t>
              </a:r>
              <a:endParaRPr dirty="0"/>
            </a:p>
          </p:txBody>
        </p:sp>
      </p:grpSp>
      <p:sp>
        <p:nvSpPr>
          <p:cNvPr id="3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394296" y="6280150"/>
            <a:ext cx="361950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153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6349041" y="1520076"/>
            <a:ext cx="0" cy="53379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-2944" y="1525827"/>
            <a:ext cx="12189124" cy="31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100" b="1" dirty="0" smtClean="0">
                <a:solidFill>
                  <a:srgbClr val="00349E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Мониторинг осуществления контрольных мероприятий в финансово-бюджетной сфере</a:t>
            </a:r>
            <a:endParaRPr lang="ru-RU" sz="1100" b="1" dirty="0">
              <a:solidFill>
                <a:srgbClr val="00349E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-5820" y="4235568"/>
            <a:ext cx="12189124" cy="31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100" b="1" dirty="0" smtClean="0">
                <a:solidFill>
                  <a:srgbClr val="00349E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Мониторинг реализации результатов контрольных мероприятий в финансово-бюджетной сфере</a:t>
            </a:r>
            <a:endParaRPr lang="ru-RU" sz="1100" b="1" dirty="0">
              <a:solidFill>
                <a:srgbClr val="00349E">
                  <a:lumMod val="7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-8696" y="4235568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897146" y="2074715"/>
            <a:ext cx="1259458" cy="8885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осуществления плановых КМ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667000" y="2074713"/>
            <a:ext cx="1279586" cy="8885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</a:t>
            </a:r>
            <a:r>
              <a:rPr lang="ru-RU" sz="1100" dirty="0" smtClean="0"/>
              <a:t>осуществления внеплановых </a:t>
            </a:r>
            <a:r>
              <a:rPr lang="ru-RU" sz="1100" dirty="0"/>
              <a:t>КМ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406909" y="2074714"/>
            <a:ext cx="1398667" cy="8885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осуществления ВКМ, проводимых УФК по поручениям ЦАФК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454795" y="3137203"/>
            <a:ext cx="1350781" cy="8885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по обращениям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2875" y="1525827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-5820" y="1842131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875" y="455187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 rot="16200000">
            <a:off x="-278289" y="2930965"/>
            <a:ext cx="931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Ц А Ф К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 rot="16200000">
            <a:off x="6180363" y="2930963"/>
            <a:ext cx="713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У Ф К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667000" y="3137203"/>
            <a:ext cx="1316968" cy="8885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по поручениям </a:t>
            </a:r>
            <a:r>
              <a:rPr lang="ru-RU" sz="1100" dirty="0" smtClean="0"/>
              <a:t/>
            </a:r>
            <a:br>
              <a:rPr lang="ru-RU" sz="1100" dirty="0" smtClean="0"/>
            </a:br>
            <a:r>
              <a:rPr lang="ru-RU" sz="1100" dirty="0" smtClean="0"/>
              <a:t>КК </a:t>
            </a:r>
            <a:r>
              <a:rPr lang="ru-RU" sz="1100" dirty="0"/>
              <a:t>ФК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929708" y="3137203"/>
            <a:ext cx="1226896" cy="8885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по ЦЗ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6855056" y="2074711"/>
            <a:ext cx="1259458" cy="88852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Мониторинг осуществления плановых КМ</a:t>
            </a:r>
            <a:endParaRPr lang="ru-RU" sz="1100" dirty="0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8572252" y="2074715"/>
            <a:ext cx="1279586" cy="8885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</a:t>
            </a:r>
            <a:r>
              <a:rPr lang="ru-RU" sz="1100" dirty="0" smtClean="0"/>
              <a:t>осуществления внеплановых </a:t>
            </a:r>
            <a:r>
              <a:rPr lang="ru-RU" sz="1100" dirty="0"/>
              <a:t>КМ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8577505" y="3203337"/>
            <a:ext cx="1274333" cy="88852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Мониторинг по обращениям</a:t>
            </a:r>
            <a:endParaRPr lang="ru-RU" sz="1100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10250361" y="2074715"/>
            <a:ext cx="1316968" cy="88852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Мониторинг по поручениям КК УФК</a:t>
            </a:r>
            <a:endParaRPr lang="ru-RU" sz="1100" dirty="0"/>
          </a:p>
        </p:txBody>
      </p:sp>
      <p:sp>
        <p:nvSpPr>
          <p:cNvPr id="72" name="Прямоугольник 71"/>
          <p:cNvSpPr/>
          <p:nvPr/>
        </p:nvSpPr>
        <p:spPr>
          <a:xfrm rot="16200000">
            <a:off x="-278290" y="5546146"/>
            <a:ext cx="931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Ц А Ф К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 rot="16200000">
            <a:off x="6180364" y="5421124"/>
            <a:ext cx="713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У Ф К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929708" y="4717270"/>
            <a:ext cx="1226896" cy="8885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по предписаниям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2667001" y="4717270"/>
            <a:ext cx="1316968" cy="8885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по представлениям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4430852" y="4717270"/>
            <a:ext cx="1374724" cy="8885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</a:t>
            </a:r>
          </a:p>
          <a:p>
            <a:pPr algn="ctr"/>
            <a:r>
              <a:rPr lang="ru-RU" sz="1100" dirty="0" smtClean="0"/>
              <a:t>направленных </a:t>
            </a:r>
            <a:r>
              <a:rPr lang="ru-RU" sz="1100" dirty="0"/>
              <a:t>УБМП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2667001" y="5844458"/>
            <a:ext cx="1316968" cy="8885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</a:t>
            </a:r>
            <a:br>
              <a:rPr lang="ru-RU" sz="1100" dirty="0"/>
            </a:br>
            <a:r>
              <a:rPr lang="ru-RU" sz="1100" dirty="0" smtClean="0"/>
              <a:t>вынесенных постановлений </a:t>
            </a:r>
            <a:r>
              <a:rPr lang="ru-RU" sz="1100" dirty="0"/>
              <a:t>об АП</a:t>
            </a: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6863682" y="4717270"/>
            <a:ext cx="1226896" cy="88852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Мониторинг по предписаниям</a:t>
            </a:r>
            <a:endParaRPr lang="ru-RU" sz="1100" dirty="0"/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8600975" y="4717270"/>
            <a:ext cx="1316968" cy="8885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/>
              <a:t>Мониторинг </a:t>
            </a:r>
            <a:r>
              <a:rPr lang="ru-RU" sz="1100" dirty="0" smtClean="0"/>
              <a:t>по представлениям</a:t>
            </a:r>
            <a:endParaRPr lang="ru-RU" sz="1100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10364826" y="4717270"/>
            <a:ext cx="1374724" cy="8885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Мониторинг </a:t>
            </a:r>
          </a:p>
          <a:p>
            <a:pPr algn="ctr"/>
            <a:r>
              <a:rPr lang="ru-RU" sz="1100" dirty="0" smtClean="0"/>
              <a:t>направленных УБМП</a:t>
            </a:r>
            <a:endParaRPr lang="ru-RU" sz="1100" dirty="0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8600975" y="5844458"/>
            <a:ext cx="1316968" cy="88852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Мониторинг </a:t>
            </a:r>
            <a:r>
              <a:rPr lang="ru-RU" sz="1100" dirty="0"/>
              <a:t/>
            </a:r>
            <a:br>
              <a:rPr lang="ru-RU" sz="1100" dirty="0"/>
            </a:br>
            <a:r>
              <a:rPr lang="ru-RU" sz="1100" dirty="0" smtClean="0"/>
              <a:t>вынесенных постановлений об АП</a:t>
            </a:r>
            <a:endParaRPr lang="ru-RU" sz="1100" dirty="0"/>
          </a:p>
        </p:txBody>
      </p:sp>
      <p:grpSp>
        <p:nvGrpSpPr>
          <p:cNvPr id="43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44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TextBox 95"/>
            <p:cNvSpPr txBox="1"/>
            <p:nvPr/>
          </p:nvSpPr>
          <p:spPr>
            <a:xfrm>
              <a:off x="0" y="138973"/>
              <a:ext cx="7974718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>
                  <a:latin typeface="Tahoma"/>
                  <a:ea typeface="Tahoma"/>
                  <a:cs typeface="Tahoma"/>
                  <a:sym typeface="Tahoma"/>
                </a:rPr>
                <a:t>Виды мониторинга осуществления и реализации результатов КМ в ФБС</a:t>
              </a:r>
              <a:endParaRPr lang="ru-RU" dirty="0"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3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96675" y="6346825"/>
            <a:ext cx="361950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474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53824" y="6372225"/>
            <a:ext cx="361950" cy="365125"/>
          </a:xfrm>
        </p:spPr>
        <p:txBody>
          <a:bodyPr/>
          <a:lstStyle/>
          <a:p>
            <a:fld id="{C62075C6-3FCA-44D6-AF79-67455D1720D9}" type="slidenum">
              <a:rPr lang="ru-RU" altLang="ru-RU" smtClean="0"/>
              <a:pPr/>
              <a:t>10</a:t>
            </a:fld>
            <a:endParaRPr lang="ru-RU" altLang="ru-RU" dirty="0"/>
          </a:p>
        </p:txBody>
      </p:sp>
      <p:grpSp>
        <p:nvGrpSpPr>
          <p:cNvPr id="5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6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TextBox 95"/>
            <p:cNvSpPr txBox="1"/>
            <p:nvPr/>
          </p:nvSpPr>
          <p:spPr>
            <a:xfrm>
              <a:off x="0" y="138973"/>
              <a:ext cx="7974718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Организация мониторинга контрольной деятельности в ЦАФК</a:t>
              </a:r>
              <a:endParaRPr dirty="0"/>
            </a:p>
          </p:txBody>
        </p:sp>
      </p:grp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783394597"/>
              </p:ext>
            </p:extLst>
          </p:nvPr>
        </p:nvGraphicFramePr>
        <p:xfrm>
          <a:off x="488951" y="1971674"/>
          <a:ext cx="4864099" cy="4352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406525716"/>
              </p:ext>
            </p:extLst>
          </p:nvPr>
        </p:nvGraphicFramePr>
        <p:xfrm>
          <a:off x="6953250" y="1723628"/>
          <a:ext cx="4864099" cy="4933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 flipH="1">
            <a:off x="5534025" y="1266825"/>
            <a:ext cx="9525" cy="510540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6753225" y="1285875"/>
            <a:ext cx="9525" cy="51054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трелка вправо 17"/>
          <p:cNvSpPr/>
          <p:nvPr/>
        </p:nvSpPr>
        <p:spPr>
          <a:xfrm>
            <a:off x="5619750" y="2228850"/>
            <a:ext cx="1085850" cy="3362325"/>
          </a:xfrm>
          <a:prstGeom prst="rightArrow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793137" y="1385074"/>
            <a:ext cx="18405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u="sng" dirty="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2017 </a:t>
            </a:r>
            <a:r>
              <a:rPr lang="ru-RU" sz="1600" u="sng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1600" u="sng" dirty="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2018 годы</a:t>
            </a:r>
            <a:endParaRPr lang="ru-RU" sz="1600" u="sng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19925" y="1266825"/>
            <a:ext cx="45338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u="sng" dirty="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Перспективная модель (2018 – 2019 годы)</a:t>
            </a:r>
            <a:endParaRPr lang="ru-RU" sz="1600" u="sng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Заголовок 1"/>
          <p:cNvSpPr txBox="1">
            <a:spLocks noGrp="1"/>
          </p:cNvSpPr>
          <p:nvPr>
            <p:ph type="title"/>
          </p:nvPr>
        </p:nvSpPr>
        <p:spPr>
          <a:xfrm>
            <a:off x="1104899" y="2593976"/>
            <a:ext cx="10248901" cy="1325564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rgbClr val="002777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dirty="0" err="1"/>
              <a:t>СПАСИБО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!</a:t>
            </a:r>
          </a:p>
        </p:txBody>
      </p:sp>
      <p:sp>
        <p:nvSpPr>
          <p:cNvPr id="1957" name="Номер слайда 2"/>
          <p:cNvSpPr txBox="1">
            <a:spLocks noGrp="1"/>
          </p:cNvSpPr>
          <p:nvPr>
            <p:ph type="sldNum" sz="quarter" idx="4294967295"/>
          </p:nvPr>
        </p:nvSpPr>
        <p:spPr>
          <a:xfrm>
            <a:off x="11353800" y="6313167"/>
            <a:ext cx="474023" cy="3327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600"/>
            </a:lvl1pPr>
          </a:lstStyle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11352</TotalTime>
  <Words>1283</Words>
  <Application>Microsoft Office PowerPoint</Application>
  <PresentationFormat>Произвольный</PresentationFormat>
  <Paragraphs>229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Актуальные вопросы формирования отчетности  по результатам контроля в финансово-бюджетной сфере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Магаленцева Галина Алексеевна</dc:creator>
  <cp:lastModifiedBy>Владислава Ильичева</cp:lastModifiedBy>
  <cp:revision>973</cp:revision>
  <cp:lastPrinted>2018-06-18T14:02:43Z</cp:lastPrinted>
  <dcterms:created xsi:type="dcterms:W3CDTF">2015-03-03T16:27:21Z</dcterms:created>
  <dcterms:modified xsi:type="dcterms:W3CDTF">2018-06-26T14:57:13Z</dcterms:modified>
</cp:coreProperties>
</file>