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445" r:id="rId3"/>
    <p:sldId id="446" r:id="rId4"/>
    <p:sldId id="449" r:id="rId5"/>
    <p:sldId id="457" r:id="rId6"/>
    <p:sldId id="456" r:id="rId7"/>
    <p:sldId id="452" r:id="rId8"/>
    <p:sldId id="450" r:id="rId9"/>
    <p:sldId id="451" r:id="rId10"/>
    <p:sldId id="315" r:id="rId11"/>
  </p:sldIdLst>
  <p:sldSz cx="12192000" cy="6858000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ABF"/>
    <a:srgbClr val="7F9ED7"/>
    <a:srgbClr val="C2D2EC"/>
    <a:srgbClr val="FFF8E5"/>
    <a:srgbClr val="FF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65" autoAdjust="0"/>
    <p:restoredTop sz="94660"/>
  </p:normalViewPr>
  <p:slideViewPr>
    <p:cSldViewPr snapToGrid="0">
      <p:cViewPr>
        <p:scale>
          <a:sx n="100" d="100"/>
          <a:sy n="100" d="100"/>
        </p:scale>
        <p:origin x="-45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-4002" y="-102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C854835-2FA5-41EC-BD05-2F2567C69323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4CADAE8-6381-497A-9E9A-B7CA945B2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64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BF73BF6-9E10-4451-91CB-4AFF2B593CB1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1F7DFB6-AFA3-49C4-8AD2-3BF4119B6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71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D2E0E-D2D3-4D8D-B176-142C1B99AB5F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29920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1CA9BD3-995C-40AE-B48C-A22BBFB70502}" type="slidenum">
              <a:rPr lang="ru-RU"/>
              <a:pPr>
                <a:defRPr/>
              </a:pPr>
              <a:t>‹#›</a:t>
            </a:fld>
            <a:r>
              <a:rPr lang="en-US"/>
              <a:t>/26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57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0A6D3-496E-42F8-B5D2-8932231C500E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299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CF6F5-382C-4867-B57C-05B789E7CB65}" type="slidenum">
              <a:rPr lang="ru-RU"/>
              <a:pPr>
                <a:defRPr/>
              </a:pPr>
              <a:t>‹#›</a:t>
            </a:fld>
            <a:r>
              <a:rPr lang="en-US" dirty="0"/>
              <a:t>/26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40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B1FD7-F080-448C-9E8B-1E127C077D5F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CB3AF-1DBD-4300-A43B-35AF51E42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0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E5823-7184-4A93-A525-687D1919BE41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52693-8E04-4C3C-A205-F917ECBF9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78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33AF-D59C-45EF-BA6D-1E86555E08DB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0D33-9D1D-4202-917D-DCBF06C8D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46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1C6C7-07B4-4E17-B3E3-D6E58496C146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43C69-9C38-4740-9822-689CE993A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11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25843-5116-4E1E-AEAC-153779D3C8CC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F90D0-5FDE-42E7-BAE6-9806ED661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12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9BD4-3E0B-4E3A-8B2F-572E0803D54B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01175" y="6299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4CBDA-077F-4FDC-A5C1-F777C8703094}" type="slidenum">
              <a:rPr lang="ru-RU"/>
              <a:pPr>
                <a:defRPr/>
              </a:pPr>
              <a:t>‹#›</a:t>
            </a:fld>
            <a:r>
              <a:rPr lang="en-US" dirty="0"/>
              <a:t>/26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54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638B0-FEA8-4E19-B5A1-72F1539C6B6C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272F4-2891-4575-AAB1-EE6FDF96E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13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D43AD-A427-4B98-B3EA-2607C54C51CF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EFDE-423D-408C-A94A-F20B8B405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9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2D2B8-A916-45C0-BA69-BE9C00D9B795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0C31B-A9E6-4718-A9DF-44BE99D854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05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48B5F7-9E22-4676-B718-21C062A817C6}" type="datetime1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FB14ACA8EB053F4D628C111DD1A02F850FF98026C37C4BC308433FF6ED62ODQ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consultantplus://offline/ref=3310E1FAC4705413A0707861928AE737174D4FB5385334A293FFAD113559DC9FB5D22767228D629EFDB1y3Y1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27349" y="4902200"/>
            <a:ext cx="5534025" cy="1323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512050" y="6226175"/>
            <a:ext cx="41529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ru-RU" sz="1400" dirty="0" smtClean="0">
                <a:latin typeface="Trebuchet MS" panose="020B0603020202020204" pitchFamily="34" charset="0"/>
                <a:ea typeface="+mj-ea"/>
                <a:sym typeface="Lucida Grande"/>
              </a:rPr>
              <a:t>22 сентября </a:t>
            </a:r>
            <a:r>
              <a:rPr lang="ru-RU" sz="1400" dirty="0">
                <a:latin typeface="Trebuchet MS" panose="020B0603020202020204" pitchFamily="34" charset="0"/>
                <a:ea typeface="+mj-ea"/>
                <a:sym typeface="Lucida Grande"/>
              </a:rPr>
              <a:t>2016 года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5050" y="1929372"/>
            <a:ext cx="7673975" cy="135421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000" spc="100" dirty="0" smtClean="0">
                <a:latin typeface="Trebuchet MS" panose="020B0603020202020204" pitchFamily="34" charset="0"/>
              </a:rPr>
              <a:t>Взаимодействие с Государственной информационной системой о </a:t>
            </a:r>
            <a:r>
              <a:rPr lang="ru-RU" sz="2000" spc="100" dirty="0">
                <a:latin typeface="Trebuchet MS" panose="020B0603020202020204" pitchFamily="34" charset="0"/>
              </a:rPr>
              <a:t>государственных и муниципальных платежах </a:t>
            </a:r>
            <a:r>
              <a:rPr lang="ru-RU" sz="2000" spc="100" dirty="0" smtClean="0">
                <a:latin typeface="Trebuchet MS" panose="020B0603020202020204" pitchFamily="34" charset="0"/>
              </a:rPr>
              <a:t>органов </a:t>
            </a:r>
            <a:r>
              <a:rPr lang="ru-RU" sz="2000" spc="100" dirty="0">
                <a:latin typeface="Trebuchet MS" panose="020B0603020202020204" pitchFamily="34" charset="0"/>
              </a:rPr>
              <a:t>Федерального </a:t>
            </a:r>
            <a:r>
              <a:rPr lang="ru-RU" sz="2000" spc="100" dirty="0" smtClean="0">
                <a:latin typeface="Trebuchet MS" panose="020B0603020202020204" pitchFamily="34" charset="0"/>
              </a:rPr>
              <a:t>казначейства при наложении административных штрафов</a:t>
            </a:r>
            <a:endParaRPr lang="ru-RU" sz="2000" spc="100" dirty="0">
              <a:latin typeface="Trebuchet MS" panose="020B0603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46475" y="4902200"/>
            <a:ext cx="5534025" cy="1323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Trebuchet MS" panose="020B0603020202020204" pitchFamily="34" charset="0"/>
                <a:ea typeface="+mj-ea"/>
                <a:sym typeface="Lucida Grande"/>
              </a:rPr>
              <a:t>Начальник Управления </a:t>
            </a:r>
            <a:br>
              <a:rPr lang="ru-RU" sz="1600" dirty="0">
                <a:latin typeface="Trebuchet MS" panose="020B0603020202020204" pitchFamily="34" charset="0"/>
                <a:ea typeface="+mj-ea"/>
                <a:sym typeface="Lucida Grande"/>
              </a:rPr>
            </a:br>
            <a:r>
              <a:rPr lang="ru-RU" sz="1600" dirty="0">
                <a:latin typeface="Trebuchet MS" panose="020B0603020202020204" pitchFamily="34" charset="0"/>
                <a:ea typeface="+mj-ea"/>
                <a:sym typeface="Lucida Grande"/>
              </a:rPr>
              <a:t>развития бюджетных платежей </a:t>
            </a: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Trebuchet MS" panose="020B0603020202020204" pitchFamily="34" charset="0"/>
                <a:ea typeface="+mj-ea"/>
                <a:sym typeface="Lucida Grande"/>
              </a:rPr>
              <a:t>О.Н. Рудь</a:t>
            </a:r>
          </a:p>
          <a:p>
            <a:pPr>
              <a:spcBef>
                <a:spcPts val="0"/>
              </a:spcBef>
              <a:defRPr/>
            </a:pPr>
            <a:endParaRPr lang="ru-RU" sz="1600" dirty="0">
              <a:latin typeface="Trebuchet MS" panose="020B0603020202020204" pitchFamily="34" charset="0"/>
              <a:ea typeface="+mj-ea"/>
              <a:sym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843313"/>
              </p:ext>
            </p:extLst>
          </p:nvPr>
        </p:nvGraphicFramePr>
        <p:xfrm>
          <a:off x="827088" y="1660524"/>
          <a:ext cx="5064125" cy="49498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64125"/>
              </a:tblGrid>
              <a:tr h="76982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Бюджетный кодекс Российской Федерации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Статья 160.1. Бюджетные полномочия главного администратора (администратора) доходов бюджета</a:t>
                      </a:r>
                    </a:p>
                  </a:txBody>
                  <a:tcPr marL="91448" marR="91448" marT="45732" marB="45732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180002">
                <a:tc>
                  <a:txBody>
                    <a:bodyPr/>
                    <a:lstStyle/>
                    <a:p>
                      <a:pPr algn="ctr"/>
                      <a:r>
                        <a:rPr lang="ru-RU" sz="1100" i="0" u="none" dirty="0" smtClean="0">
                          <a:latin typeface="Trebuchet MS" panose="020B0603020202020204" pitchFamily="34" charset="0"/>
                        </a:rPr>
                        <a:t>2. Осуществляет начисление, учет и контроль за правильностью исчисления, полнотой и своевременностью осуществления платежей в бюджет, пеней и штрафов по ним,</a:t>
                      </a:r>
                      <a:r>
                        <a:rPr lang="ru-RU" sz="1100" i="0" u="none" baseline="0" dirty="0" smtClean="0">
                          <a:latin typeface="Trebuchet MS" panose="020B0603020202020204" pitchFamily="34" charset="0"/>
                        </a:rPr>
                        <a:t> а также п</a:t>
                      </a:r>
                      <a:r>
                        <a:rPr lang="ru-RU" sz="1100" i="0" u="none" dirty="0" smtClean="0">
                          <a:latin typeface="Trebuchet MS" panose="020B0603020202020204" pitchFamily="34" charset="0"/>
                        </a:rPr>
                        <a:t>редоставляет информацию, необходимую для уплаты денежных средств физическими и юридическими лицами за государственные и муниципальные услуги, а также иных платежей, являющихся источниками формирования доходов бюджетов бюджетной системы Российской Федерации, в Государственную информационную систему о государственных и муниципальных платежах в соответствии с порядком, установленным Федеральном законом от 27 июля 2010 года № 210-ФЗ «Об организации предоставления государственных и муниципальных услуг».</a:t>
                      </a:r>
                    </a:p>
                  </a:txBody>
                  <a:tcPr marL="91448" marR="91448" marT="45732" marB="4573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50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20945"/>
              </p:ext>
            </p:extLst>
          </p:nvPr>
        </p:nvGraphicFramePr>
        <p:xfrm>
          <a:off x="6038851" y="1646239"/>
          <a:ext cx="5133974" cy="494118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33974"/>
              </a:tblGrid>
              <a:tr h="77311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Кодекс Российской Федерации об административных правонарушениях</a:t>
                      </a:r>
                    </a:p>
                    <a:p>
                      <a:pPr algn="ctr"/>
                      <a:endParaRPr lang="ru-RU" sz="1100" b="1" dirty="0" smtClean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Статья 32.2. Исполнение постановления о наложении </a:t>
                      </a:r>
                      <a:r>
                        <a:rPr lang="ru-RU" sz="1100" b="1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административного штрафа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91444" marR="91444" marT="45685" marB="45685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762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  <a:sym typeface="Arial" pitchFamily="34" charset="0"/>
                        </a:rPr>
                        <a:t>5. При отсутствии документа, свидетельствующего об уплате административного штрафа, и информации об уплате административного штрафа в Государственной информационной системе о государственных и муниципальных платежах, по истечении срока, указанного в части 1 или 1.1 настоящей статьи, судья, орган, должностное лицо, вынесшие постановление, изготавливают второй экземпляр указанного постановления и направляют его в течение десяти суток (а в случае, предусмотренном частью 1.1 настоящей статьи, в течение одних суток) судебному приставу-исполнителю для исполнения в порядке, предусмотренном федеральным законодательством.</a:t>
                      </a:r>
                    </a:p>
                  </a:txBody>
                  <a:tcPr marL="91444" marR="91444" marT="45685" marB="4568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003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  <a:sym typeface="Arial" pitchFamily="34" charset="0"/>
                        </a:rPr>
                        <a:t>8. Банк или иная кредитная организация, организация федеральной почтовой связи, платежный агент, осуществляющий деятельность по приему платежей физических лиц, или банковский платежный агент (субагент), осуществляющий деятельность в соответствии с Федеральным законом «О национальной платежной системе», которым уплачивается сумма административного штрафа, обязаны незамедлительно после уплаты административного штрафа лицом, привлеченным к административной ответственности, направлять информацию об уплате административного штрафа в Государственную информационную систему о государственных и муниципальных платежах, предусмотренную Федеральным законом от 27 июля 2010 года N 210-ФЗ «Об организации предоставления государственных и муниципальных услуг».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  <a:sym typeface="Arial" pitchFamily="34" charset="0"/>
                      </a:endParaRPr>
                    </a:p>
                  </a:txBody>
                  <a:tcPr marL="91444" marR="91444" marT="45685" marB="4568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848" name="TextBox 37"/>
          <p:cNvSpPr txBox="1">
            <a:spLocks noChangeArrowheads="1"/>
          </p:cNvSpPr>
          <p:nvPr/>
        </p:nvSpPr>
        <p:spPr bwMode="auto">
          <a:xfrm>
            <a:off x="823913" y="1223169"/>
            <a:ext cx="504666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latin typeface="Garamond" pitchFamily="18" charset="0"/>
                <a:ea typeface="ＭＳ Ｐゴシック" pitchFamily="34" charset="-128"/>
              </a:rPr>
              <a:t>ИНФОРМАЦИЯ, </a:t>
            </a:r>
            <a:r>
              <a:rPr lang="ru-RU" altLang="ru-RU" sz="1000" b="1" dirty="0">
                <a:latin typeface="Garamond" pitchFamily="18" charset="0"/>
                <a:ea typeface="ＭＳ Ｐゴシック" pitchFamily="34" charset="-128"/>
              </a:rPr>
              <a:t>НЕОБХОДИМАЯ ДЛЯ УПЛАТЫ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Garamond" pitchFamily="18" charset="0"/>
                <a:ea typeface="ＭＳ Ｐゴシック" pitchFamily="34" charset="-128"/>
              </a:rPr>
              <a:t>(ИНФОРМАЦИЯ О НАЧИСЛЕНИИ СУММЫ)</a:t>
            </a:r>
          </a:p>
        </p:txBody>
      </p:sp>
      <p:sp>
        <p:nvSpPr>
          <p:cNvPr id="18465" name="TextBox 39"/>
          <p:cNvSpPr txBox="1">
            <a:spLocks noChangeArrowheads="1"/>
          </p:cNvSpPr>
          <p:nvPr/>
        </p:nvSpPr>
        <p:spPr bwMode="auto">
          <a:xfrm>
            <a:off x="6229350" y="1308100"/>
            <a:ext cx="47259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Garamond" pitchFamily="18" charset="0"/>
                <a:ea typeface="ＭＳ Ｐゴシック" pitchFamily="34" charset="-128"/>
              </a:rPr>
              <a:t>ИНФОРМАЦИЯ ОБ УПЛАТЕ</a:t>
            </a:r>
          </a:p>
        </p:txBody>
      </p:sp>
      <p:sp>
        <p:nvSpPr>
          <p:cNvPr id="18466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ТРЕБОВАНИЯ ЗАКОНОДАТЕЛЬСТВА</a:t>
            </a:r>
          </a:p>
        </p:txBody>
      </p:sp>
      <p:sp>
        <p:nvSpPr>
          <p:cNvPr id="11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2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26678755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00200"/>
              </p:ext>
            </p:extLst>
          </p:nvPr>
        </p:nvGraphicFramePr>
        <p:xfrm>
          <a:off x="787218" y="1646080"/>
          <a:ext cx="5176683" cy="51169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76683"/>
              </a:tblGrid>
              <a:tr h="6891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Федерального казначейства от 14.06.2016 № 9н «О должностных лицах Федерального казначейства, уполномоченных составлять протоколы об административных правонарушениях в соответствии с Кодексом Российской Федерации об административных правонарушениях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»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91448" marR="91448" marT="45732" marB="45732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415920">
                <a:tc>
                  <a:txBody>
                    <a:bodyPr/>
                    <a:lstStyle/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 Установить, что протоколы об административных правонарушениях, предусмотренных частями 4 и 5 статьи 7.32, статьями 15.1, 15.11, 15.14 - 15.15.16, 17.7, 17.9, частью 1 статьи 19.4, статьей 19.4.1, частью 20 статьи 19.5, статьями 19.6, 19.7, частью 1 статьи 19.26, частью 1 статьи 20.25 Кодекса Российской Федерации об административных правонарушениях, вправе составлять следующие должностные лица Федерального казначейства: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1.1. руководитель Федерального казначейства, его заместители;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1.2. начальники структурных подразделений центрального аппарата Федерального казначейства, их заместители;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1.3. начальники отделов структурных подразделений центрального аппарата Федерального казначейства, их заместители;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1.4. руководители территориальных органов Федерального казначейства, их заместители;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1.5. начальники структурных подразделений территориальных органов Федерального казначейства, их заместители;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1.6. иные должностные лица Федерального казначейства и его территориальных органов, уполномоченные осуществлять контроль и надзор в финансово-бюджетной сфере, а также внешний контроль качества работы аудиторских организаций, определенных Федеральным законом от 30 декабря 2008 г. N 307-ФЗ «Об аудиторской деятельности»:</a:t>
                      </a:r>
                      <a:endParaRPr lang="ru-RU" sz="1000" i="0" u="none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  <a:hlinkClick r:id="rId2"/>
                      </a:endParaRP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советники, ведущие консультанты, консультанты, главные специалисты-эксперты, ведущие специалисты-эксперты, специалисты-эксперты, главные контролеры-ревизоры, старшие контролеры-ревизоры отделов структурных подразделений центрального аппарата Федерального казначейства;</a:t>
                      </a:r>
                    </a:p>
                    <a:p>
                      <a:pPr algn="just"/>
                      <a:r>
                        <a:rPr lang="ru-RU" sz="10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консультанты, главные специалисты-эксперты, ведущие специалисты-эксперты, специалисты-эксперты, главные контролеры-ревизоры, старшие контролеры-ревизоры, контролеры-ревизоры структурных подразделений территориальных органов Федерального казначейства.</a:t>
                      </a:r>
                    </a:p>
                  </a:txBody>
                  <a:tcPr marL="91448" marR="91448" marT="45732" marB="4573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50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15734"/>
              </p:ext>
            </p:extLst>
          </p:nvPr>
        </p:nvGraphicFramePr>
        <p:xfrm>
          <a:off x="6045019" y="1646079"/>
          <a:ext cx="5457824" cy="511933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457824"/>
              </a:tblGrid>
              <a:tr h="7173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Федерального казначейства от 17.05.2016 № 151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«О должностных лицах Федерального казначейства, уполномоченных рассматривать дела об административных правонарушениях»</a:t>
                      </a:r>
                    </a:p>
                  </a:txBody>
                  <a:tcPr marL="91444" marR="91444" marT="45685" marB="45685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401979">
                <a:tc>
                  <a:txBody>
                    <a:bodyPr/>
                    <a:lstStyle/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 Установить, что рассмотрение дел об административных правонарушениях в центральном аппарате Федерального казначейства осуществляют: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начальник Юридического управления Федерального казначейства С.Н.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Сауль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заместитель начальника Юридического управления Федерального казначейства 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Е.А. Гринько.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2. Должностному лицу центрального аппарата Федерального казначейства, составившему в ходе контрольного мероприятия протокол об административном правонарушении, не позднее следующего рабочего дня со дня составления протокола направлять материалы дела об административном правонарушении в Юридическое управление Федерального казначейства.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Дело об административном правонарушении в подшитом виде с описью направляется должностным лицом, составившим протокол об административном правонарушении, в Юридическое управление Федерального казначейства служебной запиской на бумажном носителе, при этом в прикладном программном обеспечении «Автоматизированная система документооборота «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LanDocs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» регистрируется служебная записка с приложением файла протокола об административном правонарушении в формате MS 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Word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3. Установить, что рассмотрение дел об административных правонарушениях в территориальных органах Федерального казначейства осуществляют руководители территориальных органов Федерального казначейства и их заместители, уполномоченные соответствующим приказом территориального органа Федерального казначейства.</a:t>
                      </a:r>
                    </a:p>
                    <a:p>
                      <a:pPr algn="just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4. Установить, что материалы дела об административном правонарушении подлежат направлению в юридический отдел территориального органа Федерального казначейства в течение дня, следующего за днем их получения лицами, указанными в пункте 3 настоящего приказа, для подготовки заключения и его направления в срок не более 7 рабочих дней в адрес лиц, указанных в пункте 3 настоящего приказа.</a:t>
                      </a:r>
                      <a:endParaRPr lang="ru-RU" sz="1000" dirty="0" smtClean="0">
                        <a:latin typeface="Trebuchet MS" panose="020B0603020202020204" pitchFamily="34" charset="0"/>
                      </a:endParaRPr>
                    </a:p>
                  </a:txBody>
                  <a:tcPr marL="91444" marR="91444" marT="45685" marB="4568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66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ДОЛЖНОСТНЫЕ ЛИЦА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ОРГАНОВ ФЕДЕРАЛЬНОГО КАЗНАЧЕЙСТВА</a:t>
            </a: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48234" y="1180070"/>
            <a:ext cx="3209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b="1" dirty="0" smtClean="0">
                <a:latin typeface="Garamond" pitchFamily="18" charset="0"/>
                <a:ea typeface="ＭＳ Ｐゴシック" pitchFamily="34" charset="-128"/>
              </a:rPr>
              <a:t>ДОЛЖНОСТНЫЕ ЛИЦА, </a:t>
            </a:r>
          </a:p>
          <a:p>
            <a:pPr algn="ctr"/>
            <a:r>
              <a:rPr lang="ru-RU" altLang="ru-RU" sz="1000" b="1" dirty="0" smtClean="0">
                <a:latin typeface="Garamond" pitchFamily="18" charset="0"/>
                <a:ea typeface="ＭＳ Ｐゴシック" pitchFamily="34" charset="-128"/>
              </a:rPr>
              <a:t>УПОЛНОМОЧЕННЫЕ РАССМАТРИВАТЬ ДЕЛА</a:t>
            </a:r>
            <a:endParaRPr lang="ru-RU" altLang="ru-RU" sz="1000" b="1" dirty="0">
              <a:latin typeface="Garamond" pitchFamily="18" charset="0"/>
              <a:ea typeface="ＭＳ Ｐゴシック" pitchFamily="34" charset="-128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93982" y="1171259"/>
            <a:ext cx="3459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1000" b="1" dirty="0" smtClean="0">
                <a:latin typeface="Garamond" pitchFamily="18" charset="0"/>
                <a:ea typeface="ＭＳ Ｐゴシック" pitchFamily="34" charset="-128"/>
              </a:rPr>
              <a:t>ДОЛЖНОСТНЫЕ ЛИЦА, </a:t>
            </a:r>
          </a:p>
          <a:p>
            <a:pPr algn="ctr"/>
            <a:r>
              <a:rPr lang="ru-RU" altLang="ru-RU" sz="1000" b="1" dirty="0" smtClean="0">
                <a:latin typeface="Garamond" pitchFamily="18" charset="0"/>
                <a:ea typeface="ＭＳ Ｐゴシック" pitchFamily="34" charset="-128"/>
              </a:rPr>
              <a:t>УПОЛНОМОЧЕННЫЕ СОСТАВЛЯТЬ ПРОТОКОЛЫ</a:t>
            </a:r>
            <a:endParaRPr lang="ru-RU" altLang="ru-RU" sz="1000" b="1" dirty="0">
              <a:latin typeface="Garamond" pitchFamily="18" charset="0"/>
              <a:ea typeface="ＭＳ Ｐゴシック" pitchFamily="34" charset="-128"/>
            </a:endParaRPr>
          </a:p>
        </p:txBody>
      </p:sp>
      <p:sp>
        <p:nvSpPr>
          <p:cNvPr id="11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3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100604555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ПРОЕКТ ПОРЯДКА ВЗАИМОДЕЙСТВИЯ СТРУКТУРНЫХ ПОДРАЗДЕЛЕНИЙ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ЦЕНТРАЛЬНОГО АППАРТА ФЕДЕРАЛЬНОГО КАЗНАЧЕЙСТВА</a:t>
            </a: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833987"/>
              </p:ext>
            </p:extLst>
          </p:nvPr>
        </p:nvGraphicFramePr>
        <p:xfrm>
          <a:off x="1514475" y="1657621"/>
          <a:ext cx="9336088" cy="393196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36088"/>
              </a:tblGrid>
              <a:tr h="755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</a:t>
                      </a:r>
                      <a:r>
                        <a:rPr lang="ru-RU" alt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  <a:sym typeface="Arial" pitchFamily="34" charset="0"/>
                        </a:rPr>
                        <a:t>Федерального казначейства «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 Порядке взаимодействия структурных подразделений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(уполномоченных должностных лиц) центрального аппарата Федерального казначейства при выполнении функций администратора доходов федерального бюджета в части штрафов за административные правонарушения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по главе 100 «Федеральное казначейство» </a:t>
                      </a:r>
                      <a:endParaRPr lang="ru-RU" sz="900" b="1" kern="1200" dirty="0" smtClean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8" marR="91448" marT="45732" marB="45732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216124">
                <a:tc>
                  <a:txBody>
                    <a:bodyPr/>
                    <a:lstStyle/>
                    <a:p>
                      <a:pPr marL="0" indent="-228600" algn="just" defTabSz="914400" rtl="0" eaLnBrk="1" latinLnBrk="0" hangingPunct="1">
                        <a:buAutoNum type="arabicPeriod"/>
                      </a:pPr>
                      <a:endParaRPr lang="ru-RU" sz="1100" i="0" u="none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-228600" algn="just" defTabSz="914400" rtl="0" eaLnBrk="1" latinLnBrk="0" hangingPunct="1">
                        <a:buAutoNum type="arabicPeriod"/>
                      </a:pPr>
                      <a:r>
                        <a:rPr lang="ru-RU" sz="11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Утвердить Порядок взаимодействия структурных подразделений (уполномоченных должностных лиц) центрального аппарата Федерального казначейства при выполнении функций администратора доходов федерального бюджета в части штрафов за административные правонарушения по главе 100 «Федеральное казначейство» (далее – Порядок) согласно приложению к настоящему приказу.</a:t>
                      </a:r>
                    </a:p>
                    <a:p>
                      <a:pPr marL="0" indent="0" algn="just">
                        <a:buNone/>
                      </a:pPr>
                      <a:endParaRPr lang="ru-RU" sz="1100" i="0" u="none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1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2. Руководителям территориальных органов Федерального казначейства разработать и утвердить порядок взаимодействия структурных подразделений (уполномоченных должностных лиц) территориальных органов Федерального казначейства при выполнении функций администратора доходов федерального бюджета в части штрафов за административные правонарушения по главе 100 «Федеральное казначейство».</a:t>
                      </a:r>
                    </a:p>
                    <a:p>
                      <a:pPr algn="just"/>
                      <a:endParaRPr lang="ru-RU" sz="1100" i="0" u="none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1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3. Управлению финансовых технологий (В.В. Ткаченко) в срок до ДД.ММ.ГГГГ обеспечить должностных лиц органов Федерального казначейства, уполномоченных на составление протоколов об административных правонарушениях и (или) рассмотрение дел об административных правонарушениях, прикладным программным обеспечением для реализации положений Порядка.</a:t>
                      </a:r>
                    </a:p>
                    <a:p>
                      <a:pPr algn="just"/>
                      <a:endParaRPr lang="ru-RU" sz="1100" i="0" u="none" kern="1200" dirty="0" smtClean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100" i="0" u="none" kern="1200" dirty="0" smtClean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4. Настоящий приказ вступает в силу с даты его подписания за исключением положений Порядка, предусматривающих направление должностными лицами установленной информации в Государственную информационную систему о государственных и муниципальных платежах, которые вступают в силу после выполнения пункта 3 настоящего приказа.</a:t>
                      </a:r>
                    </a:p>
                  </a:txBody>
                  <a:tcPr marL="91448" marR="91448" marT="45732" marB="45732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4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380685992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ПРОЕКТ ПОРЯДКА ВЗАИМОДЕЙСТВИЯ СТРУКТУРНЫХ ПОДРАЗДЕЛЕНИЙ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ЦЕНТРАЛЬНОГО АППАРТА ФЕДЕРАЛЬНОГО КАЗНАЧЕЙСТВА</a:t>
            </a: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63006"/>
              </p:ext>
            </p:extLst>
          </p:nvPr>
        </p:nvGraphicFramePr>
        <p:xfrm>
          <a:off x="1638300" y="1637189"/>
          <a:ext cx="9315450" cy="430641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25343"/>
                <a:gridCol w="8790107"/>
              </a:tblGrid>
              <a:tr h="84883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Порядок взаимодействия структурных подразделений (уполномоченных должностных лиц) центрального аппарата Федерального казначейства при выполнении функций администратора доходов федерального бюджета в части штрафов за административные правонарушения по главе 100 «Федеральное казначейство»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Общие положения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II.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Порядок взаимодействия структурных подразделений (уполномоченных должностных лиц) центрального аппарата Федерального казначейства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9048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III.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Порядок получения должностными лицами центрального аппарата Федерального казначейства, уполномоченными составлять протоколы или рассматривать дела об административных правонарушениях, информации об уплате административных штрафов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85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IV.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Порядок передачи должностными лицами центрального аппарата Федерального казначейства, уполномоченными составлять протоколы или рассматривать дела об административных правонарушениях, постановлений о назначении административного наказания в управления Федерального казначейства по субъектам Российской Федерации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5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28893168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ИДЕНТИФИКАТОР ПЛАТЕЛЬЩИКА И УНИКАЛЬНЫЙ ИДЕНТИФИКАТОР НАЧИСЛЕНИЯ</a:t>
            </a: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29699" name="Прямоугольник 86"/>
          <p:cNvSpPr>
            <a:spLocks noChangeArrowheads="1"/>
          </p:cNvSpPr>
          <p:nvPr/>
        </p:nvSpPr>
        <p:spPr bwMode="auto">
          <a:xfrm>
            <a:off x="685800" y="1787486"/>
            <a:ext cx="3105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rebuchet MS" pitchFamily="34" charset="0"/>
              </a:rPr>
              <a:t>идентификатора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rebuchet MS" pitchFamily="34" charset="0"/>
              </a:rPr>
              <a:t>плательщика </a:t>
            </a:r>
          </a:p>
        </p:txBody>
      </p:sp>
      <p:cxnSp>
        <p:nvCxnSpPr>
          <p:cNvPr id="62" name="Соединительная линия уступом 61"/>
          <p:cNvCxnSpPr>
            <a:stCxn id="29701" idx="3"/>
          </p:cNvCxnSpPr>
          <p:nvPr/>
        </p:nvCxnSpPr>
        <p:spPr>
          <a:xfrm flipV="1">
            <a:off x="2480468" y="1273949"/>
            <a:ext cx="1439862" cy="269875"/>
          </a:xfrm>
          <a:prstGeom prst="bentConnector3">
            <a:avLst>
              <a:gd name="adj1" fmla="val 50000"/>
            </a:avLst>
          </a:prstGeom>
          <a:ln w="38100">
            <a:solidFill>
              <a:srgbClr val="FFC00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1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243" y="1273949"/>
            <a:ext cx="53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Прямоугольник 86"/>
          <p:cNvSpPr>
            <a:spLocks noChangeArrowheads="1"/>
          </p:cNvSpPr>
          <p:nvPr/>
        </p:nvSpPr>
        <p:spPr bwMode="auto">
          <a:xfrm>
            <a:off x="196055" y="5568990"/>
            <a:ext cx="2633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rebuchet MS" pitchFamily="34" charset="0"/>
              </a:rPr>
              <a:t>уникальный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rebuchet MS" pitchFamily="34" charset="0"/>
              </a:rPr>
              <a:t>идентификатор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rebuchet MS" pitchFamily="34" charset="0"/>
              </a:rPr>
              <a:t>начисления</a:t>
            </a:r>
            <a:endParaRPr lang="ru-RU" altLang="ru-RU" sz="1200" dirty="0">
              <a:latin typeface="Trebuchet MS" pitchFamily="34" charset="0"/>
            </a:endParaRPr>
          </a:p>
        </p:txBody>
      </p:sp>
      <p:cxnSp>
        <p:nvCxnSpPr>
          <p:cNvPr id="71" name="Соединительная линия уступом 70"/>
          <p:cNvCxnSpPr>
            <a:stCxn id="29704" idx="3"/>
          </p:cNvCxnSpPr>
          <p:nvPr/>
        </p:nvCxnSpPr>
        <p:spPr>
          <a:xfrm flipV="1">
            <a:off x="1747838" y="5040313"/>
            <a:ext cx="1404937" cy="269875"/>
          </a:xfrm>
          <a:prstGeom prst="bentConnector3">
            <a:avLst>
              <a:gd name="adj1" fmla="val 50000"/>
            </a:avLst>
          </a:prstGeom>
          <a:ln w="38100">
            <a:solidFill>
              <a:srgbClr val="FFC00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4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5040313"/>
            <a:ext cx="53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9637"/>
              </p:ext>
            </p:extLst>
          </p:nvPr>
        </p:nvGraphicFramePr>
        <p:xfrm>
          <a:off x="3244850" y="4924425"/>
          <a:ext cx="8013699" cy="5231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409475"/>
                <a:gridCol w="396658"/>
                <a:gridCol w="367634"/>
                <a:gridCol w="377309"/>
                <a:gridCol w="377309"/>
                <a:gridCol w="386984"/>
                <a:gridCol w="406333"/>
                <a:gridCol w="386984"/>
                <a:gridCol w="386984"/>
                <a:gridCol w="377309"/>
                <a:gridCol w="367634"/>
                <a:gridCol w="367634"/>
                <a:gridCol w="377309"/>
                <a:gridCol w="357959"/>
                <a:gridCol w="367634"/>
                <a:gridCol w="364132"/>
                <a:gridCol w="413137"/>
                <a:gridCol w="480393"/>
                <a:gridCol w="464413"/>
                <a:gridCol w="580475"/>
              </a:tblGrid>
              <a:tr h="176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12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13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14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15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16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17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18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19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rebuchet MS" panose="020B0603020202020204" pitchFamily="34" charset="0"/>
                        </a:rPr>
                        <a:t>20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974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A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B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C</a:t>
                      </a:r>
                      <a:endParaRPr lang="ru-RU" sz="2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17780" marR="17780" marT="0" marB="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444064"/>
              </p:ext>
            </p:extLst>
          </p:nvPr>
        </p:nvGraphicFramePr>
        <p:xfrm>
          <a:off x="3244850" y="5524500"/>
          <a:ext cx="8013700" cy="1034586"/>
        </p:xfrm>
        <a:graphic>
          <a:graphicData uri="http://schemas.openxmlformats.org/drawingml/2006/table">
            <a:tbl>
              <a:tblPr firstCol="1" bandRow="1">
                <a:tableStyleId>{00A15C55-8517-42AA-B614-E9B94910E393}</a:tableStyleId>
              </a:tblPr>
              <a:tblGrid>
                <a:gridCol w="376774"/>
                <a:gridCol w="7636926"/>
              </a:tblGrid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А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Код главы 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КБК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В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Уникальный номер начисления— 16 цифр. Алгоритм формирования, обеспечивающий уникальность номера, 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определен в соответствии с Приказом Федерального казначейства от </a:t>
                      </a:r>
                      <a:r>
                        <a:rPr lang="en-US" sz="1100" dirty="0" smtClean="0">
                          <a:effectLst/>
                          <a:latin typeface="Trebuchet MS" panose="020B0603020202020204" pitchFamily="34" charset="0"/>
                        </a:rPr>
                        <a:t>23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.0</a:t>
                      </a:r>
                      <a:r>
                        <a:rPr lang="en-US" sz="1100" dirty="0" smtClean="0"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.2016 № 312.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411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С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Контрольный 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разряд (алгоритм </a:t>
                      </a:r>
                      <a:r>
                        <a:rPr lang="ru-RU" sz="1100" dirty="0">
                          <a:effectLst/>
                          <a:latin typeface="Trebuchet MS" panose="020B0603020202020204" pitchFamily="34" charset="0"/>
                        </a:rPr>
                        <a:t>расчета представлен в </a:t>
                      </a:r>
                      <a:r>
                        <a:rPr lang="ru-RU" sz="1100" dirty="0" smtClean="0">
                          <a:effectLst/>
                          <a:latin typeface="Trebuchet MS" panose="020B0603020202020204" pitchFamily="34" charset="0"/>
                        </a:rPr>
                        <a:t>пункте 3.1.3 </a:t>
                      </a:r>
                      <a:r>
                        <a:rPr lang="ru-RU" altLang="ru-RU" sz="1100" baseline="0" dirty="0" smtClean="0">
                          <a:latin typeface="Trebuchet MS" pitchFamily="34" charset="0"/>
                        </a:rPr>
                        <a:t>Форматов взаимодействия ГИС ГМП с информационными системами участников</a:t>
                      </a:r>
                      <a:r>
                        <a:rPr lang="ru-RU" altLang="ru-RU" sz="1100" dirty="0" smtClean="0">
                          <a:latin typeface="Trebuchet MS" pitchFamily="34" charset="0"/>
                        </a:rPr>
                        <a:t>).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1" marR="68581" marT="0" marB="0" anchor="ctr"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328996"/>
              </p:ext>
            </p:extLst>
          </p:nvPr>
        </p:nvGraphicFramePr>
        <p:xfrm>
          <a:off x="4027488" y="1141481"/>
          <a:ext cx="7993062" cy="1565855"/>
        </p:xfrm>
        <a:graphic>
          <a:graphicData uri="http://schemas.openxmlformats.org/drawingml/2006/table">
            <a:tbl>
              <a:tblPr bandRow="1">
                <a:tableStyleId>{1E171933-4619-4E11-9A3F-F7608DF75F80}</a:tableStyleId>
              </a:tblPr>
              <a:tblGrid>
                <a:gridCol w="7993062"/>
              </a:tblGrid>
              <a:tr h="287463"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>
                          <a:latin typeface="Trebuchet MS" panose="020B0603020202020204" pitchFamily="34" charset="0"/>
                        </a:rPr>
                        <a:t>для юридических лиц — ИНН и КПП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116" marR="68116" marT="0" marB="0" anchor="ctr"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2"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>
                          <a:latin typeface="Trebuchet MS" panose="020B0603020202020204" pitchFamily="34" charset="0"/>
                        </a:rPr>
                        <a:t>для индивидуальных предпринимателей — ИНН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116" marR="68116" marT="0" marB="0" anchor="ctr"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813"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 smtClean="0">
                          <a:latin typeface="Trebuchet MS" panose="020B0603020202020204" pitchFamily="34" charset="0"/>
                        </a:rPr>
                        <a:t>для физических лиц — </a:t>
                      </a:r>
                      <a:r>
                        <a:rPr lang="ru-RU" altLang="ru-RU" sz="1100" dirty="0" smtClean="0">
                          <a:latin typeface="Trebuchet MS" pitchFamily="34" charset="0"/>
                        </a:rPr>
                        <a:t>серия и номер паспорта гражданина Российской Федерации, в отношении которого ведется производство по делу об административном правонарушении, в</a:t>
                      </a:r>
                      <a:r>
                        <a:rPr lang="ru-RU" altLang="ru-RU" sz="1100" baseline="0" dirty="0" smtClean="0">
                          <a:latin typeface="Trebuchet MS" pitchFamily="34" charset="0"/>
                        </a:rPr>
                        <a:t> соответствии с</a:t>
                      </a:r>
                      <a:r>
                        <a:rPr lang="ru-RU" altLang="ru-RU" sz="1100" dirty="0" smtClean="0">
                          <a:latin typeface="Trebuchet MS" pitchFamily="34" charset="0"/>
                        </a:rPr>
                        <a:t> Порядком взаимодействия структурных подразделений (уполномоченных должностных лиц) центрального аппарата Федерального казначейства при выполнении функций администратора доходов федерального бюджета в части штрафов за административные правонарушения по главе 100 «Федеральное казначейство» </a:t>
                      </a:r>
                      <a:endParaRPr lang="ru-RU" sz="1100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116" marR="68116" marT="0" marB="0" anchor="ctr"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558774"/>
              </p:ext>
            </p:extLst>
          </p:nvPr>
        </p:nvGraphicFramePr>
        <p:xfrm>
          <a:off x="1080451" y="2827814"/>
          <a:ext cx="4903470" cy="192024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48324"/>
                <a:gridCol w="435514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rebuchet MS" panose="020B0603020202020204" pitchFamily="34" charset="0"/>
                        </a:rPr>
                        <a:t>Тип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rebuchet MS" panose="020B0603020202020204" pitchFamily="34" charset="0"/>
                        </a:rPr>
                        <a:t>Идентификатор плательщика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01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Паспорт гражданина Российской Федерации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02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Свидетельство органов ЗАГС, органа исполнительной власти или органа местного самоуправления о рождении гражданина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03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Паспорт моряка (удостоверение личности моряка)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04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Удостоверение личности военнослужащего 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05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Военный билет военнослужащего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06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Временное удостоверение личности гражданина Российской Федерации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07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Справка об освобождении из мест лишения свободы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08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Паспорт иностранного гражданина либо иной документ, установленный федеральным законом или признаваемый в соответствии с международным договором Российской Федерации в качестве документа, удостоверяющего личность иностранного гражданина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09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Вид на жительство 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37235"/>
              </p:ext>
            </p:extLst>
          </p:nvPr>
        </p:nvGraphicFramePr>
        <p:xfrm>
          <a:off x="6290625" y="2828925"/>
          <a:ext cx="4903471" cy="178308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38304"/>
                <a:gridCol w="4365167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rebuchet MS" panose="020B0603020202020204" pitchFamily="34" charset="0"/>
                        </a:rPr>
                        <a:t>Тип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rebuchet MS" panose="020B0603020202020204" pitchFamily="34" charset="0"/>
                        </a:rPr>
                        <a:t>Идентификатор плательщика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Разрешение на временное проживание (для лиц без гражданства)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Удостоверение беженца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12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Миграционная карта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13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Паспорт гражданина СССР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14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rebuchet MS" panose="020B0603020202020204" pitchFamily="34" charset="0"/>
                        </a:rPr>
                        <a:t>C</a:t>
                      </a: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НИЛС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15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Удостоверение личности гражданина Российской Федерации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21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ИНН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22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Водительское удостоверение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Свидетельство о регистрации транспортного средства в органах Министерства внутренних дел Российской Федерации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25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Охотничий билет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rebuchet MS" panose="020B0603020202020204" pitchFamily="34" charset="0"/>
                        </a:rPr>
                        <a:t>26</a:t>
                      </a:r>
                      <a:endParaRPr lang="ru-RU" sz="80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rebuchet MS" panose="020B0603020202020204" pitchFamily="34" charset="0"/>
                        </a:rPr>
                        <a:t>Разрешение на хранение и ношение охотничьего оружия</a:t>
                      </a:r>
                      <a:endParaRPr lang="ru-RU" sz="8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6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367747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924425" y="1343739"/>
            <a:ext cx="6429375" cy="3663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rebuchet MS" panose="020B0603020202020204" pitchFamily="34" charset="0"/>
            </a:endParaRPr>
          </a:p>
        </p:txBody>
      </p:sp>
      <p:sp>
        <p:nvSpPr>
          <p:cNvPr id="18450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66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ПРАВИЛА ФОРМИРОВАНИЯ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УНИКАЛЬНОГО ИДЕНТИФИКАТОРА НАЧИСЛЕНИЯ</a:t>
            </a:r>
            <a:endParaRPr lang="ru-RU" altLang="ru-RU" sz="12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200" cap="small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24425" y="1343739"/>
            <a:ext cx="642937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</a:pPr>
            <a:r>
              <a:rPr lang="ru-RU" sz="1000" b="1" dirty="0" smtClean="0">
                <a:latin typeface="Trebuchet MS" panose="020B0603020202020204" pitchFamily="34" charset="0"/>
              </a:rPr>
              <a:t>Значение </a:t>
            </a:r>
            <a:r>
              <a:rPr lang="ru-RU" sz="1000" b="1" dirty="0">
                <a:latin typeface="Trebuchet MS" panose="020B0603020202020204" pitchFamily="34" charset="0"/>
              </a:rPr>
              <a:t>УИН состоит из двадцати цифр. Структура двадцатизначного УИН является единой для органов Федерального казначейства и включает следующие составные части</a:t>
            </a:r>
            <a:r>
              <a:rPr lang="ru-RU" sz="1000" dirty="0">
                <a:latin typeface="Trebuchet MS" panose="020B0603020202020204" pitchFamily="34" charset="0"/>
              </a:rPr>
              <a:t>: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код </a:t>
            </a:r>
            <a:r>
              <a:rPr lang="ru-RU" sz="900" dirty="0">
                <a:latin typeface="Trebuchet MS" panose="020B0603020202020204" pitchFamily="34" charset="0"/>
              </a:rPr>
              <a:t>главного администратора доходов бюджета (1 - 3 разряды</a:t>
            </a:r>
            <a:r>
              <a:rPr lang="ru-RU" sz="900" dirty="0" smtClean="0">
                <a:latin typeface="Trebuchet MS" panose="020B0603020202020204" pitchFamily="34" charset="0"/>
              </a:rPr>
              <a:t>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первые два разряда кода органа Федерального казначейства, в котором открыт лицевой счет администратора доходов бюджета бюджетной системы Российской Федерации (4 - 5 разряды);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последние </a:t>
            </a:r>
            <a:r>
              <a:rPr lang="ru-RU" sz="900" dirty="0">
                <a:latin typeface="Trebuchet MS" panose="020B0603020202020204" pitchFamily="34" charset="0"/>
              </a:rPr>
              <a:t>три знака кода организации по Реестру участников бюджетного процесса, а также юридических лиц, не являющихся участниками бюджетного процесса (6 - 8 разряды);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индекс </a:t>
            </a:r>
            <a:r>
              <a:rPr lang="ru-RU" sz="900" dirty="0">
                <a:latin typeface="Trebuchet MS" panose="020B0603020202020204" pitchFamily="34" charset="0"/>
              </a:rPr>
              <a:t>структурного подразделения органа Федерального казначейства, которым вынесено постановление по делу об административном правонарушении или составлен протокол по делу об административном правонарушении для направления судье, в орган, должностному лицу, уполномоченным рассматривать дела об административных правонарушениях, или произведены начисления по прочим доходам, администрируемым органами Федерального казначейства (9 - 10 разряды</a:t>
            </a:r>
            <a:r>
              <a:rPr lang="ru-RU" sz="900" dirty="0" smtClean="0">
                <a:latin typeface="Trebuchet MS" panose="020B0603020202020204" pitchFamily="34" charset="0"/>
              </a:rPr>
              <a:t>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код </a:t>
            </a:r>
            <a:r>
              <a:rPr lang="ru-RU" sz="900" dirty="0">
                <a:latin typeface="Trebuchet MS" panose="020B0603020202020204" pitchFamily="34" charset="0"/>
              </a:rPr>
              <a:t>дела, имеющий следующее значение: </a:t>
            </a:r>
            <a:r>
              <a:rPr lang="ru-RU" sz="900" dirty="0" smtClean="0">
                <a:latin typeface="Trebuchet MS" panose="020B0603020202020204" pitchFamily="34" charset="0"/>
              </a:rPr>
              <a:t>1 </a:t>
            </a:r>
            <a:r>
              <a:rPr lang="ru-RU" sz="900" dirty="0">
                <a:latin typeface="Trebuchet MS" panose="020B0603020202020204" pitchFamily="34" charset="0"/>
              </a:rPr>
              <a:t>- вынесено постановление по делу об административном правонарушении; </a:t>
            </a:r>
            <a:r>
              <a:rPr lang="ru-RU" sz="900" dirty="0" smtClean="0">
                <a:latin typeface="Trebuchet MS" panose="020B0603020202020204" pitchFamily="34" charset="0"/>
              </a:rPr>
              <a:t>2 </a:t>
            </a:r>
            <a:r>
              <a:rPr lang="ru-RU" sz="900" dirty="0">
                <a:latin typeface="Trebuchet MS" panose="020B0603020202020204" pitchFamily="34" charset="0"/>
              </a:rPr>
              <a:t>- составлен протокол по делу об административном правонарушении для направления судье, в орган, должностному лицу, уполномоченным рассматривать дела об административных правонарушениях; </a:t>
            </a:r>
            <a:r>
              <a:rPr lang="ru-RU" sz="900" dirty="0" smtClean="0">
                <a:latin typeface="Trebuchet MS" panose="020B0603020202020204" pitchFamily="34" charset="0"/>
              </a:rPr>
              <a:t>3 </a:t>
            </a:r>
            <a:r>
              <a:rPr lang="ru-RU" sz="900" dirty="0">
                <a:latin typeface="Trebuchet MS" panose="020B0603020202020204" pitchFamily="34" charset="0"/>
              </a:rPr>
              <a:t>- начисления по прочим доходам, администрируемым органами Федерального казначейства (11 разряд);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порядковый </a:t>
            </a:r>
            <a:r>
              <a:rPr lang="ru-RU" sz="900" dirty="0">
                <a:latin typeface="Trebuchet MS" panose="020B0603020202020204" pitchFamily="34" charset="0"/>
              </a:rPr>
              <a:t>номер регистрации дела об административном правонарушении в органе Федерального казначейства или порядковый номер начислений для прочих доходов, администрируемых органами Федерального казначейства, автоматически присваиваемый прикладным программным обеспечением (12 - 15 разряды);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месяц </a:t>
            </a:r>
            <a:r>
              <a:rPr lang="ru-RU" sz="900" dirty="0">
                <a:latin typeface="Trebuchet MS" panose="020B0603020202020204" pitchFamily="34" charset="0"/>
              </a:rPr>
              <a:t>регистрации дела об административном правонарушении в органе Федерального казначейства или месяц формирования начислений по прочим доходам, администрируемым органами Федерального казначейства (16 - 17 разряды);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последние </a:t>
            </a:r>
            <a:r>
              <a:rPr lang="ru-RU" sz="900" dirty="0">
                <a:latin typeface="Trebuchet MS" panose="020B0603020202020204" pitchFamily="34" charset="0"/>
              </a:rPr>
              <a:t>две цифры года регистрации дела об административном правонарушении в органе Федерального казначейства или года формирования начислений по прочим доходам, администрируемым органами Федерального казначейства (18 - 19 разряды);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 smtClean="0">
                <a:latin typeface="Trebuchet MS" panose="020B0603020202020204" pitchFamily="34" charset="0"/>
              </a:rPr>
              <a:t>контрольный </a:t>
            </a:r>
            <a:r>
              <a:rPr lang="ru-RU" sz="900" dirty="0">
                <a:latin typeface="Trebuchet MS" panose="020B0603020202020204" pitchFamily="34" charset="0"/>
              </a:rPr>
              <a:t>разряд (ключ</a:t>
            </a:r>
            <a:r>
              <a:rPr lang="ru-RU" sz="900" dirty="0" smtClean="0">
                <a:latin typeface="Trebuchet MS" panose="020B0603020202020204" pitchFamily="34" charset="0"/>
              </a:rPr>
              <a:t>).</a:t>
            </a:r>
            <a:endParaRPr lang="ru-RU" sz="900" dirty="0">
              <a:latin typeface="Trebuchet MS" panose="020B0603020202020204" pitchFamily="34" charset="0"/>
              <a:hlinkClick r:id="rId2"/>
            </a:endParaRP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900" dirty="0">
                <a:latin typeface="Trebuchet MS" panose="020B0603020202020204" pitchFamily="34" charset="0"/>
              </a:rPr>
              <a:t>При отсутствии необходимых позиций в составных частях структуры УИН соответствующие разряды дополняются слева нулями.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199749" y="1016730"/>
            <a:ext cx="2550349" cy="5719886"/>
            <a:chOff x="1980799" y="1090613"/>
            <a:chExt cx="2550349" cy="571988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4" b="7596"/>
            <a:stretch/>
          </p:blipFill>
          <p:spPr bwMode="auto">
            <a:xfrm>
              <a:off x="1980799" y="4696692"/>
              <a:ext cx="2542947" cy="2113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9" b="4363"/>
            <a:stretch/>
          </p:blipFill>
          <p:spPr bwMode="auto">
            <a:xfrm>
              <a:off x="1980799" y="1090613"/>
              <a:ext cx="2550349" cy="358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Стрелка вправо 4"/>
          <p:cNvSpPr/>
          <p:nvPr/>
        </p:nvSpPr>
        <p:spPr>
          <a:xfrm>
            <a:off x="3838575" y="2076450"/>
            <a:ext cx="866775" cy="343181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7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4994523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/>
          <p:cNvSpPr/>
          <p:nvPr/>
        </p:nvSpPr>
        <p:spPr bwMode="auto">
          <a:xfrm>
            <a:off x="9431337" y="1781175"/>
            <a:ext cx="2541587" cy="4714875"/>
          </a:xfrm>
          <a:prstGeom prst="rect">
            <a:avLst/>
          </a:prstGeom>
          <a:solidFill>
            <a:srgbClr val="FFF8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23554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ЦЕЛЕВАЯ СХЕМА </a:t>
            </a:r>
            <a:r>
              <a:rPr lang="ru-RU" altLang="ru-RU" sz="1200" cap="all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взаимодействия и направления информации в </a:t>
            </a:r>
            <a:r>
              <a:rPr lang="ru-RU" altLang="ru-RU" sz="1200" cap="all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ГИС ГМП </a:t>
            </a:r>
            <a:endParaRPr lang="ru-RU" altLang="ru-RU" sz="1200" cap="all" dirty="0" smtClean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cap="all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ПРИ рассмотрении </a:t>
            </a:r>
            <a:r>
              <a:rPr lang="ru-RU" altLang="ru-RU" sz="1200" cap="all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дел об административных правонарушениях должностными лицами Федерального казначейства </a:t>
            </a:r>
            <a:endParaRPr lang="ru-RU" altLang="ru-RU" sz="1200" cap="all" dirty="0" smtClean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17800" y="1713785"/>
            <a:ext cx="4894263" cy="4714875"/>
          </a:xfrm>
          <a:prstGeom prst="rect">
            <a:avLst/>
          </a:pr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12063" y="1757363"/>
            <a:ext cx="1819275" cy="4714875"/>
          </a:xfrm>
          <a:prstGeom prst="rect">
            <a:avLst/>
          </a:prstGeom>
          <a:solidFill>
            <a:schemeClr val="accent4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latin typeface="Trebuchet MS" panose="020B0603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47732" y="1759905"/>
            <a:ext cx="1870068" cy="4714875"/>
          </a:xfrm>
          <a:prstGeom prst="rect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 bwMode="auto">
          <a:xfrm>
            <a:off x="7597776" y="1481140"/>
            <a:ext cx="1838325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52" name="Двойная стрелка влево/вправо 51"/>
          <p:cNvSpPr/>
          <p:nvPr/>
        </p:nvSpPr>
        <p:spPr bwMode="auto">
          <a:xfrm>
            <a:off x="733425" y="1484313"/>
            <a:ext cx="1984375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790575" y="6213553"/>
            <a:ext cx="11239499" cy="2824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50" name="AutoShape 4"/>
          <p:cNvSpPr>
            <a:spLocks noChangeArrowheads="1"/>
          </p:cNvSpPr>
          <p:nvPr/>
        </p:nvSpPr>
        <p:spPr bwMode="auto">
          <a:xfrm>
            <a:off x="2857506" y="3192462"/>
            <a:ext cx="1571625" cy="592138"/>
          </a:xfrm>
          <a:prstGeom prst="roundRect">
            <a:avLst>
              <a:gd name="adj" fmla="val 621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9pPr>
          </a:lstStyle>
          <a:p>
            <a:pPr indent="-487363" algn="ctr">
              <a:spcBef>
                <a:spcPct val="0"/>
              </a:spcBef>
              <a:buClrTx/>
              <a:buFont typeface="Georgia" pitchFamily="18" charset="0"/>
              <a:buNone/>
              <a:defRPr/>
            </a:pPr>
            <a:endParaRPr lang="ru-RU" altLang="ru-RU" sz="1000" dirty="0" smtClean="0">
              <a:solidFill>
                <a:schemeClr val="lt1"/>
              </a:solidFill>
              <a:latin typeface="Trebuchet MS" panose="020B0603020202020204" pitchFamily="34" charset="0"/>
            </a:endParaRPr>
          </a:p>
        </p:txBody>
      </p:sp>
      <p:sp>
        <p:nvSpPr>
          <p:cNvPr id="30773" name="Rectangle 20"/>
          <p:cNvSpPr>
            <a:spLocks/>
          </p:cNvSpPr>
          <p:nvPr/>
        </p:nvSpPr>
        <p:spPr bwMode="auto">
          <a:xfrm>
            <a:off x="3097212" y="3238500"/>
            <a:ext cx="1074738" cy="514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lIns="38100" tIns="38100" rIns="38100" bIns="38100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1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ea typeface="ＭＳ Ｐゴシック" pitchFamily="34" charset="-128"/>
                <a:sym typeface="Arial Bold"/>
              </a:rPr>
              <a:t>Формирование УИН</a:t>
            </a:r>
            <a:endParaRPr lang="en-US" altLang="ru-RU" sz="1000" b="1" dirty="0">
              <a:solidFill>
                <a:srgbClr val="C00000"/>
              </a:solidFill>
              <a:latin typeface="Trebuchet MS" pitchFamily="34" charset="0"/>
              <a:ea typeface="ＭＳ Ｐゴシック" pitchFamily="34" charset="-128"/>
              <a:sym typeface="Arial Bold"/>
            </a:endParaRPr>
          </a:p>
        </p:txBody>
      </p:sp>
      <p:grpSp>
        <p:nvGrpSpPr>
          <p:cNvPr id="30735" name="Группа 89"/>
          <p:cNvGrpSpPr>
            <a:grpSpLocks/>
          </p:cNvGrpSpPr>
          <p:nvPr/>
        </p:nvGrpSpPr>
        <p:grpSpPr bwMode="auto">
          <a:xfrm>
            <a:off x="5146586" y="5455920"/>
            <a:ext cx="2063749" cy="689609"/>
            <a:chOff x="3032176" y="2300776"/>
            <a:chExt cx="949301" cy="61826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6" name="AutoShape 4"/>
            <p:cNvSpPr>
              <a:spLocks noChangeArrowheads="1"/>
            </p:cNvSpPr>
            <p:nvPr/>
          </p:nvSpPr>
          <p:spPr bwMode="auto">
            <a:xfrm>
              <a:off x="3032176" y="2300776"/>
              <a:ext cx="949301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0769" name="Rectangle 20"/>
            <p:cNvSpPr>
              <a:spLocks/>
            </p:cNvSpPr>
            <p:nvPr/>
          </p:nvSpPr>
          <p:spPr bwMode="auto">
            <a:xfrm>
              <a:off x="3084800" y="2395067"/>
              <a:ext cx="862626" cy="42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Проверка информации об уплате административного штрафа</a:t>
              </a:r>
            </a:p>
          </p:txBody>
        </p:sp>
      </p:grpSp>
      <p:grpSp>
        <p:nvGrpSpPr>
          <p:cNvPr id="30736" name="Группа 90"/>
          <p:cNvGrpSpPr>
            <a:grpSpLocks/>
          </p:cNvGrpSpPr>
          <p:nvPr/>
        </p:nvGrpSpPr>
        <p:grpSpPr bwMode="auto">
          <a:xfrm>
            <a:off x="947739" y="2736056"/>
            <a:ext cx="1423988" cy="862013"/>
            <a:chOff x="3046578" y="2300776"/>
            <a:chExt cx="926528" cy="61826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3046578" y="2300776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0767" name="Rectangle 20"/>
            <p:cNvSpPr>
              <a:spLocks/>
            </p:cNvSpPr>
            <p:nvPr/>
          </p:nvSpPr>
          <p:spPr bwMode="auto">
            <a:xfrm>
              <a:off x="3105453" y="2405528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Составление протокола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cxnSp>
        <p:nvCxnSpPr>
          <p:cNvPr id="23572" name="Прямая со стрелкой 63"/>
          <p:cNvCxnSpPr>
            <a:cxnSpLocks noChangeShapeType="1"/>
          </p:cNvCxnSpPr>
          <p:nvPr/>
        </p:nvCxnSpPr>
        <p:spPr bwMode="auto">
          <a:xfrm flipV="1">
            <a:off x="3615531" y="2936876"/>
            <a:ext cx="0" cy="246061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Группа 105"/>
          <p:cNvGrpSpPr>
            <a:grpSpLocks/>
          </p:cNvGrpSpPr>
          <p:nvPr/>
        </p:nvGrpSpPr>
        <p:grpSpPr bwMode="auto">
          <a:xfrm>
            <a:off x="7789068" y="3376452"/>
            <a:ext cx="1352550" cy="590642"/>
            <a:chOff x="4099718" y="2295253"/>
            <a:chExt cx="879856" cy="63624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0761" name="Rectangle 20"/>
            <p:cNvSpPr>
              <a:spLocks/>
            </p:cNvSpPr>
            <p:nvPr/>
          </p:nvSpPr>
          <p:spPr bwMode="auto">
            <a:xfrm>
              <a:off x="4193692" y="2385484"/>
              <a:ext cx="718757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Отражение в бюджетном учете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sp>
        <p:nvSpPr>
          <p:cNvPr id="57" name="Двойная стрелка влево/вправо 56"/>
          <p:cNvSpPr/>
          <p:nvPr/>
        </p:nvSpPr>
        <p:spPr bwMode="auto">
          <a:xfrm>
            <a:off x="9407526" y="1481138"/>
            <a:ext cx="2689224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23584" name="Прямоугольник 110"/>
          <p:cNvSpPr>
            <a:spLocks noChangeArrowheads="1"/>
          </p:cNvSpPr>
          <p:nvPr/>
        </p:nvSpPr>
        <p:spPr bwMode="auto">
          <a:xfrm>
            <a:off x="7807324" y="1508125"/>
            <a:ext cx="14874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Финансовое управление (ФУ)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5" name="Прямоугольник 110"/>
          <p:cNvSpPr>
            <a:spLocks noChangeArrowheads="1"/>
          </p:cNvSpPr>
          <p:nvPr/>
        </p:nvSpPr>
        <p:spPr bwMode="auto">
          <a:xfrm>
            <a:off x="2981325" y="1552575"/>
            <a:ext cx="42735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Должностные лица, уполномоченные рассматривать дела об АП (Юридическое управление)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6" name="Прямоугольник 110"/>
          <p:cNvSpPr>
            <a:spLocks noChangeArrowheads="1"/>
          </p:cNvSpPr>
          <p:nvPr/>
        </p:nvSpPr>
        <p:spPr bwMode="auto">
          <a:xfrm>
            <a:off x="506410" y="1457324"/>
            <a:ext cx="242570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Должностные лица, уполномоченные составлять протоколы об АП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7" name="Прямоугольник 110"/>
          <p:cNvSpPr>
            <a:spLocks noChangeArrowheads="1"/>
          </p:cNvSpPr>
          <p:nvPr/>
        </p:nvSpPr>
        <p:spPr bwMode="auto">
          <a:xfrm>
            <a:off x="9925050" y="1601788"/>
            <a:ext cx="14874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ГИС ГМП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grpSp>
        <p:nvGrpSpPr>
          <p:cNvPr id="55" name="Группа 90"/>
          <p:cNvGrpSpPr>
            <a:grpSpLocks/>
          </p:cNvGrpSpPr>
          <p:nvPr/>
        </p:nvGrpSpPr>
        <p:grpSpPr bwMode="auto">
          <a:xfrm>
            <a:off x="5099050" y="2256632"/>
            <a:ext cx="2082800" cy="1000517"/>
            <a:chOff x="2978406" y="2316653"/>
            <a:chExt cx="926529" cy="618269"/>
          </a:xfrm>
          <a:solidFill>
            <a:srgbClr val="C2D2EC"/>
          </a:solidFill>
        </p:grpSpPr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978406" y="2316653"/>
              <a:ext cx="926529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8" name="Rectangle 20"/>
            <p:cNvSpPr>
              <a:spLocks/>
            </p:cNvSpPr>
            <p:nvPr/>
          </p:nvSpPr>
          <p:spPr bwMode="auto">
            <a:xfrm>
              <a:off x="3058840" y="2428402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None/>
                <a:defRPr/>
              </a:pP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Поступление </a:t>
              </a: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информации об обжаловании постановления о наложении административного штрафа</a:t>
              </a:r>
            </a:p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59" name="Группа 90"/>
          <p:cNvGrpSpPr>
            <a:grpSpLocks/>
          </p:cNvGrpSpPr>
          <p:nvPr/>
        </p:nvGrpSpPr>
        <p:grpSpPr bwMode="auto">
          <a:xfrm>
            <a:off x="2857506" y="2008981"/>
            <a:ext cx="1571625" cy="943768"/>
            <a:chOff x="2944732" y="2300776"/>
            <a:chExt cx="926532" cy="61826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0" name="AutoShape 4"/>
            <p:cNvSpPr>
              <a:spLocks noChangeArrowheads="1"/>
            </p:cNvSpPr>
            <p:nvPr/>
          </p:nvSpPr>
          <p:spPr bwMode="auto">
            <a:xfrm>
              <a:off x="2944732" y="2300776"/>
              <a:ext cx="926532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1" name="Rectangle 20"/>
            <p:cNvSpPr>
              <a:spLocks/>
            </p:cNvSpPr>
            <p:nvPr/>
          </p:nvSpPr>
          <p:spPr bwMode="auto">
            <a:xfrm>
              <a:off x="3006583" y="2388608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Вынесение постановления о наложении административного штрафа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63" name="Группа 105"/>
          <p:cNvGrpSpPr>
            <a:grpSpLocks/>
          </p:cNvGrpSpPr>
          <p:nvPr/>
        </p:nvGrpSpPr>
        <p:grpSpPr bwMode="auto">
          <a:xfrm>
            <a:off x="9583738" y="2067717"/>
            <a:ext cx="2284412" cy="873126"/>
            <a:chOff x="4099718" y="2295253"/>
            <a:chExt cx="879856" cy="63624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4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5" name="Rectangle 20"/>
            <p:cNvSpPr>
              <a:spLocks/>
            </p:cNvSpPr>
            <p:nvPr/>
          </p:nvSpPr>
          <p:spPr bwMode="auto">
            <a:xfrm>
              <a:off x="4193690" y="2427130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None/>
                <a:defRPr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в ГИС ГМП информации, необходимой для уплаты административного штрафа, с указанием суммы штрафа</a:t>
              </a:r>
            </a:p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cxnSp>
        <p:nvCxnSpPr>
          <p:cNvPr id="66" name="Прямая со стрелкой 63"/>
          <p:cNvCxnSpPr>
            <a:cxnSpLocks noChangeShapeType="1"/>
          </p:cNvCxnSpPr>
          <p:nvPr/>
        </p:nvCxnSpPr>
        <p:spPr bwMode="auto">
          <a:xfrm>
            <a:off x="4429131" y="2150585"/>
            <a:ext cx="5154607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4" name="Группа 89"/>
          <p:cNvGrpSpPr>
            <a:grpSpLocks/>
          </p:cNvGrpSpPr>
          <p:nvPr/>
        </p:nvGrpSpPr>
        <p:grpSpPr bwMode="auto">
          <a:xfrm>
            <a:off x="5131593" y="4350778"/>
            <a:ext cx="2050255" cy="957049"/>
            <a:chOff x="3032176" y="2300776"/>
            <a:chExt cx="949301" cy="618269"/>
          </a:xfrm>
          <a:solidFill>
            <a:srgbClr val="C2D2EC"/>
          </a:solidFill>
        </p:grpSpPr>
        <p:sp>
          <p:nvSpPr>
            <p:cNvPr id="75" name="AutoShape 4"/>
            <p:cNvSpPr>
              <a:spLocks noChangeArrowheads="1"/>
            </p:cNvSpPr>
            <p:nvPr/>
          </p:nvSpPr>
          <p:spPr bwMode="auto">
            <a:xfrm>
              <a:off x="3032176" y="2300776"/>
              <a:ext cx="949301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6" name="Rectangle 20"/>
            <p:cNvSpPr>
              <a:spLocks/>
            </p:cNvSpPr>
            <p:nvPr/>
          </p:nvSpPr>
          <p:spPr bwMode="auto">
            <a:xfrm>
              <a:off x="3084800" y="2395067"/>
              <a:ext cx="862626" cy="42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Поступление решения об отмене постановления о наложении административного штрафа после направления копии постановления в ФУ</a:t>
              </a:r>
            </a:p>
          </p:txBody>
        </p:sp>
      </p:grpSp>
      <p:grpSp>
        <p:nvGrpSpPr>
          <p:cNvPr id="77" name="Группа 89"/>
          <p:cNvGrpSpPr>
            <a:grpSpLocks/>
          </p:cNvGrpSpPr>
          <p:nvPr/>
        </p:nvGrpSpPr>
        <p:grpSpPr bwMode="auto">
          <a:xfrm>
            <a:off x="5118100" y="3384944"/>
            <a:ext cx="2063749" cy="689609"/>
            <a:chOff x="3032176" y="2300776"/>
            <a:chExt cx="949301" cy="61826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8" name="AutoShape 4"/>
            <p:cNvSpPr>
              <a:spLocks noChangeArrowheads="1"/>
            </p:cNvSpPr>
            <p:nvPr/>
          </p:nvSpPr>
          <p:spPr bwMode="auto">
            <a:xfrm>
              <a:off x="3032176" y="2300776"/>
              <a:ext cx="949301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9" name="Rectangle 20"/>
            <p:cNvSpPr>
              <a:spLocks/>
            </p:cNvSpPr>
            <p:nvPr/>
          </p:nvSpPr>
          <p:spPr bwMode="auto">
            <a:xfrm>
              <a:off x="3084800" y="2395067"/>
              <a:ext cx="862626" cy="42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Вступление в законную силу постановления о наложении административного штрафа</a:t>
              </a:r>
            </a:p>
          </p:txBody>
        </p:sp>
      </p:grp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9569450" y="3093172"/>
            <a:ext cx="2284412" cy="873126"/>
            <a:chOff x="4099718" y="2295253"/>
            <a:chExt cx="879856" cy="636244"/>
          </a:xfrm>
          <a:solidFill>
            <a:srgbClr val="C2D2EC"/>
          </a:solidFill>
        </p:grpSpPr>
        <p:sp>
          <p:nvSpPr>
            <p:cNvPr id="82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3" name="Rectangle 20"/>
            <p:cNvSpPr>
              <a:spLocks/>
            </p:cNvSpPr>
            <p:nvPr/>
          </p:nvSpPr>
          <p:spPr bwMode="auto">
            <a:xfrm>
              <a:off x="4193690" y="2385484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Отзыв информации из ГИС ГМП, необходимой для уплаты административного штрафа</a:t>
              </a:r>
            </a:p>
          </p:txBody>
        </p:sp>
      </p:grpSp>
      <p:grpSp>
        <p:nvGrpSpPr>
          <p:cNvPr id="84" name="Группа 105"/>
          <p:cNvGrpSpPr>
            <a:grpSpLocks/>
          </p:cNvGrpSpPr>
          <p:nvPr/>
        </p:nvGrpSpPr>
        <p:grpSpPr bwMode="auto">
          <a:xfrm>
            <a:off x="9604298" y="4083681"/>
            <a:ext cx="2284412" cy="1145543"/>
            <a:chOff x="4099718" y="2295253"/>
            <a:chExt cx="879856" cy="63624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5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6" name="Rectangle 20"/>
            <p:cNvSpPr>
              <a:spLocks/>
            </p:cNvSpPr>
            <p:nvPr/>
          </p:nvSpPr>
          <p:spPr bwMode="auto">
            <a:xfrm>
              <a:off x="4179014" y="2348455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уточняющей информации в ГИС ГМП, необходимой для уплаты административного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штрафа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87" name="Группа 105"/>
          <p:cNvGrpSpPr>
            <a:grpSpLocks/>
          </p:cNvGrpSpPr>
          <p:nvPr/>
        </p:nvGrpSpPr>
        <p:grpSpPr bwMode="auto">
          <a:xfrm>
            <a:off x="9647160" y="5455919"/>
            <a:ext cx="2284412" cy="689610"/>
            <a:chOff x="4099718" y="2301834"/>
            <a:chExt cx="879856" cy="75226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8" name="AutoShape 4"/>
            <p:cNvSpPr>
              <a:spLocks noChangeArrowheads="1"/>
            </p:cNvSpPr>
            <p:nvPr/>
          </p:nvSpPr>
          <p:spPr bwMode="auto">
            <a:xfrm>
              <a:off x="4099718" y="2301834"/>
              <a:ext cx="879856" cy="752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9" name="Rectangle 20"/>
            <p:cNvSpPr>
              <a:spLocks/>
            </p:cNvSpPr>
            <p:nvPr/>
          </p:nvSpPr>
          <p:spPr bwMode="auto">
            <a:xfrm>
              <a:off x="4193690" y="2447827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Подтверждение </a:t>
              </a:r>
            </a:p>
            <a:p>
              <a:pPr algn="ctr">
                <a:spcBef>
                  <a:spcPts val="0"/>
                </a:spcBef>
                <a:buNone/>
              </a:pP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(не подтверждение) информации об уплате</a:t>
              </a:r>
              <a:endParaRPr lang="ru-RU" sz="1000" b="1" dirty="0">
                <a:solidFill>
                  <a:schemeClr val="bg1"/>
                </a:solidFill>
                <a:latin typeface="Trebuchet MS" pitchFamily="34" charset="0"/>
                <a:ea typeface="MS PGothic" pitchFamily="34" charset="-128"/>
              </a:endParaRPr>
            </a:p>
          </p:txBody>
        </p:sp>
      </p:grpSp>
      <p:grpSp>
        <p:nvGrpSpPr>
          <p:cNvPr id="90" name="Группа 105"/>
          <p:cNvGrpSpPr>
            <a:grpSpLocks/>
          </p:cNvGrpSpPr>
          <p:nvPr/>
        </p:nvGrpSpPr>
        <p:grpSpPr bwMode="auto">
          <a:xfrm>
            <a:off x="7819230" y="4220511"/>
            <a:ext cx="1352550" cy="590642"/>
            <a:chOff x="4099718" y="2295253"/>
            <a:chExt cx="879856" cy="636244"/>
          </a:xfrm>
          <a:solidFill>
            <a:srgbClr val="C2D2EC"/>
          </a:solidFill>
        </p:grpSpPr>
        <p:sp>
          <p:nvSpPr>
            <p:cNvPr id="91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2" name="Rectangle 20"/>
            <p:cNvSpPr>
              <a:spLocks/>
            </p:cNvSpPr>
            <p:nvPr/>
          </p:nvSpPr>
          <p:spPr bwMode="auto">
            <a:xfrm>
              <a:off x="4193692" y="2385484"/>
              <a:ext cx="718757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Отражение в бюджетном учете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сторно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93" name="Группа 105"/>
          <p:cNvGrpSpPr>
            <a:grpSpLocks/>
          </p:cNvGrpSpPr>
          <p:nvPr/>
        </p:nvGrpSpPr>
        <p:grpSpPr bwMode="auto">
          <a:xfrm>
            <a:off x="7788274" y="4934978"/>
            <a:ext cx="1420019" cy="941785"/>
            <a:chOff x="4099720" y="2319061"/>
            <a:chExt cx="879861" cy="63624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4" name="AutoShape 4"/>
            <p:cNvSpPr>
              <a:spLocks noChangeArrowheads="1"/>
            </p:cNvSpPr>
            <p:nvPr/>
          </p:nvSpPr>
          <p:spPr bwMode="auto">
            <a:xfrm>
              <a:off x="4099720" y="2319061"/>
              <a:ext cx="879861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9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5" name="Rectangle 20"/>
            <p:cNvSpPr>
              <a:spLocks/>
            </p:cNvSpPr>
            <p:nvPr/>
          </p:nvSpPr>
          <p:spPr bwMode="auto">
            <a:xfrm>
              <a:off x="4106108" y="2398354"/>
              <a:ext cx="873461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95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подтверждающего уплату административного штрафа  платежного документа</a:t>
              </a:r>
              <a:endParaRPr lang="ru-RU" sz="950" b="1" dirty="0">
                <a:solidFill>
                  <a:schemeClr val="bg1"/>
                </a:solidFill>
                <a:latin typeface="Trebuchet MS" pitchFamily="34" charset="0"/>
                <a:ea typeface="MS PGothic" pitchFamily="34" charset="-128"/>
              </a:endParaRPr>
            </a:p>
          </p:txBody>
        </p:sp>
      </p:grpSp>
      <p:cxnSp>
        <p:nvCxnSpPr>
          <p:cNvPr id="96" name="Прямая со стрелкой 63"/>
          <p:cNvCxnSpPr>
            <a:cxnSpLocks noChangeShapeType="1"/>
          </p:cNvCxnSpPr>
          <p:nvPr/>
        </p:nvCxnSpPr>
        <p:spPr bwMode="auto">
          <a:xfrm>
            <a:off x="7210335" y="2667000"/>
            <a:ext cx="2393963" cy="60960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Соединительная линия уступом 46"/>
          <p:cNvCxnSpPr>
            <a:stCxn id="38" idx="3"/>
            <a:endCxn id="85" idx="1"/>
          </p:cNvCxnSpPr>
          <p:nvPr/>
        </p:nvCxnSpPr>
        <p:spPr>
          <a:xfrm>
            <a:off x="9141618" y="3671773"/>
            <a:ext cx="462680" cy="984680"/>
          </a:xfrm>
          <a:prstGeom prst="bentConnector3">
            <a:avLst>
              <a:gd name="adj1" fmla="val 62352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Прямая со стрелкой 50"/>
          <p:cNvCxnSpPr>
            <a:endCxn id="38" idx="1"/>
          </p:cNvCxnSpPr>
          <p:nvPr/>
        </p:nvCxnSpPr>
        <p:spPr>
          <a:xfrm>
            <a:off x="7210335" y="3671773"/>
            <a:ext cx="578733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Прямая со стрелкой 68"/>
          <p:cNvCxnSpPr>
            <a:endCxn id="91" idx="1"/>
          </p:cNvCxnSpPr>
          <p:nvPr/>
        </p:nvCxnSpPr>
        <p:spPr>
          <a:xfrm flipV="1">
            <a:off x="7181847" y="4515832"/>
            <a:ext cx="637383" cy="1288"/>
          </a:xfrm>
          <a:prstGeom prst="straightConnector1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Соединительная линия уступом 100"/>
          <p:cNvCxnSpPr>
            <a:stCxn id="95" idx="1"/>
          </p:cNvCxnSpPr>
          <p:nvPr/>
        </p:nvCxnSpPr>
        <p:spPr>
          <a:xfrm rot="10800000" flipV="1">
            <a:off x="7181848" y="5391733"/>
            <a:ext cx="616736" cy="112205"/>
          </a:xfrm>
          <a:prstGeom prst="bentConnector3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9" name="Соединительная линия уступом 118"/>
          <p:cNvCxnSpPr>
            <a:stCxn id="91" idx="3"/>
            <a:endCxn id="82" idx="1"/>
          </p:cNvCxnSpPr>
          <p:nvPr/>
        </p:nvCxnSpPr>
        <p:spPr>
          <a:xfrm flipV="1">
            <a:off x="9171780" y="3529735"/>
            <a:ext cx="397670" cy="986097"/>
          </a:xfrm>
          <a:prstGeom prst="bentConnector3">
            <a:avLst>
              <a:gd name="adj1" fmla="val 28443"/>
            </a:avLst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" name="Соединительная линия уступом 123"/>
          <p:cNvCxnSpPr/>
          <p:nvPr/>
        </p:nvCxnSpPr>
        <p:spPr>
          <a:xfrm>
            <a:off x="4429131" y="2504280"/>
            <a:ext cx="669919" cy="298387"/>
          </a:xfrm>
          <a:prstGeom prst="bentConnector3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614" name="Соединительная линия уступом 23613"/>
          <p:cNvCxnSpPr/>
          <p:nvPr/>
        </p:nvCxnSpPr>
        <p:spPr>
          <a:xfrm>
            <a:off x="4429130" y="2865193"/>
            <a:ext cx="688971" cy="668899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9" name="Прямая со стрелкой 158"/>
          <p:cNvCxnSpPr>
            <a:endCxn id="75" idx="0"/>
          </p:cNvCxnSpPr>
          <p:nvPr/>
        </p:nvCxnSpPr>
        <p:spPr>
          <a:xfrm>
            <a:off x="6156720" y="4093206"/>
            <a:ext cx="1" cy="257572"/>
          </a:xfrm>
          <a:prstGeom prst="straightConnector1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" name="Соединительная линия уступом 162"/>
          <p:cNvCxnSpPr>
            <a:stCxn id="44" idx="3"/>
            <a:endCxn id="60" idx="1"/>
          </p:cNvCxnSpPr>
          <p:nvPr/>
        </p:nvCxnSpPr>
        <p:spPr>
          <a:xfrm flipV="1">
            <a:off x="2371727" y="2480865"/>
            <a:ext cx="485779" cy="686198"/>
          </a:xfrm>
          <a:prstGeom prst="bentConnector3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Двойная стрелка влево/вправо 53"/>
          <p:cNvSpPr/>
          <p:nvPr/>
        </p:nvSpPr>
        <p:spPr bwMode="auto">
          <a:xfrm>
            <a:off x="2713037" y="1484315"/>
            <a:ext cx="4894263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solidFill>
                  <a:srgbClr val="FFFFFF"/>
                </a:solidFill>
                <a:latin typeface="Trebuchet MS" panose="020B0603020202020204" pitchFamily="34" charset="0"/>
                <a:cs typeface="Tahoma" pitchFamily="34" charset="0"/>
              </a:rPr>
              <a:t>Должностные лица, уполномоченные рассматривать дела об АП</a:t>
            </a: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73" name="AutoShape 4"/>
          <p:cNvSpPr>
            <a:spLocks noChangeArrowheads="1"/>
          </p:cNvSpPr>
          <p:nvPr/>
        </p:nvSpPr>
        <p:spPr bwMode="auto">
          <a:xfrm>
            <a:off x="2863062" y="4000143"/>
            <a:ext cx="1571625" cy="1071257"/>
          </a:xfrm>
          <a:prstGeom prst="roundRect">
            <a:avLst>
              <a:gd name="adj" fmla="val 621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9pPr>
          </a:lstStyle>
          <a:p>
            <a:pPr indent="-487363" algn="ctr">
              <a:spcBef>
                <a:spcPct val="0"/>
              </a:spcBef>
              <a:buClrTx/>
              <a:buFont typeface="Georgia" pitchFamily="18" charset="0"/>
              <a:buNone/>
              <a:defRPr/>
            </a:pPr>
            <a:r>
              <a:rPr lang="ru-RU" altLang="ru-RU" sz="1000" b="1" dirty="0">
                <a:solidFill>
                  <a:schemeClr val="bg1"/>
                </a:solidFill>
                <a:latin typeface="Trebuchet MS" pitchFamily="34" charset="0"/>
                <a:ea typeface="ＭＳ Ｐゴシック" pitchFamily="34" charset="-128"/>
                <a:cs typeface="Arial" pitchFamily="34" charset="0"/>
              </a:rPr>
              <a:t>Информация, необходимая для уплаты административного </a:t>
            </a: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ea typeface="ＭＳ Ｐゴシック" pitchFamily="34" charset="-128"/>
                <a:cs typeface="Arial" pitchFamily="34" charset="0"/>
              </a:rPr>
              <a:t>штрафа (приказ Минфина России от 12.11.2013  №107н) 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97" name="Прямая со стрелкой 63"/>
          <p:cNvCxnSpPr>
            <a:cxnSpLocks noChangeShapeType="1"/>
          </p:cNvCxnSpPr>
          <p:nvPr/>
        </p:nvCxnSpPr>
        <p:spPr bwMode="auto">
          <a:xfrm flipV="1">
            <a:off x="3615531" y="3730211"/>
            <a:ext cx="0" cy="246061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Прямая со стрелкой 97"/>
          <p:cNvCxnSpPr/>
          <p:nvPr/>
        </p:nvCxnSpPr>
        <p:spPr>
          <a:xfrm flipH="1">
            <a:off x="7210335" y="5993049"/>
            <a:ext cx="2436826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8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154215590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 bwMode="auto">
          <a:xfrm>
            <a:off x="849731" y="1775702"/>
            <a:ext cx="4191748" cy="4574887"/>
          </a:xfrm>
          <a:prstGeom prst="rect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 bwMode="auto">
          <a:xfrm>
            <a:off x="9431337" y="1781175"/>
            <a:ext cx="2541587" cy="4714875"/>
          </a:xfrm>
          <a:prstGeom prst="rect">
            <a:avLst/>
          </a:prstGeom>
          <a:solidFill>
            <a:srgbClr val="FFF8E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23554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cap="all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Целевая схема взаимодействия и направления информации в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cap="all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ПРИ рассмотрении </a:t>
            </a:r>
            <a:r>
              <a:rPr lang="ru-RU" altLang="ru-RU" sz="1200" cap="all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дел об административных правонарушениях судьями, </a:t>
            </a:r>
            <a:endParaRPr lang="ru-RU" altLang="ru-RU" sz="1200" cap="all" dirty="0" smtClean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cap="all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уполномоченным органом</a:t>
            </a:r>
            <a:endParaRPr lang="ru-RU" altLang="ru-RU" sz="1200" cap="all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039480" y="1719264"/>
            <a:ext cx="2513013" cy="4631325"/>
          </a:xfrm>
          <a:prstGeom prst="rect">
            <a:avLst/>
          </a:pr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54" name="Двойная стрелка влево/вправо 53"/>
          <p:cNvSpPr/>
          <p:nvPr/>
        </p:nvSpPr>
        <p:spPr bwMode="auto">
          <a:xfrm>
            <a:off x="5025191" y="1489078"/>
            <a:ext cx="2527302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552493" y="1757363"/>
            <a:ext cx="1878845" cy="4714875"/>
          </a:xfrm>
          <a:prstGeom prst="rect">
            <a:avLst/>
          </a:prstGeom>
          <a:solidFill>
            <a:schemeClr val="accent4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 bwMode="auto">
          <a:xfrm>
            <a:off x="7547730" y="1481140"/>
            <a:ext cx="1883608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52" name="Двойная стрелка влево/вправо 51"/>
          <p:cNvSpPr/>
          <p:nvPr/>
        </p:nvSpPr>
        <p:spPr bwMode="auto">
          <a:xfrm>
            <a:off x="728662" y="1489076"/>
            <a:ext cx="4310818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790575" y="6213553"/>
            <a:ext cx="11239499" cy="28249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>
              <a:latin typeface="Trebuchet MS" panose="020B0603020202020204" pitchFamily="34" charset="0"/>
            </a:endParaRPr>
          </a:p>
        </p:txBody>
      </p:sp>
      <p:sp>
        <p:nvSpPr>
          <p:cNvPr id="50" name="AutoShape 4"/>
          <p:cNvSpPr>
            <a:spLocks noChangeArrowheads="1"/>
          </p:cNvSpPr>
          <p:nvPr/>
        </p:nvSpPr>
        <p:spPr bwMode="auto">
          <a:xfrm>
            <a:off x="5327560" y="3070674"/>
            <a:ext cx="2108292" cy="544239"/>
          </a:xfrm>
          <a:prstGeom prst="roundRect">
            <a:avLst>
              <a:gd name="adj" fmla="val 9585"/>
            </a:avLst>
          </a:prstGeom>
          <a:solidFill>
            <a:srgbClr val="C2D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9pPr>
          </a:lstStyle>
          <a:p>
            <a:pPr indent="-487363" algn="ctr">
              <a:spcBef>
                <a:spcPct val="0"/>
              </a:spcBef>
              <a:buClrTx/>
              <a:buNone/>
              <a:defRPr/>
            </a:pPr>
            <a:endParaRPr lang="ru-RU" sz="1000" b="1" dirty="0" smtClean="0">
              <a:solidFill>
                <a:schemeClr val="bg1"/>
              </a:solidFill>
              <a:latin typeface="Trebuchet MS" pitchFamily="34" charset="0"/>
              <a:ea typeface="MS PGothic" pitchFamily="34" charset="-128"/>
              <a:cs typeface="Arial" pitchFamily="34" charset="0"/>
            </a:endParaRPr>
          </a:p>
          <a:p>
            <a:pPr indent="-487363" algn="ctr">
              <a:spcBef>
                <a:spcPct val="0"/>
              </a:spcBef>
              <a:buClrTx/>
              <a:buNone/>
              <a:defRPr/>
            </a:pPr>
            <a:r>
              <a:rPr lang="ru-RU" sz="1000" b="1" dirty="0" smtClean="0">
                <a:solidFill>
                  <a:schemeClr val="bg1"/>
                </a:solidFill>
                <a:latin typeface="Trebuchet MS" pitchFamily="34" charset="0"/>
                <a:ea typeface="MS PGothic" pitchFamily="34" charset="-128"/>
                <a:cs typeface="Arial" pitchFamily="34" charset="0"/>
              </a:rPr>
              <a:t>Вынесение </a:t>
            </a:r>
            <a:r>
              <a:rPr lang="ru-RU" sz="1000" b="1" dirty="0">
                <a:solidFill>
                  <a:schemeClr val="bg1"/>
                </a:solidFill>
                <a:latin typeface="Trebuchet MS" pitchFamily="34" charset="0"/>
                <a:ea typeface="MS PGothic" pitchFamily="34" charset="-128"/>
                <a:cs typeface="Arial" pitchFamily="34" charset="0"/>
              </a:rPr>
              <a:t>постановления о прекращении производства по делу об АП</a:t>
            </a:r>
          </a:p>
          <a:p>
            <a:pPr indent="-487363" algn="ctr">
              <a:spcBef>
                <a:spcPct val="0"/>
              </a:spcBef>
              <a:buClrTx/>
              <a:buFont typeface="Georgia" pitchFamily="18" charset="0"/>
              <a:buNone/>
              <a:defRPr/>
            </a:pPr>
            <a:endParaRPr lang="ru-RU" altLang="ru-RU" sz="1000" dirty="0" smtClean="0">
              <a:solidFill>
                <a:schemeClr val="lt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30736" name="Группа 90"/>
          <p:cNvGrpSpPr>
            <a:grpSpLocks/>
          </p:cNvGrpSpPr>
          <p:nvPr/>
        </p:nvGrpSpPr>
        <p:grpSpPr bwMode="auto">
          <a:xfrm>
            <a:off x="3025777" y="2021736"/>
            <a:ext cx="1804403" cy="384694"/>
            <a:chOff x="3046579" y="2300774"/>
            <a:chExt cx="926528" cy="618268"/>
          </a:xfrm>
          <a:solidFill>
            <a:srgbClr val="7F9ED7"/>
          </a:solidFill>
        </p:grpSpPr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3046579" y="2300774"/>
              <a:ext cx="926528" cy="618268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0767" name="Rectangle 20"/>
            <p:cNvSpPr>
              <a:spLocks/>
            </p:cNvSpPr>
            <p:nvPr/>
          </p:nvSpPr>
          <p:spPr bwMode="auto">
            <a:xfrm>
              <a:off x="3105452" y="2382564"/>
              <a:ext cx="867654" cy="4513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9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Информация, необходимая для уплаты штрафа, формирование УИН</a:t>
              </a:r>
              <a:endParaRPr lang="en-US" altLang="ru-RU" sz="9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2" name="Группа 105"/>
          <p:cNvGrpSpPr>
            <a:grpSpLocks/>
          </p:cNvGrpSpPr>
          <p:nvPr/>
        </p:nvGrpSpPr>
        <p:grpSpPr bwMode="auto">
          <a:xfrm>
            <a:off x="7825580" y="4821190"/>
            <a:ext cx="1352550" cy="590642"/>
            <a:chOff x="4099718" y="2264473"/>
            <a:chExt cx="879856" cy="636244"/>
          </a:xfrm>
          <a:solidFill>
            <a:srgbClr val="7F9ED7"/>
          </a:solidFill>
        </p:grpSpPr>
        <p:sp>
          <p:nvSpPr>
            <p:cNvPr id="38" name="AutoShape 4"/>
            <p:cNvSpPr>
              <a:spLocks noChangeArrowheads="1"/>
            </p:cNvSpPr>
            <p:nvPr/>
          </p:nvSpPr>
          <p:spPr bwMode="auto">
            <a:xfrm>
              <a:off x="4099718" y="226447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0761" name="Rectangle 20"/>
            <p:cNvSpPr>
              <a:spLocks/>
            </p:cNvSpPr>
            <p:nvPr/>
          </p:nvSpPr>
          <p:spPr bwMode="auto">
            <a:xfrm>
              <a:off x="4193692" y="2385484"/>
              <a:ext cx="718757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Отражение в бюджетном учете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sp>
        <p:nvSpPr>
          <p:cNvPr id="57" name="Двойная стрелка влево/вправо 56"/>
          <p:cNvSpPr/>
          <p:nvPr/>
        </p:nvSpPr>
        <p:spPr bwMode="auto">
          <a:xfrm>
            <a:off x="9421815" y="1471612"/>
            <a:ext cx="2665410" cy="508000"/>
          </a:xfrm>
          <a:prstGeom prst="leftRightArrow">
            <a:avLst>
              <a:gd name="adj1" fmla="val 100000"/>
              <a:gd name="adj2" fmla="val 243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solidFill>
                <a:srgbClr val="FFFFFF"/>
              </a:solidFill>
              <a:latin typeface="Trebuchet MS" panose="020B0603020202020204" pitchFamily="34" charset="0"/>
              <a:cs typeface="Tahoma" pitchFamily="34" charset="0"/>
            </a:endParaRPr>
          </a:p>
        </p:txBody>
      </p:sp>
      <p:sp>
        <p:nvSpPr>
          <p:cNvPr id="23584" name="Прямоугольник 110"/>
          <p:cNvSpPr>
            <a:spLocks noChangeArrowheads="1"/>
          </p:cNvSpPr>
          <p:nvPr/>
        </p:nvSpPr>
        <p:spPr bwMode="auto">
          <a:xfrm>
            <a:off x="7807324" y="1508125"/>
            <a:ext cx="14874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Финансовое управление (ФУ)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5" name="Прямоугольник 110"/>
          <p:cNvSpPr>
            <a:spLocks noChangeArrowheads="1"/>
          </p:cNvSpPr>
          <p:nvPr/>
        </p:nvSpPr>
        <p:spPr bwMode="auto">
          <a:xfrm>
            <a:off x="5308510" y="1457325"/>
            <a:ext cx="21082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Судьи, орган, уполномоченные рассматривать дела об АП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6" name="Прямоугольник 110"/>
          <p:cNvSpPr>
            <a:spLocks noChangeArrowheads="1"/>
          </p:cNvSpPr>
          <p:nvPr/>
        </p:nvSpPr>
        <p:spPr bwMode="auto">
          <a:xfrm>
            <a:off x="639760" y="1528763"/>
            <a:ext cx="45926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Должностные лица,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уполномоченные составлять протоколы об АП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sp>
        <p:nvSpPr>
          <p:cNvPr id="23587" name="Прямоугольник 110"/>
          <p:cNvSpPr>
            <a:spLocks noChangeArrowheads="1"/>
          </p:cNvSpPr>
          <p:nvPr/>
        </p:nvSpPr>
        <p:spPr bwMode="auto">
          <a:xfrm>
            <a:off x="9925050" y="1601788"/>
            <a:ext cx="14874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rebuchet MS" pitchFamily="34" charset="0"/>
                <a:cs typeface="Tahoma" pitchFamily="34" charset="0"/>
              </a:rPr>
              <a:t>ГИС ГМП</a:t>
            </a:r>
            <a:endParaRPr lang="ru-RU" altLang="ru-RU" sz="1000" b="1" dirty="0">
              <a:solidFill>
                <a:schemeClr val="bg1"/>
              </a:solidFill>
              <a:latin typeface="Trebuchet MS" pitchFamily="34" charset="0"/>
              <a:cs typeface="Tahoma" pitchFamily="34" charset="0"/>
            </a:endParaRPr>
          </a:p>
        </p:txBody>
      </p:sp>
      <p:grpSp>
        <p:nvGrpSpPr>
          <p:cNvPr id="59" name="Группа 90"/>
          <p:cNvGrpSpPr>
            <a:grpSpLocks/>
          </p:cNvGrpSpPr>
          <p:nvPr/>
        </p:nvGrpSpPr>
        <p:grpSpPr bwMode="auto">
          <a:xfrm>
            <a:off x="5318035" y="2094707"/>
            <a:ext cx="2108291" cy="467942"/>
            <a:chOff x="2944732" y="2300776"/>
            <a:chExt cx="926532" cy="618269"/>
          </a:xfrm>
          <a:solidFill>
            <a:srgbClr val="7F9ED7"/>
          </a:solidFill>
        </p:grpSpPr>
        <p:sp>
          <p:nvSpPr>
            <p:cNvPr id="60" name="AutoShape 4"/>
            <p:cNvSpPr>
              <a:spLocks noChangeArrowheads="1"/>
            </p:cNvSpPr>
            <p:nvPr/>
          </p:nvSpPr>
          <p:spPr bwMode="auto">
            <a:xfrm>
              <a:off x="2944732" y="2300776"/>
              <a:ext cx="926532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1" name="Rectangle 20"/>
            <p:cNvSpPr>
              <a:spLocks/>
            </p:cNvSpPr>
            <p:nvPr/>
          </p:nvSpPr>
          <p:spPr bwMode="auto">
            <a:xfrm>
              <a:off x="3006583" y="2388608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Вынесение постановления о наложении административного штрафа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63" name="Группа 105"/>
          <p:cNvGrpSpPr>
            <a:grpSpLocks/>
          </p:cNvGrpSpPr>
          <p:nvPr/>
        </p:nvGrpSpPr>
        <p:grpSpPr bwMode="auto">
          <a:xfrm>
            <a:off x="9583738" y="2210593"/>
            <a:ext cx="2284412" cy="643901"/>
            <a:chOff x="4099718" y="2295253"/>
            <a:chExt cx="879856" cy="636244"/>
          </a:xfrm>
          <a:solidFill>
            <a:srgbClr val="7F9ED7"/>
          </a:solidFill>
        </p:grpSpPr>
        <p:sp>
          <p:nvSpPr>
            <p:cNvPr id="64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5" name="Rectangle 20"/>
            <p:cNvSpPr>
              <a:spLocks/>
            </p:cNvSpPr>
            <p:nvPr/>
          </p:nvSpPr>
          <p:spPr bwMode="auto">
            <a:xfrm>
              <a:off x="4193690" y="2380071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None/>
                <a:defRPr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в ГИС ГМП информации, необходимой для уплаты административного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штрафа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9569450" y="2946849"/>
            <a:ext cx="2284412" cy="873126"/>
            <a:chOff x="4099718" y="2295253"/>
            <a:chExt cx="879856" cy="636244"/>
          </a:xfrm>
          <a:solidFill>
            <a:srgbClr val="C2D2EC"/>
          </a:solidFill>
        </p:grpSpPr>
        <p:sp>
          <p:nvSpPr>
            <p:cNvPr id="82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3" name="Rectangle 20"/>
            <p:cNvSpPr>
              <a:spLocks/>
            </p:cNvSpPr>
            <p:nvPr/>
          </p:nvSpPr>
          <p:spPr bwMode="auto">
            <a:xfrm>
              <a:off x="4193690" y="2385484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Отзыв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из </a:t>
              </a: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ГИС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ГМП </a:t>
              </a: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информации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, </a:t>
              </a: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необходимой для уплаты административного штрафа</a:t>
              </a:r>
            </a:p>
          </p:txBody>
        </p:sp>
      </p:grpSp>
      <p:grpSp>
        <p:nvGrpSpPr>
          <p:cNvPr id="84" name="Группа 105"/>
          <p:cNvGrpSpPr>
            <a:grpSpLocks/>
          </p:cNvGrpSpPr>
          <p:nvPr/>
        </p:nvGrpSpPr>
        <p:grpSpPr bwMode="auto">
          <a:xfrm>
            <a:off x="9604298" y="3905728"/>
            <a:ext cx="2284412" cy="1000675"/>
            <a:chOff x="4099718" y="2295253"/>
            <a:chExt cx="879856" cy="636244"/>
          </a:xfrm>
          <a:solidFill>
            <a:srgbClr val="7F9ED7"/>
          </a:solidFill>
        </p:grpSpPr>
        <p:sp>
          <p:nvSpPr>
            <p:cNvPr id="85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6" name="Rectangle 20"/>
            <p:cNvSpPr>
              <a:spLocks/>
            </p:cNvSpPr>
            <p:nvPr/>
          </p:nvSpPr>
          <p:spPr bwMode="auto">
            <a:xfrm>
              <a:off x="4193690" y="2422515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в ГИС ГМП уточняющей информации, необходимой для уплаты штрафа, содержащей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номер и дату постановления </a:t>
              </a: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с указанием суммы штрафа</a:t>
              </a:r>
            </a:p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87" name="Группа 105"/>
          <p:cNvGrpSpPr>
            <a:grpSpLocks/>
          </p:cNvGrpSpPr>
          <p:nvPr/>
        </p:nvGrpSpPr>
        <p:grpSpPr bwMode="auto">
          <a:xfrm>
            <a:off x="9647160" y="5212453"/>
            <a:ext cx="2284412" cy="887357"/>
            <a:chOff x="4099718" y="2295253"/>
            <a:chExt cx="879856" cy="636244"/>
          </a:xfrm>
          <a:solidFill>
            <a:srgbClr val="7F9ED7"/>
          </a:solidFill>
        </p:grpSpPr>
        <p:sp>
          <p:nvSpPr>
            <p:cNvPr id="88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9" name="Rectangle 20"/>
            <p:cNvSpPr>
              <a:spLocks/>
            </p:cNvSpPr>
            <p:nvPr/>
          </p:nvSpPr>
          <p:spPr bwMode="auto">
            <a:xfrm>
              <a:off x="4193690" y="2385484"/>
              <a:ext cx="718756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Направление в ГИС ГМП уточняющей информации, необходимой для уплаты административного </a:t>
              </a:r>
              <a:r>
                <a:rPr 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штрафа</a:t>
              </a:r>
              <a:endParaRPr lang="ru-RU" sz="1000" b="1" dirty="0">
                <a:solidFill>
                  <a:schemeClr val="bg1"/>
                </a:solidFill>
                <a:latin typeface="Trebuchet MS" pitchFamily="34" charset="0"/>
                <a:ea typeface="MS PGothic" pitchFamily="34" charset="-128"/>
              </a:endParaRPr>
            </a:p>
          </p:txBody>
        </p:sp>
      </p:grpSp>
      <p:grpSp>
        <p:nvGrpSpPr>
          <p:cNvPr id="90" name="Группа 105"/>
          <p:cNvGrpSpPr>
            <a:grpSpLocks/>
          </p:cNvGrpSpPr>
          <p:nvPr/>
        </p:nvGrpSpPr>
        <p:grpSpPr bwMode="auto">
          <a:xfrm>
            <a:off x="7802559" y="5554011"/>
            <a:ext cx="1352550" cy="590642"/>
            <a:chOff x="4099718" y="2295253"/>
            <a:chExt cx="879856" cy="636244"/>
          </a:xfrm>
          <a:solidFill>
            <a:srgbClr val="C2D2EC"/>
          </a:solidFill>
        </p:grpSpPr>
        <p:sp>
          <p:nvSpPr>
            <p:cNvPr id="91" name="AutoShape 4"/>
            <p:cNvSpPr>
              <a:spLocks noChangeArrowheads="1"/>
            </p:cNvSpPr>
            <p:nvPr/>
          </p:nvSpPr>
          <p:spPr bwMode="auto">
            <a:xfrm>
              <a:off x="4099718" y="2295253"/>
              <a:ext cx="879856" cy="636244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b="1" dirty="0" smtClean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2" name="Rectangle 20"/>
            <p:cNvSpPr>
              <a:spLocks/>
            </p:cNvSpPr>
            <p:nvPr/>
          </p:nvSpPr>
          <p:spPr bwMode="auto">
            <a:xfrm>
              <a:off x="4193692" y="2385484"/>
              <a:ext cx="718757" cy="4585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Отражение в бюджетном учете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сторно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73" name="Группа 90"/>
          <p:cNvGrpSpPr>
            <a:grpSpLocks/>
          </p:cNvGrpSpPr>
          <p:nvPr/>
        </p:nvGrpSpPr>
        <p:grpSpPr bwMode="auto">
          <a:xfrm>
            <a:off x="895350" y="2412207"/>
            <a:ext cx="2092326" cy="548533"/>
            <a:chOff x="3046578" y="2293944"/>
            <a:chExt cx="926528" cy="618269"/>
          </a:xfrm>
          <a:solidFill>
            <a:srgbClr val="7F9ED7"/>
          </a:solidFill>
        </p:grpSpPr>
        <p:sp>
          <p:nvSpPr>
            <p:cNvPr id="97" name="AutoShape 4"/>
            <p:cNvSpPr>
              <a:spLocks noChangeArrowheads="1"/>
            </p:cNvSpPr>
            <p:nvPr/>
          </p:nvSpPr>
          <p:spPr bwMode="auto">
            <a:xfrm>
              <a:off x="3046578" y="2293944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8" name="Rectangle 20"/>
            <p:cNvSpPr>
              <a:spLocks/>
            </p:cNvSpPr>
            <p:nvPr/>
          </p:nvSpPr>
          <p:spPr bwMode="auto">
            <a:xfrm>
              <a:off x="3113889" y="2351848"/>
              <a:ext cx="799480" cy="4513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1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  <a:sym typeface="Arial Bold"/>
                </a:rPr>
                <a:t>Составление протокола</a:t>
              </a:r>
              <a:endParaRPr lang="en-US" altLang="ru-RU" sz="1000" b="1" dirty="0" smtClean="0">
                <a:solidFill>
                  <a:srgbClr val="C00000"/>
                </a:solidFill>
                <a:latin typeface="Trebuchet MS" pitchFamily="34" charset="0"/>
                <a:ea typeface="MS PGothic" pitchFamily="34" charset="-128"/>
                <a:sym typeface="Arial Bold"/>
              </a:endParaRPr>
            </a:p>
          </p:txBody>
        </p:sp>
      </p:grpSp>
      <p:grpSp>
        <p:nvGrpSpPr>
          <p:cNvPr id="99" name="Группа 90"/>
          <p:cNvGrpSpPr>
            <a:grpSpLocks/>
          </p:cNvGrpSpPr>
          <p:nvPr/>
        </p:nvGrpSpPr>
        <p:grpSpPr bwMode="auto">
          <a:xfrm>
            <a:off x="894953" y="3051623"/>
            <a:ext cx="2505471" cy="916628"/>
            <a:chOff x="3046578" y="2293944"/>
            <a:chExt cx="926528" cy="618269"/>
          </a:xfrm>
          <a:solidFill>
            <a:srgbClr val="C2D2EC"/>
          </a:solidFill>
        </p:grpSpPr>
        <p:sp>
          <p:nvSpPr>
            <p:cNvPr id="100" name="AutoShape 4"/>
            <p:cNvSpPr>
              <a:spLocks noChangeArrowheads="1"/>
            </p:cNvSpPr>
            <p:nvPr/>
          </p:nvSpPr>
          <p:spPr bwMode="auto">
            <a:xfrm>
              <a:off x="3046578" y="2293944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2" name="Rectangle 20"/>
            <p:cNvSpPr>
              <a:spLocks/>
            </p:cNvSpPr>
            <p:nvPr/>
          </p:nvSpPr>
          <p:spPr bwMode="auto">
            <a:xfrm>
              <a:off x="3046725" y="2379826"/>
              <a:ext cx="919336" cy="477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Получение информации об обжаловании постановления о наложении административного штрафа или постановления о прекращении производства по делу об АП</a:t>
              </a:r>
            </a:p>
          </p:txBody>
        </p:sp>
      </p:grpSp>
      <p:cxnSp>
        <p:nvCxnSpPr>
          <p:cNvPr id="10" name="Соединительная линия уступом 9"/>
          <p:cNvCxnSpPr/>
          <p:nvPr/>
        </p:nvCxnSpPr>
        <p:spPr>
          <a:xfrm flipV="1">
            <a:off x="2978151" y="2463580"/>
            <a:ext cx="2330359" cy="233971"/>
          </a:xfrm>
          <a:prstGeom prst="bentConnector3">
            <a:avLst>
              <a:gd name="adj1" fmla="val 85969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Соединительная линия уступом 17"/>
          <p:cNvCxnSpPr/>
          <p:nvPr/>
        </p:nvCxnSpPr>
        <p:spPr>
          <a:xfrm rot="16200000" flipH="1">
            <a:off x="4925254" y="2778832"/>
            <a:ext cx="512404" cy="382642"/>
          </a:xfrm>
          <a:prstGeom prst="bentConnector2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none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Прямая со стрелкой 22"/>
          <p:cNvCxnSpPr/>
          <p:nvPr/>
        </p:nvCxnSpPr>
        <p:spPr>
          <a:xfrm flipH="1">
            <a:off x="3400424" y="3389918"/>
            <a:ext cx="1917611" cy="6588"/>
          </a:xfrm>
          <a:prstGeom prst="straightConnector1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3" name="Группа 90"/>
          <p:cNvGrpSpPr>
            <a:grpSpLocks/>
          </p:cNvGrpSpPr>
          <p:nvPr/>
        </p:nvGrpSpPr>
        <p:grpSpPr bwMode="auto">
          <a:xfrm>
            <a:off x="894953" y="4077178"/>
            <a:ext cx="2505471" cy="537185"/>
            <a:chOff x="3046578" y="2326833"/>
            <a:chExt cx="926528" cy="618269"/>
          </a:xfrm>
          <a:solidFill>
            <a:srgbClr val="7F9ED7"/>
          </a:solidFill>
        </p:grpSpPr>
        <p:sp>
          <p:nvSpPr>
            <p:cNvPr id="105" name="AutoShape 4"/>
            <p:cNvSpPr>
              <a:spLocks noChangeArrowheads="1"/>
            </p:cNvSpPr>
            <p:nvPr/>
          </p:nvSpPr>
          <p:spPr bwMode="auto">
            <a:xfrm>
              <a:off x="3046578" y="2326833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6" name="Rectangle 20"/>
            <p:cNvSpPr>
              <a:spLocks/>
            </p:cNvSpPr>
            <p:nvPr/>
          </p:nvSpPr>
          <p:spPr bwMode="auto">
            <a:xfrm>
              <a:off x="3105453" y="2405528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Получение постановления о наложении административного штрафа</a:t>
              </a:r>
            </a:p>
          </p:txBody>
        </p:sp>
      </p:grpSp>
      <p:cxnSp>
        <p:nvCxnSpPr>
          <p:cNvPr id="71" name="Прямая со стрелкой 70"/>
          <p:cNvCxnSpPr/>
          <p:nvPr/>
        </p:nvCxnSpPr>
        <p:spPr>
          <a:xfrm>
            <a:off x="3400422" y="3699958"/>
            <a:ext cx="6188078" cy="0"/>
          </a:xfrm>
          <a:prstGeom prst="straightConnector1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Соединительная линия уступом 109"/>
          <p:cNvCxnSpPr>
            <a:stCxn id="60" idx="3"/>
          </p:cNvCxnSpPr>
          <p:nvPr/>
        </p:nvCxnSpPr>
        <p:spPr>
          <a:xfrm flipH="1">
            <a:off x="3371849" y="2328678"/>
            <a:ext cx="4054477" cy="1946147"/>
          </a:xfrm>
          <a:prstGeom prst="bentConnector3">
            <a:avLst>
              <a:gd name="adj1" fmla="val -5638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" name="Прямая со стрелкой 114"/>
          <p:cNvCxnSpPr/>
          <p:nvPr/>
        </p:nvCxnSpPr>
        <p:spPr>
          <a:xfrm>
            <a:off x="3397286" y="4466490"/>
            <a:ext cx="6194350" cy="0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7" name="Группа 90"/>
          <p:cNvGrpSpPr>
            <a:grpSpLocks/>
          </p:cNvGrpSpPr>
          <p:nvPr/>
        </p:nvGrpSpPr>
        <p:grpSpPr bwMode="auto">
          <a:xfrm>
            <a:off x="894952" y="4837649"/>
            <a:ext cx="2505471" cy="537185"/>
            <a:chOff x="3046578" y="2293944"/>
            <a:chExt cx="926528" cy="618269"/>
          </a:xfrm>
          <a:solidFill>
            <a:srgbClr val="7F9ED7"/>
          </a:solidFill>
        </p:grpSpPr>
        <p:sp>
          <p:nvSpPr>
            <p:cNvPr id="138" name="AutoShape 4"/>
            <p:cNvSpPr>
              <a:spLocks noChangeArrowheads="1"/>
            </p:cNvSpPr>
            <p:nvPr/>
          </p:nvSpPr>
          <p:spPr bwMode="auto">
            <a:xfrm>
              <a:off x="3046578" y="2293944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9" name="Rectangle 20"/>
            <p:cNvSpPr>
              <a:spLocks/>
            </p:cNvSpPr>
            <p:nvPr/>
          </p:nvSpPr>
          <p:spPr bwMode="auto">
            <a:xfrm>
              <a:off x="3105453" y="2372640"/>
              <a:ext cx="799480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Вступление в законную силу постановления о наложении административного штрафа</a:t>
              </a:r>
            </a:p>
          </p:txBody>
        </p:sp>
      </p:grpSp>
      <p:grpSp>
        <p:nvGrpSpPr>
          <p:cNvPr id="142" name="Группа 90"/>
          <p:cNvGrpSpPr>
            <a:grpSpLocks/>
          </p:cNvGrpSpPr>
          <p:nvPr/>
        </p:nvGrpSpPr>
        <p:grpSpPr bwMode="auto">
          <a:xfrm>
            <a:off x="894952" y="5456773"/>
            <a:ext cx="2505471" cy="716456"/>
            <a:chOff x="3046578" y="2341525"/>
            <a:chExt cx="926528" cy="618269"/>
          </a:xfrm>
          <a:solidFill>
            <a:srgbClr val="C2D2EC"/>
          </a:solidFill>
        </p:grpSpPr>
        <p:sp>
          <p:nvSpPr>
            <p:cNvPr id="143" name="AutoShape 4"/>
            <p:cNvSpPr>
              <a:spLocks noChangeArrowheads="1"/>
            </p:cNvSpPr>
            <p:nvPr/>
          </p:nvSpPr>
          <p:spPr bwMode="auto">
            <a:xfrm>
              <a:off x="3046578" y="2341525"/>
              <a:ext cx="926528" cy="618269"/>
            </a:xfrm>
            <a:prstGeom prst="roundRect">
              <a:avLst>
                <a:gd name="adj" fmla="val 62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•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ts val="300"/>
                </a:spcBef>
                <a:buClr>
                  <a:schemeClr val="accent2"/>
                </a:buClr>
                <a:buFont typeface="Georgia" pitchFamily="18" charset="0"/>
                <a:buChar char="▫"/>
                <a:defRPr sz="2600">
                  <a:solidFill>
                    <a:schemeClr val="accent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400">
                  <a:solidFill>
                    <a:schemeClr val="accent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ts val="300"/>
                </a:spcBef>
                <a:buClr>
                  <a:schemeClr val="accent1"/>
                </a:buClr>
                <a:buFont typeface="Wingdings 2" pitchFamily="18" charset="2"/>
                <a:buChar char=""/>
                <a:defRPr sz="2200">
                  <a:solidFill>
                    <a:schemeClr val="accent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rgbClr val="A04DA3"/>
                </a:buClr>
                <a:buFont typeface="Georgia" pitchFamily="18" charset="0"/>
                <a:buChar char="▫"/>
                <a:defRPr sz="2000">
                  <a:solidFill>
                    <a:srgbClr val="A04DA3"/>
                  </a:solidFill>
                  <a:latin typeface="Times New Roman" pitchFamily="18" charset="0"/>
                </a:defRPr>
              </a:lvl9pPr>
            </a:lstStyle>
            <a:p>
              <a:pPr indent="-487363" algn="ctr">
                <a:spcBef>
                  <a:spcPct val="0"/>
                </a:spcBef>
                <a:buClrTx/>
                <a:buFont typeface="Georgia" pitchFamily="18" charset="0"/>
                <a:buNone/>
                <a:defRPr/>
              </a:pPr>
              <a:endParaRPr lang="ru-RU" altLang="ru-RU" sz="1000" dirty="0" smtClean="0"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44" name="Rectangle 20"/>
            <p:cNvSpPr>
              <a:spLocks/>
            </p:cNvSpPr>
            <p:nvPr/>
          </p:nvSpPr>
          <p:spPr bwMode="auto">
            <a:xfrm>
              <a:off x="3046725" y="2405528"/>
              <a:ext cx="919336" cy="4513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Trebuchet MS" pitchFamily="34" charset="0"/>
                  <a:ea typeface="MS PGothic" pitchFamily="34" charset="-128"/>
                </a:rPr>
                <a:t>Поступление решения об отмене постановления о наложении административного штрафа после направления копии постановления в ФУ</a:t>
              </a:r>
            </a:p>
          </p:txBody>
        </p:sp>
      </p:grpSp>
      <p:cxnSp>
        <p:nvCxnSpPr>
          <p:cNvPr id="120" name="Прямая со стрелкой 119"/>
          <p:cNvCxnSpPr/>
          <p:nvPr/>
        </p:nvCxnSpPr>
        <p:spPr>
          <a:xfrm>
            <a:off x="3409948" y="5077667"/>
            <a:ext cx="4425157" cy="10269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" name="Соединительная линия уступом 125"/>
          <p:cNvCxnSpPr>
            <a:stCxn id="38" idx="3"/>
            <a:endCxn id="88" idx="1"/>
          </p:cNvCxnSpPr>
          <p:nvPr/>
        </p:nvCxnSpPr>
        <p:spPr>
          <a:xfrm>
            <a:off x="9178130" y="5116511"/>
            <a:ext cx="469030" cy="53962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8" name="Прямая со стрелкой 127"/>
          <p:cNvCxnSpPr>
            <a:stCxn id="143" idx="3"/>
            <a:endCxn id="91" idx="1"/>
          </p:cNvCxnSpPr>
          <p:nvPr/>
        </p:nvCxnSpPr>
        <p:spPr>
          <a:xfrm>
            <a:off x="3400423" y="5815001"/>
            <a:ext cx="4402136" cy="34331"/>
          </a:xfrm>
          <a:prstGeom prst="straightConnector1">
            <a:avLst/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9" name="Соединительная линия уступом 148"/>
          <p:cNvCxnSpPr>
            <a:stCxn id="91" idx="3"/>
            <a:endCxn id="82" idx="1"/>
          </p:cNvCxnSpPr>
          <p:nvPr/>
        </p:nvCxnSpPr>
        <p:spPr>
          <a:xfrm flipV="1">
            <a:off x="9155109" y="3383412"/>
            <a:ext cx="414341" cy="2465920"/>
          </a:xfrm>
          <a:prstGeom prst="bentConnector3">
            <a:avLst>
              <a:gd name="adj1" fmla="val 31609"/>
            </a:avLst>
          </a:prstGeom>
          <a:noFill/>
          <a:ln w="19050">
            <a:solidFill>
              <a:srgbClr val="558ED5"/>
            </a:solidFill>
            <a:prstDash val="sysDash"/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Соединительная линия уступом 74"/>
          <p:cNvCxnSpPr>
            <a:endCxn id="64" idx="1"/>
          </p:cNvCxnSpPr>
          <p:nvPr/>
        </p:nvCxnSpPr>
        <p:spPr>
          <a:xfrm flipV="1">
            <a:off x="2978151" y="2532544"/>
            <a:ext cx="6605587" cy="383972"/>
          </a:xfrm>
          <a:prstGeom prst="bentConnector3">
            <a:avLst>
              <a:gd name="adj1" fmla="val 83598"/>
            </a:avLst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Прямая со стрелкой 92"/>
          <p:cNvCxnSpPr/>
          <p:nvPr/>
        </p:nvCxnSpPr>
        <p:spPr>
          <a:xfrm>
            <a:off x="4233663" y="2401928"/>
            <a:ext cx="0" cy="514588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Прямая со стрелкой 93"/>
          <p:cNvCxnSpPr/>
          <p:nvPr/>
        </p:nvCxnSpPr>
        <p:spPr>
          <a:xfrm>
            <a:off x="3633588" y="2401928"/>
            <a:ext cx="0" cy="284545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Прямая со стрелкой 94"/>
          <p:cNvCxnSpPr>
            <a:endCxn id="138" idx="0"/>
          </p:cNvCxnSpPr>
          <p:nvPr/>
        </p:nvCxnSpPr>
        <p:spPr>
          <a:xfrm>
            <a:off x="2147688" y="4623888"/>
            <a:ext cx="0" cy="213761"/>
          </a:xfrm>
          <a:prstGeom prst="straightConnector1">
            <a:avLst/>
          </a:prstGeom>
          <a:noFill/>
          <a:ln w="25400">
            <a:solidFill>
              <a:srgbClr val="558ED5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6" name="Номер слайда 3"/>
          <p:cNvSpPr>
            <a:spLocks noGrp="1"/>
          </p:cNvSpPr>
          <p:nvPr/>
        </p:nvSpPr>
        <p:spPr bwMode="auto">
          <a:xfrm>
            <a:off x="10774363" y="6313488"/>
            <a:ext cx="141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fld id="{D7B2EC1B-DF65-46CD-B37E-2F9E95C5BDB6}" type="slidenum">
              <a:rPr lang="ru-RU" altLang="ru-RU" sz="1800" smtClean="0">
                <a:solidFill>
                  <a:srgbClr val="898989"/>
                </a:solidFill>
                <a:latin typeface="Trebuchet MS" panose="020B0603020202020204" pitchFamily="34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t>9</a:t>
            </a:fld>
            <a:r>
              <a:rPr lang="ru-RU" altLang="ru-RU" sz="1800" dirty="0" smtClean="0">
                <a:solidFill>
                  <a:schemeClr val="bg1">
                    <a:lumMod val="85000"/>
                  </a:schemeClr>
                </a:solidFill>
                <a:latin typeface="Trebuchet MS" panose="020B0603020202020204" pitchFamily="34" charset="0"/>
              </a:rPr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17969732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2690813" y="2608263"/>
            <a:ext cx="6661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>
                <a:latin typeface="Trebuchet MS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3656</TotalTime>
  <Words>2135</Words>
  <Application>Microsoft Office PowerPoint</Application>
  <PresentationFormat>Произвольный</PresentationFormat>
  <Paragraphs>222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353</cp:revision>
  <cp:lastPrinted>2016-09-21T10:35:06Z</cp:lastPrinted>
  <dcterms:created xsi:type="dcterms:W3CDTF">2015-03-03T16:27:21Z</dcterms:created>
  <dcterms:modified xsi:type="dcterms:W3CDTF">2016-09-21T13:28:58Z</dcterms:modified>
</cp:coreProperties>
</file>