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87" r:id="rId2"/>
    <p:sldId id="388" r:id="rId3"/>
    <p:sldId id="372" r:id="rId4"/>
    <p:sldId id="373" r:id="rId5"/>
    <p:sldId id="374" r:id="rId6"/>
    <p:sldId id="383" r:id="rId7"/>
    <p:sldId id="389" r:id="rId8"/>
    <p:sldId id="390" r:id="rId9"/>
    <p:sldId id="386" r:id="rId10"/>
    <p:sldId id="375" r:id="rId11"/>
    <p:sldId id="376" r:id="rId12"/>
    <p:sldId id="382" r:id="rId13"/>
    <p:sldId id="358" r:id="rId14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66D"/>
    <a:srgbClr val="FEE9DA"/>
    <a:srgbClr val="EAEFFA"/>
    <a:srgbClr val="EAEFF7"/>
    <a:srgbClr val="D9E2F7"/>
    <a:srgbClr val="FF3737"/>
    <a:srgbClr val="FEDEC6"/>
    <a:srgbClr val="3B8802"/>
    <a:srgbClr val="B0DD7F"/>
    <a:srgbClr val="FFF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9221" autoAdjust="0"/>
  </p:normalViewPr>
  <p:slideViewPr>
    <p:cSldViewPr snapToGrid="0">
      <p:cViewPr>
        <p:scale>
          <a:sx n="83" d="100"/>
          <a:sy n="83" d="100"/>
        </p:scale>
        <p:origin x="-629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3;&#1072;&#1075;&#1088;&#1091;&#1079;&#1082;&#1072;%20&#1059;&#1060;&#1050;\28.05.2018\&#1056;&#1072;&#1089;&#1095;&#1077;&#1090;%20&#1085;&#1072;&#1075;&#1088;&#1091;&#1079;&#1082;&#1080;%20&#1048;&#1058;&#1054;&#1043;%20&#1087;&#1086;%20&#1089;&#1090;&#1072;&#1088;&#1086;&#1084;&#1091;%20&#1088;&#1072;&#1089;&#1095;&#1077;&#1090;&#1091;%20&#1073;&#1077;&#1079;%20&#1087;&#1088;&#1086;&#1074;&#1077;&#1088;&#1086;&#1082;%20&#1054;&#1088;&#1075;&#1072;&#1085;&#1086;&#1074;%20&#1082;&#1086;&#1085;&#1090;&#1088;&#1086;&#1083;&#1083;&#1103;%2028.05.2017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'M:\Нагрузка УФК\10.05.2018\[Копия СВОД ПО ЗАГРУЖЕННОСТИ НА 08.05.2018_на 18-00.xlsm]НАГРУЗКА_ПРЕДЛОЖ_ПО КАЧЕСТВУ'!$B$16</c:f>
              <c:strCache>
                <c:ptCount val="1"/>
                <c:pt idx="0">
                  <c:v>Расчетный показатель  нагрузки УФК (сколько ИКЗ могут проверить)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'M:\Нагрузка УФК\10.05.2018\[Копия СВОД ПО ЗАГРУЖЕННОСТИ НА 08.05.2018_на 18-00.xlsm]НАГРУЗКА_ПРЕДЛОЖ_ПО КАЧЕСТВУ'!$C$15:$E$15</c:f>
              <c:strCache>
                <c:ptCount val="3"/>
                <c:pt idx="0">
                  <c:v>МОСКВА</c:v>
                </c:pt>
                <c:pt idx="1">
                  <c:v>КРЫМ</c:v>
                </c:pt>
                <c:pt idx="2">
                  <c:v>РОСТОВ</c:v>
                </c:pt>
              </c:strCache>
            </c:strRef>
          </c:cat>
          <c:val>
            <c:numRef>
              <c:f>'M:\Нагрузка УФК\10.05.2018\[Копия СВОД ПО ЗАГРУЖЕННОСТИ НА 08.05.2018_на 18-00.xlsm]НАГРУЗКА_ПРЕДЛОЖ_ПО КАЧЕСТВУ'!$C$16:$E$16</c:f>
              <c:numCache>
                <c:formatCode>General</c:formatCode>
                <c:ptCount val="3"/>
                <c:pt idx="0">
                  <c:v>4118.7657759664889</c:v>
                </c:pt>
                <c:pt idx="1">
                  <c:v>3350.3127272727279</c:v>
                </c:pt>
                <c:pt idx="2">
                  <c:v>2123.4076979404267</c:v>
                </c:pt>
              </c:numCache>
            </c:numRef>
          </c:val>
        </c:ser>
        <c:ser>
          <c:idx val="1"/>
          <c:order val="1"/>
          <c:tx>
            <c:strRef>
              <c:f>'M:\Нагрузка УФК\10.05.2018\[Копия СВОД ПО ЗАГРУЖЕННОСТИ НА 08.05.2018_на 18-00.xlsm]НАГРУЗКА_ПРЕДЛОЖ_ПО КАЧЕСТВУ'!$B$17</c:f>
              <c:strCache>
                <c:ptCount val="1"/>
                <c:pt idx="0">
                  <c:v>1 критерий - ценовой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'M:\Нагрузка УФК\10.05.2018\[Копия СВОД ПО ЗАГРУЖЕННОСТИ НА 08.05.2018_на 18-00.xlsm]НАГРУЗКА_ПРЕДЛОЖ_ПО КАЧЕСТВУ'!$C$15:$E$15</c:f>
              <c:strCache>
                <c:ptCount val="3"/>
                <c:pt idx="0">
                  <c:v>МОСКВА</c:v>
                </c:pt>
                <c:pt idx="1">
                  <c:v>КРЫМ</c:v>
                </c:pt>
                <c:pt idx="2">
                  <c:v>РОСТОВ</c:v>
                </c:pt>
              </c:strCache>
            </c:strRef>
          </c:cat>
          <c:val>
            <c:numRef>
              <c:f>'M:\Нагрузка УФК\10.05.2018\[Копия СВОД ПО ЗАГРУЖЕННОСТИ НА 08.05.2018_на 18-00.xlsm]НАГРУЗКА_ПРЕДЛОЖ_ПО КАЧЕСТВУ'!$C$17:$E$17</c:f>
              <c:numCache>
                <c:formatCode>General</c:formatCode>
                <c:ptCount val="3"/>
                <c:pt idx="0">
                  <c:v>3076</c:v>
                </c:pt>
                <c:pt idx="1">
                  <c:v>1147</c:v>
                </c:pt>
                <c:pt idx="2">
                  <c:v>2130</c:v>
                </c:pt>
              </c:numCache>
            </c:numRef>
          </c:val>
        </c:ser>
        <c:ser>
          <c:idx val="2"/>
          <c:order val="2"/>
          <c:tx>
            <c:strRef>
              <c:f>'M:\Нагрузка УФК\10.05.2018\[Копия СВОД ПО ЗАГРУЖЕННОСТИ НА 08.05.2018_на 18-00.xlsm]НАГРУЗКА_ПРЕДЛОЖ_ПО КАЧЕСТВУ'!$B$18</c:f>
              <c:strCache>
                <c:ptCount val="1"/>
                <c:pt idx="0">
                  <c:v>2 критерий - качественный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'M:\Нагрузка УФК\10.05.2018\[Копия СВОД ПО ЗАГРУЖЕННОСТИ НА 08.05.2018_на 18-00.xlsm]НАГРУЗКА_ПРЕДЛОЖ_ПО КАЧЕСТВУ'!$C$15:$E$15</c:f>
              <c:strCache>
                <c:ptCount val="3"/>
                <c:pt idx="0">
                  <c:v>МОСКВА</c:v>
                </c:pt>
                <c:pt idx="1">
                  <c:v>КРЫМ</c:v>
                </c:pt>
                <c:pt idx="2">
                  <c:v>РОСТОВ</c:v>
                </c:pt>
              </c:strCache>
            </c:strRef>
          </c:cat>
          <c:val>
            <c:numRef>
              <c:f>'M:\Нагрузка УФК\10.05.2018\[Копия СВОД ПО ЗАГРУЖЕННОСТИ НА 08.05.2018_на 18-00.xlsm]НАГРУЗКА_ПРЕДЛОЖ_ПО КАЧЕСТВУ'!$C$18:$E$18</c:f>
              <c:numCache>
                <c:formatCode>General</c:formatCode>
                <c:ptCount val="3"/>
                <c:pt idx="0">
                  <c:v>65144</c:v>
                </c:pt>
                <c:pt idx="1">
                  <c:v>10392</c:v>
                </c:pt>
                <c:pt idx="2">
                  <c:v>21675</c:v>
                </c:pt>
              </c:numCache>
            </c:numRef>
          </c:val>
        </c:ser>
        <c:ser>
          <c:idx val="3"/>
          <c:order val="3"/>
          <c:tx>
            <c:strRef>
              <c:f>'M:\Нагрузка УФК\10.05.2018\[Копия СВОД ПО ЗАГРУЖЕННОСТИ НА 08.05.2018_на 18-00.xlsm]НАГРУЗКА_ПРЕДЛОЖ_ПО КАЧЕСТВУ'!$B$19</c:f>
              <c:strCache>
                <c:ptCount val="1"/>
                <c:pt idx="0">
                  <c:v>3 критерий - отраслевой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'M:\Нагрузка УФК\10.05.2018\[Копия СВОД ПО ЗАГРУЖЕННОСТИ НА 08.05.2018_на 18-00.xlsm]НАГРУЗКА_ПРЕДЛОЖ_ПО КАЧЕСТВУ'!$C$15:$E$15</c:f>
              <c:strCache>
                <c:ptCount val="3"/>
                <c:pt idx="0">
                  <c:v>МОСКВА</c:v>
                </c:pt>
                <c:pt idx="1">
                  <c:v>КРЫМ</c:v>
                </c:pt>
                <c:pt idx="2">
                  <c:v>РОСТОВ</c:v>
                </c:pt>
              </c:strCache>
            </c:strRef>
          </c:cat>
          <c:val>
            <c:numRef>
              <c:f>'M:\Нагрузка УФК\10.05.2018\[Копия СВОД ПО ЗАГРУЖЕННОСТИ НА 08.05.2018_на 18-00.xlsm]НАГРУЗКА_ПРЕДЛОЖ_ПО КАЧЕСТВУ'!$C$19:$E$19</c:f>
              <c:numCache>
                <c:formatCode>General</c:formatCode>
                <c:ptCount val="3"/>
                <c:pt idx="0">
                  <c:v>17507</c:v>
                </c:pt>
                <c:pt idx="1">
                  <c:v>1155</c:v>
                </c:pt>
                <c:pt idx="2">
                  <c:v>3722</c:v>
                </c:pt>
              </c:numCache>
            </c:numRef>
          </c:val>
        </c:ser>
        <c:ser>
          <c:idx val="4"/>
          <c:order val="4"/>
          <c:tx>
            <c:strRef>
              <c:f>'M:\Нагрузка УФК\10.05.2018\[Копия СВОД ПО ЗАГРУЖЕННОСТИ НА 08.05.2018_на 18-00.xlsm]НАГРУЗКА_ПРЕДЛОЖ_ПО КАЧЕСТВУ'!$B$20</c:f>
              <c:strCache>
                <c:ptCount val="1"/>
                <c:pt idx="0">
                  <c:v>ИТОГО уникальных ИКЗ по всем критериям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'M:\Нагрузка УФК\10.05.2018\[Копия СВОД ПО ЗАГРУЖЕННОСТИ НА 08.05.2018_на 18-00.xlsm]НАГРУЗКА_ПРЕДЛОЖ_ПО КАЧЕСТВУ'!$C$15:$E$15</c:f>
              <c:strCache>
                <c:ptCount val="3"/>
                <c:pt idx="0">
                  <c:v>МОСКВА</c:v>
                </c:pt>
                <c:pt idx="1">
                  <c:v>КРЫМ</c:v>
                </c:pt>
                <c:pt idx="2">
                  <c:v>РОСТОВ</c:v>
                </c:pt>
              </c:strCache>
            </c:strRef>
          </c:cat>
          <c:val>
            <c:numRef>
              <c:f>'M:\Нагрузка УФК\10.05.2018\[Копия СВОД ПО ЗАГРУЖЕННОСТИ НА 08.05.2018_на 18-00.xlsm]НАГРУЗКА_ПРЕДЛОЖ_ПО КАЧЕСТВУ'!$C$20:$E$20</c:f>
              <c:numCache>
                <c:formatCode>General</c:formatCode>
                <c:ptCount val="3"/>
                <c:pt idx="0">
                  <c:v>85727</c:v>
                </c:pt>
                <c:pt idx="1">
                  <c:v>12694</c:v>
                </c:pt>
                <c:pt idx="2">
                  <c:v>27527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1343744"/>
        <c:axId val="76510272"/>
        <c:axId val="0"/>
      </c:bar3DChart>
      <c:catAx>
        <c:axId val="10134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6510272"/>
        <c:crosses val="autoZero"/>
        <c:auto val="1"/>
        <c:lblAlgn val="ctr"/>
        <c:lblOffset val="100"/>
        <c:noMultiLvlLbl val="0"/>
      </c:catAx>
      <c:valAx>
        <c:axId val="76510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343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23246902026577"/>
          <c:y val="0.4290380848347185"/>
          <c:w val="0.33067941622563574"/>
          <c:h val="0.4775075171044976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8"/>
            <a:ext cx="5438775" cy="4467225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5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10B2-A7A7-467E-BDE7-8FD597FA8C04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EDF4E-F981-4A5A-BF3E-C0614A4651E3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AD6DE-A55A-47FD-BBBE-441CC751DD42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DB52F-B710-4B1C-99CE-1F2E93930D7F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275ED-B45F-4962-B7E1-FA6541B8B616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0B24D-0418-4210-850A-C58E3EE2E175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0E7A4-BC32-4F51-BA9F-70008D8EE18F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5FA6C-F519-458F-AA09-32AC70B81224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19DFA-32D8-47AC-BEC4-4727C8EDCE45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BCFDB-FF28-4315-9D59-E8133E22E526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6F87-0AF5-477F-9E73-654161F2197D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CA5F62-99F6-4319-BDAF-72F9A9A7A029}" type="datetime1">
              <a:rPr lang="ru-RU" smtClean="0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solovev@roskazna.r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51413" y="1545138"/>
            <a:ext cx="11096091" cy="206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механизмов контроля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закупок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работ, услуг </a:t>
            </a:r>
            <a:endParaRPr lang="ru-RU" sz="3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федеральных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нужд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(рискориентированный и отраслевой подход) </a:t>
            </a:r>
            <a:endParaRPr lang="ru-RU" sz="3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373073" y="4094040"/>
            <a:ext cx="4599744" cy="163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контролю в сфере контрактных отношений Федерального казначейства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Е.А. Беликова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822670" y="6033030"/>
            <a:ext cx="2807605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июня 2018 года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18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25471" y="144565"/>
            <a:ext cx="7048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Направления методологической работы  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по контролю в сфере закупок на 2018 год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465" y="1609189"/>
            <a:ext cx="3276601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Планирование                      проверок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9551" y="1609189"/>
            <a:ext cx="3276601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Реализация результатов проверок</a:t>
            </a:r>
            <a:endParaRPr lang="ru-RU" sz="2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643" y="2456985"/>
            <a:ext cx="218762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Пересмотр целевых показателей нагрузки для УФК.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Методика и критерии отбора объектов контроля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от 19.06.2018                   № 07-04-05/20-12561)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040" y="3739148"/>
            <a:ext cx="220883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Доведение до УФК ЦЗ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проверке рискоемких закупок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53143" y="3953976"/>
            <a:ext cx="103417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7650" y="4395898"/>
            <a:ext cx="351870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Особенности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проверки исполнения контрактов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 поставку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лекарственных препаратов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29435" y="2969410"/>
            <a:ext cx="35187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Методика по применению классификатора (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«Типовые нарушения/Типовые предписания»)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29437" y="1855410"/>
            <a:ext cx="35187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Общая инструкция по проверке планирования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закупок + «Чек-лист»</a:t>
            </a:r>
            <a:endParaRPr lang="ru-RU" sz="12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24081" y="2497090"/>
            <a:ext cx="2178591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Методические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рекомендации по возбуждению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административного производства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 нарушения при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планировании закупок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от 01.06.2018 </a:t>
            </a:r>
            <a:b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№ 07-04-05/20-11062)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574276" y="1902167"/>
            <a:ext cx="13045" cy="365348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330546" y="1902167"/>
            <a:ext cx="0" cy="368250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29437" y="2424399"/>
            <a:ext cx="351870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Общая инструкция по проверке исполнения контрактов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+ «Чек-лист»</a:t>
            </a:r>
            <a:endParaRPr lang="ru-RU" sz="12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24081" y="4228987"/>
            <a:ext cx="2178591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Методические </a:t>
            </a:r>
            <a:r>
              <a:rPr lang="ru-RU" sz="1200" dirty="0" smtClean="0">
                <a:solidFill>
                  <a:srgbClr val="002060"/>
                </a:solidFill>
                <a:cs typeface="Times New Roman" pitchFamily="18" charset="0"/>
              </a:rPr>
              <a:t>рекомендации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возбуждению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административного производства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 нарушения при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исполнении контрактов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5247" y="4454272"/>
            <a:ext cx="218762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Доведение до УФК ЦЗ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проверке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субъектовых </a:t>
            </a:r>
            <a:b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 муниципальных Органов контроля +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разъяснений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проверкам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5695507" y="110478"/>
            <a:ext cx="678603" cy="110563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348455" y="5999286"/>
            <a:ext cx="10034032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Порядок (</a:t>
            </a:r>
            <a:r>
              <a:rPr lang="ru-RU" sz="16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стандарт</a:t>
            </a:r>
            <a:r>
              <a:rPr lang="ru-RU" sz="16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) внутренней организации работы 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осуществлению контроля в сфере закупок. </a:t>
            </a:r>
            <a:r>
              <a:rPr lang="ru-RU" sz="16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Приказ ФК.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29435" y="3630810"/>
            <a:ext cx="351870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Схема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проверки планирования закупок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 поставку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лекарственных препаратов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от 27.04.2018 № 07-04-05/20-8179)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44509" y="4762168"/>
            <a:ext cx="103417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42267" y="2424399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267" y="2424399"/>
                <a:ext cx="779389" cy="67108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7354840" y="3188871"/>
            <a:ext cx="959800" cy="2777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54839" y="1848382"/>
            <a:ext cx="92563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 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Август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12868" y="4417609"/>
            <a:ext cx="86598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Октябрь 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Ноябрь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33485" y="3559894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485" y="3559894"/>
                <a:ext cx="779389" cy="67108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212868" y="2853331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2868" y="2853331"/>
                <a:ext cx="779389" cy="67108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7354839" y="2497090"/>
            <a:ext cx="93668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Сентябрь 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Октябрь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29437" y="4938341"/>
            <a:ext cx="351870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Разъяснения по применению Общих требований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для субъектовых и муниципальных Органов контроля</a:t>
            </a:r>
            <a:endParaRPr lang="ru-RU" sz="1200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98211" y="4987736"/>
            <a:ext cx="90697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50488" y="1021216"/>
            <a:ext cx="4112894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Проведение </a:t>
            </a:r>
            <a:b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проверок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95999" y="4462511"/>
            <a:ext cx="90697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5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93946" y="1040655"/>
            <a:ext cx="5435598" cy="2589819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32877" y="889237"/>
            <a:ext cx="5435599" cy="2757221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3524" y="3962056"/>
            <a:ext cx="7067871" cy="2191119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334760" y="1155184"/>
            <a:ext cx="25400" cy="243446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073487" y="3786013"/>
            <a:ext cx="789432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52992" y="2148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1. Нагрузка УФК по контролю в сфере закупок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7300" y="958433"/>
            <a:ext cx="154008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Как было*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43681" y="768782"/>
            <a:ext cx="35153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Что даст расчет по </a:t>
            </a:r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N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закупок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15515" y="3793003"/>
            <a:ext cx="154008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Цель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7452" y="2446355"/>
            <a:ext cx="1620948" cy="307777"/>
          </a:xfrm>
          <a:prstGeom prst="rect">
            <a:avLst/>
          </a:prstGeom>
          <a:solidFill>
            <a:srgbClr val="F1D26F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с отделом**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5654" y="3043623"/>
            <a:ext cx="1620948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без отдела**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1798" y="2425932"/>
            <a:ext cx="1657351" cy="307777"/>
          </a:xfrm>
          <a:prstGeom prst="rect">
            <a:avLst/>
          </a:prstGeom>
          <a:solidFill>
            <a:srgbClr val="F1D26F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с отделом**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86878" y="3076253"/>
            <a:ext cx="1657353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без отдела**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3218" y="4326878"/>
            <a:ext cx="68856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повысить % проверяемых закупок путем оптимизации выбора субъекта контроля;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500" b="1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учитывать приоритетность закупок при проверке;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500" b="1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уйти от расчета нагрузки по количеству проверок на человека;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500" b="1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рассчитывать нагрузку </a:t>
            </a:r>
            <a:r>
              <a:rPr lang="ru-RU" sz="1400" b="1" dirty="0" smtClean="0">
                <a:solidFill>
                  <a:srgbClr val="FF0000"/>
                </a:solidFill>
                <a:cs typeface="Times New Roman" pitchFamily="18" charset="0"/>
              </a:rPr>
              <a:t>по количеству закупок (</a:t>
            </a:r>
            <a:r>
              <a:rPr lang="en-US" sz="1400" b="1" dirty="0" smtClean="0">
                <a:solidFill>
                  <a:srgbClr val="FF0000"/>
                </a:solidFill>
                <a:cs typeface="Times New Roman" pitchFamily="18" charset="0"/>
              </a:rPr>
              <a:t>N)</a:t>
            </a:r>
            <a:r>
              <a:rPr lang="ru-RU" sz="1400" b="1" dirty="0" smtClean="0">
                <a:solidFill>
                  <a:srgbClr val="FF0000"/>
                </a:solidFill>
                <a:cs typeface="Times New Roman" pitchFamily="18" charset="0"/>
              </a:rPr>
              <a:t> на человека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500" b="1" dirty="0" smtClean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обеспечить 15% плановых проверок КРО УФК без отделов** </a:t>
            </a:r>
            <a:b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по контролю в сфере  закупок.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9308" y="6384644"/>
            <a:ext cx="4677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*Средние данные по одному УФК по данным 2017 года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2908" y="1495355"/>
            <a:ext cx="982132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Проверки, шт.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80553" y="1497190"/>
            <a:ext cx="121496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Проверенные закупки, ед.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45443" y="6421385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**Отдел по контролю в сфере контрактных отношений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2470149" y="2326640"/>
            <a:ext cx="3310891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512908" y="2919090"/>
            <a:ext cx="3310891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8153400" y="2278247"/>
            <a:ext cx="3310891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171600" y="3000943"/>
            <a:ext cx="3310891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908722" y="2446355"/>
            <a:ext cx="2954020" cy="307777"/>
          </a:xfrm>
          <a:prstGeom prst="rect">
            <a:avLst/>
          </a:prstGeom>
          <a:solidFill>
            <a:srgbClr val="F3FBF4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51                     </a:t>
            </a:r>
            <a:r>
              <a:rPr lang="ru-RU" sz="1400" b="1" dirty="0" smtClean="0">
                <a:solidFill>
                  <a:srgbClr val="C00000"/>
                </a:solidFill>
                <a:cs typeface="Times New Roman" pitchFamily="18" charset="0"/>
              </a:rPr>
              <a:t>942                          3,4%</a:t>
            </a:r>
            <a:endParaRPr lang="ru-RU" sz="1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76800" y="1495355"/>
            <a:ext cx="114384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% проверенных контрактов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05970" y="3079896"/>
            <a:ext cx="2954020" cy="307777"/>
          </a:xfrm>
          <a:prstGeom prst="rect">
            <a:avLst/>
          </a:prstGeom>
          <a:solidFill>
            <a:srgbClr val="F3FBF4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22                     </a:t>
            </a:r>
            <a:r>
              <a:rPr lang="ru-RU" sz="1400" b="1" dirty="0" smtClean="0">
                <a:solidFill>
                  <a:srgbClr val="370BC5"/>
                </a:solidFill>
                <a:cs typeface="Times New Roman" pitchFamily="18" charset="0"/>
              </a:rPr>
              <a:t>395                          5,7%</a:t>
            </a:r>
            <a:endParaRPr lang="ru-RU" sz="1400" b="1" dirty="0">
              <a:solidFill>
                <a:srgbClr val="370BC5"/>
              </a:solidFill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201361" y="1518083"/>
            <a:ext cx="121496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Проверенные закупки, ед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94855" y="2352194"/>
            <a:ext cx="2343944" cy="307777"/>
          </a:xfrm>
          <a:prstGeom prst="rect">
            <a:avLst/>
          </a:prstGeom>
          <a:solidFill>
            <a:srgbClr val="F3FBF4"/>
          </a:solidFill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cs typeface="Times New Roman" pitchFamily="18" charset="0"/>
              </a:rPr>
              <a:t>       4375                        15,8%</a:t>
            </a:r>
            <a:endParaRPr lang="ru-RU" sz="1400" b="1" dirty="0"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217497" y="3018463"/>
            <a:ext cx="2321302" cy="307777"/>
          </a:xfrm>
          <a:prstGeom prst="rect">
            <a:avLst/>
          </a:prstGeom>
          <a:solidFill>
            <a:srgbClr val="F3FBF4"/>
          </a:solidFill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370BC5"/>
                </a:solidFill>
                <a:cs typeface="Times New Roman" pitchFamily="18" charset="0"/>
              </a:rPr>
              <a:t>        797                         11,5%</a:t>
            </a:r>
            <a:endParaRPr lang="ru-RU" sz="1400" b="1" dirty="0">
              <a:solidFill>
                <a:srgbClr val="370BC5"/>
              </a:solidFill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601921" y="2267848"/>
            <a:ext cx="599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1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</a:t>
            </a:r>
            <a:endParaRPr lang="ru-RU" sz="11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601921" y="2727809"/>
            <a:ext cx="599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1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1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231046" y="2680249"/>
            <a:ext cx="2264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bg2">
                    <a:lumMod val="75000"/>
                  </a:schemeClr>
                </a:solidFill>
                <a:cs typeface="Times New Roman" pitchFamily="18" charset="0"/>
              </a:rPr>
              <a:t>      2758                          10%   </a:t>
            </a:r>
            <a:endParaRPr lang="ru-RU" sz="1400" b="1" dirty="0">
              <a:solidFill>
                <a:schemeClr val="bg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20970" y="3000943"/>
            <a:ext cx="599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1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</a:t>
            </a:r>
            <a:endParaRPr lang="ru-RU" sz="11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623722" y="3326240"/>
            <a:ext cx="5994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1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1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20410" y="3279646"/>
            <a:ext cx="227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bg2">
                    <a:lumMod val="75000"/>
                  </a:schemeClr>
                </a:solidFill>
                <a:cs typeface="Times New Roman" pitchFamily="18" charset="0"/>
              </a:rPr>
              <a:t>        589                          8,5%</a:t>
            </a:r>
            <a:endParaRPr lang="ru-RU" sz="1400" b="1" dirty="0">
              <a:solidFill>
                <a:schemeClr val="bg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486072" y="1509758"/>
            <a:ext cx="1143847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% проверенных контрактов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8352" y="2004109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17399" y="2044417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11822" y="5127096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426928" y="4284887"/>
            <a:ext cx="2246824" cy="73448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Письмо в УФК от 19.06.2018 </a:t>
            </a:r>
          </a:p>
          <a:p>
            <a:pPr algn="ctr"/>
            <a:r>
              <a:rPr lang="ru-RU" sz="1300" b="1" dirty="0" smtClean="0"/>
              <a:t>№ 07-04-05/20-12561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val="9807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61999" y="773045"/>
            <a:ext cx="11025293" cy="5723011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4160" y="430212"/>
            <a:ext cx="408432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Методология расчета </a:t>
            </a:r>
            <a:r>
              <a:rPr lang="en-US" sz="2000" b="1" dirty="0" smtClean="0">
                <a:solidFill>
                  <a:srgbClr val="C00000"/>
                </a:solidFill>
                <a:cs typeface="Times New Roman" pitchFamily="18" charset="0"/>
              </a:rPr>
              <a:t>N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закупок. Постоянные величины.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0582" y="1254629"/>
            <a:ext cx="897128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u="sng" dirty="0" smtClean="0">
                <a:solidFill>
                  <a:srgbClr val="3B8802"/>
                </a:solidFill>
                <a:cs typeface="Times New Roman" pitchFamily="18" charset="0"/>
              </a:rPr>
              <a:t>65% рабочего времени ревизоров на плановые и внеплановые проверки, из них: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3B8802"/>
                </a:solidFill>
                <a:cs typeface="Times New Roman" pitchFamily="18" charset="0"/>
              </a:rPr>
              <a:t>80% - на плановые проверки;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3B8802"/>
                </a:solidFill>
                <a:cs typeface="Times New Roman" pitchFamily="18" charset="0"/>
              </a:rPr>
              <a:t>20% - на внеплановые проверки.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400" b="1" u="sng" dirty="0">
              <a:solidFill>
                <a:srgbClr val="3B8802"/>
              </a:solidFill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9364" y="4877111"/>
            <a:ext cx="48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u="sng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1/2 времени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– проверка планирования закупок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(20 минут – «простая» позиция в закупке, 2 часа – «сложная»)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39365" y="4353891"/>
            <a:ext cx="5988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1/2 времени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– проверка планирования закупок и исполнения контрактов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(3 дня на закупку)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9129" y="1931917"/>
            <a:ext cx="2788076" cy="338554"/>
          </a:xfrm>
          <a:prstGeom prst="rect">
            <a:avLst/>
          </a:prstGeom>
          <a:solidFill>
            <a:srgbClr val="F1D26F"/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с отделом*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8105" y="2316233"/>
            <a:ext cx="35123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 контроль в сфере закупок –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600" b="1" dirty="0" smtClean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100% ресурса  Отдела* </a:t>
            </a:r>
            <a:r>
              <a:rPr lang="ru-RU" sz="1400" b="1" u="sng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на план и </a:t>
            </a:r>
            <a:r>
              <a:rPr lang="ru-RU" sz="1400" b="1" u="sng" dirty="0" err="1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внеплан</a:t>
            </a:r>
            <a:endParaRPr lang="ru-RU" sz="1400" b="1" u="sng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6162" y="1931917"/>
            <a:ext cx="2479040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УФК без отдела*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65999" y="6496056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*Отдел по контролю в сфере контрактных отношений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34088" y="2301069"/>
            <a:ext cx="375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 контроль в сфере закупок -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6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15% от ресурса КРО* * </a:t>
            </a:r>
            <a:r>
              <a:rPr lang="ru-RU" sz="1400" b="1" u="sng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на план</a:t>
            </a:r>
            <a:endParaRPr lang="ru-RU" sz="1400" b="1" u="sng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265042" y="3277811"/>
            <a:ext cx="7348646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9827" y="3077756"/>
            <a:ext cx="408432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1203A1"/>
                </a:solidFill>
                <a:cs typeface="Times New Roman" pitchFamily="18" charset="0"/>
              </a:rPr>
              <a:t>Контроль в сфере закупок </a:t>
            </a:r>
            <a:endParaRPr lang="ru-RU" sz="2000" b="1" dirty="0">
              <a:solidFill>
                <a:srgbClr val="1203A1"/>
              </a:solidFill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9800" y="3719977"/>
            <a:ext cx="448564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203A1"/>
                </a:solidFill>
                <a:cs typeface="Times New Roman" pitchFamily="18" charset="0"/>
              </a:rPr>
              <a:t>Проверка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203A1"/>
                </a:solidFill>
                <a:cs typeface="Times New Roman" pitchFamily="18" charset="0"/>
              </a:rPr>
              <a:t>закупок для федеральных нужд</a:t>
            </a:r>
            <a:endParaRPr lang="ru-RU" sz="1600" b="1" dirty="0">
              <a:solidFill>
                <a:srgbClr val="1203A1"/>
              </a:solidFill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78837" y="4366314"/>
            <a:ext cx="1993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1 проверка = 20 дней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75202" y="4723223"/>
            <a:ext cx="282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2 ревизора = 40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человеко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/дней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09179" y="3715761"/>
            <a:ext cx="448564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203A1"/>
                </a:solidFill>
                <a:cs typeface="Times New Roman" pitchFamily="18" charset="0"/>
              </a:rPr>
              <a:t>Проверка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203A1"/>
                </a:solidFill>
                <a:cs typeface="Times New Roman" pitchFamily="18" charset="0"/>
              </a:rPr>
              <a:t>Органов контроля</a:t>
            </a:r>
            <a:endParaRPr lang="ru-RU" sz="1600" b="1" dirty="0">
              <a:solidFill>
                <a:srgbClr val="1203A1"/>
              </a:solidFill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>
            <a:stCxn id="20" idx="2"/>
          </p:cNvCxnSpPr>
          <p:nvPr/>
        </p:nvCxnSpPr>
        <p:spPr>
          <a:xfrm flipH="1">
            <a:off x="5569182" y="3477866"/>
            <a:ext cx="442805" cy="23789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20" idx="2"/>
          </p:cNvCxnSpPr>
          <p:nvPr/>
        </p:nvCxnSpPr>
        <p:spPr>
          <a:xfrm>
            <a:off x="6011987" y="3477866"/>
            <a:ext cx="461435" cy="23789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863925" y="6496055"/>
            <a:ext cx="35805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**Контрольно-ревизионные отделы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062564" y="5337146"/>
            <a:ext cx="10107511" cy="0"/>
          </a:xfrm>
          <a:prstGeom prst="line">
            <a:avLst/>
          </a:prstGeom>
          <a:ln cmpd="thickThin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265999" y="5326504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«Простые закупки» </a:t>
            </a:r>
            <a:r>
              <a:rPr lang="ru-RU" sz="1400" dirty="0" smtClean="0"/>
              <a:t>- НМЦК которых </a:t>
            </a:r>
            <a:r>
              <a:rPr lang="ru-RU" sz="1400" dirty="0"/>
              <a:t>обоснована с применением метода </a:t>
            </a:r>
            <a:r>
              <a:rPr lang="ru-RU" sz="1400" dirty="0" smtClean="0"/>
              <a:t>анализа рынка, </a:t>
            </a:r>
            <a:r>
              <a:rPr lang="ru-RU" sz="1400" dirty="0"/>
              <a:t>тарифного, нормативного </a:t>
            </a:r>
            <a:r>
              <a:rPr lang="ru-RU" sz="1400" dirty="0" smtClean="0"/>
              <a:t>метода;</a:t>
            </a:r>
          </a:p>
          <a:p>
            <a:endParaRPr lang="ru-RU" sz="1400" dirty="0" smtClean="0"/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«Сложные закупки» </a:t>
            </a:r>
            <a:r>
              <a:rPr lang="ru-RU" sz="1400" dirty="0" smtClean="0"/>
              <a:t>- </a:t>
            </a:r>
            <a:r>
              <a:rPr lang="ru-RU" sz="1400" dirty="0"/>
              <a:t>НМЦК которой обоснована с применением затратного, проектно-сметного или иного метода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671" y="5461886"/>
            <a:ext cx="1438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85%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4670" y="5934278"/>
            <a:ext cx="1438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15%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91330" y="48197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Нагрузка УФК по контролю в сфере закупок</a:t>
            </a:r>
          </a:p>
        </p:txBody>
      </p:sp>
    </p:spTree>
    <p:extLst>
      <p:ext uri="{BB962C8B-B14F-4D97-AF65-F5344CB8AC3E}">
        <p14:creationId xmlns:p14="http://schemas.microsoft.com/office/powerpoint/2010/main" val="124613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715759" y="929402"/>
            <a:ext cx="5212080" cy="2957276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52992" y="2148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Приоритетность проверки закупок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905833" y="1267416"/>
            <a:ext cx="4919136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лекарственные препараты;</a:t>
            </a:r>
          </a:p>
          <a:p>
            <a:pPr marL="285750" indent="-285750">
              <a:buFontTx/>
              <a:buChar char="-"/>
            </a:pPr>
            <a:endParaRPr lang="ru-RU" sz="1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медицинские изделия;</a:t>
            </a: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стройка;</a:t>
            </a: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IT </a:t>
            </a: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закупки.</a:t>
            </a:r>
          </a:p>
          <a:p>
            <a:pPr marL="285750" indent="-285750">
              <a:buFontTx/>
              <a:buChar char="-"/>
            </a:pPr>
            <a:endParaRPr lang="ru-RU" sz="14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4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закупки с НМЦК выше средней в субъекте РФ;</a:t>
            </a: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закупки </a:t>
            </a:r>
            <a:r>
              <a:rPr lang="ru-RU" sz="1400" b="1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с </a:t>
            </a: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НМЦК свыше </a:t>
            </a:r>
            <a:r>
              <a:rPr lang="ru-RU" sz="1400" b="1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1 млрд. </a:t>
            </a: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рублей;</a:t>
            </a:r>
          </a:p>
          <a:p>
            <a:pPr marL="285750" indent="-285750">
              <a:buFontTx/>
              <a:buChar char="-"/>
            </a:pPr>
            <a:endParaRPr lang="ru-RU" sz="1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закупки с авансами;</a:t>
            </a: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централизованные закупки;</a:t>
            </a:r>
          </a:p>
          <a:p>
            <a:pPr marL="285750" indent="-285750">
              <a:buFontTx/>
              <a:buChar char="-"/>
            </a:pPr>
            <a:endParaRPr lang="ru-RU" sz="1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закупки </a:t>
            </a:r>
            <a:r>
              <a:rPr lang="ru-RU" sz="1400" b="1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у единственного </a:t>
            </a:r>
            <a:r>
              <a:rPr lang="ru-RU" sz="14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поставщика</a:t>
            </a:r>
            <a:r>
              <a:rPr lang="ru-RU" sz="1400" b="1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ru-RU" sz="14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graphicFrame>
        <p:nvGraphicFramePr>
          <p:cNvPr id="56" name="Диаграмма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220396"/>
              </p:ext>
            </p:extLst>
          </p:nvPr>
        </p:nvGraphicFramePr>
        <p:xfrm>
          <a:off x="203200" y="2509520"/>
          <a:ext cx="10088880" cy="4011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7646668" y="774827"/>
            <a:ext cx="335026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«Качественные» показатели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9308" y="6384644"/>
            <a:ext cx="10975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*Средние данные по 2017 году. Планируем на 2019 год исходя из количества закупок (по заключенным контрактам) по итогам 2017 года.  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6882" y="2007930"/>
            <a:ext cx="335026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Пример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47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052992" y="2148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Организация работы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21464" y="1271830"/>
            <a:ext cx="10691312" cy="4205046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>
              <a:buFont typeface="Wingdings" panose="05000000000000000000" pitchFamily="2" charset="2"/>
              <a:buChar char="ü"/>
            </a:pPr>
            <a:endParaRPr lang="ru-RU" sz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5040" y="2489205"/>
            <a:ext cx="104241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1. Достигать показатели путем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внеплановых КМ. 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Втч будем доводить ЦЗ. </a:t>
            </a:r>
          </a:p>
          <a:p>
            <a:endParaRPr lang="ru-RU" sz="1600" b="1" dirty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2. До 14 декабря 2018 г. необходимо представить в УКСКО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отчет</a:t>
            </a:r>
            <a:r>
              <a:rPr lang="ru-RU" sz="1600" b="1" dirty="0">
                <a:solidFill>
                  <a:srgbClr val="3B880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(приложение № 3 к письму). </a:t>
            </a:r>
            <a:b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В случае недостижения целевых показателей – указать причины.</a:t>
            </a:r>
          </a:p>
          <a:p>
            <a:endParaRPr lang="ru-RU" sz="1600" b="1" dirty="0" smtClean="0">
              <a:solidFill>
                <a:schemeClr val="dk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</a:rPr>
              <a:t>3. Ответственный УКСКО по мониторингу применения методики –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Соловьев Михаил Федорович.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адрес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электронной почты: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hlinkClick r:id="rId2"/>
              </a:rPr>
              <a:t>msolovev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hlinkClick r:id="rId2"/>
              </a:rPr>
              <a:t>@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hlinkClick r:id="rId2"/>
              </a:rPr>
              <a:t>roskazna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hlinkClick r:id="rId2"/>
              </a:rPr>
              <a:t>.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ru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sz="1600" b="1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dk1"/>
                </a:solidFill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Планировать</a:t>
            </a:r>
            <a:r>
              <a:rPr lang="ru-RU" sz="1600" b="1" dirty="0">
                <a:solidFill>
                  <a:srgbClr val="3B880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dk1"/>
                </a:solidFill>
                <a:cs typeface="Times New Roman" panose="02020603050405020304" pitchFamily="18" charset="0"/>
              </a:rPr>
              <a:t>контрольные мероприятия в сфере закупок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на 2019 год </a:t>
            </a:r>
            <a:r>
              <a:rPr lang="ru-RU" sz="1600" b="1" dirty="0" smtClean="0">
                <a:cs typeface="Times New Roman" panose="02020603050405020304" pitchFamily="18" charset="0"/>
              </a:rPr>
              <a:t>с учетом методики в июле </a:t>
            </a:r>
            <a:r>
              <a:rPr lang="ru-RU" sz="1600" b="1" dirty="0" smtClean="0">
                <a:solidFill>
                  <a:schemeClr val="dk1"/>
                </a:solidFill>
                <a:cs typeface="Times New Roman" panose="02020603050405020304" pitchFamily="18" charset="0"/>
              </a:rPr>
              <a:t>2018 года.</a:t>
            </a:r>
          </a:p>
          <a:p>
            <a:endParaRPr lang="ru-RU" sz="1600" b="1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endParaRPr lang="ru-RU" sz="1600" b="1" dirty="0" smtClean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dk1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5392" y="917886"/>
            <a:ext cx="335026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Инструкция по применению методики по нагрузке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7" name="Блок-схема: перфолента 16"/>
          <p:cNvSpPr/>
          <p:nvPr/>
        </p:nvSpPr>
        <p:spPr>
          <a:xfrm>
            <a:off x="436880" y="1527858"/>
            <a:ext cx="2352619" cy="65373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Письмо в УФК от 19.06.2018 </a:t>
            </a:r>
          </a:p>
          <a:p>
            <a:pPr algn="ctr"/>
            <a:r>
              <a:rPr lang="ru-RU" sz="1300" b="1" dirty="0" smtClean="0"/>
              <a:t>№ 07-04-05/20-12561</a:t>
            </a:r>
            <a:endParaRPr lang="ru-RU" sz="13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06655" y="5999286"/>
            <a:ext cx="430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Важно!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2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56543" y="219103"/>
            <a:ext cx="8452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2. Контроль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закупок лекарственных препаратов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888019"/>
              </p:ext>
            </p:extLst>
          </p:nvPr>
        </p:nvGraphicFramePr>
        <p:xfrm>
          <a:off x="1143001" y="1284641"/>
          <a:ext cx="10569360" cy="5057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0997"/>
                <a:gridCol w="6038363"/>
              </a:tblGrid>
              <a:tr h="5136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Нововведения в  НПА</a:t>
                      </a:r>
                    </a:p>
                    <a:p>
                      <a:pPr algn="ctr"/>
                      <a:endParaRPr lang="ru-RU" sz="14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Суть нововведений</a:t>
                      </a:r>
                    </a:p>
                    <a:p>
                      <a:pPr algn="ctr"/>
                      <a:endParaRPr lang="ru-RU" sz="14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108415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Приказ Минздрава России от 26.10.2017 № 870н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                                            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«Об утверждении Типового контракта на поставку лекарственных препаратов для медицинского применения и информационной карты Типового контракта на поставку лекарственных препаратов для медицинского применения»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dirty="0" smtClean="0">
                          <a:latin typeface="+mn-lt"/>
                        </a:rPr>
                        <a:t>С 1 января 2018 года заказчик обязан применить типовой контракт </a:t>
                      </a:r>
                      <a:br>
                        <a:rPr lang="ru-RU" sz="1300" dirty="0" smtClean="0">
                          <a:latin typeface="+mn-lt"/>
                        </a:rPr>
                      </a:br>
                      <a:r>
                        <a:rPr lang="ru-RU" sz="1300" dirty="0" smtClean="0">
                          <a:latin typeface="+mn-lt"/>
                        </a:rPr>
                        <a:t>на поставку лекарственных препаратов для медицинского применения.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dirty="0" smtClean="0">
                          <a:latin typeface="+mn-lt"/>
                        </a:rPr>
                        <a:t>Кроме того, установлен</a:t>
                      </a:r>
                      <a:r>
                        <a:rPr lang="ru-RU" sz="1300" baseline="0" dirty="0" smtClean="0">
                          <a:latin typeface="+mn-lt"/>
                        </a:rPr>
                        <a:t> исчерпывающий перечень технических характеристик ЛП, а также обязательных к применению документов о приемке.</a:t>
                      </a:r>
                      <a:endParaRPr lang="ru-RU" sz="1300" dirty="0"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8715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Приказ Минздрава России от 26.10.2017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№ 871н 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                                      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«Об утверждении Порядка определения начальной (максимальной) цены контракта, цены контракта, заключаемого с единственным поставщиком (подрядчиком, исполнителем), при осуществлении закупок лекарственных препаратов для медицинского применения»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Устанавливает новый</a:t>
                      </a:r>
                      <a:r>
                        <a:rPr lang="ru-RU" sz="13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(иной метод) обоснования НМЦК заключающийся </a:t>
                      </a:r>
                      <a:br>
                        <a:rPr lang="ru-RU" sz="13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3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применения нескольких методов обоснования НМЦК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при осуществлении закупок ЛП.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Вводит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новые источники информации для обоснования НМЦК: средневзвешенная цена и референтная цена.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Обязывает заказчика применять минимальную цену, </a:t>
                      </a:r>
                      <a:b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</a:b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а не среднеарифметическую на основании четырех источников информации.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Референтная цена рассчитывается автоматически и пригодна для удаленного постоянного мониторинга цен лекарственных препаратов.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16600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Постановление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 Правительства РФ от 15.11.2017 № 1380                              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+mn-lt"/>
                          <a:cs typeface="Arial" charset="0"/>
                        </a:rPr>
                        <a:t>«Об особенностях </a:t>
                      </a:r>
                      <a:r>
                        <a:rPr lang="ru-RU" sz="13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описания лекарственных препаратов для медицинского применения, являющихся объектом закупки для обеспечения государственных и муниципальных нужд»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Обязывает заказчика при описании объекта закупки указывать кратную дозировку и в двойном количестве ЛП;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Обязывает заказчика установить эквивалентную лекарственную форму;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Обязывает заказчика установить остаточный срок годности в единицах времени (ранее в %);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Вводит ряд особых случаев для описания объекта закупки (упаковка).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51170" y="182546"/>
            <a:ext cx="538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Контроль закупок лекарственных препаратов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8184" y="1494380"/>
            <a:ext cx="5185168" cy="3048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ru-RU" sz="1600" b="1" u="sng" dirty="0" smtClean="0">
                <a:solidFill>
                  <a:srgbClr val="002060"/>
                </a:solidFill>
                <a:cs typeface="Arial" charset="0"/>
              </a:rPr>
              <a:t>Контроль планирования закупок ЛП</a:t>
            </a:r>
            <a:endParaRPr lang="ru-RU" sz="1600" b="1" u="sng" dirty="0">
              <a:solidFill>
                <a:srgbClr val="002060"/>
              </a:solidFill>
              <a:cs typeface="Arial" charset="0"/>
            </a:endParaRPr>
          </a:p>
          <a:p>
            <a:pPr marL="271463" lvl="0" indent="-271463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Пилотными УФК (УФК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по Новосибирской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области,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по г. Москве, г. Санкт-Петербургу) завершено проведение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3 контрольных мероприятий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.</a:t>
            </a:r>
          </a:p>
          <a:p>
            <a:pPr marL="271463" lvl="0" algn="just"/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 результате выявлено </a:t>
            </a: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8 нарушений</a:t>
            </a:r>
            <a:r>
              <a:rPr lang="ru-RU" sz="1300" b="1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на общую сумму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11 376,38 тыс. рублей.</a:t>
            </a:r>
          </a:p>
          <a:p>
            <a:pPr marL="271463" lvl="0" indent="-271463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Всего </a:t>
            </a:r>
            <a:r>
              <a:rPr lang="ru-RU" sz="13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по состоянию на 22 июня 2018 года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ТОФК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завершено проведение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25 контрольных мероприятий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.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 результате выявлено </a:t>
            </a: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141 нарушение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на общую сумму 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51 370,26 тыс. рублей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. 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  <a:p>
            <a:pPr marL="271463" lvl="0" indent="-271463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 срок </a:t>
            </a:r>
            <a:r>
              <a:rPr lang="ru-RU" sz="13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до 1 июля 2018 года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планируется завершение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51 контрольного мероприятия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61044" y="5891855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9313" y="3570514"/>
            <a:ext cx="6636264" cy="3113314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ru-RU" sz="1600" b="1" u="sng" dirty="0">
                <a:solidFill>
                  <a:srgbClr val="70AD47">
                    <a:lumMod val="50000"/>
                  </a:srgbClr>
                </a:solidFill>
                <a:cs typeface="Arial" charset="0"/>
              </a:rPr>
              <a:t>Внимание контролеру</a:t>
            </a:r>
            <a:r>
              <a:rPr lang="ru-RU" sz="1600" b="1" u="sng" dirty="0" smtClean="0">
                <a:solidFill>
                  <a:srgbClr val="70AD47">
                    <a:lumMod val="50000"/>
                  </a:srgbClr>
                </a:solidFill>
                <a:cs typeface="Arial" charset="0"/>
              </a:rPr>
              <a:t>!</a:t>
            </a:r>
            <a:endParaRPr lang="ru-RU" sz="1600" dirty="0" smtClean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Нарушение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положений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ст.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18 и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ст.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22 Закона о контрактной системе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/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влечет привлечение к административной ответственности в соответствии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 ч.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1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ст.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7.29.3 КоАП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РФ;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Несоблюдения порядка обоснования НМЦК по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ЛП влечет привлечение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/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к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административной ответственности в соответствии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ч.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2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ст. 7.29.3 КоАП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РФ;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Ставка НДС для ЛП, включенных в перечень ЖНВЛП, составляет 10%;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Заказчик обязан «очистить» цену единицы ЛП от ОН и НДС (при возможности), затем выбрать минимальное значение из всех источников информации,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после добавить ОН, не превысив предельное значение в регионе и НДС;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 целях обоснования НМЦК по ЛП могут использоваться только коммерческие предложения  организаций, осуществляющих поставки (производство) </a:t>
            </a:r>
            <a:br>
              <a:rPr lang="ru-RU" sz="13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ЛП при условии наличия соответствующей лицензии;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Необходимость сопоставимости единиц измерения на всем «жизненном цикле».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9314" y="728960"/>
            <a:ext cx="6636264" cy="2987858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600" b="1" u="sng" dirty="0">
                <a:solidFill>
                  <a:srgbClr val="002060"/>
                </a:solidFill>
                <a:cs typeface="Arial" charset="0"/>
              </a:rPr>
              <a:t>Типичные нарушения</a:t>
            </a:r>
          </a:p>
          <a:p>
            <a:pPr marL="358775" indent="-358775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Определение НМЦК без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учета требований Порядка определения начальной (максимальной) цены контракта, цены контракта, заключаемого с единственным поставщиком (подрядчиком, исполнителем), при осуществлении закупок лекарственных препаратов для медицинского применения, утвержденного приказом Минздрава России от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26 октября 2017г .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№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871н;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  <a:p>
            <a:pPr marL="358775" indent="-358775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Неприменение при определении НМЦК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метода сопоставимых рыночных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цен либо тарифного метода;</a:t>
            </a:r>
          </a:p>
          <a:p>
            <a:pPr marL="358775" indent="-358775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Применение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в расчете НМЦК не минимального значения из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цен;</a:t>
            </a:r>
          </a:p>
          <a:p>
            <a:pPr marL="358775" indent="-358775" algn="just">
              <a:buFont typeface="Wingdings" pitchFamily="2" charset="2"/>
              <a:buChar char="Ø"/>
            </a:pP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Применением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оптовой надбавки,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превышающей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установленный предельный размер оптовой надбавки к фактическим отпускным ценам, установленным производителями лекарственных препаратов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на </a:t>
            </a:r>
            <a:r>
              <a:rPr lang="ru-RU" sz="1300" dirty="0">
                <a:solidFill>
                  <a:schemeClr val="tx1"/>
                </a:solidFill>
                <a:cs typeface="Arial" charset="0"/>
              </a:rPr>
              <a:t>лекарственные препараты, включенные в перечень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ЖНВЛП.</a:t>
            </a:r>
            <a:endParaRPr lang="ru-RU" sz="13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8184" y="4369922"/>
            <a:ext cx="5185168" cy="1514498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ru-RU" sz="1600" b="1" u="sng" dirty="0" smtClean="0">
                <a:solidFill>
                  <a:srgbClr val="002060"/>
                </a:solidFill>
                <a:cs typeface="Arial" charset="0"/>
              </a:rPr>
              <a:t>Контроль исполнения контрактов на закупки ЛП</a:t>
            </a:r>
            <a:endParaRPr lang="ru-RU" sz="1600" b="1" dirty="0">
              <a:solidFill>
                <a:srgbClr val="002060"/>
              </a:solidFill>
              <a:cs typeface="Arial" charset="0"/>
            </a:endParaRPr>
          </a:p>
          <a:p>
            <a:pPr marL="87313" lvl="0" algn="just"/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В период </a:t>
            </a:r>
            <a:r>
              <a:rPr lang="ru-RU" sz="13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 1 июля по 30 сентября 2018 года 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планируется провести </a:t>
            </a:r>
            <a:r>
              <a:rPr lang="ru-RU" sz="1300" b="1" dirty="0" smtClean="0">
                <a:solidFill>
                  <a:schemeClr val="tx1"/>
                </a:solidFill>
                <a:cs typeface="Arial" charset="0"/>
              </a:rPr>
              <a:t>64 контрольных мероприятий</a:t>
            </a:r>
            <a:r>
              <a:rPr lang="ru-RU" sz="1300" dirty="0" smtClean="0">
                <a:solidFill>
                  <a:schemeClr val="tx1"/>
                </a:solidFill>
                <a:cs typeface="Arial" charset="0"/>
              </a:rPr>
              <a:t>, в том числе контрольных мероприятий, запланированных пилотными ТОФК.</a:t>
            </a: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2677160" y="994136"/>
            <a:ext cx="2352619" cy="65373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Письмо в УФК от </a:t>
            </a:r>
            <a:r>
              <a:rPr lang="en-US" sz="1300" b="1" dirty="0" smtClean="0"/>
              <a:t> 2</a:t>
            </a:r>
            <a:r>
              <a:rPr lang="ru-RU" sz="1300" b="1" dirty="0" smtClean="0"/>
              <a:t>7.04.2018 </a:t>
            </a:r>
          </a:p>
          <a:p>
            <a:pPr algn="ctr"/>
            <a:r>
              <a:rPr lang="ru-RU" sz="1300" b="1" dirty="0" smtClean="0"/>
              <a:t>№ 07-04-05/20-8179 (Схема)</a:t>
            </a:r>
            <a:endParaRPr lang="ru-RU" sz="13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03250" y="587215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Вопросы и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результаты проверок направлять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по адресу: </a:t>
            </a:r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lek@roskazna.ru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054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14543" y="245538"/>
            <a:ext cx="8452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3. Особенности возбуждения административного производства </a:t>
            </a:r>
          </a:p>
          <a:p>
            <a:pPr algn="r" eaLnBrk="0" hangingPunct="0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по нарушениям в сфере закупок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34987" y="1766371"/>
            <a:ext cx="6892852" cy="4386804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500" b="1" dirty="0" smtClean="0">
                <a:solidFill>
                  <a:schemeClr val="tx1"/>
                </a:solidFill>
                <a:cs typeface="Arial" charset="0"/>
              </a:rPr>
              <a:t>Методические рекомендации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по </a:t>
            </a:r>
            <a:r>
              <a:rPr lang="ru-RU" sz="1500" dirty="0">
                <a:solidFill>
                  <a:schemeClr val="tx1"/>
                </a:solidFill>
                <a:cs typeface="Arial" charset="0"/>
              </a:rPr>
              <a:t>осуществлению в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ФК деятельности</a:t>
            </a:r>
            <a:r>
              <a:rPr lang="ru-RU" sz="1500" dirty="0">
                <a:solidFill>
                  <a:schemeClr val="tx1"/>
                </a:solidFill>
                <a:cs typeface="Arial" charset="0"/>
              </a:rPr>
              <a:t>, выполняемой в рамках возбуждения дел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об </a:t>
            </a:r>
            <a:r>
              <a:rPr lang="ru-RU" sz="1500" dirty="0">
                <a:solidFill>
                  <a:schemeClr val="tx1"/>
                </a:solidFill>
                <a:cs typeface="Arial" charset="0"/>
              </a:rPr>
              <a:t>административных правонарушениях, выявляемых при проверке планирования закупок товаров, работ, услуг для обеспечения федеральных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нужд </a:t>
            </a:r>
            <a:br>
              <a:rPr lang="ru-RU" sz="15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(утверждены 30.05.2018 руководителем ФК Р.Е. </a:t>
            </a:r>
            <a:r>
              <a:rPr lang="ru-RU" sz="1500" dirty="0" err="1" smtClean="0">
                <a:solidFill>
                  <a:schemeClr val="tx1"/>
                </a:solidFill>
                <a:cs typeface="Arial" charset="0"/>
              </a:rPr>
              <a:t>Артюхиным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).</a:t>
            </a:r>
          </a:p>
          <a:p>
            <a:pPr algn="just"/>
            <a:endParaRPr lang="ru-RU" sz="1500" dirty="0" smtClean="0">
              <a:solidFill>
                <a:schemeClr val="tx1"/>
              </a:solidFill>
              <a:cs typeface="Arial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cs typeface="Arial" charset="0"/>
              </a:rPr>
              <a:t>Содержание:</a:t>
            </a:r>
          </a:p>
          <a:p>
            <a:pPr algn="just"/>
            <a:endParaRPr lang="ru-RU" sz="1500" b="1" dirty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Порядок действий контролера по возбуждению АП при обнаружении нарушений, за которые предусмотрена административная ответственность по </a:t>
            </a:r>
            <a:r>
              <a:rPr lang="ru-RU" sz="1500" dirty="0">
                <a:solidFill>
                  <a:schemeClr val="tx1"/>
                </a:solidFill>
                <a:cs typeface="Arial" charset="0"/>
              </a:rPr>
              <a:t>ст. 7.29.3, ч. 20 ст. 19.5, ч. 1 ст.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19.7.2;</a:t>
            </a:r>
          </a:p>
          <a:p>
            <a:pPr marL="285750" indent="-285750" algn="just">
              <a:buFontTx/>
              <a:buChar char="-"/>
            </a:pPr>
            <a:endParaRPr lang="ru-RU" sz="1500" dirty="0">
              <a:solidFill>
                <a:schemeClr val="tx1"/>
              </a:solidFill>
              <a:cs typeface="Arial" charset="0"/>
            </a:endParaRPr>
          </a:p>
          <a:p>
            <a:pPr lvl="0" algn="just"/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- Перечень проявлений нарушений со ссылками на нормы 44-ФЗ </a:t>
            </a:r>
            <a:br>
              <a:rPr lang="ru-RU" sz="15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во взаимосвязи с мерой ответственности по КоАП РФ, сроком давности привлечения к АО, ответственными лицами </a:t>
            </a:r>
            <a:r>
              <a:rPr lang="ru-RU" sz="1500" dirty="0">
                <a:solidFill>
                  <a:schemeClr val="tx1"/>
                </a:solidFill>
                <a:cs typeface="Arial" charset="0"/>
              </a:rPr>
              <a:t>субъекта </a:t>
            </a: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контроля;</a:t>
            </a:r>
          </a:p>
          <a:p>
            <a:pPr lvl="0"/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- Рекомендуемые формулировки в протокол об АП.</a:t>
            </a:r>
          </a:p>
          <a:p>
            <a:pPr marL="285750" lvl="0" indent="-285750">
              <a:buFontTx/>
              <a:buChar char="-"/>
            </a:pPr>
            <a:endParaRPr lang="ru-RU" sz="1500" dirty="0">
              <a:solidFill>
                <a:schemeClr val="tx1"/>
              </a:solidFill>
              <a:cs typeface="Arial" charset="0"/>
            </a:endParaRPr>
          </a:p>
          <a:p>
            <a:pPr lvl="0" algn="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Вопросы и предложения направлять по адресу: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HarashviliGR@fsfk.local</a:t>
            </a:r>
            <a:endParaRPr lang="ru-RU" sz="1600" b="1" dirty="0" smtClean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4886" y="1341216"/>
            <a:ext cx="4790231" cy="4421114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ru-RU" sz="2000" b="1" u="sng" dirty="0">
                <a:solidFill>
                  <a:srgbClr val="002060"/>
                </a:solidFill>
                <a:cs typeface="Arial" charset="0"/>
              </a:rPr>
              <a:t>Типовые </a:t>
            </a:r>
            <a:r>
              <a:rPr lang="ru-RU" sz="2000" b="1" u="sng" dirty="0" smtClean="0">
                <a:solidFill>
                  <a:srgbClr val="002060"/>
                </a:solidFill>
                <a:cs typeface="Arial" charset="0"/>
              </a:rPr>
              <a:t>ошибки при возбуждении административного производства</a:t>
            </a:r>
            <a:endParaRPr lang="ru-RU" sz="2000" b="1" u="sng" dirty="0">
              <a:solidFill>
                <a:srgbClr val="002060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Привлечение к административной ответственности ненадлежащих лиц субъекта контроля (например, привлечение к АО инженера за нарушение требований при обосновании НМЦК);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500" dirty="0" smtClean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Привлечение к административной ответственности за несоответствие позиций плана закупок и плана-графика закупок;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500" dirty="0" smtClean="0">
              <a:solidFill>
                <a:schemeClr val="tx1"/>
              </a:solidFill>
              <a:cs typeface="Arial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Применение нерелевантного правового основания для возбуждения АП (вменение нарушения принципов открытости </a:t>
            </a:r>
            <a:br>
              <a:rPr lang="ru-RU" sz="1500" dirty="0" smtClean="0">
                <a:solidFill>
                  <a:schemeClr val="tx1"/>
                </a:solidFill>
                <a:cs typeface="Arial" charset="0"/>
              </a:rPr>
            </a:br>
            <a:r>
              <a:rPr lang="ru-RU" sz="1500" dirty="0" smtClean="0">
                <a:solidFill>
                  <a:schemeClr val="tx1"/>
                </a:solidFill>
                <a:cs typeface="Arial" charset="0"/>
              </a:rPr>
              <a:t>и прозрачности по ст.7 44-ФЗ вместо ст.22 44-ФЗ). </a:t>
            </a:r>
            <a:endParaRPr lang="ru-RU" sz="15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8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9171304" y="1014347"/>
            <a:ext cx="2352619" cy="65373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Письмо в УФК от 01.06.2018 </a:t>
            </a:r>
          </a:p>
          <a:p>
            <a:pPr algn="ctr"/>
            <a:r>
              <a:rPr lang="ru-RU" sz="1300" b="1" dirty="0" smtClean="0"/>
              <a:t>№ 07-04-05/20-11062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val="33286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75263" y="106682"/>
            <a:ext cx="84525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4. Общие требования по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контролю в сфере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закупок </a:t>
            </a:r>
          </a:p>
          <a:p>
            <a:pPr algn="r" eaLnBrk="0" hangingPunct="0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для Органов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контроля субъектов РФ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и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местных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администраций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</a:br>
            <a:endParaRPr lang="ru-RU" sz="2000" b="1" dirty="0">
              <a:solidFill>
                <a:schemeClr val="accent2">
                  <a:lumMod val="75000"/>
                </a:schemeClr>
              </a:solidFill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6196" y="2308400"/>
            <a:ext cx="4009105" cy="3900669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200"/>
              </a:spcAft>
            </a:pPr>
            <a:r>
              <a:rPr lang="ru-RU" sz="1400" b="1" dirty="0" smtClean="0">
                <a:solidFill>
                  <a:schemeClr val="tx1"/>
                </a:solidFill>
              </a:rPr>
              <a:t>Приказ Федерального казначейства 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от 12.03.2018 № 14н 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«Об утверждении общих требований 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к </a:t>
            </a:r>
            <a:r>
              <a:rPr lang="ru-RU" sz="1400" dirty="0">
                <a:solidFill>
                  <a:schemeClr val="tx1"/>
                </a:solidFill>
              </a:rPr>
              <a:t>осуществлению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контроля за соблюдением Федерального закона </a:t>
            </a:r>
            <a:r>
              <a:rPr lang="ru-RU" sz="1400" dirty="0" smtClean="0">
                <a:solidFill>
                  <a:schemeClr val="tx1"/>
                </a:solidFill>
              </a:rPr>
              <a:t>«О </a:t>
            </a:r>
            <a:r>
              <a:rPr lang="ru-RU" sz="1400" dirty="0">
                <a:solidFill>
                  <a:schemeClr val="tx1"/>
                </a:solidFill>
              </a:rPr>
              <a:t>контрактной системе в сфере закупок товаров, работ, услуг для обеспечения государственных 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и </a:t>
            </a:r>
            <a:r>
              <a:rPr lang="ru-RU" sz="1400" dirty="0">
                <a:solidFill>
                  <a:schemeClr val="tx1"/>
                </a:solidFill>
              </a:rPr>
              <a:t>муниципальных </a:t>
            </a:r>
            <a:r>
              <a:rPr lang="ru-RU" sz="1400" dirty="0" smtClean="0">
                <a:solidFill>
                  <a:schemeClr val="tx1"/>
                </a:solidFill>
              </a:rPr>
              <a:t>нужд»</a:t>
            </a:r>
            <a:endParaRPr lang="ru-RU" sz="1400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23169" y="5888196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9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0163" y="5970484"/>
            <a:ext cx="4744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Информацию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направлять по адресу: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</a:rPr>
              <a:t>HarashviliGR@fsfk.local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1480" y="1803247"/>
            <a:ext cx="3067293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Мониторинг Порядков сейчас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4239" y="1791645"/>
            <a:ext cx="326440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Что требуется дополнительно указывать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Блок-схема: перфолента 11"/>
          <p:cNvSpPr/>
          <p:nvPr/>
        </p:nvSpPr>
        <p:spPr>
          <a:xfrm>
            <a:off x="8940719" y="978406"/>
            <a:ext cx="2682450" cy="63641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/>
              <a:t>Письмо в УФК от 09.04.2018</a:t>
            </a:r>
          </a:p>
          <a:p>
            <a:pPr algn="ctr"/>
            <a:r>
              <a:rPr lang="ru-RU" sz="1300" b="1" dirty="0" smtClean="0"/>
              <a:t>№ 07-04-05/20-6167</a:t>
            </a:r>
            <a:endParaRPr lang="ru-RU" sz="13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70832" y="2711840"/>
            <a:ext cx="388061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- Всего 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83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 Порядка </a:t>
            </a:r>
            <a:r>
              <a:rPr lang="ru-RU" sz="1400" dirty="0">
                <a:solidFill>
                  <a:prstClr val="black"/>
                </a:solidFill>
                <a:latin typeface="Calibri"/>
              </a:rPr>
              <a:t>по контролю 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Calibri"/>
              </a:rPr>
              <a:t>сфере закупок в субъектах 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РФ </a:t>
            </a:r>
            <a:br>
              <a:rPr lang="ru-RU" sz="1400" dirty="0" smtClean="0">
                <a:solidFill>
                  <a:prstClr val="black"/>
                </a:solidFill>
                <a:latin typeface="Calibri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(нет в Красноярском крае и Липецкой области);</a:t>
            </a:r>
          </a:p>
          <a:p>
            <a:pPr marL="285750" lvl="0" indent="-285750" algn="just">
              <a:buFontTx/>
              <a:buChar char="-"/>
            </a:pPr>
            <a:endParaRPr lang="ru-RU" sz="1400" dirty="0">
              <a:solidFill>
                <a:prstClr val="black"/>
              </a:solidFill>
              <a:latin typeface="Calibri"/>
            </a:endParaRPr>
          </a:p>
          <a:p>
            <a:pPr marL="285750" lvl="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Из 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21874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 МО есть данные по 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6621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 МО:</a:t>
            </a:r>
          </a:p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При этом принятых порядков 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4088.</a:t>
            </a:r>
          </a:p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Из них большинство не уточнены.</a:t>
            </a:r>
          </a:p>
          <a:p>
            <a:pPr lvl="0" algn="just"/>
            <a:endParaRPr lang="ru-RU" sz="1400" dirty="0">
              <a:solidFill>
                <a:prstClr val="black"/>
              </a:solidFill>
              <a:latin typeface="Calibri"/>
            </a:endParaRPr>
          </a:p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Пример несоответствия Порядка </a:t>
            </a:r>
            <a:r>
              <a:rPr lang="ru-RU" sz="1400" dirty="0">
                <a:solidFill>
                  <a:prstClr val="black"/>
                </a:solidFill>
                <a:latin typeface="Calibri"/>
              </a:rPr>
              <a:t>Общим 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требованиям (в Ненецком АО):</a:t>
            </a:r>
            <a:endParaRPr lang="ru-RU" sz="1400" dirty="0">
              <a:solidFill>
                <a:prstClr val="black"/>
              </a:solidFill>
              <a:latin typeface="Calibri"/>
            </a:endParaRPr>
          </a:p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- расширение оснований проведения внеплановых КМ;</a:t>
            </a:r>
            <a:endParaRPr lang="ru-RU" sz="1400" dirty="0">
              <a:solidFill>
                <a:prstClr val="black"/>
              </a:solidFill>
              <a:latin typeface="Calibri"/>
            </a:endParaRPr>
          </a:p>
          <a:p>
            <a:pPr lvl="0" algn="just"/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- порядок проведения встречных проверок </a:t>
            </a:r>
            <a:br>
              <a:rPr lang="ru-RU" sz="1400" dirty="0" smtClean="0">
                <a:solidFill>
                  <a:prstClr val="black"/>
                </a:solidFill>
                <a:latin typeface="Calibri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не полностью соответствует Общим требованиям.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324127" y="2711840"/>
            <a:ext cx="360371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dirty="0" smtClean="0"/>
              <a:t>- всех</a:t>
            </a:r>
            <a:r>
              <a:rPr lang="ru-RU" sz="1400" dirty="0" smtClean="0"/>
              <a:t> муниципальных органов контроля, </a:t>
            </a:r>
            <a:r>
              <a:rPr lang="ru-RU" sz="1400" b="1" dirty="0" smtClean="0"/>
              <a:t>уполномоченных на проведение контроля </a:t>
            </a:r>
            <a:r>
              <a:rPr lang="ru-RU" sz="1400" dirty="0" smtClean="0"/>
              <a:t>в сфере закупок;</a:t>
            </a:r>
          </a:p>
          <a:p>
            <a:pPr marL="285750" lvl="0" indent="-285750" algn="just">
              <a:buFontTx/>
              <a:buChar char="-"/>
            </a:pPr>
            <a:endParaRPr lang="ru-RU" sz="1400" dirty="0" smtClean="0"/>
          </a:p>
          <a:p>
            <a:pPr lvl="0" algn="just"/>
            <a:r>
              <a:rPr lang="ru-RU" sz="1400" b="1" dirty="0" smtClean="0"/>
              <a:t>- случаи передачи полномочий </a:t>
            </a:r>
            <a:br>
              <a:rPr lang="ru-RU" sz="1400" b="1" dirty="0" smtClean="0"/>
            </a:br>
            <a:r>
              <a:rPr lang="ru-RU" sz="1400" b="1" dirty="0" smtClean="0"/>
              <a:t>по контролю </a:t>
            </a:r>
            <a:r>
              <a:rPr lang="ru-RU" sz="1400" dirty="0" smtClean="0"/>
              <a:t>в сфере закупок другому органу контроля;</a:t>
            </a:r>
          </a:p>
          <a:p>
            <a:pPr marL="285750" lvl="0" indent="-285750" algn="just">
              <a:buFontTx/>
              <a:buChar char="-"/>
            </a:pPr>
            <a:endParaRPr lang="ru-RU" sz="1400" dirty="0" smtClean="0"/>
          </a:p>
          <a:p>
            <a:pPr lvl="0" algn="just"/>
            <a:r>
              <a:rPr lang="ru-RU" sz="1400" b="1" dirty="0" smtClean="0"/>
              <a:t>- наличие Порядка </a:t>
            </a:r>
            <a:r>
              <a:rPr lang="ru-RU" sz="1400" dirty="0" smtClean="0"/>
              <a:t>по контролю в сфере закупок </a:t>
            </a:r>
            <a:r>
              <a:rPr lang="ru-RU" sz="1400" b="1" dirty="0" smtClean="0"/>
              <a:t>для каждого органа контроля</a:t>
            </a:r>
            <a:r>
              <a:rPr lang="ru-RU" sz="1400" dirty="0" smtClean="0"/>
              <a:t>; </a:t>
            </a:r>
          </a:p>
          <a:p>
            <a:pPr marL="285750" lvl="0" indent="-285750" algn="just">
              <a:buFontTx/>
              <a:buChar char="-"/>
            </a:pPr>
            <a:endParaRPr lang="ru-RU" sz="1400" dirty="0" smtClean="0"/>
          </a:p>
          <a:p>
            <a:pPr lvl="0" algn="just"/>
            <a:r>
              <a:rPr lang="ru-RU" sz="1400" dirty="0" smtClean="0"/>
              <a:t>- </a:t>
            </a:r>
            <a:r>
              <a:rPr lang="ru-RU" sz="1400" b="1" dirty="0" smtClean="0"/>
              <a:t>в чем проявилось несоответствие </a:t>
            </a:r>
            <a:r>
              <a:rPr lang="ru-RU" sz="1400" dirty="0" smtClean="0"/>
              <a:t>Порядков Общим требованиям (кратко).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79361" y="5980530"/>
            <a:ext cx="5944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учету принимать действующие порядки!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Проверять, для каких органов контроля они действуют! </a:t>
            </a:r>
            <a:endParaRPr lang="ru-RU" sz="1600" b="1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5216" y="5712271"/>
            <a:ext cx="55819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500" b="1" dirty="0" smtClean="0">
                <a:solidFill>
                  <a:srgbClr val="C00000"/>
                </a:solidFill>
              </a:rPr>
              <a:t>!</a:t>
            </a:r>
            <a:endParaRPr lang="ru-RU" sz="65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7103" y="1794682"/>
            <a:ext cx="3067293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Нормативная база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                   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95583" y="205798"/>
            <a:ext cx="8452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+mj-ea"/>
                <a:cs typeface="Calibri" panose="020F0502020204030204" pitchFamily="34" charset="0"/>
              </a:rPr>
              <a:t>Вопросы применения Общих требований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10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489174"/>
              </p:ext>
            </p:extLst>
          </p:nvPr>
        </p:nvGraphicFramePr>
        <p:xfrm>
          <a:off x="1216152" y="1045259"/>
          <a:ext cx="10496209" cy="5106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4834"/>
                <a:gridCol w="5931375"/>
              </a:tblGrid>
              <a:tr h="589553">
                <a:tc>
                  <a:txBody>
                    <a:bodyPr/>
                    <a:lstStyle/>
                    <a:p>
                      <a:pPr algn="ctr"/>
                      <a:r>
                        <a:rPr lang="ru-RU" sz="2000" u="none" dirty="0" smtClean="0">
                          <a:solidFill>
                            <a:schemeClr val="bg1"/>
                          </a:solidFill>
                          <a:latin typeface="+mn-lt"/>
                        </a:rPr>
                        <a:t>Типичные </a:t>
                      </a:r>
                      <a:r>
                        <a:rPr lang="ru-RU" sz="2000" u="none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вопросы</a:t>
                      </a:r>
                      <a:endParaRPr lang="ru-RU" sz="20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Ответы</a:t>
                      </a:r>
                    </a:p>
                    <a:p>
                      <a:pPr algn="ctr"/>
                      <a:endParaRPr lang="ru-RU" sz="14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326495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Общие требования не соответствуют Порядку осуществления контроля в бюджетной сфере.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Чем руководствоваться в первую очередь?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Если предмет проверки – соблюдение бюджетного законодательства РФ, - руководствоваться Порядком, установленным во исполнение п.3 ст. 269.2 БК РФ; 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Если предмет проверки – соблюдение законодательства РФ и иных НПА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о контрактной системе в сфере закупок, - руководствоваться Порядком, установленным во исполнение ч.11 ст.99 Закона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о контрактной системе.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763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Органы контроля местных администраций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в соответствии с КОАП не наделены полномочием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по рассмотрению дел об АП в сфере закупок.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Что делать при назначении контролеров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на проверку?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Если действующая редакция КОАП не предусматривает составление протоколов об АП в сфере закупок, возможно назначение на проверку должностных лиц, не наделенных правом составления протоколов об АП.</a:t>
                      </a:r>
                    </a:p>
                    <a:p>
                      <a:pPr algn="just"/>
                      <a:endParaRPr lang="ru-RU" sz="1200" dirty="0"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3422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Возможно ли не соблюдать установленные </a:t>
                      </a:r>
                      <a:b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в Общих требованиях сроки?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Нормы Общих требований в части установленных сроков носят императивный характер. Нельзя превышать установленные сроки.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1903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Могут ли Порядки по контролю в сфере закупок содержать дополнительные положения, не отраженные в Общих требованиях?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Могут. Но эти положения не должны противоречить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Закону 44-ФЗ </a:t>
                      </a:r>
                      <a:b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и Общим требованиям.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72763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Что делать, если у Органа контроля в штате всего один контролер по закупкам? 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 в выездной проверке </a:t>
                      </a:r>
                      <a:b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</a:b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Arial" charset="0"/>
                        </a:rPr>
                        <a:t>по Общим требованиям должны участвовать минимум два контролера.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При назначении проверок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(составов должностных лиц) учитывать штатную численность Органа контроля, распределение функций в соответствии </a:t>
                      </a:r>
                      <a:b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с должностными регламентами. При проверке Органов контроля такое несоответствие Общим требованиям не квалифицировать как нарушение, но описывать в акте с указанием причины.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10160" y="6147294"/>
            <a:ext cx="718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600" b="1" u="sng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В июле 2018 г.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– доведение до УФК дополнительных пояснений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по применению Общих требований и уточнение задач по мониторингу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37385" y="5862600"/>
            <a:ext cx="55819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5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6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0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328" y="1445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5. Планы УКСКО на 2018 год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11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727768"/>
              </p:ext>
            </p:extLst>
          </p:nvPr>
        </p:nvGraphicFramePr>
        <p:xfrm>
          <a:off x="369172" y="1546066"/>
          <a:ext cx="11343189" cy="4562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7037"/>
                <a:gridCol w="2846152"/>
              </a:tblGrid>
              <a:tr h="436420">
                <a:tc>
                  <a:txBody>
                    <a:bodyPr/>
                    <a:lstStyle/>
                    <a:p>
                      <a:pPr algn="ctr"/>
                      <a:r>
                        <a:rPr lang="ru-RU" sz="2000" u="none" dirty="0" smtClean="0">
                          <a:solidFill>
                            <a:schemeClr val="bg1"/>
                          </a:solidFill>
                          <a:latin typeface="+mn-lt"/>
                        </a:rPr>
                        <a:t>Решения</a:t>
                      </a:r>
                      <a:endParaRPr lang="ru-RU" sz="20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Срок доведения до УФК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20673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ЦЗ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по проверке рискоемких закупок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Июль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ЦЗ по проверке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субъектовых и муниципальных Органов контроля +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разъяснения по подходам </a:t>
                      </a:r>
                      <a:b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к проверкам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 smtClean="0">
                          <a:latin typeface="+mn-lt"/>
                        </a:rPr>
                        <a:t>Июль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Разъяснения по применению Общих требований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для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субъектовых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 и муниципальных Органов контроля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Июль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проверки исполнения контрактов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на поставку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лекарственных препаратов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Июль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u="none" dirty="0" smtClean="0">
                          <a:solidFill>
                            <a:schemeClr val="bg1"/>
                          </a:solidFill>
                          <a:latin typeface="+mn-lt"/>
                        </a:rPr>
                        <a:t>Документы</a:t>
                      </a:r>
                      <a:endParaRPr lang="ru-RU" sz="20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u="none" dirty="0" smtClean="0">
                        <a:solidFill>
                          <a:schemeClr val="bg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Общая инструкция по проверке планирования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 закупок + «Чек-лист»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Июль-август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Методика по применению классификатора нарушений («Типовые нарушения/Типовые предписания»)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Июль-август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Общая инструкция по проверке исполнения контрактов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+ «Чек-лист»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Сентябрь-октябрь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Методические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рекомендации по возбуждению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административного производства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за нарушения </a:t>
                      </a:r>
                      <a:b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при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исполнении контрактов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Октябрь-ноябрь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Порядок (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стандарт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) внутренней организации работы по осуществлению контроля в сфере закупок.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itchFamily="2" charset="2"/>
                        <a:buChar char="Ø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Декабрь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31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900022" y="2920748"/>
            <a:ext cx="91960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25751</TotalTime>
  <Words>1476</Words>
  <Application>Microsoft Office PowerPoint</Application>
  <PresentationFormat>Произвольный</PresentationFormat>
  <Paragraphs>283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Лабурцева Елена Юрьевна</cp:lastModifiedBy>
  <cp:revision>1097</cp:revision>
  <cp:lastPrinted>2018-06-27T18:32:57Z</cp:lastPrinted>
  <dcterms:created xsi:type="dcterms:W3CDTF">2015-03-03T16:27:21Z</dcterms:created>
  <dcterms:modified xsi:type="dcterms:W3CDTF">2018-06-28T08:03:03Z</dcterms:modified>
</cp:coreProperties>
</file>