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9" r:id="rId2"/>
  </p:sldMasterIdLst>
  <p:notesMasterIdLst>
    <p:notesMasterId r:id="rId13"/>
  </p:notesMasterIdLst>
  <p:handoutMasterIdLst>
    <p:handoutMasterId r:id="rId14"/>
  </p:handoutMasterIdLst>
  <p:sldIdLst>
    <p:sldId id="256" r:id="rId3"/>
    <p:sldId id="257" r:id="rId4"/>
    <p:sldId id="258" r:id="rId5"/>
    <p:sldId id="271" r:id="rId6"/>
    <p:sldId id="272" r:id="rId7"/>
    <p:sldId id="260" r:id="rId8"/>
    <p:sldId id="261" r:id="rId9"/>
    <p:sldId id="274" r:id="rId10"/>
    <p:sldId id="273" r:id="rId11"/>
    <p:sldId id="270" r:id="rId12"/>
  </p:sldIdLst>
  <p:sldSz cx="12192000" cy="6858000"/>
  <p:notesSz cx="6797675" cy="9926638"/>
  <p:defaultTextStyle>
    <a:defPPr>
      <a:defRPr lang="ru-RU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Интернет" initials="И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F2237"/>
    <a:srgbClr val="1AA9BF"/>
    <a:srgbClr val="5FD2E8"/>
    <a:srgbClr val="363B3F"/>
    <a:srgbClr val="E8E9EC"/>
    <a:srgbClr val="F2F2F2"/>
    <a:srgbClr val="FFFFFF"/>
    <a:srgbClr val="94D3DC"/>
    <a:srgbClr val="495055"/>
    <a:srgbClr val="1CA6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632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2472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commentAuthors" Target="commentAuthors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247" cy="496732"/>
          </a:xfrm>
          <a:prstGeom prst="rect">
            <a:avLst/>
          </a:prstGeom>
        </p:spPr>
        <p:txBody>
          <a:bodyPr vert="horz" lIns="92108" tIns="46054" rIns="92108" bIns="46054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826" y="0"/>
            <a:ext cx="2946246" cy="496732"/>
          </a:xfrm>
          <a:prstGeom prst="rect">
            <a:avLst/>
          </a:prstGeom>
        </p:spPr>
        <p:txBody>
          <a:bodyPr vert="horz" lIns="92108" tIns="46054" rIns="92108" bIns="46054" rtlCol="0"/>
          <a:lstStyle>
            <a:lvl1pPr algn="r">
              <a:defRPr sz="1200"/>
            </a:lvl1pPr>
          </a:lstStyle>
          <a:p>
            <a:fld id="{0FCBEF47-C74F-445E-A211-69948E26672A}" type="datetimeFigureOut">
              <a:rPr lang="ru-RU" smtClean="0"/>
              <a:t>27.06.2018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309"/>
            <a:ext cx="2946247" cy="496731"/>
          </a:xfrm>
          <a:prstGeom prst="rect">
            <a:avLst/>
          </a:prstGeom>
        </p:spPr>
        <p:txBody>
          <a:bodyPr vert="horz" lIns="92108" tIns="46054" rIns="92108" bIns="46054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826" y="9428309"/>
            <a:ext cx="2946246" cy="496731"/>
          </a:xfrm>
          <a:prstGeom prst="rect">
            <a:avLst/>
          </a:prstGeom>
        </p:spPr>
        <p:txBody>
          <a:bodyPr vert="horz" lIns="92108" tIns="46054" rIns="92108" bIns="46054" rtlCol="0" anchor="b"/>
          <a:lstStyle>
            <a:lvl1pPr algn="r">
              <a:defRPr sz="1200"/>
            </a:lvl1pPr>
          </a:lstStyle>
          <a:p>
            <a:fld id="{1B4EB124-00DD-4E43-96F5-8CDFD5A3B0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06178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60" cy="498056"/>
          </a:xfrm>
          <a:prstGeom prst="rect">
            <a:avLst/>
          </a:prstGeom>
        </p:spPr>
        <p:txBody>
          <a:bodyPr vert="horz" lIns="92108" tIns="46054" rIns="92108" bIns="46054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2" y="0"/>
            <a:ext cx="2945660" cy="498056"/>
          </a:xfrm>
          <a:prstGeom prst="rect">
            <a:avLst/>
          </a:prstGeom>
        </p:spPr>
        <p:txBody>
          <a:bodyPr vert="horz" lIns="92108" tIns="46054" rIns="92108" bIns="46054" rtlCol="0"/>
          <a:lstStyle>
            <a:lvl1pPr algn="r">
              <a:defRPr sz="1200"/>
            </a:lvl1pPr>
          </a:lstStyle>
          <a:p>
            <a:fld id="{D79D59A5-7617-4481-B364-42B46B7FD44C}" type="datetimeFigureOut">
              <a:rPr lang="ru-RU" smtClean="0"/>
              <a:t>27.06.2018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30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08" tIns="46054" rIns="92108" bIns="46054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2108" tIns="46054" rIns="92108" bIns="46054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60" cy="498055"/>
          </a:xfrm>
          <a:prstGeom prst="rect">
            <a:avLst/>
          </a:prstGeom>
        </p:spPr>
        <p:txBody>
          <a:bodyPr vert="horz" lIns="92108" tIns="46054" rIns="92108" bIns="46054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2" y="9428584"/>
            <a:ext cx="2945660" cy="498055"/>
          </a:xfrm>
          <a:prstGeom prst="rect">
            <a:avLst/>
          </a:prstGeom>
        </p:spPr>
        <p:txBody>
          <a:bodyPr vert="horz" lIns="92108" tIns="46054" rIns="92108" bIns="46054" rtlCol="0" anchor="b"/>
          <a:lstStyle>
            <a:lvl1pPr algn="r">
              <a:defRPr sz="1200"/>
            </a:lvl1pPr>
          </a:lstStyle>
          <a:p>
            <a:fld id="{8C3B94EB-3AE3-44F6-9315-2EA3DBD737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20803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3B94EB-3AE3-44F6-9315-2EA3DBD7371C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75952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Foundation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mr-IN" dirty="0" smtClean="0">
                <a:solidFill>
                  <a:schemeClr val="bg1"/>
                </a:solidFill>
              </a:rPr>
              <a:t>–</a:t>
            </a:r>
            <a:r>
              <a:rPr lang="ru-RU" dirty="0" smtClean="0">
                <a:solidFill>
                  <a:schemeClr val="bg1"/>
                </a:solidFill>
              </a:rPr>
              <a:t> основания (условия).</a:t>
            </a:r>
            <a:r>
              <a:rPr lang="ru-RU" baseline="0" dirty="0" smtClean="0">
                <a:solidFill>
                  <a:schemeClr val="bg1"/>
                </a:solidFill>
              </a:rPr>
              <a:t> </a:t>
            </a:r>
            <a:r>
              <a:rPr lang="en-US" baseline="0" dirty="0" err="1" smtClean="0">
                <a:solidFill>
                  <a:schemeClr val="bg1"/>
                </a:solidFill>
              </a:rPr>
              <a:t>Rigts</a:t>
            </a:r>
            <a:r>
              <a:rPr lang="en-US" baseline="0" dirty="0" smtClean="0">
                <a:solidFill>
                  <a:schemeClr val="bg1"/>
                </a:solidFill>
              </a:rPr>
              <a:t> </a:t>
            </a:r>
            <a:r>
              <a:rPr lang="mr-IN" baseline="0" dirty="0" smtClean="0">
                <a:solidFill>
                  <a:schemeClr val="bg1"/>
                </a:solidFill>
              </a:rPr>
              <a:t>–</a:t>
            </a:r>
            <a:r>
              <a:rPr lang="en-US" baseline="0" dirty="0" smtClean="0">
                <a:solidFill>
                  <a:schemeClr val="bg1"/>
                </a:solidFill>
              </a:rPr>
              <a:t> </a:t>
            </a:r>
            <a:r>
              <a:rPr lang="ru-RU" baseline="0" dirty="0" smtClean="0">
                <a:solidFill>
                  <a:schemeClr val="bg1"/>
                </a:solidFill>
              </a:rPr>
              <a:t>права.  </a:t>
            </a:r>
            <a:r>
              <a:rPr lang="en-US" baseline="0" dirty="0" smtClean="0">
                <a:solidFill>
                  <a:schemeClr val="bg1"/>
                </a:solidFill>
              </a:rPr>
              <a:t>Permanent </a:t>
            </a:r>
            <a:r>
              <a:rPr lang="mr-IN" baseline="0" dirty="0" smtClean="0">
                <a:solidFill>
                  <a:schemeClr val="bg1"/>
                </a:solidFill>
              </a:rPr>
              <a:t>–</a:t>
            </a:r>
            <a:r>
              <a:rPr lang="en-US" baseline="0" dirty="0" smtClean="0">
                <a:solidFill>
                  <a:schemeClr val="bg1"/>
                </a:solidFill>
              </a:rPr>
              <a:t> </a:t>
            </a:r>
            <a:r>
              <a:rPr lang="ru-RU" baseline="0" dirty="0" smtClean="0">
                <a:solidFill>
                  <a:schemeClr val="bg1"/>
                </a:solidFill>
              </a:rPr>
              <a:t>постоянный. </a:t>
            </a:r>
            <a:r>
              <a:rPr lang="en-US" baseline="0" dirty="0" smtClean="0">
                <a:solidFill>
                  <a:schemeClr val="bg1"/>
                </a:solidFill>
              </a:rPr>
              <a:t>Access </a:t>
            </a:r>
            <a:r>
              <a:rPr lang="mr-IN" baseline="0" dirty="0" smtClean="0">
                <a:solidFill>
                  <a:schemeClr val="bg1"/>
                </a:solidFill>
              </a:rPr>
              <a:t>–</a:t>
            </a:r>
            <a:r>
              <a:rPr lang="en-US" baseline="0" dirty="0" smtClean="0">
                <a:solidFill>
                  <a:schemeClr val="bg1"/>
                </a:solidFill>
              </a:rPr>
              <a:t> </a:t>
            </a:r>
            <a:r>
              <a:rPr lang="ru-RU" baseline="0" dirty="0" smtClean="0">
                <a:solidFill>
                  <a:schemeClr val="bg1"/>
                </a:solidFill>
              </a:rPr>
              <a:t>доступ. </a:t>
            </a:r>
            <a:r>
              <a:rPr lang="en-US" baseline="0" dirty="0" smtClean="0">
                <a:solidFill>
                  <a:schemeClr val="bg1"/>
                </a:solidFill>
              </a:rPr>
              <a:t>I</a:t>
            </a:r>
            <a:r>
              <a:rPr lang="en-US" dirty="0">
                <a:solidFill>
                  <a:srgbClr val="4F81BD"/>
                </a:solidFill>
                <a:latin typeface="PT Sans"/>
                <a:ea typeface="Arial" pitchFamily="34" charset="0"/>
                <a:cs typeface="PT Sans"/>
              </a:rPr>
              <a:t>ntroduction</a:t>
            </a:r>
            <a:r>
              <a:rPr lang="ru-RU" dirty="0">
                <a:solidFill>
                  <a:srgbClr val="4F81BD"/>
                </a:solidFill>
                <a:latin typeface="PT Sans"/>
                <a:ea typeface="Arial" pitchFamily="34" charset="0"/>
                <a:cs typeface="PT Sans"/>
              </a:rPr>
              <a:t> - внедрение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160ABBB-687C-41A0-991E-A3434A8BE7FB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85989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Purpose </a:t>
            </a:r>
            <a:r>
              <a:rPr lang="ru-RU" dirty="0" smtClean="0"/>
              <a:t> - цель   </a:t>
            </a:r>
            <a:r>
              <a:rPr lang="en-US" dirty="0" smtClean="0"/>
              <a:t>establishment</a:t>
            </a:r>
            <a:r>
              <a:rPr lang="ru-RU" dirty="0" smtClean="0"/>
              <a:t> </a:t>
            </a:r>
            <a:r>
              <a:rPr lang="mr-IN" dirty="0" smtClean="0"/>
              <a:t>–</a:t>
            </a:r>
            <a:r>
              <a:rPr lang="ru-RU" dirty="0" smtClean="0"/>
              <a:t> создание  </a:t>
            </a:r>
            <a:r>
              <a:rPr lang="en-US" dirty="0" smtClean="0">
                <a:solidFill>
                  <a:srgbClr val="4F81BD"/>
                </a:solidFill>
                <a:latin typeface="PT Sans"/>
                <a:ea typeface="Arial" pitchFamily="34" charset="0"/>
                <a:cs typeface="PT Sans"/>
              </a:rPr>
              <a:t>increase</a:t>
            </a:r>
            <a:r>
              <a:rPr lang="ru-RU" dirty="0" smtClean="0">
                <a:solidFill>
                  <a:srgbClr val="4F81BD"/>
                </a:solidFill>
                <a:latin typeface="PT Sans"/>
                <a:ea typeface="Arial" pitchFamily="34" charset="0"/>
                <a:cs typeface="PT Sans"/>
              </a:rPr>
              <a:t> </a:t>
            </a:r>
            <a:r>
              <a:rPr lang="mr-IN" dirty="0" smtClean="0">
                <a:solidFill>
                  <a:srgbClr val="4F81BD"/>
                </a:solidFill>
                <a:latin typeface="PT Sans"/>
                <a:ea typeface="Arial" pitchFamily="34" charset="0"/>
                <a:cs typeface="PT Sans"/>
              </a:rPr>
              <a:t>–</a:t>
            </a:r>
            <a:r>
              <a:rPr lang="ru-RU" dirty="0" smtClean="0">
                <a:solidFill>
                  <a:srgbClr val="4F81BD"/>
                </a:solidFill>
                <a:latin typeface="PT Sans"/>
                <a:ea typeface="Arial" pitchFamily="34" charset="0"/>
                <a:cs typeface="PT Sans"/>
              </a:rPr>
              <a:t> повышение     </a:t>
            </a:r>
            <a:r>
              <a:rPr lang="en-US" dirty="0" smtClean="0">
                <a:solidFill>
                  <a:srgbClr val="4F81BD"/>
                </a:solidFill>
                <a:latin typeface="PT Sans"/>
                <a:ea typeface="Arial" pitchFamily="34" charset="0"/>
                <a:cs typeface="PT Sans"/>
              </a:rPr>
              <a:t>activity</a:t>
            </a:r>
            <a:r>
              <a:rPr lang="ru-RU" dirty="0" smtClean="0">
                <a:solidFill>
                  <a:srgbClr val="4F81BD"/>
                </a:solidFill>
                <a:latin typeface="PT Sans"/>
                <a:ea typeface="Arial" pitchFamily="34" charset="0"/>
                <a:cs typeface="PT Sans"/>
              </a:rPr>
              <a:t> </a:t>
            </a:r>
            <a:r>
              <a:rPr lang="mr-IN" dirty="0" smtClean="0">
                <a:solidFill>
                  <a:srgbClr val="4F81BD"/>
                </a:solidFill>
                <a:latin typeface="PT Sans"/>
                <a:ea typeface="Arial" pitchFamily="34" charset="0"/>
                <a:cs typeface="PT Sans"/>
              </a:rPr>
              <a:t>–</a:t>
            </a:r>
            <a:r>
              <a:rPr lang="ru-RU" dirty="0" smtClean="0">
                <a:solidFill>
                  <a:srgbClr val="4F81BD"/>
                </a:solidFill>
                <a:latin typeface="PT Sans"/>
                <a:ea typeface="Arial" pitchFamily="34" charset="0"/>
                <a:cs typeface="PT Sans"/>
              </a:rPr>
              <a:t> деятельности      </a:t>
            </a:r>
            <a:r>
              <a:rPr lang="en-US" dirty="0" smtClean="0">
                <a:solidFill>
                  <a:srgbClr val="4F81BD"/>
                </a:solidFill>
                <a:latin typeface="PT Sans"/>
                <a:ea typeface="Arial" pitchFamily="34" charset="0"/>
                <a:cs typeface="PT Sans"/>
              </a:rPr>
              <a:t>designed</a:t>
            </a:r>
            <a:r>
              <a:rPr lang="ru-RU" dirty="0" smtClean="0">
                <a:solidFill>
                  <a:srgbClr val="4F81BD"/>
                </a:solidFill>
                <a:latin typeface="PT Sans"/>
                <a:ea typeface="Arial" pitchFamily="34" charset="0"/>
                <a:cs typeface="PT Sans"/>
              </a:rPr>
              <a:t> - разработана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160ABBB-687C-41A0-991E-A3434A8BE7FB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02539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3B94EB-3AE3-44F6-9315-2EA3DBD7371C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57719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3B94EB-3AE3-44F6-9315-2EA3DBD7371C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02980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3B94EB-3AE3-44F6-9315-2EA3DBD7371C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48573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3B94EB-3AE3-44F6-9315-2EA3DBD7371C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57828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3B94EB-3AE3-44F6-9315-2EA3DBD7371C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26336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3B94EB-3AE3-44F6-9315-2EA3DBD7371C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95190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/>
          </p:nvPr>
        </p:nvSpPr>
        <p:spPr>
          <a:xfrm>
            <a:off x="914400" y="2129790"/>
            <a:ext cx="10363200" cy="1470660"/>
          </a:xfrm>
          <a:prstGeom prst="rect">
            <a:avLst/>
          </a:prstGeo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48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972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45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94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918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89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09600" y="6356986"/>
            <a:ext cx="2844800" cy="363854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fld id="{CEFB87EF-F803-4ABD-884F-733F4CAD1F79}" type="datetimeFigureOut">
              <a:rPr lang="ru-RU" smtClean="0"/>
              <a:t>27.06.2018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165600" y="6356986"/>
            <a:ext cx="3860800" cy="363854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41580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19909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94335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50980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60044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95DED21-8D4F-4C9D-AB94-78F6905670A0}" type="datetimeFigureOut">
              <a:rPr lang="ru-RU" smtClean="0"/>
              <a:t>27.06.2018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B719CE2-CB5E-4DB7-8B10-EEC2EBEE49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9319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95DED21-8D4F-4C9D-AB94-78F6905670A0}" type="datetimeFigureOut">
              <a:rPr lang="ru-RU" smtClean="0"/>
              <a:t>27.06.2018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B719CE2-CB5E-4DB7-8B10-EEC2EBEE49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11165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832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88" r:id="rId4"/>
    <p:sldLayoutId id="2147483687" r:id="rId5"/>
  </p:sldLayoutIdLst>
  <p:timing>
    <p:tnLst>
      <p:par>
        <p:cTn id="1" dur="indefinite" restart="never" nodeType="tmRoot"/>
      </p:par>
    </p:tnLst>
  </p:timing>
  <p:txStyles>
    <p:titleStyle>
      <a:lvl1pPr algn="ctr" defTabSz="548640" rtl="0" eaLnBrk="0" fontAlgn="base" hangingPunct="0">
        <a:spcBef>
          <a:spcPct val="0"/>
        </a:spcBef>
        <a:spcAft>
          <a:spcPct val="0"/>
        </a:spcAft>
        <a:defRPr sz="528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548640" rtl="0" eaLnBrk="0" fontAlgn="base" hangingPunct="0">
        <a:spcBef>
          <a:spcPct val="0"/>
        </a:spcBef>
        <a:spcAft>
          <a:spcPct val="0"/>
        </a:spcAft>
        <a:defRPr sz="5280">
          <a:solidFill>
            <a:schemeClr val="tx1"/>
          </a:solidFill>
          <a:latin typeface="Calibri" pitchFamily="34" charset="0"/>
        </a:defRPr>
      </a:lvl2pPr>
      <a:lvl3pPr algn="ctr" defTabSz="548640" rtl="0" eaLnBrk="0" fontAlgn="base" hangingPunct="0">
        <a:spcBef>
          <a:spcPct val="0"/>
        </a:spcBef>
        <a:spcAft>
          <a:spcPct val="0"/>
        </a:spcAft>
        <a:defRPr sz="5280">
          <a:solidFill>
            <a:schemeClr val="tx1"/>
          </a:solidFill>
          <a:latin typeface="Calibri" pitchFamily="34" charset="0"/>
        </a:defRPr>
      </a:lvl3pPr>
      <a:lvl4pPr algn="ctr" defTabSz="548640" rtl="0" eaLnBrk="0" fontAlgn="base" hangingPunct="0">
        <a:spcBef>
          <a:spcPct val="0"/>
        </a:spcBef>
        <a:spcAft>
          <a:spcPct val="0"/>
        </a:spcAft>
        <a:defRPr sz="5280">
          <a:solidFill>
            <a:schemeClr val="tx1"/>
          </a:solidFill>
          <a:latin typeface="Calibri" pitchFamily="34" charset="0"/>
        </a:defRPr>
      </a:lvl4pPr>
      <a:lvl5pPr algn="ctr" defTabSz="548640" rtl="0" eaLnBrk="0" fontAlgn="base" hangingPunct="0">
        <a:spcBef>
          <a:spcPct val="0"/>
        </a:spcBef>
        <a:spcAft>
          <a:spcPct val="0"/>
        </a:spcAft>
        <a:defRPr sz="5280">
          <a:solidFill>
            <a:schemeClr val="tx1"/>
          </a:solidFill>
          <a:latin typeface="Calibri" pitchFamily="34" charset="0"/>
        </a:defRPr>
      </a:lvl5pPr>
      <a:lvl6pPr marL="548640" algn="ctr" defTabSz="548640" rtl="0" fontAlgn="base">
        <a:spcBef>
          <a:spcPct val="0"/>
        </a:spcBef>
        <a:spcAft>
          <a:spcPct val="0"/>
        </a:spcAft>
        <a:defRPr sz="5280">
          <a:solidFill>
            <a:schemeClr val="tx1"/>
          </a:solidFill>
          <a:latin typeface="Calibri" pitchFamily="34" charset="0"/>
        </a:defRPr>
      </a:lvl6pPr>
      <a:lvl7pPr marL="1097280" algn="ctr" defTabSz="548640" rtl="0" fontAlgn="base">
        <a:spcBef>
          <a:spcPct val="0"/>
        </a:spcBef>
        <a:spcAft>
          <a:spcPct val="0"/>
        </a:spcAft>
        <a:defRPr sz="5280">
          <a:solidFill>
            <a:schemeClr val="tx1"/>
          </a:solidFill>
          <a:latin typeface="Calibri" pitchFamily="34" charset="0"/>
        </a:defRPr>
      </a:lvl7pPr>
      <a:lvl8pPr marL="1645920" algn="ctr" defTabSz="548640" rtl="0" fontAlgn="base">
        <a:spcBef>
          <a:spcPct val="0"/>
        </a:spcBef>
        <a:spcAft>
          <a:spcPct val="0"/>
        </a:spcAft>
        <a:defRPr sz="5280">
          <a:solidFill>
            <a:schemeClr val="tx1"/>
          </a:solidFill>
          <a:latin typeface="Calibri" pitchFamily="34" charset="0"/>
        </a:defRPr>
      </a:lvl8pPr>
      <a:lvl9pPr marL="2194560" algn="ctr" defTabSz="548640" rtl="0" fontAlgn="base">
        <a:spcBef>
          <a:spcPct val="0"/>
        </a:spcBef>
        <a:spcAft>
          <a:spcPct val="0"/>
        </a:spcAft>
        <a:defRPr sz="5280">
          <a:solidFill>
            <a:schemeClr val="tx1"/>
          </a:solidFill>
          <a:latin typeface="Calibri" pitchFamily="34" charset="0"/>
        </a:defRPr>
      </a:lvl9pPr>
    </p:titleStyle>
    <p:bodyStyle>
      <a:lvl1pPr marL="411480" indent="-411480" algn="l" defTabSz="54864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840" kern="1200">
          <a:solidFill>
            <a:schemeClr val="tx1"/>
          </a:solidFill>
          <a:latin typeface="+mn-lt"/>
          <a:ea typeface="+mn-ea"/>
          <a:cs typeface="+mn-cs"/>
        </a:defRPr>
      </a:lvl1pPr>
      <a:lvl2pPr marL="891540" indent="-342900" algn="l" defTabSz="54864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indent="-274320" algn="l" defTabSz="54864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88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indent="-274320" algn="l" defTabSz="54864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68880" indent="-274320" algn="l" defTabSz="54864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17520" indent="-274320" algn="l" defTabSz="54864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66160" indent="-274320" algn="l" defTabSz="54864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114800" indent="-274320" algn="l" defTabSz="54864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63440" indent="-274320" algn="l" defTabSz="54864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7948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6476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emf"/><Relationship Id="rId3" Type="http://schemas.openxmlformats.org/officeDocument/2006/relationships/image" Target="../media/image7.png"/><Relationship Id="rId7" Type="http://schemas.openxmlformats.org/officeDocument/2006/relationships/image" Target="../media/image11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emf"/><Relationship Id="rId5" Type="http://schemas.openxmlformats.org/officeDocument/2006/relationships/image" Target="../media/image9.png"/><Relationship Id="rId10" Type="http://schemas.openxmlformats.org/officeDocument/2006/relationships/image" Target="../media/image14.emf"/><Relationship Id="rId4" Type="http://schemas.openxmlformats.org/officeDocument/2006/relationships/image" Target="../media/image8.png"/><Relationship Id="rId9" Type="http://schemas.openxmlformats.org/officeDocument/2006/relationships/image" Target="../media/image13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emf"/><Relationship Id="rId4" Type="http://schemas.openxmlformats.org/officeDocument/2006/relationships/image" Target="../media/image16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emf"/><Relationship Id="rId5" Type="http://schemas.openxmlformats.org/officeDocument/2006/relationships/image" Target="../media/image20.emf"/><Relationship Id="rId4" Type="http://schemas.openxmlformats.org/officeDocument/2006/relationships/image" Target="../media/image19.e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e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3586038" y="1254477"/>
            <a:ext cx="805467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/>
              <a:t>Работа органов Федерального казначейства в </a:t>
            </a:r>
            <a:r>
              <a:rPr lang="ru-RU" sz="3600" b="1" dirty="0" smtClean="0"/>
              <a:t>ГИС ЕСГФК</a:t>
            </a:r>
            <a:endParaRPr lang="ru-RU" sz="36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7632" y="2874088"/>
            <a:ext cx="304800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Всероссийское совещание </a:t>
            </a:r>
            <a:r>
              <a:rPr lang="ru-RU" b="1" dirty="0">
                <a:solidFill>
                  <a:schemeClr val="bg1"/>
                </a:solidFill>
              </a:rPr>
              <a:t>органов Федерального казначейства «Актуальные вопросы реализации полномочий Федерального казначейства и его территориальных органов по контролю в финансово-бюджетной сфере</a:t>
            </a:r>
            <a:r>
              <a:rPr lang="ru-RU" b="1" dirty="0" smtClean="0">
                <a:solidFill>
                  <a:schemeClr val="bg1"/>
                </a:solidFill>
              </a:rPr>
              <a:t>»</a:t>
            </a:r>
          </a:p>
          <a:p>
            <a:pPr algn="ctr"/>
            <a:r>
              <a:rPr lang="en-US" b="1" dirty="0" smtClean="0">
                <a:solidFill>
                  <a:schemeClr val="bg1"/>
                </a:solidFill>
              </a:rPr>
              <a:t>(</a:t>
            </a:r>
            <a:r>
              <a:rPr lang="ru-RU" b="1" dirty="0" smtClean="0">
                <a:solidFill>
                  <a:schemeClr val="bg1"/>
                </a:solidFill>
              </a:rPr>
              <a:t>28-29 Июня</a:t>
            </a:r>
            <a:r>
              <a:rPr lang="en-US" b="1" dirty="0" smtClean="0">
                <a:solidFill>
                  <a:schemeClr val="bg1"/>
                </a:solidFill>
              </a:rPr>
              <a:t>,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en-US" b="1" dirty="0" smtClean="0">
                <a:solidFill>
                  <a:schemeClr val="bg1"/>
                </a:solidFill>
              </a:rPr>
              <a:t>2018</a:t>
            </a:r>
            <a:r>
              <a:rPr lang="en-US" b="1" dirty="0">
                <a:solidFill>
                  <a:schemeClr val="bg1"/>
                </a:solidFill>
              </a:rPr>
              <a:t>)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67410" y="183963"/>
            <a:ext cx="298882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Счетная палата Российской Федерации</a:t>
            </a:r>
            <a:endParaRPr lang="ru-R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260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664843" y="152359"/>
            <a:ext cx="10369214" cy="1166857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lnSpc>
                <a:spcPts val="32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rPr>
              <a:t>ПОЛНОМОЧИЯ ОРГАНОВ ФЕДЕРАЛЬНОГО КАЗНАЧЕЙСТВА</a:t>
            </a:r>
          </a:p>
          <a:p>
            <a:pPr fontAlgn="auto">
              <a:lnSpc>
                <a:spcPts val="32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rPr>
              <a:t>В ГИС ЕСГФК</a:t>
            </a:r>
            <a:endParaRPr lang="ru-RU" sz="24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PT Sans" panose="020B0503020203020204" pitchFamily="34" charset="-52"/>
              <a:cs typeface="Arial" panose="020B0604020202020204" pitchFamily="34" charset="0"/>
            </a:endParaRPr>
          </a:p>
        </p:txBody>
      </p:sp>
      <p:sp>
        <p:nvSpPr>
          <p:cNvPr id="29" name="TextBox 17"/>
          <p:cNvSpPr txBox="1">
            <a:spLocks noChangeArrowheads="1"/>
          </p:cNvSpPr>
          <p:nvPr/>
        </p:nvSpPr>
        <p:spPr bwMode="auto">
          <a:xfrm>
            <a:off x="11726124" y="6120000"/>
            <a:ext cx="447587" cy="391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74161" tIns="87080" rIns="174161" bIns="8708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ts val="0"/>
              </a:spcBef>
              <a:spcAft>
                <a:spcPts val="1200"/>
              </a:spcAft>
            </a:pPr>
            <a:r>
              <a:rPr lang="en-US" sz="1400" b="1" dirty="0" smtClean="0">
                <a:solidFill>
                  <a:schemeClr val="bg1"/>
                </a:solidFill>
                <a:ea typeface="PT Sans" panose="020B0503020203020204" pitchFamily="34" charset="-52"/>
                <a:cs typeface="Arial" panose="020B0604020202020204" pitchFamily="34" charset="0"/>
              </a:rPr>
              <a:t>1</a:t>
            </a:r>
            <a:endParaRPr lang="en-US" sz="1400" b="1" dirty="0">
              <a:solidFill>
                <a:schemeClr val="bg1"/>
              </a:solidFill>
              <a:ea typeface="PT Sans" panose="020B0503020203020204" pitchFamily="34" charset="-52"/>
              <a:cs typeface="Arial" panose="020B0604020202020204" pitchFamily="34" charset="0"/>
            </a:endParaRPr>
          </a:p>
        </p:txBody>
      </p:sp>
      <p:sp>
        <p:nvSpPr>
          <p:cNvPr id="20" name="Rectangle 38"/>
          <p:cNvSpPr/>
          <p:nvPr/>
        </p:nvSpPr>
        <p:spPr>
          <a:xfrm>
            <a:off x="1664843" y="1201059"/>
            <a:ext cx="4852335" cy="539092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216000" tIns="180000" rIns="180000" bIns="0" rtlCol="0" anchor="t" anchorCtr="0"/>
          <a:lstStyle/>
          <a:p>
            <a:pPr>
              <a:lnSpc>
                <a:spcPts val="2200"/>
              </a:lnSpc>
            </a:pP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ectangle 38"/>
          <p:cNvSpPr/>
          <p:nvPr/>
        </p:nvSpPr>
        <p:spPr>
          <a:xfrm>
            <a:off x="6625712" y="2851254"/>
            <a:ext cx="4787663" cy="193687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216000" tIns="180000" rIns="180000" bIns="0" rtlCol="0" anchor="t" anchorCtr="0"/>
          <a:lstStyle/>
          <a:p>
            <a:pPr>
              <a:lnSpc>
                <a:spcPts val="2200"/>
              </a:lnSpc>
            </a:pP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angle 38"/>
          <p:cNvSpPr/>
          <p:nvPr/>
        </p:nvSpPr>
        <p:spPr>
          <a:xfrm>
            <a:off x="6625711" y="1201060"/>
            <a:ext cx="4787664" cy="15205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216000" tIns="180000" rIns="180000" bIns="0" rtlCol="0" anchor="t" anchorCtr="0"/>
          <a:lstStyle/>
          <a:p>
            <a:pPr>
              <a:lnSpc>
                <a:spcPts val="2200"/>
              </a:lnSpc>
            </a:pP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Rectangle 38"/>
          <p:cNvSpPr/>
          <p:nvPr/>
        </p:nvSpPr>
        <p:spPr>
          <a:xfrm>
            <a:off x="6625711" y="4929442"/>
            <a:ext cx="4787664" cy="16625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216000" tIns="180000" rIns="180000" bIns="0" rtlCol="0" anchor="t" anchorCtr="0"/>
          <a:lstStyle/>
          <a:p>
            <a:pPr>
              <a:lnSpc>
                <a:spcPts val="2200"/>
              </a:lnSpc>
            </a:pP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664843" y="1291810"/>
            <a:ext cx="48523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</a:lstStyle>
          <a:p>
            <a:r>
              <a:rPr lang="ru-RU" sz="2000" b="1" dirty="0" smtClean="0">
                <a:solidFill>
                  <a:srgbClr val="1AA9BF"/>
                </a:solidFill>
                <a:ea typeface="PT Sans" panose="020B0503020203020204" pitchFamily="34" charset="-52"/>
                <a:cs typeface="Arial" panose="020B0604020202020204" pitchFamily="34" charset="0"/>
              </a:rPr>
              <a:t>Органы контроля</a:t>
            </a:r>
            <a:endParaRPr lang="ru-RU" sz="2000" b="1" dirty="0">
              <a:solidFill>
                <a:srgbClr val="1AA9BF"/>
              </a:solidFill>
              <a:ea typeface="PT Sans" panose="020B0503020203020204" pitchFamily="34" charset="-52"/>
              <a:cs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785432" y="1764923"/>
            <a:ext cx="3084059" cy="5820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</a:lstStyle>
          <a:p>
            <a:pPr>
              <a:lnSpc>
                <a:spcPts val="2000"/>
              </a:lnSpc>
            </a:pPr>
            <a:r>
              <a:rPr lang="ru-RU" sz="1400" dirty="0">
                <a:ea typeface="PT Sans" panose="020B0503020203020204" pitchFamily="34" charset="-52"/>
                <a:cs typeface="Arial" panose="020B0604020202020204" pitchFamily="34" charset="0"/>
              </a:rPr>
              <a:t>Счетная палата РФ,</a:t>
            </a:r>
          </a:p>
          <a:p>
            <a:pPr>
              <a:lnSpc>
                <a:spcPts val="2000"/>
              </a:lnSpc>
            </a:pPr>
            <a:r>
              <a:rPr lang="ru-RU" sz="1400" dirty="0">
                <a:ea typeface="PT Sans" panose="020B0503020203020204" pitchFamily="34" charset="-52"/>
                <a:cs typeface="Arial" panose="020B0604020202020204" pitchFamily="34" charset="0"/>
              </a:rPr>
              <a:t>Федеральное казначейство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612856" y="1288590"/>
            <a:ext cx="5113268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</a:lstStyle>
          <a:p>
            <a:r>
              <a:rPr lang="ru-RU" sz="1900" b="1" dirty="0">
                <a:solidFill>
                  <a:srgbClr val="1AA9BF"/>
                </a:solidFill>
                <a:ea typeface="PT Sans" panose="020B0503020203020204" pitchFamily="34" charset="-52"/>
                <a:cs typeface="Arial" panose="020B0604020202020204" pitchFamily="34" charset="0"/>
              </a:rPr>
              <a:t>Органы </a:t>
            </a:r>
            <a:r>
              <a:rPr lang="ru-RU" sz="1900" b="1" dirty="0" smtClean="0">
                <a:solidFill>
                  <a:srgbClr val="1AA9BF"/>
                </a:solidFill>
                <a:ea typeface="PT Sans" panose="020B0503020203020204" pitchFamily="34" charset="-52"/>
                <a:cs typeface="Arial" panose="020B0604020202020204" pitchFamily="34" charset="0"/>
              </a:rPr>
              <a:t>власти и финансовые </a:t>
            </a:r>
            <a:r>
              <a:rPr lang="ru-RU" sz="1900" b="1" dirty="0">
                <a:solidFill>
                  <a:srgbClr val="1AA9BF"/>
                </a:solidFill>
                <a:ea typeface="PT Sans" panose="020B0503020203020204" pitchFamily="34" charset="-52"/>
                <a:cs typeface="Arial" panose="020B0604020202020204" pitchFamily="34" charset="0"/>
              </a:rPr>
              <a:t>органы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625711" y="2921630"/>
            <a:ext cx="48523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</a:lstStyle>
          <a:p>
            <a:r>
              <a:rPr lang="ru-RU" sz="2000" b="1" dirty="0" smtClean="0">
                <a:solidFill>
                  <a:srgbClr val="1AA9BF"/>
                </a:solidFill>
                <a:ea typeface="PT Sans" panose="020B0503020203020204" pitchFamily="34" charset="-52"/>
                <a:cs typeface="Arial" panose="020B0604020202020204" pitchFamily="34" charset="0"/>
              </a:rPr>
              <a:t>Главные администраторы</a:t>
            </a:r>
            <a:endParaRPr lang="ru-RU" sz="2000" b="1" dirty="0">
              <a:solidFill>
                <a:srgbClr val="1AA9BF"/>
              </a:solidFill>
              <a:ea typeface="PT Sans" panose="020B0503020203020204" pitchFamily="34" charset="-52"/>
              <a:cs typeface="Arial" panose="020B060402020202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625711" y="4994534"/>
            <a:ext cx="47876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</a:lstStyle>
          <a:p>
            <a:r>
              <a:rPr lang="ru-RU" sz="2000" b="1" dirty="0" smtClean="0">
                <a:solidFill>
                  <a:srgbClr val="1AA9BF"/>
                </a:solidFill>
                <a:ea typeface="PT Sans" panose="020B0503020203020204" pitchFamily="34" charset="-52"/>
                <a:cs typeface="Arial" panose="020B0604020202020204" pitchFamily="34" charset="0"/>
              </a:rPr>
              <a:t>Объекты контроля</a:t>
            </a:r>
            <a:endParaRPr lang="ru-RU" sz="2000" b="1" dirty="0">
              <a:solidFill>
                <a:srgbClr val="1AA9BF"/>
              </a:solidFill>
              <a:ea typeface="PT Sans" panose="020B0503020203020204" pitchFamily="34" charset="-52"/>
              <a:cs typeface="Arial" panose="020B0604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719826" y="1578812"/>
            <a:ext cx="4611151" cy="11182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</a:lstStyle>
          <a:p>
            <a:pPr>
              <a:lnSpc>
                <a:spcPts val="2000"/>
              </a:lnSpc>
            </a:pPr>
            <a:r>
              <a:rPr lang="ru-RU" sz="1400" dirty="0">
                <a:ea typeface="PT Sans" panose="020B0503020203020204" pitchFamily="34" charset="-52"/>
                <a:cs typeface="Arial" panose="020B0604020202020204" pitchFamily="34" charset="0"/>
              </a:rPr>
              <a:t>Федеральное собрание </a:t>
            </a:r>
            <a:r>
              <a:rPr lang="ru-RU" sz="1400" dirty="0" smtClean="0">
                <a:ea typeface="PT Sans" panose="020B0503020203020204" pitchFamily="34" charset="-52"/>
                <a:cs typeface="Arial" panose="020B0604020202020204" pitchFamily="34" charset="0"/>
              </a:rPr>
              <a:t>РФ,</a:t>
            </a:r>
          </a:p>
          <a:p>
            <a:pPr>
              <a:lnSpc>
                <a:spcPts val="2000"/>
              </a:lnSpc>
            </a:pPr>
            <a:r>
              <a:rPr lang="ru-RU" sz="1400" dirty="0" smtClean="0">
                <a:ea typeface="PT Sans" panose="020B0503020203020204" pitchFamily="34" charset="-52"/>
                <a:cs typeface="Arial" panose="020B0604020202020204" pitchFamily="34" charset="0"/>
              </a:rPr>
              <a:t>Администрация </a:t>
            </a:r>
            <a:r>
              <a:rPr lang="ru-RU" sz="1400" dirty="0">
                <a:ea typeface="PT Sans" panose="020B0503020203020204" pitchFamily="34" charset="-52"/>
                <a:cs typeface="Arial" panose="020B0604020202020204" pitchFamily="34" charset="0"/>
              </a:rPr>
              <a:t>Президента РФ,</a:t>
            </a:r>
          </a:p>
          <a:p>
            <a:pPr>
              <a:lnSpc>
                <a:spcPts val="2000"/>
              </a:lnSpc>
            </a:pPr>
            <a:r>
              <a:rPr lang="ru-RU" sz="1400" dirty="0">
                <a:ea typeface="PT Sans" panose="020B0503020203020204" pitchFamily="34" charset="-52"/>
                <a:cs typeface="Arial" panose="020B0604020202020204" pitchFamily="34" charset="0"/>
              </a:rPr>
              <a:t>Правительство </a:t>
            </a:r>
            <a:r>
              <a:rPr lang="ru-RU" sz="1400" dirty="0" smtClean="0">
                <a:ea typeface="PT Sans" panose="020B0503020203020204" pitchFamily="34" charset="-52"/>
                <a:cs typeface="Arial" panose="020B0604020202020204" pitchFamily="34" charset="0"/>
              </a:rPr>
              <a:t>РФ,</a:t>
            </a:r>
          </a:p>
          <a:p>
            <a:pPr>
              <a:lnSpc>
                <a:spcPts val="2000"/>
              </a:lnSpc>
            </a:pPr>
            <a:r>
              <a:rPr lang="ru-RU" sz="1400" dirty="0" smtClean="0">
                <a:ea typeface="PT Sans" panose="020B0503020203020204" pitchFamily="34" charset="-52"/>
                <a:cs typeface="Arial" panose="020B0604020202020204" pitchFamily="34" charset="0"/>
              </a:rPr>
              <a:t>Министерство </a:t>
            </a:r>
            <a:r>
              <a:rPr lang="ru-RU" sz="1400" dirty="0">
                <a:ea typeface="PT Sans" panose="020B0503020203020204" pitchFamily="34" charset="-52"/>
                <a:cs typeface="Arial" panose="020B0604020202020204" pitchFamily="34" charset="0"/>
              </a:rPr>
              <a:t>финансов РФ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746302" y="3321740"/>
            <a:ext cx="4611151" cy="13747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</a:lstStyle>
          <a:p>
            <a:pPr>
              <a:lnSpc>
                <a:spcPts val="2000"/>
              </a:lnSpc>
            </a:pPr>
            <a:r>
              <a:rPr lang="ru-RU" sz="1400" dirty="0">
                <a:ea typeface="PT Sans" panose="020B0503020203020204" pitchFamily="34" charset="-52"/>
                <a:cs typeface="Arial" panose="020B0604020202020204" pitchFamily="34" charset="0"/>
              </a:rPr>
              <a:t>Органы исполнительной власти, государственные (муниципальные) учреждения, наделенные бюджетными полномочиями главных распорядителей бюджетных средств, главных администраторов доходов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732682" y="5394644"/>
            <a:ext cx="4611151" cy="11182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</a:lstStyle>
          <a:p>
            <a:pPr>
              <a:lnSpc>
                <a:spcPts val="2000"/>
              </a:lnSpc>
            </a:pPr>
            <a:r>
              <a:rPr lang="ru-RU" sz="1400" dirty="0" smtClean="0">
                <a:ea typeface="PT Sans" panose="020B0503020203020204" pitchFamily="34" charset="-52"/>
                <a:cs typeface="Arial" panose="020B0604020202020204" pitchFamily="34" charset="0"/>
              </a:rPr>
              <a:t>Государственные </a:t>
            </a:r>
            <a:r>
              <a:rPr lang="ru-RU" sz="1400" dirty="0">
                <a:ea typeface="PT Sans" panose="020B0503020203020204" pitchFamily="34" charset="-52"/>
                <a:cs typeface="Arial" panose="020B0604020202020204" pitchFamily="34" charset="0"/>
              </a:rPr>
              <a:t>и муниципальные </a:t>
            </a:r>
            <a:r>
              <a:rPr lang="ru-RU" sz="1400" dirty="0" smtClean="0">
                <a:ea typeface="PT Sans" panose="020B0503020203020204" pitchFamily="34" charset="-52"/>
                <a:cs typeface="Arial" panose="020B0604020202020204" pitchFamily="34" charset="0"/>
              </a:rPr>
              <a:t>предприятия,</a:t>
            </a:r>
            <a:endParaRPr lang="ru-RU" sz="1400" dirty="0">
              <a:ea typeface="PT Sans" panose="020B0503020203020204" pitchFamily="34" charset="-52"/>
              <a:cs typeface="Arial" panose="020B0604020202020204" pitchFamily="34" charset="0"/>
            </a:endParaRPr>
          </a:p>
          <a:p>
            <a:pPr>
              <a:lnSpc>
                <a:spcPts val="2000"/>
              </a:lnSpc>
            </a:pPr>
            <a:r>
              <a:rPr lang="ru-RU" sz="1400" dirty="0" smtClean="0">
                <a:ea typeface="PT Sans" panose="020B0503020203020204" pitchFamily="34" charset="-52"/>
                <a:cs typeface="Arial" panose="020B0604020202020204" pitchFamily="34" charset="0"/>
              </a:rPr>
              <a:t>Государственные корпорации</a:t>
            </a:r>
            <a:r>
              <a:rPr lang="ru-RU" sz="1400" dirty="0">
                <a:ea typeface="PT Sans" panose="020B0503020203020204" pitchFamily="34" charset="-52"/>
                <a:cs typeface="Arial" panose="020B0604020202020204" pitchFamily="34" charset="0"/>
              </a:rPr>
              <a:t>,</a:t>
            </a:r>
          </a:p>
          <a:p>
            <a:pPr>
              <a:lnSpc>
                <a:spcPts val="2000"/>
              </a:lnSpc>
            </a:pPr>
            <a:r>
              <a:rPr lang="ru-RU" sz="1400" dirty="0" smtClean="0">
                <a:ea typeface="PT Sans" panose="020B0503020203020204" pitchFamily="34" charset="-52"/>
                <a:cs typeface="Arial" panose="020B0604020202020204" pitchFamily="34" charset="0"/>
              </a:rPr>
              <a:t>Государственные компании</a:t>
            </a:r>
            <a:r>
              <a:rPr lang="ru-RU" sz="1400" dirty="0">
                <a:ea typeface="PT Sans" panose="020B0503020203020204" pitchFamily="34" charset="-52"/>
                <a:cs typeface="Arial" panose="020B0604020202020204" pitchFamily="34" charset="0"/>
              </a:rPr>
              <a:t>,</a:t>
            </a:r>
          </a:p>
          <a:p>
            <a:pPr>
              <a:lnSpc>
                <a:spcPts val="2000"/>
              </a:lnSpc>
            </a:pPr>
            <a:r>
              <a:rPr lang="ru-RU" sz="1400" dirty="0" smtClean="0">
                <a:ea typeface="PT Sans" panose="020B0503020203020204" pitchFamily="34" charset="-52"/>
                <a:cs typeface="Arial" panose="020B0604020202020204" pitchFamily="34" charset="0"/>
              </a:rPr>
              <a:t>Иные </a:t>
            </a:r>
            <a:r>
              <a:rPr lang="ru-RU" sz="1400" dirty="0">
                <a:ea typeface="PT Sans" panose="020B0503020203020204" pitchFamily="34" charset="-52"/>
                <a:cs typeface="Arial" panose="020B0604020202020204" pitchFamily="34" charset="0"/>
              </a:rPr>
              <a:t>организации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785432" y="2331853"/>
            <a:ext cx="462368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b="1" dirty="0">
                <a:solidFill>
                  <a:srgbClr val="1AA9BF"/>
                </a:solidFill>
                <a:ea typeface="PT Sans" panose="020B0503020203020204" pitchFamily="34" charset="-52"/>
                <a:cs typeface="Arial" panose="020B0604020202020204" pitchFamily="34" charset="0"/>
              </a:rPr>
              <a:t>просмотр всей информации, в том числе электронных документов, размещенных </a:t>
            </a:r>
            <a:r>
              <a:rPr lang="ru-RU" sz="1200" b="1" dirty="0" smtClean="0">
                <a:solidFill>
                  <a:srgbClr val="1AA9BF"/>
                </a:solidFill>
                <a:ea typeface="PT Sans" panose="020B0503020203020204" pitchFamily="34" charset="-52"/>
                <a:cs typeface="Arial" panose="020B0604020202020204" pitchFamily="34" charset="0"/>
              </a:rPr>
              <a:t>в ГИС </a:t>
            </a:r>
            <a:r>
              <a:rPr lang="ru-RU" sz="1200" b="1" dirty="0">
                <a:solidFill>
                  <a:srgbClr val="1AA9BF"/>
                </a:solidFill>
                <a:ea typeface="PT Sans" panose="020B0503020203020204" pitchFamily="34" charset="-52"/>
                <a:cs typeface="Arial" panose="020B0604020202020204" pitchFamily="34" charset="0"/>
              </a:rPr>
              <a:t>ЕСГФК, в части компетенции участника ГИС </a:t>
            </a:r>
            <a:r>
              <a:rPr lang="ru-RU" sz="1200" b="1" dirty="0" smtClean="0">
                <a:solidFill>
                  <a:srgbClr val="1AA9BF"/>
                </a:solidFill>
                <a:ea typeface="PT Sans" panose="020B0503020203020204" pitchFamily="34" charset="-52"/>
                <a:cs typeface="Arial" panose="020B0604020202020204" pitchFamily="34" charset="0"/>
              </a:rPr>
              <a:t>ЕСГФК;</a:t>
            </a:r>
          </a:p>
          <a:p>
            <a:endParaRPr lang="ru-RU" sz="1200" b="1" dirty="0" smtClean="0">
              <a:solidFill>
                <a:srgbClr val="1AA9BF"/>
              </a:solidFill>
              <a:ea typeface="PT Sans" panose="020B0503020203020204" pitchFamily="34" charset="-52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b="1" dirty="0">
                <a:solidFill>
                  <a:srgbClr val="1AA9BF"/>
                </a:solidFill>
                <a:ea typeface="PT Sans" panose="020B0503020203020204" pitchFamily="34" charset="-52"/>
                <a:cs typeface="Arial" panose="020B0604020202020204" pitchFamily="34" charset="0"/>
              </a:rPr>
              <a:t>получение всех видов отчетности, предусмотренной в ГИС ЕСГФК, в </a:t>
            </a:r>
            <a:r>
              <a:rPr lang="ru-RU" sz="1200" b="1" dirty="0" smtClean="0">
                <a:solidFill>
                  <a:srgbClr val="1AA9BF"/>
                </a:solidFill>
                <a:ea typeface="PT Sans" panose="020B0503020203020204" pitchFamily="34" charset="-52"/>
                <a:cs typeface="Arial" panose="020B0604020202020204" pitchFamily="34" charset="0"/>
              </a:rPr>
              <a:t>части компетенции </a:t>
            </a:r>
            <a:r>
              <a:rPr lang="ru-RU" sz="1200" b="1" dirty="0">
                <a:solidFill>
                  <a:srgbClr val="1AA9BF"/>
                </a:solidFill>
                <a:ea typeface="PT Sans" panose="020B0503020203020204" pitchFamily="34" charset="-52"/>
                <a:cs typeface="Arial" panose="020B0604020202020204" pitchFamily="34" charset="0"/>
              </a:rPr>
              <a:t>участника ГИС </a:t>
            </a:r>
            <a:r>
              <a:rPr lang="ru-RU" sz="1200" b="1" dirty="0" smtClean="0">
                <a:solidFill>
                  <a:srgbClr val="1AA9BF"/>
                </a:solidFill>
                <a:ea typeface="PT Sans" panose="020B0503020203020204" pitchFamily="34" charset="-52"/>
                <a:cs typeface="Arial" panose="020B0604020202020204" pitchFamily="34" charset="0"/>
              </a:rPr>
              <a:t>ЕСГФК;</a:t>
            </a:r>
          </a:p>
          <a:p>
            <a:endParaRPr lang="ru-RU" sz="1200" b="1" dirty="0" smtClean="0">
              <a:solidFill>
                <a:srgbClr val="1AA9BF"/>
              </a:solidFill>
              <a:ea typeface="PT Sans" panose="020B0503020203020204" pitchFamily="34" charset="-52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b="1" dirty="0">
                <a:solidFill>
                  <a:srgbClr val="1AA9BF"/>
                </a:solidFill>
                <a:ea typeface="PT Sans" panose="020B0503020203020204" pitchFamily="34" charset="-52"/>
                <a:cs typeface="Arial" panose="020B0604020202020204" pitchFamily="34" charset="0"/>
              </a:rPr>
              <a:t>размещение информации об осуществлении государственного (</a:t>
            </a:r>
            <a:r>
              <a:rPr lang="ru-RU" sz="1200" b="1" dirty="0" smtClean="0">
                <a:solidFill>
                  <a:srgbClr val="1AA9BF"/>
                </a:solidFill>
                <a:ea typeface="PT Sans" panose="020B0503020203020204" pitchFamily="34" charset="-52"/>
                <a:cs typeface="Arial" panose="020B0604020202020204" pitchFamily="34" charset="0"/>
              </a:rPr>
              <a:t>муниципального) финансового </a:t>
            </a:r>
            <a:r>
              <a:rPr lang="ru-RU" sz="1200" b="1" dirty="0">
                <a:solidFill>
                  <a:srgbClr val="1AA9BF"/>
                </a:solidFill>
                <a:ea typeface="PT Sans" panose="020B0503020203020204" pitchFamily="34" charset="-52"/>
                <a:cs typeface="Arial" panose="020B0604020202020204" pitchFamily="34" charset="0"/>
              </a:rPr>
              <a:t>аудита (контроля), в том числе о мерах, принятых по </a:t>
            </a:r>
            <a:r>
              <a:rPr lang="ru-RU" sz="1200" b="1" dirty="0" smtClean="0">
                <a:solidFill>
                  <a:srgbClr val="1AA9BF"/>
                </a:solidFill>
                <a:ea typeface="PT Sans" panose="020B0503020203020204" pitchFamily="34" charset="-52"/>
                <a:cs typeface="Arial" panose="020B0604020202020204" pitchFamily="34" charset="0"/>
              </a:rPr>
              <a:t>предписаниям, представлениям</a:t>
            </a:r>
            <a:r>
              <a:rPr lang="ru-RU" sz="1200" b="1" dirty="0">
                <a:solidFill>
                  <a:srgbClr val="1AA9BF"/>
                </a:solidFill>
                <a:ea typeface="PT Sans" panose="020B0503020203020204" pitchFamily="34" charset="-52"/>
                <a:cs typeface="Arial" panose="020B0604020202020204" pitchFamily="34" charset="0"/>
              </a:rPr>
              <a:t>, уведомлениям о применении бюджетных мер </a:t>
            </a:r>
            <a:r>
              <a:rPr lang="ru-RU" sz="1200" b="1" dirty="0" smtClean="0">
                <a:solidFill>
                  <a:srgbClr val="1AA9BF"/>
                </a:solidFill>
                <a:ea typeface="PT Sans" panose="020B0503020203020204" pitchFamily="34" charset="-52"/>
                <a:cs typeface="Arial" panose="020B0604020202020204" pitchFamily="34" charset="0"/>
              </a:rPr>
              <a:t>принуждения,</a:t>
            </a:r>
          </a:p>
          <a:p>
            <a:r>
              <a:rPr lang="ru-RU" sz="1200" b="1" dirty="0">
                <a:solidFill>
                  <a:srgbClr val="1AA9BF"/>
                </a:solidFill>
                <a:ea typeface="PT Sans" panose="020B0503020203020204" pitchFamily="34" charset="-52"/>
                <a:cs typeface="Arial" panose="020B0604020202020204" pitchFamily="34" charset="0"/>
              </a:rPr>
              <a:t> </a:t>
            </a:r>
            <a:r>
              <a:rPr lang="ru-RU" sz="1200" b="1" dirty="0" smtClean="0">
                <a:solidFill>
                  <a:srgbClr val="1AA9BF"/>
                </a:solidFill>
                <a:ea typeface="PT Sans" panose="020B0503020203020204" pitchFamily="34" charset="-52"/>
                <a:cs typeface="Arial" panose="020B0604020202020204" pitchFamily="34" charset="0"/>
              </a:rPr>
              <a:t>   о привлечении </a:t>
            </a:r>
            <a:r>
              <a:rPr lang="ru-RU" sz="1200" b="1" dirty="0">
                <a:solidFill>
                  <a:srgbClr val="1AA9BF"/>
                </a:solidFill>
                <a:ea typeface="PT Sans" panose="020B0503020203020204" pitchFamily="34" charset="-52"/>
                <a:cs typeface="Arial" panose="020B0604020202020204" pitchFamily="34" charset="0"/>
              </a:rPr>
              <a:t>к административной </a:t>
            </a:r>
            <a:r>
              <a:rPr lang="ru-RU" sz="1200" b="1" dirty="0" smtClean="0">
                <a:solidFill>
                  <a:srgbClr val="1AA9BF"/>
                </a:solidFill>
                <a:ea typeface="PT Sans" panose="020B0503020203020204" pitchFamily="34" charset="-52"/>
                <a:cs typeface="Arial" panose="020B0604020202020204" pitchFamily="34" charset="0"/>
              </a:rPr>
              <a:t>ответственности</a:t>
            </a:r>
            <a:endParaRPr lang="ru-RU" sz="1200" b="1" dirty="0">
              <a:solidFill>
                <a:srgbClr val="1AA9BF"/>
              </a:solidFill>
              <a:ea typeface="PT Sans" panose="020B0503020203020204" pitchFamily="34" charset="-5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89670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 hidden="1"/>
          <p:cNvSpPr/>
          <p:nvPr/>
        </p:nvSpPr>
        <p:spPr>
          <a:xfrm>
            <a:off x="4813540" y="3798812"/>
            <a:ext cx="6262777" cy="2170667"/>
          </a:xfrm>
          <a:prstGeom prst="rect">
            <a:avLst/>
          </a:prstGeom>
          <a:blipFill dpi="0" rotWithShape="1">
            <a:blip r:embed="rId3">
              <a:alphaModFix amt="1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Freeform 5"/>
          <p:cNvSpPr>
            <a:spLocks noEditPoints="1"/>
          </p:cNvSpPr>
          <p:nvPr/>
        </p:nvSpPr>
        <p:spPr bwMode="auto">
          <a:xfrm>
            <a:off x="3545456" y="1532465"/>
            <a:ext cx="1526850" cy="1697111"/>
          </a:xfrm>
          <a:custGeom>
            <a:avLst/>
            <a:gdLst>
              <a:gd name="T0" fmla="*/ 5 w 232"/>
              <a:gd name="T1" fmla="*/ 63 h 259"/>
              <a:gd name="T2" fmla="*/ 21 w 232"/>
              <a:gd name="T3" fmla="*/ 53 h 259"/>
              <a:gd name="T4" fmla="*/ 42 w 232"/>
              <a:gd name="T5" fmla="*/ 22 h 259"/>
              <a:gd name="T6" fmla="*/ 64 w 232"/>
              <a:gd name="T7" fmla="*/ 85 h 259"/>
              <a:gd name="T8" fmla="*/ 88 w 232"/>
              <a:gd name="T9" fmla="*/ 100 h 259"/>
              <a:gd name="T10" fmla="*/ 58 w 232"/>
              <a:gd name="T11" fmla="*/ 65 h 259"/>
              <a:gd name="T12" fmla="*/ 76 w 232"/>
              <a:gd name="T13" fmla="*/ 55 h 259"/>
              <a:gd name="T14" fmla="*/ 51 w 232"/>
              <a:gd name="T15" fmla="*/ 48 h 259"/>
              <a:gd name="T16" fmla="*/ 72 w 232"/>
              <a:gd name="T17" fmla="*/ 30 h 259"/>
              <a:gd name="T18" fmla="*/ 94 w 232"/>
              <a:gd name="T19" fmla="*/ 39 h 259"/>
              <a:gd name="T20" fmla="*/ 102 w 232"/>
              <a:gd name="T21" fmla="*/ 41 h 259"/>
              <a:gd name="T22" fmla="*/ 109 w 232"/>
              <a:gd name="T23" fmla="*/ 14 h 259"/>
              <a:gd name="T24" fmla="*/ 118 w 232"/>
              <a:gd name="T25" fmla="*/ 2 h 259"/>
              <a:gd name="T26" fmla="*/ 130 w 232"/>
              <a:gd name="T27" fmla="*/ 13 h 259"/>
              <a:gd name="T28" fmla="*/ 129 w 232"/>
              <a:gd name="T29" fmla="*/ 43 h 259"/>
              <a:gd name="T30" fmla="*/ 140 w 232"/>
              <a:gd name="T31" fmla="*/ 39 h 259"/>
              <a:gd name="T32" fmla="*/ 168 w 232"/>
              <a:gd name="T33" fmla="*/ 27 h 259"/>
              <a:gd name="T34" fmla="*/ 179 w 232"/>
              <a:gd name="T35" fmla="*/ 47 h 259"/>
              <a:gd name="T36" fmla="*/ 161 w 232"/>
              <a:gd name="T37" fmla="*/ 57 h 259"/>
              <a:gd name="T38" fmla="*/ 169 w 232"/>
              <a:gd name="T39" fmla="*/ 73 h 259"/>
              <a:gd name="T40" fmla="*/ 143 w 232"/>
              <a:gd name="T41" fmla="*/ 102 h 259"/>
              <a:gd name="T42" fmla="*/ 179 w 232"/>
              <a:gd name="T43" fmla="*/ 71 h 259"/>
              <a:gd name="T44" fmla="*/ 201 w 232"/>
              <a:gd name="T45" fmla="*/ 33 h 259"/>
              <a:gd name="T46" fmla="*/ 218 w 232"/>
              <a:gd name="T47" fmla="*/ 47 h 259"/>
              <a:gd name="T48" fmla="*/ 227 w 232"/>
              <a:gd name="T49" fmla="*/ 73 h 259"/>
              <a:gd name="T50" fmla="*/ 224 w 232"/>
              <a:gd name="T51" fmla="*/ 109 h 259"/>
              <a:gd name="T52" fmla="*/ 200 w 232"/>
              <a:gd name="T53" fmla="*/ 140 h 259"/>
              <a:gd name="T54" fmla="*/ 183 w 232"/>
              <a:gd name="T55" fmla="*/ 165 h 259"/>
              <a:gd name="T56" fmla="*/ 157 w 232"/>
              <a:gd name="T57" fmla="*/ 165 h 259"/>
              <a:gd name="T58" fmla="*/ 150 w 232"/>
              <a:gd name="T59" fmla="*/ 204 h 259"/>
              <a:gd name="T60" fmla="*/ 158 w 232"/>
              <a:gd name="T61" fmla="*/ 242 h 259"/>
              <a:gd name="T62" fmla="*/ 126 w 232"/>
              <a:gd name="T63" fmla="*/ 248 h 259"/>
              <a:gd name="T64" fmla="*/ 93 w 232"/>
              <a:gd name="T65" fmla="*/ 244 h 259"/>
              <a:gd name="T66" fmla="*/ 91 w 232"/>
              <a:gd name="T67" fmla="*/ 203 h 259"/>
              <a:gd name="T68" fmla="*/ 69 w 232"/>
              <a:gd name="T69" fmla="*/ 195 h 259"/>
              <a:gd name="T70" fmla="*/ 66 w 232"/>
              <a:gd name="T71" fmla="*/ 163 h 259"/>
              <a:gd name="T72" fmla="*/ 47 w 232"/>
              <a:gd name="T73" fmla="*/ 158 h 259"/>
              <a:gd name="T74" fmla="*/ 32 w 232"/>
              <a:gd name="T75" fmla="*/ 139 h 259"/>
              <a:gd name="T76" fmla="*/ 8 w 232"/>
              <a:gd name="T77" fmla="*/ 109 h 259"/>
              <a:gd name="T78" fmla="*/ 132 w 232"/>
              <a:gd name="T79" fmla="*/ 186 h 259"/>
              <a:gd name="T80" fmla="*/ 142 w 232"/>
              <a:gd name="T81" fmla="*/ 174 h 259"/>
              <a:gd name="T82" fmla="*/ 159 w 232"/>
              <a:gd name="T83" fmla="*/ 139 h 259"/>
              <a:gd name="T84" fmla="*/ 94 w 232"/>
              <a:gd name="T85" fmla="*/ 109 h 259"/>
              <a:gd name="T86" fmla="*/ 89 w 232"/>
              <a:gd name="T87" fmla="*/ 173 h 259"/>
              <a:gd name="T88" fmla="*/ 100 w 232"/>
              <a:gd name="T89" fmla="*/ 180 h 259"/>
              <a:gd name="T90" fmla="*/ 119 w 232"/>
              <a:gd name="T91" fmla="*/ 85 h 259"/>
              <a:gd name="T92" fmla="*/ 105 w 232"/>
              <a:gd name="T93" fmla="*/ 60 h 259"/>
              <a:gd name="T94" fmla="*/ 120 w 232"/>
              <a:gd name="T95" fmla="*/ 109 h 259"/>
              <a:gd name="T96" fmla="*/ 135 w 232"/>
              <a:gd name="T97" fmla="*/ 127 h 259"/>
              <a:gd name="T98" fmla="*/ 146 w 232"/>
              <a:gd name="T99" fmla="*/ 161 h 259"/>
              <a:gd name="T100" fmla="*/ 134 w 232"/>
              <a:gd name="T101" fmla="*/ 153 h 259"/>
              <a:gd name="T102" fmla="*/ 119 w 232"/>
              <a:gd name="T103" fmla="*/ 162 h 259"/>
              <a:gd name="T104" fmla="*/ 120 w 232"/>
              <a:gd name="T105" fmla="*/ 182 h 259"/>
              <a:gd name="T106" fmla="*/ 106 w 232"/>
              <a:gd name="T107" fmla="*/ 180 h 259"/>
              <a:gd name="T108" fmla="*/ 105 w 232"/>
              <a:gd name="T109" fmla="*/ 137 h 259"/>
              <a:gd name="T110" fmla="*/ 104 w 232"/>
              <a:gd name="T111" fmla="*/ 163 h 259"/>
              <a:gd name="T112" fmla="*/ 96 w 232"/>
              <a:gd name="T113" fmla="*/ 126 h 259"/>
              <a:gd name="T114" fmla="*/ 104 w 232"/>
              <a:gd name="T115" fmla="*/ 115 h 259"/>
              <a:gd name="T116" fmla="*/ 114 w 232"/>
              <a:gd name="T117" fmla="*/ 112 h 259"/>
              <a:gd name="T118" fmla="*/ 138 w 232"/>
              <a:gd name="T119" fmla="*/ 148 h 259"/>
              <a:gd name="T120" fmla="*/ 88 w 232"/>
              <a:gd name="T121" fmla="*/ 161 h 259"/>
              <a:gd name="T122" fmla="*/ 145 w 232"/>
              <a:gd name="T123" fmla="*/ 161 h 2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32" h="259">
                <a:moveTo>
                  <a:pt x="0" y="92"/>
                </a:moveTo>
                <a:cubicBezTo>
                  <a:pt x="0" y="92"/>
                  <a:pt x="0" y="92"/>
                  <a:pt x="0" y="92"/>
                </a:cubicBezTo>
                <a:cubicBezTo>
                  <a:pt x="0" y="92"/>
                  <a:pt x="0" y="91"/>
                  <a:pt x="0" y="91"/>
                </a:cubicBezTo>
                <a:cubicBezTo>
                  <a:pt x="1" y="91"/>
                  <a:pt x="1" y="91"/>
                  <a:pt x="2" y="91"/>
                </a:cubicBezTo>
                <a:cubicBezTo>
                  <a:pt x="2" y="92"/>
                  <a:pt x="2" y="92"/>
                  <a:pt x="3" y="92"/>
                </a:cubicBezTo>
                <a:cubicBezTo>
                  <a:pt x="5" y="93"/>
                  <a:pt x="6" y="94"/>
                  <a:pt x="9" y="94"/>
                </a:cubicBezTo>
                <a:cubicBezTo>
                  <a:pt x="10" y="95"/>
                  <a:pt x="11" y="95"/>
                  <a:pt x="13" y="96"/>
                </a:cubicBezTo>
                <a:cubicBezTo>
                  <a:pt x="13" y="96"/>
                  <a:pt x="13" y="96"/>
                  <a:pt x="13" y="96"/>
                </a:cubicBezTo>
                <a:cubicBezTo>
                  <a:pt x="13" y="95"/>
                  <a:pt x="13" y="95"/>
                  <a:pt x="13" y="95"/>
                </a:cubicBezTo>
                <a:cubicBezTo>
                  <a:pt x="12" y="93"/>
                  <a:pt x="11" y="91"/>
                  <a:pt x="12" y="89"/>
                </a:cubicBezTo>
                <a:cubicBezTo>
                  <a:pt x="12" y="89"/>
                  <a:pt x="12" y="88"/>
                  <a:pt x="11" y="88"/>
                </a:cubicBezTo>
                <a:cubicBezTo>
                  <a:pt x="10" y="86"/>
                  <a:pt x="9" y="85"/>
                  <a:pt x="9" y="83"/>
                </a:cubicBezTo>
                <a:cubicBezTo>
                  <a:pt x="7" y="79"/>
                  <a:pt x="5" y="74"/>
                  <a:pt x="5" y="69"/>
                </a:cubicBezTo>
                <a:cubicBezTo>
                  <a:pt x="5" y="68"/>
                  <a:pt x="5" y="67"/>
                  <a:pt x="5" y="65"/>
                </a:cubicBezTo>
                <a:cubicBezTo>
                  <a:pt x="5" y="65"/>
                  <a:pt x="5" y="64"/>
                  <a:pt x="5" y="63"/>
                </a:cubicBezTo>
                <a:cubicBezTo>
                  <a:pt x="5" y="63"/>
                  <a:pt x="5" y="62"/>
                  <a:pt x="6" y="63"/>
                </a:cubicBezTo>
                <a:cubicBezTo>
                  <a:pt x="6" y="63"/>
                  <a:pt x="6" y="63"/>
                  <a:pt x="6" y="63"/>
                </a:cubicBezTo>
                <a:cubicBezTo>
                  <a:pt x="7" y="64"/>
                  <a:pt x="8" y="66"/>
                  <a:pt x="10" y="67"/>
                </a:cubicBezTo>
                <a:cubicBezTo>
                  <a:pt x="11" y="67"/>
                  <a:pt x="12" y="68"/>
                  <a:pt x="13" y="69"/>
                </a:cubicBezTo>
                <a:cubicBezTo>
                  <a:pt x="14" y="69"/>
                  <a:pt x="14" y="69"/>
                  <a:pt x="14" y="69"/>
                </a:cubicBezTo>
                <a:cubicBezTo>
                  <a:pt x="13" y="68"/>
                  <a:pt x="13" y="67"/>
                  <a:pt x="13" y="67"/>
                </a:cubicBezTo>
                <a:cubicBezTo>
                  <a:pt x="12" y="63"/>
                  <a:pt x="12" y="60"/>
                  <a:pt x="12" y="56"/>
                </a:cubicBezTo>
                <a:cubicBezTo>
                  <a:pt x="12" y="54"/>
                  <a:pt x="12" y="53"/>
                  <a:pt x="12" y="51"/>
                </a:cubicBezTo>
                <a:cubicBezTo>
                  <a:pt x="12" y="50"/>
                  <a:pt x="12" y="49"/>
                  <a:pt x="12" y="48"/>
                </a:cubicBezTo>
                <a:cubicBezTo>
                  <a:pt x="13" y="47"/>
                  <a:pt x="13" y="47"/>
                  <a:pt x="13" y="47"/>
                </a:cubicBezTo>
                <a:cubicBezTo>
                  <a:pt x="14" y="47"/>
                  <a:pt x="14" y="47"/>
                  <a:pt x="14" y="47"/>
                </a:cubicBezTo>
                <a:cubicBezTo>
                  <a:pt x="15" y="48"/>
                  <a:pt x="16" y="49"/>
                  <a:pt x="17" y="50"/>
                </a:cubicBezTo>
                <a:cubicBezTo>
                  <a:pt x="18" y="51"/>
                  <a:pt x="19" y="53"/>
                  <a:pt x="21" y="54"/>
                </a:cubicBezTo>
                <a:cubicBezTo>
                  <a:pt x="21" y="54"/>
                  <a:pt x="21" y="54"/>
                  <a:pt x="21" y="54"/>
                </a:cubicBezTo>
                <a:cubicBezTo>
                  <a:pt x="21" y="54"/>
                  <a:pt x="21" y="53"/>
                  <a:pt x="21" y="53"/>
                </a:cubicBezTo>
                <a:cubicBezTo>
                  <a:pt x="21" y="50"/>
                  <a:pt x="21" y="47"/>
                  <a:pt x="21" y="44"/>
                </a:cubicBezTo>
                <a:cubicBezTo>
                  <a:pt x="21" y="42"/>
                  <a:pt x="22" y="40"/>
                  <a:pt x="22" y="37"/>
                </a:cubicBezTo>
                <a:cubicBezTo>
                  <a:pt x="23" y="36"/>
                  <a:pt x="23" y="35"/>
                  <a:pt x="23" y="34"/>
                </a:cubicBezTo>
                <a:cubicBezTo>
                  <a:pt x="23" y="33"/>
                  <a:pt x="24" y="33"/>
                  <a:pt x="24" y="33"/>
                </a:cubicBezTo>
                <a:cubicBezTo>
                  <a:pt x="25" y="33"/>
                  <a:pt x="25" y="33"/>
                  <a:pt x="25" y="34"/>
                </a:cubicBezTo>
                <a:cubicBezTo>
                  <a:pt x="25" y="34"/>
                  <a:pt x="25" y="35"/>
                  <a:pt x="26" y="35"/>
                </a:cubicBezTo>
                <a:cubicBezTo>
                  <a:pt x="26" y="36"/>
                  <a:pt x="26" y="37"/>
                  <a:pt x="27" y="38"/>
                </a:cubicBezTo>
                <a:cubicBezTo>
                  <a:pt x="28" y="39"/>
                  <a:pt x="28" y="40"/>
                  <a:pt x="29" y="41"/>
                </a:cubicBezTo>
                <a:cubicBezTo>
                  <a:pt x="29" y="41"/>
                  <a:pt x="29" y="41"/>
                  <a:pt x="30" y="42"/>
                </a:cubicBezTo>
                <a:cubicBezTo>
                  <a:pt x="30" y="41"/>
                  <a:pt x="30" y="41"/>
                  <a:pt x="30" y="41"/>
                </a:cubicBezTo>
                <a:cubicBezTo>
                  <a:pt x="30" y="39"/>
                  <a:pt x="30" y="37"/>
                  <a:pt x="31" y="35"/>
                </a:cubicBezTo>
                <a:cubicBezTo>
                  <a:pt x="31" y="32"/>
                  <a:pt x="33" y="30"/>
                  <a:pt x="34" y="27"/>
                </a:cubicBezTo>
                <a:cubicBezTo>
                  <a:pt x="35" y="25"/>
                  <a:pt x="37" y="23"/>
                  <a:pt x="39" y="22"/>
                </a:cubicBezTo>
                <a:cubicBezTo>
                  <a:pt x="39" y="22"/>
                  <a:pt x="40" y="21"/>
                  <a:pt x="41" y="21"/>
                </a:cubicBezTo>
                <a:cubicBezTo>
                  <a:pt x="41" y="21"/>
                  <a:pt x="42" y="21"/>
                  <a:pt x="42" y="22"/>
                </a:cubicBezTo>
                <a:cubicBezTo>
                  <a:pt x="41" y="22"/>
                  <a:pt x="41" y="23"/>
                  <a:pt x="41" y="23"/>
                </a:cubicBezTo>
                <a:cubicBezTo>
                  <a:pt x="41" y="24"/>
                  <a:pt x="41" y="26"/>
                  <a:pt x="40" y="27"/>
                </a:cubicBezTo>
                <a:cubicBezTo>
                  <a:pt x="40" y="30"/>
                  <a:pt x="41" y="33"/>
                  <a:pt x="42" y="36"/>
                </a:cubicBezTo>
                <a:cubicBezTo>
                  <a:pt x="42" y="39"/>
                  <a:pt x="43" y="43"/>
                  <a:pt x="43" y="46"/>
                </a:cubicBezTo>
                <a:cubicBezTo>
                  <a:pt x="43" y="47"/>
                  <a:pt x="43" y="48"/>
                  <a:pt x="43" y="49"/>
                </a:cubicBezTo>
                <a:cubicBezTo>
                  <a:pt x="44" y="49"/>
                  <a:pt x="44" y="49"/>
                  <a:pt x="44" y="49"/>
                </a:cubicBezTo>
                <a:cubicBezTo>
                  <a:pt x="45" y="50"/>
                  <a:pt x="45" y="50"/>
                  <a:pt x="45" y="51"/>
                </a:cubicBezTo>
                <a:cubicBezTo>
                  <a:pt x="45" y="52"/>
                  <a:pt x="45" y="52"/>
                  <a:pt x="45" y="53"/>
                </a:cubicBezTo>
                <a:cubicBezTo>
                  <a:pt x="45" y="57"/>
                  <a:pt x="46" y="60"/>
                  <a:pt x="48" y="63"/>
                </a:cubicBezTo>
                <a:cubicBezTo>
                  <a:pt x="49" y="66"/>
                  <a:pt x="51" y="68"/>
                  <a:pt x="52" y="71"/>
                </a:cubicBezTo>
                <a:cubicBezTo>
                  <a:pt x="52" y="72"/>
                  <a:pt x="52" y="72"/>
                  <a:pt x="53" y="72"/>
                </a:cubicBezTo>
                <a:cubicBezTo>
                  <a:pt x="53" y="72"/>
                  <a:pt x="53" y="72"/>
                  <a:pt x="53" y="72"/>
                </a:cubicBezTo>
                <a:cubicBezTo>
                  <a:pt x="54" y="71"/>
                  <a:pt x="55" y="71"/>
                  <a:pt x="55" y="72"/>
                </a:cubicBezTo>
                <a:cubicBezTo>
                  <a:pt x="55" y="72"/>
                  <a:pt x="56" y="73"/>
                  <a:pt x="56" y="74"/>
                </a:cubicBezTo>
                <a:cubicBezTo>
                  <a:pt x="58" y="77"/>
                  <a:pt x="61" y="81"/>
                  <a:pt x="64" y="85"/>
                </a:cubicBezTo>
                <a:cubicBezTo>
                  <a:pt x="66" y="87"/>
                  <a:pt x="67" y="90"/>
                  <a:pt x="66" y="93"/>
                </a:cubicBezTo>
                <a:cubicBezTo>
                  <a:pt x="66" y="95"/>
                  <a:pt x="65" y="97"/>
                  <a:pt x="64" y="98"/>
                </a:cubicBezTo>
                <a:cubicBezTo>
                  <a:pt x="64" y="98"/>
                  <a:pt x="63" y="99"/>
                  <a:pt x="63" y="99"/>
                </a:cubicBezTo>
                <a:cubicBezTo>
                  <a:pt x="62" y="100"/>
                  <a:pt x="62" y="100"/>
                  <a:pt x="62" y="101"/>
                </a:cubicBezTo>
                <a:cubicBezTo>
                  <a:pt x="62" y="102"/>
                  <a:pt x="62" y="103"/>
                  <a:pt x="63" y="105"/>
                </a:cubicBezTo>
                <a:cubicBezTo>
                  <a:pt x="63" y="106"/>
                  <a:pt x="63" y="106"/>
                  <a:pt x="64" y="106"/>
                </a:cubicBezTo>
                <a:cubicBezTo>
                  <a:pt x="67" y="107"/>
                  <a:pt x="69" y="108"/>
                  <a:pt x="70" y="111"/>
                </a:cubicBezTo>
                <a:cubicBezTo>
                  <a:pt x="71" y="113"/>
                  <a:pt x="73" y="114"/>
                  <a:pt x="76" y="115"/>
                </a:cubicBezTo>
                <a:cubicBezTo>
                  <a:pt x="77" y="115"/>
                  <a:pt x="77" y="115"/>
                  <a:pt x="77" y="115"/>
                </a:cubicBezTo>
                <a:cubicBezTo>
                  <a:pt x="78" y="114"/>
                  <a:pt x="78" y="113"/>
                  <a:pt x="78" y="113"/>
                </a:cubicBezTo>
                <a:cubicBezTo>
                  <a:pt x="80" y="111"/>
                  <a:pt x="82" y="110"/>
                  <a:pt x="83" y="109"/>
                </a:cubicBezTo>
                <a:cubicBezTo>
                  <a:pt x="85" y="108"/>
                  <a:pt x="86" y="107"/>
                  <a:pt x="87" y="106"/>
                </a:cubicBezTo>
                <a:cubicBezTo>
                  <a:pt x="88" y="105"/>
                  <a:pt x="89" y="103"/>
                  <a:pt x="89" y="101"/>
                </a:cubicBezTo>
                <a:cubicBezTo>
                  <a:pt x="89" y="101"/>
                  <a:pt x="89" y="101"/>
                  <a:pt x="89" y="101"/>
                </a:cubicBezTo>
                <a:cubicBezTo>
                  <a:pt x="88" y="101"/>
                  <a:pt x="88" y="101"/>
                  <a:pt x="88" y="100"/>
                </a:cubicBezTo>
                <a:cubicBezTo>
                  <a:pt x="89" y="99"/>
                  <a:pt x="89" y="99"/>
                  <a:pt x="89" y="98"/>
                </a:cubicBezTo>
                <a:cubicBezTo>
                  <a:pt x="90" y="96"/>
                  <a:pt x="90" y="95"/>
                  <a:pt x="90" y="93"/>
                </a:cubicBezTo>
                <a:cubicBezTo>
                  <a:pt x="90" y="90"/>
                  <a:pt x="88" y="87"/>
                  <a:pt x="87" y="84"/>
                </a:cubicBezTo>
                <a:cubicBezTo>
                  <a:pt x="86" y="84"/>
                  <a:pt x="86" y="83"/>
                  <a:pt x="85" y="83"/>
                </a:cubicBezTo>
                <a:cubicBezTo>
                  <a:pt x="84" y="83"/>
                  <a:pt x="83" y="82"/>
                  <a:pt x="82" y="82"/>
                </a:cubicBezTo>
                <a:cubicBezTo>
                  <a:pt x="82" y="81"/>
                  <a:pt x="81" y="81"/>
                  <a:pt x="80" y="81"/>
                </a:cubicBezTo>
                <a:cubicBezTo>
                  <a:pt x="80" y="81"/>
                  <a:pt x="79" y="81"/>
                  <a:pt x="79" y="80"/>
                </a:cubicBezTo>
                <a:cubicBezTo>
                  <a:pt x="78" y="79"/>
                  <a:pt x="77" y="78"/>
                  <a:pt x="76" y="78"/>
                </a:cubicBezTo>
                <a:cubicBezTo>
                  <a:pt x="74" y="76"/>
                  <a:pt x="71" y="76"/>
                  <a:pt x="69" y="77"/>
                </a:cubicBezTo>
                <a:cubicBezTo>
                  <a:pt x="69" y="77"/>
                  <a:pt x="69" y="77"/>
                  <a:pt x="69" y="77"/>
                </a:cubicBezTo>
                <a:cubicBezTo>
                  <a:pt x="68" y="77"/>
                  <a:pt x="68" y="77"/>
                  <a:pt x="68" y="76"/>
                </a:cubicBezTo>
                <a:cubicBezTo>
                  <a:pt x="68" y="76"/>
                  <a:pt x="68" y="75"/>
                  <a:pt x="68" y="75"/>
                </a:cubicBezTo>
                <a:cubicBezTo>
                  <a:pt x="68" y="75"/>
                  <a:pt x="68" y="74"/>
                  <a:pt x="67" y="74"/>
                </a:cubicBezTo>
                <a:cubicBezTo>
                  <a:pt x="66" y="74"/>
                  <a:pt x="66" y="74"/>
                  <a:pt x="65" y="74"/>
                </a:cubicBezTo>
                <a:cubicBezTo>
                  <a:pt x="61" y="73"/>
                  <a:pt x="58" y="70"/>
                  <a:pt x="58" y="65"/>
                </a:cubicBezTo>
                <a:cubicBezTo>
                  <a:pt x="58" y="65"/>
                  <a:pt x="58" y="64"/>
                  <a:pt x="59" y="64"/>
                </a:cubicBezTo>
                <a:cubicBezTo>
                  <a:pt x="59" y="64"/>
                  <a:pt x="59" y="64"/>
                  <a:pt x="60" y="65"/>
                </a:cubicBezTo>
                <a:cubicBezTo>
                  <a:pt x="60" y="65"/>
                  <a:pt x="61" y="66"/>
                  <a:pt x="61" y="66"/>
                </a:cubicBezTo>
                <a:cubicBezTo>
                  <a:pt x="64" y="68"/>
                  <a:pt x="67" y="69"/>
                  <a:pt x="70" y="69"/>
                </a:cubicBezTo>
                <a:cubicBezTo>
                  <a:pt x="70" y="69"/>
                  <a:pt x="71" y="69"/>
                  <a:pt x="71" y="69"/>
                </a:cubicBezTo>
                <a:cubicBezTo>
                  <a:pt x="71" y="69"/>
                  <a:pt x="71" y="69"/>
                  <a:pt x="71" y="68"/>
                </a:cubicBezTo>
                <a:cubicBezTo>
                  <a:pt x="70" y="67"/>
                  <a:pt x="69" y="66"/>
                  <a:pt x="68" y="66"/>
                </a:cubicBezTo>
                <a:cubicBezTo>
                  <a:pt x="66" y="65"/>
                  <a:pt x="65" y="65"/>
                  <a:pt x="64" y="66"/>
                </a:cubicBezTo>
                <a:cubicBezTo>
                  <a:pt x="63" y="67"/>
                  <a:pt x="63" y="66"/>
                  <a:pt x="63" y="65"/>
                </a:cubicBezTo>
                <a:cubicBezTo>
                  <a:pt x="63" y="65"/>
                  <a:pt x="63" y="64"/>
                  <a:pt x="63" y="63"/>
                </a:cubicBezTo>
                <a:cubicBezTo>
                  <a:pt x="63" y="61"/>
                  <a:pt x="64" y="59"/>
                  <a:pt x="66" y="58"/>
                </a:cubicBezTo>
                <a:cubicBezTo>
                  <a:pt x="67" y="58"/>
                  <a:pt x="68" y="58"/>
                  <a:pt x="69" y="57"/>
                </a:cubicBezTo>
                <a:cubicBezTo>
                  <a:pt x="69" y="57"/>
                  <a:pt x="70" y="57"/>
                  <a:pt x="70" y="57"/>
                </a:cubicBezTo>
                <a:cubicBezTo>
                  <a:pt x="71" y="56"/>
                  <a:pt x="73" y="56"/>
                  <a:pt x="74" y="56"/>
                </a:cubicBezTo>
                <a:cubicBezTo>
                  <a:pt x="75" y="56"/>
                  <a:pt x="75" y="56"/>
                  <a:pt x="76" y="55"/>
                </a:cubicBezTo>
                <a:cubicBezTo>
                  <a:pt x="76" y="55"/>
                  <a:pt x="76" y="55"/>
                  <a:pt x="76" y="55"/>
                </a:cubicBezTo>
                <a:cubicBezTo>
                  <a:pt x="75" y="55"/>
                  <a:pt x="75" y="55"/>
                  <a:pt x="75" y="55"/>
                </a:cubicBezTo>
                <a:cubicBezTo>
                  <a:pt x="74" y="54"/>
                  <a:pt x="72" y="53"/>
                  <a:pt x="71" y="51"/>
                </a:cubicBezTo>
                <a:cubicBezTo>
                  <a:pt x="70" y="49"/>
                  <a:pt x="68" y="47"/>
                  <a:pt x="68" y="45"/>
                </a:cubicBezTo>
                <a:cubicBezTo>
                  <a:pt x="68" y="44"/>
                  <a:pt x="68" y="42"/>
                  <a:pt x="68" y="41"/>
                </a:cubicBezTo>
                <a:cubicBezTo>
                  <a:pt x="68" y="39"/>
                  <a:pt x="67" y="38"/>
                  <a:pt x="66" y="38"/>
                </a:cubicBezTo>
                <a:cubicBezTo>
                  <a:pt x="65" y="37"/>
                  <a:pt x="65" y="37"/>
                  <a:pt x="64" y="37"/>
                </a:cubicBezTo>
                <a:cubicBezTo>
                  <a:pt x="63" y="37"/>
                  <a:pt x="63" y="37"/>
                  <a:pt x="63" y="38"/>
                </a:cubicBezTo>
                <a:cubicBezTo>
                  <a:pt x="63" y="39"/>
                  <a:pt x="63" y="41"/>
                  <a:pt x="63" y="42"/>
                </a:cubicBezTo>
                <a:cubicBezTo>
                  <a:pt x="63" y="43"/>
                  <a:pt x="63" y="43"/>
                  <a:pt x="63" y="44"/>
                </a:cubicBezTo>
                <a:cubicBezTo>
                  <a:pt x="62" y="45"/>
                  <a:pt x="61" y="45"/>
                  <a:pt x="60" y="45"/>
                </a:cubicBezTo>
                <a:cubicBezTo>
                  <a:pt x="59" y="45"/>
                  <a:pt x="58" y="45"/>
                  <a:pt x="57" y="45"/>
                </a:cubicBezTo>
                <a:cubicBezTo>
                  <a:pt x="55" y="45"/>
                  <a:pt x="54" y="46"/>
                  <a:pt x="53" y="47"/>
                </a:cubicBezTo>
                <a:cubicBezTo>
                  <a:pt x="53" y="47"/>
                  <a:pt x="53" y="48"/>
                  <a:pt x="53" y="48"/>
                </a:cubicBezTo>
                <a:cubicBezTo>
                  <a:pt x="52" y="48"/>
                  <a:pt x="52" y="48"/>
                  <a:pt x="51" y="48"/>
                </a:cubicBezTo>
                <a:cubicBezTo>
                  <a:pt x="51" y="47"/>
                  <a:pt x="51" y="47"/>
                  <a:pt x="51" y="47"/>
                </a:cubicBezTo>
                <a:cubicBezTo>
                  <a:pt x="51" y="46"/>
                  <a:pt x="51" y="44"/>
                  <a:pt x="52" y="43"/>
                </a:cubicBezTo>
                <a:cubicBezTo>
                  <a:pt x="52" y="43"/>
                  <a:pt x="52" y="43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1" y="42"/>
                  <a:pt x="51" y="42"/>
                  <a:pt x="50" y="43"/>
                </a:cubicBezTo>
                <a:cubicBezTo>
                  <a:pt x="50" y="43"/>
                  <a:pt x="49" y="43"/>
                  <a:pt x="49" y="42"/>
                </a:cubicBezTo>
                <a:cubicBezTo>
                  <a:pt x="49" y="42"/>
                  <a:pt x="49" y="41"/>
                  <a:pt x="50" y="41"/>
                </a:cubicBezTo>
                <a:cubicBezTo>
                  <a:pt x="50" y="40"/>
                  <a:pt x="50" y="40"/>
                  <a:pt x="51" y="39"/>
                </a:cubicBezTo>
                <a:cubicBezTo>
                  <a:pt x="52" y="38"/>
                  <a:pt x="54" y="37"/>
                  <a:pt x="55" y="36"/>
                </a:cubicBezTo>
                <a:cubicBezTo>
                  <a:pt x="56" y="36"/>
                  <a:pt x="56" y="36"/>
                  <a:pt x="56" y="35"/>
                </a:cubicBezTo>
                <a:cubicBezTo>
                  <a:pt x="56" y="34"/>
                  <a:pt x="56" y="34"/>
                  <a:pt x="56" y="34"/>
                </a:cubicBezTo>
                <a:cubicBezTo>
                  <a:pt x="56" y="33"/>
                  <a:pt x="56" y="32"/>
                  <a:pt x="56" y="31"/>
                </a:cubicBezTo>
                <a:cubicBezTo>
                  <a:pt x="58" y="30"/>
                  <a:pt x="59" y="28"/>
                  <a:pt x="61" y="28"/>
                </a:cubicBezTo>
                <a:cubicBezTo>
                  <a:pt x="63" y="27"/>
                  <a:pt x="65" y="27"/>
                  <a:pt x="67" y="28"/>
                </a:cubicBezTo>
                <a:cubicBezTo>
                  <a:pt x="69" y="28"/>
                  <a:pt x="71" y="29"/>
                  <a:pt x="72" y="30"/>
                </a:cubicBezTo>
                <a:cubicBezTo>
                  <a:pt x="74" y="31"/>
                  <a:pt x="74" y="33"/>
                  <a:pt x="75" y="35"/>
                </a:cubicBezTo>
                <a:cubicBezTo>
                  <a:pt x="75" y="37"/>
                  <a:pt x="76" y="39"/>
                  <a:pt x="76" y="42"/>
                </a:cubicBezTo>
                <a:cubicBezTo>
                  <a:pt x="77" y="43"/>
                  <a:pt x="77" y="45"/>
                  <a:pt x="78" y="47"/>
                </a:cubicBezTo>
                <a:cubicBezTo>
                  <a:pt x="78" y="47"/>
                  <a:pt x="79" y="47"/>
                  <a:pt x="79" y="47"/>
                </a:cubicBezTo>
                <a:cubicBezTo>
                  <a:pt x="79" y="47"/>
                  <a:pt x="79" y="46"/>
                  <a:pt x="79" y="46"/>
                </a:cubicBezTo>
                <a:cubicBezTo>
                  <a:pt x="79" y="43"/>
                  <a:pt x="81" y="42"/>
                  <a:pt x="83" y="42"/>
                </a:cubicBezTo>
                <a:cubicBezTo>
                  <a:pt x="84" y="42"/>
                  <a:pt x="85" y="42"/>
                  <a:pt x="85" y="42"/>
                </a:cubicBezTo>
                <a:cubicBezTo>
                  <a:pt x="85" y="42"/>
                  <a:pt x="86" y="42"/>
                  <a:pt x="86" y="42"/>
                </a:cubicBezTo>
                <a:cubicBezTo>
                  <a:pt x="87" y="42"/>
                  <a:pt x="87" y="43"/>
                  <a:pt x="87" y="43"/>
                </a:cubicBezTo>
                <a:cubicBezTo>
                  <a:pt x="88" y="44"/>
                  <a:pt x="89" y="43"/>
                  <a:pt x="90" y="42"/>
                </a:cubicBezTo>
                <a:cubicBezTo>
                  <a:pt x="90" y="42"/>
                  <a:pt x="90" y="42"/>
                  <a:pt x="90" y="42"/>
                </a:cubicBezTo>
                <a:cubicBezTo>
                  <a:pt x="90" y="41"/>
                  <a:pt x="90" y="41"/>
                  <a:pt x="90" y="41"/>
                </a:cubicBezTo>
                <a:cubicBezTo>
                  <a:pt x="90" y="40"/>
                  <a:pt x="90" y="39"/>
                  <a:pt x="90" y="39"/>
                </a:cubicBezTo>
                <a:cubicBezTo>
                  <a:pt x="91" y="39"/>
                  <a:pt x="92" y="38"/>
                  <a:pt x="93" y="38"/>
                </a:cubicBezTo>
                <a:cubicBezTo>
                  <a:pt x="93" y="38"/>
                  <a:pt x="94" y="38"/>
                  <a:pt x="94" y="39"/>
                </a:cubicBezTo>
                <a:cubicBezTo>
                  <a:pt x="94" y="39"/>
                  <a:pt x="95" y="40"/>
                  <a:pt x="95" y="40"/>
                </a:cubicBezTo>
                <a:cubicBezTo>
                  <a:pt x="95" y="40"/>
                  <a:pt x="95" y="41"/>
                  <a:pt x="94" y="42"/>
                </a:cubicBezTo>
                <a:cubicBezTo>
                  <a:pt x="94" y="42"/>
                  <a:pt x="94" y="43"/>
                  <a:pt x="94" y="43"/>
                </a:cubicBezTo>
                <a:cubicBezTo>
                  <a:pt x="94" y="43"/>
                  <a:pt x="93" y="44"/>
                  <a:pt x="93" y="44"/>
                </a:cubicBezTo>
                <a:cubicBezTo>
                  <a:pt x="93" y="44"/>
                  <a:pt x="94" y="45"/>
                  <a:pt x="94" y="45"/>
                </a:cubicBezTo>
                <a:cubicBezTo>
                  <a:pt x="95" y="45"/>
                  <a:pt x="96" y="46"/>
                  <a:pt x="97" y="46"/>
                </a:cubicBezTo>
                <a:cubicBezTo>
                  <a:pt x="97" y="46"/>
                  <a:pt x="97" y="46"/>
                  <a:pt x="97" y="46"/>
                </a:cubicBezTo>
                <a:cubicBezTo>
                  <a:pt x="99" y="47"/>
                  <a:pt x="101" y="49"/>
                  <a:pt x="101" y="50"/>
                </a:cubicBezTo>
                <a:cubicBezTo>
                  <a:pt x="101" y="51"/>
                  <a:pt x="101" y="51"/>
                  <a:pt x="101" y="51"/>
                </a:cubicBezTo>
                <a:cubicBezTo>
                  <a:pt x="101" y="51"/>
                  <a:pt x="101" y="51"/>
                  <a:pt x="101" y="51"/>
                </a:cubicBezTo>
                <a:cubicBezTo>
                  <a:pt x="101" y="51"/>
                  <a:pt x="101" y="51"/>
                  <a:pt x="102" y="51"/>
                </a:cubicBezTo>
                <a:cubicBezTo>
                  <a:pt x="104" y="49"/>
                  <a:pt x="105" y="47"/>
                  <a:pt x="106" y="45"/>
                </a:cubicBezTo>
                <a:cubicBezTo>
                  <a:pt x="107" y="44"/>
                  <a:pt x="107" y="44"/>
                  <a:pt x="106" y="43"/>
                </a:cubicBezTo>
                <a:cubicBezTo>
                  <a:pt x="105" y="43"/>
                  <a:pt x="104" y="43"/>
                  <a:pt x="103" y="43"/>
                </a:cubicBezTo>
                <a:cubicBezTo>
                  <a:pt x="102" y="43"/>
                  <a:pt x="101" y="42"/>
                  <a:pt x="102" y="41"/>
                </a:cubicBezTo>
                <a:cubicBezTo>
                  <a:pt x="102" y="40"/>
                  <a:pt x="101" y="40"/>
                  <a:pt x="101" y="39"/>
                </a:cubicBezTo>
                <a:cubicBezTo>
                  <a:pt x="101" y="39"/>
                  <a:pt x="101" y="38"/>
                  <a:pt x="101" y="38"/>
                </a:cubicBezTo>
                <a:cubicBezTo>
                  <a:pt x="101" y="37"/>
                  <a:pt x="101" y="37"/>
                  <a:pt x="101" y="37"/>
                </a:cubicBezTo>
                <a:cubicBezTo>
                  <a:pt x="101" y="36"/>
                  <a:pt x="101" y="36"/>
                  <a:pt x="101" y="35"/>
                </a:cubicBezTo>
                <a:cubicBezTo>
                  <a:pt x="102" y="35"/>
                  <a:pt x="102" y="34"/>
                  <a:pt x="101" y="34"/>
                </a:cubicBezTo>
                <a:cubicBezTo>
                  <a:pt x="100" y="33"/>
                  <a:pt x="100" y="33"/>
                  <a:pt x="99" y="32"/>
                </a:cubicBezTo>
                <a:cubicBezTo>
                  <a:pt x="99" y="32"/>
                  <a:pt x="99" y="32"/>
                  <a:pt x="99" y="32"/>
                </a:cubicBezTo>
                <a:cubicBezTo>
                  <a:pt x="98" y="31"/>
                  <a:pt x="97" y="29"/>
                  <a:pt x="96" y="28"/>
                </a:cubicBezTo>
                <a:cubicBezTo>
                  <a:pt x="95" y="26"/>
                  <a:pt x="94" y="24"/>
                  <a:pt x="94" y="21"/>
                </a:cubicBezTo>
                <a:cubicBezTo>
                  <a:pt x="94" y="19"/>
                  <a:pt x="95" y="18"/>
                  <a:pt x="96" y="16"/>
                </a:cubicBezTo>
                <a:cubicBezTo>
                  <a:pt x="97" y="15"/>
                  <a:pt x="99" y="14"/>
                  <a:pt x="101" y="14"/>
                </a:cubicBezTo>
                <a:cubicBezTo>
                  <a:pt x="102" y="13"/>
                  <a:pt x="102" y="13"/>
                  <a:pt x="103" y="13"/>
                </a:cubicBezTo>
                <a:cubicBezTo>
                  <a:pt x="104" y="14"/>
                  <a:pt x="105" y="14"/>
                  <a:pt x="105" y="13"/>
                </a:cubicBezTo>
                <a:cubicBezTo>
                  <a:pt x="105" y="13"/>
                  <a:pt x="106" y="13"/>
                  <a:pt x="106" y="13"/>
                </a:cubicBezTo>
                <a:cubicBezTo>
                  <a:pt x="107" y="13"/>
                  <a:pt x="108" y="14"/>
                  <a:pt x="109" y="14"/>
                </a:cubicBezTo>
                <a:cubicBezTo>
                  <a:pt x="110" y="14"/>
                  <a:pt x="111" y="14"/>
                  <a:pt x="111" y="13"/>
                </a:cubicBezTo>
                <a:cubicBezTo>
                  <a:pt x="111" y="13"/>
                  <a:pt x="112" y="13"/>
                  <a:pt x="112" y="12"/>
                </a:cubicBezTo>
                <a:cubicBezTo>
                  <a:pt x="113" y="12"/>
                  <a:pt x="113" y="12"/>
                  <a:pt x="113" y="12"/>
                </a:cubicBezTo>
                <a:cubicBezTo>
                  <a:pt x="113" y="10"/>
                  <a:pt x="112" y="8"/>
                  <a:pt x="114" y="7"/>
                </a:cubicBezTo>
                <a:cubicBezTo>
                  <a:pt x="114" y="6"/>
                  <a:pt x="114" y="6"/>
                  <a:pt x="114" y="6"/>
                </a:cubicBezTo>
                <a:cubicBezTo>
                  <a:pt x="114" y="6"/>
                  <a:pt x="114" y="6"/>
                  <a:pt x="113" y="6"/>
                </a:cubicBezTo>
                <a:cubicBezTo>
                  <a:pt x="112" y="6"/>
                  <a:pt x="112" y="6"/>
                  <a:pt x="112" y="5"/>
                </a:cubicBezTo>
                <a:cubicBezTo>
                  <a:pt x="112" y="4"/>
                  <a:pt x="112" y="4"/>
                  <a:pt x="112" y="3"/>
                </a:cubicBezTo>
                <a:cubicBezTo>
                  <a:pt x="112" y="2"/>
                  <a:pt x="113" y="2"/>
                  <a:pt x="113" y="2"/>
                </a:cubicBezTo>
                <a:cubicBezTo>
                  <a:pt x="113" y="2"/>
                  <a:pt x="114" y="2"/>
                  <a:pt x="114" y="2"/>
                </a:cubicBezTo>
                <a:cubicBezTo>
                  <a:pt x="114" y="2"/>
                  <a:pt x="114" y="2"/>
                  <a:pt x="115" y="2"/>
                </a:cubicBezTo>
                <a:cubicBezTo>
                  <a:pt x="114" y="2"/>
                  <a:pt x="114" y="2"/>
                  <a:pt x="114" y="1"/>
                </a:cubicBezTo>
                <a:cubicBezTo>
                  <a:pt x="114" y="1"/>
                  <a:pt x="114" y="0"/>
                  <a:pt x="114" y="0"/>
                </a:cubicBezTo>
                <a:cubicBezTo>
                  <a:pt x="116" y="0"/>
                  <a:pt x="117" y="0"/>
                  <a:pt x="118" y="0"/>
                </a:cubicBezTo>
                <a:cubicBezTo>
                  <a:pt x="119" y="1"/>
                  <a:pt x="118" y="2"/>
                  <a:pt x="118" y="2"/>
                </a:cubicBezTo>
                <a:cubicBezTo>
                  <a:pt x="118" y="2"/>
                  <a:pt x="119" y="2"/>
                  <a:pt x="119" y="2"/>
                </a:cubicBezTo>
                <a:cubicBezTo>
                  <a:pt x="119" y="2"/>
                  <a:pt x="119" y="2"/>
                  <a:pt x="120" y="2"/>
                </a:cubicBezTo>
                <a:cubicBezTo>
                  <a:pt x="120" y="2"/>
                  <a:pt x="121" y="2"/>
                  <a:pt x="121" y="3"/>
                </a:cubicBezTo>
                <a:cubicBezTo>
                  <a:pt x="121" y="4"/>
                  <a:pt x="121" y="4"/>
                  <a:pt x="121" y="5"/>
                </a:cubicBezTo>
                <a:cubicBezTo>
                  <a:pt x="121" y="6"/>
                  <a:pt x="120" y="6"/>
                  <a:pt x="120" y="6"/>
                </a:cubicBezTo>
                <a:cubicBezTo>
                  <a:pt x="119" y="6"/>
                  <a:pt x="119" y="6"/>
                  <a:pt x="118" y="6"/>
                </a:cubicBezTo>
                <a:cubicBezTo>
                  <a:pt x="119" y="6"/>
                  <a:pt x="119" y="7"/>
                  <a:pt x="119" y="7"/>
                </a:cubicBezTo>
                <a:cubicBezTo>
                  <a:pt x="120" y="8"/>
                  <a:pt x="120" y="8"/>
                  <a:pt x="120" y="9"/>
                </a:cubicBezTo>
                <a:cubicBezTo>
                  <a:pt x="120" y="10"/>
                  <a:pt x="120" y="11"/>
                  <a:pt x="120" y="12"/>
                </a:cubicBezTo>
                <a:cubicBezTo>
                  <a:pt x="120" y="12"/>
                  <a:pt x="120" y="12"/>
                  <a:pt x="120" y="12"/>
                </a:cubicBezTo>
                <a:cubicBezTo>
                  <a:pt x="121" y="12"/>
                  <a:pt x="122" y="13"/>
                  <a:pt x="122" y="14"/>
                </a:cubicBezTo>
                <a:cubicBezTo>
                  <a:pt x="122" y="14"/>
                  <a:pt x="123" y="14"/>
                  <a:pt x="123" y="14"/>
                </a:cubicBezTo>
                <a:cubicBezTo>
                  <a:pt x="124" y="14"/>
                  <a:pt x="125" y="14"/>
                  <a:pt x="125" y="13"/>
                </a:cubicBezTo>
                <a:cubicBezTo>
                  <a:pt x="126" y="13"/>
                  <a:pt x="127" y="13"/>
                  <a:pt x="128" y="13"/>
                </a:cubicBezTo>
                <a:cubicBezTo>
                  <a:pt x="128" y="14"/>
                  <a:pt x="129" y="14"/>
                  <a:pt x="130" y="13"/>
                </a:cubicBezTo>
                <a:cubicBezTo>
                  <a:pt x="131" y="13"/>
                  <a:pt x="132" y="13"/>
                  <a:pt x="133" y="14"/>
                </a:cubicBezTo>
                <a:cubicBezTo>
                  <a:pt x="133" y="14"/>
                  <a:pt x="134" y="14"/>
                  <a:pt x="135" y="15"/>
                </a:cubicBezTo>
                <a:cubicBezTo>
                  <a:pt x="137" y="16"/>
                  <a:pt x="138" y="17"/>
                  <a:pt x="139" y="20"/>
                </a:cubicBezTo>
                <a:cubicBezTo>
                  <a:pt x="139" y="21"/>
                  <a:pt x="139" y="22"/>
                  <a:pt x="139" y="24"/>
                </a:cubicBezTo>
                <a:cubicBezTo>
                  <a:pt x="139" y="25"/>
                  <a:pt x="138" y="27"/>
                  <a:pt x="137" y="28"/>
                </a:cubicBezTo>
                <a:cubicBezTo>
                  <a:pt x="137" y="28"/>
                  <a:pt x="136" y="29"/>
                  <a:pt x="136" y="30"/>
                </a:cubicBezTo>
                <a:cubicBezTo>
                  <a:pt x="136" y="30"/>
                  <a:pt x="136" y="30"/>
                  <a:pt x="136" y="30"/>
                </a:cubicBezTo>
                <a:cubicBezTo>
                  <a:pt x="135" y="31"/>
                  <a:pt x="134" y="32"/>
                  <a:pt x="133" y="33"/>
                </a:cubicBezTo>
                <a:cubicBezTo>
                  <a:pt x="133" y="33"/>
                  <a:pt x="132" y="33"/>
                  <a:pt x="132" y="34"/>
                </a:cubicBezTo>
                <a:cubicBezTo>
                  <a:pt x="132" y="34"/>
                  <a:pt x="131" y="35"/>
                  <a:pt x="132" y="35"/>
                </a:cubicBezTo>
                <a:cubicBezTo>
                  <a:pt x="132" y="36"/>
                  <a:pt x="132" y="37"/>
                  <a:pt x="132" y="38"/>
                </a:cubicBezTo>
                <a:cubicBezTo>
                  <a:pt x="132" y="39"/>
                  <a:pt x="132" y="39"/>
                  <a:pt x="132" y="39"/>
                </a:cubicBezTo>
                <a:cubicBezTo>
                  <a:pt x="132" y="40"/>
                  <a:pt x="132" y="40"/>
                  <a:pt x="132" y="41"/>
                </a:cubicBezTo>
                <a:cubicBezTo>
                  <a:pt x="132" y="42"/>
                  <a:pt x="131" y="42"/>
                  <a:pt x="130" y="43"/>
                </a:cubicBezTo>
                <a:cubicBezTo>
                  <a:pt x="130" y="43"/>
                  <a:pt x="129" y="43"/>
                  <a:pt x="129" y="43"/>
                </a:cubicBezTo>
                <a:cubicBezTo>
                  <a:pt x="128" y="43"/>
                  <a:pt x="127" y="43"/>
                  <a:pt x="127" y="44"/>
                </a:cubicBezTo>
                <a:cubicBezTo>
                  <a:pt x="126" y="44"/>
                  <a:pt x="126" y="44"/>
                  <a:pt x="126" y="44"/>
                </a:cubicBezTo>
                <a:cubicBezTo>
                  <a:pt x="126" y="45"/>
                  <a:pt x="127" y="46"/>
                  <a:pt x="127" y="46"/>
                </a:cubicBezTo>
                <a:cubicBezTo>
                  <a:pt x="128" y="49"/>
                  <a:pt x="129" y="50"/>
                  <a:pt x="132" y="52"/>
                </a:cubicBezTo>
                <a:cubicBezTo>
                  <a:pt x="133" y="52"/>
                  <a:pt x="133" y="52"/>
                  <a:pt x="133" y="51"/>
                </a:cubicBezTo>
                <a:cubicBezTo>
                  <a:pt x="133" y="50"/>
                  <a:pt x="133" y="49"/>
                  <a:pt x="134" y="48"/>
                </a:cubicBezTo>
                <a:cubicBezTo>
                  <a:pt x="134" y="47"/>
                  <a:pt x="135" y="46"/>
                  <a:pt x="136" y="46"/>
                </a:cubicBezTo>
                <a:cubicBezTo>
                  <a:pt x="137" y="46"/>
                  <a:pt x="137" y="46"/>
                  <a:pt x="137" y="46"/>
                </a:cubicBezTo>
                <a:cubicBezTo>
                  <a:pt x="137" y="46"/>
                  <a:pt x="138" y="46"/>
                  <a:pt x="138" y="46"/>
                </a:cubicBezTo>
                <a:cubicBezTo>
                  <a:pt x="140" y="46"/>
                  <a:pt x="140" y="45"/>
                  <a:pt x="140" y="44"/>
                </a:cubicBezTo>
                <a:cubicBezTo>
                  <a:pt x="140" y="44"/>
                  <a:pt x="140" y="43"/>
                  <a:pt x="140" y="43"/>
                </a:cubicBezTo>
                <a:cubicBezTo>
                  <a:pt x="140" y="43"/>
                  <a:pt x="140" y="42"/>
                  <a:pt x="139" y="42"/>
                </a:cubicBezTo>
                <a:cubicBezTo>
                  <a:pt x="138" y="41"/>
                  <a:pt x="138" y="41"/>
                  <a:pt x="139" y="40"/>
                </a:cubicBezTo>
                <a:cubicBezTo>
                  <a:pt x="139" y="40"/>
                  <a:pt x="139" y="39"/>
                  <a:pt x="139" y="39"/>
                </a:cubicBezTo>
                <a:cubicBezTo>
                  <a:pt x="139" y="39"/>
                  <a:pt x="139" y="39"/>
                  <a:pt x="140" y="39"/>
                </a:cubicBezTo>
                <a:cubicBezTo>
                  <a:pt x="140" y="38"/>
                  <a:pt x="141" y="38"/>
                  <a:pt x="142" y="39"/>
                </a:cubicBezTo>
                <a:cubicBezTo>
                  <a:pt x="142" y="39"/>
                  <a:pt x="142" y="39"/>
                  <a:pt x="142" y="39"/>
                </a:cubicBezTo>
                <a:cubicBezTo>
                  <a:pt x="143" y="39"/>
                  <a:pt x="143" y="40"/>
                  <a:pt x="143" y="41"/>
                </a:cubicBezTo>
                <a:cubicBezTo>
                  <a:pt x="143" y="41"/>
                  <a:pt x="143" y="41"/>
                  <a:pt x="143" y="42"/>
                </a:cubicBezTo>
                <a:cubicBezTo>
                  <a:pt x="143" y="42"/>
                  <a:pt x="144" y="42"/>
                  <a:pt x="144" y="43"/>
                </a:cubicBezTo>
                <a:cubicBezTo>
                  <a:pt x="144" y="43"/>
                  <a:pt x="145" y="44"/>
                  <a:pt x="145" y="44"/>
                </a:cubicBezTo>
                <a:cubicBezTo>
                  <a:pt x="146" y="43"/>
                  <a:pt x="147" y="43"/>
                  <a:pt x="148" y="42"/>
                </a:cubicBezTo>
                <a:cubicBezTo>
                  <a:pt x="149" y="42"/>
                  <a:pt x="149" y="42"/>
                  <a:pt x="150" y="42"/>
                </a:cubicBezTo>
                <a:cubicBezTo>
                  <a:pt x="152" y="42"/>
                  <a:pt x="153" y="43"/>
                  <a:pt x="154" y="44"/>
                </a:cubicBezTo>
                <a:cubicBezTo>
                  <a:pt x="154" y="45"/>
                  <a:pt x="154" y="45"/>
                  <a:pt x="155" y="45"/>
                </a:cubicBezTo>
                <a:cubicBezTo>
                  <a:pt x="155" y="45"/>
                  <a:pt x="155" y="44"/>
                  <a:pt x="155" y="44"/>
                </a:cubicBezTo>
                <a:cubicBezTo>
                  <a:pt x="155" y="43"/>
                  <a:pt x="156" y="41"/>
                  <a:pt x="156" y="40"/>
                </a:cubicBezTo>
                <a:cubicBezTo>
                  <a:pt x="157" y="38"/>
                  <a:pt x="157" y="36"/>
                  <a:pt x="157" y="34"/>
                </a:cubicBezTo>
                <a:cubicBezTo>
                  <a:pt x="158" y="31"/>
                  <a:pt x="160" y="29"/>
                  <a:pt x="163" y="28"/>
                </a:cubicBezTo>
                <a:cubicBezTo>
                  <a:pt x="165" y="27"/>
                  <a:pt x="166" y="27"/>
                  <a:pt x="168" y="27"/>
                </a:cubicBezTo>
                <a:cubicBezTo>
                  <a:pt x="171" y="27"/>
                  <a:pt x="173" y="28"/>
                  <a:pt x="175" y="31"/>
                </a:cubicBezTo>
                <a:cubicBezTo>
                  <a:pt x="176" y="31"/>
                  <a:pt x="176" y="32"/>
                  <a:pt x="176" y="34"/>
                </a:cubicBezTo>
                <a:cubicBezTo>
                  <a:pt x="176" y="34"/>
                  <a:pt x="176" y="34"/>
                  <a:pt x="176" y="35"/>
                </a:cubicBezTo>
                <a:cubicBezTo>
                  <a:pt x="176" y="36"/>
                  <a:pt x="176" y="36"/>
                  <a:pt x="177" y="36"/>
                </a:cubicBezTo>
                <a:cubicBezTo>
                  <a:pt x="179" y="37"/>
                  <a:pt x="180" y="38"/>
                  <a:pt x="182" y="40"/>
                </a:cubicBezTo>
                <a:cubicBezTo>
                  <a:pt x="182" y="40"/>
                  <a:pt x="182" y="41"/>
                  <a:pt x="183" y="42"/>
                </a:cubicBezTo>
                <a:cubicBezTo>
                  <a:pt x="183" y="42"/>
                  <a:pt x="183" y="42"/>
                  <a:pt x="183" y="43"/>
                </a:cubicBezTo>
                <a:cubicBezTo>
                  <a:pt x="182" y="43"/>
                  <a:pt x="182" y="43"/>
                  <a:pt x="182" y="43"/>
                </a:cubicBezTo>
                <a:cubicBezTo>
                  <a:pt x="181" y="42"/>
                  <a:pt x="181" y="42"/>
                  <a:pt x="180" y="42"/>
                </a:cubicBezTo>
                <a:cubicBezTo>
                  <a:pt x="180" y="42"/>
                  <a:pt x="180" y="42"/>
                  <a:pt x="180" y="42"/>
                </a:cubicBezTo>
                <a:cubicBezTo>
                  <a:pt x="180" y="43"/>
                  <a:pt x="180" y="43"/>
                  <a:pt x="180" y="43"/>
                </a:cubicBezTo>
                <a:cubicBezTo>
                  <a:pt x="181" y="44"/>
                  <a:pt x="181" y="46"/>
                  <a:pt x="181" y="47"/>
                </a:cubicBezTo>
                <a:cubicBezTo>
                  <a:pt x="181" y="48"/>
                  <a:pt x="180" y="48"/>
                  <a:pt x="180" y="48"/>
                </a:cubicBezTo>
                <a:cubicBezTo>
                  <a:pt x="180" y="48"/>
                  <a:pt x="179" y="48"/>
                  <a:pt x="179" y="48"/>
                </a:cubicBezTo>
                <a:cubicBezTo>
                  <a:pt x="179" y="48"/>
                  <a:pt x="179" y="48"/>
                  <a:pt x="179" y="47"/>
                </a:cubicBezTo>
                <a:cubicBezTo>
                  <a:pt x="178" y="46"/>
                  <a:pt x="177" y="45"/>
                  <a:pt x="175" y="45"/>
                </a:cubicBezTo>
                <a:cubicBezTo>
                  <a:pt x="174" y="45"/>
                  <a:pt x="173" y="45"/>
                  <a:pt x="172" y="45"/>
                </a:cubicBezTo>
                <a:cubicBezTo>
                  <a:pt x="171" y="45"/>
                  <a:pt x="170" y="44"/>
                  <a:pt x="169" y="44"/>
                </a:cubicBezTo>
                <a:cubicBezTo>
                  <a:pt x="169" y="43"/>
                  <a:pt x="169" y="43"/>
                  <a:pt x="169" y="42"/>
                </a:cubicBezTo>
                <a:cubicBezTo>
                  <a:pt x="169" y="42"/>
                  <a:pt x="169" y="41"/>
                  <a:pt x="169" y="41"/>
                </a:cubicBezTo>
                <a:cubicBezTo>
                  <a:pt x="169" y="40"/>
                  <a:pt x="169" y="39"/>
                  <a:pt x="169" y="38"/>
                </a:cubicBezTo>
                <a:cubicBezTo>
                  <a:pt x="169" y="37"/>
                  <a:pt x="169" y="37"/>
                  <a:pt x="168" y="37"/>
                </a:cubicBezTo>
                <a:cubicBezTo>
                  <a:pt x="167" y="37"/>
                  <a:pt x="167" y="37"/>
                  <a:pt x="166" y="37"/>
                </a:cubicBezTo>
                <a:cubicBezTo>
                  <a:pt x="165" y="38"/>
                  <a:pt x="164" y="39"/>
                  <a:pt x="164" y="41"/>
                </a:cubicBezTo>
                <a:cubicBezTo>
                  <a:pt x="164" y="41"/>
                  <a:pt x="164" y="42"/>
                  <a:pt x="164" y="42"/>
                </a:cubicBezTo>
                <a:cubicBezTo>
                  <a:pt x="164" y="44"/>
                  <a:pt x="164" y="47"/>
                  <a:pt x="162" y="49"/>
                </a:cubicBezTo>
                <a:cubicBezTo>
                  <a:pt x="161" y="51"/>
                  <a:pt x="159" y="53"/>
                  <a:pt x="157" y="55"/>
                </a:cubicBezTo>
                <a:cubicBezTo>
                  <a:pt x="157" y="55"/>
                  <a:pt x="157" y="55"/>
                  <a:pt x="156" y="56"/>
                </a:cubicBezTo>
                <a:cubicBezTo>
                  <a:pt x="157" y="56"/>
                  <a:pt x="157" y="56"/>
                  <a:pt x="158" y="56"/>
                </a:cubicBezTo>
                <a:cubicBezTo>
                  <a:pt x="159" y="56"/>
                  <a:pt x="161" y="56"/>
                  <a:pt x="161" y="57"/>
                </a:cubicBezTo>
                <a:cubicBezTo>
                  <a:pt x="162" y="57"/>
                  <a:pt x="163" y="57"/>
                  <a:pt x="163" y="58"/>
                </a:cubicBezTo>
                <a:cubicBezTo>
                  <a:pt x="166" y="58"/>
                  <a:pt x="168" y="59"/>
                  <a:pt x="169" y="62"/>
                </a:cubicBezTo>
                <a:cubicBezTo>
                  <a:pt x="169" y="63"/>
                  <a:pt x="170" y="64"/>
                  <a:pt x="170" y="66"/>
                </a:cubicBezTo>
                <a:cubicBezTo>
                  <a:pt x="169" y="66"/>
                  <a:pt x="169" y="67"/>
                  <a:pt x="168" y="66"/>
                </a:cubicBezTo>
                <a:cubicBezTo>
                  <a:pt x="168" y="66"/>
                  <a:pt x="168" y="66"/>
                  <a:pt x="167" y="66"/>
                </a:cubicBezTo>
                <a:cubicBezTo>
                  <a:pt x="167" y="66"/>
                  <a:pt x="166" y="65"/>
                  <a:pt x="166" y="66"/>
                </a:cubicBezTo>
                <a:cubicBezTo>
                  <a:pt x="164" y="66"/>
                  <a:pt x="163" y="66"/>
                  <a:pt x="162" y="67"/>
                </a:cubicBezTo>
                <a:cubicBezTo>
                  <a:pt x="161" y="67"/>
                  <a:pt x="161" y="68"/>
                  <a:pt x="161" y="69"/>
                </a:cubicBezTo>
                <a:cubicBezTo>
                  <a:pt x="162" y="69"/>
                  <a:pt x="162" y="69"/>
                  <a:pt x="163" y="69"/>
                </a:cubicBezTo>
                <a:cubicBezTo>
                  <a:pt x="166" y="69"/>
                  <a:pt x="168" y="68"/>
                  <a:pt x="170" y="67"/>
                </a:cubicBezTo>
                <a:cubicBezTo>
                  <a:pt x="171" y="66"/>
                  <a:pt x="172" y="65"/>
                  <a:pt x="172" y="65"/>
                </a:cubicBezTo>
                <a:cubicBezTo>
                  <a:pt x="173" y="64"/>
                  <a:pt x="173" y="64"/>
                  <a:pt x="173" y="64"/>
                </a:cubicBezTo>
                <a:cubicBezTo>
                  <a:pt x="174" y="64"/>
                  <a:pt x="174" y="65"/>
                  <a:pt x="174" y="65"/>
                </a:cubicBezTo>
                <a:cubicBezTo>
                  <a:pt x="174" y="65"/>
                  <a:pt x="174" y="65"/>
                  <a:pt x="174" y="65"/>
                </a:cubicBezTo>
                <a:cubicBezTo>
                  <a:pt x="174" y="69"/>
                  <a:pt x="172" y="72"/>
                  <a:pt x="169" y="73"/>
                </a:cubicBezTo>
                <a:cubicBezTo>
                  <a:pt x="168" y="74"/>
                  <a:pt x="167" y="74"/>
                  <a:pt x="166" y="74"/>
                </a:cubicBezTo>
                <a:cubicBezTo>
                  <a:pt x="164" y="74"/>
                  <a:pt x="164" y="74"/>
                  <a:pt x="164" y="76"/>
                </a:cubicBezTo>
                <a:cubicBezTo>
                  <a:pt x="164" y="77"/>
                  <a:pt x="164" y="77"/>
                  <a:pt x="163" y="77"/>
                </a:cubicBezTo>
                <a:cubicBezTo>
                  <a:pt x="162" y="76"/>
                  <a:pt x="161" y="76"/>
                  <a:pt x="159" y="76"/>
                </a:cubicBezTo>
                <a:cubicBezTo>
                  <a:pt x="157" y="77"/>
                  <a:pt x="155" y="78"/>
                  <a:pt x="153" y="80"/>
                </a:cubicBezTo>
                <a:cubicBezTo>
                  <a:pt x="153" y="81"/>
                  <a:pt x="152" y="81"/>
                  <a:pt x="151" y="81"/>
                </a:cubicBezTo>
                <a:cubicBezTo>
                  <a:pt x="151" y="81"/>
                  <a:pt x="150" y="81"/>
                  <a:pt x="150" y="81"/>
                </a:cubicBezTo>
                <a:cubicBezTo>
                  <a:pt x="149" y="82"/>
                  <a:pt x="148" y="83"/>
                  <a:pt x="147" y="83"/>
                </a:cubicBezTo>
                <a:cubicBezTo>
                  <a:pt x="146" y="83"/>
                  <a:pt x="146" y="84"/>
                  <a:pt x="146" y="84"/>
                </a:cubicBezTo>
                <a:cubicBezTo>
                  <a:pt x="144" y="86"/>
                  <a:pt x="143" y="88"/>
                  <a:pt x="142" y="91"/>
                </a:cubicBezTo>
                <a:cubicBezTo>
                  <a:pt x="142" y="92"/>
                  <a:pt x="142" y="94"/>
                  <a:pt x="142" y="95"/>
                </a:cubicBezTo>
                <a:cubicBezTo>
                  <a:pt x="142" y="97"/>
                  <a:pt x="143" y="98"/>
                  <a:pt x="144" y="100"/>
                </a:cubicBezTo>
                <a:cubicBezTo>
                  <a:pt x="144" y="101"/>
                  <a:pt x="144" y="101"/>
                  <a:pt x="143" y="101"/>
                </a:cubicBezTo>
                <a:cubicBezTo>
                  <a:pt x="143" y="101"/>
                  <a:pt x="143" y="101"/>
                  <a:pt x="143" y="101"/>
                </a:cubicBezTo>
                <a:cubicBezTo>
                  <a:pt x="143" y="102"/>
                  <a:pt x="143" y="102"/>
                  <a:pt x="143" y="102"/>
                </a:cubicBezTo>
                <a:cubicBezTo>
                  <a:pt x="144" y="105"/>
                  <a:pt x="146" y="107"/>
                  <a:pt x="148" y="109"/>
                </a:cubicBezTo>
                <a:cubicBezTo>
                  <a:pt x="151" y="110"/>
                  <a:pt x="153" y="112"/>
                  <a:pt x="155" y="115"/>
                </a:cubicBezTo>
                <a:cubicBezTo>
                  <a:pt x="155" y="115"/>
                  <a:pt x="155" y="115"/>
                  <a:pt x="156" y="115"/>
                </a:cubicBezTo>
                <a:cubicBezTo>
                  <a:pt x="158" y="114"/>
                  <a:pt x="161" y="113"/>
                  <a:pt x="162" y="111"/>
                </a:cubicBezTo>
                <a:cubicBezTo>
                  <a:pt x="162" y="110"/>
                  <a:pt x="162" y="110"/>
                  <a:pt x="162" y="110"/>
                </a:cubicBezTo>
                <a:cubicBezTo>
                  <a:pt x="164" y="108"/>
                  <a:pt x="166" y="107"/>
                  <a:pt x="168" y="106"/>
                </a:cubicBezTo>
                <a:cubicBezTo>
                  <a:pt x="169" y="106"/>
                  <a:pt x="169" y="106"/>
                  <a:pt x="169" y="105"/>
                </a:cubicBezTo>
                <a:cubicBezTo>
                  <a:pt x="170" y="104"/>
                  <a:pt x="170" y="102"/>
                  <a:pt x="170" y="101"/>
                </a:cubicBezTo>
                <a:cubicBezTo>
                  <a:pt x="170" y="100"/>
                  <a:pt x="170" y="100"/>
                  <a:pt x="170" y="99"/>
                </a:cubicBezTo>
                <a:cubicBezTo>
                  <a:pt x="168" y="99"/>
                  <a:pt x="167" y="97"/>
                  <a:pt x="166" y="96"/>
                </a:cubicBezTo>
                <a:cubicBezTo>
                  <a:pt x="166" y="95"/>
                  <a:pt x="166" y="93"/>
                  <a:pt x="166" y="92"/>
                </a:cubicBezTo>
                <a:cubicBezTo>
                  <a:pt x="166" y="89"/>
                  <a:pt x="166" y="87"/>
                  <a:pt x="168" y="85"/>
                </a:cubicBezTo>
                <a:cubicBezTo>
                  <a:pt x="169" y="83"/>
                  <a:pt x="171" y="81"/>
                  <a:pt x="172" y="80"/>
                </a:cubicBezTo>
                <a:cubicBezTo>
                  <a:pt x="174" y="77"/>
                  <a:pt x="176" y="74"/>
                  <a:pt x="177" y="72"/>
                </a:cubicBezTo>
                <a:cubicBezTo>
                  <a:pt x="177" y="71"/>
                  <a:pt x="178" y="71"/>
                  <a:pt x="179" y="71"/>
                </a:cubicBezTo>
                <a:cubicBezTo>
                  <a:pt x="179" y="71"/>
                  <a:pt x="179" y="72"/>
                  <a:pt x="179" y="72"/>
                </a:cubicBezTo>
                <a:cubicBezTo>
                  <a:pt x="180" y="72"/>
                  <a:pt x="180" y="71"/>
                  <a:pt x="180" y="71"/>
                </a:cubicBezTo>
                <a:cubicBezTo>
                  <a:pt x="181" y="69"/>
                  <a:pt x="182" y="67"/>
                  <a:pt x="183" y="65"/>
                </a:cubicBezTo>
                <a:cubicBezTo>
                  <a:pt x="185" y="63"/>
                  <a:pt x="186" y="61"/>
                  <a:pt x="186" y="58"/>
                </a:cubicBezTo>
                <a:cubicBezTo>
                  <a:pt x="187" y="56"/>
                  <a:pt x="188" y="53"/>
                  <a:pt x="187" y="51"/>
                </a:cubicBezTo>
                <a:cubicBezTo>
                  <a:pt x="187" y="50"/>
                  <a:pt x="187" y="50"/>
                  <a:pt x="188" y="49"/>
                </a:cubicBezTo>
                <a:cubicBezTo>
                  <a:pt x="188" y="49"/>
                  <a:pt x="189" y="49"/>
                  <a:pt x="189" y="49"/>
                </a:cubicBezTo>
                <a:cubicBezTo>
                  <a:pt x="189" y="48"/>
                  <a:pt x="189" y="47"/>
                  <a:pt x="189" y="46"/>
                </a:cubicBezTo>
                <a:cubicBezTo>
                  <a:pt x="189" y="43"/>
                  <a:pt x="190" y="39"/>
                  <a:pt x="190" y="36"/>
                </a:cubicBezTo>
                <a:cubicBezTo>
                  <a:pt x="191" y="33"/>
                  <a:pt x="192" y="30"/>
                  <a:pt x="192" y="27"/>
                </a:cubicBezTo>
                <a:cubicBezTo>
                  <a:pt x="192" y="26"/>
                  <a:pt x="191" y="24"/>
                  <a:pt x="191" y="23"/>
                </a:cubicBezTo>
                <a:cubicBezTo>
                  <a:pt x="191" y="22"/>
                  <a:pt x="190" y="22"/>
                  <a:pt x="191" y="21"/>
                </a:cubicBezTo>
                <a:cubicBezTo>
                  <a:pt x="191" y="21"/>
                  <a:pt x="192" y="21"/>
                  <a:pt x="192" y="21"/>
                </a:cubicBezTo>
                <a:cubicBezTo>
                  <a:pt x="194" y="22"/>
                  <a:pt x="195" y="24"/>
                  <a:pt x="196" y="25"/>
                </a:cubicBezTo>
                <a:cubicBezTo>
                  <a:pt x="198" y="27"/>
                  <a:pt x="200" y="30"/>
                  <a:pt x="201" y="33"/>
                </a:cubicBezTo>
                <a:cubicBezTo>
                  <a:pt x="201" y="36"/>
                  <a:pt x="202" y="38"/>
                  <a:pt x="202" y="41"/>
                </a:cubicBezTo>
                <a:cubicBezTo>
                  <a:pt x="202" y="41"/>
                  <a:pt x="202" y="41"/>
                  <a:pt x="203" y="41"/>
                </a:cubicBezTo>
                <a:cubicBezTo>
                  <a:pt x="203" y="41"/>
                  <a:pt x="203" y="41"/>
                  <a:pt x="203" y="41"/>
                </a:cubicBezTo>
                <a:cubicBezTo>
                  <a:pt x="203" y="40"/>
                  <a:pt x="204" y="39"/>
                  <a:pt x="205" y="39"/>
                </a:cubicBezTo>
                <a:cubicBezTo>
                  <a:pt x="206" y="37"/>
                  <a:pt x="206" y="36"/>
                  <a:pt x="207" y="35"/>
                </a:cubicBezTo>
                <a:cubicBezTo>
                  <a:pt x="207" y="34"/>
                  <a:pt x="207" y="34"/>
                  <a:pt x="207" y="34"/>
                </a:cubicBezTo>
                <a:cubicBezTo>
                  <a:pt x="207" y="33"/>
                  <a:pt x="207" y="33"/>
                  <a:pt x="208" y="33"/>
                </a:cubicBezTo>
                <a:cubicBezTo>
                  <a:pt x="208" y="33"/>
                  <a:pt x="209" y="34"/>
                  <a:pt x="209" y="34"/>
                </a:cubicBezTo>
                <a:cubicBezTo>
                  <a:pt x="209" y="34"/>
                  <a:pt x="209" y="35"/>
                  <a:pt x="209" y="35"/>
                </a:cubicBezTo>
                <a:cubicBezTo>
                  <a:pt x="210" y="39"/>
                  <a:pt x="211" y="42"/>
                  <a:pt x="211" y="46"/>
                </a:cubicBezTo>
                <a:cubicBezTo>
                  <a:pt x="211" y="48"/>
                  <a:pt x="211" y="50"/>
                  <a:pt x="211" y="53"/>
                </a:cubicBezTo>
                <a:cubicBezTo>
                  <a:pt x="211" y="53"/>
                  <a:pt x="211" y="54"/>
                  <a:pt x="211" y="54"/>
                </a:cubicBezTo>
                <a:cubicBezTo>
                  <a:pt x="211" y="54"/>
                  <a:pt x="211" y="54"/>
                  <a:pt x="211" y="54"/>
                </a:cubicBezTo>
                <a:cubicBezTo>
                  <a:pt x="212" y="54"/>
                  <a:pt x="212" y="53"/>
                  <a:pt x="212" y="53"/>
                </a:cubicBezTo>
                <a:cubicBezTo>
                  <a:pt x="214" y="51"/>
                  <a:pt x="216" y="50"/>
                  <a:pt x="218" y="47"/>
                </a:cubicBezTo>
                <a:cubicBezTo>
                  <a:pt x="218" y="46"/>
                  <a:pt x="219" y="47"/>
                  <a:pt x="219" y="47"/>
                </a:cubicBezTo>
                <a:cubicBezTo>
                  <a:pt x="220" y="48"/>
                  <a:pt x="220" y="48"/>
                  <a:pt x="220" y="48"/>
                </a:cubicBezTo>
                <a:cubicBezTo>
                  <a:pt x="220" y="51"/>
                  <a:pt x="220" y="53"/>
                  <a:pt x="220" y="56"/>
                </a:cubicBezTo>
                <a:cubicBezTo>
                  <a:pt x="220" y="57"/>
                  <a:pt x="220" y="57"/>
                  <a:pt x="220" y="58"/>
                </a:cubicBezTo>
                <a:cubicBezTo>
                  <a:pt x="220" y="60"/>
                  <a:pt x="220" y="61"/>
                  <a:pt x="220" y="62"/>
                </a:cubicBezTo>
                <a:cubicBezTo>
                  <a:pt x="219" y="64"/>
                  <a:pt x="219" y="66"/>
                  <a:pt x="218" y="69"/>
                </a:cubicBezTo>
                <a:cubicBezTo>
                  <a:pt x="218" y="69"/>
                  <a:pt x="218" y="69"/>
                  <a:pt x="218" y="69"/>
                </a:cubicBezTo>
                <a:cubicBezTo>
                  <a:pt x="219" y="69"/>
                  <a:pt x="219" y="69"/>
                  <a:pt x="219" y="69"/>
                </a:cubicBezTo>
                <a:cubicBezTo>
                  <a:pt x="220" y="68"/>
                  <a:pt x="220" y="68"/>
                  <a:pt x="221" y="68"/>
                </a:cubicBezTo>
                <a:cubicBezTo>
                  <a:pt x="222" y="67"/>
                  <a:pt x="223" y="65"/>
                  <a:pt x="225" y="64"/>
                </a:cubicBezTo>
                <a:cubicBezTo>
                  <a:pt x="225" y="64"/>
                  <a:pt x="226" y="63"/>
                  <a:pt x="226" y="63"/>
                </a:cubicBezTo>
                <a:cubicBezTo>
                  <a:pt x="226" y="63"/>
                  <a:pt x="227" y="62"/>
                  <a:pt x="227" y="63"/>
                </a:cubicBezTo>
                <a:cubicBezTo>
                  <a:pt x="227" y="63"/>
                  <a:pt x="227" y="63"/>
                  <a:pt x="227" y="63"/>
                </a:cubicBezTo>
                <a:cubicBezTo>
                  <a:pt x="227" y="64"/>
                  <a:pt x="227" y="65"/>
                  <a:pt x="227" y="65"/>
                </a:cubicBezTo>
                <a:cubicBezTo>
                  <a:pt x="227" y="68"/>
                  <a:pt x="227" y="70"/>
                  <a:pt x="227" y="73"/>
                </a:cubicBezTo>
                <a:cubicBezTo>
                  <a:pt x="226" y="78"/>
                  <a:pt x="224" y="83"/>
                  <a:pt x="221" y="88"/>
                </a:cubicBezTo>
                <a:cubicBezTo>
                  <a:pt x="220" y="88"/>
                  <a:pt x="220" y="89"/>
                  <a:pt x="220" y="89"/>
                </a:cubicBezTo>
                <a:cubicBezTo>
                  <a:pt x="220" y="90"/>
                  <a:pt x="220" y="90"/>
                  <a:pt x="220" y="91"/>
                </a:cubicBezTo>
                <a:cubicBezTo>
                  <a:pt x="220" y="92"/>
                  <a:pt x="220" y="94"/>
                  <a:pt x="219" y="95"/>
                </a:cubicBezTo>
                <a:cubicBezTo>
                  <a:pt x="219" y="95"/>
                  <a:pt x="219" y="96"/>
                  <a:pt x="219" y="96"/>
                </a:cubicBezTo>
                <a:cubicBezTo>
                  <a:pt x="219" y="96"/>
                  <a:pt x="219" y="96"/>
                  <a:pt x="220" y="96"/>
                </a:cubicBezTo>
                <a:cubicBezTo>
                  <a:pt x="221" y="95"/>
                  <a:pt x="222" y="95"/>
                  <a:pt x="223" y="95"/>
                </a:cubicBezTo>
                <a:cubicBezTo>
                  <a:pt x="224" y="94"/>
                  <a:pt x="226" y="94"/>
                  <a:pt x="228" y="93"/>
                </a:cubicBezTo>
                <a:cubicBezTo>
                  <a:pt x="229" y="93"/>
                  <a:pt x="230" y="92"/>
                  <a:pt x="230" y="91"/>
                </a:cubicBezTo>
                <a:cubicBezTo>
                  <a:pt x="231" y="91"/>
                  <a:pt x="231" y="91"/>
                  <a:pt x="232" y="91"/>
                </a:cubicBezTo>
                <a:cubicBezTo>
                  <a:pt x="232" y="92"/>
                  <a:pt x="232" y="92"/>
                  <a:pt x="232" y="92"/>
                </a:cubicBezTo>
                <a:cubicBezTo>
                  <a:pt x="232" y="93"/>
                  <a:pt x="232" y="93"/>
                  <a:pt x="232" y="94"/>
                </a:cubicBezTo>
                <a:cubicBezTo>
                  <a:pt x="230" y="99"/>
                  <a:pt x="228" y="104"/>
                  <a:pt x="224" y="108"/>
                </a:cubicBezTo>
                <a:cubicBezTo>
                  <a:pt x="224" y="108"/>
                  <a:pt x="224" y="109"/>
                  <a:pt x="223" y="109"/>
                </a:cubicBezTo>
                <a:cubicBezTo>
                  <a:pt x="224" y="109"/>
                  <a:pt x="224" y="109"/>
                  <a:pt x="224" y="109"/>
                </a:cubicBezTo>
                <a:cubicBezTo>
                  <a:pt x="226" y="109"/>
                  <a:pt x="227" y="109"/>
                  <a:pt x="228" y="110"/>
                </a:cubicBezTo>
                <a:cubicBezTo>
                  <a:pt x="229" y="110"/>
                  <a:pt x="230" y="110"/>
                  <a:pt x="231" y="111"/>
                </a:cubicBezTo>
                <a:cubicBezTo>
                  <a:pt x="231" y="111"/>
                  <a:pt x="231" y="111"/>
                  <a:pt x="231" y="112"/>
                </a:cubicBezTo>
                <a:cubicBezTo>
                  <a:pt x="231" y="112"/>
                  <a:pt x="231" y="113"/>
                  <a:pt x="231" y="113"/>
                </a:cubicBezTo>
                <a:cubicBezTo>
                  <a:pt x="229" y="116"/>
                  <a:pt x="226" y="118"/>
                  <a:pt x="224" y="121"/>
                </a:cubicBezTo>
                <a:cubicBezTo>
                  <a:pt x="222" y="122"/>
                  <a:pt x="220" y="123"/>
                  <a:pt x="218" y="125"/>
                </a:cubicBezTo>
                <a:cubicBezTo>
                  <a:pt x="218" y="125"/>
                  <a:pt x="218" y="125"/>
                  <a:pt x="218" y="125"/>
                </a:cubicBezTo>
                <a:cubicBezTo>
                  <a:pt x="219" y="125"/>
                  <a:pt x="220" y="125"/>
                  <a:pt x="221" y="125"/>
                </a:cubicBezTo>
                <a:cubicBezTo>
                  <a:pt x="222" y="125"/>
                  <a:pt x="224" y="125"/>
                  <a:pt x="225" y="125"/>
                </a:cubicBezTo>
                <a:cubicBezTo>
                  <a:pt x="225" y="125"/>
                  <a:pt x="225" y="126"/>
                  <a:pt x="226" y="126"/>
                </a:cubicBezTo>
                <a:cubicBezTo>
                  <a:pt x="226" y="126"/>
                  <a:pt x="226" y="126"/>
                  <a:pt x="226" y="127"/>
                </a:cubicBezTo>
                <a:cubicBezTo>
                  <a:pt x="226" y="128"/>
                  <a:pt x="226" y="128"/>
                  <a:pt x="225" y="128"/>
                </a:cubicBezTo>
                <a:cubicBezTo>
                  <a:pt x="224" y="131"/>
                  <a:pt x="221" y="134"/>
                  <a:pt x="218" y="135"/>
                </a:cubicBezTo>
                <a:cubicBezTo>
                  <a:pt x="214" y="138"/>
                  <a:pt x="209" y="139"/>
                  <a:pt x="204" y="139"/>
                </a:cubicBezTo>
                <a:cubicBezTo>
                  <a:pt x="203" y="139"/>
                  <a:pt x="202" y="139"/>
                  <a:pt x="200" y="140"/>
                </a:cubicBezTo>
                <a:cubicBezTo>
                  <a:pt x="200" y="140"/>
                  <a:pt x="200" y="140"/>
                  <a:pt x="199" y="140"/>
                </a:cubicBezTo>
                <a:cubicBezTo>
                  <a:pt x="199" y="140"/>
                  <a:pt x="199" y="140"/>
                  <a:pt x="200" y="140"/>
                </a:cubicBezTo>
                <a:cubicBezTo>
                  <a:pt x="201" y="143"/>
                  <a:pt x="202" y="145"/>
                  <a:pt x="202" y="148"/>
                </a:cubicBezTo>
                <a:cubicBezTo>
                  <a:pt x="202" y="151"/>
                  <a:pt x="202" y="154"/>
                  <a:pt x="201" y="157"/>
                </a:cubicBezTo>
                <a:cubicBezTo>
                  <a:pt x="201" y="158"/>
                  <a:pt x="200" y="158"/>
                  <a:pt x="199" y="157"/>
                </a:cubicBezTo>
                <a:cubicBezTo>
                  <a:pt x="197" y="156"/>
                  <a:pt x="195" y="155"/>
                  <a:pt x="194" y="153"/>
                </a:cubicBezTo>
                <a:cubicBezTo>
                  <a:pt x="193" y="153"/>
                  <a:pt x="193" y="153"/>
                  <a:pt x="193" y="153"/>
                </a:cubicBezTo>
                <a:cubicBezTo>
                  <a:pt x="192" y="153"/>
                  <a:pt x="193" y="154"/>
                  <a:pt x="193" y="154"/>
                </a:cubicBezTo>
                <a:cubicBezTo>
                  <a:pt x="193" y="156"/>
                  <a:pt x="193" y="158"/>
                  <a:pt x="193" y="161"/>
                </a:cubicBezTo>
                <a:cubicBezTo>
                  <a:pt x="193" y="162"/>
                  <a:pt x="193" y="162"/>
                  <a:pt x="191" y="162"/>
                </a:cubicBezTo>
                <a:cubicBezTo>
                  <a:pt x="189" y="161"/>
                  <a:pt x="187" y="159"/>
                  <a:pt x="185" y="158"/>
                </a:cubicBezTo>
                <a:cubicBezTo>
                  <a:pt x="185" y="158"/>
                  <a:pt x="185" y="158"/>
                  <a:pt x="184" y="158"/>
                </a:cubicBezTo>
                <a:cubicBezTo>
                  <a:pt x="184" y="158"/>
                  <a:pt x="184" y="159"/>
                  <a:pt x="184" y="159"/>
                </a:cubicBezTo>
                <a:cubicBezTo>
                  <a:pt x="184" y="161"/>
                  <a:pt x="184" y="162"/>
                  <a:pt x="184" y="164"/>
                </a:cubicBezTo>
                <a:cubicBezTo>
                  <a:pt x="184" y="165"/>
                  <a:pt x="184" y="165"/>
                  <a:pt x="183" y="165"/>
                </a:cubicBezTo>
                <a:cubicBezTo>
                  <a:pt x="182" y="165"/>
                  <a:pt x="181" y="165"/>
                  <a:pt x="180" y="164"/>
                </a:cubicBezTo>
                <a:cubicBezTo>
                  <a:pt x="179" y="164"/>
                  <a:pt x="178" y="163"/>
                  <a:pt x="176" y="162"/>
                </a:cubicBezTo>
                <a:cubicBezTo>
                  <a:pt x="176" y="163"/>
                  <a:pt x="176" y="163"/>
                  <a:pt x="176" y="163"/>
                </a:cubicBezTo>
                <a:cubicBezTo>
                  <a:pt x="176" y="163"/>
                  <a:pt x="176" y="164"/>
                  <a:pt x="176" y="164"/>
                </a:cubicBezTo>
                <a:cubicBezTo>
                  <a:pt x="175" y="165"/>
                  <a:pt x="175" y="166"/>
                  <a:pt x="175" y="167"/>
                </a:cubicBezTo>
                <a:cubicBezTo>
                  <a:pt x="174" y="168"/>
                  <a:pt x="174" y="168"/>
                  <a:pt x="173" y="167"/>
                </a:cubicBezTo>
                <a:cubicBezTo>
                  <a:pt x="173" y="167"/>
                  <a:pt x="173" y="167"/>
                  <a:pt x="172" y="167"/>
                </a:cubicBezTo>
                <a:cubicBezTo>
                  <a:pt x="171" y="166"/>
                  <a:pt x="169" y="165"/>
                  <a:pt x="168" y="164"/>
                </a:cubicBezTo>
                <a:cubicBezTo>
                  <a:pt x="167" y="164"/>
                  <a:pt x="167" y="163"/>
                  <a:pt x="166" y="163"/>
                </a:cubicBezTo>
                <a:cubicBezTo>
                  <a:pt x="166" y="163"/>
                  <a:pt x="166" y="164"/>
                  <a:pt x="166" y="164"/>
                </a:cubicBezTo>
                <a:cubicBezTo>
                  <a:pt x="166" y="165"/>
                  <a:pt x="166" y="166"/>
                  <a:pt x="166" y="167"/>
                </a:cubicBezTo>
                <a:cubicBezTo>
                  <a:pt x="166" y="168"/>
                  <a:pt x="165" y="169"/>
                  <a:pt x="164" y="169"/>
                </a:cubicBezTo>
                <a:cubicBezTo>
                  <a:pt x="163" y="169"/>
                  <a:pt x="162" y="169"/>
                  <a:pt x="161" y="168"/>
                </a:cubicBezTo>
                <a:cubicBezTo>
                  <a:pt x="160" y="168"/>
                  <a:pt x="159" y="167"/>
                  <a:pt x="158" y="166"/>
                </a:cubicBezTo>
                <a:cubicBezTo>
                  <a:pt x="158" y="166"/>
                  <a:pt x="157" y="165"/>
                  <a:pt x="157" y="165"/>
                </a:cubicBezTo>
                <a:cubicBezTo>
                  <a:pt x="156" y="165"/>
                  <a:pt x="156" y="166"/>
                  <a:pt x="156" y="167"/>
                </a:cubicBezTo>
                <a:cubicBezTo>
                  <a:pt x="155" y="168"/>
                  <a:pt x="155" y="168"/>
                  <a:pt x="156" y="168"/>
                </a:cubicBezTo>
                <a:cubicBezTo>
                  <a:pt x="161" y="169"/>
                  <a:pt x="164" y="171"/>
                  <a:pt x="166" y="175"/>
                </a:cubicBezTo>
                <a:cubicBezTo>
                  <a:pt x="167" y="177"/>
                  <a:pt x="168" y="180"/>
                  <a:pt x="168" y="183"/>
                </a:cubicBezTo>
                <a:cubicBezTo>
                  <a:pt x="168" y="186"/>
                  <a:pt x="167" y="188"/>
                  <a:pt x="166" y="191"/>
                </a:cubicBezTo>
                <a:cubicBezTo>
                  <a:pt x="165" y="192"/>
                  <a:pt x="165" y="193"/>
                  <a:pt x="165" y="194"/>
                </a:cubicBezTo>
                <a:cubicBezTo>
                  <a:pt x="165" y="195"/>
                  <a:pt x="164" y="195"/>
                  <a:pt x="163" y="195"/>
                </a:cubicBezTo>
                <a:cubicBezTo>
                  <a:pt x="163" y="195"/>
                  <a:pt x="162" y="195"/>
                  <a:pt x="162" y="194"/>
                </a:cubicBezTo>
                <a:cubicBezTo>
                  <a:pt x="161" y="194"/>
                  <a:pt x="160" y="193"/>
                  <a:pt x="159" y="193"/>
                </a:cubicBezTo>
                <a:cubicBezTo>
                  <a:pt x="159" y="193"/>
                  <a:pt x="159" y="193"/>
                  <a:pt x="159" y="194"/>
                </a:cubicBezTo>
                <a:cubicBezTo>
                  <a:pt x="159" y="194"/>
                  <a:pt x="158" y="195"/>
                  <a:pt x="158" y="195"/>
                </a:cubicBezTo>
                <a:cubicBezTo>
                  <a:pt x="157" y="197"/>
                  <a:pt x="156" y="199"/>
                  <a:pt x="154" y="200"/>
                </a:cubicBezTo>
                <a:cubicBezTo>
                  <a:pt x="153" y="201"/>
                  <a:pt x="152" y="202"/>
                  <a:pt x="152" y="204"/>
                </a:cubicBezTo>
                <a:cubicBezTo>
                  <a:pt x="152" y="205"/>
                  <a:pt x="151" y="205"/>
                  <a:pt x="150" y="205"/>
                </a:cubicBezTo>
                <a:cubicBezTo>
                  <a:pt x="150" y="205"/>
                  <a:pt x="150" y="205"/>
                  <a:pt x="150" y="204"/>
                </a:cubicBezTo>
                <a:cubicBezTo>
                  <a:pt x="149" y="204"/>
                  <a:pt x="148" y="202"/>
                  <a:pt x="147" y="201"/>
                </a:cubicBezTo>
                <a:cubicBezTo>
                  <a:pt x="147" y="201"/>
                  <a:pt x="147" y="201"/>
                  <a:pt x="147" y="200"/>
                </a:cubicBezTo>
                <a:cubicBezTo>
                  <a:pt x="146" y="201"/>
                  <a:pt x="146" y="201"/>
                  <a:pt x="146" y="201"/>
                </a:cubicBezTo>
                <a:cubicBezTo>
                  <a:pt x="145" y="202"/>
                  <a:pt x="145" y="203"/>
                  <a:pt x="144" y="204"/>
                </a:cubicBezTo>
                <a:cubicBezTo>
                  <a:pt x="143" y="204"/>
                  <a:pt x="143" y="204"/>
                  <a:pt x="142" y="204"/>
                </a:cubicBezTo>
                <a:cubicBezTo>
                  <a:pt x="141" y="204"/>
                  <a:pt x="141" y="203"/>
                  <a:pt x="141" y="203"/>
                </a:cubicBezTo>
                <a:cubicBezTo>
                  <a:pt x="141" y="203"/>
                  <a:pt x="141" y="203"/>
                  <a:pt x="141" y="203"/>
                </a:cubicBezTo>
                <a:cubicBezTo>
                  <a:pt x="140" y="203"/>
                  <a:pt x="140" y="204"/>
                  <a:pt x="140" y="204"/>
                </a:cubicBezTo>
                <a:cubicBezTo>
                  <a:pt x="140" y="205"/>
                  <a:pt x="141" y="206"/>
                  <a:pt x="141" y="208"/>
                </a:cubicBezTo>
                <a:cubicBezTo>
                  <a:pt x="142" y="213"/>
                  <a:pt x="144" y="218"/>
                  <a:pt x="146" y="223"/>
                </a:cubicBezTo>
                <a:cubicBezTo>
                  <a:pt x="148" y="227"/>
                  <a:pt x="151" y="231"/>
                  <a:pt x="154" y="235"/>
                </a:cubicBezTo>
                <a:cubicBezTo>
                  <a:pt x="155" y="237"/>
                  <a:pt x="157" y="238"/>
                  <a:pt x="159" y="240"/>
                </a:cubicBezTo>
                <a:cubicBezTo>
                  <a:pt x="159" y="240"/>
                  <a:pt x="159" y="241"/>
                  <a:pt x="159" y="241"/>
                </a:cubicBezTo>
                <a:cubicBezTo>
                  <a:pt x="159" y="242"/>
                  <a:pt x="158" y="242"/>
                  <a:pt x="158" y="242"/>
                </a:cubicBezTo>
                <a:cubicBezTo>
                  <a:pt x="158" y="242"/>
                  <a:pt x="158" y="242"/>
                  <a:pt x="158" y="242"/>
                </a:cubicBezTo>
                <a:cubicBezTo>
                  <a:pt x="154" y="243"/>
                  <a:pt x="151" y="242"/>
                  <a:pt x="148" y="241"/>
                </a:cubicBezTo>
                <a:cubicBezTo>
                  <a:pt x="148" y="240"/>
                  <a:pt x="147" y="240"/>
                  <a:pt x="147" y="240"/>
                </a:cubicBezTo>
                <a:cubicBezTo>
                  <a:pt x="147" y="241"/>
                  <a:pt x="147" y="241"/>
                  <a:pt x="147" y="241"/>
                </a:cubicBezTo>
                <a:cubicBezTo>
                  <a:pt x="147" y="242"/>
                  <a:pt x="147" y="242"/>
                  <a:pt x="148" y="243"/>
                </a:cubicBezTo>
                <a:cubicBezTo>
                  <a:pt x="148" y="244"/>
                  <a:pt x="148" y="245"/>
                  <a:pt x="147" y="246"/>
                </a:cubicBezTo>
                <a:cubicBezTo>
                  <a:pt x="147" y="247"/>
                  <a:pt x="147" y="247"/>
                  <a:pt x="146" y="247"/>
                </a:cubicBezTo>
                <a:cubicBezTo>
                  <a:pt x="146" y="247"/>
                  <a:pt x="145" y="247"/>
                  <a:pt x="145" y="247"/>
                </a:cubicBezTo>
                <a:cubicBezTo>
                  <a:pt x="143" y="246"/>
                  <a:pt x="141" y="245"/>
                  <a:pt x="140" y="244"/>
                </a:cubicBezTo>
                <a:cubicBezTo>
                  <a:pt x="139" y="244"/>
                  <a:pt x="139" y="244"/>
                  <a:pt x="139" y="244"/>
                </a:cubicBezTo>
                <a:cubicBezTo>
                  <a:pt x="139" y="244"/>
                  <a:pt x="139" y="245"/>
                  <a:pt x="139" y="245"/>
                </a:cubicBezTo>
                <a:cubicBezTo>
                  <a:pt x="139" y="247"/>
                  <a:pt x="139" y="248"/>
                  <a:pt x="139" y="250"/>
                </a:cubicBezTo>
                <a:cubicBezTo>
                  <a:pt x="139" y="251"/>
                  <a:pt x="139" y="251"/>
                  <a:pt x="138" y="251"/>
                </a:cubicBezTo>
                <a:cubicBezTo>
                  <a:pt x="137" y="251"/>
                  <a:pt x="136" y="251"/>
                  <a:pt x="135" y="251"/>
                </a:cubicBezTo>
                <a:cubicBezTo>
                  <a:pt x="132" y="250"/>
                  <a:pt x="130" y="249"/>
                  <a:pt x="127" y="247"/>
                </a:cubicBezTo>
                <a:cubicBezTo>
                  <a:pt x="126" y="247"/>
                  <a:pt x="126" y="247"/>
                  <a:pt x="126" y="248"/>
                </a:cubicBezTo>
                <a:cubicBezTo>
                  <a:pt x="126" y="249"/>
                  <a:pt x="125" y="250"/>
                  <a:pt x="125" y="251"/>
                </a:cubicBezTo>
                <a:cubicBezTo>
                  <a:pt x="123" y="254"/>
                  <a:pt x="121" y="257"/>
                  <a:pt x="118" y="258"/>
                </a:cubicBezTo>
                <a:cubicBezTo>
                  <a:pt x="117" y="258"/>
                  <a:pt x="117" y="259"/>
                  <a:pt x="117" y="259"/>
                </a:cubicBezTo>
                <a:cubicBezTo>
                  <a:pt x="116" y="259"/>
                  <a:pt x="116" y="259"/>
                  <a:pt x="116" y="259"/>
                </a:cubicBezTo>
                <a:cubicBezTo>
                  <a:pt x="115" y="259"/>
                  <a:pt x="115" y="258"/>
                  <a:pt x="115" y="258"/>
                </a:cubicBezTo>
                <a:cubicBezTo>
                  <a:pt x="112" y="258"/>
                  <a:pt x="110" y="256"/>
                  <a:pt x="109" y="254"/>
                </a:cubicBezTo>
                <a:cubicBezTo>
                  <a:pt x="107" y="252"/>
                  <a:pt x="107" y="250"/>
                  <a:pt x="106" y="248"/>
                </a:cubicBezTo>
                <a:cubicBezTo>
                  <a:pt x="106" y="247"/>
                  <a:pt x="106" y="247"/>
                  <a:pt x="106" y="247"/>
                </a:cubicBezTo>
                <a:cubicBezTo>
                  <a:pt x="106" y="247"/>
                  <a:pt x="105" y="247"/>
                  <a:pt x="105" y="247"/>
                </a:cubicBezTo>
                <a:cubicBezTo>
                  <a:pt x="103" y="249"/>
                  <a:pt x="101" y="250"/>
                  <a:pt x="99" y="250"/>
                </a:cubicBezTo>
                <a:cubicBezTo>
                  <a:pt x="97" y="251"/>
                  <a:pt x="96" y="251"/>
                  <a:pt x="94" y="251"/>
                </a:cubicBezTo>
                <a:cubicBezTo>
                  <a:pt x="93" y="251"/>
                  <a:pt x="93" y="251"/>
                  <a:pt x="93" y="250"/>
                </a:cubicBezTo>
                <a:cubicBezTo>
                  <a:pt x="93" y="249"/>
                  <a:pt x="93" y="249"/>
                  <a:pt x="93" y="249"/>
                </a:cubicBezTo>
                <a:cubicBezTo>
                  <a:pt x="93" y="247"/>
                  <a:pt x="93" y="246"/>
                  <a:pt x="93" y="245"/>
                </a:cubicBezTo>
                <a:cubicBezTo>
                  <a:pt x="93" y="244"/>
                  <a:pt x="93" y="244"/>
                  <a:pt x="93" y="244"/>
                </a:cubicBezTo>
                <a:cubicBezTo>
                  <a:pt x="93" y="244"/>
                  <a:pt x="93" y="244"/>
                  <a:pt x="92" y="244"/>
                </a:cubicBezTo>
                <a:cubicBezTo>
                  <a:pt x="90" y="245"/>
                  <a:pt x="89" y="246"/>
                  <a:pt x="87" y="247"/>
                </a:cubicBezTo>
                <a:cubicBezTo>
                  <a:pt x="85" y="247"/>
                  <a:pt x="85" y="247"/>
                  <a:pt x="85" y="246"/>
                </a:cubicBezTo>
                <a:cubicBezTo>
                  <a:pt x="84" y="246"/>
                  <a:pt x="84" y="245"/>
                  <a:pt x="84" y="245"/>
                </a:cubicBezTo>
                <a:cubicBezTo>
                  <a:pt x="84" y="244"/>
                  <a:pt x="85" y="242"/>
                  <a:pt x="85" y="241"/>
                </a:cubicBezTo>
                <a:cubicBezTo>
                  <a:pt x="85" y="241"/>
                  <a:pt x="85" y="240"/>
                  <a:pt x="85" y="240"/>
                </a:cubicBezTo>
                <a:cubicBezTo>
                  <a:pt x="85" y="240"/>
                  <a:pt x="84" y="240"/>
                  <a:pt x="84" y="241"/>
                </a:cubicBezTo>
                <a:cubicBezTo>
                  <a:pt x="81" y="242"/>
                  <a:pt x="78" y="243"/>
                  <a:pt x="75" y="242"/>
                </a:cubicBezTo>
                <a:cubicBezTo>
                  <a:pt x="75" y="242"/>
                  <a:pt x="74" y="242"/>
                  <a:pt x="74" y="242"/>
                </a:cubicBezTo>
                <a:cubicBezTo>
                  <a:pt x="73" y="242"/>
                  <a:pt x="73" y="241"/>
                  <a:pt x="73" y="240"/>
                </a:cubicBezTo>
                <a:cubicBezTo>
                  <a:pt x="73" y="240"/>
                  <a:pt x="73" y="240"/>
                  <a:pt x="74" y="240"/>
                </a:cubicBezTo>
                <a:cubicBezTo>
                  <a:pt x="77" y="237"/>
                  <a:pt x="80" y="233"/>
                  <a:pt x="82" y="230"/>
                </a:cubicBezTo>
                <a:cubicBezTo>
                  <a:pt x="86" y="223"/>
                  <a:pt x="89" y="217"/>
                  <a:pt x="91" y="210"/>
                </a:cubicBezTo>
                <a:cubicBezTo>
                  <a:pt x="91" y="208"/>
                  <a:pt x="91" y="206"/>
                  <a:pt x="92" y="204"/>
                </a:cubicBezTo>
                <a:cubicBezTo>
                  <a:pt x="92" y="204"/>
                  <a:pt x="92" y="203"/>
                  <a:pt x="91" y="203"/>
                </a:cubicBezTo>
                <a:cubicBezTo>
                  <a:pt x="91" y="203"/>
                  <a:pt x="91" y="204"/>
                  <a:pt x="90" y="204"/>
                </a:cubicBezTo>
                <a:cubicBezTo>
                  <a:pt x="89" y="204"/>
                  <a:pt x="89" y="204"/>
                  <a:pt x="88" y="204"/>
                </a:cubicBezTo>
                <a:cubicBezTo>
                  <a:pt x="87" y="203"/>
                  <a:pt x="87" y="202"/>
                  <a:pt x="86" y="201"/>
                </a:cubicBezTo>
                <a:cubicBezTo>
                  <a:pt x="86" y="201"/>
                  <a:pt x="86" y="201"/>
                  <a:pt x="86" y="201"/>
                </a:cubicBezTo>
                <a:cubicBezTo>
                  <a:pt x="85" y="201"/>
                  <a:pt x="85" y="201"/>
                  <a:pt x="85" y="201"/>
                </a:cubicBezTo>
                <a:cubicBezTo>
                  <a:pt x="85" y="201"/>
                  <a:pt x="85" y="201"/>
                  <a:pt x="85" y="201"/>
                </a:cubicBezTo>
                <a:cubicBezTo>
                  <a:pt x="84" y="203"/>
                  <a:pt x="83" y="204"/>
                  <a:pt x="82" y="205"/>
                </a:cubicBezTo>
                <a:cubicBezTo>
                  <a:pt x="81" y="205"/>
                  <a:pt x="80" y="205"/>
                  <a:pt x="80" y="204"/>
                </a:cubicBezTo>
                <a:cubicBezTo>
                  <a:pt x="80" y="203"/>
                  <a:pt x="80" y="203"/>
                  <a:pt x="80" y="202"/>
                </a:cubicBezTo>
                <a:cubicBezTo>
                  <a:pt x="79" y="202"/>
                  <a:pt x="79" y="201"/>
                  <a:pt x="78" y="200"/>
                </a:cubicBezTo>
                <a:cubicBezTo>
                  <a:pt x="77" y="199"/>
                  <a:pt x="75" y="198"/>
                  <a:pt x="75" y="196"/>
                </a:cubicBezTo>
                <a:cubicBezTo>
                  <a:pt x="74" y="195"/>
                  <a:pt x="74" y="195"/>
                  <a:pt x="73" y="194"/>
                </a:cubicBezTo>
                <a:cubicBezTo>
                  <a:pt x="73" y="193"/>
                  <a:pt x="73" y="193"/>
                  <a:pt x="72" y="193"/>
                </a:cubicBezTo>
                <a:cubicBezTo>
                  <a:pt x="72" y="194"/>
                  <a:pt x="71" y="194"/>
                  <a:pt x="71" y="194"/>
                </a:cubicBezTo>
                <a:cubicBezTo>
                  <a:pt x="70" y="195"/>
                  <a:pt x="70" y="195"/>
                  <a:pt x="69" y="195"/>
                </a:cubicBezTo>
                <a:cubicBezTo>
                  <a:pt x="68" y="195"/>
                  <a:pt x="68" y="195"/>
                  <a:pt x="68" y="194"/>
                </a:cubicBezTo>
                <a:cubicBezTo>
                  <a:pt x="67" y="193"/>
                  <a:pt x="67" y="192"/>
                  <a:pt x="66" y="190"/>
                </a:cubicBezTo>
                <a:cubicBezTo>
                  <a:pt x="65" y="188"/>
                  <a:pt x="64" y="186"/>
                  <a:pt x="64" y="184"/>
                </a:cubicBezTo>
                <a:cubicBezTo>
                  <a:pt x="64" y="182"/>
                  <a:pt x="64" y="181"/>
                  <a:pt x="65" y="179"/>
                </a:cubicBezTo>
                <a:cubicBezTo>
                  <a:pt x="65" y="176"/>
                  <a:pt x="67" y="173"/>
                  <a:pt x="70" y="170"/>
                </a:cubicBezTo>
                <a:cubicBezTo>
                  <a:pt x="72" y="169"/>
                  <a:pt x="74" y="168"/>
                  <a:pt x="76" y="168"/>
                </a:cubicBezTo>
                <a:cubicBezTo>
                  <a:pt x="76" y="168"/>
                  <a:pt x="77" y="168"/>
                  <a:pt x="77" y="167"/>
                </a:cubicBezTo>
                <a:cubicBezTo>
                  <a:pt x="77" y="167"/>
                  <a:pt x="76" y="166"/>
                  <a:pt x="76" y="166"/>
                </a:cubicBezTo>
                <a:cubicBezTo>
                  <a:pt x="76" y="165"/>
                  <a:pt x="75" y="165"/>
                  <a:pt x="75" y="165"/>
                </a:cubicBezTo>
                <a:cubicBezTo>
                  <a:pt x="75" y="166"/>
                  <a:pt x="75" y="166"/>
                  <a:pt x="74" y="166"/>
                </a:cubicBezTo>
                <a:cubicBezTo>
                  <a:pt x="73" y="167"/>
                  <a:pt x="72" y="168"/>
                  <a:pt x="71" y="168"/>
                </a:cubicBezTo>
                <a:cubicBezTo>
                  <a:pt x="70" y="169"/>
                  <a:pt x="69" y="169"/>
                  <a:pt x="68" y="169"/>
                </a:cubicBezTo>
                <a:cubicBezTo>
                  <a:pt x="67" y="169"/>
                  <a:pt x="66" y="168"/>
                  <a:pt x="66" y="168"/>
                </a:cubicBezTo>
                <a:cubicBezTo>
                  <a:pt x="66" y="166"/>
                  <a:pt x="66" y="165"/>
                  <a:pt x="66" y="164"/>
                </a:cubicBezTo>
                <a:cubicBezTo>
                  <a:pt x="66" y="164"/>
                  <a:pt x="66" y="163"/>
                  <a:pt x="66" y="163"/>
                </a:cubicBezTo>
                <a:cubicBezTo>
                  <a:pt x="65" y="163"/>
                  <a:pt x="65" y="163"/>
                  <a:pt x="65" y="163"/>
                </a:cubicBezTo>
                <a:cubicBezTo>
                  <a:pt x="64" y="164"/>
                  <a:pt x="63" y="165"/>
                  <a:pt x="62" y="166"/>
                </a:cubicBezTo>
                <a:cubicBezTo>
                  <a:pt x="61" y="167"/>
                  <a:pt x="60" y="167"/>
                  <a:pt x="59" y="167"/>
                </a:cubicBezTo>
                <a:cubicBezTo>
                  <a:pt x="58" y="168"/>
                  <a:pt x="58" y="167"/>
                  <a:pt x="58" y="167"/>
                </a:cubicBezTo>
                <a:cubicBezTo>
                  <a:pt x="57" y="167"/>
                  <a:pt x="57" y="166"/>
                  <a:pt x="57" y="166"/>
                </a:cubicBezTo>
                <a:cubicBezTo>
                  <a:pt x="57" y="165"/>
                  <a:pt x="57" y="164"/>
                  <a:pt x="56" y="163"/>
                </a:cubicBezTo>
                <a:cubicBezTo>
                  <a:pt x="56" y="163"/>
                  <a:pt x="56" y="163"/>
                  <a:pt x="56" y="162"/>
                </a:cubicBezTo>
                <a:cubicBezTo>
                  <a:pt x="56" y="162"/>
                  <a:pt x="56" y="162"/>
                  <a:pt x="56" y="162"/>
                </a:cubicBezTo>
                <a:cubicBezTo>
                  <a:pt x="55" y="162"/>
                  <a:pt x="55" y="163"/>
                  <a:pt x="55" y="163"/>
                </a:cubicBezTo>
                <a:cubicBezTo>
                  <a:pt x="53" y="164"/>
                  <a:pt x="51" y="164"/>
                  <a:pt x="50" y="165"/>
                </a:cubicBezTo>
                <a:cubicBezTo>
                  <a:pt x="49" y="165"/>
                  <a:pt x="48" y="165"/>
                  <a:pt x="48" y="164"/>
                </a:cubicBezTo>
                <a:cubicBezTo>
                  <a:pt x="48" y="163"/>
                  <a:pt x="48" y="162"/>
                  <a:pt x="48" y="161"/>
                </a:cubicBezTo>
                <a:cubicBezTo>
                  <a:pt x="48" y="160"/>
                  <a:pt x="48" y="159"/>
                  <a:pt x="48" y="158"/>
                </a:cubicBezTo>
                <a:cubicBezTo>
                  <a:pt x="48" y="158"/>
                  <a:pt x="48" y="158"/>
                  <a:pt x="47" y="158"/>
                </a:cubicBezTo>
                <a:cubicBezTo>
                  <a:pt x="47" y="158"/>
                  <a:pt x="47" y="158"/>
                  <a:pt x="47" y="158"/>
                </a:cubicBezTo>
                <a:cubicBezTo>
                  <a:pt x="45" y="159"/>
                  <a:pt x="44" y="160"/>
                  <a:pt x="42" y="161"/>
                </a:cubicBezTo>
                <a:cubicBezTo>
                  <a:pt x="41" y="162"/>
                  <a:pt x="41" y="162"/>
                  <a:pt x="40" y="162"/>
                </a:cubicBezTo>
                <a:cubicBezTo>
                  <a:pt x="39" y="162"/>
                  <a:pt x="39" y="162"/>
                  <a:pt x="39" y="161"/>
                </a:cubicBezTo>
                <a:cubicBezTo>
                  <a:pt x="39" y="161"/>
                  <a:pt x="39" y="161"/>
                  <a:pt x="39" y="161"/>
                </a:cubicBezTo>
                <a:cubicBezTo>
                  <a:pt x="39" y="158"/>
                  <a:pt x="39" y="156"/>
                  <a:pt x="39" y="154"/>
                </a:cubicBezTo>
                <a:cubicBezTo>
                  <a:pt x="40" y="154"/>
                  <a:pt x="40" y="153"/>
                  <a:pt x="40" y="153"/>
                </a:cubicBezTo>
                <a:cubicBezTo>
                  <a:pt x="39" y="153"/>
                  <a:pt x="39" y="153"/>
                  <a:pt x="39" y="153"/>
                </a:cubicBezTo>
                <a:cubicBezTo>
                  <a:pt x="38" y="154"/>
                  <a:pt x="37" y="154"/>
                  <a:pt x="37" y="155"/>
                </a:cubicBezTo>
                <a:cubicBezTo>
                  <a:pt x="35" y="156"/>
                  <a:pt x="34" y="157"/>
                  <a:pt x="33" y="158"/>
                </a:cubicBezTo>
                <a:cubicBezTo>
                  <a:pt x="32" y="158"/>
                  <a:pt x="31" y="158"/>
                  <a:pt x="31" y="157"/>
                </a:cubicBezTo>
                <a:cubicBezTo>
                  <a:pt x="31" y="157"/>
                  <a:pt x="31" y="157"/>
                  <a:pt x="31" y="156"/>
                </a:cubicBezTo>
                <a:cubicBezTo>
                  <a:pt x="30" y="154"/>
                  <a:pt x="30" y="152"/>
                  <a:pt x="30" y="150"/>
                </a:cubicBezTo>
                <a:cubicBezTo>
                  <a:pt x="30" y="146"/>
                  <a:pt x="31" y="143"/>
                  <a:pt x="32" y="140"/>
                </a:cubicBezTo>
                <a:cubicBezTo>
                  <a:pt x="33" y="140"/>
                  <a:pt x="33" y="139"/>
                  <a:pt x="32" y="139"/>
                </a:cubicBezTo>
                <a:cubicBezTo>
                  <a:pt x="32" y="139"/>
                  <a:pt x="32" y="139"/>
                  <a:pt x="32" y="139"/>
                </a:cubicBezTo>
                <a:cubicBezTo>
                  <a:pt x="28" y="139"/>
                  <a:pt x="24" y="139"/>
                  <a:pt x="20" y="138"/>
                </a:cubicBezTo>
                <a:cubicBezTo>
                  <a:pt x="16" y="136"/>
                  <a:pt x="12" y="134"/>
                  <a:pt x="9" y="131"/>
                </a:cubicBezTo>
                <a:cubicBezTo>
                  <a:pt x="8" y="130"/>
                  <a:pt x="7" y="129"/>
                  <a:pt x="6" y="127"/>
                </a:cubicBezTo>
                <a:cubicBezTo>
                  <a:pt x="6" y="126"/>
                  <a:pt x="6" y="126"/>
                  <a:pt x="7" y="125"/>
                </a:cubicBezTo>
                <a:cubicBezTo>
                  <a:pt x="7" y="125"/>
                  <a:pt x="8" y="125"/>
                  <a:pt x="8" y="125"/>
                </a:cubicBezTo>
                <a:cubicBezTo>
                  <a:pt x="10" y="125"/>
                  <a:pt x="12" y="125"/>
                  <a:pt x="13" y="125"/>
                </a:cubicBezTo>
                <a:cubicBezTo>
                  <a:pt x="14" y="125"/>
                  <a:pt x="14" y="125"/>
                  <a:pt x="14" y="125"/>
                </a:cubicBezTo>
                <a:cubicBezTo>
                  <a:pt x="14" y="125"/>
                  <a:pt x="13" y="124"/>
                  <a:pt x="13" y="124"/>
                </a:cubicBezTo>
                <a:cubicBezTo>
                  <a:pt x="10" y="122"/>
                  <a:pt x="7" y="120"/>
                  <a:pt x="4" y="117"/>
                </a:cubicBezTo>
                <a:cubicBezTo>
                  <a:pt x="3" y="115"/>
                  <a:pt x="2" y="114"/>
                  <a:pt x="1" y="112"/>
                </a:cubicBezTo>
                <a:cubicBezTo>
                  <a:pt x="1" y="112"/>
                  <a:pt x="1" y="111"/>
                  <a:pt x="2" y="111"/>
                </a:cubicBezTo>
                <a:cubicBezTo>
                  <a:pt x="2" y="110"/>
                  <a:pt x="3" y="110"/>
                  <a:pt x="5" y="109"/>
                </a:cubicBezTo>
                <a:cubicBezTo>
                  <a:pt x="6" y="109"/>
                  <a:pt x="7" y="109"/>
                  <a:pt x="8" y="109"/>
                </a:cubicBezTo>
                <a:cubicBezTo>
                  <a:pt x="8" y="109"/>
                  <a:pt x="9" y="109"/>
                  <a:pt x="9" y="109"/>
                </a:cubicBezTo>
                <a:cubicBezTo>
                  <a:pt x="9" y="109"/>
                  <a:pt x="9" y="109"/>
                  <a:pt x="8" y="109"/>
                </a:cubicBezTo>
                <a:cubicBezTo>
                  <a:pt x="7" y="107"/>
                  <a:pt x="6" y="106"/>
                  <a:pt x="5" y="104"/>
                </a:cubicBezTo>
                <a:cubicBezTo>
                  <a:pt x="3" y="101"/>
                  <a:pt x="2" y="98"/>
                  <a:pt x="0" y="94"/>
                </a:cubicBezTo>
                <a:cubicBezTo>
                  <a:pt x="0" y="94"/>
                  <a:pt x="0" y="93"/>
                  <a:pt x="0" y="92"/>
                </a:cubicBezTo>
                <a:close/>
                <a:moveTo>
                  <a:pt x="100" y="186"/>
                </a:moveTo>
                <a:cubicBezTo>
                  <a:pt x="100" y="187"/>
                  <a:pt x="101" y="187"/>
                  <a:pt x="101" y="187"/>
                </a:cubicBezTo>
                <a:cubicBezTo>
                  <a:pt x="103" y="187"/>
                  <a:pt x="104" y="188"/>
                  <a:pt x="106" y="188"/>
                </a:cubicBezTo>
                <a:cubicBezTo>
                  <a:pt x="106" y="188"/>
                  <a:pt x="107" y="189"/>
                  <a:pt x="108" y="189"/>
                </a:cubicBezTo>
                <a:cubicBezTo>
                  <a:pt x="109" y="189"/>
                  <a:pt x="111" y="189"/>
                  <a:pt x="113" y="189"/>
                </a:cubicBezTo>
                <a:cubicBezTo>
                  <a:pt x="113" y="189"/>
                  <a:pt x="114" y="189"/>
                  <a:pt x="114" y="189"/>
                </a:cubicBezTo>
                <a:cubicBezTo>
                  <a:pt x="115" y="189"/>
                  <a:pt x="115" y="189"/>
                  <a:pt x="116" y="189"/>
                </a:cubicBezTo>
                <a:cubicBezTo>
                  <a:pt x="117" y="189"/>
                  <a:pt x="117" y="190"/>
                  <a:pt x="118" y="189"/>
                </a:cubicBezTo>
                <a:cubicBezTo>
                  <a:pt x="119" y="189"/>
                  <a:pt x="120" y="189"/>
                  <a:pt x="121" y="189"/>
                </a:cubicBezTo>
                <a:cubicBezTo>
                  <a:pt x="123" y="189"/>
                  <a:pt x="124" y="189"/>
                  <a:pt x="126" y="188"/>
                </a:cubicBezTo>
                <a:cubicBezTo>
                  <a:pt x="128" y="188"/>
                  <a:pt x="129" y="187"/>
                  <a:pt x="131" y="187"/>
                </a:cubicBezTo>
                <a:cubicBezTo>
                  <a:pt x="131" y="187"/>
                  <a:pt x="132" y="186"/>
                  <a:pt x="132" y="186"/>
                </a:cubicBezTo>
                <a:cubicBezTo>
                  <a:pt x="132" y="186"/>
                  <a:pt x="132" y="186"/>
                  <a:pt x="132" y="185"/>
                </a:cubicBezTo>
                <a:cubicBezTo>
                  <a:pt x="132" y="184"/>
                  <a:pt x="132" y="182"/>
                  <a:pt x="132" y="180"/>
                </a:cubicBezTo>
                <a:cubicBezTo>
                  <a:pt x="132" y="180"/>
                  <a:pt x="132" y="179"/>
                  <a:pt x="132" y="179"/>
                </a:cubicBezTo>
                <a:cubicBezTo>
                  <a:pt x="133" y="179"/>
                  <a:pt x="133" y="179"/>
                  <a:pt x="133" y="179"/>
                </a:cubicBezTo>
                <a:cubicBezTo>
                  <a:pt x="133" y="180"/>
                  <a:pt x="133" y="181"/>
                  <a:pt x="134" y="181"/>
                </a:cubicBezTo>
                <a:cubicBezTo>
                  <a:pt x="135" y="182"/>
                  <a:pt x="136" y="182"/>
                  <a:pt x="137" y="183"/>
                </a:cubicBezTo>
                <a:cubicBezTo>
                  <a:pt x="137" y="183"/>
                  <a:pt x="138" y="183"/>
                  <a:pt x="138" y="183"/>
                </a:cubicBezTo>
                <a:cubicBezTo>
                  <a:pt x="138" y="182"/>
                  <a:pt x="138" y="182"/>
                  <a:pt x="138" y="182"/>
                </a:cubicBezTo>
                <a:cubicBezTo>
                  <a:pt x="137" y="180"/>
                  <a:pt x="137" y="178"/>
                  <a:pt x="138" y="176"/>
                </a:cubicBezTo>
                <a:cubicBezTo>
                  <a:pt x="138" y="176"/>
                  <a:pt x="138" y="176"/>
                  <a:pt x="138" y="176"/>
                </a:cubicBezTo>
                <a:cubicBezTo>
                  <a:pt x="138" y="176"/>
                  <a:pt x="139" y="176"/>
                  <a:pt x="139" y="176"/>
                </a:cubicBezTo>
                <a:cubicBezTo>
                  <a:pt x="139" y="178"/>
                  <a:pt x="141" y="178"/>
                  <a:pt x="142" y="179"/>
                </a:cubicBezTo>
                <a:cubicBezTo>
                  <a:pt x="142" y="180"/>
                  <a:pt x="143" y="180"/>
                  <a:pt x="143" y="179"/>
                </a:cubicBezTo>
                <a:cubicBezTo>
                  <a:pt x="143" y="179"/>
                  <a:pt x="143" y="179"/>
                  <a:pt x="143" y="179"/>
                </a:cubicBezTo>
                <a:cubicBezTo>
                  <a:pt x="142" y="177"/>
                  <a:pt x="142" y="176"/>
                  <a:pt x="142" y="174"/>
                </a:cubicBezTo>
                <a:cubicBezTo>
                  <a:pt x="142" y="174"/>
                  <a:pt x="142" y="173"/>
                  <a:pt x="143" y="173"/>
                </a:cubicBezTo>
                <a:cubicBezTo>
                  <a:pt x="143" y="173"/>
                  <a:pt x="143" y="174"/>
                  <a:pt x="144" y="174"/>
                </a:cubicBezTo>
                <a:cubicBezTo>
                  <a:pt x="144" y="175"/>
                  <a:pt x="145" y="176"/>
                  <a:pt x="147" y="176"/>
                </a:cubicBezTo>
                <a:cubicBezTo>
                  <a:pt x="147" y="176"/>
                  <a:pt x="148" y="176"/>
                  <a:pt x="148" y="175"/>
                </a:cubicBezTo>
                <a:cubicBezTo>
                  <a:pt x="149" y="174"/>
                  <a:pt x="150" y="173"/>
                  <a:pt x="151" y="172"/>
                </a:cubicBezTo>
                <a:cubicBezTo>
                  <a:pt x="152" y="171"/>
                  <a:pt x="152" y="170"/>
                  <a:pt x="153" y="169"/>
                </a:cubicBezTo>
                <a:cubicBezTo>
                  <a:pt x="154" y="168"/>
                  <a:pt x="154" y="167"/>
                  <a:pt x="155" y="165"/>
                </a:cubicBezTo>
                <a:cubicBezTo>
                  <a:pt x="155" y="164"/>
                  <a:pt x="156" y="163"/>
                  <a:pt x="156" y="162"/>
                </a:cubicBezTo>
                <a:cubicBezTo>
                  <a:pt x="157" y="161"/>
                  <a:pt x="157" y="160"/>
                  <a:pt x="158" y="158"/>
                </a:cubicBezTo>
                <a:cubicBezTo>
                  <a:pt x="158" y="157"/>
                  <a:pt x="158" y="156"/>
                  <a:pt x="159" y="154"/>
                </a:cubicBezTo>
                <a:cubicBezTo>
                  <a:pt x="159" y="153"/>
                  <a:pt x="159" y="153"/>
                  <a:pt x="159" y="152"/>
                </a:cubicBezTo>
                <a:cubicBezTo>
                  <a:pt x="159" y="151"/>
                  <a:pt x="159" y="151"/>
                  <a:pt x="159" y="150"/>
                </a:cubicBezTo>
                <a:cubicBezTo>
                  <a:pt x="159" y="150"/>
                  <a:pt x="159" y="149"/>
                  <a:pt x="159" y="149"/>
                </a:cubicBezTo>
                <a:cubicBezTo>
                  <a:pt x="159" y="147"/>
                  <a:pt x="159" y="145"/>
                  <a:pt x="159" y="143"/>
                </a:cubicBezTo>
                <a:cubicBezTo>
                  <a:pt x="159" y="142"/>
                  <a:pt x="159" y="141"/>
                  <a:pt x="159" y="139"/>
                </a:cubicBezTo>
                <a:cubicBezTo>
                  <a:pt x="158" y="137"/>
                  <a:pt x="158" y="134"/>
                  <a:pt x="157" y="131"/>
                </a:cubicBezTo>
                <a:cubicBezTo>
                  <a:pt x="156" y="130"/>
                  <a:pt x="155" y="129"/>
                  <a:pt x="155" y="128"/>
                </a:cubicBezTo>
                <a:cubicBezTo>
                  <a:pt x="154" y="127"/>
                  <a:pt x="154" y="125"/>
                  <a:pt x="153" y="124"/>
                </a:cubicBezTo>
                <a:cubicBezTo>
                  <a:pt x="151" y="121"/>
                  <a:pt x="149" y="119"/>
                  <a:pt x="147" y="116"/>
                </a:cubicBezTo>
                <a:cubicBezTo>
                  <a:pt x="145" y="114"/>
                  <a:pt x="143" y="112"/>
                  <a:pt x="141" y="111"/>
                </a:cubicBezTo>
                <a:cubicBezTo>
                  <a:pt x="140" y="110"/>
                  <a:pt x="139" y="110"/>
                  <a:pt x="138" y="109"/>
                </a:cubicBezTo>
                <a:cubicBezTo>
                  <a:pt x="137" y="109"/>
                  <a:pt x="136" y="108"/>
                  <a:pt x="135" y="107"/>
                </a:cubicBezTo>
                <a:cubicBezTo>
                  <a:pt x="134" y="107"/>
                  <a:pt x="132" y="106"/>
                  <a:pt x="131" y="106"/>
                </a:cubicBezTo>
                <a:cubicBezTo>
                  <a:pt x="129" y="105"/>
                  <a:pt x="127" y="105"/>
                  <a:pt x="125" y="104"/>
                </a:cubicBezTo>
                <a:cubicBezTo>
                  <a:pt x="124" y="104"/>
                  <a:pt x="122" y="103"/>
                  <a:pt x="120" y="103"/>
                </a:cubicBezTo>
                <a:cubicBezTo>
                  <a:pt x="118" y="103"/>
                  <a:pt x="116" y="103"/>
                  <a:pt x="114" y="103"/>
                </a:cubicBezTo>
                <a:cubicBezTo>
                  <a:pt x="113" y="103"/>
                  <a:pt x="112" y="103"/>
                  <a:pt x="111" y="103"/>
                </a:cubicBezTo>
                <a:cubicBezTo>
                  <a:pt x="110" y="103"/>
                  <a:pt x="110" y="104"/>
                  <a:pt x="109" y="104"/>
                </a:cubicBezTo>
                <a:cubicBezTo>
                  <a:pt x="106" y="104"/>
                  <a:pt x="103" y="105"/>
                  <a:pt x="101" y="106"/>
                </a:cubicBezTo>
                <a:cubicBezTo>
                  <a:pt x="99" y="107"/>
                  <a:pt x="96" y="108"/>
                  <a:pt x="94" y="109"/>
                </a:cubicBezTo>
                <a:cubicBezTo>
                  <a:pt x="91" y="111"/>
                  <a:pt x="89" y="113"/>
                  <a:pt x="86" y="115"/>
                </a:cubicBezTo>
                <a:cubicBezTo>
                  <a:pt x="85" y="116"/>
                  <a:pt x="84" y="118"/>
                  <a:pt x="82" y="120"/>
                </a:cubicBezTo>
                <a:cubicBezTo>
                  <a:pt x="82" y="120"/>
                  <a:pt x="82" y="121"/>
                  <a:pt x="81" y="121"/>
                </a:cubicBezTo>
                <a:cubicBezTo>
                  <a:pt x="80" y="122"/>
                  <a:pt x="80" y="123"/>
                  <a:pt x="79" y="124"/>
                </a:cubicBezTo>
                <a:cubicBezTo>
                  <a:pt x="78" y="125"/>
                  <a:pt x="78" y="127"/>
                  <a:pt x="77" y="128"/>
                </a:cubicBezTo>
                <a:cubicBezTo>
                  <a:pt x="76" y="130"/>
                  <a:pt x="75" y="131"/>
                  <a:pt x="75" y="133"/>
                </a:cubicBezTo>
                <a:cubicBezTo>
                  <a:pt x="74" y="136"/>
                  <a:pt x="73" y="139"/>
                  <a:pt x="73" y="142"/>
                </a:cubicBezTo>
                <a:cubicBezTo>
                  <a:pt x="73" y="147"/>
                  <a:pt x="73" y="151"/>
                  <a:pt x="74" y="156"/>
                </a:cubicBezTo>
                <a:cubicBezTo>
                  <a:pt x="75" y="159"/>
                  <a:pt x="75" y="161"/>
                  <a:pt x="77" y="164"/>
                </a:cubicBezTo>
                <a:cubicBezTo>
                  <a:pt x="77" y="164"/>
                  <a:pt x="77" y="164"/>
                  <a:pt x="77" y="165"/>
                </a:cubicBezTo>
                <a:cubicBezTo>
                  <a:pt x="78" y="166"/>
                  <a:pt x="78" y="167"/>
                  <a:pt x="79" y="168"/>
                </a:cubicBezTo>
                <a:cubicBezTo>
                  <a:pt x="80" y="171"/>
                  <a:pt x="82" y="173"/>
                  <a:pt x="84" y="175"/>
                </a:cubicBezTo>
                <a:cubicBezTo>
                  <a:pt x="85" y="176"/>
                  <a:pt x="86" y="176"/>
                  <a:pt x="87" y="175"/>
                </a:cubicBezTo>
                <a:cubicBezTo>
                  <a:pt x="88" y="175"/>
                  <a:pt x="88" y="174"/>
                  <a:pt x="89" y="173"/>
                </a:cubicBezTo>
                <a:cubicBezTo>
                  <a:pt x="89" y="173"/>
                  <a:pt x="89" y="173"/>
                  <a:pt x="89" y="173"/>
                </a:cubicBezTo>
                <a:cubicBezTo>
                  <a:pt x="89" y="173"/>
                  <a:pt x="90" y="173"/>
                  <a:pt x="90" y="173"/>
                </a:cubicBezTo>
                <a:cubicBezTo>
                  <a:pt x="90" y="174"/>
                  <a:pt x="90" y="175"/>
                  <a:pt x="90" y="176"/>
                </a:cubicBezTo>
                <a:cubicBezTo>
                  <a:pt x="90" y="177"/>
                  <a:pt x="90" y="178"/>
                  <a:pt x="89" y="179"/>
                </a:cubicBezTo>
                <a:cubicBezTo>
                  <a:pt x="89" y="179"/>
                  <a:pt x="89" y="179"/>
                  <a:pt x="89" y="179"/>
                </a:cubicBezTo>
                <a:cubicBezTo>
                  <a:pt x="89" y="180"/>
                  <a:pt x="90" y="180"/>
                  <a:pt x="90" y="179"/>
                </a:cubicBezTo>
                <a:cubicBezTo>
                  <a:pt x="90" y="179"/>
                  <a:pt x="90" y="179"/>
                  <a:pt x="91" y="179"/>
                </a:cubicBezTo>
                <a:cubicBezTo>
                  <a:pt x="92" y="178"/>
                  <a:pt x="93" y="177"/>
                  <a:pt x="93" y="176"/>
                </a:cubicBezTo>
                <a:cubicBezTo>
                  <a:pt x="93" y="176"/>
                  <a:pt x="94" y="176"/>
                  <a:pt x="94" y="175"/>
                </a:cubicBezTo>
                <a:cubicBezTo>
                  <a:pt x="94" y="176"/>
                  <a:pt x="94" y="176"/>
                  <a:pt x="95" y="177"/>
                </a:cubicBezTo>
                <a:cubicBezTo>
                  <a:pt x="95" y="179"/>
                  <a:pt x="95" y="181"/>
                  <a:pt x="94" y="183"/>
                </a:cubicBezTo>
                <a:cubicBezTo>
                  <a:pt x="95" y="183"/>
                  <a:pt x="95" y="183"/>
                  <a:pt x="96" y="183"/>
                </a:cubicBezTo>
                <a:cubicBezTo>
                  <a:pt x="97" y="182"/>
                  <a:pt x="99" y="181"/>
                  <a:pt x="99" y="179"/>
                </a:cubicBezTo>
                <a:cubicBezTo>
                  <a:pt x="99" y="179"/>
                  <a:pt x="99" y="179"/>
                  <a:pt x="99" y="179"/>
                </a:cubicBezTo>
                <a:cubicBezTo>
                  <a:pt x="100" y="179"/>
                  <a:pt x="100" y="179"/>
                  <a:pt x="100" y="179"/>
                </a:cubicBezTo>
                <a:cubicBezTo>
                  <a:pt x="100" y="179"/>
                  <a:pt x="100" y="180"/>
                  <a:pt x="100" y="180"/>
                </a:cubicBezTo>
                <a:cubicBezTo>
                  <a:pt x="100" y="182"/>
                  <a:pt x="100" y="183"/>
                  <a:pt x="100" y="185"/>
                </a:cubicBezTo>
                <a:cubicBezTo>
                  <a:pt x="100" y="186"/>
                  <a:pt x="100" y="186"/>
                  <a:pt x="100" y="186"/>
                </a:cubicBezTo>
                <a:close/>
                <a:moveTo>
                  <a:pt x="98" y="65"/>
                </a:moveTo>
                <a:cubicBezTo>
                  <a:pt x="98" y="65"/>
                  <a:pt x="98" y="65"/>
                  <a:pt x="98" y="65"/>
                </a:cubicBezTo>
                <a:cubicBezTo>
                  <a:pt x="98" y="66"/>
                  <a:pt x="99" y="66"/>
                  <a:pt x="99" y="66"/>
                </a:cubicBezTo>
                <a:cubicBezTo>
                  <a:pt x="101" y="68"/>
                  <a:pt x="103" y="70"/>
                  <a:pt x="105" y="72"/>
                </a:cubicBezTo>
                <a:cubicBezTo>
                  <a:pt x="105" y="72"/>
                  <a:pt x="105" y="73"/>
                  <a:pt x="106" y="73"/>
                </a:cubicBezTo>
                <a:cubicBezTo>
                  <a:pt x="107" y="75"/>
                  <a:pt x="108" y="76"/>
                  <a:pt x="109" y="78"/>
                </a:cubicBezTo>
                <a:cubicBezTo>
                  <a:pt x="111" y="81"/>
                  <a:pt x="113" y="84"/>
                  <a:pt x="114" y="87"/>
                </a:cubicBezTo>
                <a:cubicBezTo>
                  <a:pt x="114" y="89"/>
                  <a:pt x="115" y="90"/>
                  <a:pt x="116" y="92"/>
                </a:cubicBezTo>
                <a:cubicBezTo>
                  <a:pt x="116" y="92"/>
                  <a:pt x="116" y="92"/>
                  <a:pt x="116" y="92"/>
                </a:cubicBezTo>
                <a:cubicBezTo>
                  <a:pt x="116" y="92"/>
                  <a:pt x="116" y="92"/>
                  <a:pt x="116" y="92"/>
                </a:cubicBezTo>
                <a:cubicBezTo>
                  <a:pt x="117" y="91"/>
                  <a:pt x="117" y="90"/>
                  <a:pt x="118" y="89"/>
                </a:cubicBezTo>
                <a:cubicBezTo>
                  <a:pt x="118" y="88"/>
                  <a:pt x="118" y="88"/>
                  <a:pt x="118" y="88"/>
                </a:cubicBezTo>
                <a:cubicBezTo>
                  <a:pt x="118" y="87"/>
                  <a:pt x="119" y="86"/>
                  <a:pt x="119" y="85"/>
                </a:cubicBezTo>
                <a:cubicBezTo>
                  <a:pt x="120" y="81"/>
                  <a:pt x="123" y="78"/>
                  <a:pt x="125" y="75"/>
                </a:cubicBezTo>
                <a:cubicBezTo>
                  <a:pt x="126" y="74"/>
                  <a:pt x="127" y="73"/>
                  <a:pt x="127" y="72"/>
                </a:cubicBezTo>
                <a:cubicBezTo>
                  <a:pt x="128" y="71"/>
                  <a:pt x="129" y="70"/>
                  <a:pt x="130" y="69"/>
                </a:cubicBezTo>
                <a:cubicBezTo>
                  <a:pt x="131" y="68"/>
                  <a:pt x="132" y="67"/>
                  <a:pt x="134" y="66"/>
                </a:cubicBezTo>
                <a:cubicBezTo>
                  <a:pt x="134" y="65"/>
                  <a:pt x="134" y="65"/>
                  <a:pt x="134" y="65"/>
                </a:cubicBezTo>
                <a:cubicBezTo>
                  <a:pt x="134" y="65"/>
                  <a:pt x="134" y="65"/>
                  <a:pt x="133" y="65"/>
                </a:cubicBezTo>
                <a:cubicBezTo>
                  <a:pt x="133" y="65"/>
                  <a:pt x="132" y="64"/>
                  <a:pt x="132" y="64"/>
                </a:cubicBezTo>
                <a:cubicBezTo>
                  <a:pt x="130" y="64"/>
                  <a:pt x="129" y="63"/>
                  <a:pt x="129" y="61"/>
                </a:cubicBezTo>
                <a:cubicBezTo>
                  <a:pt x="128" y="61"/>
                  <a:pt x="128" y="60"/>
                  <a:pt x="128" y="60"/>
                </a:cubicBezTo>
                <a:cubicBezTo>
                  <a:pt x="125" y="58"/>
                  <a:pt x="123" y="56"/>
                  <a:pt x="121" y="54"/>
                </a:cubicBezTo>
                <a:cubicBezTo>
                  <a:pt x="119" y="51"/>
                  <a:pt x="118" y="48"/>
                  <a:pt x="117" y="45"/>
                </a:cubicBezTo>
                <a:cubicBezTo>
                  <a:pt x="117" y="45"/>
                  <a:pt x="117" y="45"/>
                  <a:pt x="116" y="45"/>
                </a:cubicBezTo>
                <a:cubicBezTo>
                  <a:pt x="116" y="45"/>
                  <a:pt x="116" y="45"/>
                  <a:pt x="116" y="46"/>
                </a:cubicBezTo>
                <a:cubicBezTo>
                  <a:pt x="115" y="48"/>
                  <a:pt x="114" y="49"/>
                  <a:pt x="113" y="51"/>
                </a:cubicBezTo>
                <a:cubicBezTo>
                  <a:pt x="111" y="55"/>
                  <a:pt x="108" y="57"/>
                  <a:pt x="105" y="60"/>
                </a:cubicBezTo>
                <a:cubicBezTo>
                  <a:pt x="104" y="60"/>
                  <a:pt x="104" y="61"/>
                  <a:pt x="103" y="61"/>
                </a:cubicBezTo>
                <a:cubicBezTo>
                  <a:pt x="103" y="62"/>
                  <a:pt x="103" y="62"/>
                  <a:pt x="103" y="62"/>
                </a:cubicBezTo>
                <a:cubicBezTo>
                  <a:pt x="102" y="64"/>
                  <a:pt x="100" y="64"/>
                  <a:pt x="99" y="65"/>
                </a:cubicBezTo>
                <a:cubicBezTo>
                  <a:pt x="98" y="65"/>
                  <a:pt x="98" y="65"/>
                  <a:pt x="98" y="65"/>
                </a:cubicBezTo>
                <a:close/>
                <a:moveTo>
                  <a:pt x="116" y="99"/>
                </a:moveTo>
                <a:cubicBezTo>
                  <a:pt x="115" y="100"/>
                  <a:pt x="115" y="101"/>
                  <a:pt x="115" y="101"/>
                </a:cubicBezTo>
                <a:cubicBezTo>
                  <a:pt x="115" y="102"/>
                  <a:pt x="116" y="102"/>
                  <a:pt x="116" y="102"/>
                </a:cubicBezTo>
                <a:cubicBezTo>
                  <a:pt x="116" y="102"/>
                  <a:pt x="117" y="102"/>
                  <a:pt x="117" y="101"/>
                </a:cubicBezTo>
                <a:cubicBezTo>
                  <a:pt x="117" y="101"/>
                  <a:pt x="117" y="101"/>
                  <a:pt x="117" y="101"/>
                </a:cubicBezTo>
                <a:cubicBezTo>
                  <a:pt x="117" y="101"/>
                  <a:pt x="116" y="100"/>
                  <a:pt x="116" y="99"/>
                </a:cubicBezTo>
                <a:close/>
                <a:moveTo>
                  <a:pt x="113" y="109"/>
                </a:moveTo>
                <a:cubicBezTo>
                  <a:pt x="113" y="107"/>
                  <a:pt x="114" y="106"/>
                  <a:pt x="116" y="106"/>
                </a:cubicBezTo>
                <a:cubicBezTo>
                  <a:pt x="117" y="106"/>
                  <a:pt x="118" y="106"/>
                  <a:pt x="118" y="107"/>
                </a:cubicBezTo>
                <a:cubicBezTo>
                  <a:pt x="119" y="107"/>
                  <a:pt x="120" y="108"/>
                  <a:pt x="120" y="109"/>
                </a:cubicBezTo>
                <a:cubicBezTo>
                  <a:pt x="120" y="109"/>
                  <a:pt x="120" y="109"/>
                  <a:pt x="120" y="109"/>
                </a:cubicBezTo>
                <a:cubicBezTo>
                  <a:pt x="121" y="109"/>
                  <a:pt x="121" y="109"/>
                  <a:pt x="122" y="108"/>
                </a:cubicBezTo>
                <a:cubicBezTo>
                  <a:pt x="123" y="108"/>
                  <a:pt x="124" y="108"/>
                  <a:pt x="125" y="108"/>
                </a:cubicBezTo>
                <a:cubicBezTo>
                  <a:pt x="127" y="108"/>
                  <a:pt x="128" y="109"/>
                  <a:pt x="129" y="110"/>
                </a:cubicBezTo>
                <a:cubicBezTo>
                  <a:pt x="130" y="110"/>
                  <a:pt x="130" y="110"/>
                  <a:pt x="131" y="111"/>
                </a:cubicBezTo>
                <a:cubicBezTo>
                  <a:pt x="133" y="113"/>
                  <a:pt x="134" y="116"/>
                  <a:pt x="131" y="119"/>
                </a:cubicBezTo>
                <a:cubicBezTo>
                  <a:pt x="131" y="120"/>
                  <a:pt x="130" y="121"/>
                  <a:pt x="129" y="121"/>
                </a:cubicBezTo>
                <a:cubicBezTo>
                  <a:pt x="129" y="121"/>
                  <a:pt x="128" y="121"/>
                  <a:pt x="128" y="122"/>
                </a:cubicBezTo>
                <a:cubicBezTo>
                  <a:pt x="127" y="122"/>
                  <a:pt x="126" y="122"/>
                  <a:pt x="124" y="122"/>
                </a:cubicBezTo>
                <a:cubicBezTo>
                  <a:pt x="124" y="122"/>
                  <a:pt x="123" y="122"/>
                  <a:pt x="123" y="122"/>
                </a:cubicBezTo>
                <a:cubicBezTo>
                  <a:pt x="123" y="123"/>
                  <a:pt x="124" y="124"/>
                  <a:pt x="123" y="124"/>
                </a:cubicBezTo>
                <a:cubicBezTo>
                  <a:pt x="122" y="124"/>
                  <a:pt x="122" y="124"/>
                  <a:pt x="121" y="124"/>
                </a:cubicBezTo>
                <a:cubicBezTo>
                  <a:pt x="120" y="124"/>
                  <a:pt x="120" y="124"/>
                  <a:pt x="120" y="125"/>
                </a:cubicBezTo>
                <a:cubicBezTo>
                  <a:pt x="121" y="125"/>
                  <a:pt x="122" y="125"/>
                  <a:pt x="123" y="125"/>
                </a:cubicBezTo>
                <a:cubicBezTo>
                  <a:pt x="126" y="124"/>
                  <a:pt x="129" y="124"/>
                  <a:pt x="132" y="125"/>
                </a:cubicBezTo>
                <a:cubicBezTo>
                  <a:pt x="133" y="126"/>
                  <a:pt x="134" y="126"/>
                  <a:pt x="135" y="127"/>
                </a:cubicBezTo>
                <a:cubicBezTo>
                  <a:pt x="135" y="127"/>
                  <a:pt x="136" y="127"/>
                  <a:pt x="136" y="126"/>
                </a:cubicBezTo>
                <a:cubicBezTo>
                  <a:pt x="137" y="126"/>
                  <a:pt x="137" y="125"/>
                  <a:pt x="138" y="125"/>
                </a:cubicBezTo>
                <a:cubicBezTo>
                  <a:pt x="140" y="124"/>
                  <a:pt x="141" y="124"/>
                  <a:pt x="143" y="125"/>
                </a:cubicBezTo>
                <a:cubicBezTo>
                  <a:pt x="144" y="125"/>
                  <a:pt x="144" y="125"/>
                  <a:pt x="145" y="126"/>
                </a:cubicBezTo>
                <a:cubicBezTo>
                  <a:pt x="146" y="127"/>
                  <a:pt x="146" y="130"/>
                  <a:pt x="144" y="130"/>
                </a:cubicBezTo>
                <a:cubicBezTo>
                  <a:pt x="143" y="130"/>
                  <a:pt x="143" y="130"/>
                  <a:pt x="142" y="130"/>
                </a:cubicBezTo>
                <a:cubicBezTo>
                  <a:pt x="142" y="130"/>
                  <a:pt x="141" y="130"/>
                  <a:pt x="141" y="130"/>
                </a:cubicBezTo>
                <a:cubicBezTo>
                  <a:pt x="141" y="131"/>
                  <a:pt x="141" y="132"/>
                  <a:pt x="141" y="133"/>
                </a:cubicBezTo>
                <a:cubicBezTo>
                  <a:pt x="142" y="135"/>
                  <a:pt x="142" y="136"/>
                  <a:pt x="142" y="138"/>
                </a:cubicBezTo>
                <a:cubicBezTo>
                  <a:pt x="142" y="139"/>
                  <a:pt x="142" y="139"/>
                  <a:pt x="143" y="140"/>
                </a:cubicBezTo>
                <a:cubicBezTo>
                  <a:pt x="143" y="140"/>
                  <a:pt x="143" y="141"/>
                  <a:pt x="143" y="141"/>
                </a:cubicBezTo>
                <a:cubicBezTo>
                  <a:pt x="143" y="143"/>
                  <a:pt x="143" y="144"/>
                  <a:pt x="144" y="146"/>
                </a:cubicBezTo>
                <a:cubicBezTo>
                  <a:pt x="144" y="148"/>
                  <a:pt x="145" y="150"/>
                  <a:pt x="145" y="152"/>
                </a:cubicBezTo>
                <a:cubicBezTo>
                  <a:pt x="145" y="153"/>
                  <a:pt x="145" y="153"/>
                  <a:pt x="145" y="154"/>
                </a:cubicBezTo>
                <a:cubicBezTo>
                  <a:pt x="146" y="156"/>
                  <a:pt x="146" y="158"/>
                  <a:pt x="146" y="161"/>
                </a:cubicBezTo>
                <a:cubicBezTo>
                  <a:pt x="147" y="161"/>
                  <a:pt x="147" y="161"/>
                  <a:pt x="147" y="161"/>
                </a:cubicBezTo>
                <a:cubicBezTo>
                  <a:pt x="148" y="162"/>
                  <a:pt x="149" y="162"/>
                  <a:pt x="150" y="162"/>
                </a:cubicBezTo>
                <a:cubicBezTo>
                  <a:pt x="151" y="162"/>
                  <a:pt x="151" y="162"/>
                  <a:pt x="151" y="163"/>
                </a:cubicBezTo>
                <a:cubicBezTo>
                  <a:pt x="151" y="163"/>
                  <a:pt x="151" y="163"/>
                  <a:pt x="151" y="164"/>
                </a:cubicBezTo>
                <a:cubicBezTo>
                  <a:pt x="150" y="164"/>
                  <a:pt x="149" y="165"/>
                  <a:pt x="149" y="166"/>
                </a:cubicBezTo>
                <a:cubicBezTo>
                  <a:pt x="148" y="166"/>
                  <a:pt x="148" y="167"/>
                  <a:pt x="147" y="167"/>
                </a:cubicBezTo>
                <a:cubicBezTo>
                  <a:pt x="145" y="169"/>
                  <a:pt x="143" y="169"/>
                  <a:pt x="140" y="169"/>
                </a:cubicBezTo>
                <a:cubicBezTo>
                  <a:pt x="138" y="170"/>
                  <a:pt x="136" y="169"/>
                  <a:pt x="134" y="168"/>
                </a:cubicBezTo>
                <a:cubicBezTo>
                  <a:pt x="132" y="168"/>
                  <a:pt x="131" y="166"/>
                  <a:pt x="129" y="165"/>
                </a:cubicBezTo>
                <a:cubicBezTo>
                  <a:pt x="129" y="164"/>
                  <a:pt x="128" y="164"/>
                  <a:pt x="128" y="163"/>
                </a:cubicBezTo>
                <a:cubicBezTo>
                  <a:pt x="128" y="163"/>
                  <a:pt x="128" y="163"/>
                  <a:pt x="128" y="162"/>
                </a:cubicBezTo>
                <a:cubicBezTo>
                  <a:pt x="128" y="162"/>
                  <a:pt x="129" y="162"/>
                  <a:pt x="129" y="162"/>
                </a:cubicBezTo>
                <a:cubicBezTo>
                  <a:pt x="130" y="162"/>
                  <a:pt x="131" y="161"/>
                  <a:pt x="132" y="161"/>
                </a:cubicBezTo>
                <a:cubicBezTo>
                  <a:pt x="132" y="161"/>
                  <a:pt x="132" y="161"/>
                  <a:pt x="132" y="161"/>
                </a:cubicBezTo>
                <a:cubicBezTo>
                  <a:pt x="133" y="158"/>
                  <a:pt x="133" y="155"/>
                  <a:pt x="134" y="153"/>
                </a:cubicBezTo>
                <a:cubicBezTo>
                  <a:pt x="134" y="152"/>
                  <a:pt x="134" y="151"/>
                  <a:pt x="134" y="150"/>
                </a:cubicBezTo>
                <a:cubicBezTo>
                  <a:pt x="135" y="149"/>
                  <a:pt x="135" y="148"/>
                  <a:pt x="135" y="146"/>
                </a:cubicBezTo>
                <a:cubicBezTo>
                  <a:pt x="135" y="145"/>
                  <a:pt x="135" y="144"/>
                  <a:pt x="136" y="143"/>
                </a:cubicBezTo>
                <a:cubicBezTo>
                  <a:pt x="136" y="143"/>
                  <a:pt x="136" y="142"/>
                  <a:pt x="136" y="142"/>
                </a:cubicBezTo>
                <a:cubicBezTo>
                  <a:pt x="136" y="139"/>
                  <a:pt x="137" y="137"/>
                  <a:pt x="137" y="135"/>
                </a:cubicBezTo>
                <a:cubicBezTo>
                  <a:pt x="137" y="133"/>
                  <a:pt x="138" y="132"/>
                  <a:pt x="138" y="130"/>
                </a:cubicBezTo>
                <a:cubicBezTo>
                  <a:pt x="138" y="130"/>
                  <a:pt x="137" y="130"/>
                  <a:pt x="137" y="130"/>
                </a:cubicBezTo>
                <a:cubicBezTo>
                  <a:pt x="131" y="130"/>
                  <a:pt x="126" y="130"/>
                  <a:pt x="120" y="130"/>
                </a:cubicBezTo>
                <a:cubicBezTo>
                  <a:pt x="119" y="130"/>
                  <a:pt x="119" y="130"/>
                  <a:pt x="119" y="131"/>
                </a:cubicBezTo>
                <a:cubicBezTo>
                  <a:pt x="119" y="132"/>
                  <a:pt x="119" y="132"/>
                  <a:pt x="119" y="132"/>
                </a:cubicBezTo>
                <a:cubicBezTo>
                  <a:pt x="123" y="133"/>
                  <a:pt x="126" y="135"/>
                  <a:pt x="129" y="138"/>
                </a:cubicBezTo>
                <a:cubicBezTo>
                  <a:pt x="130" y="140"/>
                  <a:pt x="131" y="143"/>
                  <a:pt x="131" y="146"/>
                </a:cubicBezTo>
                <a:cubicBezTo>
                  <a:pt x="132" y="149"/>
                  <a:pt x="131" y="151"/>
                  <a:pt x="130" y="153"/>
                </a:cubicBezTo>
                <a:cubicBezTo>
                  <a:pt x="129" y="155"/>
                  <a:pt x="128" y="157"/>
                  <a:pt x="126" y="159"/>
                </a:cubicBezTo>
                <a:cubicBezTo>
                  <a:pt x="124" y="160"/>
                  <a:pt x="121" y="161"/>
                  <a:pt x="119" y="162"/>
                </a:cubicBezTo>
                <a:cubicBezTo>
                  <a:pt x="119" y="166"/>
                  <a:pt x="119" y="170"/>
                  <a:pt x="119" y="174"/>
                </a:cubicBezTo>
                <a:cubicBezTo>
                  <a:pt x="120" y="174"/>
                  <a:pt x="119" y="173"/>
                  <a:pt x="120" y="173"/>
                </a:cubicBezTo>
                <a:cubicBezTo>
                  <a:pt x="120" y="173"/>
                  <a:pt x="127" y="172"/>
                  <a:pt x="128" y="173"/>
                </a:cubicBezTo>
                <a:cubicBezTo>
                  <a:pt x="128" y="173"/>
                  <a:pt x="128" y="173"/>
                  <a:pt x="128" y="174"/>
                </a:cubicBezTo>
                <a:cubicBezTo>
                  <a:pt x="128" y="174"/>
                  <a:pt x="128" y="175"/>
                  <a:pt x="127" y="175"/>
                </a:cubicBezTo>
                <a:cubicBezTo>
                  <a:pt x="127" y="175"/>
                  <a:pt x="127" y="175"/>
                  <a:pt x="127" y="175"/>
                </a:cubicBezTo>
                <a:cubicBezTo>
                  <a:pt x="126" y="176"/>
                  <a:pt x="127" y="176"/>
                  <a:pt x="127" y="176"/>
                </a:cubicBezTo>
                <a:cubicBezTo>
                  <a:pt x="127" y="177"/>
                  <a:pt x="127" y="177"/>
                  <a:pt x="128" y="177"/>
                </a:cubicBezTo>
                <a:cubicBezTo>
                  <a:pt x="128" y="177"/>
                  <a:pt x="128" y="178"/>
                  <a:pt x="128" y="179"/>
                </a:cubicBezTo>
                <a:cubicBezTo>
                  <a:pt x="127" y="179"/>
                  <a:pt x="127" y="179"/>
                  <a:pt x="127" y="179"/>
                </a:cubicBezTo>
                <a:cubicBezTo>
                  <a:pt x="126" y="180"/>
                  <a:pt x="126" y="180"/>
                  <a:pt x="127" y="181"/>
                </a:cubicBezTo>
                <a:cubicBezTo>
                  <a:pt x="128" y="181"/>
                  <a:pt x="128" y="182"/>
                  <a:pt x="128" y="182"/>
                </a:cubicBezTo>
                <a:cubicBezTo>
                  <a:pt x="128" y="182"/>
                  <a:pt x="128" y="183"/>
                  <a:pt x="128" y="183"/>
                </a:cubicBezTo>
                <a:cubicBezTo>
                  <a:pt x="125" y="183"/>
                  <a:pt x="123" y="183"/>
                  <a:pt x="120" y="183"/>
                </a:cubicBezTo>
                <a:cubicBezTo>
                  <a:pt x="120" y="183"/>
                  <a:pt x="120" y="182"/>
                  <a:pt x="120" y="182"/>
                </a:cubicBezTo>
                <a:cubicBezTo>
                  <a:pt x="120" y="182"/>
                  <a:pt x="120" y="181"/>
                  <a:pt x="120" y="181"/>
                </a:cubicBezTo>
                <a:cubicBezTo>
                  <a:pt x="119" y="181"/>
                  <a:pt x="119" y="181"/>
                  <a:pt x="119" y="181"/>
                </a:cubicBezTo>
                <a:cubicBezTo>
                  <a:pt x="119" y="182"/>
                  <a:pt x="119" y="183"/>
                  <a:pt x="119" y="184"/>
                </a:cubicBezTo>
                <a:cubicBezTo>
                  <a:pt x="119" y="184"/>
                  <a:pt x="119" y="184"/>
                  <a:pt x="119" y="185"/>
                </a:cubicBezTo>
                <a:cubicBezTo>
                  <a:pt x="117" y="186"/>
                  <a:pt x="115" y="186"/>
                  <a:pt x="113" y="185"/>
                </a:cubicBezTo>
                <a:cubicBezTo>
                  <a:pt x="113" y="184"/>
                  <a:pt x="113" y="184"/>
                  <a:pt x="113" y="183"/>
                </a:cubicBezTo>
                <a:cubicBezTo>
                  <a:pt x="113" y="183"/>
                  <a:pt x="113" y="182"/>
                  <a:pt x="113" y="181"/>
                </a:cubicBezTo>
                <a:cubicBezTo>
                  <a:pt x="113" y="181"/>
                  <a:pt x="113" y="181"/>
                  <a:pt x="113" y="181"/>
                </a:cubicBezTo>
                <a:cubicBezTo>
                  <a:pt x="113" y="181"/>
                  <a:pt x="113" y="181"/>
                  <a:pt x="113" y="181"/>
                </a:cubicBezTo>
                <a:cubicBezTo>
                  <a:pt x="113" y="182"/>
                  <a:pt x="113" y="182"/>
                  <a:pt x="113" y="182"/>
                </a:cubicBezTo>
                <a:cubicBezTo>
                  <a:pt x="113" y="182"/>
                  <a:pt x="112" y="182"/>
                  <a:pt x="112" y="182"/>
                </a:cubicBezTo>
                <a:cubicBezTo>
                  <a:pt x="110" y="182"/>
                  <a:pt x="107" y="182"/>
                  <a:pt x="104" y="182"/>
                </a:cubicBezTo>
                <a:cubicBezTo>
                  <a:pt x="104" y="182"/>
                  <a:pt x="104" y="182"/>
                  <a:pt x="104" y="182"/>
                </a:cubicBezTo>
                <a:cubicBezTo>
                  <a:pt x="104" y="181"/>
                  <a:pt x="105" y="181"/>
                  <a:pt x="105" y="181"/>
                </a:cubicBezTo>
                <a:cubicBezTo>
                  <a:pt x="105" y="181"/>
                  <a:pt x="106" y="180"/>
                  <a:pt x="106" y="180"/>
                </a:cubicBezTo>
                <a:cubicBezTo>
                  <a:pt x="106" y="179"/>
                  <a:pt x="105" y="179"/>
                  <a:pt x="105" y="179"/>
                </a:cubicBezTo>
                <a:cubicBezTo>
                  <a:pt x="105" y="179"/>
                  <a:pt x="105" y="179"/>
                  <a:pt x="105" y="179"/>
                </a:cubicBezTo>
                <a:cubicBezTo>
                  <a:pt x="105" y="178"/>
                  <a:pt x="105" y="177"/>
                  <a:pt x="105" y="177"/>
                </a:cubicBezTo>
                <a:cubicBezTo>
                  <a:pt x="105" y="177"/>
                  <a:pt x="106" y="176"/>
                  <a:pt x="106" y="176"/>
                </a:cubicBezTo>
                <a:cubicBezTo>
                  <a:pt x="106" y="175"/>
                  <a:pt x="105" y="175"/>
                  <a:pt x="105" y="175"/>
                </a:cubicBezTo>
                <a:cubicBezTo>
                  <a:pt x="105" y="174"/>
                  <a:pt x="105" y="173"/>
                  <a:pt x="105" y="173"/>
                </a:cubicBezTo>
                <a:cubicBezTo>
                  <a:pt x="107" y="173"/>
                  <a:pt x="110" y="173"/>
                  <a:pt x="113" y="173"/>
                </a:cubicBezTo>
                <a:cubicBezTo>
                  <a:pt x="113" y="173"/>
                  <a:pt x="113" y="174"/>
                  <a:pt x="113" y="174"/>
                </a:cubicBezTo>
                <a:cubicBezTo>
                  <a:pt x="113" y="174"/>
                  <a:pt x="113" y="174"/>
                  <a:pt x="113" y="174"/>
                </a:cubicBezTo>
                <a:cubicBezTo>
                  <a:pt x="113" y="174"/>
                  <a:pt x="113" y="174"/>
                  <a:pt x="113" y="174"/>
                </a:cubicBezTo>
                <a:cubicBezTo>
                  <a:pt x="113" y="170"/>
                  <a:pt x="113" y="166"/>
                  <a:pt x="113" y="162"/>
                </a:cubicBezTo>
                <a:cubicBezTo>
                  <a:pt x="113" y="162"/>
                  <a:pt x="113" y="162"/>
                  <a:pt x="113" y="162"/>
                </a:cubicBezTo>
                <a:cubicBezTo>
                  <a:pt x="109" y="161"/>
                  <a:pt x="106" y="159"/>
                  <a:pt x="103" y="155"/>
                </a:cubicBezTo>
                <a:cubicBezTo>
                  <a:pt x="102" y="152"/>
                  <a:pt x="101" y="149"/>
                  <a:pt x="101" y="146"/>
                </a:cubicBezTo>
                <a:cubicBezTo>
                  <a:pt x="101" y="143"/>
                  <a:pt x="102" y="140"/>
                  <a:pt x="105" y="137"/>
                </a:cubicBezTo>
                <a:cubicBezTo>
                  <a:pt x="107" y="134"/>
                  <a:pt x="110" y="133"/>
                  <a:pt x="113" y="132"/>
                </a:cubicBezTo>
                <a:cubicBezTo>
                  <a:pt x="113" y="132"/>
                  <a:pt x="113" y="131"/>
                  <a:pt x="113" y="131"/>
                </a:cubicBezTo>
                <a:cubicBezTo>
                  <a:pt x="113" y="131"/>
                  <a:pt x="113" y="131"/>
                  <a:pt x="113" y="130"/>
                </a:cubicBezTo>
                <a:cubicBezTo>
                  <a:pt x="112" y="130"/>
                  <a:pt x="112" y="130"/>
                  <a:pt x="111" y="130"/>
                </a:cubicBezTo>
                <a:cubicBezTo>
                  <a:pt x="106" y="130"/>
                  <a:pt x="101" y="130"/>
                  <a:pt x="96" y="130"/>
                </a:cubicBezTo>
                <a:cubicBezTo>
                  <a:pt x="95" y="130"/>
                  <a:pt x="95" y="130"/>
                  <a:pt x="94" y="130"/>
                </a:cubicBezTo>
                <a:cubicBezTo>
                  <a:pt x="94" y="131"/>
                  <a:pt x="94" y="132"/>
                  <a:pt x="95" y="133"/>
                </a:cubicBezTo>
                <a:cubicBezTo>
                  <a:pt x="95" y="136"/>
                  <a:pt x="96" y="139"/>
                  <a:pt x="96" y="142"/>
                </a:cubicBezTo>
                <a:cubicBezTo>
                  <a:pt x="97" y="144"/>
                  <a:pt x="97" y="146"/>
                  <a:pt x="97" y="148"/>
                </a:cubicBezTo>
                <a:cubicBezTo>
                  <a:pt x="98" y="150"/>
                  <a:pt x="98" y="152"/>
                  <a:pt x="98" y="154"/>
                </a:cubicBezTo>
                <a:cubicBezTo>
                  <a:pt x="99" y="156"/>
                  <a:pt x="99" y="158"/>
                  <a:pt x="100" y="160"/>
                </a:cubicBezTo>
                <a:cubicBezTo>
                  <a:pt x="100" y="161"/>
                  <a:pt x="100" y="161"/>
                  <a:pt x="101" y="161"/>
                </a:cubicBezTo>
                <a:cubicBezTo>
                  <a:pt x="102" y="162"/>
                  <a:pt x="102" y="162"/>
                  <a:pt x="103" y="162"/>
                </a:cubicBezTo>
                <a:cubicBezTo>
                  <a:pt x="104" y="162"/>
                  <a:pt x="104" y="162"/>
                  <a:pt x="104" y="162"/>
                </a:cubicBezTo>
                <a:cubicBezTo>
                  <a:pt x="105" y="163"/>
                  <a:pt x="105" y="163"/>
                  <a:pt x="104" y="163"/>
                </a:cubicBezTo>
                <a:cubicBezTo>
                  <a:pt x="102" y="166"/>
                  <a:pt x="99" y="168"/>
                  <a:pt x="96" y="169"/>
                </a:cubicBezTo>
                <a:cubicBezTo>
                  <a:pt x="96" y="169"/>
                  <a:pt x="95" y="169"/>
                  <a:pt x="95" y="169"/>
                </a:cubicBezTo>
                <a:cubicBezTo>
                  <a:pt x="93" y="169"/>
                  <a:pt x="91" y="170"/>
                  <a:pt x="89" y="169"/>
                </a:cubicBezTo>
                <a:cubicBezTo>
                  <a:pt x="88" y="169"/>
                  <a:pt x="87" y="168"/>
                  <a:pt x="85" y="167"/>
                </a:cubicBezTo>
                <a:cubicBezTo>
                  <a:pt x="84" y="166"/>
                  <a:pt x="83" y="165"/>
                  <a:pt x="81" y="164"/>
                </a:cubicBezTo>
                <a:cubicBezTo>
                  <a:pt x="81" y="163"/>
                  <a:pt x="81" y="163"/>
                  <a:pt x="81" y="163"/>
                </a:cubicBezTo>
                <a:cubicBezTo>
                  <a:pt x="81" y="162"/>
                  <a:pt x="81" y="162"/>
                  <a:pt x="82" y="162"/>
                </a:cubicBezTo>
                <a:cubicBezTo>
                  <a:pt x="83" y="162"/>
                  <a:pt x="84" y="161"/>
                  <a:pt x="86" y="161"/>
                </a:cubicBezTo>
                <a:cubicBezTo>
                  <a:pt x="87" y="151"/>
                  <a:pt x="89" y="141"/>
                  <a:pt x="91" y="131"/>
                </a:cubicBezTo>
                <a:cubicBezTo>
                  <a:pt x="91" y="130"/>
                  <a:pt x="90" y="130"/>
                  <a:pt x="90" y="130"/>
                </a:cubicBezTo>
                <a:cubicBezTo>
                  <a:pt x="89" y="130"/>
                  <a:pt x="89" y="130"/>
                  <a:pt x="88" y="130"/>
                </a:cubicBezTo>
                <a:cubicBezTo>
                  <a:pt x="87" y="130"/>
                  <a:pt x="87" y="129"/>
                  <a:pt x="86" y="128"/>
                </a:cubicBezTo>
                <a:cubicBezTo>
                  <a:pt x="86" y="127"/>
                  <a:pt x="87" y="126"/>
                  <a:pt x="87" y="126"/>
                </a:cubicBezTo>
                <a:cubicBezTo>
                  <a:pt x="89" y="124"/>
                  <a:pt x="91" y="124"/>
                  <a:pt x="93" y="125"/>
                </a:cubicBezTo>
                <a:cubicBezTo>
                  <a:pt x="94" y="125"/>
                  <a:pt x="95" y="126"/>
                  <a:pt x="96" y="126"/>
                </a:cubicBezTo>
                <a:cubicBezTo>
                  <a:pt x="96" y="127"/>
                  <a:pt x="97" y="127"/>
                  <a:pt x="97" y="127"/>
                </a:cubicBezTo>
                <a:cubicBezTo>
                  <a:pt x="99" y="126"/>
                  <a:pt x="102" y="125"/>
                  <a:pt x="105" y="125"/>
                </a:cubicBezTo>
                <a:cubicBezTo>
                  <a:pt x="107" y="125"/>
                  <a:pt x="110" y="124"/>
                  <a:pt x="113" y="125"/>
                </a:cubicBezTo>
                <a:cubicBezTo>
                  <a:pt x="113" y="124"/>
                  <a:pt x="112" y="124"/>
                  <a:pt x="111" y="124"/>
                </a:cubicBezTo>
                <a:cubicBezTo>
                  <a:pt x="111" y="124"/>
                  <a:pt x="110" y="124"/>
                  <a:pt x="110" y="124"/>
                </a:cubicBezTo>
                <a:cubicBezTo>
                  <a:pt x="110" y="124"/>
                  <a:pt x="109" y="124"/>
                  <a:pt x="110" y="124"/>
                </a:cubicBezTo>
                <a:cubicBezTo>
                  <a:pt x="110" y="123"/>
                  <a:pt x="110" y="123"/>
                  <a:pt x="110" y="122"/>
                </a:cubicBezTo>
                <a:cubicBezTo>
                  <a:pt x="109" y="122"/>
                  <a:pt x="108" y="122"/>
                  <a:pt x="107" y="122"/>
                </a:cubicBezTo>
                <a:cubicBezTo>
                  <a:pt x="105" y="122"/>
                  <a:pt x="103" y="121"/>
                  <a:pt x="102" y="119"/>
                </a:cubicBezTo>
                <a:cubicBezTo>
                  <a:pt x="99" y="117"/>
                  <a:pt x="99" y="114"/>
                  <a:pt x="101" y="112"/>
                </a:cubicBezTo>
                <a:cubicBezTo>
                  <a:pt x="102" y="110"/>
                  <a:pt x="104" y="109"/>
                  <a:pt x="105" y="109"/>
                </a:cubicBezTo>
                <a:cubicBezTo>
                  <a:pt x="106" y="109"/>
                  <a:pt x="106" y="108"/>
                  <a:pt x="107" y="108"/>
                </a:cubicBezTo>
                <a:cubicBezTo>
                  <a:pt x="108" y="108"/>
                  <a:pt x="109" y="108"/>
                  <a:pt x="110" y="108"/>
                </a:cubicBezTo>
                <a:cubicBezTo>
                  <a:pt x="111" y="108"/>
                  <a:pt x="112" y="109"/>
                  <a:pt x="113" y="109"/>
                </a:cubicBezTo>
                <a:close/>
                <a:moveTo>
                  <a:pt x="104" y="115"/>
                </a:moveTo>
                <a:cubicBezTo>
                  <a:pt x="104" y="116"/>
                  <a:pt x="104" y="116"/>
                  <a:pt x="104" y="116"/>
                </a:cubicBezTo>
                <a:cubicBezTo>
                  <a:pt x="105" y="118"/>
                  <a:pt x="106" y="119"/>
                  <a:pt x="108" y="120"/>
                </a:cubicBezTo>
                <a:cubicBezTo>
                  <a:pt x="110" y="120"/>
                  <a:pt x="111" y="120"/>
                  <a:pt x="113" y="119"/>
                </a:cubicBezTo>
                <a:cubicBezTo>
                  <a:pt x="113" y="119"/>
                  <a:pt x="114" y="118"/>
                  <a:pt x="115" y="117"/>
                </a:cubicBezTo>
                <a:cubicBezTo>
                  <a:pt x="115" y="116"/>
                  <a:pt x="118" y="116"/>
                  <a:pt x="118" y="117"/>
                </a:cubicBezTo>
                <a:cubicBezTo>
                  <a:pt x="119" y="119"/>
                  <a:pt x="120" y="119"/>
                  <a:pt x="122" y="120"/>
                </a:cubicBezTo>
                <a:cubicBezTo>
                  <a:pt x="123" y="120"/>
                  <a:pt x="125" y="120"/>
                  <a:pt x="126" y="119"/>
                </a:cubicBezTo>
                <a:cubicBezTo>
                  <a:pt x="127" y="118"/>
                  <a:pt x="128" y="118"/>
                  <a:pt x="128" y="117"/>
                </a:cubicBezTo>
                <a:cubicBezTo>
                  <a:pt x="129" y="116"/>
                  <a:pt x="128" y="115"/>
                  <a:pt x="128" y="114"/>
                </a:cubicBezTo>
                <a:cubicBezTo>
                  <a:pt x="128" y="113"/>
                  <a:pt x="127" y="112"/>
                  <a:pt x="126" y="112"/>
                </a:cubicBezTo>
                <a:cubicBezTo>
                  <a:pt x="125" y="111"/>
                  <a:pt x="123" y="110"/>
                  <a:pt x="120" y="111"/>
                </a:cubicBezTo>
                <a:cubicBezTo>
                  <a:pt x="119" y="112"/>
                  <a:pt x="118" y="112"/>
                  <a:pt x="118" y="114"/>
                </a:cubicBezTo>
                <a:cubicBezTo>
                  <a:pt x="118" y="114"/>
                  <a:pt x="118" y="114"/>
                  <a:pt x="118" y="114"/>
                </a:cubicBezTo>
                <a:cubicBezTo>
                  <a:pt x="117" y="115"/>
                  <a:pt x="116" y="115"/>
                  <a:pt x="115" y="114"/>
                </a:cubicBezTo>
                <a:cubicBezTo>
                  <a:pt x="115" y="113"/>
                  <a:pt x="114" y="113"/>
                  <a:pt x="114" y="112"/>
                </a:cubicBezTo>
                <a:cubicBezTo>
                  <a:pt x="112" y="111"/>
                  <a:pt x="108" y="110"/>
                  <a:pt x="106" y="112"/>
                </a:cubicBezTo>
                <a:cubicBezTo>
                  <a:pt x="105" y="113"/>
                  <a:pt x="104" y="114"/>
                  <a:pt x="104" y="115"/>
                </a:cubicBezTo>
                <a:close/>
                <a:moveTo>
                  <a:pt x="138" y="142"/>
                </a:moveTo>
                <a:cubicBezTo>
                  <a:pt x="138" y="143"/>
                  <a:pt x="138" y="143"/>
                  <a:pt x="138" y="144"/>
                </a:cubicBezTo>
                <a:cubicBezTo>
                  <a:pt x="138" y="144"/>
                  <a:pt x="138" y="144"/>
                  <a:pt x="138" y="144"/>
                </a:cubicBezTo>
                <a:cubicBezTo>
                  <a:pt x="138" y="145"/>
                  <a:pt x="137" y="146"/>
                  <a:pt x="137" y="147"/>
                </a:cubicBezTo>
                <a:cubicBezTo>
                  <a:pt x="137" y="148"/>
                  <a:pt x="137" y="149"/>
                  <a:pt x="137" y="150"/>
                </a:cubicBezTo>
                <a:cubicBezTo>
                  <a:pt x="136" y="151"/>
                  <a:pt x="136" y="152"/>
                  <a:pt x="136" y="153"/>
                </a:cubicBezTo>
                <a:cubicBezTo>
                  <a:pt x="135" y="155"/>
                  <a:pt x="135" y="157"/>
                  <a:pt x="135" y="159"/>
                </a:cubicBezTo>
                <a:cubicBezTo>
                  <a:pt x="135" y="160"/>
                  <a:pt x="135" y="160"/>
                  <a:pt x="134" y="161"/>
                </a:cubicBezTo>
                <a:cubicBezTo>
                  <a:pt x="136" y="161"/>
                  <a:pt x="137" y="161"/>
                  <a:pt x="138" y="161"/>
                </a:cubicBezTo>
                <a:cubicBezTo>
                  <a:pt x="138" y="160"/>
                  <a:pt x="138" y="160"/>
                  <a:pt x="138" y="159"/>
                </a:cubicBezTo>
                <a:cubicBezTo>
                  <a:pt x="138" y="158"/>
                  <a:pt x="138" y="157"/>
                  <a:pt x="138" y="156"/>
                </a:cubicBezTo>
                <a:cubicBezTo>
                  <a:pt x="138" y="154"/>
                  <a:pt x="138" y="152"/>
                  <a:pt x="138" y="150"/>
                </a:cubicBezTo>
                <a:cubicBezTo>
                  <a:pt x="138" y="149"/>
                  <a:pt x="138" y="149"/>
                  <a:pt x="138" y="148"/>
                </a:cubicBezTo>
                <a:cubicBezTo>
                  <a:pt x="138" y="146"/>
                  <a:pt x="138" y="144"/>
                  <a:pt x="138" y="142"/>
                </a:cubicBezTo>
                <a:close/>
                <a:moveTo>
                  <a:pt x="94" y="161"/>
                </a:moveTo>
                <a:cubicBezTo>
                  <a:pt x="95" y="161"/>
                  <a:pt x="95" y="161"/>
                  <a:pt x="96" y="161"/>
                </a:cubicBezTo>
                <a:cubicBezTo>
                  <a:pt x="96" y="161"/>
                  <a:pt x="97" y="161"/>
                  <a:pt x="97" y="161"/>
                </a:cubicBezTo>
                <a:cubicBezTo>
                  <a:pt x="97" y="161"/>
                  <a:pt x="97" y="161"/>
                  <a:pt x="98" y="161"/>
                </a:cubicBezTo>
                <a:cubicBezTo>
                  <a:pt x="98" y="161"/>
                  <a:pt x="98" y="161"/>
                  <a:pt x="98" y="160"/>
                </a:cubicBezTo>
                <a:cubicBezTo>
                  <a:pt x="97" y="159"/>
                  <a:pt x="97" y="157"/>
                  <a:pt x="97" y="156"/>
                </a:cubicBezTo>
                <a:cubicBezTo>
                  <a:pt x="96" y="154"/>
                  <a:pt x="96" y="152"/>
                  <a:pt x="96" y="150"/>
                </a:cubicBezTo>
                <a:cubicBezTo>
                  <a:pt x="95" y="148"/>
                  <a:pt x="95" y="146"/>
                  <a:pt x="94" y="145"/>
                </a:cubicBezTo>
                <a:cubicBezTo>
                  <a:pt x="94" y="144"/>
                  <a:pt x="94" y="143"/>
                  <a:pt x="94" y="143"/>
                </a:cubicBezTo>
                <a:cubicBezTo>
                  <a:pt x="94" y="144"/>
                  <a:pt x="94" y="159"/>
                  <a:pt x="94" y="161"/>
                </a:cubicBezTo>
                <a:close/>
                <a:moveTo>
                  <a:pt x="91" y="144"/>
                </a:moveTo>
                <a:cubicBezTo>
                  <a:pt x="91" y="144"/>
                  <a:pt x="91" y="144"/>
                  <a:pt x="91" y="144"/>
                </a:cubicBezTo>
                <a:cubicBezTo>
                  <a:pt x="90" y="147"/>
                  <a:pt x="90" y="150"/>
                  <a:pt x="89" y="153"/>
                </a:cubicBezTo>
                <a:cubicBezTo>
                  <a:pt x="89" y="155"/>
                  <a:pt x="88" y="158"/>
                  <a:pt x="88" y="161"/>
                </a:cubicBezTo>
                <a:cubicBezTo>
                  <a:pt x="88" y="161"/>
                  <a:pt x="89" y="161"/>
                  <a:pt x="90" y="161"/>
                </a:cubicBezTo>
                <a:cubicBezTo>
                  <a:pt x="91" y="161"/>
                  <a:pt x="91" y="161"/>
                  <a:pt x="91" y="160"/>
                </a:cubicBezTo>
                <a:cubicBezTo>
                  <a:pt x="91" y="158"/>
                  <a:pt x="91" y="156"/>
                  <a:pt x="91" y="154"/>
                </a:cubicBezTo>
                <a:cubicBezTo>
                  <a:pt x="91" y="151"/>
                  <a:pt x="91" y="148"/>
                  <a:pt x="91" y="145"/>
                </a:cubicBezTo>
                <a:cubicBezTo>
                  <a:pt x="91" y="145"/>
                  <a:pt x="91" y="145"/>
                  <a:pt x="91" y="144"/>
                </a:cubicBezTo>
                <a:close/>
                <a:moveTo>
                  <a:pt x="145" y="161"/>
                </a:moveTo>
                <a:cubicBezTo>
                  <a:pt x="145" y="161"/>
                  <a:pt x="145" y="160"/>
                  <a:pt x="144" y="160"/>
                </a:cubicBezTo>
                <a:cubicBezTo>
                  <a:pt x="144" y="158"/>
                  <a:pt x="143" y="155"/>
                  <a:pt x="143" y="153"/>
                </a:cubicBezTo>
                <a:cubicBezTo>
                  <a:pt x="143" y="153"/>
                  <a:pt x="143" y="152"/>
                  <a:pt x="143" y="152"/>
                </a:cubicBezTo>
                <a:cubicBezTo>
                  <a:pt x="143" y="151"/>
                  <a:pt x="143" y="151"/>
                  <a:pt x="142" y="150"/>
                </a:cubicBezTo>
                <a:cubicBezTo>
                  <a:pt x="142" y="148"/>
                  <a:pt x="141" y="146"/>
                  <a:pt x="141" y="144"/>
                </a:cubicBezTo>
                <a:cubicBezTo>
                  <a:pt x="141" y="144"/>
                  <a:pt x="141" y="143"/>
                  <a:pt x="141" y="143"/>
                </a:cubicBezTo>
                <a:cubicBezTo>
                  <a:pt x="141" y="143"/>
                  <a:pt x="141" y="143"/>
                  <a:pt x="141" y="143"/>
                </a:cubicBezTo>
                <a:cubicBezTo>
                  <a:pt x="141" y="149"/>
                  <a:pt x="141" y="155"/>
                  <a:pt x="141" y="161"/>
                </a:cubicBezTo>
                <a:cubicBezTo>
                  <a:pt x="142" y="161"/>
                  <a:pt x="143" y="161"/>
                  <a:pt x="145" y="161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9068" y="1367490"/>
            <a:ext cx="1973330" cy="2057195"/>
          </a:xfrm>
          <a:prstGeom prst="rect">
            <a:avLst/>
          </a:prstGeom>
        </p:spPr>
      </p:pic>
      <p:sp>
        <p:nvSpPr>
          <p:cNvPr id="10" name="Прямоугольник 2"/>
          <p:cNvSpPr/>
          <p:nvPr/>
        </p:nvSpPr>
        <p:spPr>
          <a:xfrm>
            <a:off x="1838144" y="260035"/>
            <a:ext cx="9891739" cy="84900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rPr>
              <a:t>РЕГИСТРАЦИЯ И РАЗМЕЩЕНИЕ ИНФОРМАЦИИ</a:t>
            </a:r>
            <a:endParaRPr lang="ru-RU" sz="28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PT Sans" panose="020B0503020203020204" pitchFamily="34" charset="-52"/>
              <a:cs typeface="Arial" panose="020B0604020202020204" pitchFamily="34" charset="0"/>
            </a:endParaRPr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11726124" y="6120000"/>
            <a:ext cx="447587" cy="391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74161" tIns="87080" rIns="174161" bIns="8708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ts val="0"/>
              </a:spcBef>
              <a:spcAft>
                <a:spcPts val="1200"/>
              </a:spcAft>
            </a:pPr>
            <a:r>
              <a:rPr lang="en-US" sz="1400" b="1" dirty="0">
                <a:solidFill>
                  <a:schemeClr val="bg1"/>
                </a:solidFill>
                <a:ea typeface="PT Sans" panose="020B0503020203020204" pitchFamily="34" charset="-52"/>
                <a:cs typeface="Arial" panose="020B0604020202020204" pitchFamily="34" charset="0"/>
              </a:rPr>
              <a:t>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814437" y="2006902"/>
            <a:ext cx="401901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</a:lstStyle>
          <a:p>
            <a:r>
              <a:rPr lang="ru-RU" sz="1600" dirty="0" smtClean="0">
                <a:ea typeface="PT Sans" panose="020B0503020203020204" pitchFamily="34" charset="-52"/>
                <a:cs typeface="Arial" panose="020B0604020202020204" pitchFamily="34" charset="0"/>
              </a:rPr>
              <a:t>Федеральное казначейство </a:t>
            </a:r>
            <a:br>
              <a:rPr lang="ru-RU" sz="1600" dirty="0" smtClean="0">
                <a:ea typeface="PT Sans" panose="020B0503020203020204" pitchFamily="34" charset="-52"/>
                <a:cs typeface="Arial" panose="020B0604020202020204" pitchFamily="34" charset="0"/>
              </a:rPr>
            </a:br>
            <a:r>
              <a:rPr lang="ru-RU" sz="1600" dirty="0" smtClean="0">
                <a:ea typeface="PT Sans" panose="020B0503020203020204" pitchFamily="34" charset="-52"/>
                <a:cs typeface="Arial" panose="020B0604020202020204" pitchFamily="34" charset="0"/>
              </a:rPr>
              <a:t>и его 84 территориальных органа зарегистрированы и</a:t>
            </a:r>
            <a:r>
              <a:rPr lang="en-US" sz="1600" dirty="0" smtClean="0">
                <a:ea typeface="PT Sans" panose="020B0503020203020204" pitchFamily="34" charset="-52"/>
                <a:cs typeface="Arial" panose="020B0604020202020204" pitchFamily="34" charset="0"/>
              </a:rPr>
              <a:t> </a:t>
            </a:r>
            <a:r>
              <a:rPr lang="ru-RU" sz="1600" dirty="0" smtClean="0">
                <a:ea typeface="PT Sans" panose="020B0503020203020204" pitchFamily="34" charset="-52"/>
                <a:cs typeface="Arial" panose="020B0604020202020204" pitchFamily="34" charset="0"/>
              </a:rPr>
              <a:t>размещают информацию в ГИС</a:t>
            </a:r>
            <a:r>
              <a:rPr lang="en-US" sz="1600" dirty="0" smtClean="0">
                <a:ea typeface="PT Sans" panose="020B0503020203020204" pitchFamily="34" charset="-52"/>
                <a:cs typeface="Arial" panose="020B0604020202020204" pitchFamily="34" charset="0"/>
              </a:rPr>
              <a:t> </a:t>
            </a:r>
            <a:r>
              <a:rPr lang="ru-RU" sz="1600" dirty="0" smtClean="0">
                <a:ea typeface="PT Sans" panose="020B0503020203020204" pitchFamily="34" charset="-52"/>
                <a:cs typeface="Arial" panose="020B0604020202020204" pitchFamily="34" charset="0"/>
              </a:rPr>
              <a:t>ЕСГФК</a:t>
            </a:r>
            <a:endParaRPr lang="ru-RU" dirty="0">
              <a:ea typeface="PT Sans" panose="020B0503020203020204" pitchFamily="34" charset="-52"/>
              <a:cs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787727" y="4513990"/>
            <a:ext cx="1780125" cy="834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</a:lstStyle>
          <a:p>
            <a:r>
              <a:rPr lang="ru-RU" sz="1600" dirty="0" smtClean="0">
                <a:ea typeface="PT Sans" panose="020B0503020203020204" pitchFamily="34" charset="-52"/>
                <a:cs typeface="Arial" panose="020B0604020202020204" pitchFamily="34" charset="0"/>
              </a:rPr>
              <a:t>результатов </a:t>
            </a:r>
            <a:r>
              <a:rPr lang="ru-RU" sz="1600" dirty="0">
                <a:ea typeface="PT Sans" panose="020B0503020203020204" pitchFamily="34" charset="-52"/>
                <a:cs typeface="Arial" panose="020B0604020202020204" pitchFamily="34" charset="0"/>
              </a:rPr>
              <a:t>контрольных </a:t>
            </a:r>
            <a:r>
              <a:rPr lang="ru-RU" sz="1600" dirty="0" smtClean="0">
                <a:ea typeface="PT Sans" panose="020B0503020203020204" pitchFamily="34" charset="-52"/>
                <a:cs typeface="Arial" panose="020B0604020202020204" pitchFamily="34" charset="0"/>
              </a:rPr>
              <a:t>мероприятий</a:t>
            </a:r>
            <a:endParaRPr lang="ru-RU" sz="1600" b="1" dirty="0">
              <a:solidFill>
                <a:srgbClr val="1AA9BF"/>
              </a:solidFill>
              <a:ea typeface="PT Sans" panose="020B0503020203020204" pitchFamily="34" charset="-52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576773" y="1823135"/>
            <a:ext cx="1210588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sz="7200" dirty="0" smtClean="0">
                <a:solidFill>
                  <a:srgbClr val="1AA9BF"/>
                </a:solidFill>
                <a:ea typeface="PT Sans" panose="020B0503020203020204" pitchFamily="34" charset="-52"/>
                <a:cs typeface="Arial" panose="020B0604020202020204" pitchFamily="34" charset="0"/>
              </a:rPr>
              <a:t>85</a:t>
            </a:r>
            <a:endParaRPr lang="ru-RU" sz="7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320249" y="4456553"/>
            <a:ext cx="2492990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sz="7200" dirty="0">
                <a:solidFill>
                  <a:srgbClr val="1AA9BF"/>
                </a:solidFill>
                <a:ea typeface="PT Sans" panose="020B0503020203020204" pitchFamily="34" charset="-52"/>
                <a:cs typeface="Arial" panose="020B0604020202020204" pitchFamily="34" charset="0"/>
              </a:rPr>
              <a:t>5 </a:t>
            </a:r>
            <a:r>
              <a:rPr lang="ru-RU" sz="7200" dirty="0" smtClean="0">
                <a:solidFill>
                  <a:srgbClr val="1AA9BF"/>
                </a:solidFill>
                <a:ea typeface="PT Sans" panose="020B0503020203020204" pitchFamily="34" charset="-52"/>
                <a:cs typeface="Arial" panose="020B0604020202020204" pitchFamily="34" charset="0"/>
              </a:rPr>
              <a:t>807</a:t>
            </a:r>
            <a:endParaRPr lang="en-US" sz="7200" dirty="0">
              <a:solidFill>
                <a:srgbClr val="1AA9BF"/>
              </a:solidFill>
              <a:ea typeface="PT Sans" panose="020B0503020203020204" pitchFamily="34" charset="-52"/>
              <a:cs typeface="Arial" panose="020B0604020202020204" pitchFamily="34" charset="0"/>
            </a:endParaRPr>
          </a:p>
        </p:txBody>
      </p:sp>
      <p:sp>
        <p:nvSpPr>
          <p:cNvPr id="28" name="Freeform 9"/>
          <p:cNvSpPr>
            <a:spLocks noEditPoints="1"/>
          </p:cNvSpPr>
          <p:nvPr/>
        </p:nvSpPr>
        <p:spPr bwMode="auto">
          <a:xfrm>
            <a:off x="3036497" y="2234242"/>
            <a:ext cx="456620" cy="449294"/>
          </a:xfrm>
          <a:custGeom>
            <a:avLst/>
            <a:gdLst>
              <a:gd name="T0" fmla="*/ 59 w 76"/>
              <a:gd name="T1" fmla="*/ 28 h 75"/>
              <a:gd name="T2" fmla="*/ 55 w 76"/>
              <a:gd name="T3" fmla="*/ 33 h 75"/>
              <a:gd name="T4" fmla="*/ 43 w 76"/>
              <a:gd name="T5" fmla="*/ 21 h 75"/>
              <a:gd name="T6" fmla="*/ 48 w 76"/>
              <a:gd name="T7" fmla="*/ 16 h 75"/>
              <a:gd name="T8" fmla="*/ 50 w 76"/>
              <a:gd name="T9" fmla="*/ 15 h 75"/>
              <a:gd name="T10" fmla="*/ 53 w 76"/>
              <a:gd name="T11" fmla="*/ 16 h 75"/>
              <a:gd name="T12" fmla="*/ 59 w 76"/>
              <a:gd name="T13" fmla="*/ 23 h 75"/>
              <a:gd name="T14" fmla="*/ 60 w 76"/>
              <a:gd name="T15" fmla="*/ 25 h 75"/>
              <a:gd name="T16" fmla="*/ 59 w 76"/>
              <a:gd name="T17" fmla="*/ 28 h 75"/>
              <a:gd name="T18" fmla="*/ 42 w 76"/>
              <a:gd name="T19" fmla="*/ 27 h 75"/>
              <a:gd name="T20" fmla="*/ 42 w 76"/>
              <a:gd name="T21" fmla="*/ 28 h 75"/>
              <a:gd name="T22" fmla="*/ 26 w 76"/>
              <a:gd name="T23" fmla="*/ 43 h 75"/>
              <a:gd name="T24" fmla="*/ 26 w 76"/>
              <a:gd name="T25" fmla="*/ 43 h 75"/>
              <a:gd name="T26" fmla="*/ 27 w 76"/>
              <a:gd name="T27" fmla="*/ 44 h 75"/>
              <a:gd name="T28" fmla="*/ 27 w 76"/>
              <a:gd name="T29" fmla="*/ 44 h 75"/>
              <a:gd name="T30" fmla="*/ 42 w 76"/>
              <a:gd name="T31" fmla="*/ 29 h 75"/>
              <a:gd name="T32" fmla="*/ 43 w 76"/>
              <a:gd name="T33" fmla="*/ 28 h 75"/>
              <a:gd name="T34" fmla="*/ 42 w 76"/>
              <a:gd name="T35" fmla="*/ 27 h 75"/>
              <a:gd name="T36" fmla="*/ 30 w 76"/>
              <a:gd name="T37" fmla="*/ 52 h 75"/>
              <a:gd name="T38" fmla="*/ 24 w 76"/>
              <a:gd name="T39" fmla="*/ 45 h 75"/>
              <a:gd name="T40" fmla="*/ 21 w 76"/>
              <a:gd name="T41" fmla="*/ 48 h 75"/>
              <a:gd name="T42" fmla="*/ 21 w 76"/>
              <a:gd name="T43" fmla="*/ 51 h 75"/>
              <a:gd name="T44" fmla="*/ 25 w 76"/>
              <a:gd name="T45" fmla="*/ 51 h 75"/>
              <a:gd name="T46" fmla="*/ 25 w 76"/>
              <a:gd name="T47" fmla="*/ 54 h 75"/>
              <a:gd name="T48" fmla="*/ 28 w 76"/>
              <a:gd name="T49" fmla="*/ 54 h 75"/>
              <a:gd name="T50" fmla="*/ 30 w 76"/>
              <a:gd name="T51" fmla="*/ 52 h 75"/>
              <a:gd name="T52" fmla="*/ 53 w 76"/>
              <a:gd name="T53" fmla="*/ 34 h 75"/>
              <a:gd name="T54" fmla="*/ 29 w 76"/>
              <a:gd name="T55" fmla="*/ 58 h 75"/>
              <a:gd name="T56" fmla="*/ 18 w 76"/>
              <a:gd name="T57" fmla="*/ 58 h 75"/>
              <a:gd name="T58" fmla="*/ 18 w 76"/>
              <a:gd name="T59" fmla="*/ 46 h 75"/>
              <a:gd name="T60" fmla="*/ 41 w 76"/>
              <a:gd name="T61" fmla="*/ 23 h 75"/>
              <a:gd name="T62" fmla="*/ 53 w 76"/>
              <a:gd name="T63" fmla="*/ 34 h 75"/>
              <a:gd name="T64" fmla="*/ 56 w 76"/>
              <a:gd name="T65" fmla="*/ 0 h 75"/>
              <a:gd name="T66" fmla="*/ 20 w 76"/>
              <a:gd name="T67" fmla="*/ 0 h 75"/>
              <a:gd name="T68" fmla="*/ 0 w 76"/>
              <a:gd name="T69" fmla="*/ 20 h 75"/>
              <a:gd name="T70" fmla="*/ 0 w 76"/>
              <a:gd name="T71" fmla="*/ 55 h 75"/>
              <a:gd name="T72" fmla="*/ 20 w 76"/>
              <a:gd name="T73" fmla="*/ 75 h 75"/>
              <a:gd name="T74" fmla="*/ 56 w 76"/>
              <a:gd name="T75" fmla="*/ 75 h 75"/>
              <a:gd name="T76" fmla="*/ 76 w 76"/>
              <a:gd name="T77" fmla="*/ 55 h 75"/>
              <a:gd name="T78" fmla="*/ 76 w 76"/>
              <a:gd name="T79" fmla="*/ 20 h 75"/>
              <a:gd name="T80" fmla="*/ 56 w 76"/>
              <a:gd name="T81" fmla="*/ 0 h 75"/>
              <a:gd name="T82" fmla="*/ 56 w 76"/>
              <a:gd name="T83" fmla="*/ 7 h 75"/>
              <a:gd name="T84" fmla="*/ 69 w 76"/>
              <a:gd name="T85" fmla="*/ 20 h 75"/>
              <a:gd name="T86" fmla="*/ 69 w 76"/>
              <a:gd name="T87" fmla="*/ 55 h 75"/>
              <a:gd name="T88" fmla="*/ 56 w 76"/>
              <a:gd name="T89" fmla="*/ 69 h 75"/>
              <a:gd name="T90" fmla="*/ 20 w 76"/>
              <a:gd name="T91" fmla="*/ 69 h 75"/>
              <a:gd name="T92" fmla="*/ 7 w 76"/>
              <a:gd name="T93" fmla="*/ 55 h 75"/>
              <a:gd name="T94" fmla="*/ 7 w 76"/>
              <a:gd name="T95" fmla="*/ 20 h 75"/>
              <a:gd name="T96" fmla="*/ 20 w 76"/>
              <a:gd name="T97" fmla="*/ 7 h 75"/>
              <a:gd name="T98" fmla="*/ 56 w 76"/>
              <a:gd name="T99" fmla="*/ 7 h 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76" h="75">
                <a:moveTo>
                  <a:pt x="59" y="28"/>
                </a:moveTo>
                <a:cubicBezTo>
                  <a:pt x="55" y="33"/>
                  <a:pt x="55" y="33"/>
                  <a:pt x="55" y="33"/>
                </a:cubicBezTo>
                <a:cubicBezTo>
                  <a:pt x="43" y="21"/>
                  <a:pt x="43" y="21"/>
                  <a:pt x="43" y="21"/>
                </a:cubicBezTo>
                <a:cubicBezTo>
                  <a:pt x="48" y="16"/>
                  <a:pt x="48" y="16"/>
                  <a:pt x="48" y="16"/>
                </a:cubicBezTo>
                <a:cubicBezTo>
                  <a:pt x="48" y="16"/>
                  <a:pt x="49" y="15"/>
                  <a:pt x="50" y="15"/>
                </a:cubicBezTo>
                <a:cubicBezTo>
                  <a:pt x="51" y="15"/>
                  <a:pt x="52" y="16"/>
                  <a:pt x="53" y="16"/>
                </a:cubicBezTo>
                <a:cubicBezTo>
                  <a:pt x="59" y="23"/>
                  <a:pt x="59" y="23"/>
                  <a:pt x="59" y="23"/>
                </a:cubicBezTo>
                <a:cubicBezTo>
                  <a:pt x="60" y="23"/>
                  <a:pt x="60" y="24"/>
                  <a:pt x="60" y="25"/>
                </a:cubicBezTo>
                <a:cubicBezTo>
                  <a:pt x="60" y="26"/>
                  <a:pt x="60" y="27"/>
                  <a:pt x="59" y="28"/>
                </a:cubicBezTo>
                <a:moveTo>
                  <a:pt x="42" y="27"/>
                </a:moveTo>
                <a:cubicBezTo>
                  <a:pt x="42" y="27"/>
                  <a:pt x="42" y="28"/>
                  <a:pt x="42" y="28"/>
                </a:cubicBezTo>
                <a:cubicBezTo>
                  <a:pt x="26" y="43"/>
                  <a:pt x="26" y="43"/>
                  <a:pt x="26" y="43"/>
                </a:cubicBezTo>
                <a:cubicBezTo>
                  <a:pt x="26" y="43"/>
                  <a:pt x="26" y="43"/>
                  <a:pt x="26" y="43"/>
                </a:cubicBezTo>
                <a:cubicBezTo>
                  <a:pt x="26" y="44"/>
                  <a:pt x="26" y="44"/>
                  <a:pt x="27" y="44"/>
                </a:cubicBezTo>
                <a:cubicBezTo>
                  <a:pt x="27" y="44"/>
                  <a:pt x="27" y="44"/>
                  <a:pt x="27" y="44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8"/>
                  <a:pt x="43" y="28"/>
                  <a:pt x="43" y="28"/>
                </a:cubicBezTo>
                <a:cubicBezTo>
                  <a:pt x="43" y="28"/>
                  <a:pt x="42" y="27"/>
                  <a:pt x="42" y="27"/>
                </a:cubicBezTo>
                <a:moveTo>
                  <a:pt x="30" y="52"/>
                </a:moveTo>
                <a:cubicBezTo>
                  <a:pt x="24" y="45"/>
                  <a:pt x="24" y="45"/>
                  <a:pt x="24" y="45"/>
                </a:cubicBezTo>
                <a:cubicBezTo>
                  <a:pt x="21" y="48"/>
                  <a:pt x="21" y="48"/>
                  <a:pt x="21" y="48"/>
                </a:cubicBezTo>
                <a:cubicBezTo>
                  <a:pt x="21" y="51"/>
                  <a:pt x="21" y="51"/>
                  <a:pt x="21" y="51"/>
                </a:cubicBezTo>
                <a:cubicBezTo>
                  <a:pt x="25" y="51"/>
                  <a:pt x="25" y="51"/>
                  <a:pt x="25" y="51"/>
                </a:cubicBezTo>
                <a:cubicBezTo>
                  <a:pt x="25" y="54"/>
                  <a:pt x="25" y="54"/>
                  <a:pt x="25" y="54"/>
                </a:cubicBezTo>
                <a:cubicBezTo>
                  <a:pt x="28" y="54"/>
                  <a:pt x="28" y="54"/>
                  <a:pt x="28" y="54"/>
                </a:cubicBezTo>
                <a:lnTo>
                  <a:pt x="30" y="52"/>
                </a:lnTo>
                <a:close/>
                <a:moveTo>
                  <a:pt x="53" y="34"/>
                </a:moveTo>
                <a:cubicBezTo>
                  <a:pt x="29" y="58"/>
                  <a:pt x="29" y="58"/>
                  <a:pt x="29" y="58"/>
                </a:cubicBezTo>
                <a:cubicBezTo>
                  <a:pt x="18" y="58"/>
                  <a:pt x="18" y="58"/>
                  <a:pt x="18" y="58"/>
                </a:cubicBezTo>
                <a:cubicBezTo>
                  <a:pt x="18" y="46"/>
                  <a:pt x="18" y="46"/>
                  <a:pt x="18" y="46"/>
                </a:cubicBezTo>
                <a:cubicBezTo>
                  <a:pt x="41" y="23"/>
                  <a:pt x="41" y="23"/>
                  <a:pt x="41" y="23"/>
                </a:cubicBezTo>
                <a:lnTo>
                  <a:pt x="53" y="34"/>
                </a:lnTo>
                <a:close/>
                <a:moveTo>
                  <a:pt x="56" y="0"/>
                </a:moveTo>
                <a:cubicBezTo>
                  <a:pt x="20" y="0"/>
                  <a:pt x="20" y="0"/>
                  <a:pt x="20" y="0"/>
                </a:cubicBezTo>
                <a:cubicBezTo>
                  <a:pt x="9" y="0"/>
                  <a:pt x="0" y="9"/>
                  <a:pt x="0" y="20"/>
                </a:cubicBezTo>
                <a:cubicBezTo>
                  <a:pt x="0" y="55"/>
                  <a:pt x="0" y="55"/>
                  <a:pt x="0" y="55"/>
                </a:cubicBezTo>
                <a:cubicBezTo>
                  <a:pt x="0" y="66"/>
                  <a:pt x="9" y="75"/>
                  <a:pt x="20" y="75"/>
                </a:cubicBezTo>
                <a:cubicBezTo>
                  <a:pt x="56" y="75"/>
                  <a:pt x="56" y="75"/>
                  <a:pt x="56" y="75"/>
                </a:cubicBezTo>
                <a:cubicBezTo>
                  <a:pt x="67" y="75"/>
                  <a:pt x="76" y="66"/>
                  <a:pt x="76" y="55"/>
                </a:cubicBezTo>
                <a:cubicBezTo>
                  <a:pt x="76" y="20"/>
                  <a:pt x="76" y="20"/>
                  <a:pt x="76" y="20"/>
                </a:cubicBezTo>
                <a:cubicBezTo>
                  <a:pt x="76" y="9"/>
                  <a:pt x="67" y="0"/>
                  <a:pt x="56" y="0"/>
                </a:cubicBezTo>
                <a:moveTo>
                  <a:pt x="56" y="7"/>
                </a:moveTo>
                <a:cubicBezTo>
                  <a:pt x="63" y="7"/>
                  <a:pt x="69" y="12"/>
                  <a:pt x="69" y="20"/>
                </a:cubicBezTo>
                <a:cubicBezTo>
                  <a:pt x="69" y="55"/>
                  <a:pt x="69" y="55"/>
                  <a:pt x="69" y="55"/>
                </a:cubicBezTo>
                <a:cubicBezTo>
                  <a:pt x="69" y="63"/>
                  <a:pt x="63" y="69"/>
                  <a:pt x="56" y="69"/>
                </a:cubicBezTo>
                <a:cubicBezTo>
                  <a:pt x="20" y="69"/>
                  <a:pt x="20" y="69"/>
                  <a:pt x="20" y="69"/>
                </a:cubicBezTo>
                <a:cubicBezTo>
                  <a:pt x="13" y="69"/>
                  <a:pt x="7" y="63"/>
                  <a:pt x="7" y="55"/>
                </a:cubicBezTo>
                <a:cubicBezTo>
                  <a:pt x="7" y="20"/>
                  <a:pt x="7" y="20"/>
                  <a:pt x="7" y="20"/>
                </a:cubicBezTo>
                <a:cubicBezTo>
                  <a:pt x="7" y="12"/>
                  <a:pt x="13" y="7"/>
                  <a:pt x="20" y="7"/>
                </a:cubicBezTo>
                <a:lnTo>
                  <a:pt x="56" y="7"/>
                </a:lnTo>
                <a:close/>
              </a:path>
            </a:pathLst>
          </a:custGeom>
          <a:solidFill>
            <a:srgbClr val="5FD2E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2" name="Freeform 13"/>
          <p:cNvSpPr>
            <a:spLocks noEditPoints="1"/>
          </p:cNvSpPr>
          <p:nvPr/>
        </p:nvSpPr>
        <p:spPr bwMode="auto">
          <a:xfrm>
            <a:off x="1845001" y="4706038"/>
            <a:ext cx="369113" cy="450959"/>
          </a:xfrm>
          <a:custGeom>
            <a:avLst/>
            <a:gdLst>
              <a:gd name="T0" fmla="*/ 0 w 289"/>
              <a:gd name="T1" fmla="*/ 238 h 354"/>
              <a:gd name="T2" fmla="*/ 36 w 289"/>
              <a:gd name="T3" fmla="*/ 0 h 354"/>
              <a:gd name="T4" fmla="*/ 208 w 289"/>
              <a:gd name="T5" fmla="*/ 30 h 354"/>
              <a:gd name="T6" fmla="*/ 173 w 289"/>
              <a:gd name="T7" fmla="*/ 20 h 354"/>
              <a:gd name="T8" fmla="*/ 20 w 289"/>
              <a:gd name="T9" fmla="*/ 36 h 354"/>
              <a:gd name="T10" fmla="*/ 30 w 289"/>
              <a:gd name="T11" fmla="*/ 253 h 354"/>
              <a:gd name="T12" fmla="*/ 248 w 289"/>
              <a:gd name="T13" fmla="*/ 133 h 354"/>
              <a:gd name="T14" fmla="*/ 120 w 289"/>
              <a:gd name="T15" fmla="*/ 145 h 354"/>
              <a:gd name="T16" fmla="*/ 248 w 289"/>
              <a:gd name="T17" fmla="*/ 133 h 354"/>
              <a:gd name="T18" fmla="*/ 289 w 289"/>
              <a:gd name="T19" fmla="*/ 280 h 354"/>
              <a:gd name="T20" fmla="*/ 229 w 289"/>
              <a:gd name="T21" fmla="*/ 349 h 354"/>
              <a:gd name="T22" fmla="*/ 116 w 289"/>
              <a:gd name="T23" fmla="*/ 354 h 354"/>
              <a:gd name="T24" fmla="*/ 80 w 289"/>
              <a:gd name="T25" fmla="*/ 116 h 354"/>
              <a:gd name="T26" fmla="*/ 253 w 289"/>
              <a:gd name="T27" fmla="*/ 80 h 354"/>
              <a:gd name="T28" fmla="*/ 207 w 289"/>
              <a:gd name="T29" fmla="*/ 334 h 354"/>
              <a:gd name="T30" fmla="*/ 231 w 289"/>
              <a:gd name="T31" fmla="*/ 272 h 354"/>
              <a:gd name="T32" fmla="*/ 269 w 289"/>
              <a:gd name="T33" fmla="*/ 116 h 354"/>
              <a:gd name="T34" fmla="*/ 116 w 289"/>
              <a:gd name="T35" fmla="*/ 100 h 354"/>
              <a:gd name="T36" fmla="*/ 100 w 289"/>
              <a:gd name="T37" fmla="*/ 318 h 354"/>
              <a:gd name="T38" fmla="*/ 207 w 289"/>
              <a:gd name="T39" fmla="*/ 334 h 354"/>
              <a:gd name="T40" fmla="*/ 219 w 289"/>
              <a:gd name="T41" fmla="*/ 296 h 354"/>
              <a:gd name="T42" fmla="*/ 264 w 289"/>
              <a:gd name="T43" fmla="*/ 284 h 354"/>
              <a:gd name="T44" fmla="*/ 120 w 289"/>
              <a:gd name="T45" fmla="*/ 301 h 354"/>
              <a:gd name="T46" fmla="*/ 188 w 289"/>
              <a:gd name="T47" fmla="*/ 289 h 354"/>
              <a:gd name="T48" fmla="*/ 120 w 289"/>
              <a:gd name="T49" fmla="*/ 301 h 354"/>
              <a:gd name="T50" fmla="*/ 120 w 289"/>
              <a:gd name="T51" fmla="*/ 164 h 354"/>
              <a:gd name="T52" fmla="*/ 248 w 289"/>
              <a:gd name="T53" fmla="*/ 176 h 354"/>
              <a:gd name="T54" fmla="*/ 120 w 289"/>
              <a:gd name="T55" fmla="*/ 270 h 354"/>
              <a:gd name="T56" fmla="*/ 188 w 289"/>
              <a:gd name="T57" fmla="*/ 258 h 354"/>
              <a:gd name="T58" fmla="*/ 120 w 289"/>
              <a:gd name="T59" fmla="*/ 270 h 354"/>
              <a:gd name="T60" fmla="*/ 120 w 289"/>
              <a:gd name="T61" fmla="*/ 196 h 354"/>
              <a:gd name="T62" fmla="*/ 248 w 289"/>
              <a:gd name="T63" fmla="*/ 208 h 354"/>
              <a:gd name="T64" fmla="*/ 248 w 289"/>
              <a:gd name="T65" fmla="*/ 227 h 354"/>
              <a:gd name="T66" fmla="*/ 120 w 289"/>
              <a:gd name="T67" fmla="*/ 239 h 354"/>
              <a:gd name="T68" fmla="*/ 248 w 289"/>
              <a:gd name="T69" fmla="*/ 227 h 354"/>
              <a:gd name="T70" fmla="*/ 60 w 289"/>
              <a:gd name="T71" fmla="*/ 278 h 354"/>
              <a:gd name="T72" fmla="*/ 76 w 289"/>
              <a:gd name="T73" fmla="*/ 60 h 354"/>
              <a:gd name="T74" fmla="*/ 228 w 289"/>
              <a:gd name="T75" fmla="*/ 70 h 354"/>
              <a:gd name="T76" fmla="*/ 213 w 289"/>
              <a:gd name="T77" fmla="*/ 40 h 354"/>
              <a:gd name="T78" fmla="*/ 40 w 289"/>
              <a:gd name="T79" fmla="*/ 76 h 354"/>
              <a:gd name="T80" fmla="*/ 70 w 289"/>
              <a:gd name="T81" fmla="*/ 314 h 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289" h="354">
                <a:moveTo>
                  <a:pt x="30" y="274"/>
                </a:moveTo>
                <a:cubicBezTo>
                  <a:pt x="13" y="271"/>
                  <a:pt x="0" y="256"/>
                  <a:pt x="0" y="238"/>
                </a:cubicBezTo>
                <a:cubicBezTo>
                  <a:pt x="0" y="36"/>
                  <a:pt x="0" y="36"/>
                  <a:pt x="0" y="36"/>
                </a:cubicBezTo>
                <a:cubicBezTo>
                  <a:pt x="0" y="16"/>
                  <a:pt x="16" y="0"/>
                  <a:pt x="36" y="0"/>
                </a:cubicBezTo>
                <a:cubicBezTo>
                  <a:pt x="173" y="0"/>
                  <a:pt x="173" y="0"/>
                  <a:pt x="173" y="0"/>
                </a:cubicBezTo>
                <a:cubicBezTo>
                  <a:pt x="191" y="0"/>
                  <a:pt x="205" y="13"/>
                  <a:pt x="208" y="30"/>
                </a:cubicBezTo>
                <a:cubicBezTo>
                  <a:pt x="188" y="30"/>
                  <a:pt x="188" y="30"/>
                  <a:pt x="188" y="30"/>
                </a:cubicBezTo>
                <a:cubicBezTo>
                  <a:pt x="185" y="24"/>
                  <a:pt x="179" y="20"/>
                  <a:pt x="173" y="20"/>
                </a:cubicBezTo>
                <a:cubicBezTo>
                  <a:pt x="36" y="20"/>
                  <a:pt x="36" y="20"/>
                  <a:pt x="36" y="20"/>
                </a:cubicBezTo>
                <a:cubicBezTo>
                  <a:pt x="27" y="20"/>
                  <a:pt x="20" y="27"/>
                  <a:pt x="20" y="36"/>
                </a:cubicBezTo>
                <a:cubicBezTo>
                  <a:pt x="20" y="238"/>
                  <a:pt x="20" y="238"/>
                  <a:pt x="20" y="238"/>
                </a:cubicBezTo>
                <a:cubicBezTo>
                  <a:pt x="20" y="245"/>
                  <a:pt x="24" y="251"/>
                  <a:pt x="30" y="253"/>
                </a:cubicBezTo>
                <a:lnTo>
                  <a:pt x="30" y="274"/>
                </a:lnTo>
                <a:close/>
                <a:moveTo>
                  <a:pt x="248" y="133"/>
                </a:moveTo>
                <a:cubicBezTo>
                  <a:pt x="120" y="133"/>
                  <a:pt x="120" y="133"/>
                  <a:pt x="120" y="133"/>
                </a:cubicBezTo>
                <a:cubicBezTo>
                  <a:pt x="120" y="145"/>
                  <a:pt x="120" y="145"/>
                  <a:pt x="120" y="145"/>
                </a:cubicBezTo>
                <a:cubicBezTo>
                  <a:pt x="248" y="145"/>
                  <a:pt x="248" y="145"/>
                  <a:pt x="248" y="145"/>
                </a:cubicBezTo>
                <a:lnTo>
                  <a:pt x="248" y="133"/>
                </a:lnTo>
                <a:close/>
                <a:moveTo>
                  <a:pt x="289" y="116"/>
                </a:moveTo>
                <a:cubicBezTo>
                  <a:pt x="289" y="280"/>
                  <a:pt x="289" y="280"/>
                  <a:pt x="289" y="280"/>
                </a:cubicBezTo>
                <a:cubicBezTo>
                  <a:pt x="289" y="285"/>
                  <a:pt x="286" y="291"/>
                  <a:pt x="283" y="294"/>
                </a:cubicBezTo>
                <a:cubicBezTo>
                  <a:pt x="229" y="349"/>
                  <a:pt x="229" y="349"/>
                  <a:pt x="229" y="349"/>
                </a:cubicBezTo>
                <a:cubicBezTo>
                  <a:pt x="226" y="352"/>
                  <a:pt x="219" y="354"/>
                  <a:pt x="215" y="354"/>
                </a:cubicBezTo>
                <a:cubicBezTo>
                  <a:pt x="116" y="354"/>
                  <a:pt x="116" y="354"/>
                  <a:pt x="116" y="354"/>
                </a:cubicBezTo>
                <a:cubicBezTo>
                  <a:pt x="96" y="354"/>
                  <a:pt x="80" y="338"/>
                  <a:pt x="80" y="318"/>
                </a:cubicBezTo>
                <a:cubicBezTo>
                  <a:pt x="80" y="116"/>
                  <a:pt x="80" y="116"/>
                  <a:pt x="80" y="116"/>
                </a:cubicBezTo>
                <a:cubicBezTo>
                  <a:pt x="80" y="96"/>
                  <a:pt x="96" y="80"/>
                  <a:pt x="116" y="80"/>
                </a:cubicBezTo>
                <a:cubicBezTo>
                  <a:pt x="253" y="80"/>
                  <a:pt x="253" y="80"/>
                  <a:pt x="253" y="80"/>
                </a:cubicBezTo>
                <a:cubicBezTo>
                  <a:pt x="273" y="80"/>
                  <a:pt x="289" y="96"/>
                  <a:pt x="289" y="116"/>
                </a:cubicBezTo>
                <a:close/>
                <a:moveTo>
                  <a:pt x="207" y="334"/>
                </a:moveTo>
                <a:cubicBezTo>
                  <a:pt x="207" y="296"/>
                  <a:pt x="207" y="296"/>
                  <a:pt x="207" y="296"/>
                </a:cubicBezTo>
                <a:cubicBezTo>
                  <a:pt x="207" y="283"/>
                  <a:pt x="218" y="272"/>
                  <a:pt x="231" y="272"/>
                </a:cubicBezTo>
                <a:cubicBezTo>
                  <a:pt x="269" y="272"/>
                  <a:pt x="269" y="272"/>
                  <a:pt x="269" y="272"/>
                </a:cubicBezTo>
                <a:cubicBezTo>
                  <a:pt x="269" y="116"/>
                  <a:pt x="269" y="116"/>
                  <a:pt x="269" y="116"/>
                </a:cubicBezTo>
                <a:cubicBezTo>
                  <a:pt x="269" y="107"/>
                  <a:pt x="262" y="100"/>
                  <a:pt x="253" y="100"/>
                </a:cubicBezTo>
                <a:cubicBezTo>
                  <a:pt x="116" y="100"/>
                  <a:pt x="116" y="100"/>
                  <a:pt x="116" y="100"/>
                </a:cubicBezTo>
                <a:cubicBezTo>
                  <a:pt x="107" y="100"/>
                  <a:pt x="100" y="107"/>
                  <a:pt x="100" y="116"/>
                </a:cubicBezTo>
                <a:cubicBezTo>
                  <a:pt x="100" y="318"/>
                  <a:pt x="100" y="318"/>
                  <a:pt x="100" y="318"/>
                </a:cubicBezTo>
                <a:cubicBezTo>
                  <a:pt x="100" y="327"/>
                  <a:pt x="107" y="334"/>
                  <a:pt x="116" y="334"/>
                </a:cubicBezTo>
                <a:lnTo>
                  <a:pt x="207" y="334"/>
                </a:lnTo>
                <a:close/>
                <a:moveTo>
                  <a:pt x="231" y="284"/>
                </a:moveTo>
                <a:cubicBezTo>
                  <a:pt x="224" y="284"/>
                  <a:pt x="219" y="290"/>
                  <a:pt x="219" y="296"/>
                </a:cubicBezTo>
                <a:cubicBezTo>
                  <a:pt x="219" y="330"/>
                  <a:pt x="219" y="330"/>
                  <a:pt x="219" y="330"/>
                </a:cubicBezTo>
                <a:cubicBezTo>
                  <a:pt x="264" y="284"/>
                  <a:pt x="264" y="284"/>
                  <a:pt x="264" y="284"/>
                </a:cubicBezTo>
                <a:lnTo>
                  <a:pt x="231" y="284"/>
                </a:lnTo>
                <a:close/>
                <a:moveTo>
                  <a:pt x="120" y="301"/>
                </a:moveTo>
                <a:cubicBezTo>
                  <a:pt x="188" y="301"/>
                  <a:pt x="188" y="301"/>
                  <a:pt x="188" y="301"/>
                </a:cubicBezTo>
                <a:cubicBezTo>
                  <a:pt x="188" y="289"/>
                  <a:pt x="188" y="289"/>
                  <a:pt x="188" y="289"/>
                </a:cubicBezTo>
                <a:cubicBezTo>
                  <a:pt x="120" y="289"/>
                  <a:pt x="120" y="289"/>
                  <a:pt x="120" y="289"/>
                </a:cubicBezTo>
                <a:lnTo>
                  <a:pt x="120" y="301"/>
                </a:lnTo>
                <a:close/>
                <a:moveTo>
                  <a:pt x="248" y="164"/>
                </a:moveTo>
                <a:cubicBezTo>
                  <a:pt x="120" y="164"/>
                  <a:pt x="120" y="164"/>
                  <a:pt x="120" y="164"/>
                </a:cubicBezTo>
                <a:cubicBezTo>
                  <a:pt x="120" y="176"/>
                  <a:pt x="120" y="176"/>
                  <a:pt x="120" y="176"/>
                </a:cubicBezTo>
                <a:cubicBezTo>
                  <a:pt x="248" y="176"/>
                  <a:pt x="248" y="176"/>
                  <a:pt x="248" y="176"/>
                </a:cubicBezTo>
                <a:lnTo>
                  <a:pt x="248" y="164"/>
                </a:lnTo>
                <a:close/>
                <a:moveTo>
                  <a:pt x="120" y="270"/>
                </a:moveTo>
                <a:cubicBezTo>
                  <a:pt x="188" y="270"/>
                  <a:pt x="188" y="270"/>
                  <a:pt x="188" y="270"/>
                </a:cubicBezTo>
                <a:cubicBezTo>
                  <a:pt x="188" y="258"/>
                  <a:pt x="188" y="258"/>
                  <a:pt x="188" y="258"/>
                </a:cubicBezTo>
                <a:cubicBezTo>
                  <a:pt x="120" y="258"/>
                  <a:pt x="120" y="258"/>
                  <a:pt x="120" y="258"/>
                </a:cubicBezTo>
                <a:lnTo>
                  <a:pt x="120" y="270"/>
                </a:lnTo>
                <a:close/>
                <a:moveTo>
                  <a:pt x="248" y="196"/>
                </a:moveTo>
                <a:cubicBezTo>
                  <a:pt x="120" y="196"/>
                  <a:pt x="120" y="196"/>
                  <a:pt x="120" y="196"/>
                </a:cubicBezTo>
                <a:cubicBezTo>
                  <a:pt x="120" y="208"/>
                  <a:pt x="120" y="208"/>
                  <a:pt x="120" y="208"/>
                </a:cubicBezTo>
                <a:cubicBezTo>
                  <a:pt x="248" y="208"/>
                  <a:pt x="248" y="208"/>
                  <a:pt x="248" y="208"/>
                </a:cubicBezTo>
                <a:lnTo>
                  <a:pt x="248" y="196"/>
                </a:lnTo>
                <a:close/>
                <a:moveTo>
                  <a:pt x="248" y="227"/>
                </a:moveTo>
                <a:cubicBezTo>
                  <a:pt x="120" y="227"/>
                  <a:pt x="120" y="227"/>
                  <a:pt x="120" y="227"/>
                </a:cubicBezTo>
                <a:cubicBezTo>
                  <a:pt x="120" y="239"/>
                  <a:pt x="120" y="239"/>
                  <a:pt x="120" y="239"/>
                </a:cubicBezTo>
                <a:cubicBezTo>
                  <a:pt x="248" y="239"/>
                  <a:pt x="248" y="239"/>
                  <a:pt x="248" y="239"/>
                </a:cubicBezTo>
                <a:lnTo>
                  <a:pt x="248" y="227"/>
                </a:lnTo>
                <a:close/>
                <a:moveTo>
                  <a:pt x="70" y="293"/>
                </a:moveTo>
                <a:cubicBezTo>
                  <a:pt x="64" y="291"/>
                  <a:pt x="60" y="285"/>
                  <a:pt x="60" y="278"/>
                </a:cubicBezTo>
                <a:cubicBezTo>
                  <a:pt x="60" y="76"/>
                  <a:pt x="60" y="76"/>
                  <a:pt x="60" y="76"/>
                </a:cubicBezTo>
                <a:cubicBezTo>
                  <a:pt x="60" y="67"/>
                  <a:pt x="67" y="60"/>
                  <a:pt x="76" y="60"/>
                </a:cubicBezTo>
                <a:cubicBezTo>
                  <a:pt x="213" y="60"/>
                  <a:pt x="213" y="60"/>
                  <a:pt x="213" y="60"/>
                </a:cubicBezTo>
                <a:cubicBezTo>
                  <a:pt x="219" y="60"/>
                  <a:pt x="225" y="64"/>
                  <a:pt x="228" y="70"/>
                </a:cubicBezTo>
                <a:cubicBezTo>
                  <a:pt x="248" y="70"/>
                  <a:pt x="248" y="70"/>
                  <a:pt x="248" y="70"/>
                </a:cubicBezTo>
                <a:cubicBezTo>
                  <a:pt x="245" y="53"/>
                  <a:pt x="231" y="40"/>
                  <a:pt x="213" y="40"/>
                </a:cubicBezTo>
                <a:cubicBezTo>
                  <a:pt x="76" y="40"/>
                  <a:pt x="76" y="40"/>
                  <a:pt x="76" y="40"/>
                </a:cubicBezTo>
                <a:cubicBezTo>
                  <a:pt x="56" y="40"/>
                  <a:pt x="40" y="56"/>
                  <a:pt x="40" y="76"/>
                </a:cubicBezTo>
                <a:cubicBezTo>
                  <a:pt x="40" y="278"/>
                  <a:pt x="40" y="278"/>
                  <a:pt x="40" y="278"/>
                </a:cubicBezTo>
                <a:cubicBezTo>
                  <a:pt x="40" y="296"/>
                  <a:pt x="53" y="311"/>
                  <a:pt x="70" y="314"/>
                </a:cubicBezTo>
                <a:lnTo>
                  <a:pt x="70" y="293"/>
                </a:lnTo>
                <a:close/>
              </a:path>
            </a:pathLst>
          </a:custGeom>
          <a:solidFill>
            <a:srgbClr val="5FD2E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3" name="Rectangle 38"/>
          <p:cNvSpPr/>
          <p:nvPr/>
        </p:nvSpPr>
        <p:spPr>
          <a:xfrm>
            <a:off x="1781521" y="3614461"/>
            <a:ext cx="9720000" cy="9489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216000" tIns="180000" rIns="180000" bIns="0" rtlCol="0" anchor="t" anchorCtr="0"/>
          <a:lstStyle/>
          <a:p>
            <a:pPr>
              <a:lnSpc>
                <a:spcPts val="2200"/>
              </a:lnSpc>
            </a:pP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415411" y="873966"/>
            <a:ext cx="40190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</a:lstStyle>
          <a:p>
            <a:r>
              <a:rPr lang="ru-RU" sz="1600" dirty="0" smtClean="0">
                <a:ea typeface="PT Sans" panose="020B0503020203020204" pitchFamily="34" charset="-52"/>
                <a:cs typeface="Arial" panose="020B0604020202020204" pitchFamily="34" charset="0"/>
              </a:rPr>
              <a:t>(по состоянию на 26.06.2018)</a:t>
            </a:r>
            <a:endParaRPr lang="ru-RU" dirty="0">
              <a:ea typeface="PT Sans" panose="020B0503020203020204" pitchFamily="34" charset="-52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701579" y="3877047"/>
            <a:ext cx="92360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ea typeface="PT Sans" panose="020B0503020203020204" pitchFamily="34" charset="-52"/>
                <a:cs typeface="Arial" panose="020B0604020202020204" pitchFamily="34" charset="0"/>
              </a:rPr>
              <a:t>Начиная с</a:t>
            </a:r>
            <a:r>
              <a:rPr lang="ru-RU" dirty="0">
                <a:ea typeface="PT Sans" panose="020B0503020203020204" pitchFamily="34" charset="-52"/>
                <a:cs typeface="Arial" panose="020B0604020202020204" pitchFamily="34" charset="0"/>
              </a:rPr>
              <a:t> 2016 </a:t>
            </a:r>
            <a:r>
              <a:rPr lang="ru-RU" dirty="0" smtClean="0">
                <a:ea typeface="PT Sans" panose="020B0503020203020204" pitchFamily="34" charset="-52"/>
                <a:cs typeface="Arial" panose="020B0604020202020204" pitchFamily="34" charset="0"/>
              </a:rPr>
              <a:t>года органами </a:t>
            </a:r>
            <a:r>
              <a:rPr lang="ru-RU" sz="1600" dirty="0" smtClean="0">
                <a:ea typeface="PT Sans" panose="020B0503020203020204" pitchFamily="34" charset="-52"/>
                <a:cs typeface="Arial" panose="020B0604020202020204" pitchFamily="34" charset="0"/>
              </a:rPr>
              <a:t>Федерального</a:t>
            </a:r>
            <a:r>
              <a:rPr lang="ru-RU" dirty="0" smtClean="0">
                <a:ea typeface="PT Sans" panose="020B0503020203020204" pitchFamily="34" charset="-52"/>
                <a:cs typeface="Arial" panose="020B0604020202020204" pitchFamily="34" charset="0"/>
              </a:rPr>
              <a:t> казначейства размещено в ГИС ЕСГФК:</a:t>
            </a:r>
            <a:endParaRPr lang="ru-RU" dirty="0">
              <a:ea typeface="PT Sans" panose="020B0503020203020204" pitchFamily="34" charset="-52"/>
              <a:cs typeface="Arial" panose="020B0604020202020204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2252841" y="5385497"/>
            <a:ext cx="2492990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sz="7200" dirty="0" smtClean="0">
                <a:solidFill>
                  <a:srgbClr val="1AA9BF"/>
                </a:solidFill>
                <a:ea typeface="PT Sans" panose="020B0503020203020204" pitchFamily="34" charset="-52"/>
                <a:cs typeface="Arial" panose="020B0604020202020204" pitchFamily="34" charset="0"/>
              </a:rPr>
              <a:t>2 450</a:t>
            </a:r>
            <a:endParaRPr lang="en-US" sz="7200" dirty="0">
              <a:solidFill>
                <a:srgbClr val="1AA9BF"/>
              </a:solidFill>
              <a:ea typeface="PT Sans" panose="020B0503020203020204" pitchFamily="34" charset="-52"/>
              <a:cs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781864" y="5563205"/>
            <a:ext cx="24278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</a:lstStyle>
          <a:p>
            <a:r>
              <a:rPr lang="ru-RU" sz="1600" dirty="0" smtClean="0">
                <a:ea typeface="PT Sans" panose="020B0503020203020204" pitchFamily="34" charset="-52"/>
                <a:cs typeface="Arial" panose="020B0604020202020204" pitchFamily="34" charset="0"/>
              </a:rPr>
              <a:t>фактов направления представлений </a:t>
            </a:r>
            <a:br>
              <a:rPr lang="ru-RU" sz="1600" dirty="0" smtClean="0">
                <a:ea typeface="PT Sans" panose="020B0503020203020204" pitchFamily="34" charset="-52"/>
                <a:cs typeface="Arial" panose="020B0604020202020204" pitchFamily="34" charset="0"/>
              </a:rPr>
            </a:br>
            <a:r>
              <a:rPr lang="ru-RU" sz="1600" dirty="0" smtClean="0">
                <a:ea typeface="PT Sans" panose="020B0503020203020204" pitchFamily="34" charset="-52"/>
                <a:cs typeface="Arial" panose="020B0604020202020204" pitchFamily="34" charset="0"/>
              </a:rPr>
              <a:t>и предписаний</a:t>
            </a:r>
            <a:endParaRPr lang="ru-RU" sz="1600" b="1" dirty="0">
              <a:solidFill>
                <a:srgbClr val="1AA9BF"/>
              </a:solidFill>
              <a:ea typeface="PT Sans" panose="020B0503020203020204" pitchFamily="34" charset="-52"/>
              <a:cs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9169227" y="4420206"/>
            <a:ext cx="24014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</a:lstStyle>
          <a:p>
            <a:r>
              <a:rPr lang="ru-RU" sz="1400" dirty="0" smtClean="0">
                <a:ea typeface="PT Sans" panose="020B0503020203020204" pitchFamily="34" charset="-52"/>
                <a:cs typeface="Arial" panose="020B0604020202020204" pitchFamily="34" charset="0"/>
              </a:rPr>
              <a:t>фактов составления протоколов об</a:t>
            </a:r>
          </a:p>
          <a:p>
            <a:r>
              <a:rPr lang="ru-RU" sz="1400" dirty="0" smtClean="0">
                <a:ea typeface="PT Sans" panose="020B0503020203020204" pitchFamily="34" charset="-52"/>
                <a:cs typeface="Arial" panose="020B0604020202020204" pitchFamily="34" charset="0"/>
              </a:rPr>
              <a:t>административных правонарушениях</a:t>
            </a:r>
            <a:endParaRPr lang="ru-RU" sz="1400" b="1" dirty="0">
              <a:solidFill>
                <a:srgbClr val="1AA9BF"/>
              </a:solidFill>
              <a:ea typeface="PT Sans" panose="020B0503020203020204" pitchFamily="34" charset="-52"/>
              <a:cs typeface="Arial" panose="020B0604020202020204" pitchFamily="34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7630817" y="4356798"/>
            <a:ext cx="1468672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sz="6000" dirty="0" smtClean="0">
                <a:solidFill>
                  <a:srgbClr val="1AA9BF"/>
                </a:solidFill>
                <a:ea typeface="PT Sans" panose="020B0503020203020204" pitchFamily="34" charset="-52"/>
                <a:cs typeface="Arial" panose="020B0604020202020204" pitchFamily="34" charset="0"/>
              </a:rPr>
              <a:t>822</a:t>
            </a:r>
            <a:endParaRPr lang="en-US" sz="6000" dirty="0">
              <a:solidFill>
                <a:srgbClr val="1AA9BF"/>
              </a:solidFill>
              <a:ea typeface="PT Sans" panose="020B0503020203020204" pitchFamily="34" charset="-52"/>
              <a:cs typeface="Arial" panose="020B0604020202020204" pitchFamily="34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7630817" y="5432390"/>
            <a:ext cx="1468672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sz="6000" dirty="0" smtClean="0">
                <a:solidFill>
                  <a:srgbClr val="1AA9BF"/>
                </a:solidFill>
                <a:ea typeface="PT Sans" panose="020B0503020203020204" pitchFamily="34" charset="-52"/>
                <a:cs typeface="Arial" panose="020B0604020202020204" pitchFamily="34" charset="0"/>
              </a:rPr>
              <a:t>244</a:t>
            </a:r>
            <a:endParaRPr lang="en-US" sz="6000" dirty="0">
              <a:solidFill>
                <a:srgbClr val="1AA9BF"/>
              </a:solidFill>
              <a:ea typeface="PT Sans" panose="020B0503020203020204" pitchFamily="34" charset="-52"/>
              <a:cs typeface="Arial" panose="020B060402020202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9163364" y="5583721"/>
            <a:ext cx="242782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</a:lstStyle>
          <a:p>
            <a:r>
              <a:rPr lang="ru-RU" sz="1400" dirty="0">
                <a:ea typeface="PT Sans" panose="020B0503020203020204" pitchFamily="34" charset="-52"/>
                <a:cs typeface="Arial" panose="020B0604020202020204" pitchFamily="34" charset="0"/>
              </a:rPr>
              <a:t>фактов </a:t>
            </a:r>
            <a:r>
              <a:rPr lang="ru-RU" sz="1400" dirty="0" smtClean="0">
                <a:ea typeface="PT Sans" panose="020B0503020203020204" pitchFamily="34" charset="-52"/>
                <a:cs typeface="Arial" panose="020B0604020202020204" pitchFamily="34" charset="0"/>
              </a:rPr>
              <a:t>направления уведомлений о применении </a:t>
            </a:r>
            <a:r>
              <a:rPr lang="ru-RU" sz="1400" dirty="0">
                <a:ea typeface="PT Sans" panose="020B0503020203020204" pitchFamily="34" charset="-52"/>
                <a:cs typeface="Arial" panose="020B0604020202020204" pitchFamily="34" charset="0"/>
              </a:rPr>
              <a:t>бюджетных мер принуждения</a:t>
            </a:r>
            <a:endParaRPr lang="ru-RU" sz="1400" b="1" dirty="0">
              <a:solidFill>
                <a:srgbClr val="1AA9BF"/>
              </a:solidFill>
              <a:ea typeface="PT Sans" panose="020B0503020203020204" pitchFamily="34" charset="-52"/>
              <a:cs typeface="Arial" panose="020B0604020202020204" pitchFamily="34" charset="0"/>
            </a:endParaRPr>
          </a:p>
        </p:txBody>
      </p:sp>
      <p:sp>
        <p:nvSpPr>
          <p:cNvPr id="30" name="Freeform 13"/>
          <p:cNvSpPr>
            <a:spLocks noEditPoints="1"/>
          </p:cNvSpPr>
          <p:nvPr/>
        </p:nvSpPr>
        <p:spPr bwMode="auto">
          <a:xfrm>
            <a:off x="1845001" y="5824597"/>
            <a:ext cx="369113" cy="450959"/>
          </a:xfrm>
          <a:custGeom>
            <a:avLst/>
            <a:gdLst>
              <a:gd name="T0" fmla="*/ 0 w 289"/>
              <a:gd name="T1" fmla="*/ 238 h 354"/>
              <a:gd name="T2" fmla="*/ 36 w 289"/>
              <a:gd name="T3" fmla="*/ 0 h 354"/>
              <a:gd name="T4" fmla="*/ 208 w 289"/>
              <a:gd name="T5" fmla="*/ 30 h 354"/>
              <a:gd name="T6" fmla="*/ 173 w 289"/>
              <a:gd name="T7" fmla="*/ 20 h 354"/>
              <a:gd name="T8" fmla="*/ 20 w 289"/>
              <a:gd name="T9" fmla="*/ 36 h 354"/>
              <a:gd name="T10" fmla="*/ 30 w 289"/>
              <a:gd name="T11" fmla="*/ 253 h 354"/>
              <a:gd name="T12" fmla="*/ 248 w 289"/>
              <a:gd name="T13" fmla="*/ 133 h 354"/>
              <a:gd name="T14" fmla="*/ 120 w 289"/>
              <a:gd name="T15" fmla="*/ 145 h 354"/>
              <a:gd name="T16" fmla="*/ 248 w 289"/>
              <a:gd name="T17" fmla="*/ 133 h 354"/>
              <a:gd name="T18" fmla="*/ 289 w 289"/>
              <a:gd name="T19" fmla="*/ 280 h 354"/>
              <a:gd name="T20" fmla="*/ 229 w 289"/>
              <a:gd name="T21" fmla="*/ 349 h 354"/>
              <a:gd name="T22" fmla="*/ 116 w 289"/>
              <a:gd name="T23" fmla="*/ 354 h 354"/>
              <a:gd name="T24" fmla="*/ 80 w 289"/>
              <a:gd name="T25" fmla="*/ 116 h 354"/>
              <a:gd name="T26" fmla="*/ 253 w 289"/>
              <a:gd name="T27" fmla="*/ 80 h 354"/>
              <a:gd name="T28" fmla="*/ 207 w 289"/>
              <a:gd name="T29" fmla="*/ 334 h 354"/>
              <a:gd name="T30" fmla="*/ 231 w 289"/>
              <a:gd name="T31" fmla="*/ 272 h 354"/>
              <a:gd name="T32" fmla="*/ 269 w 289"/>
              <a:gd name="T33" fmla="*/ 116 h 354"/>
              <a:gd name="T34" fmla="*/ 116 w 289"/>
              <a:gd name="T35" fmla="*/ 100 h 354"/>
              <a:gd name="T36" fmla="*/ 100 w 289"/>
              <a:gd name="T37" fmla="*/ 318 h 354"/>
              <a:gd name="T38" fmla="*/ 207 w 289"/>
              <a:gd name="T39" fmla="*/ 334 h 354"/>
              <a:gd name="T40" fmla="*/ 219 w 289"/>
              <a:gd name="T41" fmla="*/ 296 h 354"/>
              <a:gd name="T42" fmla="*/ 264 w 289"/>
              <a:gd name="T43" fmla="*/ 284 h 354"/>
              <a:gd name="T44" fmla="*/ 120 w 289"/>
              <a:gd name="T45" fmla="*/ 301 h 354"/>
              <a:gd name="T46" fmla="*/ 188 w 289"/>
              <a:gd name="T47" fmla="*/ 289 h 354"/>
              <a:gd name="T48" fmla="*/ 120 w 289"/>
              <a:gd name="T49" fmla="*/ 301 h 354"/>
              <a:gd name="T50" fmla="*/ 120 w 289"/>
              <a:gd name="T51" fmla="*/ 164 h 354"/>
              <a:gd name="T52" fmla="*/ 248 w 289"/>
              <a:gd name="T53" fmla="*/ 176 h 354"/>
              <a:gd name="T54" fmla="*/ 120 w 289"/>
              <a:gd name="T55" fmla="*/ 270 h 354"/>
              <a:gd name="T56" fmla="*/ 188 w 289"/>
              <a:gd name="T57" fmla="*/ 258 h 354"/>
              <a:gd name="T58" fmla="*/ 120 w 289"/>
              <a:gd name="T59" fmla="*/ 270 h 354"/>
              <a:gd name="T60" fmla="*/ 120 w 289"/>
              <a:gd name="T61" fmla="*/ 196 h 354"/>
              <a:gd name="T62" fmla="*/ 248 w 289"/>
              <a:gd name="T63" fmla="*/ 208 h 354"/>
              <a:gd name="T64" fmla="*/ 248 w 289"/>
              <a:gd name="T65" fmla="*/ 227 h 354"/>
              <a:gd name="T66" fmla="*/ 120 w 289"/>
              <a:gd name="T67" fmla="*/ 239 h 354"/>
              <a:gd name="T68" fmla="*/ 248 w 289"/>
              <a:gd name="T69" fmla="*/ 227 h 354"/>
              <a:gd name="T70" fmla="*/ 60 w 289"/>
              <a:gd name="T71" fmla="*/ 278 h 354"/>
              <a:gd name="T72" fmla="*/ 76 w 289"/>
              <a:gd name="T73" fmla="*/ 60 h 354"/>
              <a:gd name="T74" fmla="*/ 228 w 289"/>
              <a:gd name="T75" fmla="*/ 70 h 354"/>
              <a:gd name="T76" fmla="*/ 213 w 289"/>
              <a:gd name="T77" fmla="*/ 40 h 354"/>
              <a:gd name="T78" fmla="*/ 40 w 289"/>
              <a:gd name="T79" fmla="*/ 76 h 354"/>
              <a:gd name="T80" fmla="*/ 70 w 289"/>
              <a:gd name="T81" fmla="*/ 314 h 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289" h="354">
                <a:moveTo>
                  <a:pt x="30" y="274"/>
                </a:moveTo>
                <a:cubicBezTo>
                  <a:pt x="13" y="271"/>
                  <a:pt x="0" y="256"/>
                  <a:pt x="0" y="238"/>
                </a:cubicBezTo>
                <a:cubicBezTo>
                  <a:pt x="0" y="36"/>
                  <a:pt x="0" y="36"/>
                  <a:pt x="0" y="36"/>
                </a:cubicBezTo>
                <a:cubicBezTo>
                  <a:pt x="0" y="16"/>
                  <a:pt x="16" y="0"/>
                  <a:pt x="36" y="0"/>
                </a:cubicBezTo>
                <a:cubicBezTo>
                  <a:pt x="173" y="0"/>
                  <a:pt x="173" y="0"/>
                  <a:pt x="173" y="0"/>
                </a:cubicBezTo>
                <a:cubicBezTo>
                  <a:pt x="191" y="0"/>
                  <a:pt x="205" y="13"/>
                  <a:pt x="208" y="30"/>
                </a:cubicBezTo>
                <a:cubicBezTo>
                  <a:pt x="188" y="30"/>
                  <a:pt x="188" y="30"/>
                  <a:pt x="188" y="30"/>
                </a:cubicBezTo>
                <a:cubicBezTo>
                  <a:pt x="185" y="24"/>
                  <a:pt x="179" y="20"/>
                  <a:pt x="173" y="20"/>
                </a:cubicBezTo>
                <a:cubicBezTo>
                  <a:pt x="36" y="20"/>
                  <a:pt x="36" y="20"/>
                  <a:pt x="36" y="20"/>
                </a:cubicBezTo>
                <a:cubicBezTo>
                  <a:pt x="27" y="20"/>
                  <a:pt x="20" y="27"/>
                  <a:pt x="20" y="36"/>
                </a:cubicBezTo>
                <a:cubicBezTo>
                  <a:pt x="20" y="238"/>
                  <a:pt x="20" y="238"/>
                  <a:pt x="20" y="238"/>
                </a:cubicBezTo>
                <a:cubicBezTo>
                  <a:pt x="20" y="245"/>
                  <a:pt x="24" y="251"/>
                  <a:pt x="30" y="253"/>
                </a:cubicBezTo>
                <a:lnTo>
                  <a:pt x="30" y="274"/>
                </a:lnTo>
                <a:close/>
                <a:moveTo>
                  <a:pt x="248" y="133"/>
                </a:moveTo>
                <a:cubicBezTo>
                  <a:pt x="120" y="133"/>
                  <a:pt x="120" y="133"/>
                  <a:pt x="120" y="133"/>
                </a:cubicBezTo>
                <a:cubicBezTo>
                  <a:pt x="120" y="145"/>
                  <a:pt x="120" y="145"/>
                  <a:pt x="120" y="145"/>
                </a:cubicBezTo>
                <a:cubicBezTo>
                  <a:pt x="248" y="145"/>
                  <a:pt x="248" y="145"/>
                  <a:pt x="248" y="145"/>
                </a:cubicBezTo>
                <a:lnTo>
                  <a:pt x="248" y="133"/>
                </a:lnTo>
                <a:close/>
                <a:moveTo>
                  <a:pt x="289" y="116"/>
                </a:moveTo>
                <a:cubicBezTo>
                  <a:pt x="289" y="280"/>
                  <a:pt x="289" y="280"/>
                  <a:pt x="289" y="280"/>
                </a:cubicBezTo>
                <a:cubicBezTo>
                  <a:pt x="289" y="285"/>
                  <a:pt x="286" y="291"/>
                  <a:pt x="283" y="294"/>
                </a:cubicBezTo>
                <a:cubicBezTo>
                  <a:pt x="229" y="349"/>
                  <a:pt x="229" y="349"/>
                  <a:pt x="229" y="349"/>
                </a:cubicBezTo>
                <a:cubicBezTo>
                  <a:pt x="226" y="352"/>
                  <a:pt x="219" y="354"/>
                  <a:pt x="215" y="354"/>
                </a:cubicBezTo>
                <a:cubicBezTo>
                  <a:pt x="116" y="354"/>
                  <a:pt x="116" y="354"/>
                  <a:pt x="116" y="354"/>
                </a:cubicBezTo>
                <a:cubicBezTo>
                  <a:pt x="96" y="354"/>
                  <a:pt x="80" y="338"/>
                  <a:pt x="80" y="318"/>
                </a:cubicBezTo>
                <a:cubicBezTo>
                  <a:pt x="80" y="116"/>
                  <a:pt x="80" y="116"/>
                  <a:pt x="80" y="116"/>
                </a:cubicBezTo>
                <a:cubicBezTo>
                  <a:pt x="80" y="96"/>
                  <a:pt x="96" y="80"/>
                  <a:pt x="116" y="80"/>
                </a:cubicBezTo>
                <a:cubicBezTo>
                  <a:pt x="253" y="80"/>
                  <a:pt x="253" y="80"/>
                  <a:pt x="253" y="80"/>
                </a:cubicBezTo>
                <a:cubicBezTo>
                  <a:pt x="273" y="80"/>
                  <a:pt x="289" y="96"/>
                  <a:pt x="289" y="116"/>
                </a:cubicBezTo>
                <a:close/>
                <a:moveTo>
                  <a:pt x="207" y="334"/>
                </a:moveTo>
                <a:cubicBezTo>
                  <a:pt x="207" y="296"/>
                  <a:pt x="207" y="296"/>
                  <a:pt x="207" y="296"/>
                </a:cubicBezTo>
                <a:cubicBezTo>
                  <a:pt x="207" y="283"/>
                  <a:pt x="218" y="272"/>
                  <a:pt x="231" y="272"/>
                </a:cubicBezTo>
                <a:cubicBezTo>
                  <a:pt x="269" y="272"/>
                  <a:pt x="269" y="272"/>
                  <a:pt x="269" y="272"/>
                </a:cubicBezTo>
                <a:cubicBezTo>
                  <a:pt x="269" y="116"/>
                  <a:pt x="269" y="116"/>
                  <a:pt x="269" y="116"/>
                </a:cubicBezTo>
                <a:cubicBezTo>
                  <a:pt x="269" y="107"/>
                  <a:pt x="262" y="100"/>
                  <a:pt x="253" y="100"/>
                </a:cubicBezTo>
                <a:cubicBezTo>
                  <a:pt x="116" y="100"/>
                  <a:pt x="116" y="100"/>
                  <a:pt x="116" y="100"/>
                </a:cubicBezTo>
                <a:cubicBezTo>
                  <a:pt x="107" y="100"/>
                  <a:pt x="100" y="107"/>
                  <a:pt x="100" y="116"/>
                </a:cubicBezTo>
                <a:cubicBezTo>
                  <a:pt x="100" y="318"/>
                  <a:pt x="100" y="318"/>
                  <a:pt x="100" y="318"/>
                </a:cubicBezTo>
                <a:cubicBezTo>
                  <a:pt x="100" y="327"/>
                  <a:pt x="107" y="334"/>
                  <a:pt x="116" y="334"/>
                </a:cubicBezTo>
                <a:lnTo>
                  <a:pt x="207" y="334"/>
                </a:lnTo>
                <a:close/>
                <a:moveTo>
                  <a:pt x="231" y="284"/>
                </a:moveTo>
                <a:cubicBezTo>
                  <a:pt x="224" y="284"/>
                  <a:pt x="219" y="290"/>
                  <a:pt x="219" y="296"/>
                </a:cubicBezTo>
                <a:cubicBezTo>
                  <a:pt x="219" y="330"/>
                  <a:pt x="219" y="330"/>
                  <a:pt x="219" y="330"/>
                </a:cubicBezTo>
                <a:cubicBezTo>
                  <a:pt x="264" y="284"/>
                  <a:pt x="264" y="284"/>
                  <a:pt x="264" y="284"/>
                </a:cubicBezTo>
                <a:lnTo>
                  <a:pt x="231" y="284"/>
                </a:lnTo>
                <a:close/>
                <a:moveTo>
                  <a:pt x="120" y="301"/>
                </a:moveTo>
                <a:cubicBezTo>
                  <a:pt x="188" y="301"/>
                  <a:pt x="188" y="301"/>
                  <a:pt x="188" y="301"/>
                </a:cubicBezTo>
                <a:cubicBezTo>
                  <a:pt x="188" y="289"/>
                  <a:pt x="188" y="289"/>
                  <a:pt x="188" y="289"/>
                </a:cubicBezTo>
                <a:cubicBezTo>
                  <a:pt x="120" y="289"/>
                  <a:pt x="120" y="289"/>
                  <a:pt x="120" y="289"/>
                </a:cubicBezTo>
                <a:lnTo>
                  <a:pt x="120" y="301"/>
                </a:lnTo>
                <a:close/>
                <a:moveTo>
                  <a:pt x="248" y="164"/>
                </a:moveTo>
                <a:cubicBezTo>
                  <a:pt x="120" y="164"/>
                  <a:pt x="120" y="164"/>
                  <a:pt x="120" y="164"/>
                </a:cubicBezTo>
                <a:cubicBezTo>
                  <a:pt x="120" y="176"/>
                  <a:pt x="120" y="176"/>
                  <a:pt x="120" y="176"/>
                </a:cubicBezTo>
                <a:cubicBezTo>
                  <a:pt x="248" y="176"/>
                  <a:pt x="248" y="176"/>
                  <a:pt x="248" y="176"/>
                </a:cubicBezTo>
                <a:lnTo>
                  <a:pt x="248" y="164"/>
                </a:lnTo>
                <a:close/>
                <a:moveTo>
                  <a:pt x="120" y="270"/>
                </a:moveTo>
                <a:cubicBezTo>
                  <a:pt x="188" y="270"/>
                  <a:pt x="188" y="270"/>
                  <a:pt x="188" y="270"/>
                </a:cubicBezTo>
                <a:cubicBezTo>
                  <a:pt x="188" y="258"/>
                  <a:pt x="188" y="258"/>
                  <a:pt x="188" y="258"/>
                </a:cubicBezTo>
                <a:cubicBezTo>
                  <a:pt x="120" y="258"/>
                  <a:pt x="120" y="258"/>
                  <a:pt x="120" y="258"/>
                </a:cubicBezTo>
                <a:lnTo>
                  <a:pt x="120" y="270"/>
                </a:lnTo>
                <a:close/>
                <a:moveTo>
                  <a:pt x="248" y="196"/>
                </a:moveTo>
                <a:cubicBezTo>
                  <a:pt x="120" y="196"/>
                  <a:pt x="120" y="196"/>
                  <a:pt x="120" y="196"/>
                </a:cubicBezTo>
                <a:cubicBezTo>
                  <a:pt x="120" y="208"/>
                  <a:pt x="120" y="208"/>
                  <a:pt x="120" y="208"/>
                </a:cubicBezTo>
                <a:cubicBezTo>
                  <a:pt x="248" y="208"/>
                  <a:pt x="248" y="208"/>
                  <a:pt x="248" y="208"/>
                </a:cubicBezTo>
                <a:lnTo>
                  <a:pt x="248" y="196"/>
                </a:lnTo>
                <a:close/>
                <a:moveTo>
                  <a:pt x="248" y="227"/>
                </a:moveTo>
                <a:cubicBezTo>
                  <a:pt x="120" y="227"/>
                  <a:pt x="120" y="227"/>
                  <a:pt x="120" y="227"/>
                </a:cubicBezTo>
                <a:cubicBezTo>
                  <a:pt x="120" y="239"/>
                  <a:pt x="120" y="239"/>
                  <a:pt x="120" y="239"/>
                </a:cubicBezTo>
                <a:cubicBezTo>
                  <a:pt x="248" y="239"/>
                  <a:pt x="248" y="239"/>
                  <a:pt x="248" y="239"/>
                </a:cubicBezTo>
                <a:lnTo>
                  <a:pt x="248" y="227"/>
                </a:lnTo>
                <a:close/>
                <a:moveTo>
                  <a:pt x="70" y="293"/>
                </a:moveTo>
                <a:cubicBezTo>
                  <a:pt x="64" y="291"/>
                  <a:pt x="60" y="285"/>
                  <a:pt x="60" y="278"/>
                </a:cubicBezTo>
                <a:cubicBezTo>
                  <a:pt x="60" y="76"/>
                  <a:pt x="60" y="76"/>
                  <a:pt x="60" y="76"/>
                </a:cubicBezTo>
                <a:cubicBezTo>
                  <a:pt x="60" y="67"/>
                  <a:pt x="67" y="60"/>
                  <a:pt x="76" y="60"/>
                </a:cubicBezTo>
                <a:cubicBezTo>
                  <a:pt x="213" y="60"/>
                  <a:pt x="213" y="60"/>
                  <a:pt x="213" y="60"/>
                </a:cubicBezTo>
                <a:cubicBezTo>
                  <a:pt x="219" y="60"/>
                  <a:pt x="225" y="64"/>
                  <a:pt x="228" y="70"/>
                </a:cubicBezTo>
                <a:cubicBezTo>
                  <a:pt x="248" y="70"/>
                  <a:pt x="248" y="70"/>
                  <a:pt x="248" y="70"/>
                </a:cubicBezTo>
                <a:cubicBezTo>
                  <a:pt x="245" y="53"/>
                  <a:pt x="231" y="40"/>
                  <a:pt x="213" y="40"/>
                </a:cubicBezTo>
                <a:cubicBezTo>
                  <a:pt x="76" y="40"/>
                  <a:pt x="76" y="40"/>
                  <a:pt x="76" y="40"/>
                </a:cubicBezTo>
                <a:cubicBezTo>
                  <a:pt x="56" y="40"/>
                  <a:pt x="40" y="56"/>
                  <a:pt x="40" y="76"/>
                </a:cubicBezTo>
                <a:cubicBezTo>
                  <a:pt x="40" y="278"/>
                  <a:pt x="40" y="278"/>
                  <a:pt x="40" y="278"/>
                </a:cubicBezTo>
                <a:cubicBezTo>
                  <a:pt x="40" y="296"/>
                  <a:pt x="53" y="311"/>
                  <a:pt x="70" y="314"/>
                </a:cubicBezTo>
                <a:lnTo>
                  <a:pt x="70" y="293"/>
                </a:lnTo>
                <a:close/>
              </a:path>
            </a:pathLst>
          </a:custGeom>
          <a:solidFill>
            <a:srgbClr val="5FD2E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1" name="Freeform 13"/>
          <p:cNvSpPr>
            <a:spLocks noEditPoints="1"/>
          </p:cNvSpPr>
          <p:nvPr/>
        </p:nvSpPr>
        <p:spPr bwMode="auto">
          <a:xfrm>
            <a:off x="7181877" y="4642778"/>
            <a:ext cx="369113" cy="450959"/>
          </a:xfrm>
          <a:custGeom>
            <a:avLst/>
            <a:gdLst>
              <a:gd name="T0" fmla="*/ 0 w 289"/>
              <a:gd name="T1" fmla="*/ 238 h 354"/>
              <a:gd name="T2" fmla="*/ 36 w 289"/>
              <a:gd name="T3" fmla="*/ 0 h 354"/>
              <a:gd name="T4" fmla="*/ 208 w 289"/>
              <a:gd name="T5" fmla="*/ 30 h 354"/>
              <a:gd name="T6" fmla="*/ 173 w 289"/>
              <a:gd name="T7" fmla="*/ 20 h 354"/>
              <a:gd name="T8" fmla="*/ 20 w 289"/>
              <a:gd name="T9" fmla="*/ 36 h 354"/>
              <a:gd name="T10" fmla="*/ 30 w 289"/>
              <a:gd name="T11" fmla="*/ 253 h 354"/>
              <a:gd name="T12" fmla="*/ 248 w 289"/>
              <a:gd name="T13" fmla="*/ 133 h 354"/>
              <a:gd name="T14" fmla="*/ 120 w 289"/>
              <a:gd name="T15" fmla="*/ 145 h 354"/>
              <a:gd name="T16" fmla="*/ 248 w 289"/>
              <a:gd name="T17" fmla="*/ 133 h 354"/>
              <a:gd name="T18" fmla="*/ 289 w 289"/>
              <a:gd name="T19" fmla="*/ 280 h 354"/>
              <a:gd name="T20" fmla="*/ 229 w 289"/>
              <a:gd name="T21" fmla="*/ 349 h 354"/>
              <a:gd name="T22" fmla="*/ 116 w 289"/>
              <a:gd name="T23" fmla="*/ 354 h 354"/>
              <a:gd name="T24" fmla="*/ 80 w 289"/>
              <a:gd name="T25" fmla="*/ 116 h 354"/>
              <a:gd name="T26" fmla="*/ 253 w 289"/>
              <a:gd name="T27" fmla="*/ 80 h 354"/>
              <a:gd name="T28" fmla="*/ 207 w 289"/>
              <a:gd name="T29" fmla="*/ 334 h 354"/>
              <a:gd name="T30" fmla="*/ 231 w 289"/>
              <a:gd name="T31" fmla="*/ 272 h 354"/>
              <a:gd name="T32" fmla="*/ 269 w 289"/>
              <a:gd name="T33" fmla="*/ 116 h 354"/>
              <a:gd name="T34" fmla="*/ 116 w 289"/>
              <a:gd name="T35" fmla="*/ 100 h 354"/>
              <a:gd name="T36" fmla="*/ 100 w 289"/>
              <a:gd name="T37" fmla="*/ 318 h 354"/>
              <a:gd name="T38" fmla="*/ 207 w 289"/>
              <a:gd name="T39" fmla="*/ 334 h 354"/>
              <a:gd name="T40" fmla="*/ 219 w 289"/>
              <a:gd name="T41" fmla="*/ 296 h 354"/>
              <a:gd name="T42" fmla="*/ 264 w 289"/>
              <a:gd name="T43" fmla="*/ 284 h 354"/>
              <a:gd name="T44" fmla="*/ 120 w 289"/>
              <a:gd name="T45" fmla="*/ 301 h 354"/>
              <a:gd name="T46" fmla="*/ 188 w 289"/>
              <a:gd name="T47" fmla="*/ 289 h 354"/>
              <a:gd name="T48" fmla="*/ 120 w 289"/>
              <a:gd name="T49" fmla="*/ 301 h 354"/>
              <a:gd name="T50" fmla="*/ 120 w 289"/>
              <a:gd name="T51" fmla="*/ 164 h 354"/>
              <a:gd name="T52" fmla="*/ 248 w 289"/>
              <a:gd name="T53" fmla="*/ 176 h 354"/>
              <a:gd name="T54" fmla="*/ 120 w 289"/>
              <a:gd name="T55" fmla="*/ 270 h 354"/>
              <a:gd name="T56" fmla="*/ 188 w 289"/>
              <a:gd name="T57" fmla="*/ 258 h 354"/>
              <a:gd name="T58" fmla="*/ 120 w 289"/>
              <a:gd name="T59" fmla="*/ 270 h 354"/>
              <a:gd name="T60" fmla="*/ 120 w 289"/>
              <a:gd name="T61" fmla="*/ 196 h 354"/>
              <a:gd name="T62" fmla="*/ 248 w 289"/>
              <a:gd name="T63" fmla="*/ 208 h 354"/>
              <a:gd name="T64" fmla="*/ 248 w 289"/>
              <a:gd name="T65" fmla="*/ 227 h 354"/>
              <a:gd name="T66" fmla="*/ 120 w 289"/>
              <a:gd name="T67" fmla="*/ 239 h 354"/>
              <a:gd name="T68" fmla="*/ 248 w 289"/>
              <a:gd name="T69" fmla="*/ 227 h 354"/>
              <a:gd name="T70" fmla="*/ 60 w 289"/>
              <a:gd name="T71" fmla="*/ 278 h 354"/>
              <a:gd name="T72" fmla="*/ 76 w 289"/>
              <a:gd name="T73" fmla="*/ 60 h 354"/>
              <a:gd name="T74" fmla="*/ 228 w 289"/>
              <a:gd name="T75" fmla="*/ 70 h 354"/>
              <a:gd name="T76" fmla="*/ 213 w 289"/>
              <a:gd name="T77" fmla="*/ 40 h 354"/>
              <a:gd name="T78" fmla="*/ 40 w 289"/>
              <a:gd name="T79" fmla="*/ 76 h 354"/>
              <a:gd name="T80" fmla="*/ 70 w 289"/>
              <a:gd name="T81" fmla="*/ 314 h 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289" h="354">
                <a:moveTo>
                  <a:pt x="30" y="274"/>
                </a:moveTo>
                <a:cubicBezTo>
                  <a:pt x="13" y="271"/>
                  <a:pt x="0" y="256"/>
                  <a:pt x="0" y="238"/>
                </a:cubicBezTo>
                <a:cubicBezTo>
                  <a:pt x="0" y="36"/>
                  <a:pt x="0" y="36"/>
                  <a:pt x="0" y="36"/>
                </a:cubicBezTo>
                <a:cubicBezTo>
                  <a:pt x="0" y="16"/>
                  <a:pt x="16" y="0"/>
                  <a:pt x="36" y="0"/>
                </a:cubicBezTo>
                <a:cubicBezTo>
                  <a:pt x="173" y="0"/>
                  <a:pt x="173" y="0"/>
                  <a:pt x="173" y="0"/>
                </a:cubicBezTo>
                <a:cubicBezTo>
                  <a:pt x="191" y="0"/>
                  <a:pt x="205" y="13"/>
                  <a:pt x="208" y="30"/>
                </a:cubicBezTo>
                <a:cubicBezTo>
                  <a:pt x="188" y="30"/>
                  <a:pt x="188" y="30"/>
                  <a:pt x="188" y="30"/>
                </a:cubicBezTo>
                <a:cubicBezTo>
                  <a:pt x="185" y="24"/>
                  <a:pt x="179" y="20"/>
                  <a:pt x="173" y="20"/>
                </a:cubicBezTo>
                <a:cubicBezTo>
                  <a:pt x="36" y="20"/>
                  <a:pt x="36" y="20"/>
                  <a:pt x="36" y="20"/>
                </a:cubicBezTo>
                <a:cubicBezTo>
                  <a:pt x="27" y="20"/>
                  <a:pt x="20" y="27"/>
                  <a:pt x="20" y="36"/>
                </a:cubicBezTo>
                <a:cubicBezTo>
                  <a:pt x="20" y="238"/>
                  <a:pt x="20" y="238"/>
                  <a:pt x="20" y="238"/>
                </a:cubicBezTo>
                <a:cubicBezTo>
                  <a:pt x="20" y="245"/>
                  <a:pt x="24" y="251"/>
                  <a:pt x="30" y="253"/>
                </a:cubicBezTo>
                <a:lnTo>
                  <a:pt x="30" y="274"/>
                </a:lnTo>
                <a:close/>
                <a:moveTo>
                  <a:pt x="248" y="133"/>
                </a:moveTo>
                <a:cubicBezTo>
                  <a:pt x="120" y="133"/>
                  <a:pt x="120" y="133"/>
                  <a:pt x="120" y="133"/>
                </a:cubicBezTo>
                <a:cubicBezTo>
                  <a:pt x="120" y="145"/>
                  <a:pt x="120" y="145"/>
                  <a:pt x="120" y="145"/>
                </a:cubicBezTo>
                <a:cubicBezTo>
                  <a:pt x="248" y="145"/>
                  <a:pt x="248" y="145"/>
                  <a:pt x="248" y="145"/>
                </a:cubicBezTo>
                <a:lnTo>
                  <a:pt x="248" y="133"/>
                </a:lnTo>
                <a:close/>
                <a:moveTo>
                  <a:pt x="289" y="116"/>
                </a:moveTo>
                <a:cubicBezTo>
                  <a:pt x="289" y="280"/>
                  <a:pt x="289" y="280"/>
                  <a:pt x="289" y="280"/>
                </a:cubicBezTo>
                <a:cubicBezTo>
                  <a:pt x="289" y="285"/>
                  <a:pt x="286" y="291"/>
                  <a:pt x="283" y="294"/>
                </a:cubicBezTo>
                <a:cubicBezTo>
                  <a:pt x="229" y="349"/>
                  <a:pt x="229" y="349"/>
                  <a:pt x="229" y="349"/>
                </a:cubicBezTo>
                <a:cubicBezTo>
                  <a:pt x="226" y="352"/>
                  <a:pt x="219" y="354"/>
                  <a:pt x="215" y="354"/>
                </a:cubicBezTo>
                <a:cubicBezTo>
                  <a:pt x="116" y="354"/>
                  <a:pt x="116" y="354"/>
                  <a:pt x="116" y="354"/>
                </a:cubicBezTo>
                <a:cubicBezTo>
                  <a:pt x="96" y="354"/>
                  <a:pt x="80" y="338"/>
                  <a:pt x="80" y="318"/>
                </a:cubicBezTo>
                <a:cubicBezTo>
                  <a:pt x="80" y="116"/>
                  <a:pt x="80" y="116"/>
                  <a:pt x="80" y="116"/>
                </a:cubicBezTo>
                <a:cubicBezTo>
                  <a:pt x="80" y="96"/>
                  <a:pt x="96" y="80"/>
                  <a:pt x="116" y="80"/>
                </a:cubicBezTo>
                <a:cubicBezTo>
                  <a:pt x="253" y="80"/>
                  <a:pt x="253" y="80"/>
                  <a:pt x="253" y="80"/>
                </a:cubicBezTo>
                <a:cubicBezTo>
                  <a:pt x="273" y="80"/>
                  <a:pt x="289" y="96"/>
                  <a:pt x="289" y="116"/>
                </a:cubicBezTo>
                <a:close/>
                <a:moveTo>
                  <a:pt x="207" y="334"/>
                </a:moveTo>
                <a:cubicBezTo>
                  <a:pt x="207" y="296"/>
                  <a:pt x="207" y="296"/>
                  <a:pt x="207" y="296"/>
                </a:cubicBezTo>
                <a:cubicBezTo>
                  <a:pt x="207" y="283"/>
                  <a:pt x="218" y="272"/>
                  <a:pt x="231" y="272"/>
                </a:cubicBezTo>
                <a:cubicBezTo>
                  <a:pt x="269" y="272"/>
                  <a:pt x="269" y="272"/>
                  <a:pt x="269" y="272"/>
                </a:cubicBezTo>
                <a:cubicBezTo>
                  <a:pt x="269" y="116"/>
                  <a:pt x="269" y="116"/>
                  <a:pt x="269" y="116"/>
                </a:cubicBezTo>
                <a:cubicBezTo>
                  <a:pt x="269" y="107"/>
                  <a:pt x="262" y="100"/>
                  <a:pt x="253" y="100"/>
                </a:cubicBezTo>
                <a:cubicBezTo>
                  <a:pt x="116" y="100"/>
                  <a:pt x="116" y="100"/>
                  <a:pt x="116" y="100"/>
                </a:cubicBezTo>
                <a:cubicBezTo>
                  <a:pt x="107" y="100"/>
                  <a:pt x="100" y="107"/>
                  <a:pt x="100" y="116"/>
                </a:cubicBezTo>
                <a:cubicBezTo>
                  <a:pt x="100" y="318"/>
                  <a:pt x="100" y="318"/>
                  <a:pt x="100" y="318"/>
                </a:cubicBezTo>
                <a:cubicBezTo>
                  <a:pt x="100" y="327"/>
                  <a:pt x="107" y="334"/>
                  <a:pt x="116" y="334"/>
                </a:cubicBezTo>
                <a:lnTo>
                  <a:pt x="207" y="334"/>
                </a:lnTo>
                <a:close/>
                <a:moveTo>
                  <a:pt x="231" y="284"/>
                </a:moveTo>
                <a:cubicBezTo>
                  <a:pt x="224" y="284"/>
                  <a:pt x="219" y="290"/>
                  <a:pt x="219" y="296"/>
                </a:cubicBezTo>
                <a:cubicBezTo>
                  <a:pt x="219" y="330"/>
                  <a:pt x="219" y="330"/>
                  <a:pt x="219" y="330"/>
                </a:cubicBezTo>
                <a:cubicBezTo>
                  <a:pt x="264" y="284"/>
                  <a:pt x="264" y="284"/>
                  <a:pt x="264" y="284"/>
                </a:cubicBezTo>
                <a:lnTo>
                  <a:pt x="231" y="284"/>
                </a:lnTo>
                <a:close/>
                <a:moveTo>
                  <a:pt x="120" y="301"/>
                </a:moveTo>
                <a:cubicBezTo>
                  <a:pt x="188" y="301"/>
                  <a:pt x="188" y="301"/>
                  <a:pt x="188" y="301"/>
                </a:cubicBezTo>
                <a:cubicBezTo>
                  <a:pt x="188" y="289"/>
                  <a:pt x="188" y="289"/>
                  <a:pt x="188" y="289"/>
                </a:cubicBezTo>
                <a:cubicBezTo>
                  <a:pt x="120" y="289"/>
                  <a:pt x="120" y="289"/>
                  <a:pt x="120" y="289"/>
                </a:cubicBezTo>
                <a:lnTo>
                  <a:pt x="120" y="301"/>
                </a:lnTo>
                <a:close/>
                <a:moveTo>
                  <a:pt x="248" y="164"/>
                </a:moveTo>
                <a:cubicBezTo>
                  <a:pt x="120" y="164"/>
                  <a:pt x="120" y="164"/>
                  <a:pt x="120" y="164"/>
                </a:cubicBezTo>
                <a:cubicBezTo>
                  <a:pt x="120" y="176"/>
                  <a:pt x="120" y="176"/>
                  <a:pt x="120" y="176"/>
                </a:cubicBezTo>
                <a:cubicBezTo>
                  <a:pt x="248" y="176"/>
                  <a:pt x="248" y="176"/>
                  <a:pt x="248" y="176"/>
                </a:cubicBezTo>
                <a:lnTo>
                  <a:pt x="248" y="164"/>
                </a:lnTo>
                <a:close/>
                <a:moveTo>
                  <a:pt x="120" y="270"/>
                </a:moveTo>
                <a:cubicBezTo>
                  <a:pt x="188" y="270"/>
                  <a:pt x="188" y="270"/>
                  <a:pt x="188" y="270"/>
                </a:cubicBezTo>
                <a:cubicBezTo>
                  <a:pt x="188" y="258"/>
                  <a:pt x="188" y="258"/>
                  <a:pt x="188" y="258"/>
                </a:cubicBezTo>
                <a:cubicBezTo>
                  <a:pt x="120" y="258"/>
                  <a:pt x="120" y="258"/>
                  <a:pt x="120" y="258"/>
                </a:cubicBezTo>
                <a:lnTo>
                  <a:pt x="120" y="270"/>
                </a:lnTo>
                <a:close/>
                <a:moveTo>
                  <a:pt x="248" y="196"/>
                </a:moveTo>
                <a:cubicBezTo>
                  <a:pt x="120" y="196"/>
                  <a:pt x="120" y="196"/>
                  <a:pt x="120" y="196"/>
                </a:cubicBezTo>
                <a:cubicBezTo>
                  <a:pt x="120" y="208"/>
                  <a:pt x="120" y="208"/>
                  <a:pt x="120" y="208"/>
                </a:cubicBezTo>
                <a:cubicBezTo>
                  <a:pt x="248" y="208"/>
                  <a:pt x="248" y="208"/>
                  <a:pt x="248" y="208"/>
                </a:cubicBezTo>
                <a:lnTo>
                  <a:pt x="248" y="196"/>
                </a:lnTo>
                <a:close/>
                <a:moveTo>
                  <a:pt x="248" y="227"/>
                </a:moveTo>
                <a:cubicBezTo>
                  <a:pt x="120" y="227"/>
                  <a:pt x="120" y="227"/>
                  <a:pt x="120" y="227"/>
                </a:cubicBezTo>
                <a:cubicBezTo>
                  <a:pt x="120" y="239"/>
                  <a:pt x="120" y="239"/>
                  <a:pt x="120" y="239"/>
                </a:cubicBezTo>
                <a:cubicBezTo>
                  <a:pt x="248" y="239"/>
                  <a:pt x="248" y="239"/>
                  <a:pt x="248" y="239"/>
                </a:cubicBezTo>
                <a:lnTo>
                  <a:pt x="248" y="227"/>
                </a:lnTo>
                <a:close/>
                <a:moveTo>
                  <a:pt x="70" y="293"/>
                </a:moveTo>
                <a:cubicBezTo>
                  <a:pt x="64" y="291"/>
                  <a:pt x="60" y="285"/>
                  <a:pt x="60" y="278"/>
                </a:cubicBezTo>
                <a:cubicBezTo>
                  <a:pt x="60" y="76"/>
                  <a:pt x="60" y="76"/>
                  <a:pt x="60" y="76"/>
                </a:cubicBezTo>
                <a:cubicBezTo>
                  <a:pt x="60" y="67"/>
                  <a:pt x="67" y="60"/>
                  <a:pt x="76" y="60"/>
                </a:cubicBezTo>
                <a:cubicBezTo>
                  <a:pt x="213" y="60"/>
                  <a:pt x="213" y="60"/>
                  <a:pt x="213" y="60"/>
                </a:cubicBezTo>
                <a:cubicBezTo>
                  <a:pt x="219" y="60"/>
                  <a:pt x="225" y="64"/>
                  <a:pt x="228" y="70"/>
                </a:cubicBezTo>
                <a:cubicBezTo>
                  <a:pt x="248" y="70"/>
                  <a:pt x="248" y="70"/>
                  <a:pt x="248" y="70"/>
                </a:cubicBezTo>
                <a:cubicBezTo>
                  <a:pt x="245" y="53"/>
                  <a:pt x="231" y="40"/>
                  <a:pt x="213" y="40"/>
                </a:cubicBezTo>
                <a:cubicBezTo>
                  <a:pt x="76" y="40"/>
                  <a:pt x="76" y="40"/>
                  <a:pt x="76" y="40"/>
                </a:cubicBezTo>
                <a:cubicBezTo>
                  <a:pt x="56" y="40"/>
                  <a:pt x="40" y="56"/>
                  <a:pt x="40" y="76"/>
                </a:cubicBezTo>
                <a:cubicBezTo>
                  <a:pt x="40" y="278"/>
                  <a:pt x="40" y="278"/>
                  <a:pt x="40" y="278"/>
                </a:cubicBezTo>
                <a:cubicBezTo>
                  <a:pt x="40" y="296"/>
                  <a:pt x="53" y="311"/>
                  <a:pt x="70" y="314"/>
                </a:cubicBezTo>
                <a:lnTo>
                  <a:pt x="70" y="293"/>
                </a:lnTo>
                <a:close/>
              </a:path>
            </a:pathLst>
          </a:custGeom>
          <a:solidFill>
            <a:srgbClr val="5FD2E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4" name="Freeform 13"/>
          <p:cNvSpPr>
            <a:spLocks noEditPoints="1"/>
          </p:cNvSpPr>
          <p:nvPr/>
        </p:nvSpPr>
        <p:spPr bwMode="auto">
          <a:xfrm>
            <a:off x="7181877" y="5761337"/>
            <a:ext cx="369113" cy="450959"/>
          </a:xfrm>
          <a:custGeom>
            <a:avLst/>
            <a:gdLst>
              <a:gd name="T0" fmla="*/ 0 w 289"/>
              <a:gd name="T1" fmla="*/ 238 h 354"/>
              <a:gd name="T2" fmla="*/ 36 w 289"/>
              <a:gd name="T3" fmla="*/ 0 h 354"/>
              <a:gd name="T4" fmla="*/ 208 w 289"/>
              <a:gd name="T5" fmla="*/ 30 h 354"/>
              <a:gd name="T6" fmla="*/ 173 w 289"/>
              <a:gd name="T7" fmla="*/ 20 h 354"/>
              <a:gd name="T8" fmla="*/ 20 w 289"/>
              <a:gd name="T9" fmla="*/ 36 h 354"/>
              <a:gd name="T10" fmla="*/ 30 w 289"/>
              <a:gd name="T11" fmla="*/ 253 h 354"/>
              <a:gd name="T12" fmla="*/ 248 w 289"/>
              <a:gd name="T13" fmla="*/ 133 h 354"/>
              <a:gd name="T14" fmla="*/ 120 w 289"/>
              <a:gd name="T15" fmla="*/ 145 h 354"/>
              <a:gd name="T16" fmla="*/ 248 w 289"/>
              <a:gd name="T17" fmla="*/ 133 h 354"/>
              <a:gd name="T18" fmla="*/ 289 w 289"/>
              <a:gd name="T19" fmla="*/ 280 h 354"/>
              <a:gd name="T20" fmla="*/ 229 w 289"/>
              <a:gd name="T21" fmla="*/ 349 h 354"/>
              <a:gd name="T22" fmla="*/ 116 w 289"/>
              <a:gd name="T23" fmla="*/ 354 h 354"/>
              <a:gd name="T24" fmla="*/ 80 w 289"/>
              <a:gd name="T25" fmla="*/ 116 h 354"/>
              <a:gd name="T26" fmla="*/ 253 w 289"/>
              <a:gd name="T27" fmla="*/ 80 h 354"/>
              <a:gd name="T28" fmla="*/ 207 w 289"/>
              <a:gd name="T29" fmla="*/ 334 h 354"/>
              <a:gd name="T30" fmla="*/ 231 w 289"/>
              <a:gd name="T31" fmla="*/ 272 h 354"/>
              <a:gd name="T32" fmla="*/ 269 w 289"/>
              <a:gd name="T33" fmla="*/ 116 h 354"/>
              <a:gd name="T34" fmla="*/ 116 w 289"/>
              <a:gd name="T35" fmla="*/ 100 h 354"/>
              <a:gd name="T36" fmla="*/ 100 w 289"/>
              <a:gd name="T37" fmla="*/ 318 h 354"/>
              <a:gd name="T38" fmla="*/ 207 w 289"/>
              <a:gd name="T39" fmla="*/ 334 h 354"/>
              <a:gd name="T40" fmla="*/ 219 w 289"/>
              <a:gd name="T41" fmla="*/ 296 h 354"/>
              <a:gd name="T42" fmla="*/ 264 w 289"/>
              <a:gd name="T43" fmla="*/ 284 h 354"/>
              <a:gd name="T44" fmla="*/ 120 w 289"/>
              <a:gd name="T45" fmla="*/ 301 h 354"/>
              <a:gd name="T46" fmla="*/ 188 w 289"/>
              <a:gd name="T47" fmla="*/ 289 h 354"/>
              <a:gd name="T48" fmla="*/ 120 w 289"/>
              <a:gd name="T49" fmla="*/ 301 h 354"/>
              <a:gd name="T50" fmla="*/ 120 w 289"/>
              <a:gd name="T51" fmla="*/ 164 h 354"/>
              <a:gd name="T52" fmla="*/ 248 w 289"/>
              <a:gd name="T53" fmla="*/ 176 h 354"/>
              <a:gd name="T54" fmla="*/ 120 w 289"/>
              <a:gd name="T55" fmla="*/ 270 h 354"/>
              <a:gd name="T56" fmla="*/ 188 w 289"/>
              <a:gd name="T57" fmla="*/ 258 h 354"/>
              <a:gd name="T58" fmla="*/ 120 w 289"/>
              <a:gd name="T59" fmla="*/ 270 h 354"/>
              <a:gd name="T60" fmla="*/ 120 w 289"/>
              <a:gd name="T61" fmla="*/ 196 h 354"/>
              <a:gd name="T62" fmla="*/ 248 w 289"/>
              <a:gd name="T63" fmla="*/ 208 h 354"/>
              <a:gd name="T64" fmla="*/ 248 w 289"/>
              <a:gd name="T65" fmla="*/ 227 h 354"/>
              <a:gd name="T66" fmla="*/ 120 w 289"/>
              <a:gd name="T67" fmla="*/ 239 h 354"/>
              <a:gd name="T68" fmla="*/ 248 w 289"/>
              <a:gd name="T69" fmla="*/ 227 h 354"/>
              <a:gd name="T70" fmla="*/ 60 w 289"/>
              <a:gd name="T71" fmla="*/ 278 h 354"/>
              <a:gd name="T72" fmla="*/ 76 w 289"/>
              <a:gd name="T73" fmla="*/ 60 h 354"/>
              <a:gd name="T74" fmla="*/ 228 w 289"/>
              <a:gd name="T75" fmla="*/ 70 h 354"/>
              <a:gd name="T76" fmla="*/ 213 w 289"/>
              <a:gd name="T77" fmla="*/ 40 h 354"/>
              <a:gd name="T78" fmla="*/ 40 w 289"/>
              <a:gd name="T79" fmla="*/ 76 h 354"/>
              <a:gd name="T80" fmla="*/ 70 w 289"/>
              <a:gd name="T81" fmla="*/ 314 h 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289" h="354">
                <a:moveTo>
                  <a:pt x="30" y="274"/>
                </a:moveTo>
                <a:cubicBezTo>
                  <a:pt x="13" y="271"/>
                  <a:pt x="0" y="256"/>
                  <a:pt x="0" y="238"/>
                </a:cubicBezTo>
                <a:cubicBezTo>
                  <a:pt x="0" y="36"/>
                  <a:pt x="0" y="36"/>
                  <a:pt x="0" y="36"/>
                </a:cubicBezTo>
                <a:cubicBezTo>
                  <a:pt x="0" y="16"/>
                  <a:pt x="16" y="0"/>
                  <a:pt x="36" y="0"/>
                </a:cubicBezTo>
                <a:cubicBezTo>
                  <a:pt x="173" y="0"/>
                  <a:pt x="173" y="0"/>
                  <a:pt x="173" y="0"/>
                </a:cubicBezTo>
                <a:cubicBezTo>
                  <a:pt x="191" y="0"/>
                  <a:pt x="205" y="13"/>
                  <a:pt x="208" y="30"/>
                </a:cubicBezTo>
                <a:cubicBezTo>
                  <a:pt x="188" y="30"/>
                  <a:pt x="188" y="30"/>
                  <a:pt x="188" y="30"/>
                </a:cubicBezTo>
                <a:cubicBezTo>
                  <a:pt x="185" y="24"/>
                  <a:pt x="179" y="20"/>
                  <a:pt x="173" y="20"/>
                </a:cubicBezTo>
                <a:cubicBezTo>
                  <a:pt x="36" y="20"/>
                  <a:pt x="36" y="20"/>
                  <a:pt x="36" y="20"/>
                </a:cubicBezTo>
                <a:cubicBezTo>
                  <a:pt x="27" y="20"/>
                  <a:pt x="20" y="27"/>
                  <a:pt x="20" y="36"/>
                </a:cubicBezTo>
                <a:cubicBezTo>
                  <a:pt x="20" y="238"/>
                  <a:pt x="20" y="238"/>
                  <a:pt x="20" y="238"/>
                </a:cubicBezTo>
                <a:cubicBezTo>
                  <a:pt x="20" y="245"/>
                  <a:pt x="24" y="251"/>
                  <a:pt x="30" y="253"/>
                </a:cubicBezTo>
                <a:lnTo>
                  <a:pt x="30" y="274"/>
                </a:lnTo>
                <a:close/>
                <a:moveTo>
                  <a:pt x="248" y="133"/>
                </a:moveTo>
                <a:cubicBezTo>
                  <a:pt x="120" y="133"/>
                  <a:pt x="120" y="133"/>
                  <a:pt x="120" y="133"/>
                </a:cubicBezTo>
                <a:cubicBezTo>
                  <a:pt x="120" y="145"/>
                  <a:pt x="120" y="145"/>
                  <a:pt x="120" y="145"/>
                </a:cubicBezTo>
                <a:cubicBezTo>
                  <a:pt x="248" y="145"/>
                  <a:pt x="248" y="145"/>
                  <a:pt x="248" y="145"/>
                </a:cubicBezTo>
                <a:lnTo>
                  <a:pt x="248" y="133"/>
                </a:lnTo>
                <a:close/>
                <a:moveTo>
                  <a:pt x="289" y="116"/>
                </a:moveTo>
                <a:cubicBezTo>
                  <a:pt x="289" y="280"/>
                  <a:pt x="289" y="280"/>
                  <a:pt x="289" y="280"/>
                </a:cubicBezTo>
                <a:cubicBezTo>
                  <a:pt x="289" y="285"/>
                  <a:pt x="286" y="291"/>
                  <a:pt x="283" y="294"/>
                </a:cubicBezTo>
                <a:cubicBezTo>
                  <a:pt x="229" y="349"/>
                  <a:pt x="229" y="349"/>
                  <a:pt x="229" y="349"/>
                </a:cubicBezTo>
                <a:cubicBezTo>
                  <a:pt x="226" y="352"/>
                  <a:pt x="219" y="354"/>
                  <a:pt x="215" y="354"/>
                </a:cubicBezTo>
                <a:cubicBezTo>
                  <a:pt x="116" y="354"/>
                  <a:pt x="116" y="354"/>
                  <a:pt x="116" y="354"/>
                </a:cubicBezTo>
                <a:cubicBezTo>
                  <a:pt x="96" y="354"/>
                  <a:pt x="80" y="338"/>
                  <a:pt x="80" y="318"/>
                </a:cubicBezTo>
                <a:cubicBezTo>
                  <a:pt x="80" y="116"/>
                  <a:pt x="80" y="116"/>
                  <a:pt x="80" y="116"/>
                </a:cubicBezTo>
                <a:cubicBezTo>
                  <a:pt x="80" y="96"/>
                  <a:pt x="96" y="80"/>
                  <a:pt x="116" y="80"/>
                </a:cubicBezTo>
                <a:cubicBezTo>
                  <a:pt x="253" y="80"/>
                  <a:pt x="253" y="80"/>
                  <a:pt x="253" y="80"/>
                </a:cubicBezTo>
                <a:cubicBezTo>
                  <a:pt x="273" y="80"/>
                  <a:pt x="289" y="96"/>
                  <a:pt x="289" y="116"/>
                </a:cubicBezTo>
                <a:close/>
                <a:moveTo>
                  <a:pt x="207" y="334"/>
                </a:moveTo>
                <a:cubicBezTo>
                  <a:pt x="207" y="296"/>
                  <a:pt x="207" y="296"/>
                  <a:pt x="207" y="296"/>
                </a:cubicBezTo>
                <a:cubicBezTo>
                  <a:pt x="207" y="283"/>
                  <a:pt x="218" y="272"/>
                  <a:pt x="231" y="272"/>
                </a:cubicBezTo>
                <a:cubicBezTo>
                  <a:pt x="269" y="272"/>
                  <a:pt x="269" y="272"/>
                  <a:pt x="269" y="272"/>
                </a:cubicBezTo>
                <a:cubicBezTo>
                  <a:pt x="269" y="116"/>
                  <a:pt x="269" y="116"/>
                  <a:pt x="269" y="116"/>
                </a:cubicBezTo>
                <a:cubicBezTo>
                  <a:pt x="269" y="107"/>
                  <a:pt x="262" y="100"/>
                  <a:pt x="253" y="100"/>
                </a:cubicBezTo>
                <a:cubicBezTo>
                  <a:pt x="116" y="100"/>
                  <a:pt x="116" y="100"/>
                  <a:pt x="116" y="100"/>
                </a:cubicBezTo>
                <a:cubicBezTo>
                  <a:pt x="107" y="100"/>
                  <a:pt x="100" y="107"/>
                  <a:pt x="100" y="116"/>
                </a:cubicBezTo>
                <a:cubicBezTo>
                  <a:pt x="100" y="318"/>
                  <a:pt x="100" y="318"/>
                  <a:pt x="100" y="318"/>
                </a:cubicBezTo>
                <a:cubicBezTo>
                  <a:pt x="100" y="327"/>
                  <a:pt x="107" y="334"/>
                  <a:pt x="116" y="334"/>
                </a:cubicBezTo>
                <a:lnTo>
                  <a:pt x="207" y="334"/>
                </a:lnTo>
                <a:close/>
                <a:moveTo>
                  <a:pt x="231" y="284"/>
                </a:moveTo>
                <a:cubicBezTo>
                  <a:pt x="224" y="284"/>
                  <a:pt x="219" y="290"/>
                  <a:pt x="219" y="296"/>
                </a:cubicBezTo>
                <a:cubicBezTo>
                  <a:pt x="219" y="330"/>
                  <a:pt x="219" y="330"/>
                  <a:pt x="219" y="330"/>
                </a:cubicBezTo>
                <a:cubicBezTo>
                  <a:pt x="264" y="284"/>
                  <a:pt x="264" y="284"/>
                  <a:pt x="264" y="284"/>
                </a:cubicBezTo>
                <a:lnTo>
                  <a:pt x="231" y="284"/>
                </a:lnTo>
                <a:close/>
                <a:moveTo>
                  <a:pt x="120" y="301"/>
                </a:moveTo>
                <a:cubicBezTo>
                  <a:pt x="188" y="301"/>
                  <a:pt x="188" y="301"/>
                  <a:pt x="188" y="301"/>
                </a:cubicBezTo>
                <a:cubicBezTo>
                  <a:pt x="188" y="289"/>
                  <a:pt x="188" y="289"/>
                  <a:pt x="188" y="289"/>
                </a:cubicBezTo>
                <a:cubicBezTo>
                  <a:pt x="120" y="289"/>
                  <a:pt x="120" y="289"/>
                  <a:pt x="120" y="289"/>
                </a:cubicBezTo>
                <a:lnTo>
                  <a:pt x="120" y="301"/>
                </a:lnTo>
                <a:close/>
                <a:moveTo>
                  <a:pt x="248" y="164"/>
                </a:moveTo>
                <a:cubicBezTo>
                  <a:pt x="120" y="164"/>
                  <a:pt x="120" y="164"/>
                  <a:pt x="120" y="164"/>
                </a:cubicBezTo>
                <a:cubicBezTo>
                  <a:pt x="120" y="176"/>
                  <a:pt x="120" y="176"/>
                  <a:pt x="120" y="176"/>
                </a:cubicBezTo>
                <a:cubicBezTo>
                  <a:pt x="248" y="176"/>
                  <a:pt x="248" y="176"/>
                  <a:pt x="248" y="176"/>
                </a:cubicBezTo>
                <a:lnTo>
                  <a:pt x="248" y="164"/>
                </a:lnTo>
                <a:close/>
                <a:moveTo>
                  <a:pt x="120" y="270"/>
                </a:moveTo>
                <a:cubicBezTo>
                  <a:pt x="188" y="270"/>
                  <a:pt x="188" y="270"/>
                  <a:pt x="188" y="270"/>
                </a:cubicBezTo>
                <a:cubicBezTo>
                  <a:pt x="188" y="258"/>
                  <a:pt x="188" y="258"/>
                  <a:pt x="188" y="258"/>
                </a:cubicBezTo>
                <a:cubicBezTo>
                  <a:pt x="120" y="258"/>
                  <a:pt x="120" y="258"/>
                  <a:pt x="120" y="258"/>
                </a:cubicBezTo>
                <a:lnTo>
                  <a:pt x="120" y="270"/>
                </a:lnTo>
                <a:close/>
                <a:moveTo>
                  <a:pt x="248" y="196"/>
                </a:moveTo>
                <a:cubicBezTo>
                  <a:pt x="120" y="196"/>
                  <a:pt x="120" y="196"/>
                  <a:pt x="120" y="196"/>
                </a:cubicBezTo>
                <a:cubicBezTo>
                  <a:pt x="120" y="208"/>
                  <a:pt x="120" y="208"/>
                  <a:pt x="120" y="208"/>
                </a:cubicBezTo>
                <a:cubicBezTo>
                  <a:pt x="248" y="208"/>
                  <a:pt x="248" y="208"/>
                  <a:pt x="248" y="208"/>
                </a:cubicBezTo>
                <a:lnTo>
                  <a:pt x="248" y="196"/>
                </a:lnTo>
                <a:close/>
                <a:moveTo>
                  <a:pt x="248" y="227"/>
                </a:moveTo>
                <a:cubicBezTo>
                  <a:pt x="120" y="227"/>
                  <a:pt x="120" y="227"/>
                  <a:pt x="120" y="227"/>
                </a:cubicBezTo>
                <a:cubicBezTo>
                  <a:pt x="120" y="239"/>
                  <a:pt x="120" y="239"/>
                  <a:pt x="120" y="239"/>
                </a:cubicBezTo>
                <a:cubicBezTo>
                  <a:pt x="248" y="239"/>
                  <a:pt x="248" y="239"/>
                  <a:pt x="248" y="239"/>
                </a:cubicBezTo>
                <a:lnTo>
                  <a:pt x="248" y="227"/>
                </a:lnTo>
                <a:close/>
                <a:moveTo>
                  <a:pt x="70" y="293"/>
                </a:moveTo>
                <a:cubicBezTo>
                  <a:pt x="64" y="291"/>
                  <a:pt x="60" y="285"/>
                  <a:pt x="60" y="278"/>
                </a:cubicBezTo>
                <a:cubicBezTo>
                  <a:pt x="60" y="76"/>
                  <a:pt x="60" y="76"/>
                  <a:pt x="60" y="76"/>
                </a:cubicBezTo>
                <a:cubicBezTo>
                  <a:pt x="60" y="67"/>
                  <a:pt x="67" y="60"/>
                  <a:pt x="76" y="60"/>
                </a:cubicBezTo>
                <a:cubicBezTo>
                  <a:pt x="213" y="60"/>
                  <a:pt x="213" y="60"/>
                  <a:pt x="213" y="60"/>
                </a:cubicBezTo>
                <a:cubicBezTo>
                  <a:pt x="219" y="60"/>
                  <a:pt x="225" y="64"/>
                  <a:pt x="228" y="70"/>
                </a:cubicBezTo>
                <a:cubicBezTo>
                  <a:pt x="248" y="70"/>
                  <a:pt x="248" y="70"/>
                  <a:pt x="248" y="70"/>
                </a:cubicBezTo>
                <a:cubicBezTo>
                  <a:pt x="245" y="53"/>
                  <a:pt x="231" y="40"/>
                  <a:pt x="213" y="40"/>
                </a:cubicBezTo>
                <a:cubicBezTo>
                  <a:pt x="76" y="40"/>
                  <a:pt x="76" y="40"/>
                  <a:pt x="76" y="40"/>
                </a:cubicBezTo>
                <a:cubicBezTo>
                  <a:pt x="56" y="40"/>
                  <a:pt x="40" y="56"/>
                  <a:pt x="40" y="76"/>
                </a:cubicBezTo>
                <a:cubicBezTo>
                  <a:pt x="40" y="278"/>
                  <a:pt x="40" y="278"/>
                  <a:pt x="40" y="278"/>
                </a:cubicBezTo>
                <a:cubicBezTo>
                  <a:pt x="40" y="296"/>
                  <a:pt x="53" y="311"/>
                  <a:pt x="70" y="314"/>
                </a:cubicBezTo>
                <a:lnTo>
                  <a:pt x="70" y="293"/>
                </a:lnTo>
                <a:close/>
              </a:path>
            </a:pathLst>
          </a:custGeom>
          <a:solidFill>
            <a:srgbClr val="5FD2E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578721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38" hidden="1"/>
          <p:cNvSpPr/>
          <p:nvPr/>
        </p:nvSpPr>
        <p:spPr>
          <a:xfrm>
            <a:off x="1738391" y="4677090"/>
            <a:ext cx="9724860" cy="170838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216000" tIns="180000" rIns="180000" bIns="0" rtlCol="0" anchor="t" anchorCtr="0"/>
          <a:lstStyle/>
          <a:p>
            <a:pPr>
              <a:lnSpc>
                <a:spcPts val="2200"/>
              </a:lnSpc>
            </a:pP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Rectangle 38"/>
          <p:cNvSpPr/>
          <p:nvPr/>
        </p:nvSpPr>
        <p:spPr>
          <a:xfrm>
            <a:off x="1738391" y="3001984"/>
            <a:ext cx="9724860" cy="9489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216000" tIns="180000" rIns="180000" bIns="0" rtlCol="0" anchor="t" anchorCtr="0"/>
          <a:lstStyle/>
          <a:p>
            <a:pPr>
              <a:lnSpc>
                <a:spcPts val="2200"/>
              </a:lnSpc>
            </a:pP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Rectangle 38" hidden="1"/>
          <p:cNvSpPr/>
          <p:nvPr/>
        </p:nvSpPr>
        <p:spPr>
          <a:xfrm>
            <a:off x="1738391" y="964562"/>
            <a:ext cx="9724860" cy="170838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216000" tIns="180000" rIns="180000" bIns="0" rtlCol="0" anchor="t" anchorCtr="0"/>
          <a:lstStyle/>
          <a:p>
            <a:pPr>
              <a:lnSpc>
                <a:spcPts val="2200"/>
              </a:lnSpc>
            </a:pP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648419" y="20693"/>
            <a:ext cx="10077705" cy="11609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ru-RU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rPr>
              <a:t>АВТОМАТИЗИРОВАННОЕ РАЗМЕЩЕНИЕ ИНФОРМАЦИИ </a:t>
            </a:r>
            <a:endParaRPr lang="ru-RU" sz="28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PT Sans" panose="020B0503020203020204" pitchFamily="34" charset="-52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1726124" y="6120000"/>
            <a:ext cx="447587" cy="391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74161" tIns="87080" rIns="174161" bIns="8708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ts val="0"/>
              </a:spcBef>
              <a:spcAft>
                <a:spcPts val="1200"/>
              </a:spcAft>
            </a:pPr>
            <a:r>
              <a:rPr lang="en-US" sz="1400" b="1" dirty="0" smtClean="0">
                <a:solidFill>
                  <a:schemeClr val="bg1"/>
                </a:solidFill>
                <a:ea typeface="PT Sans" panose="020B0503020203020204" pitchFamily="34" charset="-52"/>
                <a:cs typeface="Arial" panose="020B0604020202020204" pitchFamily="34" charset="0"/>
              </a:rPr>
              <a:t>3</a:t>
            </a:r>
            <a:endParaRPr lang="en-US" sz="1400" b="1" dirty="0">
              <a:solidFill>
                <a:schemeClr val="bg1"/>
              </a:solidFill>
              <a:ea typeface="PT Sans" panose="020B0503020203020204" pitchFamily="34" charset="-52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328925" y="1124647"/>
            <a:ext cx="83345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</a:lstStyle>
          <a:p>
            <a:r>
              <a:rPr lang="ru-RU" sz="2000" b="1" dirty="0">
                <a:solidFill>
                  <a:srgbClr val="1AA9BF"/>
                </a:solidFill>
                <a:ea typeface="PT Sans" panose="020B0503020203020204" pitchFamily="34" charset="-52"/>
                <a:cs typeface="Arial" panose="020B0604020202020204" pitchFamily="34" charset="0"/>
              </a:rPr>
              <a:t>Автоматизированное размещение информации в ГИС ЕСГФК посредством веб-сервисов</a:t>
            </a:r>
          </a:p>
        </p:txBody>
      </p:sp>
      <p:sp>
        <p:nvSpPr>
          <p:cNvPr id="17" name="Oval 13"/>
          <p:cNvSpPr/>
          <p:nvPr/>
        </p:nvSpPr>
        <p:spPr>
          <a:xfrm>
            <a:off x="4141672" y="4196634"/>
            <a:ext cx="162143" cy="162143"/>
          </a:xfrm>
          <a:prstGeom prst="ellipse">
            <a:avLst/>
          </a:prstGeom>
          <a:solidFill>
            <a:srgbClr val="1AA9B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  <a:ea typeface="PT Sans" panose="020B0503020203020204" pitchFamily="34" charset="-52"/>
              <a:cs typeface="Arial" panose="020B0604020202020204" pitchFamily="34" charset="0"/>
            </a:endParaRPr>
          </a:p>
        </p:txBody>
      </p:sp>
      <p:sp>
        <p:nvSpPr>
          <p:cNvPr id="21" name="TextBox 17"/>
          <p:cNvSpPr txBox="1">
            <a:spLocks noChangeArrowheads="1"/>
          </p:cNvSpPr>
          <p:nvPr/>
        </p:nvSpPr>
        <p:spPr bwMode="auto">
          <a:xfrm>
            <a:off x="4270080" y="4049985"/>
            <a:ext cx="3812876" cy="822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74161" tIns="87080" rIns="174161" bIns="8708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ru-RU" sz="1400" dirty="0"/>
              <a:t>Дорожная карта по подключению </a:t>
            </a:r>
            <a:r>
              <a:rPr lang="ru-RU" sz="1400" dirty="0" smtClean="0"/>
              <a:t>к сервисам </a:t>
            </a:r>
            <a:r>
              <a:rPr lang="ru-RU" sz="1400" dirty="0"/>
              <a:t>информационного взаимодействия </a:t>
            </a:r>
            <a:r>
              <a:rPr lang="ru-RU" sz="1400" dirty="0" smtClean="0"/>
              <a:t>с ГИС ЕСГФК</a:t>
            </a:r>
            <a:endParaRPr lang="ru-RU" sz="1400" dirty="0"/>
          </a:p>
        </p:txBody>
      </p:sp>
      <p:sp>
        <p:nvSpPr>
          <p:cNvPr id="22" name="Oval 13"/>
          <p:cNvSpPr/>
          <p:nvPr/>
        </p:nvSpPr>
        <p:spPr>
          <a:xfrm>
            <a:off x="9287327" y="3739428"/>
            <a:ext cx="162143" cy="162143"/>
          </a:xfrm>
          <a:prstGeom prst="ellipse">
            <a:avLst/>
          </a:prstGeom>
          <a:solidFill>
            <a:srgbClr val="1AA9B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  <a:ea typeface="PT Sans" panose="020B0503020203020204" pitchFamily="34" charset="-52"/>
              <a:cs typeface="Arial" panose="020B0604020202020204" pitchFamily="34" charset="0"/>
            </a:endParaRPr>
          </a:p>
        </p:txBody>
      </p:sp>
      <p:sp>
        <p:nvSpPr>
          <p:cNvPr id="24" name="TextBox 17"/>
          <p:cNvSpPr txBox="1">
            <a:spLocks noChangeArrowheads="1"/>
          </p:cNvSpPr>
          <p:nvPr/>
        </p:nvSpPr>
        <p:spPr bwMode="auto">
          <a:xfrm>
            <a:off x="9445156" y="3619098"/>
            <a:ext cx="1881325" cy="1253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74161" tIns="87080" rIns="174161" bIns="8708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ru-RU" sz="1400" dirty="0"/>
              <a:t>Регламент взаимодействия информационных систем </a:t>
            </a:r>
            <a:r>
              <a:rPr lang="ru-RU" sz="1400" dirty="0" smtClean="0"/>
              <a:t>с ГИС ЕСГФК</a:t>
            </a:r>
            <a:endParaRPr lang="ru-RU" sz="1400" dirty="0"/>
          </a:p>
        </p:txBody>
      </p:sp>
      <p:sp>
        <p:nvSpPr>
          <p:cNvPr id="30" name="Oval 13"/>
          <p:cNvSpPr/>
          <p:nvPr/>
        </p:nvSpPr>
        <p:spPr>
          <a:xfrm>
            <a:off x="4141672" y="5530836"/>
            <a:ext cx="162143" cy="162143"/>
          </a:xfrm>
          <a:prstGeom prst="ellipse">
            <a:avLst/>
          </a:prstGeom>
          <a:solidFill>
            <a:srgbClr val="1AA9B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  <a:ea typeface="PT Sans" panose="020B0503020203020204" pitchFamily="34" charset="-52"/>
              <a:cs typeface="Arial" panose="020B0604020202020204" pitchFamily="34" charset="0"/>
            </a:endParaRPr>
          </a:p>
        </p:txBody>
      </p:sp>
      <p:sp>
        <p:nvSpPr>
          <p:cNvPr id="31" name="TextBox 17"/>
          <p:cNvSpPr txBox="1">
            <a:spLocks noChangeArrowheads="1"/>
          </p:cNvSpPr>
          <p:nvPr/>
        </p:nvSpPr>
        <p:spPr bwMode="auto">
          <a:xfrm>
            <a:off x="4270080" y="5408755"/>
            <a:ext cx="4244195" cy="10376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74161" tIns="87080" rIns="174161" bIns="8708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ru-RU" sz="1400" dirty="0" smtClean="0"/>
              <a:t>Совместный План мероприятий </a:t>
            </a:r>
            <a:br>
              <a:rPr lang="ru-RU" sz="1400" dirty="0" smtClean="0"/>
            </a:br>
            <a:r>
              <a:rPr lang="ru-RU" sz="1400" dirty="0" smtClean="0"/>
              <a:t>Федерального казначейства и Счетной палаты Российской Федерации по обеспечению информационного взаимодействия</a:t>
            </a:r>
            <a:endParaRPr lang="ru-RU" sz="1400" dirty="0"/>
          </a:p>
        </p:txBody>
      </p:sp>
      <p:sp>
        <p:nvSpPr>
          <p:cNvPr id="32" name="Oval 13"/>
          <p:cNvSpPr/>
          <p:nvPr/>
        </p:nvSpPr>
        <p:spPr>
          <a:xfrm>
            <a:off x="9287327" y="5530836"/>
            <a:ext cx="162143" cy="162143"/>
          </a:xfrm>
          <a:prstGeom prst="ellipse">
            <a:avLst/>
          </a:prstGeom>
          <a:solidFill>
            <a:srgbClr val="1AA9B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  <a:ea typeface="PT Sans" panose="020B0503020203020204" pitchFamily="34" charset="-52"/>
              <a:cs typeface="Arial" panose="020B0604020202020204" pitchFamily="34" charset="0"/>
            </a:endParaRPr>
          </a:p>
        </p:txBody>
      </p:sp>
      <p:sp>
        <p:nvSpPr>
          <p:cNvPr id="33" name="TextBox 17"/>
          <p:cNvSpPr txBox="1">
            <a:spLocks noChangeArrowheads="1"/>
          </p:cNvSpPr>
          <p:nvPr/>
        </p:nvSpPr>
        <p:spPr bwMode="auto">
          <a:xfrm>
            <a:off x="9445156" y="5408755"/>
            <a:ext cx="1846820" cy="10376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74161" tIns="87080" rIns="174161" bIns="8708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ru-RU" sz="1400" dirty="0" smtClean="0"/>
              <a:t>Протоколы интеграционного тестирования </a:t>
            </a:r>
            <a:br>
              <a:rPr lang="ru-RU" sz="1400" dirty="0" smtClean="0"/>
            </a:br>
            <a:r>
              <a:rPr lang="ru-RU" sz="1400" dirty="0" smtClean="0"/>
              <a:t>1 и 2 очереди </a:t>
            </a:r>
            <a:endParaRPr lang="ru-RU" sz="13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310940" y="2137267"/>
            <a:ext cx="110644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/>
              <a:t>Счетная палата РФ 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919" y="2074645"/>
            <a:ext cx="729652" cy="583721"/>
          </a:xfrm>
          <a:prstGeom prst="rect">
            <a:avLst/>
          </a:prstGeom>
        </p:spPr>
      </p:pic>
      <p:sp>
        <p:nvSpPr>
          <p:cNvPr id="34" name="Прямоугольник 33"/>
          <p:cNvSpPr/>
          <p:nvPr/>
        </p:nvSpPr>
        <p:spPr>
          <a:xfrm>
            <a:off x="6762280" y="2137267"/>
            <a:ext cx="14169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/>
              <a:t>Федеральное казначейство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9524170" y="2137267"/>
            <a:ext cx="166429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/>
              <a:t>КСП Московской области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7117" y="2026827"/>
            <a:ext cx="645998" cy="71381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2460" y="1963459"/>
            <a:ext cx="518185" cy="690913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15064" y="1251975"/>
            <a:ext cx="1247201" cy="1249685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49574" y="3447665"/>
            <a:ext cx="3175612" cy="497919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89678" y="3429203"/>
            <a:ext cx="417295" cy="534843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49570" y="5290498"/>
            <a:ext cx="1915065" cy="614417"/>
          </a:xfrm>
          <a:prstGeom prst="rect">
            <a:avLst/>
          </a:prstGeom>
        </p:spPr>
      </p:pic>
      <p:sp>
        <p:nvSpPr>
          <p:cNvPr id="36" name="Rectangle 38"/>
          <p:cNvSpPr/>
          <p:nvPr/>
        </p:nvSpPr>
        <p:spPr>
          <a:xfrm>
            <a:off x="1738391" y="5017686"/>
            <a:ext cx="9724860" cy="9489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216000" tIns="180000" rIns="180000" bIns="0" rtlCol="0" anchor="t" anchorCtr="0"/>
          <a:lstStyle/>
          <a:p>
            <a:pPr>
              <a:lnSpc>
                <a:spcPts val="2200"/>
              </a:lnSpc>
            </a:pP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690650" y="5347813"/>
            <a:ext cx="415350" cy="532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645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1872212" y="155275"/>
            <a:ext cx="10077705" cy="11609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ru-RU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rPr>
              <a:t>ПРОБЛЕМЫ</a:t>
            </a:r>
            <a:r>
              <a:rPr 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rPr>
              <a:t> </a:t>
            </a:r>
            <a:r>
              <a:rPr lang="ru-RU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rPr>
              <a:t>ПРИ РАЗМЕЩЕНИИ ИНФОРМАЦИИ И</a:t>
            </a:r>
            <a:r>
              <a:rPr 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rPr>
              <a:t> </a:t>
            </a:r>
            <a:r>
              <a:rPr lang="ru-RU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rPr>
              <a:t>РАСПРОСТРАНЕННЫЕ </a:t>
            </a:r>
            <a:r>
              <a:rPr lang="ru-RU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rPr>
              <a:t>ОШИБКИ 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1726124" y="6120000"/>
            <a:ext cx="447587" cy="391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74161" tIns="87080" rIns="174161" bIns="8708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ts val="0"/>
              </a:spcBef>
              <a:spcAft>
                <a:spcPts val="1200"/>
              </a:spcAft>
            </a:pPr>
            <a:r>
              <a:rPr lang="ru-RU" sz="1400" b="1" dirty="0" smtClean="0">
                <a:solidFill>
                  <a:schemeClr val="bg1"/>
                </a:solidFill>
                <a:ea typeface="PT Sans" panose="020B0503020203020204" pitchFamily="34" charset="-52"/>
                <a:cs typeface="Arial" panose="020B0604020202020204" pitchFamily="34" charset="0"/>
              </a:rPr>
              <a:t>4</a:t>
            </a:r>
            <a:endParaRPr lang="en-US" sz="1400" b="1" dirty="0">
              <a:solidFill>
                <a:schemeClr val="bg1"/>
              </a:solidFill>
              <a:ea typeface="PT Sans" panose="020B0503020203020204" pitchFamily="34" charset="-52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698456" y="1350733"/>
            <a:ext cx="3633337" cy="1923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</a:lstStyle>
          <a:p>
            <a:pPr>
              <a:spcAft>
                <a:spcPts val="600"/>
              </a:spcAft>
            </a:pPr>
            <a:r>
              <a:rPr lang="ru-RU" sz="2400" b="1" dirty="0" smtClean="0">
                <a:solidFill>
                  <a:srgbClr val="1AA9BF"/>
                </a:solidFill>
                <a:ea typeface="PT Sans" panose="020B0503020203020204" pitchFamily="34" charset="-52"/>
                <a:cs typeface="Arial" panose="020B0604020202020204" pitchFamily="34" charset="0"/>
              </a:rPr>
              <a:t>Технические проблемы</a:t>
            </a:r>
            <a:endParaRPr lang="en-US" sz="2400" b="1" dirty="0" smtClean="0">
              <a:solidFill>
                <a:srgbClr val="1AA9BF"/>
              </a:solidFill>
              <a:ea typeface="PT Sans" panose="020B0503020203020204" pitchFamily="34" charset="-52"/>
              <a:cs typeface="Arial" panose="020B0604020202020204" pitchFamily="34" charset="0"/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400" dirty="0"/>
              <a:t>Ошибки </a:t>
            </a:r>
            <a:r>
              <a:rPr lang="ru-RU" sz="1400" dirty="0" smtClean="0"/>
              <a:t>авторизации</a:t>
            </a:r>
            <a:endParaRPr lang="ru-RU" sz="1400" dirty="0"/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400" dirty="0"/>
              <a:t>Ошибки подписания информации </a:t>
            </a:r>
            <a:r>
              <a:rPr lang="ru-RU" sz="1400" dirty="0" smtClean="0"/>
              <a:t>ЭП</a:t>
            </a:r>
            <a:endParaRPr lang="ru-RU" sz="1400" dirty="0"/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400" dirty="0"/>
              <a:t>Ошибки отображения информации </a:t>
            </a:r>
            <a:r>
              <a:rPr lang="ru-RU" sz="1400" dirty="0" smtClean="0"/>
              <a:t>и</a:t>
            </a:r>
            <a:r>
              <a:rPr lang="en-US" sz="1400" dirty="0" smtClean="0"/>
              <a:t> </a:t>
            </a:r>
            <a:r>
              <a:rPr lang="ru-RU" sz="1400" dirty="0" smtClean="0"/>
              <a:t>т.п.</a:t>
            </a:r>
            <a:endParaRPr lang="ru-RU" sz="1400" dirty="0"/>
          </a:p>
        </p:txBody>
      </p:sp>
      <p:sp>
        <p:nvSpPr>
          <p:cNvPr id="13" name="TextBox 12"/>
          <p:cNvSpPr txBox="1"/>
          <p:nvPr/>
        </p:nvSpPr>
        <p:spPr>
          <a:xfrm>
            <a:off x="7589628" y="1348324"/>
            <a:ext cx="3969767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</a:lstStyle>
          <a:p>
            <a:pPr>
              <a:spcAft>
                <a:spcPts val="600"/>
              </a:spcAft>
            </a:pPr>
            <a:r>
              <a:rPr lang="ru-RU" sz="2400" b="1" dirty="0" smtClean="0">
                <a:solidFill>
                  <a:srgbClr val="1AA9BF"/>
                </a:solidFill>
                <a:ea typeface="PT Sans" panose="020B0503020203020204" pitchFamily="34" charset="-52"/>
                <a:cs typeface="Arial" panose="020B0604020202020204" pitchFamily="34" charset="0"/>
              </a:rPr>
              <a:t>Ограничения при вводе данных</a:t>
            </a:r>
            <a:endParaRPr lang="en-US" sz="2400" b="1" dirty="0" smtClean="0">
              <a:solidFill>
                <a:srgbClr val="1AA9BF"/>
              </a:solidFill>
              <a:ea typeface="PT Sans" panose="020B0503020203020204" pitchFamily="34" charset="-52"/>
              <a:cs typeface="Arial" panose="020B0604020202020204" pitchFamily="34" charset="0"/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400" dirty="0" smtClean="0"/>
              <a:t>Возможность включения в реестр мероприятий информации о внеплановых проверках (без номера пункта плана)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400" dirty="0" smtClean="0"/>
              <a:t>Необходимость изменения ФЛК</a:t>
            </a:r>
            <a:endParaRPr lang="ru-RU" sz="1400" dirty="0"/>
          </a:p>
        </p:txBody>
      </p:sp>
      <p:sp>
        <p:nvSpPr>
          <p:cNvPr id="14" name="TextBox 13"/>
          <p:cNvSpPr txBox="1"/>
          <p:nvPr/>
        </p:nvSpPr>
        <p:spPr>
          <a:xfrm>
            <a:off x="2698456" y="3394093"/>
            <a:ext cx="8895446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</a:lstStyle>
          <a:p>
            <a:pPr>
              <a:spcAft>
                <a:spcPts val="600"/>
              </a:spcAft>
            </a:pPr>
            <a:r>
              <a:rPr lang="ru-RU" sz="2400" b="1" dirty="0" smtClean="0">
                <a:solidFill>
                  <a:srgbClr val="1AA9BF"/>
                </a:solidFill>
                <a:ea typeface="PT Sans" panose="020B0503020203020204" pitchFamily="34" charset="-52"/>
                <a:cs typeface="Arial" panose="020B0604020202020204" pitchFamily="34" charset="0"/>
              </a:rPr>
              <a:t>Некорректный ввод информации</a:t>
            </a:r>
            <a:endParaRPr lang="en-US" sz="2400" b="1" dirty="0" smtClean="0">
              <a:solidFill>
                <a:srgbClr val="1AA9BF"/>
              </a:solidFill>
              <a:ea typeface="PT Sans" panose="020B0503020203020204" pitchFamily="34" charset="-52"/>
              <a:cs typeface="Arial" panose="020B0604020202020204" pitchFamily="34" charset="0"/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400" dirty="0" err="1" smtClean="0"/>
              <a:t>Неподписание</a:t>
            </a:r>
            <a:r>
              <a:rPr lang="ru-RU" sz="1400" dirty="0" smtClean="0"/>
              <a:t> информации ЭП (в том числе при внесении изменений), </a:t>
            </a:r>
            <a:r>
              <a:rPr lang="ru-RU" sz="1400" dirty="0"/>
              <a:t>как следствие – </a:t>
            </a:r>
            <a:r>
              <a:rPr lang="ru-RU" sz="1400" dirty="0" smtClean="0"/>
              <a:t>отсутствие данных в </a:t>
            </a:r>
            <a:r>
              <a:rPr lang="ru-RU" sz="1400" dirty="0"/>
              <a:t>отчетных </a:t>
            </a:r>
            <a:r>
              <a:rPr lang="ru-RU" sz="1400" dirty="0" smtClean="0"/>
              <a:t>формах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400" dirty="0" smtClean="0"/>
              <a:t>Введение сумм нарушений в </a:t>
            </a:r>
            <a:r>
              <a:rPr lang="ru-RU" sz="1400" dirty="0"/>
              <a:t>рублях, а не в тысячах </a:t>
            </a:r>
            <a:r>
              <a:rPr lang="ru-RU" sz="1400" dirty="0" smtClean="0"/>
              <a:t>рублей, как следствие – завышение данных в отчетных формах</a:t>
            </a:r>
            <a:endParaRPr lang="en-US" sz="1400" dirty="0"/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400" dirty="0" err="1" smtClean="0"/>
              <a:t>Неразмещение</a:t>
            </a:r>
            <a:r>
              <a:rPr lang="ru-RU" sz="1400" dirty="0" smtClean="0"/>
              <a:t> сканированных образов отчетов о результатах КМ или прикрепление пустых файлов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400" dirty="0" err="1" smtClean="0"/>
              <a:t>Неразмещение</a:t>
            </a:r>
            <a:r>
              <a:rPr lang="ru-RU" sz="1400" dirty="0" smtClean="0"/>
              <a:t> информации о выявленных нарушениях или ее размещение не в полном объеме</a:t>
            </a:r>
            <a:r>
              <a:rPr lang="en-US" sz="1400" dirty="0" smtClean="0"/>
              <a:t> (</a:t>
            </a:r>
            <a:r>
              <a:rPr lang="ru-RU" sz="1400" dirty="0" smtClean="0"/>
              <a:t>описание нарушений в интерфейсе и в отчете не соответствует</a:t>
            </a:r>
            <a:r>
              <a:rPr lang="en-US" sz="1400" dirty="0" smtClean="0"/>
              <a:t>)</a:t>
            </a:r>
            <a:endParaRPr lang="ru-RU" sz="1400" dirty="0" smtClean="0"/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400" dirty="0" smtClean="0"/>
              <a:t>Применение УФК разных подходов при классификации выявленных нарушений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400" dirty="0" smtClean="0"/>
              <a:t>Несвоевременное или неполное размещение информации о направлении представлений/предписаний, составлении протоколов об АПН, направлении уведомлений о </a:t>
            </a:r>
            <a:r>
              <a:rPr lang="ru-RU" sz="1400" smtClean="0"/>
              <a:t>применении </a:t>
            </a:r>
            <a:r>
              <a:rPr lang="ru-RU" sz="1400" smtClean="0"/>
              <a:t>Б</a:t>
            </a:r>
            <a:r>
              <a:rPr lang="ru-RU" sz="1400"/>
              <a:t>М</a:t>
            </a:r>
            <a:r>
              <a:rPr lang="ru-RU" sz="1400" smtClean="0"/>
              <a:t>П </a:t>
            </a:r>
            <a:r>
              <a:rPr lang="ru-RU" sz="1400" dirty="0" smtClean="0"/>
              <a:t>и результатах их рассмотрения</a:t>
            </a:r>
            <a:endParaRPr lang="ru-RU" sz="14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5973" y="1459345"/>
            <a:ext cx="641971" cy="64549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20688" y="3461495"/>
            <a:ext cx="652541" cy="66830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89747" y="1440802"/>
            <a:ext cx="731529" cy="629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7649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2"/>
          <p:cNvSpPr/>
          <p:nvPr/>
        </p:nvSpPr>
        <p:spPr>
          <a:xfrm>
            <a:off x="1650069" y="252257"/>
            <a:ext cx="8671360" cy="515651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ru-RU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rPr>
              <a:t>ОТЧЕТНЫЕ ФОРМЫ ГИС ЕСГФК</a:t>
            </a:r>
            <a:endParaRPr lang="en-US" sz="30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PT Sans" panose="020B0503020203020204" pitchFamily="34" charset="-52"/>
              <a:cs typeface="Arial" panose="020B0604020202020204" pitchFamily="34" charset="0"/>
            </a:endParaRPr>
          </a:p>
        </p:txBody>
      </p:sp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11726124" y="6120000"/>
            <a:ext cx="447587" cy="391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74161" tIns="87080" rIns="174161" bIns="8708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ts val="0"/>
              </a:spcBef>
              <a:spcAft>
                <a:spcPts val="1200"/>
              </a:spcAft>
            </a:pPr>
            <a:r>
              <a:rPr lang="ru-RU" sz="1400" b="1" dirty="0" smtClean="0">
                <a:solidFill>
                  <a:schemeClr val="bg1"/>
                </a:solidFill>
                <a:ea typeface="PT Sans" panose="020B0503020203020204" pitchFamily="34" charset="-52"/>
                <a:cs typeface="Arial" panose="020B0604020202020204" pitchFamily="34" charset="0"/>
              </a:rPr>
              <a:t>5</a:t>
            </a:r>
            <a:endParaRPr lang="en-US" sz="1400" b="1" dirty="0">
              <a:solidFill>
                <a:schemeClr val="bg1"/>
              </a:solidFill>
              <a:ea typeface="PT Sans" panose="020B0503020203020204" pitchFamily="34" charset="-52"/>
              <a:cs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530313" y="1045021"/>
            <a:ext cx="19036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</a:lstStyle>
          <a:p>
            <a:r>
              <a:rPr lang="ru-RU" sz="2000" b="1" dirty="0" smtClean="0">
                <a:solidFill>
                  <a:srgbClr val="1AA9BF"/>
                </a:solidFill>
                <a:ea typeface="PT Sans" panose="020B0503020203020204" pitchFamily="34" charset="-52"/>
                <a:cs typeface="Arial" panose="020B0604020202020204" pitchFamily="34" charset="0"/>
              </a:rPr>
              <a:t>Результаты контроля</a:t>
            </a:r>
            <a:endParaRPr lang="ru-RU" sz="2000" b="1" dirty="0">
              <a:solidFill>
                <a:srgbClr val="1AA9BF"/>
              </a:solidFill>
              <a:ea typeface="PT Sans" panose="020B0503020203020204" pitchFamily="34" charset="-52"/>
              <a:cs typeface="Arial" panose="020B0604020202020204" pitchFamily="34" charset="0"/>
            </a:endParaRPr>
          </a:p>
        </p:txBody>
      </p:sp>
      <p:sp>
        <p:nvSpPr>
          <p:cNvPr id="31" name="TextBox 17"/>
          <p:cNvSpPr txBox="1">
            <a:spLocks noChangeArrowheads="1"/>
          </p:cNvSpPr>
          <p:nvPr/>
        </p:nvSpPr>
        <p:spPr bwMode="auto">
          <a:xfrm>
            <a:off x="2166031" y="1833945"/>
            <a:ext cx="2431847" cy="25611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74161" tIns="87080" rIns="174161" bIns="8708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300" dirty="0" smtClean="0"/>
              <a:t>По мероприятиям контроля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300" dirty="0"/>
              <a:t>По объектам </a:t>
            </a:r>
            <a:r>
              <a:rPr lang="ru-RU" sz="1300" dirty="0" smtClean="0"/>
              <a:t>контроля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300" dirty="0"/>
              <a:t>По органам </a:t>
            </a:r>
            <a:r>
              <a:rPr lang="ru-RU" sz="1300" dirty="0" smtClean="0"/>
              <a:t>контроля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300" dirty="0"/>
              <a:t>По нормативным правовым актам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300" dirty="0"/>
              <a:t>По единым классификационным признакам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300" dirty="0"/>
              <a:t>«География контроля</a:t>
            </a:r>
            <a:r>
              <a:rPr lang="ru-RU" sz="1300" dirty="0" smtClean="0"/>
              <a:t>»</a:t>
            </a:r>
            <a:endParaRPr lang="ru-RU" sz="1300" dirty="0"/>
          </a:p>
        </p:txBody>
      </p:sp>
      <p:sp>
        <p:nvSpPr>
          <p:cNvPr id="36" name="Rectangle 38"/>
          <p:cNvSpPr/>
          <p:nvPr/>
        </p:nvSpPr>
        <p:spPr>
          <a:xfrm>
            <a:off x="1738391" y="4599620"/>
            <a:ext cx="9724860" cy="11902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216000" tIns="180000" rIns="180000" bIns="0" rtlCol="0" anchor="t" anchorCtr="0"/>
          <a:lstStyle/>
          <a:p>
            <a:pPr>
              <a:lnSpc>
                <a:spcPts val="2200"/>
              </a:lnSpc>
            </a:pP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530313" y="4934175"/>
            <a:ext cx="48523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</a:lstStyle>
          <a:p>
            <a:r>
              <a:rPr lang="ru-RU" sz="2000" b="1" dirty="0" smtClean="0">
                <a:solidFill>
                  <a:srgbClr val="1AA9BF"/>
                </a:solidFill>
                <a:ea typeface="PT Sans" panose="020B0503020203020204" pitchFamily="34" charset="-52"/>
                <a:cs typeface="Arial" panose="020B0604020202020204" pitchFamily="34" charset="0"/>
              </a:rPr>
              <a:t>Принятые меры</a:t>
            </a:r>
            <a:endParaRPr lang="ru-RU" sz="2000" b="1" dirty="0">
              <a:solidFill>
                <a:srgbClr val="1AA9BF"/>
              </a:solidFill>
              <a:ea typeface="PT Sans" panose="020B0503020203020204" pitchFamily="34" charset="-52"/>
              <a:cs typeface="Arial" panose="020B0604020202020204" pitchFamily="34" charset="0"/>
            </a:endParaRPr>
          </a:p>
        </p:txBody>
      </p:sp>
      <p:sp>
        <p:nvSpPr>
          <p:cNvPr id="40" name="TextBox 17"/>
          <p:cNvSpPr txBox="1">
            <a:spLocks noChangeArrowheads="1"/>
          </p:cNvSpPr>
          <p:nvPr/>
        </p:nvSpPr>
        <p:spPr bwMode="auto">
          <a:xfrm>
            <a:off x="2562848" y="5594538"/>
            <a:ext cx="1681348" cy="503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36000" rIns="90000" bIns="360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ru-RU" sz="1400" dirty="0"/>
              <a:t>Представления, предписания</a:t>
            </a:r>
            <a:endParaRPr lang="ru-RU" sz="1300" dirty="0"/>
          </a:p>
        </p:txBody>
      </p:sp>
      <p:sp>
        <p:nvSpPr>
          <p:cNvPr id="42" name="TextBox 17"/>
          <p:cNvSpPr txBox="1">
            <a:spLocks noChangeArrowheads="1"/>
          </p:cNvSpPr>
          <p:nvPr/>
        </p:nvSpPr>
        <p:spPr bwMode="auto">
          <a:xfrm>
            <a:off x="5391911" y="5594538"/>
            <a:ext cx="1957394" cy="503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36000" rIns="90000" bIns="360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ru-RU" sz="1400" dirty="0"/>
              <a:t>Административные правонарушения</a:t>
            </a:r>
            <a:endParaRPr lang="ru-RU" sz="1300" dirty="0"/>
          </a:p>
        </p:txBody>
      </p:sp>
      <p:sp>
        <p:nvSpPr>
          <p:cNvPr id="44" name="TextBox 17"/>
          <p:cNvSpPr txBox="1">
            <a:spLocks noChangeArrowheads="1"/>
          </p:cNvSpPr>
          <p:nvPr/>
        </p:nvSpPr>
        <p:spPr bwMode="auto">
          <a:xfrm>
            <a:off x="8428009" y="5594538"/>
            <a:ext cx="1837426" cy="503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36000" rIns="90000" bIns="360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ru-RU" sz="1400" dirty="0"/>
              <a:t>Бюджетные меры принуждения</a:t>
            </a:r>
            <a:endParaRPr lang="ru-RU" sz="13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5533" y="5607244"/>
            <a:ext cx="501975" cy="61582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3068" y="5624495"/>
            <a:ext cx="517500" cy="6975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99302" y="5564112"/>
            <a:ext cx="505368" cy="61998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99302" y="1095168"/>
            <a:ext cx="574814" cy="6905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30793" y="1188273"/>
            <a:ext cx="6625086" cy="3036789"/>
          </a:xfrm>
          <a:prstGeom prst="rect">
            <a:avLst/>
          </a:prstGeom>
          <a:ln w="6350">
            <a:solidFill>
              <a:srgbClr val="5FD2E8"/>
            </a:solidFill>
          </a:ln>
        </p:spPr>
      </p:pic>
    </p:spTree>
    <p:extLst>
      <p:ext uri="{BB962C8B-B14F-4D97-AF65-F5344CB8AC3E}">
        <p14:creationId xmlns:p14="http://schemas.microsoft.com/office/powerpoint/2010/main" val="244754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2"/>
          <p:cNvSpPr/>
          <p:nvPr/>
        </p:nvSpPr>
        <p:spPr>
          <a:xfrm>
            <a:off x="1732050" y="240974"/>
            <a:ext cx="7472335" cy="72487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rPr>
              <a:t>НОВЫЕ ФОРМЫ ПРЕДСТАВЛЕНИЯ ИНФОРМАЦИИ В ГИС ЕСГФК</a:t>
            </a:r>
            <a:endParaRPr lang="ru-RU" sz="28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PT Sans" panose="020B0503020203020204" pitchFamily="34" charset="-52"/>
              <a:cs typeface="Arial" panose="020B0604020202020204" pitchFamily="34" charset="0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1732050" y="1106782"/>
            <a:ext cx="7489346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</a:lstStyle>
          <a:p>
            <a:pPr>
              <a:spcAft>
                <a:spcPts val="600"/>
              </a:spcAft>
            </a:pPr>
            <a:r>
              <a:rPr lang="ru-RU" sz="1600" b="1" dirty="0">
                <a:solidFill>
                  <a:srgbClr val="1AA9BF"/>
                </a:solidFill>
                <a:ea typeface="PT Sans" panose="020B0503020203020204" pitchFamily="34" charset="-52"/>
                <a:cs typeface="Arial" panose="020B0604020202020204" pitchFamily="34" charset="0"/>
              </a:rPr>
              <a:t>Г</a:t>
            </a:r>
            <a:r>
              <a:rPr lang="ru-RU" sz="1600" b="1" dirty="0" smtClean="0">
                <a:solidFill>
                  <a:srgbClr val="1AA9BF"/>
                </a:solidFill>
                <a:ea typeface="PT Sans" panose="020B0503020203020204" pitchFamily="34" charset="-52"/>
                <a:cs typeface="Arial" panose="020B0604020202020204" pitchFamily="34" charset="0"/>
              </a:rPr>
              <a:t>лавная страница, адаптированная </a:t>
            </a:r>
            <a:r>
              <a:rPr lang="ru-RU" sz="1600" b="1" dirty="0">
                <a:solidFill>
                  <a:srgbClr val="1AA9BF"/>
                </a:solidFill>
                <a:ea typeface="PT Sans" panose="020B0503020203020204" pitchFamily="34" charset="-52"/>
                <a:cs typeface="Arial" panose="020B0604020202020204" pitchFamily="34" charset="0"/>
              </a:rPr>
              <a:t>для </a:t>
            </a:r>
            <a:r>
              <a:rPr lang="ru-RU" sz="1600" b="1" dirty="0" smtClean="0">
                <a:solidFill>
                  <a:srgbClr val="1AA9BF"/>
                </a:solidFill>
                <a:ea typeface="PT Sans" panose="020B0503020203020204" pitchFamily="34" charset="-52"/>
                <a:cs typeface="Arial" panose="020B0604020202020204" pitchFamily="34" charset="0"/>
              </a:rPr>
              <a:t>граждан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1400" dirty="0"/>
              <a:t>Отражает наиболее важные и интересные пользователю новости и </a:t>
            </a:r>
            <a:r>
              <a:rPr lang="ru-RU" sz="1400" dirty="0" smtClean="0"/>
              <a:t>показатели</a:t>
            </a:r>
            <a:endParaRPr lang="ru-RU" sz="1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1400" dirty="0"/>
              <a:t>Не содержит «профессиональной» </a:t>
            </a:r>
            <a:r>
              <a:rPr lang="ru-RU" sz="1400" dirty="0" smtClean="0"/>
              <a:t>терминологии</a:t>
            </a:r>
            <a:endParaRPr lang="ru-RU" sz="1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1400" dirty="0"/>
              <a:t>Есть возможность перейти к полной версии </a:t>
            </a:r>
            <a:r>
              <a:rPr lang="ru-RU" sz="1400" dirty="0" smtClean="0"/>
              <a:t>портала</a:t>
            </a:r>
            <a:endParaRPr lang="ru-RU" sz="1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7256" y="1"/>
            <a:ext cx="2574744" cy="6858000"/>
          </a:xfrm>
          <a:prstGeom prst="rect">
            <a:avLst/>
          </a:prstGeom>
        </p:spPr>
      </p:pic>
      <p:sp>
        <p:nvSpPr>
          <p:cNvPr id="57" name="TextBox 56"/>
          <p:cNvSpPr txBox="1">
            <a:spLocks noChangeArrowheads="1"/>
          </p:cNvSpPr>
          <p:nvPr/>
        </p:nvSpPr>
        <p:spPr bwMode="auto">
          <a:xfrm>
            <a:off x="11697420" y="6064370"/>
            <a:ext cx="494580" cy="506256"/>
          </a:xfrm>
          <a:prstGeom prst="rect">
            <a:avLst/>
          </a:prstGeom>
          <a:solidFill>
            <a:srgbClr val="1AA9BF"/>
          </a:solidFill>
          <a:ln>
            <a:noFill/>
          </a:ln>
          <a:extLst/>
        </p:spPr>
        <p:txBody>
          <a:bodyPr wrap="square" lIns="174161" tIns="144000" rIns="174161" bIns="1440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ts val="0"/>
              </a:spcBef>
              <a:spcAft>
                <a:spcPts val="1200"/>
              </a:spcAft>
            </a:pPr>
            <a:r>
              <a:rPr lang="ru-RU" sz="1400" b="1" dirty="0" smtClean="0">
                <a:solidFill>
                  <a:schemeClr val="bg1"/>
                </a:solidFill>
                <a:ea typeface="PT Sans" panose="020B0503020203020204" pitchFamily="34" charset="-52"/>
                <a:cs typeface="Arial" panose="020B0604020202020204" pitchFamily="34" charset="0"/>
              </a:rPr>
              <a:t>6</a:t>
            </a:r>
            <a:endParaRPr lang="en-US" sz="1400" b="1" dirty="0">
              <a:solidFill>
                <a:schemeClr val="bg1"/>
              </a:solidFill>
              <a:ea typeface="PT Sans" panose="020B0503020203020204" pitchFamily="34" charset="-52"/>
              <a:cs typeface="Arial" panose="020B0604020202020204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732050" y="2213909"/>
            <a:ext cx="7819501" cy="14927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1600" b="1" dirty="0" smtClean="0">
                <a:solidFill>
                  <a:srgbClr val="1AA9BF"/>
                </a:solidFill>
              </a:rPr>
              <a:t>Опубликование информационно-аналитических материалов </a:t>
            </a:r>
          </a:p>
          <a:p>
            <a:pPr>
              <a:spcAft>
                <a:spcPts val="600"/>
              </a:spcAft>
            </a:pPr>
            <a:r>
              <a:rPr lang="ru-RU" sz="1400" b="1" dirty="0" smtClean="0"/>
              <a:t>о проведении государственного финансового (муниципального) аудита (контроля) в</a:t>
            </a:r>
            <a:r>
              <a:rPr lang="en-US" sz="1400" b="1" dirty="0" smtClean="0"/>
              <a:t> </a:t>
            </a:r>
            <a:r>
              <a:rPr lang="ru-RU" sz="1400" b="1" dirty="0" smtClean="0"/>
              <a:t>сфере бюджетных правоотношений  </a:t>
            </a:r>
          </a:p>
          <a:p>
            <a:pPr>
              <a:spcAft>
                <a:spcPts val="600"/>
              </a:spcAft>
            </a:pPr>
            <a:r>
              <a:rPr lang="ru-RU" sz="1400" b="1" dirty="0">
                <a:solidFill>
                  <a:schemeClr val="tx2"/>
                </a:solidFill>
              </a:rPr>
              <a:t>Цель</a:t>
            </a:r>
            <a:r>
              <a:rPr lang="ru-RU" sz="1400" b="1" dirty="0"/>
              <a:t> – </a:t>
            </a:r>
            <a:r>
              <a:rPr lang="ru-RU" sz="1400" dirty="0"/>
              <a:t>информирование органов контроля и общества о результатах мероприятий государственного (муниципального) финансового аудита (контроля), завершенных в</a:t>
            </a:r>
            <a:r>
              <a:rPr lang="en-US" sz="1400" dirty="0"/>
              <a:t> </a:t>
            </a:r>
            <a:r>
              <a:rPr lang="ru-RU" sz="1400" dirty="0"/>
              <a:t>отчетном </a:t>
            </a:r>
            <a:r>
              <a:rPr lang="ru-RU" sz="1400" dirty="0" smtClean="0"/>
              <a:t>квартале</a:t>
            </a:r>
            <a:endParaRPr lang="ru-RU" sz="1400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7528658" y="4310845"/>
            <a:ext cx="174473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/>
              <a:t>Экспертиза </a:t>
            </a:r>
            <a:br>
              <a:rPr lang="ru-RU" sz="1400" dirty="0" smtClean="0"/>
            </a:br>
            <a:r>
              <a:rPr lang="ru-RU" sz="1400" dirty="0" smtClean="0"/>
              <a:t>НПА</a:t>
            </a:r>
          </a:p>
          <a:p>
            <a:endParaRPr lang="ru-RU" sz="1400" dirty="0"/>
          </a:p>
          <a:p>
            <a:r>
              <a:rPr lang="ru-RU" sz="1400" dirty="0" smtClean="0"/>
              <a:t>Отечественный и международный </a:t>
            </a:r>
            <a:r>
              <a:rPr lang="ru-RU" sz="1400" dirty="0"/>
              <a:t>опыт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2191407" y="4319472"/>
            <a:ext cx="279465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ru-RU" sz="1400" dirty="0"/>
              <a:t>Основные показатели проведения </a:t>
            </a:r>
            <a:r>
              <a:rPr lang="ru-RU" sz="1400" dirty="0" err="1" smtClean="0"/>
              <a:t>госаудита</a:t>
            </a:r>
            <a:endParaRPr lang="ru-RU" sz="1400" dirty="0" smtClean="0"/>
          </a:p>
          <a:p>
            <a:pPr>
              <a:spcAft>
                <a:spcPts val="1200"/>
              </a:spcAft>
            </a:pPr>
            <a:r>
              <a:rPr lang="ru-RU" sz="1400" dirty="0" smtClean="0"/>
              <a:t>Ключевые мероприятия </a:t>
            </a:r>
            <a:r>
              <a:rPr lang="ru-RU" sz="1400" dirty="0" err="1" smtClean="0"/>
              <a:t>госаудита</a:t>
            </a:r>
            <a:endParaRPr lang="en-US" sz="1400" dirty="0" smtClean="0"/>
          </a:p>
          <a:p>
            <a:pPr>
              <a:spcAft>
                <a:spcPts val="1200"/>
              </a:spcAft>
            </a:pPr>
            <a:r>
              <a:rPr lang="ru-RU" sz="1400" dirty="0" smtClean="0"/>
              <a:t>Методология </a:t>
            </a:r>
            <a:r>
              <a:rPr lang="ru-RU" sz="1400" dirty="0" err="1" smtClean="0"/>
              <a:t>госуаудита</a:t>
            </a:r>
            <a:endParaRPr lang="en-US" sz="1400" dirty="0" smtClean="0"/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0578" y="4340280"/>
            <a:ext cx="406349" cy="406349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0578" y="4870647"/>
            <a:ext cx="406349" cy="406349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0578" y="5401014"/>
            <a:ext cx="406349" cy="406349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7839" y="4340280"/>
            <a:ext cx="406349" cy="406349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7839" y="5135860"/>
            <a:ext cx="406349" cy="406349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5593" y="4340280"/>
            <a:ext cx="406349" cy="406349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5593" y="4976125"/>
            <a:ext cx="406349" cy="406349"/>
          </a:xfrm>
          <a:prstGeom prst="rect">
            <a:avLst/>
          </a:prstGeom>
        </p:spPr>
      </p:pic>
      <p:sp>
        <p:nvSpPr>
          <p:cNvPr id="27" name="Прямоугольник 26"/>
          <p:cNvSpPr/>
          <p:nvPr/>
        </p:nvSpPr>
        <p:spPr>
          <a:xfrm>
            <a:off x="1722520" y="3857888"/>
            <a:ext cx="7594008" cy="307777"/>
          </a:xfrm>
          <a:prstGeom prst="rect">
            <a:avLst/>
          </a:prstGeom>
          <a:solidFill>
            <a:srgbClr val="5FD2E8"/>
          </a:solidFill>
        </p:spPr>
        <p:txBody>
          <a:bodyPr wrap="square">
            <a:spAutoFit/>
          </a:bodyPr>
          <a:lstStyle/>
          <a:p>
            <a:pPr algn="just"/>
            <a:r>
              <a:rPr lang="ru-RU" sz="1400" b="1" dirty="0" smtClean="0">
                <a:solidFill>
                  <a:schemeClr val="bg1"/>
                </a:solidFill>
              </a:rPr>
              <a:t>Структура Материалов: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1732050" y="5910914"/>
            <a:ext cx="7937823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/>
              <a:t>Представление Материалов с</a:t>
            </a:r>
            <a:r>
              <a:rPr lang="en-US" sz="1400" b="1" dirty="0" smtClean="0"/>
              <a:t> </a:t>
            </a:r>
            <a:r>
              <a:rPr lang="ru-RU" sz="1400" b="1" dirty="0" smtClean="0"/>
              <a:t>использование </a:t>
            </a:r>
            <a:r>
              <a:rPr lang="ru-RU" sz="1400" b="1" dirty="0"/>
              <a:t>функциональных возможностей информационных технологий </a:t>
            </a:r>
            <a:r>
              <a:rPr lang="ru-RU" sz="1400" b="1" dirty="0" smtClean="0"/>
              <a:t>–</a:t>
            </a:r>
            <a:r>
              <a:rPr lang="en-US" sz="1400" b="1" dirty="0" smtClean="0"/>
              <a:t> </a:t>
            </a:r>
            <a:r>
              <a:rPr lang="ru-RU" sz="1400" dirty="0" smtClean="0"/>
              <a:t>например</a:t>
            </a:r>
            <a:r>
              <a:rPr lang="ru-RU" sz="1400" dirty="0"/>
              <a:t>, возможность самостоятельного формирования пользователем их состава </a:t>
            </a:r>
            <a:r>
              <a:rPr lang="ru-RU" sz="1400" dirty="0" smtClean="0"/>
              <a:t>по</a:t>
            </a:r>
            <a:r>
              <a:rPr lang="en-US" sz="1400" dirty="0" smtClean="0"/>
              <a:t> </a:t>
            </a:r>
            <a:r>
              <a:rPr lang="ru-RU" sz="1400" dirty="0" smtClean="0"/>
              <a:t>органам </a:t>
            </a:r>
            <a:r>
              <a:rPr lang="ru-RU" sz="1400" dirty="0"/>
              <a:t>аудита (контроля</a:t>
            </a:r>
            <a:r>
              <a:rPr lang="ru-RU" sz="1400" dirty="0" smtClean="0"/>
              <a:t>)</a:t>
            </a:r>
            <a:r>
              <a:rPr lang="en-US" sz="1400" dirty="0" smtClean="0"/>
              <a:t> </a:t>
            </a:r>
            <a:r>
              <a:rPr lang="ru-RU" sz="1400" dirty="0" smtClean="0"/>
              <a:t>и</a:t>
            </a:r>
            <a:r>
              <a:rPr lang="en-US" sz="1400" dirty="0" smtClean="0"/>
              <a:t> </a:t>
            </a:r>
            <a:r>
              <a:rPr lang="ru-RU" sz="1400" dirty="0" smtClean="0"/>
              <a:t>предмету мероприятий</a:t>
            </a:r>
            <a:endParaRPr lang="ru-RU" sz="1400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5285414" y="4282090"/>
            <a:ext cx="1563957" cy="1538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ru-RU" sz="1400" dirty="0"/>
              <a:t>Технология проведения </a:t>
            </a:r>
            <a:r>
              <a:rPr lang="ru-RU" sz="1400" dirty="0" err="1" smtClean="0"/>
              <a:t>госаудита</a:t>
            </a:r>
            <a:endParaRPr lang="ru-RU" sz="1400" dirty="0" smtClean="0"/>
          </a:p>
          <a:p>
            <a:pPr>
              <a:spcAft>
                <a:spcPts val="1200"/>
              </a:spcAft>
            </a:pPr>
            <a:r>
              <a:rPr lang="ru-RU" sz="1400" dirty="0"/>
              <a:t>Внутренний финансовый </a:t>
            </a:r>
            <a:r>
              <a:rPr lang="ru-RU" sz="1400" dirty="0" smtClean="0"/>
              <a:t>аудит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33577540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2"/>
          <p:cNvSpPr/>
          <p:nvPr/>
        </p:nvSpPr>
        <p:spPr>
          <a:xfrm>
            <a:off x="1746704" y="197844"/>
            <a:ext cx="9891739" cy="72487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rPr>
              <a:t>ИНФОРМАЦИОННО-АНАЛИТИЧЕСКИЕ МАТЕРИАЛЫ</a:t>
            </a:r>
            <a:endParaRPr lang="ru-RU" sz="28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PT Sans" panose="020B0503020203020204" pitchFamily="34" charset="-52"/>
              <a:cs typeface="Arial" panose="020B06040202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799" y="2209408"/>
            <a:ext cx="4385071" cy="4442604"/>
          </a:xfrm>
          <a:prstGeom prst="rect">
            <a:avLst/>
          </a:prstGeom>
          <a:ln w="6350">
            <a:solidFill>
              <a:srgbClr val="5FD2E8"/>
            </a:solidFill>
          </a:ln>
        </p:spPr>
      </p:pic>
      <p:sp>
        <p:nvSpPr>
          <p:cNvPr id="7" name="Прямоугольник 6"/>
          <p:cNvSpPr/>
          <p:nvPr/>
        </p:nvSpPr>
        <p:spPr>
          <a:xfrm>
            <a:off x="1768418" y="1086300"/>
            <a:ext cx="9946255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/>
              <a:t>С  2018 года в ГИС ЕСГФК на ежеквартальной основе публикуются информационно-аналитические </a:t>
            </a:r>
            <a:r>
              <a:rPr lang="ru-RU" sz="1400" dirty="0"/>
              <a:t>материалы </a:t>
            </a:r>
            <a:r>
              <a:rPr lang="ru-RU" sz="1400" dirty="0" smtClean="0"/>
              <a:t>о проведении </a:t>
            </a:r>
            <a:r>
              <a:rPr lang="ru-RU" sz="1400" dirty="0"/>
              <a:t>государственного финансового аудита </a:t>
            </a:r>
            <a:r>
              <a:rPr lang="ru-RU" sz="1400" dirty="0" smtClean="0"/>
              <a:t>и</a:t>
            </a:r>
            <a:r>
              <a:rPr lang="en-US" sz="1400" dirty="0" smtClean="0"/>
              <a:t> </a:t>
            </a:r>
            <a:r>
              <a:rPr lang="ru-RU" sz="1400" dirty="0" smtClean="0"/>
              <a:t>контроля </a:t>
            </a:r>
            <a:r>
              <a:rPr lang="ru-RU" sz="1400" dirty="0"/>
              <a:t>в сфере бюджетных правоотношений. </a:t>
            </a: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 smtClean="0"/>
              <a:t>Материалы </a:t>
            </a:r>
            <a:r>
              <a:rPr lang="ru-RU" sz="1400" dirty="0"/>
              <a:t>содержат  наглядную </a:t>
            </a:r>
            <a:r>
              <a:rPr lang="ru-RU" sz="1400" dirty="0" err="1"/>
              <a:t>инфографику</a:t>
            </a:r>
            <a:r>
              <a:rPr lang="ru-RU" sz="1400" dirty="0"/>
              <a:t> </a:t>
            </a:r>
            <a:r>
              <a:rPr lang="ru-RU" sz="1400" dirty="0" smtClean="0"/>
              <a:t>и описание основных результатов </a:t>
            </a:r>
            <a:r>
              <a:rPr lang="ru-RU" sz="1400" dirty="0"/>
              <a:t>проведения органами Федерального казначейства контрольных мероприятий в финансово-бюджетной сфере в отчетном квартале.</a:t>
            </a:r>
          </a:p>
          <a:p>
            <a:endParaRPr lang="ru-RU" sz="1400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1174" y="2229929"/>
            <a:ext cx="2350698" cy="2350698"/>
          </a:xfrm>
          <a:prstGeom prst="rect">
            <a:avLst/>
          </a:prstGeom>
          <a:ln w="3175">
            <a:solidFill>
              <a:srgbClr val="5FD2E8"/>
            </a:solidFill>
          </a:ln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9175" y="2229929"/>
            <a:ext cx="2350698" cy="2350698"/>
          </a:xfrm>
          <a:prstGeom prst="rect">
            <a:avLst/>
          </a:prstGeom>
          <a:ln w="3175">
            <a:solidFill>
              <a:srgbClr val="5FD2E8"/>
            </a:solidFill>
          </a:ln>
        </p:spPr>
      </p:pic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11726124" y="6120000"/>
            <a:ext cx="447587" cy="391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74161" tIns="87080" rIns="174161" bIns="8708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ts val="0"/>
              </a:spcBef>
              <a:spcAft>
                <a:spcPts val="1200"/>
              </a:spcAft>
            </a:pPr>
            <a:r>
              <a:rPr lang="en-US" sz="1400" b="1" dirty="0" smtClean="0">
                <a:solidFill>
                  <a:schemeClr val="bg1"/>
                </a:solidFill>
                <a:ea typeface="PT Sans" panose="020B0503020203020204" pitchFamily="34" charset="-52"/>
                <a:cs typeface="Arial" panose="020B0604020202020204" pitchFamily="34" charset="0"/>
              </a:rPr>
              <a:t>7</a:t>
            </a:r>
            <a:endParaRPr lang="en-US" sz="1400" b="1" dirty="0">
              <a:solidFill>
                <a:schemeClr val="bg1"/>
              </a:solidFill>
              <a:ea typeface="PT Sans" panose="020B0503020203020204" pitchFamily="34" charset="-52"/>
              <a:cs typeface="Arial" panose="020B0604020202020204" pitchFamily="34" charset="0"/>
            </a:endParaRPr>
          </a:p>
        </p:txBody>
      </p:sp>
      <p:sp>
        <p:nvSpPr>
          <p:cNvPr id="12" name="Версия ИАМ для профессионалов" hidden="1"/>
          <p:cNvSpPr/>
          <p:nvPr/>
        </p:nvSpPr>
        <p:spPr>
          <a:xfrm>
            <a:off x="6285782" y="5945846"/>
            <a:ext cx="248728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rgbClr val="1AA9BF"/>
                </a:solidFill>
              </a:rPr>
              <a:t>Версия ИАМ </a:t>
            </a:r>
            <a:br>
              <a:rPr lang="ru-RU" sz="1400" dirty="0" smtClean="0">
                <a:solidFill>
                  <a:srgbClr val="1AA9BF"/>
                </a:solidFill>
              </a:rPr>
            </a:br>
            <a:r>
              <a:rPr lang="ru-RU" sz="1400" dirty="0" smtClean="0">
                <a:solidFill>
                  <a:srgbClr val="1AA9BF"/>
                </a:solidFill>
              </a:rPr>
              <a:t>для профессионалов</a:t>
            </a:r>
            <a:endParaRPr lang="ru-RU" sz="1400" dirty="0">
              <a:solidFill>
                <a:srgbClr val="1AA9BF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377797" y="4854614"/>
            <a:ext cx="5259237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/>
              <a:t>Предложения о составе информации в информационно-аналитических материалах (в том числе в случае выявления неточностей/ошибок в размещенных материалах) просим направлять на адрес электронной почты </a:t>
            </a:r>
            <a:r>
              <a:rPr lang="ru-RU" sz="1400" b="1" i="1" dirty="0">
                <a:solidFill>
                  <a:srgbClr val="DF2237"/>
                </a:solidFill>
              </a:rPr>
              <a:t>support@audit.gov.ru</a:t>
            </a:r>
            <a:r>
              <a:rPr lang="ru-RU" sz="1400" dirty="0"/>
              <a:t> с указанием в теме сообщения </a:t>
            </a:r>
            <a:r>
              <a:rPr lang="ru-RU" sz="1400" i="1" dirty="0">
                <a:solidFill>
                  <a:srgbClr val="1AA9BF"/>
                </a:solidFill>
              </a:rPr>
              <a:t>«Информационно-аналитические материалы в ГИС ЕСГФК».</a:t>
            </a:r>
          </a:p>
        </p:txBody>
      </p:sp>
    </p:spTree>
    <p:extLst>
      <p:ext uri="{BB962C8B-B14F-4D97-AF65-F5344CB8AC3E}">
        <p14:creationId xmlns:p14="http://schemas.microsoft.com/office/powerpoint/2010/main" val="34882738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2"/>
          <p:cNvSpPr/>
          <p:nvPr/>
        </p:nvSpPr>
        <p:spPr>
          <a:xfrm>
            <a:off x="1746704" y="123027"/>
            <a:ext cx="9891739" cy="72487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600"/>
              </a:spcBef>
              <a:spcAft>
                <a:spcPts val="0"/>
              </a:spcAft>
              <a:defRPr/>
            </a:pPr>
            <a:r>
              <a:rPr lang="ru-RU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rPr>
              <a:t>ЗНАЧИМЫЕ КОНТРОЛЬНЫЕ МЕРОПРИЯТИЯ</a:t>
            </a:r>
            <a:endParaRPr lang="ru-RU" sz="28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PT Sans" panose="020B0503020203020204" pitchFamily="34" charset="-52"/>
              <a:cs typeface="Arial" panose="020B0604020202020204" pitchFamily="34" charset="0"/>
            </a:endParaRPr>
          </a:p>
        </p:txBody>
      </p:sp>
      <p:sp>
        <p:nvSpPr>
          <p:cNvPr id="57" name="TextBox 56"/>
          <p:cNvSpPr txBox="1">
            <a:spLocks noChangeArrowheads="1"/>
          </p:cNvSpPr>
          <p:nvPr/>
        </p:nvSpPr>
        <p:spPr bwMode="auto">
          <a:xfrm>
            <a:off x="11726124" y="6120000"/>
            <a:ext cx="447587" cy="391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74161" tIns="87080" rIns="174161" bIns="8708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ts val="0"/>
              </a:spcBef>
              <a:spcAft>
                <a:spcPts val="1200"/>
              </a:spcAft>
            </a:pPr>
            <a:r>
              <a:rPr lang="ru-RU" sz="1400" b="1" dirty="0" smtClean="0">
                <a:solidFill>
                  <a:schemeClr val="bg1"/>
                </a:solidFill>
                <a:ea typeface="PT Sans" panose="020B0503020203020204" pitchFamily="34" charset="-52"/>
                <a:cs typeface="Arial" panose="020B0604020202020204" pitchFamily="34" charset="0"/>
              </a:rPr>
              <a:t>8</a:t>
            </a:r>
            <a:endParaRPr lang="en-US" sz="1400" b="1" dirty="0">
              <a:solidFill>
                <a:schemeClr val="bg1"/>
              </a:solidFill>
              <a:ea typeface="PT Sans" panose="020B0503020203020204" pitchFamily="34" charset="-52"/>
              <a:cs typeface="Arial" panose="020B0604020202020204" pitchFamily="34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2948617" y="953917"/>
            <a:ext cx="83733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</a:lstStyle>
          <a:p>
            <a:r>
              <a:rPr lang="ru-RU" sz="2000" b="1" dirty="0" smtClean="0">
                <a:solidFill>
                  <a:srgbClr val="1AA9BF"/>
                </a:solidFill>
                <a:ea typeface="PT Sans" panose="020B0503020203020204" pitchFamily="34" charset="-52"/>
                <a:cs typeface="Arial" panose="020B0604020202020204" pitchFamily="34" charset="0"/>
              </a:rPr>
              <a:t>Информация о значимых контрольных мероприятиях</a:t>
            </a:r>
            <a:endParaRPr lang="ru-RU" sz="2000" b="1" dirty="0">
              <a:solidFill>
                <a:srgbClr val="1AA9BF"/>
              </a:solidFill>
              <a:ea typeface="PT Sans" panose="020B0503020203020204" pitchFamily="34" charset="-52"/>
              <a:cs typeface="Arial" panose="020B0604020202020204" pitchFamily="34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2948615" y="2600323"/>
            <a:ext cx="85229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</a:lstStyle>
          <a:p>
            <a:r>
              <a:rPr lang="ru-RU" sz="2000" b="1" dirty="0" smtClean="0">
                <a:solidFill>
                  <a:srgbClr val="1AA9BF"/>
                </a:solidFill>
                <a:ea typeface="PT Sans" panose="020B0503020203020204" pitchFamily="34" charset="-52"/>
                <a:cs typeface="Arial" panose="020B0604020202020204" pitchFamily="34" charset="0"/>
              </a:rPr>
              <a:t>Информация о </a:t>
            </a:r>
            <a:r>
              <a:rPr lang="ru-RU" sz="2000" b="1" dirty="0">
                <a:solidFill>
                  <a:srgbClr val="1AA9BF"/>
                </a:solidFill>
                <a:ea typeface="PT Sans" panose="020B0503020203020204" pitchFamily="34" charset="-52"/>
                <a:cs typeface="Arial" panose="020B0604020202020204" pitchFamily="34" charset="0"/>
              </a:rPr>
              <a:t>наиболее </a:t>
            </a:r>
            <a:r>
              <a:rPr lang="ru-RU" sz="2000" b="1" dirty="0" smtClean="0">
                <a:solidFill>
                  <a:srgbClr val="1AA9BF"/>
                </a:solidFill>
                <a:ea typeface="PT Sans" panose="020B0503020203020204" pitchFamily="34" charset="-52"/>
                <a:cs typeface="Arial" panose="020B0604020202020204" pitchFamily="34" charset="0"/>
              </a:rPr>
              <a:t>значимых административных правонарушениях</a:t>
            </a:r>
            <a:endParaRPr lang="ru-RU" sz="2000" b="1" dirty="0">
              <a:solidFill>
                <a:srgbClr val="1AA9BF"/>
              </a:solidFill>
              <a:ea typeface="PT Sans" panose="020B0503020203020204" pitchFamily="34" charset="-52"/>
              <a:cs typeface="Arial" panose="020B0604020202020204" pitchFamily="34" charset="0"/>
            </a:endParaRPr>
          </a:p>
        </p:txBody>
      </p:sp>
      <p:sp>
        <p:nvSpPr>
          <p:cNvPr id="82" name="TextBox 17"/>
          <p:cNvSpPr txBox="1">
            <a:spLocks noChangeArrowheads="1"/>
          </p:cNvSpPr>
          <p:nvPr/>
        </p:nvSpPr>
        <p:spPr bwMode="auto">
          <a:xfrm>
            <a:off x="2948616" y="1354027"/>
            <a:ext cx="7791360" cy="1053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74161" tIns="87080" rIns="174161" bIns="8708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Aft>
                <a:spcPts val="600"/>
              </a:spcAft>
            </a:pPr>
            <a:r>
              <a:rPr lang="ru-RU" sz="1300" dirty="0" smtClean="0"/>
              <a:t>Должны удовлетворять </a:t>
            </a:r>
            <a:r>
              <a:rPr lang="ru-RU" sz="1300" dirty="0"/>
              <a:t>следующим трем условиям: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300" dirty="0" smtClean="0"/>
              <a:t>имеет </a:t>
            </a:r>
            <a:r>
              <a:rPr lang="ru-RU" sz="1300" dirty="0"/>
              <a:t>зарегистрированные результаты;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300" dirty="0" smtClean="0"/>
              <a:t>имеет </a:t>
            </a:r>
            <a:r>
              <a:rPr lang="ru-RU" sz="1300" dirty="0"/>
              <a:t>статус «чистовик»;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300" dirty="0" smtClean="0"/>
              <a:t>не </a:t>
            </a:r>
            <a:r>
              <a:rPr lang="ru-RU" sz="1300" dirty="0"/>
              <a:t>содержит данных ограниченного доступа.</a:t>
            </a:r>
          </a:p>
        </p:txBody>
      </p:sp>
      <p:sp>
        <p:nvSpPr>
          <p:cNvPr id="84" name="TextBox 17"/>
          <p:cNvSpPr txBox="1">
            <a:spLocks noChangeArrowheads="1"/>
          </p:cNvSpPr>
          <p:nvPr/>
        </p:nvSpPr>
        <p:spPr bwMode="auto">
          <a:xfrm>
            <a:off x="2948614" y="3339412"/>
            <a:ext cx="7791360" cy="1653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74161" tIns="87080" rIns="174161" bIns="8708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Aft>
                <a:spcPts val="600"/>
              </a:spcAft>
            </a:pPr>
            <a:r>
              <a:rPr lang="ru-RU" sz="1300" dirty="0" smtClean="0"/>
              <a:t>Необходимо </a:t>
            </a:r>
            <a:r>
              <a:rPr lang="ru-RU" sz="1300" dirty="0"/>
              <a:t>предоставить следующие реквизиты: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300" dirty="0" smtClean="0"/>
              <a:t>Наименование </a:t>
            </a:r>
            <a:r>
              <a:rPr lang="ru-RU" sz="1300" dirty="0"/>
              <a:t>контрольного мероприятия;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300" dirty="0" smtClean="0"/>
              <a:t>Дата </a:t>
            </a:r>
            <a:r>
              <a:rPr lang="ru-RU" sz="1300" dirty="0"/>
              <a:t>утверждении отчета/регистрации акта контрольного мероприятия;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300" dirty="0" smtClean="0"/>
              <a:t>Наименование </a:t>
            </a:r>
            <a:r>
              <a:rPr lang="ru-RU" sz="1300" dirty="0"/>
              <a:t>объекта контроля;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300" dirty="0" smtClean="0"/>
              <a:t>ФИО </a:t>
            </a:r>
            <a:r>
              <a:rPr lang="ru-RU" sz="1300" dirty="0"/>
              <a:t>и должность лица, привлеченного к административной ответственности;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300" dirty="0" smtClean="0"/>
              <a:t>Реквизиты </a:t>
            </a:r>
            <a:r>
              <a:rPr lang="ru-RU" sz="1300" dirty="0"/>
              <a:t>протокола об административном правонарушении;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300" dirty="0" smtClean="0"/>
              <a:t>Год </a:t>
            </a:r>
            <a:r>
              <a:rPr lang="ru-RU" sz="1300" dirty="0"/>
              <a:t>размещения информации.</a:t>
            </a:r>
          </a:p>
        </p:txBody>
      </p:sp>
      <p:sp>
        <p:nvSpPr>
          <p:cNvPr id="20" name="TextBox 17"/>
          <p:cNvSpPr txBox="1">
            <a:spLocks noChangeArrowheads="1"/>
          </p:cNvSpPr>
          <p:nvPr/>
        </p:nvSpPr>
        <p:spPr bwMode="auto">
          <a:xfrm>
            <a:off x="2048090" y="5220801"/>
            <a:ext cx="9261140" cy="1422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74161" tIns="87080" rIns="174161" bIns="8708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ru-RU" sz="1300" dirty="0"/>
              <a:t>Предложения о размещении в ГИС ЕСГФК информации о значимых контрольных мероприятиях, фактах привлечения к административной ответственности просим направлять в виде обращения на адрес </a:t>
            </a:r>
            <a:r>
              <a:rPr lang="ru-RU" sz="1300" b="1" i="1" dirty="0">
                <a:solidFill>
                  <a:srgbClr val="DF2237"/>
                </a:solidFill>
              </a:rPr>
              <a:t>support@audit.gov.ru</a:t>
            </a:r>
            <a:r>
              <a:rPr lang="ru-RU" sz="1300" dirty="0"/>
              <a:t>, с указанием в теме письма </a:t>
            </a:r>
            <a:r>
              <a:rPr lang="ru-RU" sz="1300" dirty="0" smtClean="0"/>
              <a:t>соответственно</a:t>
            </a:r>
            <a:r>
              <a:rPr lang="en-US" sz="1300" dirty="0" smtClean="0"/>
              <a:t> </a:t>
            </a:r>
            <a:r>
              <a:rPr lang="ru-RU" sz="1300" b="1" i="1" dirty="0" smtClean="0">
                <a:solidFill>
                  <a:srgbClr val="1AA9BF"/>
                </a:solidFill>
                <a:ea typeface="PT Sans" panose="020B0503020203020204" pitchFamily="34" charset="-52"/>
                <a:cs typeface="Arial" panose="020B0604020202020204" pitchFamily="34" charset="0"/>
              </a:rPr>
              <a:t>«размещение </a:t>
            </a:r>
            <a:r>
              <a:rPr lang="ru-RU" sz="1300" b="1" i="1" dirty="0">
                <a:solidFill>
                  <a:srgbClr val="1AA9BF"/>
                </a:solidFill>
                <a:ea typeface="PT Sans" panose="020B0503020203020204" pitchFamily="34" charset="-52"/>
                <a:cs typeface="Arial" panose="020B0604020202020204" pitchFamily="34" charset="0"/>
              </a:rPr>
              <a:t>информации </a:t>
            </a:r>
            <a:r>
              <a:rPr lang="ru-RU" sz="1300" b="1" i="1" dirty="0" smtClean="0">
                <a:solidFill>
                  <a:srgbClr val="1AA9BF"/>
                </a:solidFill>
                <a:ea typeface="PT Sans" panose="020B0503020203020204" pitchFamily="34" charset="-52"/>
                <a:cs typeface="Arial" panose="020B0604020202020204" pitchFamily="34" charset="0"/>
              </a:rPr>
              <a:t>по значимым </a:t>
            </a:r>
            <a:r>
              <a:rPr lang="ru-RU" sz="1300" b="1" i="1" dirty="0">
                <a:solidFill>
                  <a:srgbClr val="1AA9BF"/>
                </a:solidFill>
                <a:ea typeface="PT Sans" panose="020B0503020203020204" pitchFamily="34" charset="-52"/>
                <a:cs typeface="Arial" panose="020B0604020202020204" pitchFamily="34" charset="0"/>
              </a:rPr>
              <a:t>контрольным мероприятиям»</a:t>
            </a:r>
            <a:r>
              <a:rPr lang="ru-RU" sz="1300" i="1" dirty="0"/>
              <a:t>, </a:t>
            </a:r>
            <a:r>
              <a:rPr lang="ru-RU" sz="1300" b="1" i="1" dirty="0">
                <a:solidFill>
                  <a:srgbClr val="1AA9BF"/>
                </a:solidFill>
                <a:ea typeface="PT Sans" panose="020B0503020203020204" pitchFamily="34" charset="-52"/>
                <a:cs typeface="Arial" panose="020B0604020202020204" pitchFamily="34" charset="0"/>
              </a:rPr>
              <a:t>«размещение информации о фактах </a:t>
            </a:r>
            <a:r>
              <a:rPr lang="ru-RU" sz="1300" b="1" i="1" dirty="0" smtClean="0">
                <a:solidFill>
                  <a:srgbClr val="1AA9BF"/>
                </a:solidFill>
                <a:ea typeface="PT Sans" panose="020B0503020203020204" pitchFamily="34" charset="-52"/>
                <a:cs typeface="Arial" panose="020B0604020202020204" pitchFamily="34" charset="0"/>
              </a:rPr>
              <a:t>по административным </a:t>
            </a:r>
            <a:r>
              <a:rPr lang="ru-RU" sz="1300" b="1" i="1" dirty="0">
                <a:solidFill>
                  <a:srgbClr val="1AA9BF"/>
                </a:solidFill>
                <a:ea typeface="PT Sans" panose="020B0503020203020204" pitchFamily="34" charset="-52"/>
                <a:cs typeface="Arial" panose="020B0604020202020204" pitchFamily="34" charset="0"/>
              </a:rPr>
              <a:t>правонарушениям»</a:t>
            </a:r>
            <a:r>
              <a:rPr lang="ru-RU" sz="1300" i="1" dirty="0"/>
              <a:t>, </a:t>
            </a:r>
            <a:r>
              <a:rPr lang="ru-RU" sz="1300" dirty="0"/>
              <a:t>с приложением </a:t>
            </a:r>
            <a:r>
              <a:rPr lang="ru-RU" sz="1300" dirty="0" smtClean="0"/>
              <a:t>сканированного </a:t>
            </a:r>
            <a:r>
              <a:rPr lang="ru-RU" sz="1300" dirty="0"/>
              <a:t>образа запроса, содержащего обязательный состав информации, подписанного руководителем органа </a:t>
            </a:r>
            <a:r>
              <a:rPr lang="ru-RU" sz="1300" dirty="0" smtClean="0"/>
              <a:t>контроля.</a:t>
            </a:r>
            <a:endParaRPr lang="ru-RU" sz="13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4519" y="2669960"/>
            <a:ext cx="798750" cy="1035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08676" y="1025548"/>
            <a:ext cx="777656" cy="717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567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3712845" y="2402205"/>
            <a:ext cx="7536180" cy="1541146"/>
          </a:xfrm>
          <a:noFill/>
          <a:ln>
            <a:noFill/>
          </a:ln>
          <a:effectLst/>
          <a:ex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defTabSz="457200" fontAlgn="auto">
              <a:spcBef>
                <a:spcPts val="600"/>
              </a:spcBef>
              <a:spcAft>
                <a:spcPts val="0"/>
              </a:spcAft>
            </a:pPr>
            <a:r>
              <a:rPr lang="ru-RU" sz="3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rPr>
              <a:t>СПАСИБО ЗА ВНИМАНИЕ</a:t>
            </a:r>
            <a:r>
              <a:rPr lang="en-US" sz="3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rPr>
              <a:t> </a:t>
            </a:r>
            <a:r>
              <a:rPr lang="en-US" sz="3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rPr>
              <a:t>!</a:t>
            </a:r>
            <a:endParaRPr lang="ru-RU" sz="30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PT Sans" panose="020B0503020203020204" pitchFamily="34" charset="-5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473316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Специальное оформление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19764</TotalTime>
  <Words>651</Words>
  <Application>Microsoft Office PowerPoint</Application>
  <PresentationFormat>Широкоэкранный</PresentationFormat>
  <Paragraphs>134</Paragraphs>
  <Slides>10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7" baseType="lpstr">
      <vt:lpstr>Arial</vt:lpstr>
      <vt:lpstr>Calibri</vt:lpstr>
      <vt:lpstr>Calibri Light</vt:lpstr>
      <vt:lpstr>Mangal</vt:lpstr>
      <vt:lpstr>PT Sans</vt:lpstr>
      <vt:lpstr>1_Специальное оформление</vt:lpstr>
      <vt:lpstr>Custom Design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ПАРМАЛОГИКА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Применение ИАС УВГА  при проведении  аудита Счетной палатой Российской Федерации</dc:title>
  <dc:creator>Davydov, Andrey S.</dc:creator>
  <cp:lastModifiedBy>Другалев Анатолий Сергеевич</cp:lastModifiedBy>
  <cp:revision>424</cp:revision>
  <cp:lastPrinted>2017-05-24T11:11:21Z</cp:lastPrinted>
  <dcterms:created xsi:type="dcterms:W3CDTF">2017-04-14T13:31:49Z</dcterms:created>
  <dcterms:modified xsi:type="dcterms:W3CDTF">2018-06-27T06:45:53Z</dcterms:modified>
</cp:coreProperties>
</file>