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2"/>
  </p:notesMasterIdLst>
  <p:sldIdLst>
    <p:sldId id="436" r:id="rId2"/>
    <p:sldId id="430" r:id="rId3"/>
    <p:sldId id="437" r:id="rId4"/>
    <p:sldId id="440" r:id="rId5"/>
    <p:sldId id="442" r:id="rId6"/>
    <p:sldId id="432" r:id="rId7"/>
    <p:sldId id="434" r:id="rId8"/>
    <p:sldId id="433" r:id="rId9"/>
    <p:sldId id="444" r:id="rId10"/>
    <p:sldId id="435" r:id="rId11"/>
  </p:sldIdLst>
  <p:sldSz cx="12192000" cy="6858000"/>
  <p:notesSz cx="6794500" cy="9906000"/>
  <p:embeddedFontLst>
    <p:embeddedFont>
      <p:font typeface="Franklin Gothic Heavy" panose="020B0903020102020204" pitchFamily="34" charset="0"/>
      <p:regular r:id="rId13"/>
      <p:italic r:id="rId14"/>
    </p:embeddedFont>
    <p:embeddedFont>
      <p:font typeface="Tahoma" panose="020B0604030504040204" pitchFamily="34" charset="0"/>
      <p:regular r:id="rId15"/>
      <p:bold r:id="rId16"/>
    </p:embeddedFont>
    <p:embeddedFont>
      <p:font typeface="Kristen ITC" panose="03050502040202030202" pitchFamily="66" charset="0"/>
      <p:regular r:id="rId17"/>
    </p:embeddedFont>
    <p:embeddedFont>
      <p:font typeface="Calibri Light" panose="020B060402020202020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дрин Евгений Игоревич" initials="ШЕ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DBE9"/>
    <a:srgbClr val="FFEFEF"/>
    <a:srgbClr val="FFE1E1"/>
    <a:srgbClr val="FFD5D5"/>
    <a:srgbClr val="FFD1D1"/>
    <a:srgbClr val="FFCCCC"/>
    <a:srgbClr val="FFCCFF"/>
    <a:srgbClr val="FFFFFF"/>
    <a:srgbClr val="147DF0"/>
    <a:srgbClr val="82E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925" autoAdjust="0"/>
  </p:normalViewPr>
  <p:slideViewPr>
    <p:cSldViewPr snapToGrid="0" showGuides="1">
      <p:cViewPr>
        <p:scale>
          <a:sx n="90" d="100"/>
          <a:sy n="90" d="100"/>
        </p:scale>
        <p:origin x="-1362" y="-666"/>
      </p:cViewPr>
      <p:guideLst>
        <p:guide orient="horz" pos="2160"/>
        <p:guide pos="3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23488-4F69-4CC4-BEC2-B77A5DA0A0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970033-4FA6-4ABE-8E47-FAE3867B4BF1}">
      <dgm:prSet phldrT="[Текст]" custT="1"/>
      <dgm:spPr>
        <a:solidFill>
          <a:srgbClr val="71DBE9">
            <a:alpha val="3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 ли превышение объема выявленных нарушений над объемом проверенных средств?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E7919-836D-418B-BD63-0C6BFF988275}" type="parTrans" cxnId="{ACA6F1DF-E14B-4BEA-A8F8-8864D24776A5}">
      <dgm:prSet/>
      <dgm:spPr/>
      <dgm:t>
        <a:bodyPr/>
        <a:lstStyle/>
        <a:p>
          <a:endParaRPr lang="ru-RU"/>
        </a:p>
      </dgm:t>
    </dgm:pt>
    <dgm:pt modelId="{5A6B8984-C7CE-4ACA-BD89-6FD3BED78AC5}" type="sibTrans" cxnId="{ACA6F1DF-E14B-4BEA-A8F8-8864D24776A5}">
      <dgm:prSet/>
      <dgm:spPr/>
      <dgm:t>
        <a:bodyPr/>
        <a:lstStyle/>
        <a:p>
          <a:endParaRPr lang="ru-RU"/>
        </a:p>
      </dgm:t>
    </dgm:pt>
    <dgm:pt modelId="{EB93BF32-940F-487C-9E27-BB3F5E1B7BDA}">
      <dgm:prSet phldrT="[Текст]" custT="1"/>
      <dgm:spPr>
        <a:solidFill>
          <a:srgbClr val="FFD5D5">
            <a:alpha val="50000"/>
          </a:srgbClr>
        </a:solidFill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Да. Суммы нарушений вносятся по Акту независимо от того превышает ли сумма выявленных нарушений сумму проверенных средств или нет.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B1E50-F2DA-4D6D-987D-B306CDE489B2}" type="parTrans" cxnId="{64EF14AD-AF5C-4CA2-B2A1-22BADE2BD918}">
      <dgm:prSet/>
      <dgm:spPr/>
      <dgm:t>
        <a:bodyPr/>
        <a:lstStyle/>
        <a:p>
          <a:endParaRPr lang="ru-RU"/>
        </a:p>
      </dgm:t>
    </dgm:pt>
    <dgm:pt modelId="{9F093E33-AA69-46F4-B79E-8D241CF598C7}" type="sibTrans" cxnId="{64EF14AD-AF5C-4CA2-B2A1-22BADE2BD918}">
      <dgm:prSet/>
      <dgm:spPr/>
      <dgm:t>
        <a:bodyPr/>
        <a:lstStyle/>
        <a:p>
          <a:endParaRPr lang="ru-RU"/>
        </a:p>
      </dgm:t>
    </dgm:pt>
    <dgm:pt modelId="{DB02FBC0-948B-48B1-A1F2-FFD82ED9748D}">
      <dgm:prSet phldrT="[Текст]" custT="1"/>
      <dgm:spPr>
        <a:solidFill>
          <a:srgbClr val="71DBE9">
            <a:alpha val="3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какой период учитывается оплата труда сотрудников УФК, привлеченных к проведению КМ, не являющихся сотрудниками КРО?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F672E-58AA-4DCD-A176-858F15031332}" type="parTrans" cxnId="{E393DC17-D1E3-4328-A269-B5EA854132C3}">
      <dgm:prSet/>
      <dgm:spPr/>
      <dgm:t>
        <a:bodyPr/>
        <a:lstStyle/>
        <a:p>
          <a:endParaRPr lang="ru-RU"/>
        </a:p>
      </dgm:t>
    </dgm:pt>
    <dgm:pt modelId="{68CB6F47-019D-43C8-9D7F-D97A8E358B18}" type="sibTrans" cxnId="{E393DC17-D1E3-4328-A269-B5EA854132C3}">
      <dgm:prSet/>
      <dgm:spPr/>
      <dgm:t>
        <a:bodyPr/>
        <a:lstStyle/>
        <a:p>
          <a:endParaRPr lang="ru-RU"/>
        </a:p>
      </dgm:t>
    </dgm:pt>
    <dgm:pt modelId="{A7433909-7487-47F9-9458-8D87891E7E40}">
      <dgm:prSet phldrT="[Текст]" custT="1"/>
      <dgm:spPr>
        <a:solidFill>
          <a:srgbClr val="FFD5D5">
            <a:alpha val="5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период участия таких сотрудников в проведении КМ.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57885-65C7-43F3-B0BF-21427561EC9D}" type="parTrans" cxnId="{033CCFD3-1DA3-4717-BDDA-0BD6EBCC38FC}">
      <dgm:prSet/>
      <dgm:spPr/>
      <dgm:t>
        <a:bodyPr/>
        <a:lstStyle/>
        <a:p>
          <a:endParaRPr lang="ru-RU"/>
        </a:p>
      </dgm:t>
    </dgm:pt>
    <dgm:pt modelId="{AAAB767F-FD6D-4D2B-9E1E-D63B599BE685}" type="sibTrans" cxnId="{033CCFD3-1DA3-4717-BDDA-0BD6EBCC38FC}">
      <dgm:prSet/>
      <dgm:spPr/>
      <dgm:t>
        <a:bodyPr/>
        <a:lstStyle/>
        <a:p>
          <a:endParaRPr lang="ru-RU"/>
        </a:p>
      </dgm:t>
    </dgm:pt>
    <dgm:pt modelId="{75322267-D076-4FC9-BBA2-7BCD7DE99535}">
      <dgm:prSet phldrT="[Текст]" custT="1"/>
      <dgm:spPr>
        <a:solidFill>
          <a:srgbClr val="FFD5D5">
            <a:alpha val="5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 отражение в разделе 3а Отчета по полномочиям* в случае направления информации о нарушении в уполномоченный орган. Указанные нарушения не отражаются в отчетности по реализации полномочий ФК.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5B744-0318-4CE6-9F59-154C4E878579}" type="sibTrans" cxnId="{099EB0BF-B8C8-4C8B-8B68-9B04EFB597C4}">
      <dgm:prSet/>
      <dgm:spPr/>
      <dgm:t>
        <a:bodyPr/>
        <a:lstStyle/>
        <a:p>
          <a:endParaRPr lang="ru-RU"/>
        </a:p>
      </dgm:t>
    </dgm:pt>
    <dgm:pt modelId="{27365D01-BEB2-4292-9F80-031DC4E0CF21}" type="parTrans" cxnId="{099EB0BF-B8C8-4C8B-8B68-9B04EFB597C4}">
      <dgm:prSet/>
      <dgm:spPr/>
      <dgm:t>
        <a:bodyPr/>
        <a:lstStyle/>
        <a:p>
          <a:endParaRPr lang="ru-RU"/>
        </a:p>
      </dgm:t>
    </dgm:pt>
    <dgm:pt modelId="{8DA5BB29-C336-4337-BE7E-E48BD7D1D342}">
      <dgm:prSet phldrT="[Текст]" custT="1"/>
      <dgm:spPr>
        <a:solidFill>
          <a:srgbClr val="71DBE9">
            <a:alpha val="3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Каков порядок отражения в </a:t>
          </a:r>
          <a:r>
            <a:rPr lang="ru-RU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АСП признаков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нарушений, не относящихся к полномочиям Федерального казначейства?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30D25-A115-4406-9894-AF1DE31A5FBA}" type="sibTrans" cxnId="{AAAF5EC6-D8FA-4681-A6EC-FCA962B8EE38}">
      <dgm:prSet/>
      <dgm:spPr/>
      <dgm:t>
        <a:bodyPr/>
        <a:lstStyle/>
        <a:p>
          <a:endParaRPr lang="ru-RU"/>
        </a:p>
      </dgm:t>
    </dgm:pt>
    <dgm:pt modelId="{B9EB99B3-4DB1-400A-AA01-911DFC9FD142}" type="parTrans" cxnId="{AAAF5EC6-D8FA-4681-A6EC-FCA962B8EE38}">
      <dgm:prSet/>
      <dgm:spPr/>
      <dgm:t>
        <a:bodyPr/>
        <a:lstStyle/>
        <a:p>
          <a:endParaRPr lang="ru-RU"/>
        </a:p>
      </dgm:t>
    </dgm:pt>
    <dgm:pt modelId="{A3F1D13E-5121-4C28-9576-1B113CB9AE48}" type="pres">
      <dgm:prSet presAssocID="{26723488-4F69-4CC4-BEC2-B77A5DA0A0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5C53D-1769-4D32-A9F1-FE4BEA3AA21D}" type="pres">
      <dgm:prSet presAssocID="{DF970033-4FA6-4ABE-8E47-FAE3867B4BF1}" presName="linNode" presStyleCnt="0"/>
      <dgm:spPr/>
    </dgm:pt>
    <dgm:pt modelId="{F3DA6B05-10E6-4D2F-AF97-202F3CAAD85B}" type="pres">
      <dgm:prSet presAssocID="{DF970033-4FA6-4ABE-8E47-FAE3867B4BF1}" presName="parentText" presStyleLbl="node1" presStyleIdx="0" presStyleCnt="3" custLinFactNeighborX="-138" custLinFactNeighborY="-59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4B26A-99B3-4D5D-B853-03D874BE5633}" type="pres">
      <dgm:prSet presAssocID="{DF970033-4FA6-4ABE-8E47-FAE3867B4BF1}" presName="descendantText" presStyleLbl="alignAccFollowNode1" presStyleIdx="0" presStyleCnt="3" custScaleY="114575" custLinFactNeighborY="1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7CD0A-0D9F-4BDA-BB23-CB107AE1CF2C}" type="pres">
      <dgm:prSet presAssocID="{5A6B8984-C7CE-4ACA-BD89-6FD3BED78AC5}" presName="sp" presStyleCnt="0"/>
      <dgm:spPr/>
    </dgm:pt>
    <dgm:pt modelId="{597B8BAB-24AA-46AA-A38B-43783292120B}" type="pres">
      <dgm:prSet presAssocID="{8DA5BB29-C336-4337-BE7E-E48BD7D1D342}" presName="linNode" presStyleCnt="0"/>
      <dgm:spPr/>
    </dgm:pt>
    <dgm:pt modelId="{2BC1440A-0EE3-4EF7-AA35-58A8C081B2D0}" type="pres">
      <dgm:prSet presAssocID="{8DA5BB29-C336-4337-BE7E-E48BD7D1D34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4C974-14BA-4891-8D38-4B1C6C4E7942}" type="pres">
      <dgm:prSet presAssocID="{8DA5BB29-C336-4337-BE7E-E48BD7D1D342}" presName="descendantText" presStyleLbl="alignAccFollowNode1" presStyleIdx="1" presStyleCnt="3" custScaleX="99634" custScaleY="121811" custLinFactNeighborX="2495" custLinFactNeighborY="-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0DEEB-1D00-4F8D-94EC-A1D4E1B76E8D}" type="pres">
      <dgm:prSet presAssocID="{F9C30D25-A115-4406-9894-AF1DE31A5FBA}" presName="sp" presStyleCnt="0"/>
      <dgm:spPr/>
    </dgm:pt>
    <dgm:pt modelId="{95E773AB-E0B7-4EF8-9D03-D2DFA469A20E}" type="pres">
      <dgm:prSet presAssocID="{DB02FBC0-948B-48B1-A1F2-FFD82ED9748D}" presName="linNode" presStyleCnt="0"/>
      <dgm:spPr/>
    </dgm:pt>
    <dgm:pt modelId="{14CA25F8-F640-4935-8DCE-B5A4A11EADE6}" type="pres">
      <dgm:prSet presAssocID="{DB02FBC0-948B-48B1-A1F2-FFD82ED9748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235CB-F5BE-447F-9A32-880B8062F4EE}" type="pres">
      <dgm:prSet presAssocID="{DB02FBC0-948B-48B1-A1F2-FFD82ED9748D}" presName="descendantText" presStyleLbl="alignAccFollowNode1" presStyleIdx="2" presStyleCnt="3" custScaleY="114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374E0B-F328-4DB6-9C7C-65DAB5CBEF86}" type="presOf" srcId="{A7433909-7487-47F9-9458-8D87891E7E40}" destId="{30D235CB-F5BE-447F-9A32-880B8062F4EE}" srcOrd="0" destOrd="0" presId="urn:microsoft.com/office/officeart/2005/8/layout/vList5"/>
    <dgm:cxn modelId="{CAB4C12A-54A0-4AFF-9BE9-FD98A87F8486}" type="presOf" srcId="{DF970033-4FA6-4ABE-8E47-FAE3867B4BF1}" destId="{F3DA6B05-10E6-4D2F-AF97-202F3CAAD85B}" srcOrd="0" destOrd="0" presId="urn:microsoft.com/office/officeart/2005/8/layout/vList5"/>
    <dgm:cxn modelId="{099EB0BF-B8C8-4C8B-8B68-9B04EFB597C4}" srcId="{8DA5BB29-C336-4337-BE7E-E48BD7D1D342}" destId="{75322267-D076-4FC9-BBA2-7BCD7DE99535}" srcOrd="0" destOrd="0" parTransId="{27365D01-BEB2-4292-9F80-031DC4E0CF21}" sibTransId="{0A15B744-0318-4CE6-9F59-154C4E878579}"/>
    <dgm:cxn modelId="{821B343C-8E92-43C9-AF82-04D7B56B9F93}" type="presOf" srcId="{DB02FBC0-948B-48B1-A1F2-FFD82ED9748D}" destId="{14CA25F8-F640-4935-8DCE-B5A4A11EADE6}" srcOrd="0" destOrd="0" presId="urn:microsoft.com/office/officeart/2005/8/layout/vList5"/>
    <dgm:cxn modelId="{033CCFD3-1DA3-4717-BDDA-0BD6EBCC38FC}" srcId="{DB02FBC0-948B-48B1-A1F2-FFD82ED9748D}" destId="{A7433909-7487-47F9-9458-8D87891E7E40}" srcOrd="0" destOrd="0" parTransId="{70E57885-65C7-43F3-B0BF-21427561EC9D}" sibTransId="{AAAB767F-FD6D-4D2B-9E1E-D63B599BE685}"/>
    <dgm:cxn modelId="{FB99783E-EBFE-4746-AF45-F34DB99D9F97}" type="presOf" srcId="{EB93BF32-940F-487C-9E27-BB3F5E1B7BDA}" destId="{5F94B26A-99B3-4D5D-B853-03D874BE5633}" srcOrd="0" destOrd="0" presId="urn:microsoft.com/office/officeart/2005/8/layout/vList5"/>
    <dgm:cxn modelId="{ACA6F1DF-E14B-4BEA-A8F8-8864D24776A5}" srcId="{26723488-4F69-4CC4-BEC2-B77A5DA0A071}" destId="{DF970033-4FA6-4ABE-8E47-FAE3867B4BF1}" srcOrd="0" destOrd="0" parTransId="{F72E7919-836D-418B-BD63-0C6BFF988275}" sibTransId="{5A6B8984-C7CE-4ACA-BD89-6FD3BED78AC5}"/>
    <dgm:cxn modelId="{4D14EF86-F4F2-4E21-AAFE-B9FC807EC1B8}" type="presOf" srcId="{75322267-D076-4FC9-BBA2-7BCD7DE99535}" destId="{E0E4C974-14BA-4891-8D38-4B1C6C4E7942}" srcOrd="0" destOrd="0" presId="urn:microsoft.com/office/officeart/2005/8/layout/vList5"/>
    <dgm:cxn modelId="{64EF14AD-AF5C-4CA2-B2A1-22BADE2BD918}" srcId="{DF970033-4FA6-4ABE-8E47-FAE3867B4BF1}" destId="{EB93BF32-940F-487C-9E27-BB3F5E1B7BDA}" srcOrd="0" destOrd="0" parTransId="{7DDB1E50-F2DA-4D6D-987D-B306CDE489B2}" sibTransId="{9F093E33-AA69-46F4-B79E-8D241CF598C7}"/>
    <dgm:cxn modelId="{E393DC17-D1E3-4328-A269-B5EA854132C3}" srcId="{26723488-4F69-4CC4-BEC2-B77A5DA0A071}" destId="{DB02FBC0-948B-48B1-A1F2-FFD82ED9748D}" srcOrd="2" destOrd="0" parTransId="{4FBF672E-58AA-4DCD-A176-858F15031332}" sibTransId="{68CB6F47-019D-43C8-9D7F-D97A8E358B18}"/>
    <dgm:cxn modelId="{14CA5EDD-3899-41CE-A297-E6156BAB36C4}" type="presOf" srcId="{8DA5BB29-C336-4337-BE7E-E48BD7D1D342}" destId="{2BC1440A-0EE3-4EF7-AA35-58A8C081B2D0}" srcOrd="0" destOrd="0" presId="urn:microsoft.com/office/officeart/2005/8/layout/vList5"/>
    <dgm:cxn modelId="{AAAF5EC6-D8FA-4681-A6EC-FCA962B8EE38}" srcId="{26723488-4F69-4CC4-BEC2-B77A5DA0A071}" destId="{8DA5BB29-C336-4337-BE7E-E48BD7D1D342}" srcOrd="1" destOrd="0" parTransId="{B9EB99B3-4DB1-400A-AA01-911DFC9FD142}" sibTransId="{F9C30D25-A115-4406-9894-AF1DE31A5FBA}"/>
    <dgm:cxn modelId="{B48237A7-A8D3-4533-9435-2241687113DE}" type="presOf" srcId="{26723488-4F69-4CC4-BEC2-B77A5DA0A071}" destId="{A3F1D13E-5121-4C28-9576-1B113CB9AE48}" srcOrd="0" destOrd="0" presId="urn:microsoft.com/office/officeart/2005/8/layout/vList5"/>
    <dgm:cxn modelId="{814BE6AA-6249-4093-B014-AA45E52812D0}" type="presParOf" srcId="{A3F1D13E-5121-4C28-9576-1B113CB9AE48}" destId="{D855C53D-1769-4D32-A9F1-FE4BEA3AA21D}" srcOrd="0" destOrd="0" presId="urn:microsoft.com/office/officeart/2005/8/layout/vList5"/>
    <dgm:cxn modelId="{24132CA4-D5DB-4C7A-BA64-5CBD4C1DD5B0}" type="presParOf" srcId="{D855C53D-1769-4D32-A9F1-FE4BEA3AA21D}" destId="{F3DA6B05-10E6-4D2F-AF97-202F3CAAD85B}" srcOrd="0" destOrd="0" presId="urn:microsoft.com/office/officeart/2005/8/layout/vList5"/>
    <dgm:cxn modelId="{E0213F2E-69CB-4FD4-BC52-CDA5770E5B9E}" type="presParOf" srcId="{D855C53D-1769-4D32-A9F1-FE4BEA3AA21D}" destId="{5F94B26A-99B3-4D5D-B853-03D874BE5633}" srcOrd="1" destOrd="0" presId="urn:microsoft.com/office/officeart/2005/8/layout/vList5"/>
    <dgm:cxn modelId="{7616924C-FFE0-4DA3-8B1F-F84A0B97AE7A}" type="presParOf" srcId="{A3F1D13E-5121-4C28-9576-1B113CB9AE48}" destId="{0D17CD0A-0D9F-4BDA-BB23-CB107AE1CF2C}" srcOrd="1" destOrd="0" presId="urn:microsoft.com/office/officeart/2005/8/layout/vList5"/>
    <dgm:cxn modelId="{4556859A-41B6-4593-999C-26CF97783E1A}" type="presParOf" srcId="{A3F1D13E-5121-4C28-9576-1B113CB9AE48}" destId="{597B8BAB-24AA-46AA-A38B-43783292120B}" srcOrd="2" destOrd="0" presId="urn:microsoft.com/office/officeart/2005/8/layout/vList5"/>
    <dgm:cxn modelId="{B5EC4F91-59E4-4E37-B7DE-600222991298}" type="presParOf" srcId="{597B8BAB-24AA-46AA-A38B-43783292120B}" destId="{2BC1440A-0EE3-4EF7-AA35-58A8C081B2D0}" srcOrd="0" destOrd="0" presId="urn:microsoft.com/office/officeart/2005/8/layout/vList5"/>
    <dgm:cxn modelId="{14A82A62-7D9B-409F-806F-6C294C5DEFED}" type="presParOf" srcId="{597B8BAB-24AA-46AA-A38B-43783292120B}" destId="{E0E4C974-14BA-4891-8D38-4B1C6C4E7942}" srcOrd="1" destOrd="0" presId="urn:microsoft.com/office/officeart/2005/8/layout/vList5"/>
    <dgm:cxn modelId="{5FE7943C-8B3B-4222-B7C0-14187DD1A7F1}" type="presParOf" srcId="{A3F1D13E-5121-4C28-9576-1B113CB9AE48}" destId="{DF10DEEB-1D00-4F8D-94EC-A1D4E1B76E8D}" srcOrd="3" destOrd="0" presId="urn:microsoft.com/office/officeart/2005/8/layout/vList5"/>
    <dgm:cxn modelId="{1EBAA2C3-26F0-41EE-8B39-7045C865E1B4}" type="presParOf" srcId="{A3F1D13E-5121-4C28-9576-1B113CB9AE48}" destId="{95E773AB-E0B7-4EF8-9D03-D2DFA469A20E}" srcOrd="4" destOrd="0" presId="urn:microsoft.com/office/officeart/2005/8/layout/vList5"/>
    <dgm:cxn modelId="{87F3FC8F-2801-4313-BCE7-37EAB4138A55}" type="presParOf" srcId="{95E773AB-E0B7-4EF8-9D03-D2DFA469A20E}" destId="{14CA25F8-F640-4935-8DCE-B5A4A11EADE6}" srcOrd="0" destOrd="0" presId="urn:microsoft.com/office/officeart/2005/8/layout/vList5"/>
    <dgm:cxn modelId="{AD0C000A-5992-46C4-807C-8D6F00218A7B}" type="presParOf" srcId="{95E773AB-E0B7-4EF8-9D03-D2DFA469A20E}" destId="{30D235CB-F5BE-447F-9A32-880B8062F4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23488-4F69-4CC4-BEC2-B77A5DA0A0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970033-4FA6-4ABE-8E47-FAE3867B4BF1}">
      <dgm:prSet phldrT="[Текст]" custT="1"/>
      <dgm:spPr>
        <a:solidFill>
          <a:srgbClr val="71DBE9">
            <a:alpha val="3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отражается в АСП</a:t>
          </a:r>
          <a:b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нарушение, которое отсутствует в Классификаторе нарушений?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E7919-836D-418B-BD63-0C6BFF988275}" type="parTrans" cxnId="{ACA6F1DF-E14B-4BEA-A8F8-8864D24776A5}">
      <dgm:prSet/>
      <dgm:spPr/>
      <dgm:t>
        <a:bodyPr/>
        <a:lstStyle/>
        <a:p>
          <a:endParaRPr lang="ru-RU"/>
        </a:p>
      </dgm:t>
    </dgm:pt>
    <dgm:pt modelId="{5A6B8984-C7CE-4ACA-BD89-6FD3BED78AC5}" type="sibTrans" cxnId="{ACA6F1DF-E14B-4BEA-A8F8-8864D24776A5}">
      <dgm:prSet/>
      <dgm:spPr/>
      <dgm:t>
        <a:bodyPr/>
        <a:lstStyle/>
        <a:p>
          <a:endParaRPr lang="ru-RU"/>
        </a:p>
      </dgm:t>
    </dgm:pt>
    <dgm:pt modelId="{EB93BF32-940F-487C-9E27-BB3F5E1B7BDA}">
      <dgm:prSet phldrT="[Текст]" custT="1"/>
      <dgm:spPr>
        <a:solidFill>
          <a:srgbClr val="FFD5D5">
            <a:alpha val="50000"/>
          </a:srgbClr>
        </a:solidFill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выбрать наиболее близкое по смыслу нарушение из Классификатора нарушений и поставить отметку «Временно» в реквизитах нарушения. 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B1E50-F2DA-4D6D-987D-B306CDE489B2}" type="parTrans" cxnId="{64EF14AD-AF5C-4CA2-B2A1-22BADE2BD918}">
      <dgm:prSet/>
      <dgm:spPr/>
      <dgm:t>
        <a:bodyPr/>
        <a:lstStyle/>
        <a:p>
          <a:endParaRPr lang="ru-RU"/>
        </a:p>
      </dgm:t>
    </dgm:pt>
    <dgm:pt modelId="{9F093E33-AA69-46F4-B79E-8D241CF598C7}" type="sibTrans" cxnId="{64EF14AD-AF5C-4CA2-B2A1-22BADE2BD918}">
      <dgm:prSet/>
      <dgm:spPr/>
      <dgm:t>
        <a:bodyPr/>
        <a:lstStyle/>
        <a:p>
          <a:endParaRPr lang="ru-RU"/>
        </a:p>
      </dgm:t>
    </dgm:pt>
    <dgm:pt modelId="{DB02FBC0-948B-48B1-A1F2-FFD82ED9748D}">
      <dgm:prSet phldrT="[Текст]" custT="1"/>
      <dgm:spPr>
        <a:solidFill>
          <a:srgbClr val="71DBE9">
            <a:alpha val="3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 ли отражение в отчетности реализации одновременно двух полномочий  по одному объекту контроля?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F672E-58AA-4DCD-A176-858F15031332}" type="parTrans" cxnId="{E393DC17-D1E3-4328-A269-B5EA854132C3}">
      <dgm:prSet/>
      <dgm:spPr/>
      <dgm:t>
        <a:bodyPr/>
        <a:lstStyle/>
        <a:p>
          <a:endParaRPr lang="ru-RU"/>
        </a:p>
      </dgm:t>
    </dgm:pt>
    <dgm:pt modelId="{68CB6F47-019D-43C8-9D7F-D97A8E358B18}" type="sibTrans" cxnId="{E393DC17-D1E3-4328-A269-B5EA854132C3}">
      <dgm:prSet/>
      <dgm:spPr/>
      <dgm:t>
        <a:bodyPr/>
        <a:lstStyle/>
        <a:p>
          <a:endParaRPr lang="ru-RU"/>
        </a:p>
      </dgm:t>
    </dgm:pt>
    <dgm:pt modelId="{A7433909-7487-47F9-9458-8D87891E7E40}">
      <dgm:prSet phldrT="[Текст]" custT="1"/>
      <dgm:spPr>
        <a:solidFill>
          <a:srgbClr val="FFD5D5">
            <a:alpha val="5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Да, для этого необходимо выбрать в карточке КМ во вкладке «Общие» несколько необходимых полномочий.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57885-65C7-43F3-B0BF-21427561EC9D}" type="parTrans" cxnId="{033CCFD3-1DA3-4717-BDDA-0BD6EBCC38FC}">
      <dgm:prSet/>
      <dgm:spPr/>
      <dgm:t>
        <a:bodyPr/>
        <a:lstStyle/>
        <a:p>
          <a:endParaRPr lang="ru-RU"/>
        </a:p>
      </dgm:t>
    </dgm:pt>
    <dgm:pt modelId="{AAAB767F-FD6D-4D2B-9E1E-D63B599BE685}" type="sibTrans" cxnId="{033CCFD3-1DA3-4717-BDDA-0BD6EBCC38FC}">
      <dgm:prSet/>
      <dgm:spPr/>
      <dgm:t>
        <a:bodyPr/>
        <a:lstStyle/>
        <a:p>
          <a:endParaRPr lang="ru-RU"/>
        </a:p>
      </dgm:t>
    </dgm:pt>
    <dgm:pt modelId="{75322267-D076-4FC9-BBA2-7BCD7DE99535}">
      <dgm:prSet phldrT="[Текст]" custT="1"/>
      <dgm:spPr>
        <a:solidFill>
          <a:srgbClr val="FFD5D5">
            <a:alpha val="5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счет средств бюджета субъекта и муниципального образования данные средства отражаются в разделе 2 Отчета по полномочиям.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5B744-0318-4CE6-9F59-154C4E878579}" type="sibTrans" cxnId="{099EB0BF-B8C8-4C8B-8B68-9B04EFB597C4}">
      <dgm:prSet/>
      <dgm:spPr/>
      <dgm:t>
        <a:bodyPr/>
        <a:lstStyle/>
        <a:p>
          <a:endParaRPr lang="ru-RU"/>
        </a:p>
      </dgm:t>
    </dgm:pt>
    <dgm:pt modelId="{27365D01-BEB2-4292-9F80-031DC4E0CF21}" type="parTrans" cxnId="{099EB0BF-B8C8-4C8B-8B68-9B04EFB597C4}">
      <dgm:prSet/>
      <dgm:spPr/>
      <dgm:t>
        <a:bodyPr/>
        <a:lstStyle/>
        <a:p>
          <a:endParaRPr lang="ru-RU"/>
        </a:p>
      </dgm:t>
    </dgm:pt>
    <dgm:pt modelId="{8DA5BB29-C336-4337-BE7E-E48BD7D1D342}">
      <dgm:prSet phldrT="[Текст]" custT="1"/>
      <dgm:spPr>
        <a:solidFill>
          <a:srgbClr val="71DBE9">
            <a:alpha val="3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Подлежат ли отражению в АСП , и разделе 2 Отчета по полномочиям проверенные средства бюджета субъекта и муниципального образования</a:t>
          </a:r>
          <a:b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части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счет указанных средств?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30D25-A115-4406-9894-AF1DE31A5FBA}" type="sibTrans" cxnId="{AAAF5EC6-D8FA-4681-A6EC-FCA962B8EE38}">
      <dgm:prSet/>
      <dgm:spPr/>
      <dgm:t>
        <a:bodyPr/>
        <a:lstStyle/>
        <a:p>
          <a:endParaRPr lang="ru-RU"/>
        </a:p>
      </dgm:t>
    </dgm:pt>
    <dgm:pt modelId="{B9EB99B3-4DB1-400A-AA01-911DFC9FD142}" type="parTrans" cxnId="{AAAF5EC6-D8FA-4681-A6EC-FCA962B8EE38}">
      <dgm:prSet/>
      <dgm:spPr/>
      <dgm:t>
        <a:bodyPr/>
        <a:lstStyle/>
        <a:p>
          <a:endParaRPr lang="ru-RU"/>
        </a:p>
      </dgm:t>
    </dgm:pt>
    <dgm:pt modelId="{A3F1D13E-5121-4C28-9576-1B113CB9AE48}" type="pres">
      <dgm:prSet presAssocID="{26723488-4F69-4CC4-BEC2-B77A5DA0A0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5C53D-1769-4D32-A9F1-FE4BEA3AA21D}" type="pres">
      <dgm:prSet presAssocID="{DF970033-4FA6-4ABE-8E47-FAE3867B4BF1}" presName="linNode" presStyleCnt="0"/>
      <dgm:spPr/>
    </dgm:pt>
    <dgm:pt modelId="{F3DA6B05-10E6-4D2F-AF97-202F3CAAD85B}" type="pres">
      <dgm:prSet presAssocID="{DF970033-4FA6-4ABE-8E47-FAE3867B4BF1}" presName="parentText" presStyleLbl="node1" presStyleIdx="0" presStyleCnt="3" custScaleY="55333" custLinFactNeighborX="-142" custLinFactNeighborY="-69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4B26A-99B3-4D5D-B853-03D874BE5633}" type="pres">
      <dgm:prSet presAssocID="{DF970033-4FA6-4ABE-8E47-FAE3867B4BF1}" presName="descendantText" presStyleLbl="alignAccFollowNode1" presStyleIdx="0" presStyleCnt="3" custScaleY="64997" custLinFactNeighborX="2169" custLinFactNeighborY="-4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7CD0A-0D9F-4BDA-BB23-CB107AE1CF2C}" type="pres">
      <dgm:prSet presAssocID="{5A6B8984-C7CE-4ACA-BD89-6FD3BED78AC5}" presName="sp" presStyleCnt="0"/>
      <dgm:spPr/>
    </dgm:pt>
    <dgm:pt modelId="{597B8BAB-24AA-46AA-A38B-43783292120B}" type="pres">
      <dgm:prSet presAssocID="{8DA5BB29-C336-4337-BE7E-E48BD7D1D342}" presName="linNode" presStyleCnt="0"/>
      <dgm:spPr/>
    </dgm:pt>
    <dgm:pt modelId="{2BC1440A-0EE3-4EF7-AA35-58A8C081B2D0}" type="pres">
      <dgm:prSet presAssocID="{8DA5BB29-C336-4337-BE7E-E48BD7D1D342}" presName="parentText" presStyleLbl="node1" presStyleIdx="1" presStyleCnt="3" custScaleY="80199" custLinFactNeighborX="142" custLinFactNeighborY="-25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4C974-14BA-4891-8D38-4B1C6C4E7942}" type="pres">
      <dgm:prSet presAssocID="{8DA5BB29-C336-4337-BE7E-E48BD7D1D342}" presName="descendantText" presStyleLbl="alignAccFollowNode1" presStyleIdx="1" presStyleCnt="3" custScaleX="99745" custScaleY="93552" custLinFactNeighborX="1320" custLinFactNeighborY="-1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0DEEB-1D00-4F8D-94EC-A1D4E1B76E8D}" type="pres">
      <dgm:prSet presAssocID="{F9C30D25-A115-4406-9894-AF1DE31A5FBA}" presName="sp" presStyleCnt="0"/>
      <dgm:spPr/>
    </dgm:pt>
    <dgm:pt modelId="{95E773AB-E0B7-4EF8-9D03-D2DFA469A20E}" type="pres">
      <dgm:prSet presAssocID="{DB02FBC0-948B-48B1-A1F2-FFD82ED9748D}" presName="linNode" presStyleCnt="0"/>
      <dgm:spPr/>
    </dgm:pt>
    <dgm:pt modelId="{14CA25F8-F640-4935-8DCE-B5A4A11EADE6}" type="pres">
      <dgm:prSet presAssocID="{DB02FBC0-948B-48B1-A1F2-FFD82ED9748D}" presName="parentText" presStyleLbl="node1" presStyleIdx="2" presStyleCnt="3" custScaleY="57359" custLinFactNeighborX="564" custLinFactNeighborY="-43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235CB-F5BE-447F-9A32-880B8062F4EE}" type="pres">
      <dgm:prSet presAssocID="{DB02FBC0-948B-48B1-A1F2-FFD82ED9748D}" presName="descendantText" presStyleLbl="alignAccFollowNode1" presStyleIdx="2" presStyleCnt="3" custScaleX="98096" custScaleY="67427" custLinFactNeighborX="1331" custLinFactNeighborY="-3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AA68A2-113E-4F7B-8A0C-5E6BD0DB198A}" type="presOf" srcId="{A7433909-7487-47F9-9458-8D87891E7E40}" destId="{30D235CB-F5BE-447F-9A32-880B8062F4EE}" srcOrd="0" destOrd="0" presId="urn:microsoft.com/office/officeart/2005/8/layout/vList5"/>
    <dgm:cxn modelId="{099EB0BF-B8C8-4C8B-8B68-9B04EFB597C4}" srcId="{8DA5BB29-C336-4337-BE7E-E48BD7D1D342}" destId="{75322267-D076-4FC9-BBA2-7BCD7DE99535}" srcOrd="0" destOrd="0" parTransId="{27365D01-BEB2-4292-9F80-031DC4E0CF21}" sibTransId="{0A15B744-0318-4CE6-9F59-154C4E878579}"/>
    <dgm:cxn modelId="{033CCFD3-1DA3-4717-BDDA-0BD6EBCC38FC}" srcId="{DB02FBC0-948B-48B1-A1F2-FFD82ED9748D}" destId="{A7433909-7487-47F9-9458-8D87891E7E40}" srcOrd="0" destOrd="0" parTransId="{70E57885-65C7-43F3-B0BF-21427561EC9D}" sibTransId="{AAAB767F-FD6D-4D2B-9E1E-D63B599BE685}"/>
    <dgm:cxn modelId="{6E58E692-D69A-49C5-8BE2-0C1CCEA86445}" type="presOf" srcId="{75322267-D076-4FC9-BBA2-7BCD7DE99535}" destId="{E0E4C974-14BA-4891-8D38-4B1C6C4E7942}" srcOrd="0" destOrd="0" presId="urn:microsoft.com/office/officeart/2005/8/layout/vList5"/>
    <dgm:cxn modelId="{ACA6F1DF-E14B-4BEA-A8F8-8864D24776A5}" srcId="{26723488-4F69-4CC4-BEC2-B77A5DA0A071}" destId="{DF970033-4FA6-4ABE-8E47-FAE3867B4BF1}" srcOrd="0" destOrd="0" parTransId="{F72E7919-836D-418B-BD63-0C6BFF988275}" sibTransId="{5A6B8984-C7CE-4ACA-BD89-6FD3BED78AC5}"/>
    <dgm:cxn modelId="{6DCFB0F2-B8B1-46C1-86DF-9A4B91C6C66E}" type="presOf" srcId="{DB02FBC0-948B-48B1-A1F2-FFD82ED9748D}" destId="{14CA25F8-F640-4935-8DCE-B5A4A11EADE6}" srcOrd="0" destOrd="0" presId="urn:microsoft.com/office/officeart/2005/8/layout/vList5"/>
    <dgm:cxn modelId="{4D9CB929-D294-4611-8B76-6B2E0793FE90}" type="presOf" srcId="{26723488-4F69-4CC4-BEC2-B77A5DA0A071}" destId="{A3F1D13E-5121-4C28-9576-1B113CB9AE48}" srcOrd="0" destOrd="0" presId="urn:microsoft.com/office/officeart/2005/8/layout/vList5"/>
    <dgm:cxn modelId="{64EF14AD-AF5C-4CA2-B2A1-22BADE2BD918}" srcId="{DF970033-4FA6-4ABE-8E47-FAE3867B4BF1}" destId="{EB93BF32-940F-487C-9E27-BB3F5E1B7BDA}" srcOrd="0" destOrd="0" parTransId="{7DDB1E50-F2DA-4D6D-987D-B306CDE489B2}" sibTransId="{9F093E33-AA69-46F4-B79E-8D241CF598C7}"/>
    <dgm:cxn modelId="{5DDDA0FE-FC38-46AB-8522-EAA7A08EDB0C}" type="presOf" srcId="{8DA5BB29-C336-4337-BE7E-E48BD7D1D342}" destId="{2BC1440A-0EE3-4EF7-AA35-58A8C081B2D0}" srcOrd="0" destOrd="0" presId="urn:microsoft.com/office/officeart/2005/8/layout/vList5"/>
    <dgm:cxn modelId="{E393DC17-D1E3-4328-A269-B5EA854132C3}" srcId="{26723488-4F69-4CC4-BEC2-B77A5DA0A071}" destId="{DB02FBC0-948B-48B1-A1F2-FFD82ED9748D}" srcOrd="2" destOrd="0" parTransId="{4FBF672E-58AA-4DCD-A176-858F15031332}" sibTransId="{68CB6F47-019D-43C8-9D7F-D97A8E358B18}"/>
    <dgm:cxn modelId="{3AB50BB6-4594-41B0-B0C2-8E1CAA29C346}" type="presOf" srcId="{DF970033-4FA6-4ABE-8E47-FAE3867B4BF1}" destId="{F3DA6B05-10E6-4D2F-AF97-202F3CAAD85B}" srcOrd="0" destOrd="0" presId="urn:microsoft.com/office/officeart/2005/8/layout/vList5"/>
    <dgm:cxn modelId="{AAAF5EC6-D8FA-4681-A6EC-FCA962B8EE38}" srcId="{26723488-4F69-4CC4-BEC2-B77A5DA0A071}" destId="{8DA5BB29-C336-4337-BE7E-E48BD7D1D342}" srcOrd="1" destOrd="0" parTransId="{B9EB99B3-4DB1-400A-AA01-911DFC9FD142}" sibTransId="{F9C30D25-A115-4406-9894-AF1DE31A5FBA}"/>
    <dgm:cxn modelId="{63BBBB9E-7E4E-4682-80F5-EC6E5A41F565}" type="presOf" srcId="{EB93BF32-940F-487C-9E27-BB3F5E1B7BDA}" destId="{5F94B26A-99B3-4D5D-B853-03D874BE5633}" srcOrd="0" destOrd="0" presId="urn:microsoft.com/office/officeart/2005/8/layout/vList5"/>
    <dgm:cxn modelId="{2FF7C225-7392-419E-A1D3-C8D0A5CD55F1}" type="presParOf" srcId="{A3F1D13E-5121-4C28-9576-1B113CB9AE48}" destId="{D855C53D-1769-4D32-A9F1-FE4BEA3AA21D}" srcOrd="0" destOrd="0" presId="urn:microsoft.com/office/officeart/2005/8/layout/vList5"/>
    <dgm:cxn modelId="{83338402-5106-451F-B0CE-F1DB2C10810E}" type="presParOf" srcId="{D855C53D-1769-4D32-A9F1-FE4BEA3AA21D}" destId="{F3DA6B05-10E6-4D2F-AF97-202F3CAAD85B}" srcOrd="0" destOrd="0" presId="urn:microsoft.com/office/officeart/2005/8/layout/vList5"/>
    <dgm:cxn modelId="{46D0EFDE-F16C-4BE3-A7E0-F6A237E9E5C1}" type="presParOf" srcId="{D855C53D-1769-4D32-A9F1-FE4BEA3AA21D}" destId="{5F94B26A-99B3-4D5D-B853-03D874BE5633}" srcOrd="1" destOrd="0" presId="urn:microsoft.com/office/officeart/2005/8/layout/vList5"/>
    <dgm:cxn modelId="{48C8A496-2DC6-4680-A910-0E2D1F36052B}" type="presParOf" srcId="{A3F1D13E-5121-4C28-9576-1B113CB9AE48}" destId="{0D17CD0A-0D9F-4BDA-BB23-CB107AE1CF2C}" srcOrd="1" destOrd="0" presId="urn:microsoft.com/office/officeart/2005/8/layout/vList5"/>
    <dgm:cxn modelId="{23C54602-4698-4B06-A9B9-23241FB7AE5E}" type="presParOf" srcId="{A3F1D13E-5121-4C28-9576-1B113CB9AE48}" destId="{597B8BAB-24AA-46AA-A38B-43783292120B}" srcOrd="2" destOrd="0" presId="urn:microsoft.com/office/officeart/2005/8/layout/vList5"/>
    <dgm:cxn modelId="{783DA727-6E43-4266-A360-515879C39F92}" type="presParOf" srcId="{597B8BAB-24AA-46AA-A38B-43783292120B}" destId="{2BC1440A-0EE3-4EF7-AA35-58A8C081B2D0}" srcOrd="0" destOrd="0" presId="urn:microsoft.com/office/officeart/2005/8/layout/vList5"/>
    <dgm:cxn modelId="{86B78140-82C0-44A4-A7CE-94BCAAA79317}" type="presParOf" srcId="{597B8BAB-24AA-46AA-A38B-43783292120B}" destId="{E0E4C974-14BA-4891-8D38-4B1C6C4E7942}" srcOrd="1" destOrd="0" presId="urn:microsoft.com/office/officeart/2005/8/layout/vList5"/>
    <dgm:cxn modelId="{E3BD2D69-5E4E-4E19-95FE-0AC0283FA5EC}" type="presParOf" srcId="{A3F1D13E-5121-4C28-9576-1B113CB9AE48}" destId="{DF10DEEB-1D00-4F8D-94EC-A1D4E1B76E8D}" srcOrd="3" destOrd="0" presId="urn:microsoft.com/office/officeart/2005/8/layout/vList5"/>
    <dgm:cxn modelId="{9E07C14C-7EDA-41AC-99EF-F997E127D9A1}" type="presParOf" srcId="{A3F1D13E-5121-4C28-9576-1B113CB9AE48}" destId="{95E773AB-E0B7-4EF8-9D03-D2DFA469A20E}" srcOrd="4" destOrd="0" presId="urn:microsoft.com/office/officeart/2005/8/layout/vList5"/>
    <dgm:cxn modelId="{1FDC4A5C-F768-4E4A-94CD-CB9AD4FD893C}" type="presParOf" srcId="{95E773AB-E0B7-4EF8-9D03-D2DFA469A20E}" destId="{14CA25F8-F640-4935-8DCE-B5A4A11EADE6}" srcOrd="0" destOrd="0" presId="urn:microsoft.com/office/officeart/2005/8/layout/vList5"/>
    <dgm:cxn modelId="{63799FD7-56B6-4D13-9764-D68E96ACA445}" type="presParOf" srcId="{95E773AB-E0B7-4EF8-9D03-D2DFA469A20E}" destId="{30D235CB-F5BE-447F-9A32-880B8062F4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723488-4F69-4CC4-BEC2-B77A5DA0A0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970033-4FA6-4ABE-8E47-FAE3867B4BF1}">
      <dgm:prSet phldrT="[Текст]" custT="1"/>
      <dgm:spPr>
        <a:solidFill>
          <a:srgbClr val="71DBE9">
            <a:alpha val="3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Где в разделе 3 Отчета по полномочиям отражается частичное исполнение представлений, предписаний?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E7919-836D-418B-BD63-0C6BFF988275}" type="parTrans" cxnId="{ACA6F1DF-E14B-4BEA-A8F8-8864D24776A5}">
      <dgm:prSet/>
      <dgm:spPr/>
      <dgm:t>
        <a:bodyPr/>
        <a:lstStyle/>
        <a:p>
          <a:endParaRPr lang="ru-RU"/>
        </a:p>
      </dgm:t>
    </dgm:pt>
    <dgm:pt modelId="{5A6B8984-C7CE-4ACA-BD89-6FD3BED78AC5}" type="sibTrans" cxnId="{ACA6F1DF-E14B-4BEA-A8F8-8864D24776A5}">
      <dgm:prSet/>
      <dgm:spPr/>
      <dgm:t>
        <a:bodyPr/>
        <a:lstStyle/>
        <a:p>
          <a:endParaRPr lang="ru-RU"/>
        </a:p>
      </dgm:t>
    </dgm:pt>
    <dgm:pt modelId="{EB93BF32-940F-487C-9E27-BB3F5E1B7BDA}">
      <dgm:prSet phldrT="[Текст]" custT="1"/>
      <dgm:spPr>
        <a:solidFill>
          <a:srgbClr val="FFD5D5">
            <a:alpha val="50000"/>
          </a:srgbClr>
        </a:solidFill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Частичное</a:t>
          </a:r>
          <a:r>
            <a:rPr lang="ru-RU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исполнение представлений отражается в строке 2 раздела 3; представлений - в строке 7 раздела 3 Отчета по полномочиям.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B1E50-F2DA-4D6D-987D-B306CDE489B2}" type="parTrans" cxnId="{64EF14AD-AF5C-4CA2-B2A1-22BADE2BD918}">
      <dgm:prSet/>
      <dgm:spPr/>
      <dgm:t>
        <a:bodyPr/>
        <a:lstStyle/>
        <a:p>
          <a:endParaRPr lang="ru-RU"/>
        </a:p>
      </dgm:t>
    </dgm:pt>
    <dgm:pt modelId="{9F093E33-AA69-46F4-B79E-8D241CF598C7}" type="sibTrans" cxnId="{64EF14AD-AF5C-4CA2-B2A1-22BADE2BD918}">
      <dgm:prSet/>
      <dgm:spPr/>
      <dgm:t>
        <a:bodyPr/>
        <a:lstStyle/>
        <a:p>
          <a:endParaRPr lang="ru-RU"/>
        </a:p>
      </dgm:t>
    </dgm:pt>
    <dgm:pt modelId="{DB02FBC0-948B-48B1-A1F2-FFD82ED9748D}">
      <dgm:prSet phldrT="[Текст]" custT="1"/>
      <dgm:spPr>
        <a:solidFill>
          <a:srgbClr val="71DBE9">
            <a:alpha val="3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внести информацию в АСП о возмещении в ФБ объектом контроля по представлениям, предписаниям на сумму, большую, чем указанная в представлении, предписании?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F672E-58AA-4DCD-A176-858F15031332}" type="parTrans" cxnId="{E393DC17-D1E3-4328-A269-B5EA854132C3}">
      <dgm:prSet/>
      <dgm:spPr/>
      <dgm:t>
        <a:bodyPr/>
        <a:lstStyle/>
        <a:p>
          <a:endParaRPr lang="ru-RU"/>
        </a:p>
      </dgm:t>
    </dgm:pt>
    <dgm:pt modelId="{68CB6F47-019D-43C8-9D7F-D97A8E358B18}" type="sibTrans" cxnId="{E393DC17-D1E3-4328-A269-B5EA854132C3}">
      <dgm:prSet/>
      <dgm:spPr/>
      <dgm:t>
        <a:bodyPr/>
        <a:lstStyle/>
        <a:p>
          <a:endParaRPr lang="ru-RU"/>
        </a:p>
      </dgm:t>
    </dgm:pt>
    <dgm:pt modelId="{A7433909-7487-47F9-9458-8D87891E7E40}">
      <dgm:prSet phldrT="[Текст]" custT="1"/>
      <dgm:spPr>
        <a:solidFill>
          <a:srgbClr val="FFD5D5">
            <a:alpha val="5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Сумма, возмещенная в федеральный бюджет сверх суммы по представлениям, предписаниям, отражается как добровольное возмещение.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57885-65C7-43F3-B0BF-21427561EC9D}" type="parTrans" cxnId="{033CCFD3-1DA3-4717-BDDA-0BD6EBCC38FC}">
      <dgm:prSet/>
      <dgm:spPr/>
      <dgm:t>
        <a:bodyPr/>
        <a:lstStyle/>
        <a:p>
          <a:endParaRPr lang="ru-RU"/>
        </a:p>
      </dgm:t>
    </dgm:pt>
    <dgm:pt modelId="{AAAB767F-FD6D-4D2B-9E1E-D63B599BE685}" type="sibTrans" cxnId="{033CCFD3-1DA3-4717-BDDA-0BD6EBCC38FC}">
      <dgm:prSet/>
      <dgm:spPr/>
      <dgm:t>
        <a:bodyPr/>
        <a:lstStyle/>
        <a:p>
          <a:endParaRPr lang="ru-RU"/>
        </a:p>
      </dgm:t>
    </dgm:pt>
    <dgm:pt modelId="{A3F1D13E-5121-4C28-9576-1B113CB9AE48}" type="pres">
      <dgm:prSet presAssocID="{26723488-4F69-4CC4-BEC2-B77A5DA0A0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5C53D-1769-4D32-A9F1-FE4BEA3AA21D}" type="pres">
      <dgm:prSet presAssocID="{DF970033-4FA6-4ABE-8E47-FAE3867B4BF1}" presName="linNode" presStyleCnt="0"/>
      <dgm:spPr/>
    </dgm:pt>
    <dgm:pt modelId="{F3DA6B05-10E6-4D2F-AF97-202F3CAAD85B}" type="pres">
      <dgm:prSet presAssocID="{DF970033-4FA6-4ABE-8E47-FAE3867B4BF1}" presName="parentText" presStyleLbl="node1" presStyleIdx="0" presStyleCnt="2" custScaleX="106323" custLinFactNeighborX="41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4B26A-99B3-4D5D-B853-03D874BE5633}" type="pres">
      <dgm:prSet presAssocID="{DF970033-4FA6-4ABE-8E47-FAE3867B4BF1}" presName="descendantText" presStyleLbl="alignAccFollowNode1" presStyleIdx="0" presStyleCnt="2" custScaleX="95991" custScaleY="119125" custLinFactNeighborX="603" custLinFactNeighborY="-2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7CD0A-0D9F-4BDA-BB23-CB107AE1CF2C}" type="pres">
      <dgm:prSet presAssocID="{5A6B8984-C7CE-4ACA-BD89-6FD3BED78AC5}" presName="sp" presStyleCnt="0"/>
      <dgm:spPr/>
    </dgm:pt>
    <dgm:pt modelId="{95E773AB-E0B7-4EF8-9D03-D2DFA469A20E}" type="pres">
      <dgm:prSet presAssocID="{DB02FBC0-948B-48B1-A1F2-FFD82ED9748D}" presName="linNode" presStyleCnt="0"/>
      <dgm:spPr/>
    </dgm:pt>
    <dgm:pt modelId="{14CA25F8-F640-4935-8DCE-B5A4A11EADE6}" type="pres">
      <dgm:prSet presAssocID="{DB02FBC0-948B-48B1-A1F2-FFD82ED9748D}" presName="parentText" presStyleLbl="node1" presStyleIdx="1" presStyleCnt="2" custScaleX="108846" custScaleY="109098" custLinFactNeighborX="-3069" custLinFactNeighborY="-21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235CB-F5BE-447F-9A32-880B8062F4EE}" type="pres">
      <dgm:prSet presAssocID="{DB02FBC0-948B-48B1-A1F2-FFD82ED9748D}" presName="descendantText" presStyleLbl="alignAccFollowNode1" presStyleIdx="1" presStyleCnt="2" custScaleX="94916" custScaleY="137764" custLinFactNeighborX="2168" custLinFactNeighborY="-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3DC17-D1E3-4328-A269-B5EA854132C3}" srcId="{26723488-4F69-4CC4-BEC2-B77A5DA0A071}" destId="{DB02FBC0-948B-48B1-A1F2-FFD82ED9748D}" srcOrd="1" destOrd="0" parTransId="{4FBF672E-58AA-4DCD-A176-858F15031332}" sibTransId="{68CB6F47-019D-43C8-9D7F-D97A8E358B18}"/>
    <dgm:cxn modelId="{ED80C819-7AD8-484D-9CE6-409D892EBAD2}" type="presOf" srcId="{DB02FBC0-948B-48B1-A1F2-FFD82ED9748D}" destId="{14CA25F8-F640-4935-8DCE-B5A4A11EADE6}" srcOrd="0" destOrd="0" presId="urn:microsoft.com/office/officeart/2005/8/layout/vList5"/>
    <dgm:cxn modelId="{698859CA-7D8B-4B81-83D5-2A3982E70CE3}" type="presOf" srcId="{DF970033-4FA6-4ABE-8E47-FAE3867B4BF1}" destId="{F3DA6B05-10E6-4D2F-AF97-202F3CAAD85B}" srcOrd="0" destOrd="0" presId="urn:microsoft.com/office/officeart/2005/8/layout/vList5"/>
    <dgm:cxn modelId="{A661ED03-8447-4011-9A0D-752B16FD640F}" type="presOf" srcId="{A7433909-7487-47F9-9458-8D87891E7E40}" destId="{30D235CB-F5BE-447F-9A32-880B8062F4EE}" srcOrd="0" destOrd="0" presId="urn:microsoft.com/office/officeart/2005/8/layout/vList5"/>
    <dgm:cxn modelId="{033CCFD3-1DA3-4717-BDDA-0BD6EBCC38FC}" srcId="{DB02FBC0-948B-48B1-A1F2-FFD82ED9748D}" destId="{A7433909-7487-47F9-9458-8D87891E7E40}" srcOrd="0" destOrd="0" parTransId="{70E57885-65C7-43F3-B0BF-21427561EC9D}" sibTransId="{AAAB767F-FD6D-4D2B-9E1E-D63B599BE685}"/>
    <dgm:cxn modelId="{6E82570E-7F29-4477-B7C0-4ECE95FA2982}" type="presOf" srcId="{26723488-4F69-4CC4-BEC2-B77A5DA0A071}" destId="{A3F1D13E-5121-4C28-9576-1B113CB9AE48}" srcOrd="0" destOrd="0" presId="urn:microsoft.com/office/officeart/2005/8/layout/vList5"/>
    <dgm:cxn modelId="{64EF14AD-AF5C-4CA2-B2A1-22BADE2BD918}" srcId="{DF970033-4FA6-4ABE-8E47-FAE3867B4BF1}" destId="{EB93BF32-940F-487C-9E27-BB3F5E1B7BDA}" srcOrd="0" destOrd="0" parTransId="{7DDB1E50-F2DA-4D6D-987D-B306CDE489B2}" sibTransId="{9F093E33-AA69-46F4-B79E-8D241CF598C7}"/>
    <dgm:cxn modelId="{53EFAB70-066B-45CC-9ACB-F5BA96BFF9F7}" type="presOf" srcId="{EB93BF32-940F-487C-9E27-BB3F5E1B7BDA}" destId="{5F94B26A-99B3-4D5D-B853-03D874BE5633}" srcOrd="0" destOrd="0" presId="urn:microsoft.com/office/officeart/2005/8/layout/vList5"/>
    <dgm:cxn modelId="{ACA6F1DF-E14B-4BEA-A8F8-8864D24776A5}" srcId="{26723488-4F69-4CC4-BEC2-B77A5DA0A071}" destId="{DF970033-4FA6-4ABE-8E47-FAE3867B4BF1}" srcOrd="0" destOrd="0" parTransId="{F72E7919-836D-418B-BD63-0C6BFF988275}" sibTransId="{5A6B8984-C7CE-4ACA-BD89-6FD3BED78AC5}"/>
    <dgm:cxn modelId="{EDE22E60-7E5A-4B76-A14E-059DAA658D64}" type="presParOf" srcId="{A3F1D13E-5121-4C28-9576-1B113CB9AE48}" destId="{D855C53D-1769-4D32-A9F1-FE4BEA3AA21D}" srcOrd="0" destOrd="0" presId="urn:microsoft.com/office/officeart/2005/8/layout/vList5"/>
    <dgm:cxn modelId="{18B8D598-D23B-4EEB-BE22-99F2E3A914E2}" type="presParOf" srcId="{D855C53D-1769-4D32-A9F1-FE4BEA3AA21D}" destId="{F3DA6B05-10E6-4D2F-AF97-202F3CAAD85B}" srcOrd="0" destOrd="0" presId="urn:microsoft.com/office/officeart/2005/8/layout/vList5"/>
    <dgm:cxn modelId="{A1198C7C-2025-4685-8834-EED62B69A782}" type="presParOf" srcId="{D855C53D-1769-4D32-A9F1-FE4BEA3AA21D}" destId="{5F94B26A-99B3-4D5D-B853-03D874BE5633}" srcOrd="1" destOrd="0" presId="urn:microsoft.com/office/officeart/2005/8/layout/vList5"/>
    <dgm:cxn modelId="{128088CE-6856-49D2-A5EB-2A5AD69DD425}" type="presParOf" srcId="{A3F1D13E-5121-4C28-9576-1B113CB9AE48}" destId="{0D17CD0A-0D9F-4BDA-BB23-CB107AE1CF2C}" srcOrd="1" destOrd="0" presId="urn:microsoft.com/office/officeart/2005/8/layout/vList5"/>
    <dgm:cxn modelId="{B8BF3853-5859-4D2E-B12A-C1927B794497}" type="presParOf" srcId="{A3F1D13E-5121-4C28-9576-1B113CB9AE48}" destId="{95E773AB-E0B7-4EF8-9D03-D2DFA469A20E}" srcOrd="2" destOrd="0" presId="urn:microsoft.com/office/officeart/2005/8/layout/vList5"/>
    <dgm:cxn modelId="{E5CD2484-E12C-4C60-BE20-8461ABC20FD7}" type="presParOf" srcId="{95E773AB-E0B7-4EF8-9D03-D2DFA469A20E}" destId="{14CA25F8-F640-4935-8DCE-B5A4A11EADE6}" srcOrd="0" destOrd="0" presId="urn:microsoft.com/office/officeart/2005/8/layout/vList5"/>
    <dgm:cxn modelId="{13EC4CAE-6F70-42B6-90C9-95EF075A5043}" type="presParOf" srcId="{95E773AB-E0B7-4EF8-9D03-D2DFA469A20E}" destId="{30D235CB-F5BE-447F-9A32-880B8062F4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4B26A-99B3-4D5D-B853-03D874BE5633}">
      <dsp:nvSpPr>
        <dsp:cNvPr id="0" name=""/>
        <dsp:cNvSpPr/>
      </dsp:nvSpPr>
      <dsp:spPr>
        <a:xfrm rot="5400000">
          <a:off x="6960123" y="-2812362"/>
          <a:ext cx="1417289" cy="7217664"/>
        </a:xfrm>
        <a:prstGeom prst="round2SameRect">
          <a:avLst/>
        </a:prstGeom>
        <a:solidFill>
          <a:srgbClr val="FFD5D5">
            <a:alpha val="5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Да. Суммы нарушений вносятся по Акту независимо от того превышает ли сумма выявленных нарушений сумму проверенных средств или нет.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59936" y="157011"/>
        <a:ext cx="7148478" cy="1278917"/>
      </dsp:txXfrm>
    </dsp:sp>
    <dsp:sp modelId="{F3DA6B05-10E6-4D2F-AF97-202F3CAAD85B}">
      <dsp:nvSpPr>
        <dsp:cNvPr id="0" name=""/>
        <dsp:cNvSpPr/>
      </dsp:nvSpPr>
      <dsp:spPr>
        <a:xfrm>
          <a:off x="0" y="0"/>
          <a:ext cx="4059936" cy="1546245"/>
        </a:xfrm>
        <a:prstGeom prst="roundRect">
          <a:avLst/>
        </a:prstGeom>
        <a:solidFill>
          <a:srgbClr val="71DBE9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 ли превышение объема выявленных нарушений над объемом проверенных средств?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81" y="75481"/>
        <a:ext cx="3908974" cy="1395283"/>
      </dsp:txXfrm>
    </dsp:sp>
    <dsp:sp modelId="{E0E4C974-14BA-4891-8D38-4B1C6C4E7942}">
      <dsp:nvSpPr>
        <dsp:cNvPr id="0" name=""/>
        <dsp:cNvSpPr/>
      </dsp:nvSpPr>
      <dsp:spPr>
        <a:xfrm rot="5400000">
          <a:off x="6928577" y="-1206755"/>
          <a:ext cx="1506798" cy="7191247"/>
        </a:xfrm>
        <a:prstGeom prst="round2SameRect">
          <a:avLst/>
        </a:prstGeom>
        <a:solidFill>
          <a:srgbClr val="FFD5D5">
            <a:alpha val="5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 отражение в разделе 3а Отчета по полномочиям* в случае направления информации о нарушении в уполномоченный орган. Указанные нарушения не отражаются в отчетности по реализации полномочий ФК.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86353" y="1709025"/>
        <a:ext cx="7117691" cy="1359686"/>
      </dsp:txXfrm>
    </dsp:sp>
    <dsp:sp modelId="{2BC1440A-0EE3-4EF7-AA35-58A8C081B2D0}">
      <dsp:nvSpPr>
        <dsp:cNvPr id="0" name=""/>
        <dsp:cNvSpPr/>
      </dsp:nvSpPr>
      <dsp:spPr>
        <a:xfrm>
          <a:off x="0" y="1625901"/>
          <a:ext cx="4059936" cy="1546245"/>
        </a:xfrm>
        <a:prstGeom prst="roundRect">
          <a:avLst/>
        </a:prstGeom>
        <a:solidFill>
          <a:srgbClr val="71DBE9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Каков порядок отражения в </a:t>
          </a:r>
          <a:r>
            <a:rPr lang="ru-RU" sz="20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АСП признаков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нарушений, не относящихся к полномочиям Федерального казначейства?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81" y="1701382"/>
        <a:ext cx="3908974" cy="1395283"/>
      </dsp:txXfrm>
    </dsp:sp>
    <dsp:sp modelId="{30D235CB-F5BE-447F-9A32-880B8062F4EE}">
      <dsp:nvSpPr>
        <dsp:cNvPr id="0" name=""/>
        <dsp:cNvSpPr/>
      </dsp:nvSpPr>
      <dsp:spPr>
        <a:xfrm rot="5400000">
          <a:off x="6958824" y="413750"/>
          <a:ext cx="1419886" cy="7217664"/>
        </a:xfrm>
        <a:prstGeom prst="round2SameRect">
          <a:avLst/>
        </a:prstGeom>
        <a:solidFill>
          <a:srgbClr val="FFD5D5">
            <a:alpha val="5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период участия таких сотрудников в проведении КМ.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59936" y="3381952"/>
        <a:ext cx="7148351" cy="1281260"/>
      </dsp:txXfrm>
    </dsp:sp>
    <dsp:sp modelId="{14CA25F8-F640-4935-8DCE-B5A4A11EADE6}">
      <dsp:nvSpPr>
        <dsp:cNvPr id="0" name=""/>
        <dsp:cNvSpPr/>
      </dsp:nvSpPr>
      <dsp:spPr>
        <a:xfrm>
          <a:off x="0" y="3249459"/>
          <a:ext cx="4059936" cy="1546245"/>
        </a:xfrm>
        <a:prstGeom prst="roundRect">
          <a:avLst/>
        </a:prstGeom>
        <a:solidFill>
          <a:srgbClr val="71DBE9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какой период учитывается оплата труда сотрудников УФК, привлеченных к проведению КМ, не являющихся сотрудниками КРО?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81" y="3324940"/>
        <a:ext cx="3908974" cy="1395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4B26A-99B3-4D5D-B853-03D874BE5633}">
      <dsp:nvSpPr>
        <dsp:cNvPr id="0" name=""/>
        <dsp:cNvSpPr/>
      </dsp:nvSpPr>
      <dsp:spPr>
        <a:xfrm rot="5400000">
          <a:off x="7007137" y="-2929611"/>
          <a:ext cx="1389711" cy="7248934"/>
        </a:xfrm>
        <a:prstGeom prst="round2SameRect">
          <a:avLst/>
        </a:prstGeom>
        <a:solidFill>
          <a:srgbClr val="FFD5D5">
            <a:alpha val="5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выбрать наиболее близкое по смыслу нарушение из Классификатора нарушений и поставить отметку «Временно» в реквизитах нарушения. 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77526" y="67840"/>
        <a:ext cx="7181094" cy="1254031"/>
      </dsp:txXfrm>
    </dsp:sp>
    <dsp:sp modelId="{F3DA6B05-10E6-4D2F-AF97-202F3CAAD85B}">
      <dsp:nvSpPr>
        <dsp:cNvPr id="0" name=""/>
        <dsp:cNvSpPr/>
      </dsp:nvSpPr>
      <dsp:spPr>
        <a:xfrm>
          <a:off x="0" y="0"/>
          <a:ext cx="4077525" cy="1478854"/>
        </a:xfrm>
        <a:prstGeom prst="roundRect">
          <a:avLst/>
        </a:prstGeom>
        <a:solidFill>
          <a:srgbClr val="71DBE9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отражается в АСП</a:t>
          </a:r>
          <a:b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нарушение, которое отсутствует в Классификаторе нарушений?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92" y="72192"/>
        <a:ext cx="3933141" cy="1334470"/>
      </dsp:txXfrm>
    </dsp:sp>
    <dsp:sp modelId="{E0E4C974-14BA-4891-8D38-4B1C6C4E7942}">
      <dsp:nvSpPr>
        <dsp:cNvPr id="0" name=""/>
        <dsp:cNvSpPr/>
      </dsp:nvSpPr>
      <dsp:spPr>
        <a:xfrm rot="5400000">
          <a:off x="6711110" y="-957759"/>
          <a:ext cx="2000250" cy="7230449"/>
        </a:xfrm>
        <a:prstGeom prst="round2SameRect">
          <a:avLst/>
        </a:prstGeom>
        <a:solidFill>
          <a:srgbClr val="FFD5D5">
            <a:alpha val="5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счет средств бюджета субъекта и муниципального образования данные средства отражаются в разделе 2 Отчета по полномочиям.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96011" y="1754984"/>
        <a:ext cx="7132805" cy="1804962"/>
      </dsp:txXfrm>
    </dsp:sp>
    <dsp:sp modelId="{2BC1440A-0EE3-4EF7-AA35-58A8C081B2D0}">
      <dsp:nvSpPr>
        <dsp:cNvPr id="0" name=""/>
        <dsp:cNvSpPr/>
      </dsp:nvSpPr>
      <dsp:spPr>
        <a:xfrm>
          <a:off x="10293" y="1545246"/>
          <a:ext cx="4077525" cy="2143434"/>
        </a:xfrm>
        <a:prstGeom prst="roundRect">
          <a:avLst/>
        </a:prstGeom>
        <a:solidFill>
          <a:srgbClr val="71DBE9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Подлежат ли отражению в АСП , и разделе 2 Отчета по полномочиям проверенные средства бюджета субъекта и муниципального образования</a:t>
          </a:r>
          <a:b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части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счет указанных средств?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927" y="1649880"/>
        <a:ext cx="3868257" cy="1934166"/>
      </dsp:txXfrm>
    </dsp:sp>
    <dsp:sp modelId="{30D235CB-F5BE-447F-9A32-880B8062F4EE}">
      <dsp:nvSpPr>
        <dsp:cNvPr id="0" name=""/>
        <dsp:cNvSpPr/>
      </dsp:nvSpPr>
      <dsp:spPr>
        <a:xfrm rot="5400000">
          <a:off x="6966421" y="1028444"/>
          <a:ext cx="1441667" cy="7110914"/>
        </a:xfrm>
        <a:prstGeom prst="round2SameRect">
          <a:avLst/>
        </a:prstGeom>
        <a:solidFill>
          <a:srgbClr val="FFD5D5">
            <a:alpha val="5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Да, для этого необходимо выбрать в карточке КМ во вкладке «Общие» несколько необходимых полномочий.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131798" y="3933443"/>
        <a:ext cx="7040538" cy="1300915"/>
      </dsp:txXfrm>
    </dsp:sp>
    <dsp:sp modelId="{14CA25F8-F640-4935-8DCE-B5A4A11EADE6}">
      <dsp:nvSpPr>
        <dsp:cNvPr id="0" name=""/>
        <dsp:cNvSpPr/>
      </dsp:nvSpPr>
      <dsp:spPr>
        <a:xfrm>
          <a:off x="40883" y="3773644"/>
          <a:ext cx="4077525" cy="1533002"/>
        </a:xfrm>
        <a:prstGeom prst="roundRect">
          <a:avLst/>
        </a:prstGeom>
        <a:solidFill>
          <a:srgbClr val="71DBE9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 ли отражение в отчетности реализации одновременно двух полномочий  по одному объекту контроля?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718" y="3848479"/>
        <a:ext cx="3927855" cy="1383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4B26A-99B3-4D5D-B853-03D874BE5633}">
      <dsp:nvSpPr>
        <dsp:cNvPr id="0" name=""/>
        <dsp:cNvSpPr/>
      </dsp:nvSpPr>
      <dsp:spPr>
        <a:xfrm rot="5400000">
          <a:off x="7003314" y="-2513439"/>
          <a:ext cx="2123283" cy="7151326"/>
        </a:xfrm>
        <a:prstGeom prst="round2SameRect">
          <a:avLst/>
        </a:prstGeom>
        <a:solidFill>
          <a:srgbClr val="FFD5D5">
            <a:alpha val="5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Частичное</a:t>
          </a:r>
          <a:r>
            <a:rPr lang="ru-RU" sz="20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исполнение представлений отражается в строке 2 раздела 3; представлений - в строке 7 раздела 3 Отчета по полномочиям.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89293" y="104232"/>
        <a:ext cx="7047676" cy="1915983"/>
      </dsp:txXfrm>
    </dsp:sp>
    <dsp:sp modelId="{F3DA6B05-10E6-4D2F-AF97-202F3CAAD85B}">
      <dsp:nvSpPr>
        <dsp:cNvPr id="0" name=""/>
        <dsp:cNvSpPr/>
      </dsp:nvSpPr>
      <dsp:spPr>
        <a:xfrm>
          <a:off x="40476" y="0"/>
          <a:ext cx="4455596" cy="2227999"/>
        </a:xfrm>
        <a:prstGeom prst="roundRect">
          <a:avLst/>
        </a:prstGeom>
        <a:solidFill>
          <a:srgbClr val="71DBE9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Где в разделе 3 Отчета по полномочиям отражается частичное исполнение представлений, предписаний?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238" y="108762"/>
        <a:ext cx="4238072" cy="2010475"/>
      </dsp:txXfrm>
    </dsp:sp>
    <dsp:sp modelId="{30D235CB-F5BE-447F-9A32-880B8062F4EE}">
      <dsp:nvSpPr>
        <dsp:cNvPr id="0" name=""/>
        <dsp:cNvSpPr/>
      </dsp:nvSpPr>
      <dsp:spPr>
        <a:xfrm rot="5400000">
          <a:off x="6880700" y="26005"/>
          <a:ext cx="2455505" cy="7064333"/>
        </a:xfrm>
        <a:prstGeom prst="round2SameRect">
          <a:avLst/>
        </a:prstGeom>
        <a:solidFill>
          <a:srgbClr val="FFD5D5">
            <a:alpha val="5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Сумма, возмещенная в федеральный бюджет сверх суммы по представлениям, предписаниям, отражается как добровольное возмещение.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576286" y="2450287"/>
        <a:ext cx="6944465" cy="2215769"/>
      </dsp:txXfrm>
    </dsp:sp>
    <dsp:sp modelId="{14CA25F8-F640-4935-8DCE-B5A4A11EADE6}">
      <dsp:nvSpPr>
        <dsp:cNvPr id="0" name=""/>
        <dsp:cNvSpPr/>
      </dsp:nvSpPr>
      <dsp:spPr>
        <a:xfrm>
          <a:off x="0" y="2305403"/>
          <a:ext cx="4556871" cy="2430703"/>
        </a:xfrm>
        <a:prstGeom prst="roundRect">
          <a:avLst/>
        </a:prstGeom>
        <a:solidFill>
          <a:srgbClr val="71DBE9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внести информацию в АСП о возмещении в ФБ объектом контроля по представлениям, предписаниям на сумму, большую, чем указанная в представлении, предписании?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657" y="2424060"/>
        <a:ext cx="4319557" cy="2193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024" cy="495855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890" y="4"/>
            <a:ext cx="2945024" cy="495855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r">
              <a:defRPr sz="1200"/>
            </a:lvl1pPr>
          </a:lstStyle>
          <a:p>
            <a:pPr>
              <a:defRPr/>
            </a:pPr>
            <a:fld id="{102CD810-4CFB-48A4-9501-627EBC4F866A}" type="datetimeFigureOut">
              <a:rPr lang="ru-RU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1" rIns="91285" bIns="4564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7" y="4705075"/>
            <a:ext cx="5436235" cy="4457937"/>
          </a:xfrm>
          <a:prstGeom prst="rect">
            <a:avLst/>
          </a:prstGeom>
        </p:spPr>
        <p:txBody>
          <a:bodyPr vert="horz" lIns="91285" tIns="45641" rIns="91285" bIns="4564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564"/>
            <a:ext cx="2945024" cy="495854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890" y="9408564"/>
            <a:ext cx="2945024" cy="495854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r">
              <a:defRPr sz="1200"/>
            </a:lvl1pPr>
          </a:lstStyle>
          <a:p>
            <a:pPr>
              <a:defRPr/>
            </a:pPr>
            <a:fld id="{CCC36EDC-88CA-4BE3-9E60-E4DECA58E5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738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Осуществлена доработка в отношении учета нарушений не нашедших отражение в действующей редакции Классификатора нарушений.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36EDC-88CA-4BE3-9E60-E4DECA58E54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49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36EDC-88CA-4BE3-9E60-E4DECA58E54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6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Осуществлена доработка</a:t>
            </a:r>
            <a:r>
              <a:rPr lang="ru-RU" baseline="0" dirty="0" smtClean="0"/>
              <a:t> в Автоматизированной системе Планирование, позволяющая отражать отсутствующие в Классификаторе нарушений нарушения, до внесения соответствующих изменений в Классификатор нарушений. Для это необходимо в карточке контрольного мероприятия во вкладке «Нарушения», при заполнении вкладки «Факт нарушения» в его «Реквизитах» поставить отметку «Временное нарушение». После добавления отсутствующего нарушения в Классификатор нарушений необходимо снять отметку «Временное» и ввести данное нарушение в соответствии с новым кодом Классификатора. Все нарушения, помеченные отметкой «Временно» необходимо инспектировать после каждого изменения Классификатора нарушений и (или) перед сдачей отчетности в центральный аппарат Федерального казначейства.</a:t>
            </a:r>
            <a:endParaRPr lang="ru-RU" dirty="0" smtClean="0"/>
          </a:p>
          <a:p>
            <a:pPr algn="just"/>
            <a:r>
              <a:rPr lang="ru-RU" dirty="0" smtClean="0"/>
              <a:t>2.</a:t>
            </a:r>
            <a:r>
              <a:rPr lang="ru-RU" baseline="0" dirty="0" smtClean="0"/>
              <a:t> О мониторинге предписаний, представлений. Сводно-аналитическим отделом Контрольно-аналитического управления в финансово-бюджетной сфере будет</a:t>
            </a:r>
            <a:r>
              <a:rPr lang="ru-RU" dirty="0" smtClean="0"/>
              <a:t> осуществляться мониторинг предписаний, представлений на постоянной основе. В целях сокращения рабочего времени на свод</a:t>
            </a:r>
            <a:r>
              <a:rPr lang="ru-RU" baseline="0" dirty="0" smtClean="0"/>
              <a:t> данных, а также единообразия их представления территориальными управлениями Федерального казначейства в настоящее время изучается вопрос представления данных </a:t>
            </a:r>
            <a:r>
              <a:rPr lang="ru-RU" dirty="0" smtClean="0"/>
              <a:t>в </a:t>
            </a:r>
            <a:r>
              <a:rPr lang="ru-RU" dirty="0">
                <a:latin typeface="Arial"/>
              </a:rPr>
              <a:t>Системе комплексного информационно-аналитического обеспечения деятельности органов Федерального казначейства </a:t>
            </a:r>
            <a:r>
              <a:rPr lang="ru-RU" dirty="0" smtClean="0"/>
              <a:t>«СКИАО».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36EDC-88CA-4BE3-9E60-E4DECA58E54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67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2B51-FD0C-407C-8355-96869A87BD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02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6223-F2C2-4E36-AE61-82D0446438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41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16C7-4054-421F-9BED-4DA9C54BFE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50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C1F-B868-481C-8FAA-78D572F49E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21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0A75-557E-459F-8997-6C1D09B81B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82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57F4-8D52-4A8E-94CB-46B9B5B7F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93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E993-94F1-4A02-97EC-595791DF44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42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17F9-3F70-418B-B6BC-F92BBB787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89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F632-3016-4CCE-ADE3-EFDB7D461A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79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AB78-FFC1-4975-A42F-1875F5166F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69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5442-5A9A-4E57-8FEA-935FD6A6A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83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B19C8-07B2-47AD-87EF-1E955DB330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C1F-B868-481C-8FAA-78D572F49E2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9502"/>
            <a:ext cx="720080" cy="657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61535" y="3510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СОВЕЩАНИЕ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ФЕДЕРАЛЬНОГО КАЗНАЧЕЙСТВА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3562" y="5743045"/>
            <a:ext cx="187220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Ялта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21-22 сентября </a:t>
            </a:r>
            <a:b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7060" y="23510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формирования отчетности </a:t>
            </a:r>
            <a:r>
              <a:rPr lang="ru-RU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</a:t>
            </a:r>
            <a:r>
              <a:rPr lang="ru-RU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</a:t>
            </a:r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финансово-бюджетной сфере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30097" y="360439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sz="1600" spc="5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Сводно-аналитического отдела </a:t>
            </a:r>
            <a:r>
              <a:rPr lang="ru-RU" sz="1600" spc="5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spc="5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5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Контрольно-аналитического </a:t>
            </a:r>
            <a:r>
              <a:rPr lang="ru-RU" sz="1600" spc="5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600" spc="5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spc="5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5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5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финансово-бюджетной сфере </a:t>
            </a:r>
            <a:br>
              <a:rPr lang="ru-RU" sz="1600" spc="5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5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39874" y="4776572"/>
            <a:ext cx="3876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Владимировна Григорьева</a:t>
            </a:r>
          </a:p>
        </p:txBody>
      </p:sp>
    </p:spTree>
    <p:extLst>
      <p:ext uri="{BB962C8B-B14F-4D97-AF65-F5344CB8AC3E}">
        <p14:creationId xmlns:p14="http://schemas.microsoft.com/office/powerpoint/2010/main" val="69142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15947" y="2464634"/>
            <a:ext cx="5952661" cy="19287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5900" dirty="0">
                <a:solidFill>
                  <a:srgbClr val="002060"/>
                </a:solidFill>
                <a:latin typeface="Franklin Gothic Heavy" panose="020B0903020102020204" pitchFamily="34" charset="0"/>
              </a:rPr>
              <a:t>СПАСИБО</a:t>
            </a:r>
          </a:p>
          <a:p>
            <a:pPr algn="ctr"/>
            <a:r>
              <a:rPr lang="ru-RU" sz="5900" dirty="0">
                <a:solidFill>
                  <a:srgbClr val="002060"/>
                </a:solidFill>
                <a:latin typeface="Franklin Gothic Heavy" panose="020B0903020102020204" pitchFamily="34" charset="0"/>
              </a:rPr>
              <a:t>ЗА </a:t>
            </a:r>
            <a:r>
              <a:rPr lang="ru-RU" sz="59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ВНИМАНИЕ!</a:t>
            </a:r>
            <a:endParaRPr lang="ru-RU" sz="5900" dirty="0">
              <a:solidFill>
                <a:srgbClr val="00206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6" y="1465510"/>
            <a:ext cx="3785609" cy="39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68875" y="1269874"/>
            <a:ext cx="11206119" cy="5432902"/>
          </a:xfrm>
          <a:prstGeom prst="rect">
            <a:avLst/>
          </a:prstGeom>
          <a:solidFill>
            <a:srgbClr val="71DBE9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дополнения в отчетные формы: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экспертизах и исследованиях,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 во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КМ; 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представлениях и предписаниях,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обжалуемых 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 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суде;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административных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расследованиях.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Дополняется Разделом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затратах на осуществление контроля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финансово-бюджетной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сфере, который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формировать и представлять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ФКУ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ЦОКР».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ОРРП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дополняется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графами, разделяющими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МБТ на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дотации, субсидии, субвенции, иные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МБТ.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Предусматривается ответственность руководителей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за полноту,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своевременность представления отчетности.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предоставления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за квартал – не позднее 10 числа месяца,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следующего за отчетным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кварталом; за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года,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следующего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отчетным.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40549" y="6478437"/>
            <a:ext cx="250168" cy="234411"/>
          </a:xfrm>
        </p:spPr>
        <p:txBody>
          <a:bodyPr/>
          <a:lstStyle/>
          <a:p>
            <a:fld id="{038E8ACC-6DF2-4ECD-9470-6D361C26CF2F}" type="slidenum"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035288" y="247619"/>
            <a:ext cx="8039708" cy="88544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Отмена приказа Федерального казначейства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 26.12.2016 № 494.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Издание нового приказа ФК о представлении отчетности</a:t>
            </a:r>
            <a:endParaRPr lang="ru-RU" b="1" dirty="0">
              <a:solidFill>
                <a:srgbClr val="00349E">
                  <a:lumMod val="75000"/>
                </a:srgb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434" y="166363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NB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514" y="3210672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NB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434" y="4040472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NB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434" y="473733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NB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28" y="586198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NB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475" y="302603"/>
            <a:ext cx="432048" cy="4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838200" y="1350335"/>
            <a:ext cx="10515600" cy="4826628"/>
          </a:xfrm>
          <a:solidFill>
            <a:srgbClr val="71DBE9">
              <a:alpha val="30000"/>
            </a:srgbClr>
          </a:solidFill>
        </p:spPr>
        <p:txBody>
          <a:bodyPr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работы Федерального казначейства и его территориальных органов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ведения Классификатора нарушений (рисков), выявляемых Федеральным казначейством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осуществления контроля в финансово-бюджетной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сфере,  утвержден приказом ФК от 22.08.2018 № 231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Классификатора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осуществляется, в том числе в целях обеспечения учета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выявляемых Федеральным казначейством в ходе осуществления контроля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финансово-бюджетной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Классификатора осуществляется путем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поддержания его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актуальном состоянии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в него изменений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изменение Классификатора, предлагаемое УФК,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направлением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 ФК должно быть проанализировано на предмет отсутствия соответствующего нарушения в действующем Классификаторе, изменение целесообразно согласовывать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Юридическим отделом УФК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3F632-3016-4CCE-ADE3-EFDB7D461A0D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6140" y="283344"/>
            <a:ext cx="5232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(рисков)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475" y="302603"/>
            <a:ext cx="432048" cy="445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2803" y="4241340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NB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0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36594" y="6388250"/>
            <a:ext cx="362259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930876" y="302602"/>
            <a:ext cx="11389743" cy="15097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Изменения Классификатора нарушений. 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сокращения.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о внесении изменений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Классификатор нарушений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32880"/>
              </p:ext>
            </p:extLst>
          </p:nvPr>
        </p:nvGraphicFramePr>
        <p:xfrm>
          <a:off x="584910" y="1938215"/>
          <a:ext cx="5557520" cy="4493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7120"/>
                <a:gridCol w="3200400"/>
              </a:tblGrid>
              <a:tr h="1633416">
                <a:tc>
                  <a:txBody>
                    <a:bodyPr/>
                    <a:lstStyle/>
                    <a:p>
                      <a:pPr indent="34226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нарушений (рисков), выявляемых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 в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финансово-бюджетной сфере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BE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Правовые основания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 нарушения</a:t>
                      </a:r>
                    </a:p>
                    <a:p>
                      <a:pPr marL="0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(риска)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BE9">
                        <a:alpha val="30000"/>
                      </a:srgbClr>
                    </a:solidFill>
                  </a:tcPr>
                </a:tc>
              </a:tr>
              <a:tr h="2859779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в план закупок объекта или объектов закупки, не соответствующих установленным нормативным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затратам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E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статьи,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статьи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Закона о государственных закупках;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Требований к порядку разработки и принятия правовых актов о нормировании в сфере закупок для обеспечения федеральных нужд, содержанию указанных актов и обеспечению их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E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546606"/>
              </p:ext>
            </p:extLst>
          </p:nvPr>
        </p:nvGraphicFramePr>
        <p:xfrm>
          <a:off x="6266990" y="1913860"/>
          <a:ext cx="5557520" cy="4517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7120"/>
                <a:gridCol w="3200400"/>
              </a:tblGrid>
              <a:tr h="1600802">
                <a:tc>
                  <a:txBody>
                    <a:bodyPr/>
                    <a:lstStyle/>
                    <a:p>
                      <a:pPr marL="0" indent="0" algn="ctr" defTabSz="914377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нарушений (рисков), выявляемых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ФК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ходе осуществления контроля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финансово-бюджетной сфере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BE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77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Правовые основания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377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квалификации нарушения</a:t>
                      </a:r>
                    </a:p>
                    <a:p>
                      <a:pPr marL="0" indent="0" algn="ctr" defTabSz="914377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(риска)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BE9">
                        <a:alpha val="30000"/>
                      </a:srgbClr>
                    </a:solidFill>
                  </a:tcPr>
                </a:tc>
              </a:tr>
              <a:tr h="2916397">
                <a:tc>
                  <a:txBody>
                    <a:bodyPr/>
                    <a:lstStyle/>
                    <a:p>
                      <a:pPr marL="0" indent="0" algn="just" defTabSz="914377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Включение в план закупок объекта или объектов закупки, не соответствующих установленным нормативным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затратам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E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77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ч. 2 ст.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ч. 7 ст. 22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Закона </a:t>
                      </a:r>
                      <a:b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44-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ФЗ;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just" defTabSz="914377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 24 Требований к порядку разработки и принятия правовых актов о нормировании в сфере закупок для обеспечения федеральных нужд, содержанию указанных актов и обеспечению их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E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" name="Овал 14"/>
          <p:cNvSpPr/>
          <p:nvPr/>
        </p:nvSpPr>
        <p:spPr>
          <a:xfrm>
            <a:off x="2704123" y="3219938"/>
            <a:ext cx="3516923" cy="1219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946400" y="4149969"/>
            <a:ext cx="703385" cy="3985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557846" y="3282463"/>
            <a:ext cx="3243385" cy="86750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655654" y="3981156"/>
            <a:ext cx="275434" cy="22352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475" y="302603"/>
            <a:ext cx="432048" cy="4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951534" y="6356352"/>
            <a:ext cx="402265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345989" y="302603"/>
            <a:ext cx="11653354" cy="1592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         Изменения Классификатора нарушений. 			Принятые сокращения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r">
              <a:buNone/>
            </a:pP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Предложения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                           Классификатор нарушений</a:t>
            </a:r>
          </a:p>
          <a:p>
            <a:pPr marL="0" indent="0" algn="r">
              <a:buNone/>
            </a:pP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537420"/>
              </p:ext>
            </p:extLst>
          </p:nvPr>
        </p:nvGraphicFramePr>
        <p:xfrm>
          <a:off x="858129" y="2127416"/>
          <a:ext cx="4917440" cy="355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778"/>
                <a:gridCol w="1595543"/>
                <a:gridCol w="1890119"/>
              </a:tblGrid>
              <a:tr h="204636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BE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деятельности объектов контроля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BE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Мера 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BE9">
                        <a:alpha val="30000"/>
                      </a:srgbClr>
                    </a:solidFill>
                  </a:tcPr>
                </a:tc>
              </a:tr>
              <a:tr h="1511843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и (или) тысяч руб.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34226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E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E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E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96572"/>
              </p:ext>
            </p:extLst>
          </p:nvPr>
        </p:nvGraphicFramePr>
        <p:xfrm>
          <a:off x="6228080" y="2092629"/>
          <a:ext cx="4955735" cy="3621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735"/>
                <a:gridCol w="1587305"/>
                <a:gridCol w="1968695"/>
              </a:tblGrid>
              <a:tr h="1979186">
                <a:tc>
                  <a:txBody>
                    <a:bodyPr/>
                    <a:lstStyle/>
                    <a:p>
                      <a:pPr marL="0" indent="0" algn="ctr" defTabSz="914377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</a:t>
                      </a:r>
                      <a:b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измерения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BE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77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Направление деятельности объектов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BE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77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Мера </a:t>
                      </a:r>
                      <a:b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ответственности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BE9">
                        <a:alpha val="30000"/>
                      </a:srgbClr>
                    </a:solidFill>
                  </a:tcPr>
                </a:tc>
              </a:tr>
              <a:tr h="1641826">
                <a:tc>
                  <a:txBody>
                    <a:bodyPr/>
                    <a:lstStyle/>
                    <a:p>
                      <a:pPr marL="0" indent="0" algn="ctr" defTabSz="914377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и (или) тыс. рублей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377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E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77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E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77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установлена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E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782320" y="4119879"/>
            <a:ext cx="1463039" cy="749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flipV="1">
            <a:off x="3916957" y="4119879"/>
            <a:ext cx="395230" cy="3324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28079" y="4049794"/>
            <a:ext cx="1463039" cy="81918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309687" y="4025568"/>
            <a:ext cx="395230" cy="4267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475" y="302603"/>
            <a:ext cx="432048" cy="4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3F632-3016-4CCE-ADE3-EFDB7D461A0D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4286509" y="302603"/>
            <a:ext cx="7712833" cy="10376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Вопросы формирования отчетности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92482739"/>
              </p:ext>
            </p:extLst>
          </p:nvPr>
        </p:nvGraphicFramePr>
        <p:xfrm>
          <a:off x="386080" y="1340285"/>
          <a:ext cx="11277600" cy="479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199" y="6273225"/>
            <a:ext cx="9465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*Приказ ФК от 26.12.2016 № 494 «О представлении отчетности, информации, сведений и документов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КМ в финансово-бюджетной сфере» (далее – Отчет по полномочиям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475" y="302603"/>
            <a:ext cx="432048" cy="4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5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302409" y="6492875"/>
            <a:ext cx="346066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4286510" y="302603"/>
            <a:ext cx="7712833" cy="10376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Вопросы формирования отчетности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39244356"/>
              </p:ext>
            </p:extLst>
          </p:nvPr>
        </p:nvGraphicFramePr>
        <p:xfrm>
          <a:off x="488821" y="1212351"/>
          <a:ext cx="11326460" cy="5424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475" y="302603"/>
            <a:ext cx="432048" cy="4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04698" y="6356352"/>
            <a:ext cx="349102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4286510" y="302603"/>
            <a:ext cx="7712833" cy="10376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Вопросы формирования отчетности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35033025"/>
              </p:ext>
            </p:extLst>
          </p:nvPr>
        </p:nvGraphicFramePr>
        <p:xfrm>
          <a:off x="277402" y="1340285"/>
          <a:ext cx="11640620" cy="479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475" y="302603"/>
            <a:ext cx="432048" cy="4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5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36594" y="6356352"/>
            <a:ext cx="349103" cy="365125"/>
          </a:xfrm>
        </p:spPr>
        <p:txBody>
          <a:bodyPr/>
          <a:lstStyle/>
          <a:p>
            <a:pPr>
              <a:defRPr/>
            </a:pPr>
            <a:fld id="{7AE3F632-3016-4CCE-ADE3-EFDB7D461A0D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4296670" y="241642"/>
            <a:ext cx="7712833" cy="51884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Изменения в АСП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1" y="1293800"/>
            <a:ext cx="11318622" cy="493950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926080" y="2987040"/>
            <a:ext cx="3830320" cy="457200"/>
          </a:xfrm>
          <a:prstGeom prst="ellipse">
            <a:avLst/>
          </a:prstGeom>
          <a:solidFill>
            <a:srgbClr val="00B050">
              <a:alpha val="0"/>
            </a:srgbClr>
          </a:solidFill>
          <a:ln w="76200">
            <a:solidFill>
              <a:srgbClr val="71DB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475" y="302603"/>
            <a:ext cx="432048" cy="4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36043</TotalTime>
  <Words>797</Words>
  <Application>Microsoft Office PowerPoint</Application>
  <PresentationFormat>Произвольный</PresentationFormat>
  <Paragraphs>105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Times New Roman</vt:lpstr>
      <vt:lpstr>Franklin Gothic Heavy</vt:lpstr>
      <vt:lpstr>Tahoma</vt:lpstr>
      <vt:lpstr>Kristen ITC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Григорьева Елена Владимировна</cp:lastModifiedBy>
  <cp:revision>1759</cp:revision>
  <cp:lastPrinted>2018-09-17T08:19:50Z</cp:lastPrinted>
  <dcterms:created xsi:type="dcterms:W3CDTF">2015-03-03T16:27:21Z</dcterms:created>
  <dcterms:modified xsi:type="dcterms:W3CDTF">2018-09-19T08:32:53Z</dcterms:modified>
</cp:coreProperties>
</file>