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90" r:id="rId5"/>
    <p:sldId id="260" r:id="rId6"/>
    <p:sldId id="264" r:id="rId7"/>
    <p:sldId id="288" r:id="rId8"/>
    <p:sldId id="266" r:id="rId9"/>
    <p:sldId id="271" r:id="rId10"/>
    <p:sldId id="287" r:id="rId11"/>
    <p:sldId id="275" r:id="rId12"/>
    <p:sldId id="276" r:id="rId13"/>
    <p:sldId id="278" r:id="rId14"/>
    <p:sldId id="279" r:id="rId15"/>
    <p:sldId id="289" r:id="rId16"/>
    <p:sldId id="286" r:id="rId17"/>
  </p:sldIdLst>
  <p:sldSz cx="12192000" cy="6858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75775" autoAdjust="0"/>
  </p:normalViewPr>
  <p:slideViewPr>
    <p:cSldViewPr showGuides="1">
      <p:cViewPr>
        <p:scale>
          <a:sx n="100" d="100"/>
          <a:sy n="100" d="100"/>
        </p:scale>
        <p:origin x="-990" y="516"/>
      </p:cViewPr>
      <p:guideLst>
        <p:guide orient="horz" pos="2160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-3954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365410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56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0421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738 поручений во </a:t>
            </a:r>
            <a:r>
              <a:rPr lang="en-US" dirty="0" smtClean="0"/>
              <a:t>II </a:t>
            </a:r>
            <a:r>
              <a:rPr lang="ru-RU" dirty="0" smtClean="0"/>
              <a:t>разделы, из них:</a:t>
            </a:r>
          </a:p>
          <a:p>
            <a:r>
              <a:rPr lang="ru-RU" dirty="0" smtClean="0"/>
              <a:t>622 — Управление по работе в сфере контрактных</a:t>
            </a:r>
            <a:r>
              <a:rPr lang="ru-RU" baseline="0" dirty="0" smtClean="0"/>
              <a:t> отношений</a:t>
            </a:r>
            <a:r>
              <a:rPr lang="ru-RU" dirty="0" smtClean="0"/>
              <a:t> ЦАФК</a:t>
            </a:r>
          </a:p>
          <a:p>
            <a:r>
              <a:rPr lang="ru-RU" dirty="0" smtClean="0"/>
              <a:t>79</a:t>
            </a:r>
            <a:r>
              <a:rPr lang="ru-RU" baseline="0" dirty="0" smtClean="0"/>
              <a:t> — ФСБ России (из которых совместных 54 штуки)</a:t>
            </a:r>
            <a:br>
              <a:rPr lang="ru-RU" baseline="0" dirty="0" smtClean="0"/>
            </a:br>
            <a:r>
              <a:rPr lang="ru-RU" baseline="0" dirty="0" smtClean="0"/>
              <a:t>19 — Генеральная прокуратура Российской Федерации</a:t>
            </a:r>
          </a:p>
          <a:p>
            <a:r>
              <a:rPr lang="ru-RU" baseline="0" dirty="0" smtClean="0"/>
              <a:t>12 — КРУ ЦАФК</a:t>
            </a:r>
          </a:p>
          <a:p>
            <a:r>
              <a:rPr lang="ru-RU" baseline="0" dirty="0" smtClean="0"/>
              <a:t>6 — Минфин России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88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Данная</a:t>
            </a:r>
            <a:r>
              <a:rPr lang="ru-RU" baseline="0" dirty="0" smtClean="0"/>
              <a:t> формула определяет </a:t>
            </a:r>
            <a:r>
              <a:rPr lang="ru-RU" sz="1200" dirty="0" smtClean="0">
                <a:effectLst/>
                <a:latin typeface="+mn-lt"/>
                <a:ea typeface="+mn-ea"/>
                <a:cs typeface="+mn-cs"/>
                <a:sym typeface="Calibri"/>
              </a:rPr>
              <a:t>Норму нагрузки — минимальное обязательное количество человеко-дней, требуемых для проведения структурными подразделениями УФК контрольных мероприятий в планируемом году.</a:t>
            </a:r>
          </a:p>
          <a:p>
            <a:r>
              <a:rPr lang="ru-RU" sz="1200" dirty="0" smtClean="0">
                <a:effectLst/>
                <a:latin typeface="+mn-lt"/>
                <a:ea typeface="+mn-ea"/>
                <a:cs typeface="+mn-cs"/>
                <a:sym typeface="Calibri"/>
              </a:rPr>
              <a:t>При расчете не учитывается</a:t>
            </a:r>
            <a:r>
              <a:rPr lang="ru-RU" sz="1200" baseline="0" dirty="0" smtClean="0">
                <a:effectLst/>
                <a:latin typeface="+mn-lt"/>
                <a:ea typeface="+mn-ea"/>
                <a:cs typeface="+mn-cs"/>
                <a:sym typeface="Calibri"/>
              </a:rPr>
              <a:t> время затрачиваемое на рассмотрение дел по административному производству.</a:t>
            </a:r>
          </a:p>
          <a:p>
            <a:endParaRPr lang="ru-RU" sz="1200" baseline="0" dirty="0" smtClean="0">
              <a:effectLst/>
              <a:latin typeface="+mn-lt"/>
              <a:ea typeface="+mn-ea"/>
              <a:cs typeface="+mn-cs"/>
              <a:sym typeface="Calibri"/>
            </a:endParaRPr>
          </a:p>
          <a:p>
            <a:r>
              <a:rPr lang="ru-RU" sz="1200" baseline="0" dirty="0" smtClean="0">
                <a:effectLst/>
                <a:latin typeface="+mn-lt"/>
                <a:ea typeface="+mn-ea"/>
                <a:cs typeface="+mn-cs"/>
                <a:sym typeface="Calibri"/>
              </a:rPr>
              <a:t>В требованиях к АС Планирование на новой технологической платформе предусматривается автоматизация многих процессов, связанных с расчетом нагрузки при планировании КМ и учет нагрузки при осуществлении КМ.</a:t>
            </a:r>
          </a:p>
          <a:p>
            <a:endParaRPr lang="ru-RU" dirty="0" smtClean="0"/>
          </a:p>
          <a:p>
            <a:r>
              <a:rPr lang="ru-RU" dirty="0" smtClean="0"/>
              <a:t>При планировании КМ на 2019 год расчет нагрузки будет производится по новой формуле.</a:t>
            </a:r>
            <a:r>
              <a:rPr lang="ru-RU" baseline="0" dirty="0" smtClean="0"/>
              <a:t> При этом  по 44-ФЗ подход по планированию нагрузки также изменится, о чем в своем вступлении расскажет начальник Управления по контролю в сфере контрактных отношений Елена Александровна Беликова.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0885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52500" y="211138"/>
            <a:ext cx="4892675" cy="2752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58477" y="2875087"/>
            <a:ext cx="6552728" cy="6840760"/>
          </a:xfrm>
        </p:spPr>
        <p:txBody>
          <a:bodyPr/>
          <a:lstStyle/>
          <a:p>
            <a:r>
              <a:rPr lang="ru-RU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процессе</a:t>
            </a:r>
            <a:r>
              <a:rPr lang="ru-RU" sz="1000" b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централизации был реализован следующий комплекс мероприятий:</a:t>
            </a:r>
          </a:p>
          <a:p>
            <a:pPr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Рассмотрен и согласован тех. регламент</a:t>
            </a:r>
          </a:p>
          <a:p>
            <a:pPr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0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Сформирован единый справочник тем КМ (внесено 4036 тем)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Внесен План КМ ФК на 2017 год и сформированы ЦЗ на 2017 год по 48 пунктам Плана КМ ФК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Внесены Планы КМ 84 УФК по субъектам РФ на 2017 год (в том числе по 9 пилотным УФК)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Отработаны ошибки АСП при формировании отчетных форм планирования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Осуществлен визуальный контроль </a:t>
            </a:r>
            <a:r>
              <a:rPr lang="ru-RU" sz="10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60 628 </a:t>
            </a: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единиц информации (записей)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Устранены ошибки в планах УФК</a:t>
            </a:r>
          </a:p>
          <a:p>
            <a:pPr marL="171450" marR="0" indent="-171450" defTabSz="914400" eaLnBrk="1" fontAlgn="auto" latinLnBrk="0" hangingPunct="1"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0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indent="0" defTabSz="914400" eaLnBrk="1" fontAlgn="auto" latinLnBrk="0" hangingPunct="1"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000" b="1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Преимущества использования АСП при планировании: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Единый подход и стандартизация при планировании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Автоматизация контроля параметров планирования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Автоматическое внесение наименований тем КМ и объектов контроля из справочника АСП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Указание типовых проверяемых периодов согласно установленным правилам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Отсутствие ошибок при указании кодов и наименований ГРБС</a:t>
            </a:r>
          </a:p>
          <a:p>
            <a:pPr marR="0" indent="-171450" defTabSz="91440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Усиление контроля за процессом планирования в УФК</a:t>
            </a:r>
          </a:p>
          <a:p>
            <a:pPr marL="171450" marR="0" indent="-171450" defTabSz="914400" eaLnBrk="1" fontAlgn="auto" latinLnBrk="0" hangingPunct="1"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0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Новации, осуществленные при планировании контрольной деятельности на 2018 год:</a:t>
            </a:r>
          </a:p>
          <a:p>
            <a:pPr marL="171450" marR="0" indent="-17145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Обеспечение 100% охвата получателей средств по ГП РФ «Развитие Северо-Кавказского федерального округа»</a:t>
            </a:r>
          </a:p>
          <a:p>
            <a:pPr marL="171450" marR="0" indent="-17145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Выработка единообразного подхода к формированию </a:t>
            </a:r>
            <a:r>
              <a:rPr lang="en-US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II </a:t>
            </a: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разделов планов контрольных мероприятий УФК</a:t>
            </a:r>
            <a:endParaRPr kumimoji="0" lang="ru-RU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71450" marR="0" indent="-17145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Увеличение количества КМ, включенных</a:t>
            </a:r>
            <a:r>
              <a:rPr kumimoji="0" lang="ru-RU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</a:t>
            </a: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во </a:t>
            </a:r>
            <a:r>
              <a:rPr lang="en-US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II</a:t>
            </a: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разделы планов контрольных мероприятий УФК по поручению ЦАФК</a:t>
            </a:r>
            <a:endParaRPr kumimoji="0" lang="ru-RU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71450" marR="0" indent="-17145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Утверждение Порядка привлечения должностных лиц управлений Федерального казначейства по субъектам Российской Федерации к участию в контрольных мероприятиях Федерального казначейства</a:t>
            </a:r>
            <a:r>
              <a:rPr kumimoji="0" lang="ru-RU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в финансово-бюджетной сфере</a:t>
            </a:r>
            <a:endParaRPr kumimoji="0" lang="ru-RU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71450" marR="0" indent="-17145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Планирование контрольной деятельности УФК с учетом нагрузки на ревизорский состав</a:t>
            </a:r>
          </a:p>
          <a:p>
            <a:pPr marL="0" marR="0" indent="0" algn="l" defTabSz="9144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0" marR="0" indent="0" algn="l" defTabSz="9144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ЗАДАЧИ НА 2018 ГОД:</a:t>
            </a:r>
          </a:p>
          <a:p>
            <a:pPr marL="171450" marR="0" indent="-17145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Разработка перечня</a:t>
            </a:r>
            <a:r>
              <a:rPr kumimoji="0" lang="ru-RU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типовых формулировок тем КМ в ФБС в целях унификации подходов к планировани</a:t>
            </a: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ю контрольной деятельности в ФК</a:t>
            </a:r>
            <a:endParaRPr kumimoji="0" lang="ru-RU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71450" marR="0" indent="-17145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Утверждение Плана КМ ФК на 2019 год с учетом риск-ориентированного</a:t>
            </a:r>
            <a:r>
              <a:rPr kumimoji="0" lang="ru-RU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подхода</a:t>
            </a:r>
            <a:endParaRPr kumimoji="0" lang="ru-RU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71450" marR="0" indent="-17145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Продолжение тенденции</a:t>
            </a:r>
            <a:r>
              <a:rPr kumimoji="0" lang="ru-RU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к увеличению количества КМ, включенных во </a:t>
            </a:r>
            <a:r>
              <a:rPr kumimoji="0" lang="en-US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II</a:t>
            </a:r>
            <a:r>
              <a:rPr kumimoji="0" lang="ru-RU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 разделы планов КМ УФК по поручению ЦАФК</a:t>
            </a:r>
            <a:endParaRPr kumimoji="0" lang="ru-RU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71450" marR="0" indent="-171450" algn="l" defTabSz="914400" rtl="0" eaLnBrk="1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00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Развитие автоматизации процессов планирования контрольной деятельности</a:t>
            </a:r>
            <a:endParaRPr kumimoji="0" lang="ru-RU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  <a:sym typeface="Calibri"/>
            </a:endParaRPr>
          </a:p>
          <a:p>
            <a:pPr marL="171450" marR="0" indent="-171450" algn="l" defTabSz="914400" rtl="0" fontAlgn="auto" latinLnBrk="0" hangingPunct="0"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ru-RU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  <a:sym typeface="Calibri"/>
              </a:rPr>
              <a:t>Разработка новых подходов по расчету нагрузки на контролеров-ревизоров, внесение изменений в приказ №356. Формула будет предусматривать расчет нормы нагрузки ТОЛЬКО на участие в контрольных мероприятиях, без учета времени на ведение дел по административному производству.</a:t>
            </a:r>
          </a:p>
          <a:p>
            <a:pPr marL="0" marR="0" indent="0" defTabSz="914400" eaLnBrk="1" fontAlgn="auto" latinLnBrk="0" hangingPunct="1"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10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575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КАУвФБС</a:t>
            </a:r>
            <a:r>
              <a:rPr lang="ru-RU" baseline="0" dirty="0" smtClean="0"/>
              <a:t> разработана, согласована с Э.А. Исаевым и утверждена матрица ролей членов Контрольной комиссии Федерального казначейства при рассмотрении результатов контрольного мероприятия по направлениям деятельности.</a:t>
            </a:r>
          </a:p>
          <a:p>
            <a:r>
              <a:rPr lang="ru-RU" baseline="0" dirty="0" smtClean="0"/>
              <a:t>На ее основании подготовлен чек-лист рассмотрения результатов КМ, где члены КК в части касающейся согласно матрице ролей проставляют свою позицию, выработанную в результате анализа материалов контрольного мероприятия</a:t>
            </a:r>
            <a:r>
              <a:rPr lang="ru-RU" baseline="0" dirty="0" smtClean="0"/>
              <a:t>.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ru-RU" baseline="0" dirty="0" smtClean="0"/>
              <a:t>В ваших раздаточных материалах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88457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осуществления мониторинга контрольной деятельности приказом № 494 утверждены основные формы мониторинга хода и результатов контрольных мероприятий Федерального казначейства, рассмотрения обращений граждан и организаций которые представляются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еженедельно</a:t>
            </a: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2017 году мониторинг контрольной деятельности Федерального казначейства осуществлялся еженедельно </a:t>
            </a:r>
            <a:r>
              <a:rPr lang="ru-RU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постоянной основе.</a:t>
            </a:r>
          </a:p>
          <a:p>
            <a:pPr>
              <a:defRPr sz="1100" b="1"/>
            </a:pPr>
            <a:endParaRPr lang="ru-RU" sz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  <a:defRPr sz="1100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 В настоящее время существуют 5 форм мониторингов, которые включены в приказ № 494.</a:t>
            </a:r>
          </a:p>
          <a:p>
            <a:pPr>
              <a:spcBef>
                <a:spcPts val="300"/>
              </a:spcBef>
              <a:defRPr sz="1100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 В настоящее время готовится новая редакция Приказа № 494, где актуализируются имеющиеся формы мониторингов и добавляются еще 5 новых форм мониторингов, которые касаются исполнения централизованных заданий и процессуальной реализации контрольных мероприятий.</a:t>
            </a:r>
          </a:p>
          <a:p>
            <a:pPr>
              <a:spcBef>
                <a:spcPts val="300"/>
              </a:spcBef>
              <a:defRPr sz="1100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 Еженедельно данные формы мониторинга докладываются руководителю (заместителю руководителя) Федерального казначейства о ходе исполнения контрольных мероприятий.</a:t>
            </a:r>
          </a:p>
          <a:p>
            <a:pPr>
              <a:spcBef>
                <a:spcPts val="300"/>
              </a:spcBef>
              <a:defRPr sz="1100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 Регулярно сводная информация докладывается Министру финансов Российской Федерации.</a:t>
            </a:r>
          </a:p>
          <a:p>
            <a:pPr>
              <a:spcBef>
                <a:spcPts val="300"/>
              </a:spcBef>
              <a:defRPr sz="1100"/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 В новой редакции Приказа № 494 данные формы мониторинга будут загружены в АС Планирование.</a:t>
            </a:r>
          </a:p>
          <a:p>
            <a:pPr>
              <a:spcBef>
                <a:spcPts val="300"/>
              </a:spcBef>
              <a:defRPr sz="1100">
                <a:solidFill>
                  <a:srgbClr val="FF0000"/>
                </a:solidFill>
              </a:defRPr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В новой редакции Приказа № 494 - распространяем формы мониторингов на все УФК (ведение мониторингов будет обязательным в УФК!), соответственно это позволит нам получать информацию по всей стране. </a:t>
            </a:r>
          </a:p>
          <a:p>
            <a:pPr>
              <a:defRPr sz="1100">
                <a:solidFill>
                  <a:srgbClr val="FF0000"/>
                </a:solidFill>
              </a:defRPr>
            </a:pPr>
            <a:r>
              <a:rPr lang="ru-RU" sz="1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После выхода новой редакции Приказа № 494 данные формы будут реализованы в АС Планирование, что облегчит их ведение и обеспечит доступ ко всей необходимой информации в автоматизированном режиме.</a:t>
            </a:r>
            <a:endPara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845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Shape 663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64" name="Shape 6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</a:pPr>
            <a:r>
              <a:rPr dirty="0"/>
              <a:t>В </a:t>
            </a:r>
            <a:r>
              <a:rPr dirty="0" err="1"/>
              <a:t>целях</a:t>
            </a:r>
            <a:r>
              <a:rPr dirty="0"/>
              <a:t> </a:t>
            </a:r>
            <a:r>
              <a:rPr dirty="0" err="1"/>
              <a:t>организации</a:t>
            </a:r>
            <a:r>
              <a:rPr dirty="0"/>
              <a:t> </a:t>
            </a:r>
            <a:r>
              <a:rPr dirty="0" err="1"/>
              <a:t>работ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систематизации</a:t>
            </a:r>
            <a:r>
              <a:rPr dirty="0"/>
              <a:t> </a:t>
            </a:r>
            <a:r>
              <a:rPr dirty="0" err="1"/>
              <a:t>информации</a:t>
            </a:r>
            <a:r>
              <a:rPr dirty="0"/>
              <a:t> и </a:t>
            </a:r>
            <a:r>
              <a:rPr dirty="0" err="1"/>
              <a:t>документов</a:t>
            </a:r>
            <a:r>
              <a:rPr dirty="0"/>
              <a:t> о </a:t>
            </a:r>
            <a:r>
              <a:rPr dirty="0" err="1"/>
              <a:t>проведении</a:t>
            </a:r>
            <a:r>
              <a:rPr dirty="0"/>
              <a:t> </a:t>
            </a:r>
            <a:r>
              <a:rPr dirty="0" err="1"/>
              <a:t>контрольных</a:t>
            </a:r>
            <a:r>
              <a:rPr dirty="0"/>
              <a:t> </a:t>
            </a:r>
            <a:r>
              <a:rPr dirty="0" err="1"/>
              <a:t>мероприятий</a:t>
            </a:r>
            <a:r>
              <a:rPr dirty="0"/>
              <a:t>, </a:t>
            </a:r>
            <a:r>
              <a:rPr dirty="0" err="1"/>
              <a:t>включая</a:t>
            </a:r>
            <a:r>
              <a:rPr dirty="0"/>
              <a:t> </a:t>
            </a:r>
            <a:r>
              <a:rPr dirty="0" err="1"/>
              <a:t>связанные</a:t>
            </a:r>
            <a:r>
              <a:rPr dirty="0"/>
              <a:t> </a:t>
            </a:r>
            <a:r>
              <a:rPr dirty="0" err="1"/>
              <a:t>контрольные</a:t>
            </a:r>
            <a:r>
              <a:rPr dirty="0"/>
              <a:t> </a:t>
            </a:r>
            <a:r>
              <a:rPr dirty="0" err="1"/>
              <a:t>мероприятия</a:t>
            </a:r>
            <a:r>
              <a:rPr dirty="0"/>
              <a:t>, </a:t>
            </a:r>
            <a:r>
              <a:rPr dirty="0" err="1"/>
              <a:t>были</a:t>
            </a:r>
            <a:r>
              <a:rPr dirty="0"/>
              <a:t> </a:t>
            </a:r>
            <a:r>
              <a:rPr dirty="0" err="1"/>
              <a:t>разработаны</a:t>
            </a:r>
            <a:r>
              <a:rPr dirty="0"/>
              <a:t> и </a:t>
            </a:r>
            <a:r>
              <a:rPr dirty="0" err="1"/>
              <a:t>утверждены</a:t>
            </a:r>
            <a:r>
              <a:rPr dirty="0"/>
              <a:t> </a:t>
            </a:r>
            <a:r>
              <a:rPr dirty="0" err="1"/>
              <a:t>приказом</a:t>
            </a:r>
            <a:r>
              <a:rPr dirty="0"/>
              <a:t> </a:t>
            </a:r>
            <a:r>
              <a:rPr dirty="0" err="1"/>
              <a:t>Федерального</a:t>
            </a:r>
            <a:r>
              <a:rPr dirty="0"/>
              <a:t> </a:t>
            </a:r>
            <a:r>
              <a:rPr dirty="0" err="1"/>
              <a:t>казначейства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31 </a:t>
            </a:r>
            <a:r>
              <a:rPr dirty="0" err="1"/>
              <a:t>января</a:t>
            </a:r>
            <a:r>
              <a:rPr dirty="0"/>
              <a:t> 2017 г. № 15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присвоения</a:t>
            </a:r>
            <a:r>
              <a:rPr dirty="0"/>
              <a:t> </a:t>
            </a:r>
            <a:r>
              <a:rPr dirty="0" err="1"/>
              <a:t>идентификаторов</a:t>
            </a:r>
            <a:r>
              <a:rPr dirty="0"/>
              <a:t> </a:t>
            </a:r>
            <a:r>
              <a:rPr dirty="0" err="1"/>
              <a:t>контрольных</a:t>
            </a:r>
            <a:r>
              <a:rPr dirty="0"/>
              <a:t> </a:t>
            </a:r>
            <a:r>
              <a:rPr dirty="0" err="1"/>
              <a:t>мероприятий</a:t>
            </a:r>
            <a:r>
              <a:rPr dirty="0"/>
              <a:t> </a:t>
            </a:r>
            <a:r>
              <a:rPr dirty="0" err="1"/>
              <a:t>Федерального</a:t>
            </a:r>
            <a:r>
              <a:rPr dirty="0"/>
              <a:t> </a:t>
            </a:r>
            <a:r>
              <a:rPr dirty="0" err="1"/>
              <a:t>казначейства</a:t>
            </a:r>
            <a:r>
              <a:rPr dirty="0"/>
              <a:t> и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территориальных</a:t>
            </a:r>
            <a:r>
              <a:rPr dirty="0"/>
              <a:t> </a:t>
            </a:r>
            <a:r>
              <a:rPr dirty="0" err="1"/>
              <a:t>органов</a:t>
            </a:r>
            <a:r>
              <a:rPr dirty="0"/>
              <a:t> в </a:t>
            </a:r>
            <a:r>
              <a:rPr dirty="0" err="1"/>
              <a:t>финансово-бюджетной</a:t>
            </a:r>
            <a:r>
              <a:rPr dirty="0"/>
              <a:t> </a:t>
            </a:r>
            <a:r>
              <a:rPr dirty="0" err="1"/>
              <a:t>сфере</a:t>
            </a:r>
            <a:r>
              <a:rPr dirty="0" smtClean="0"/>
              <a:t>»</a:t>
            </a:r>
            <a:r>
              <a:rPr lang="ru-RU" dirty="0" smtClean="0"/>
              <a:t> (изменения от 30 мая 2018 г.</a:t>
            </a:r>
            <a:r>
              <a:rPr lang="ru-RU" baseline="0" dirty="0" smtClean="0"/>
              <a:t> № 144).</a:t>
            </a:r>
          </a:p>
          <a:p>
            <a:pPr>
              <a:spcBef>
                <a:spcPts val="0"/>
              </a:spcBef>
            </a:pPr>
            <a:r>
              <a:rPr dirty="0" err="1" smtClean="0"/>
              <a:t>Структура</a:t>
            </a:r>
            <a:r>
              <a:rPr dirty="0" smtClean="0"/>
              <a:t> </a:t>
            </a:r>
            <a:r>
              <a:rPr dirty="0" err="1"/>
              <a:t>идентификатора</a:t>
            </a:r>
            <a:r>
              <a:rPr dirty="0"/>
              <a:t> </a:t>
            </a:r>
            <a:r>
              <a:rPr dirty="0" err="1"/>
              <a:t>предусматривает</a:t>
            </a:r>
            <a:r>
              <a:rPr dirty="0"/>
              <a:t> </a:t>
            </a:r>
            <a:r>
              <a:rPr dirty="0" err="1"/>
              <a:t>наличие</a:t>
            </a:r>
            <a:r>
              <a:rPr dirty="0"/>
              <a:t> в </a:t>
            </a:r>
            <a:r>
              <a:rPr dirty="0" err="1"/>
              <a:t>нем</a:t>
            </a:r>
            <a:r>
              <a:rPr dirty="0"/>
              <a:t>, в </a:t>
            </a:r>
            <a:r>
              <a:rPr dirty="0" err="1"/>
              <a:t>том</a:t>
            </a:r>
            <a:r>
              <a:rPr dirty="0"/>
              <a:t> </a:t>
            </a:r>
            <a:r>
              <a:rPr dirty="0" err="1"/>
              <a:t>числе</a:t>
            </a:r>
            <a:r>
              <a:rPr dirty="0"/>
              <a:t>, </a:t>
            </a:r>
            <a:r>
              <a:rPr dirty="0" err="1"/>
              <a:t>информации</a:t>
            </a:r>
            <a:r>
              <a:rPr dirty="0"/>
              <a:t>: 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dirty="0"/>
              <a:t>о </a:t>
            </a:r>
            <a:r>
              <a:rPr dirty="0" err="1"/>
              <a:t>виде</a:t>
            </a:r>
            <a:r>
              <a:rPr dirty="0"/>
              <a:t> и </a:t>
            </a:r>
            <a:r>
              <a:rPr dirty="0" err="1"/>
              <a:t>типе</a:t>
            </a:r>
            <a:r>
              <a:rPr dirty="0"/>
              <a:t> </a:t>
            </a:r>
            <a:r>
              <a:rPr dirty="0" err="1"/>
              <a:t>контрольного</a:t>
            </a:r>
            <a:r>
              <a:rPr dirty="0"/>
              <a:t> </a:t>
            </a:r>
            <a:r>
              <a:rPr dirty="0" err="1"/>
              <a:t>мероприятия</a:t>
            </a:r>
            <a:r>
              <a:rPr dirty="0"/>
              <a:t>, 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dirty="0"/>
              <a:t>о </a:t>
            </a:r>
            <a:r>
              <a:rPr dirty="0" err="1"/>
              <a:t>территориальном</a:t>
            </a:r>
            <a:r>
              <a:rPr dirty="0"/>
              <a:t> </a:t>
            </a:r>
            <a:r>
              <a:rPr dirty="0" err="1"/>
              <a:t>органе</a:t>
            </a:r>
            <a:r>
              <a:rPr dirty="0"/>
              <a:t> </a:t>
            </a:r>
            <a:r>
              <a:rPr dirty="0" err="1"/>
              <a:t>либо</a:t>
            </a:r>
            <a:r>
              <a:rPr dirty="0"/>
              <a:t> </a:t>
            </a:r>
            <a:r>
              <a:rPr dirty="0" err="1"/>
              <a:t>структурном</a:t>
            </a:r>
            <a:r>
              <a:rPr dirty="0"/>
              <a:t> </a:t>
            </a:r>
            <a:r>
              <a:rPr dirty="0" err="1"/>
              <a:t>подразделении</a:t>
            </a:r>
            <a:r>
              <a:rPr dirty="0"/>
              <a:t> </a:t>
            </a:r>
            <a:r>
              <a:rPr dirty="0" err="1"/>
              <a:t>Федерального</a:t>
            </a:r>
            <a:r>
              <a:rPr dirty="0"/>
              <a:t> </a:t>
            </a:r>
            <a:r>
              <a:rPr dirty="0" err="1"/>
              <a:t>казначейства</a:t>
            </a:r>
            <a:r>
              <a:rPr dirty="0"/>
              <a:t>, </a:t>
            </a:r>
            <a:r>
              <a:rPr dirty="0" err="1"/>
              <a:t>проводящем</a:t>
            </a:r>
            <a:r>
              <a:rPr dirty="0"/>
              <a:t> </a:t>
            </a:r>
            <a:r>
              <a:rPr dirty="0" err="1"/>
              <a:t>контрольное</a:t>
            </a:r>
            <a:r>
              <a:rPr dirty="0"/>
              <a:t> </a:t>
            </a:r>
            <a:r>
              <a:rPr dirty="0" err="1"/>
              <a:t>мероприятие</a:t>
            </a:r>
            <a:r>
              <a:rPr dirty="0"/>
              <a:t>, </a:t>
            </a:r>
          </a:p>
          <a:p>
            <a:pPr marL="171450" indent="-1714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dirty="0"/>
              <a:t>о </a:t>
            </a:r>
            <a:r>
              <a:rPr dirty="0" err="1"/>
              <a:t>проведении</a:t>
            </a:r>
            <a:r>
              <a:rPr dirty="0"/>
              <a:t> </a:t>
            </a:r>
            <a:r>
              <a:rPr dirty="0" err="1"/>
              <a:t>контрольного</a:t>
            </a:r>
            <a:r>
              <a:rPr dirty="0"/>
              <a:t> </a:t>
            </a:r>
            <a:r>
              <a:rPr dirty="0" err="1"/>
              <a:t>мероприятия</a:t>
            </a:r>
            <a:r>
              <a:rPr dirty="0"/>
              <a:t> в </a:t>
            </a:r>
            <a:r>
              <a:rPr dirty="0" err="1"/>
              <a:t>рамках</a:t>
            </a:r>
            <a:r>
              <a:rPr dirty="0"/>
              <a:t> </a:t>
            </a:r>
            <a:r>
              <a:rPr dirty="0" err="1"/>
              <a:t>централизованного</a:t>
            </a:r>
            <a:r>
              <a:rPr dirty="0"/>
              <a:t> </a:t>
            </a:r>
            <a:r>
              <a:rPr dirty="0" err="1"/>
              <a:t>задания</a:t>
            </a:r>
            <a:r>
              <a:rPr dirty="0"/>
              <a:t> </a:t>
            </a:r>
            <a:r>
              <a:rPr dirty="0" err="1"/>
              <a:t>Федерального</a:t>
            </a:r>
            <a:r>
              <a:rPr dirty="0"/>
              <a:t> </a:t>
            </a:r>
            <a:r>
              <a:rPr dirty="0" err="1"/>
              <a:t>казначейства</a:t>
            </a:r>
            <a:r>
              <a:rPr dirty="0"/>
              <a:t> и </a:t>
            </a:r>
            <a:r>
              <a:rPr dirty="0" err="1"/>
              <a:t>структурном</a:t>
            </a:r>
            <a:r>
              <a:rPr dirty="0"/>
              <a:t> </a:t>
            </a:r>
            <a:r>
              <a:rPr dirty="0" err="1"/>
              <a:t>подразделении</a:t>
            </a:r>
            <a:r>
              <a:rPr dirty="0"/>
              <a:t> </a:t>
            </a:r>
            <a:r>
              <a:rPr dirty="0" err="1"/>
              <a:t>Федерального</a:t>
            </a:r>
            <a:r>
              <a:rPr dirty="0"/>
              <a:t> </a:t>
            </a:r>
            <a:r>
              <a:rPr dirty="0" err="1"/>
              <a:t>казначейства</a:t>
            </a:r>
            <a:r>
              <a:rPr dirty="0"/>
              <a:t>, </a:t>
            </a:r>
            <a:r>
              <a:rPr dirty="0" err="1"/>
              <a:t>направившем</a:t>
            </a:r>
            <a:r>
              <a:rPr dirty="0"/>
              <a:t> </a:t>
            </a:r>
            <a:r>
              <a:rPr dirty="0" err="1"/>
              <a:t>централизованное</a:t>
            </a:r>
            <a:r>
              <a:rPr dirty="0"/>
              <a:t> </a:t>
            </a:r>
            <a:r>
              <a:rPr dirty="0" err="1"/>
              <a:t>задание</a:t>
            </a:r>
            <a:r>
              <a:rPr dirty="0"/>
              <a:t> (</a:t>
            </a:r>
            <a:r>
              <a:rPr dirty="0" err="1"/>
              <a:t>при</a:t>
            </a:r>
            <a:r>
              <a:rPr dirty="0"/>
              <a:t> </a:t>
            </a:r>
            <a:r>
              <a:rPr dirty="0" err="1"/>
              <a:t>наличии</a:t>
            </a:r>
            <a:r>
              <a:rPr dirty="0"/>
              <a:t>).  </a:t>
            </a:r>
          </a:p>
          <a:p>
            <a:pPr>
              <a:spcBef>
                <a:spcPts val="0"/>
              </a:spcBef>
            </a:pPr>
            <a:r>
              <a:rPr dirty="0" err="1"/>
              <a:t>Ведение</a:t>
            </a:r>
            <a:r>
              <a:rPr dirty="0"/>
              <a:t> </a:t>
            </a:r>
            <a:r>
              <a:rPr dirty="0" err="1"/>
              <a:t>идентификаторов</a:t>
            </a:r>
            <a:r>
              <a:rPr dirty="0"/>
              <a:t> </a:t>
            </a:r>
            <a:r>
              <a:rPr dirty="0" err="1"/>
              <a:t>было</a:t>
            </a:r>
            <a:r>
              <a:rPr dirty="0"/>
              <a:t> </a:t>
            </a:r>
            <a:r>
              <a:rPr b="1" dirty="0" err="1"/>
              <a:t>реализовано</a:t>
            </a:r>
            <a:r>
              <a:rPr b="1" dirty="0"/>
              <a:t> в АС </a:t>
            </a:r>
            <a:r>
              <a:rPr b="1" dirty="0" err="1"/>
              <a:t>Планирование</a:t>
            </a:r>
            <a:r>
              <a:rPr dirty="0"/>
              <a:t>.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Об</a:t>
            </a:r>
            <a:r>
              <a:rPr lang="ru-RU" baseline="0" dirty="0" smtClean="0"/>
              <a:t> итогах формирования отчетности о результатах контрольной деятельности за 2017 год и задачах на 2018—2020 годы в своей презентации расскажет В.Б. Ильичева.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609507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УФК</a:t>
            </a:r>
            <a:r>
              <a:rPr lang="ru-RU" baseline="0" dirty="0" smtClean="0"/>
              <a:t> на рассмотрение направлялась карта рисков в ФБС на 2018 год с поручением рассмотреть и дать предложения.</a:t>
            </a:r>
          </a:p>
          <a:p>
            <a:r>
              <a:rPr lang="ru-RU" baseline="0" dirty="0" smtClean="0"/>
              <a:t>Консолидированную позицию по ним представляют Председатели совета руководителей ТОФК по федеральным округам.</a:t>
            </a:r>
          </a:p>
          <a:p>
            <a:r>
              <a:rPr lang="ru-RU" dirty="0" smtClean="0"/>
              <a:t>В рамках панельной дискуссии</a:t>
            </a:r>
            <a:r>
              <a:rPr lang="ru-RU" baseline="0" dirty="0" smtClean="0"/>
              <a:t> планируется совместная выработка предложений для включения в Проект карты рисков в ФБС на 2019 год.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20497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8218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800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3195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885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0885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77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4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1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7"/>
            <a:ext cx="6172203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9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7"/>
            <a:ext cx="6172203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8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1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1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9" y="6404294"/>
            <a:ext cx="263982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457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914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1371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18288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2.t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"/><Relationship Id="rId5" Type="http://schemas.openxmlformats.org/officeDocument/2006/relationships/image" Target="../media/image14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3.png"/><Relationship Id="rId4" Type="http://schemas.openxmlformats.org/officeDocument/2006/relationships/image" Target="../media/image12.t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i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Заголовок 1"/>
          <p:cNvSpPr txBox="1">
            <a:spLocks noGrp="1"/>
          </p:cNvSpPr>
          <p:nvPr>
            <p:ph type="ctrTitle"/>
          </p:nvPr>
        </p:nvSpPr>
        <p:spPr>
          <a:xfrm>
            <a:off x="1934627" y="2339070"/>
            <a:ext cx="8312727" cy="1650584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  <a:defRPr sz="2400" b="1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Основные</a:t>
            </a:r>
            <a:r>
              <a:rPr dirty="0"/>
              <a:t> </a:t>
            </a:r>
            <a:r>
              <a:rPr dirty="0" err="1"/>
              <a:t>направления</a:t>
            </a:r>
            <a:r>
              <a:rPr dirty="0"/>
              <a:t/>
            </a:r>
            <a:br>
              <a:rPr dirty="0"/>
            </a:br>
            <a:r>
              <a:rPr dirty="0" err="1"/>
              <a:t>контрольно-аналитической</a:t>
            </a:r>
            <a:r>
              <a:rPr dirty="0"/>
              <a:t> </a:t>
            </a:r>
            <a:r>
              <a:rPr dirty="0" err="1"/>
              <a:t>деятельности</a:t>
            </a:r>
            <a:r>
              <a:rPr dirty="0"/>
              <a:t> </a:t>
            </a:r>
            <a:r>
              <a:rPr dirty="0" err="1"/>
              <a:t>Федерального</a:t>
            </a:r>
            <a:r>
              <a:rPr dirty="0"/>
              <a:t> </a:t>
            </a:r>
            <a:r>
              <a:rPr dirty="0" err="1"/>
              <a:t>казначейства</a:t>
            </a:r>
            <a:r>
              <a:rPr dirty="0"/>
              <a:t>.</a:t>
            </a:r>
            <a:br>
              <a:rPr dirty="0"/>
            </a:br>
            <a:r>
              <a:rPr dirty="0" err="1"/>
              <a:t>Итоги</a:t>
            </a:r>
            <a:r>
              <a:rPr dirty="0"/>
              <a:t> и </a:t>
            </a:r>
            <a:r>
              <a:rPr dirty="0" err="1"/>
              <a:t>планы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среднесрочную</a:t>
            </a:r>
            <a:r>
              <a:rPr dirty="0"/>
              <a:t> </a:t>
            </a:r>
            <a:r>
              <a:rPr dirty="0" err="1"/>
              <a:t>перспективу</a:t>
            </a:r>
            <a:r>
              <a:rPr dirty="0"/>
              <a:t>.</a:t>
            </a:r>
          </a:p>
        </p:txBody>
      </p:sp>
      <p:sp>
        <p:nvSpPr>
          <p:cNvPr id="113" name="Подзаголовок 2"/>
          <p:cNvSpPr txBox="1">
            <a:spLocks noGrp="1"/>
          </p:cNvSpPr>
          <p:nvPr>
            <p:ph type="subTitle" sz="quarter" idx="1"/>
          </p:nvPr>
        </p:nvSpPr>
        <p:spPr>
          <a:xfrm>
            <a:off x="8112224" y="4833953"/>
            <a:ext cx="3691307" cy="1213502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defRPr sz="1400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Начальник</a:t>
            </a:r>
            <a:endParaRPr dirty="0"/>
          </a:p>
          <a:p>
            <a:pPr algn="l">
              <a:lnSpc>
                <a:spcPct val="100000"/>
              </a:lnSpc>
              <a:spcBef>
                <a:spcPts val="0"/>
              </a:spcBef>
              <a:defRPr sz="1400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Контрольно-аналитического</a:t>
            </a:r>
            <a:r>
              <a:rPr dirty="0"/>
              <a:t> </a:t>
            </a:r>
            <a:r>
              <a:rPr dirty="0" err="1"/>
              <a:t>управления</a:t>
            </a:r>
            <a:endParaRPr dirty="0"/>
          </a:p>
          <a:p>
            <a:pPr algn="l">
              <a:lnSpc>
                <a:spcPct val="100000"/>
              </a:lnSpc>
              <a:spcBef>
                <a:spcPts val="0"/>
              </a:spcBef>
              <a:defRPr sz="1400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в </a:t>
            </a:r>
            <a:r>
              <a:rPr dirty="0" err="1"/>
              <a:t>финансово-бюджетной</a:t>
            </a:r>
            <a:r>
              <a:rPr dirty="0"/>
              <a:t> </a:t>
            </a:r>
            <a:r>
              <a:rPr dirty="0" err="1"/>
              <a:t>сфере</a:t>
            </a:r>
            <a:endParaRPr dirty="0"/>
          </a:p>
          <a:p>
            <a:pPr algn="l">
              <a:lnSpc>
                <a:spcPct val="100000"/>
              </a:lnSpc>
              <a:spcBef>
                <a:spcPts val="0"/>
              </a:spcBef>
              <a:defRPr sz="1400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endParaRPr dirty="0"/>
          </a:p>
          <a:p>
            <a:pPr algn="l">
              <a:lnSpc>
                <a:spcPct val="100000"/>
              </a:lnSpc>
              <a:spcBef>
                <a:spcPts val="0"/>
              </a:spcBef>
              <a:defRPr sz="1400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С.Н. Кузьмина</a:t>
            </a:r>
          </a:p>
        </p:txBody>
      </p:sp>
      <p:sp>
        <p:nvSpPr>
          <p:cNvPr id="114" name="Прямоугольник 4"/>
          <p:cNvSpPr txBox="1"/>
          <p:nvPr/>
        </p:nvSpPr>
        <p:spPr>
          <a:xfrm>
            <a:off x="5270151" y="6252228"/>
            <a:ext cx="171039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1F4E79"/>
                </a:solidFill>
              </a:defRPr>
            </a:lvl1pPr>
          </a:lstStyle>
          <a:p>
            <a:r>
              <a:t>Геленджик, 2018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24" y="1609095"/>
            <a:ext cx="12192000" cy="40324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16" name="TextBox 27"/>
          <p:cNvSpPr txBox="1"/>
          <p:nvPr/>
        </p:nvSpPr>
        <p:spPr>
          <a:xfrm>
            <a:off x="600425" y="4320605"/>
            <a:ext cx="1448827" cy="82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000">
                <a:srgbClr val="D9E8F5"/>
              </a:gs>
              <a:gs pos="100000">
                <a:srgbClr val="9DC3E6"/>
              </a:gs>
            </a:gsLst>
            <a:lin ang="162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dirty="0" err="1"/>
              <a:t>Отдел</a:t>
            </a:r>
            <a:r>
              <a:rPr dirty="0"/>
              <a:t> </a:t>
            </a:r>
            <a:r>
              <a:rPr dirty="0" err="1"/>
              <a:t>планирования</a:t>
            </a:r>
            <a:r>
              <a:rPr dirty="0"/>
              <a:t> </a:t>
            </a:r>
            <a:r>
              <a:rPr dirty="0" err="1"/>
              <a:t>контрольной</a:t>
            </a:r>
            <a:r>
              <a:rPr dirty="0"/>
              <a:t> </a:t>
            </a:r>
            <a:r>
              <a:rPr dirty="0" err="1"/>
              <a:t>деятельности</a:t>
            </a:r>
            <a:r>
              <a:rPr dirty="0"/>
              <a:t> в </a:t>
            </a:r>
            <a:r>
              <a:rPr dirty="0" err="1"/>
              <a:t>финансово-бюджетной</a:t>
            </a:r>
            <a:r>
              <a:rPr dirty="0"/>
              <a:t> </a:t>
            </a:r>
            <a:r>
              <a:rPr dirty="0" err="1"/>
              <a:t>сфере</a:t>
            </a:r>
            <a:endParaRPr dirty="0"/>
          </a:p>
        </p:txBody>
      </p:sp>
      <p:sp>
        <p:nvSpPr>
          <p:cNvPr id="117" name="TextBox 28"/>
          <p:cNvSpPr txBox="1"/>
          <p:nvPr/>
        </p:nvSpPr>
        <p:spPr>
          <a:xfrm>
            <a:off x="2189122" y="4329191"/>
            <a:ext cx="1448827" cy="82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000">
                <a:srgbClr val="D9E8F5"/>
              </a:gs>
              <a:gs pos="100000">
                <a:srgbClr val="9DC3E6"/>
              </a:gs>
            </a:gsLst>
            <a:lin ang="162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dirty="0" err="1"/>
              <a:t>Отдел</a:t>
            </a:r>
            <a:r>
              <a:rPr dirty="0"/>
              <a:t> </a:t>
            </a:r>
            <a:r>
              <a:rPr dirty="0" err="1"/>
              <a:t>координации</a:t>
            </a:r>
            <a:r>
              <a:rPr dirty="0"/>
              <a:t> </a:t>
            </a:r>
            <a:r>
              <a:rPr dirty="0" err="1"/>
              <a:t>контрольной</a:t>
            </a:r>
            <a:r>
              <a:rPr dirty="0"/>
              <a:t> </a:t>
            </a:r>
            <a:r>
              <a:rPr dirty="0" err="1"/>
              <a:t>деятельности</a:t>
            </a:r>
            <a:r>
              <a:rPr dirty="0"/>
              <a:t> в </a:t>
            </a:r>
            <a:r>
              <a:rPr dirty="0" err="1"/>
              <a:t>финансово-бюджетной</a:t>
            </a:r>
            <a:r>
              <a:rPr dirty="0"/>
              <a:t> </a:t>
            </a:r>
            <a:r>
              <a:rPr dirty="0" err="1"/>
              <a:t>сфере</a:t>
            </a:r>
            <a:endParaRPr dirty="0"/>
          </a:p>
        </p:txBody>
      </p:sp>
      <p:sp>
        <p:nvSpPr>
          <p:cNvPr id="118" name="TextBox 29"/>
          <p:cNvSpPr txBox="1"/>
          <p:nvPr/>
        </p:nvSpPr>
        <p:spPr>
          <a:xfrm>
            <a:off x="3811371" y="4329192"/>
            <a:ext cx="1448827" cy="82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000">
                <a:srgbClr val="D9E8F5"/>
              </a:gs>
              <a:gs pos="100000">
                <a:srgbClr val="9DC3E6"/>
              </a:gs>
            </a:gsLst>
            <a:lin ang="162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Отдел анализа текущей деятельности по контролю в финансово-бюджетной сфере</a:t>
            </a:r>
          </a:p>
        </p:txBody>
      </p:sp>
      <p:sp>
        <p:nvSpPr>
          <p:cNvPr id="119" name="TextBox 30"/>
          <p:cNvSpPr txBox="1"/>
          <p:nvPr/>
        </p:nvSpPr>
        <p:spPr>
          <a:xfrm>
            <a:off x="5375920" y="4329192"/>
            <a:ext cx="1448827" cy="82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000">
                <a:srgbClr val="D9E8F5"/>
              </a:gs>
              <a:gs pos="100000">
                <a:srgbClr val="9DC3E6"/>
              </a:gs>
            </a:gsLst>
            <a:lin ang="162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t>Сводно-аналитический отдел</a:t>
            </a:r>
          </a:p>
        </p:txBody>
      </p:sp>
      <p:sp>
        <p:nvSpPr>
          <p:cNvPr id="120" name="TextBox 31"/>
          <p:cNvSpPr txBox="1"/>
          <p:nvPr/>
        </p:nvSpPr>
        <p:spPr>
          <a:xfrm>
            <a:off x="6960096" y="4329192"/>
            <a:ext cx="1448828" cy="82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000">
                <a:srgbClr val="D9E8F5"/>
              </a:gs>
              <a:gs pos="100000">
                <a:srgbClr val="9DC3E6"/>
              </a:gs>
            </a:gsLst>
            <a:lin ang="162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dirty="0" err="1"/>
              <a:t>Отдел</a:t>
            </a:r>
            <a:r>
              <a:rPr dirty="0"/>
              <a:t> </a:t>
            </a:r>
            <a:r>
              <a:rPr dirty="0" err="1"/>
              <a:t>анализа</a:t>
            </a:r>
            <a:r>
              <a:rPr dirty="0"/>
              <a:t> </a:t>
            </a:r>
            <a:r>
              <a:rPr dirty="0" err="1"/>
              <a:t>рисков</a:t>
            </a:r>
            <a:r>
              <a:rPr dirty="0"/>
              <a:t> </a:t>
            </a:r>
            <a:r>
              <a:rPr dirty="0" smtClean="0"/>
              <a:t>в </a:t>
            </a:r>
            <a:r>
              <a:rPr dirty="0" err="1"/>
              <a:t>финансово-бюджетной</a:t>
            </a:r>
            <a:r>
              <a:rPr dirty="0"/>
              <a:t> </a:t>
            </a:r>
            <a:r>
              <a:rPr dirty="0" err="1"/>
              <a:t>сфере</a:t>
            </a:r>
            <a:endParaRPr dirty="0"/>
          </a:p>
        </p:txBody>
      </p:sp>
      <p:sp>
        <p:nvSpPr>
          <p:cNvPr id="121" name="TextBox 32"/>
          <p:cNvSpPr txBox="1"/>
          <p:nvPr/>
        </p:nvSpPr>
        <p:spPr>
          <a:xfrm>
            <a:off x="8544272" y="4329189"/>
            <a:ext cx="1448827" cy="82800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000">
                <a:srgbClr val="D9E8F5"/>
              </a:gs>
              <a:gs pos="100000">
                <a:srgbClr val="9DC3E6"/>
              </a:gs>
            </a:gsLst>
            <a:lin ang="162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dirty="0" err="1"/>
              <a:t>Отдел</a:t>
            </a:r>
            <a:r>
              <a:rPr dirty="0"/>
              <a:t> </a:t>
            </a:r>
            <a:r>
              <a:rPr dirty="0" err="1"/>
              <a:t>совершенствования</a:t>
            </a:r>
            <a:r>
              <a:rPr dirty="0"/>
              <a:t> </a:t>
            </a:r>
            <a:r>
              <a:rPr dirty="0" err="1"/>
              <a:t>внутреннего</a:t>
            </a:r>
            <a:r>
              <a:rPr dirty="0"/>
              <a:t> </a:t>
            </a:r>
            <a:r>
              <a:rPr dirty="0" err="1"/>
              <a:t>государственного</a:t>
            </a:r>
            <a:r>
              <a:rPr dirty="0"/>
              <a:t> </a:t>
            </a:r>
            <a:r>
              <a:rPr dirty="0" err="1"/>
              <a:t>финансового</a:t>
            </a:r>
            <a:r>
              <a:rPr dirty="0"/>
              <a:t> </a:t>
            </a:r>
            <a:r>
              <a:rPr dirty="0" err="1"/>
              <a:t>контроля</a:t>
            </a:r>
            <a:endParaRPr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111659" y="260948"/>
            <a:ext cx="8080341" cy="691356"/>
            <a:chOff x="4111659" y="260948"/>
            <a:chExt cx="8080341" cy="691356"/>
          </a:xfrm>
        </p:grpSpPr>
        <p:sp>
          <p:nvSpPr>
            <p:cNvPr id="122" name="Прямоугольник 4"/>
            <p:cNvSpPr/>
            <p:nvPr/>
          </p:nvSpPr>
          <p:spPr>
            <a:xfrm>
              <a:off x="4273236" y="260948"/>
              <a:ext cx="7918764" cy="691356"/>
            </a:xfrm>
            <a:prstGeom prst="rect">
              <a:avLst/>
            </a:prstGeom>
            <a:gradFill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/>
            </a:gra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3" name="TextBox 2"/>
            <p:cNvSpPr txBox="1"/>
            <p:nvPr/>
          </p:nvSpPr>
          <p:spPr>
            <a:xfrm>
              <a:off x="4111659" y="280656"/>
              <a:ext cx="7974718" cy="65024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 err="1"/>
                <a:t>Направления</a:t>
              </a:r>
              <a:r>
                <a:rPr dirty="0"/>
                <a:t> </a:t>
              </a:r>
              <a:r>
                <a:rPr dirty="0" err="1"/>
                <a:t>контрольно-аналитической</a:t>
              </a:r>
              <a:endParaRPr dirty="0"/>
            </a:p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 err="1"/>
                <a:t>деятельности</a:t>
              </a:r>
              <a:r>
                <a:rPr dirty="0"/>
                <a:t> </a:t>
              </a:r>
              <a:r>
                <a:rPr dirty="0" err="1"/>
                <a:t>Федерального</a:t>
              </a:r>
              <a:r>
                <a:rPr dirty="0"/>
                <a:t> </a:t>
              </a:r>
              <a:r>
                <a:rPr dirty="0" err="1"/>
                <a:t>казначейства</a:t>
              </a:r>
              <a:endParaRPr dirty="0"/>
            </a:p>
          </p:txBody>
        </p:sp>
      </p:grpSp>
      <p:sp>
        <p:nvSpPr>
          <p:cNvPr id="124" name="TextBox 7"/>
          <p:cNvSpPr txBox="1"/>
          <p:nvPr/>
        </p:nvSpPr>
        <p:spPr>
          <a:xfrm>
            <a:off x="611763" y="3262619"/>
            <a:ext cx="1448828" cy="864000"/>
          </a:xfrm>
          <a:prstGeom prst="rect">
            <a:avLst/>
          </a:prstGeom>
          <a:gradFill>
            <a:gsLst>
              <a:gs pos="0">
                <a:srgbClr val="70A6DB"/>
              </a:gs>
              <a:gs pos="50000">
                <a:srgbClr val="559BDB"/>
              </a:gs>
              <a:gs pos="100000">
                <a:srgbClr val="448AC9"/>
              </a:gs>
            </a:gsLst>
            <a:lin ang="5400000"/>
          </a:gradFill>
          <a:ln w="12700">
            <a:miter lim="400000"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sz="1600" dirty="0" err="1"/>
              <a:t>Планирование</a:t>
            </a:r>
            <a:endParaRPr sz="1600" dirty="0"/>
          </a:p>
        </p:txBody>
      </p:sp>
      <p:sp>
        <p:nvSpPr>
          <p:cNvPr id="125" name="TextBox 22"/>
          <p:cNvSpPr txBox="1"/>
          <p:nvPr/>
        </p:nvSpPr>
        <p:spPr>
          <a:xfrm>
            <a:off x="2200461" y="3262618"/>
            <a:ext cx="1448827" cy="864000"/>
          </a:xfrm>
          <a:prstGeom prst="rect">
            <a:avLst/>
          </a:prstGeom>
          <a:gradFill>
            <a:gsLst>
              <a:gs pos="0">
                <a:srgbClr val="70A6DB"/>
              </a:gs>
              <a:gs pos="50000">
                <a:srgbClr val="559BDB"/>
              </a:gs>
              <a:gs pos="100000">
                <a:srgbClr val="448AC9"/>
              </a:gs>
            </a:gsLst>
            <a:lin ang="5400000"/>
          </a:gradFill>
          <a:ln w="12700">
            <a:miter lim="400000"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sz="1600" dirty="0" err="1"/>
              <a:t>Координация</a:t>
            </a:r>
            <a:endParaRPr sz="1600" dirty="0"/>
          </a:p>
        </p:txBody>
      </p:sp>
      <p:sp>
        <p:nvSpPr>
          <p:cNvPr id="126" name="TextBox 23"/>
          <p:cNvSpPr txBox="1"/>
          <p:nvPr/>
        </p:nvSpPr>
        <p:spPr>
          <a:xfrm>
            <a:off x="3822711" y="3262619"/>
            <a:ext cx="1448827" cy="864000"/>
          </a:xfrm>
          <a:prstGeom prst="rect">
            <a:avLst/>
          </a:prstGeom>
          <a:gradFill>
            <a:gsLst>
              <a:gs pos="0">
                <a:srgbClr val="70A6DB"/>
              </a:gs>
              <a:gs pos="50000">
                <a:srgbClr val="559BDB"/>
              </a:gs>
              <a:gs pos="100000">
                <a:srgbClr val="448AC9"/>
              </a:gs>
            </a:gsLst>
            <a:lin ang="5400000"/>
          </a:gradFill>
          <a:ln w="12700">
            <a:miter lim="400000"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sz="1600" dirty="0" err="1"/>
              <a:t>Мониторинг</a:t>
            </a:r>
            <a:endParaRPr sz="1600" dirty="0"/>
          </a:p>
        </p:txBody>
      </p:sp>
      <p:sp>
        <p:nvSpPr>
          <p:cNvPr id="127" name="TextBox 24"/>
          <p:cNvSpPr txBox="1"/>
          <p:nvPr/>
        </p:nvSpPr>
        <p:spPr>
          <a:xfrm>
            <a:off x="5387259" y="3262619"/>
            <a:ext cx="1448827" cy="864000"/>
          </a:xfrm>
          <a:prstGeom prst="rect">
            <a:avLst/>
          </a:prstGeom>
          <a:gradFill>
            <a:gsLst>
              <a:gs pos="0">
                <a:srgbClr val="70A6DB"/>
              </a:gs>
              <a:gs pos="50000">
                <a:srgbClr val="559BDB"/>
              </a:gs>
              <a:gs pos="100000">
                <a:srgbClr val="448AC9"/>
              </a:gs>
            </a:gsLst>
            <a:lin ang="5400000"/>
          </a:gradFill>
          <a:ln w="12700">
            <a:miter lim="400000"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sz="1600" dirty="0" err="1"/>
              <a:t>Отчетность</a:t>
            </a:r>
            <a:endParaRPr sz="1600" dirty="0"/>
          </a:p>
        </p:txBody>
      </p:sp>
      <p:sp>
        <p:nvSpPr>
          <p:cNvPr id="128" name="TextBox 25"/>
          <p:cNvSpPr txBox="1"/>
          <p:nvPr/>
        </p:nvSpPr>
        <p:spPr>
          <a:xfrm>
            <a:off x="6971435" y="3262619"/>
            <a:ext cx="1448827" cy="864000"/>
          </a:xfrm>
          <a:prstGeom prst="rect">
            <a:avLst/>
          </a:prstGeom>
          <a:gradFill>
            <a:gsLst>
              <a:gs pos="0">
                <a:srgbClr val="70A6DB"/>
              </a:gs>
              <a:gs pos="50000">
                <a:srgbClr val="559BDB"/>
              </a:gs>
              <a:gs pos="100000">
                <a:srgbClr val="448AC9"/>
              </a:gs>
            </a:gsLst>
            <a:lin ang="5400000"/>
          </a:gradFill>
          <a:ln w="12700">
            <a:miter lim="400000"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sz="1600" dirty="0" err="1"/>
              <a:t>Анализ</a:t>
            </a:r>
            <a:r>
              <a:rPr sz="1600" dirty="0"/>
              <a:t> </a:t>
            </a:r>
            <a:r>
              <a:rPr sz="1600" dirty="0" err="1"/>
              <a:t>рисков</a:t>
            </a:r>
            <a:endParaRPr sz="1600" dirty="0"/>
          </a:p>
        </p:txBody>
      </p:sp>
      <p:sp>
        <p:nvSpPr>
          <p:cNvPr id="129" name="TextBox 26"/>
          <p:cNvSpPr txBox="1"/>
          <p:nvPr/>
        </p:nvSpPr>
        <p:spPr>
          <a:xfrm>
            <a:off x="8555611" y="3262617"/>
            <a:ext cx="1448827" cy="864000"/>
          </a:xfrm>
          <a:prstGeom prst="rect">
            <a:avLst/>
          </a:prstGeom>
          <a:gradFill>
            <a:gsLst>
              <a:gs pos="0">
                <a:srgbClr val="70A6DB"/>
              </a:gs>
              <a:gs pos="50000">
                <a:srgbClr val="559BDB"/>
              </a:gs>
              <a:gs pos="100000">
                <a:srgbClr val="448AC9"/>
              </a:gs>
            </a:gsLst>
            <a:lin ang="5400000"/>
          </a:gradFill>
          <a:ln w="12700">
            <a:miter lim="400000"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sz="1600" dirty="0" err="1"/>
              <a:t>Методология</a:t>
            </a:r>
            <a:endParaRPr sz="1600" dirty="0"/>
          </a:p>
        </p:txBody>
      </p:sp>
      <p:sp>
        <p:nvSpPr>
          <p:cNvPr id="130" name="TextBox 19"/>
          <p:cNvSpPr txBox="1"/>
          <p:nvPr/>
        </p:nvSpPr>
        <p:spPr>
          <a:xfrm>
            <a:off x="3511236" y="1914663"/>
            <a:ext cx="5151423" cy="650241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dirty="0">
                <a:solidFill>
                  <a:schemeClr val="bg1"/>
                </a:solidFill>
              </a:rPr>
              <a:t>КОНТРОЛЬНО-АНАЛИТИЧЕСКОЕ УПРАВЛЕНИЕ</a:t>
            </a:r>
          </a:p>
          <a:p>
            <a:pPr algn="ctr"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dirty="0">
                <a:solidFill>
                  <a:schemeClr val="bg1"/>
                </a:solidFill>
              </a:rPr>
              <a:t>В ФИНАНСОВО-БЮДЖЕТНОЙ СФЕРЕ</a:t>
            </a:r>
          </a:p>
        </p:txBody>
      </p:sp>
      <p:sp>
        <p:nvSpPr>
          <p:cNvPr id="19" name="TextBox 32"/>
          <p:cNvSpPr txBox="1"/>
          <p:nvPr/>
        </p:nvSpPr>
        <p:spPr>
          <a:xfrm>
            <a:off x="10118280" y="4338065"/>
            <a:ext cx="1448827" cy="784830"/>
          </a:xfrm>
          <a:prstGeom prst="rect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9000">
                <a:srgbClr val="D9E8F5"/>
              </a:gs>
              <a:gs pos="100000">
                <a:srgbClr val="9DC3E6"/>
              </a:gs>
            </a:gsLst>
            <a:lin ang="16200000"/>
          </a:gra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lang="ru-RU" dirty="0" smtClean="0"/>
              <a:t>Отдел внутреннего контроля и внутреннего аудита в </a:t>
            </a:r>
            <a:r>
              <a:rPr lang="ru-RU" dirty="0"/>
              <a:t>секторе</a:t>
            </a:r>
          </a:p>
          <a:p>
            <a:r>
              <a:rPr lang="ru-RU" dirty="0" smtClean="0"/>
              <a:t>государственного управления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736674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2</a:t>
            </a:fld>
            <a:endParaRPr lang="ru-RU"/>
          </a:p>
        </p:txBody>
      </p:sp>
      <p:sp>
        <p:nvSpPr>
          <p:cNvPr id="22" name="TextBox 26"/>
          <p:cNvSpPr txBox="1"/>
          <p:nvPr/>
        </p:nvSpPr>
        <p:spPr>
          <a:xfrm>
            <a:off x="10113965" y="3270489"/>
            <a:ext cx="1448827" cy="864000"/>
          </a:xfrm>
          <a:prstGeom prst="rect">
            <a:avLst/>
          </a:prstGeom>
          <a:gradFill>
            <a:gsLst>
              <a:gs pos="0">
                <a:srgbClr val="70A6DB"/>
              </a:gs>
              <a:gs pos="50000">
                <a:srgbClr val="559BDB"/>
              </a:gs>
              <a:gs pos="100000">
                <a:srgbClr val="448AC9"/>
              </a:gs>
            </a:gsLst>
            <a:lin ang="5400000"/>
          </a:gradFill>
          <a:ln w="12700">
            <a:miter lim="400000"/>
          </a:ln>
          <a:effectLst>
            <a:outerShdw blurRad="63500" dist="19050" dir="54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ru-RU" sz="1600" dirty="0" smtClean="0"/>
              <a:t>Проведение анализов</a:t>
            </a:r>
            <a:endParaRPr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839416" y="2344013"/>
            <a:ext cx="36004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035965" y="2915197"/>
            <a:ext cx="600423" cy="504075"/>
            <a:chOff x="1055421" y="2728357"/>
            <a:chExt cx="600423" cy="504075"/>
          </a:xfrm>
        </p:grpSpPr>
        <p:sp>
          <p:nvSpPr>
            <p:cNvPr id="7" name="Овал 6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55421" y="2780928"/>
              <a:ext cx="600423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82530" y="2915784"/>
            <a:ext cx="600423" cy="504075"/>
            <a:chOff x="1055421" y="2728357"/>
            <a:chExt cx="600423" cy="504075"/>
          </a:xfrm>
        </p:grpSpPr>
        <p:sp>
          <p:nvSpPr>
            <p:cNvPr id="28" name="Овал 27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55421" y="2780928"/>
              <a:ext cx="600423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4216116" y="2915196"/>
            <a:ext cx="600423" cy="504075"/>
            <a:chOff x="1055421" y="2728357"/>
            <a:chExt cx="600423" cy="504075"/>
          </a:xfrm>
        </p:grpSpPr>
        <p:sp>
          <p:nvSpPr>
            <p:cNvPr id="31" name="Овал 30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055421" y="2780928"/>
              <a:ext cx="600423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III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5767279" y="2915195"/>
            <a:ext cx="600423" cy="504075"/>
            <a:chOff x="1055421" y="2728357"/>
            <a:chExt cx="600423" cy="504075"/>
          </a:xfrm>
        </p:grpSpPr>
        <p:sp>
          <p:nvSpPr>
            <p:cNvPr id="34" name="Овал 33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55421" y="2780928"/>
              <a:ext cx="600423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IV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7364842" y="2916371"/>
            <a:ext cx="600423" cy="504075"/>
            <a:chOff x="1055421" y="2728357"/>
            <a:chExt cx="600423" cy="504075"/>
          </a:xfrm>
        </p:grpSpPr>
        <p:sp>
          <p:nvSpPr>
            <p:cNvPr id="37" name="Овал 36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55421" y="2780928"/>
              <a:ext cx="600423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solidFill>
                    <a:schemeClr val="bg1"/>
                  </a:solidFill>
                  <a:latin typeface="Georgia" panose="02040502050405020303" pitchFamily="18" charset="0"/>
                </a:rPr>
                <a:t>V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8949017" y="2916958"/>
            <a:ext cx="600423" cy="504075"/>
            <a:chOff x="1055421" y="2728357"/>
            <a:chExt cx="600423" cy="504075"/>
          </a:xfrm>
        </p:grpSpPr>
        <p:sp>
          <p:nvSpPr>
            <p:cNvPr id="40" name="Овал 39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55421" y="2780928"/>
              <a:ext cx="600423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VI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10538166" y="2915194"/>
            <a:ext cx="600423" cy="504075"/>
            <a:chOff x="1055421" y="2728357"/>
            <a:chExt cx="600423" cy="504075"/>
          </a:xfrm>
        </p:grpSpPr>
        <p:sp>
          <p:nvSpPr>
            <p:cNvPr id="43" name="Овал 42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55421" y="2780928"/>
              <a:ext cx="600423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IIV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Прямоугольник 4"/>
          <p:cNvSpPr/>
          <p:nvPr/>
        </p:nvSpPr>
        <p:spPr>
          <a:xfrm>
            <a:off x="4273236" y="260948"/>
            <a:ext cx="7918764" cy="691356"/>
          </a:xfrm>
          <a:prstGeom prst="rect">
            <a:avLst/>
          </a:prstGeom>
          <a:gradFill>
            <a:gsLst>
              <a:gs pos="0">
                <a:srgbClr val="98C2F6"/>
              </a:gs>
              <a:gs pos="50000">
                <a:srgbClr val="C0D8F8"/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3" name="TextBox 3"/>
          <p:cNvSpPr txBox="1"/>
          <p:nvPr/>
        </p:nvSpPr>
        <p:spPr>
          <a:xfrm>
            <a:off x="4111659" y="280656"/>
            <a:ext cx="7974718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Планирование</a:t>
            </a:r>
            <a:r>
              <a:rPr dirty="0"/>
              <a:t> </a:t>
            </a:r>
            <a:r>
              <a:rPr dirty="0" err="1"/>
              <a:t>контрольной</a:t>
            </a:r>
            <a:r>
              <a:rPr dirty="0"/>
              <a:t> </a:t>
            </a:r>
            <a:r>
              <a:rPr dirty="0" err="1"/>
              <a:t>деятельности</a:t>
            </a:r>
            <a:endParaRPr dirty="0"/>
          </a:p>
          <a:p>
            <a:pPr algn="r"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 в </a:t>
            </a:r>
            <a:r>
              <a:rPr dirty="0" err="1"/>
              <a:t>финансово-бюджетной</a:t>
            </a:r>
            <a:r>
              <a:rPr dirty="0"/>
              <a:t> </a:t>
            </a:r>
            <a:r>
              <a:rPr dirty="0" err="1"/>
              <a:t>сфере</a:t>
            </a:r>
            <a:r>
              <a:rPr dirty="0"/>
              <a:t> </a:t>
            </a:r>
            <a:r>
              <a:rPr lang="ru-RU" dirty="0" smtClean="0"/>
              <a:t>на 2018 год</a:t>
            </a:r>
            <a:endParaRPr dirty="0"/>
          </a:p>
        </p:txBody>
      </p:sp>
      <p:grpSp>
        <p:nvGrpSpPr>
          <p:cNvPr id="136" name="AutoShape 20"/>
          <p:cNvGrpSpPr/>
          <p:nvPr/>
        </p:nvGrpSpPr>
        <p:grpSpPr>
          <a:xfrm>
            <a:off x="1273907" y="4036802"/>
            <a:ext cx="4860001" cy="540001"/>
            <a:chOff x="0" y="0"/>
            <a:chExt cx="4859999" cy="539999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34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grpFill/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35" name="Формирование и направление в УФК Реестра участия УФК в КМ ФК…"/>
            <p:cNvSpPr txBox="1"/>
            <p:nvPr/>
          </p:nvSpPr>
          <p:spPr>
            <a:xfrm>
              <a:off x="26361" y="71879"/>
              <a:ext cx="4163862" cy="3962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Формирование и направление в УФК Реестра участия УФК в КМ ФК 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(обработано </a:t>
              </a:r>
              <a:r>
                <a:rPr sz="1000"/>
                <a:t>1608</a:t>
              </a:r>
              <a:r>
                <a:t> единиц информации)</a:t>
              </a:r>
            </a:p>
          </p:txBody>
        </p:sp>
      </p:grpSp>
      <p:grpSp>
        <p:nvGrpSpPr>
          <p:cNvPr id="139" name="AutoShape 20"/>
          <p:cNvGrpSpPr/>
          <p:nvPr/>
        </p:nvGrpSpPr>
        <p:grpSpPr>
          <a:xfrm>
            <a:off x="1273907" y="1907942"/>
            <a:ext cx="4860002" cy="540002"/>
            <a:chOff x="0" y="0"/>
            <a:chExt cx="4860000" cy="540000"/>
          </a:xfrm>
        </p:grpSpPr>
        <p:sp>
          <p:nvSpPr>
            <p:cNvPr id="137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rgbClr val="C5E0B4"/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38" name="Формирование и ведение справочника тем…"/>
            <p:cNvSpPr txBox="1"/>
            <p:nvPr/>
          </p:nvSpPr>
          <p:spPr>
            <a:xfrm>
              <a:off x="26361" y="69946"/>
              <a:ext cx="4571119" cy="400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 err="1"/>
                <a:t>Формирование</a:t>
              </a:r>
              <a:r>
                <a:rPr dirty="0"/>
                <a:t> и </a:t>
              </a:r>
              <a:r>
                <a:rPr dirty="0" err="1"/>
                <a:t>ведение</a:t>
              </a:r>
              <a:r>
                <a:rPr dirty="0"/>
                <a:t> </a:t>
              </a:r>
              <a:r>
                <a:rPr lang="ru-RU" dirty="0" smtClean="0"/>
                <a:t>единого </a:t>
              </a:r>
              <a:r>
                <a:rPr dirty="0" err="1" smtClean="0"/>
                <a:t>справочника</a:t>
              </a:r>
              <a:r>
                <a:rPr dirty="0" smtClean="0"/>
                <a:t> </a:t>
              </a:r>
              <a:r>
                <a:rPr dirty="0" err="1"/>
                <a:t>тем</a:t>
              </a:r>
              <a:r>
                <a:rPr dirty="0"/>
                <a:t> </a:t>
              </a:r>
              <a:r>
                <a:rPr lang="ru-RU" dirty="0" smtClean="0"/>
                <a:t>КМ в АС Планирование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/>
                <a:t>(</a:t>
              </a:r>
              <a:r>
                <a:rPr dirty="0" err="1"/>
                <a:t>занесено</a:t>
              </a:r>
              <a:r>
                <a:rPr dirty="0"/>
                <a:t> </a:t>
              </a:r>
              <a:r>
                <a:rPr sz="1000" dirty="0"/>
                <a:t>4036 </a:t>
              </a:r>
              <a:r>
                <a:rPr dirty="0" err="1"/>
                <a:t>тем</a:t>
              </a:r>
              <a:r>
                <a:rPr dirty="0"/>
                <a:t> КМ ФК)</a:t>
              </a:r>
            </a:p>
          </p:txBody>
        </p:sp>
      </p:grpSp>
      <p:grpSp>
        <p:nvGrpSpPr>
          <p:cNvPr id="142" name="AutoShape 20"/>
          <p:cNvGrpSpPr/>
          <p:nvPr/>
        </p:nvGrpSpPr>
        <p:grpSpPr>
          <a:xfrm>
            <a:off x="1273907" y="2627403"/>
            <a:ext cx="4860001" cy="540001"/>
            <a:chOff x="0" y="0"/>
            <a:chExt cx="4859999" cy="539999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40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grpFill/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41" name="Формирование, согласование и утверждение Плана КМ ФК в ФБС на 2018 год…"/>
            <p:cNvSpPr txBox="1"/>
            <p:nvPr/>
          </p:nvSpPr>
          <p:spPr>
            <a:xfrm>
              <a:off x="26361" y="71879"/>
              <a:ext cx="4781933" cy="3962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Формирование, согласование и утверждение Плана КМ ФК в ФБС на 2018 год 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(обработано </a:t>
              </a:r>
              <a:r>
                <a:rPr sz="1000"/>
                <a:t>127</a:t>
              </a:r>
              <a:r>
                <a:t> предложений, сформировано 69 пунктов Плана КМ ФК)</a:t>
              </a:r>
            </a:p>
          </p:txBody>
        </p:sp>
      </p:grpSp>
      <p:grpSp>
        <p:nvGrpSpPr>
          <p:cNvPr id="148" name="AutoShape 20"/>
          <p:cNvGrpSpPr/>
          <p:nvPr/>
        </p:nvGrpSpPr>
        <p:grpSpPr>
          <a:xfrm>
            <a:off x="1273907" y="3351738"/>
            <a:ext cx="4860001" cy="540001"/>
            <a:chOff x="0" y="0"/>
            <a:chExt cx="4859999" cy="539999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46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grpFill/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7" name="Формирование и направление в УФК информации по ЦЗ на 2018 год…"/>
            <p:cNvSpPr txBox="1"/>
            <p:nvPr/>
          </p:nvSpPr>
          <p:spPr>
            <a:xfrm>
              <a:off x="26361" y="71879"/>
              <a:ext cx="4198588" cy="3962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 err="1"/>
                <a:t>Формирование</a:t>
              </a:r>
              <a:r>
                <a:rPr dirty="0"/>
                <a:t> и </a:t>
              </a:r>
              <a:r>
                <a:rPr dirty="0" err="1"/>
                <a:t>направление</a:t>
              </a:r>
              <a:r>
                <a:rPr dirty="0"/>
                <a:t> в УФК </a:t>
              </a:r>
              <a:r>
                <a:rPr dirty="0" err="1"/>
                <a:t>информации</a:t>
              </a:r>
              <a:r>
                <a:rPr dirty="0"/>
                <a:t> </a:t>
              </a:r>
              <a:r>
                <a:rPr dirty="0" err="1"/>
                <a:t>по</a:t>
              </a:r>
              <a:r>
                <a:rPr dirty="0"/>
                <a:t> ЦЗ </a:t>
              </a:r>
              <a:r>
                <a:rPr dirty="0" err="1"/>
                <a:t>на</a:t>
              </a:r>
              <a:r>
                <a:rPr dirty="0"/>
                <a:t> 2018 </a:t>
              </a:r>
              <a:r>
                <a:rPr dirty="0" err="1"/>
                <a:t>год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 err="1"/>
                <a:t>по</a:t>
              </a:r>
              <a:r>
                <a:rPr dirty="0"/>
                <a:t> 43 </a:t>
              </a:r>
              <a:r>
                <a:rPr dirty="0" err="1"/>
                <a:t>пунктам</a:t>
              </a:r>
              <a:r>
                <a:rPr dirty="0"/>
                <a:t> </a:t>
              </a:r>
              <a:r>
                <a:rPr dirty="0" err="1"/>
                <a:t>Плана</a:t>
              </a:r>
              <a:r>
                <a:rPr dirty="0"/>
                <a:t> КМ ФК</a:t>
              </a:r>
            </a:p>
          </p:txBody>
        </p:sp>
      </p:grpSp>
      <p:grpSp>
        <p:nvGrpSpPr>
          <p:cNvPr id="151" name="AutoShape 20"/>
          <p:cNvGrpSpPr/>
          <p:nvPr/>
        </p:nvGrpSpPr>
        <p:grpSpPr>
          <a:xfrm>
            <a:off x="1273907" y="1196752"/>
            <a:ext cx="4860002" cy="540001"/>
            <a:chOff x="0" y="0"/>
            <a:chExt cx="4860000" cy="540000"/>
          </a:xfrm>
        </p:grpSpPr>
        <p:sp>
          <p:nvSpPr>
            <p:cNvPr id="149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rgbClr val="C5E0B4"/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0" name="Межведомственное взаимодействие по вопросам планирования в ФБС…"/>
            <p:cNvSpPr txBox="1"/>
            <p:nvPr/>
          </p:nvSpPr>
          <p:spPr>
            <a:xfrm>
              <a:off x="26361" y="77641"/>
              <a:ext cx="4649667" cy="3847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Работа по реализации соглашений по межведомственному взаимодействию</a:t>
              </a:r>
              <a:r>
                <a:rPr dirty="0" smtClean="0"/>
                <a:t> 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/>
                <a:t>(СП РФ, ГП РФ, ФСБ РФ, МФ РФ)</a:t>
              </a:r>
            </a:p>
          </p:txBody>
        </p:sp>
      </p:grpSp>
      <p:grpSp>
        <p:nvGrpSpPr>
          <p:cNvPr id="154" name="AutoShape 20"/>
          <p:cNvGrpSpPr/>
          <p:nvPr/>
        </p:nvGrpSpPr>
        <p:grpSpPr>
          <a:xfrm>
            <a:off x="6420575" y="1907942"/>
            <a:ext cx="4860001" cy="540001"/>
            <a:chOff x="0" y="0"/>
            <a:chExt cx="4859999" cy="539999"/>
          </a:xfrm>
        </p:grpSpPr>
        <p:sp>
          <p:nvSpPr>
            <p:cNvPr id="152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rgbClr val="C5E0B4"/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53" name="Размещение информации о КМ в ГИС ЕСГФК и на официальном сайте ФК…"/>
            <p:cNvSpPr txBox="1"/>
            <p:nvPr/>
          </p:nvSpPr>
          <p:spPr>
            <a:xfrm>
              <a:off x="26361" y="78229"/>
              <a:ext cx="4469455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Размещение информации о КМ в ГИС ЕСГФК и на официальном сайте ФК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(69 пунктов Плана ФК)</a:t>
              </a:r>
            </a:p>
          </p:txBody>
        </p:sp>
      </p:grpSp>
      <p:grpSp>
        <p:nvGrpSpPr>
          <p:cNvPr id="157" name="AutoShape 20"/>
          <p:cNvGrpSpPr/>
          <p:nvPr/>
        </p:nvGrpSpPr>
        <p:grpSpPr>
          <a:xfrm>
            <a:off x="6420575" y="4722746"/>
            <a:ext cx="4860001" cy="540001"/>
            <a:chOff x="0" y="0"/>
            <a:chExt cx="4859999" cy="539999"/>
          </a:xfrm>
        </p:grpSpPr>
        <p:sp>
          <p:nvSpPr>
            <p:cNvPr id="155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rgbClr val="C5E0B4"/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56" name="Направление сведений о запланированных КМ в ГРБС…"/>
            <p:cNvSpPr txBox="1"/>
            <p:nvPr/>
          </p:nvSpPr>
          <p:spPr>
            <a:xfrm>
              <a:off x="26361" y="71879"/>
              <a:ext cx="3379103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Направление сведений о запланированных КМ в ГРБС 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(направлена информация в адрес </a:t>
              </a:r>
              <a:r>
                <a:rPr sz="1000"/>
                <a:t>68</a:t>
              </a:r>
              <a:r>
                <a:t>  ГРБС)</a:t>
              </a:r>
            </a:p>
          </p:txBody>
        </p:sp>
      </p:grpSp>
      <p:grpSp>
        <p:nvGrpSpPr>
          <p:cNvPr id="160" name="AutoShape 20"/>
          <p:cNvGrpSpPr/>
          <p:nvPr/>
        </p:nvGrpSpPr>
        <p:grpSpPr>
          <a:xfrm>
            <a:off x="6420575" y="4028157"/>
            <a:ext cx="4860001" cy="540001"/>
            <a:chOff x="0" y="0"/>
            <a:chExt cx="4859999" cy="539999"/>
          </a:xfrm>
        </p:grpSpPr>
        <p:sp>
          <p:nvSpPr>
            <p:cNvPr id="158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rgbClr val="C5E0B4"/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59" name="Формирование Плана проверок годовых отчетов об исполнении бюджетов…"/>
            <p:cNvSpPr txBox="1"/>
            <p:nvPr/>
          </p:nvSpPr>
          <p:spPr>
            <a:xfrm>
              <a:off x="26361" y="71879"/>
              <a:ext cx="4600920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Формирование Плана проверок годовых отчетов об исполнении бюджетов 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субъектов РФ на 2017 </a:t>
              </a:r>
              <a:r>
                <a:rPr sz="900"/>
                <a:t>(ст. 130 БК РФ, приказ МФ РФ от 14.10.2016 №185Н)</a:t>
              </a:r>
            </a:p>
          </p:txBody>
        </p:sp>
      </p:grpSp>
      <p:grpSp>
        <p:nvGrpSpPr>
          <p:cNvPr id="163" name="AutoShape 20"/>
          <p:cNvGrpSpPr/>
          <p:nvPr/>
        </p:nvGrpSpPr>
        <p:grpSpPr>
          <a:xfrm>
            <a:off x="6420575" y="5449351"/>
            <a:ext cx="4860001" cy="540001"/>
            <a:chOff x="0" y="0"/>
            <a:chExt cx="4859999" cy="539999"/>
          </a:xfrm>
        </p:grpSpPr>
        <p:sp>
          <p:nvSpPr>
            <p:cNvPr id="161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rgbClr val="C5E0B4"/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62" name="Пилотирование АСП в части формирования планов КМ УФК…"/>
            <p:cNvSpPr txBox="1"/>
            <p:nvPr/>
          </p:nvSpPr>
          <p:spPr>
            <a:xfrm>
              <a:off x="26361" y="78229"/>
              <a:ext cx="3706773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 err="1"/>
                <a:t>Пилотирование</a:t>
              </a:r>
              <a:r>
                <a:rPr dirty="0"/>
                <a:t> АСП в </a:t>
              </a:r>
              <a:r>
                <a:rPr dirty="0" err="1"/>
                <a:t>части</a:t>
              </a:r>
              <a:r>
                <a:rPr dirty="0"/>
                <a:t> </a:t>
              </a:r>
              <a:r>
                <a:rPr dirty="0" err="1"/>
                <a:t>формирования</a:t>
              </a:r>
              <a:r>
                <a:rPr dirty="0"/>
                <a:t> </a:t>
              </a:r>
              <a:r>
                <a:rPr dirty="0" err="1"/>
                <a:t>планов</a:t>
              </a:r>
              <a:r>
                <a:rPr dirty="0"/>
                <a:t> КМ УФК 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/>
                <a:t>(9 </a:t>
              </a:r>
              <a:r>
                <a:rPr dirty="0" err="1"/>
                <a:t>пилотных</a:t>
              </a:r>
              <a:r>
                <a:rPr dirty="0"/>
                <a:t> УФК)</a:t>
              </a:r>
            </a:p>
          </p:txBody>
        </p:sp>
      </p:grpSp>
      <p:grpSp>
        <p:nvGrpSpPr>
          <p:cNvPr id="166" name="AutoShape 20"/>
          <p:cNvGrpSpPr/>
          <p:nvPr/>
        </p:nvGrpSpPr>
        <p:grpSpPr>
          <a:xfrm>
            <a:off x="6420575" y="1196752"/>
            <a:ext cx="4860001" cy="540000"/>
            <a:chOff x="0" y="0"/>
            <a:chExt cx="4859999" cy="539999"/>
          </a:xfrm>
        </p:grpSpPr>
        <p:sp>
          <p:nvSpPr>
            <p:cNvPr id="164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rgbClr val="C5E0B4"/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65" name="Согласование планов УФК на 2018 год по 84 субъектам РФ…"/>
            <p:cNvSpPr txBox="1"/>
            <p:nvPr/>
          </p:nvSpPr>
          <p:spPr>
            <a:xfrm>
              <a:off x="26361" y="71879"/>
              <a:ext cx="362057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Согласование планов УФК на 2018 год по 84 субъектам РФ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(</a:t>
              </a:r>
              <a:r>
                <a:rPr sz="1000"/>
                <a:t>3457 </a:t>
              </a:r>
              <a:r>
                <a:t>пунктов Планов УФК)</a:t>
              </a:r>
            </a:p>
          </p:txBody>
        </p:sp>
      </p:grpSp>
      <p:grpSp>
        <p:nvGrpSpPr>
          <p:cNvPr id="169" name="AutoShape 20"/>
          <p:cNvGrpSpPr/>
          <p:nvPr/>
        </p:nvGrpSpPr>
        <p:grpSpPr>
          <a:xfrm>
            <a:off x="6420575" y="2627403"/>
            <a:ext cx="4860001" cy="540001"/>
            <a:chOff x="0" y="0"/>
            <a:chExt cx="4859999" cy="539999"/>
          </a:xfrm>
        </p:grpSpPr>
        <p:sp>
          <p:nvSpPr>
            <p:cNvPr id="167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rgbClr val="C5E0B4"/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68" name="Утверждение 4 изменений в План КМ ФК на 2017 г.…"/>
            <p:cNvSpPr txBox="1"/>
            <p:nvPr/>
          </p:nvSpPr>
          <p:spPr>
            <a:xfrm>
              <a:off x="26361" y="71879"/>
              <a:ext cx="3230647" cy="396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Утверждение 4 изменений в План КМ ФК на 2017 г. 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и 1 изменения в План КМ ФК на 2018 г.</a:t>
              </a:r>
            </a:p>
          </p:txBody>
        </p:sp>
      </p:grpSp>
      <p:grpSp>
        <p:nvGrpSpPr>
          <p:cNvPr id="172" name="AutoShape 20"/>
          <p:cNvGrpSpPr/>
          <p:nvPr/>
        </p:nvGrpSpPr>
        <p:grpSpPr>
          <a:xfrm>
            <a:off x="1273907" y="4733737"/>
            <a:ext cx="4860001" cy="540001"/>
            <a:chOff x="0" y="0"/>
            <a:chExt cx="4859999" cy="539999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70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grpFill/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71" name="Формирование и направление в УФК Реестра привлечения УФК в КМ ФК…"/>
            <p:cNvSpPr txBox="1"/>
            <p:nvPr/>
          </p:nvSpPr>
          <p:spPr>
            <a:xfrm>
              <a:off x="26361" y="71879"/>
              <a:ext cx="4471688" cy="39624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Формирование и направление в УФК Реестра привлечения УФК в КМ ФК 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(многоэтапная ручная обработка и формирование </a:t>
              </a:r>
              <a:r>
                <a:rPr sz="1000"/>
                <a:t>4272</a:t>
              </a:r>
              <a:r>
                <a:t> единиц информации)</a:t>
              </a:r>
            </a:p>
          </p:txBody>
        </p:sp>
      </p:grpSp>
      <p:grpSp>
        <p:nvGrpSpPr>
          <p:cNvPr id="175" name="AutoShape 20"/>
          <p:cNvGrpSpPr/>
          <p:nvPr/>
        </p:nvGrpSpPr>
        <p:grpSpPr>
          <a:xfrm>
            <a:off x="6420575" y="3338291"/>
            <a:ext cx="4860001" cy="540001"/>
            <a:chOff x="0" y="0"/>
            <a:chExt cx="4859999" cy="539999"/>
          </a:xfrm>
        </p:grpSpPr>
        <p:sp>
          <p:nvSpPr>
            <p:cNvPr id="173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rgbClr val="C5E0B4"/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174" name="Согласование изменений в Планы КМ УФК на 2017 год руководителем ФК…"/>
            <p:cNvSpPr txBox="1"/>
            <p:nvPr/>
          </p:nvSpPr>
          <p:spPr>
            <a:xfrm>
              <a:off x="26361" y="78229"/>
              <a:ext cx="451305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Согласование изменений в Планы КМ УФК на 2017 год руководителем ФК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t>(51 изменение в Планы КМ УФК)</a:t>
              </a:r>
            </a:p>
          </p:txBody>
        </p:sp>
      </p:grpSp>
      <p:grpSp>
        <p:nvGrpSpPr>
          <p:cNvPr id="46" name="AutoShape 20"/>
          <p:cNvGrpSpPr/>
          <p:nvPr/>
        </p:nvGrpSpPr>
        <p:grpSpPr>
          <a:xfrm>
            <a:off x="1277948" y="5449495"/>
            <a:ext cx="4860002" cy="540002"/>
            <a:chOff x="0" y="0"/>
            <a:chExt cx="4860000" cy="540000"/>
          </a:xfrm>
        </p:grpSpPr>
        <p:sp>
          <p:nvSpPr>
            <p:cNvPr id="47" name="Rounded Rectangle"/>
            <p:cNvSpPr/>
            <p:nvPr/>
          </p:nvSpPr>
          <p:spPr>
            <a:xfrm>
              <a:off x="0" y="0"/>
              <a:ext cx="4860000" cy="540000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>
              <a:outerShdw blurRad="63500" dist="19050" dir="5400000" rotWithShape="0">
                <a:srgbClr val="000000">
                  <a:alpha val="63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9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endParaRPr/>
            </a:p>
          </p:txBody>
        </p:sp>
        <p:sp>
          <p:nvSpPr>
            <p:cNvPr id="48" name="Пилотирование АСП в части формирования планов КМ УФК…"/>
            <p:cNvSpPr txBox="1"/>
            <p:nvPr/>
          </p:nvSpPr>
          <p:spPr>
            <a:xfrm>
              <a:off x="26361" y="69946"/>
              <a:ext cx="4165560" cy="400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tIns="45719" rIns="45719" bIns="45719" numCol="1" anchor="ctr">
              <a:spAutoFit/>
            </a:bodyPr>
            <a:lstStyle/>
            <a:p>
              <a:pPr>
                <a:defRPr sz="1000">
                  <a:solidFill>
                    <a:srgbClr val="404040"/>
                  </a:solidFill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Подготовка и направление поручений во </a:t>
              </a:r>
              <a:r>
                <a:rPr lang="en-US" dirty="0" smtClean="0"/>
                <a:t>II</a:t>
              </a:r>
              <a:r>
                <a:rPr lang="ru-RU" dirty="0" smtClean="0"/>
                <a:t> разделы планов КМ УФК</a:t>
              </a:r>
              <a:br>
                <a:rPr lang="ru-RU" dirty="0" smtClean="0"/>
              </a:br>
              <a:r>
                <a:rPr lang="ru-RU" dirty="0" smtClean="0"/>
                <a:t>(738 поручений)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304309" y="6273127"/>
            <a:ext cx="1119283" cy="21640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3592" y="6254077"/>
            <a:ext cx="3240360" cy="261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— Совместно с КРУ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>
          <a:xfrm>
            <a:off x="11784632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3</a:t>
            </a:fld>
            <a:endParaRPr lang="ru-RU"/>
          </a:p>
        </p:txBody>
      </p:sp>
      <p:grpSp>
        <p:nvGrpSpPr>
          <p:cNvPr id="49" name="Группа 48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0" name="Овал 49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-3896" y="1700808"/>
            <a:ext cx="12192001" cy="39604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65" name="Прямая соединительная линия 64"/>
          <p:cNvCxnSpPr>
            <a:stCxn id="46" idx="2"/>
          </p:cNvCxnSpPr>
          <p:nvPr/>
        </p:nvCxnSpPr>
        <p:spPr>
          <a:xfrm>
            <a:off x="10603887" y="2996952"/>
            <a:ext cx="316649" cy="443486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0" name="Прямая соединительная линия 59"/>
          <p:cNvCxnSpPr>
            <a:stCxn id="10" idx="2"/>
          </p:cNvCxnSpPr>
          <p:nvPr/>
        </p:nvCxnSpPr>
        <p:spPr>
          <a:xfrm flipH="1">
            <a:off x="4871864" y="2450503"/>
            <a:ext cx="630070" cy="989918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33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34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TextBox 95"/>
            <p:cNvSpPr txBox="1"/>
            <p:nvPr/>
          </p:nvSpPr>
          <p:spPr>
            <a:xfrm>
              <a:off x="0" y="134426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Расчет нагрузки на ревизорский состав при планировании КМ</a:t>
              </a:r>
              <a:endParaRPr lang="ru-RU" dirty="0" smtClean="0"/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>
          <a:xfrm>
            <a:off x="11736674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4</a:t>
            </a:fld>
            <a:endParaRPr lang="ru-RU" dirty="0"/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 flipH="1">
            <a:off x="7770186" y="2436128"/>
            <a:ext cx="630070" cy="986626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39" name="Группа 38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0" name="Овал 39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cxnSp>
        <p:nvCxnSpPr>
          <p:cNvPr id="68" name="Прямая соединительная линия 67"/>
          <p:cNvCxnSpPr/>
          <p:nvPr/>
        </p:nvCxnSpPr>
        <p:spPr>
          <a:xfrm flipH="1">
            <a:off x="8858592" y="3852919"/>
            <a:ext cx="648072" cy="108012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Прямоугольник 1"/>
          <p:cNvSpPr/>
          <p:nvPr/>
        </p:nvSpPr>
        <p:spPr>
          <a:xfrm>
            <a:off x="4305593" y="3326416"/>
            <a:ext cx="7676886" cy="71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НН = (</a:t>
            </a:r>
            <a:r>
              <a:rPr lang="ru-RU" sz="3600" dirty="0" err="1" smtClean="0">
                <a:latin typeface="Arial Black" panose="020B0A04020102020204" pitchFamily="34" charset="0"/>
              </a:rPr>
              <a:t>К</a:t>
            </a:r>
            <a:r>
              <a:rPr lang="ru-RU" sz="3600" baseline="-25000" dirty="0" err="1" smtClean="0">
                <a:latin typeface="Arial Black" panose="020B0A04020102020204" pitchFamily="34" charset="0"/>
              </a:rPr>
              <a:t>рд</a:t>
            </a:r>
            <a:r>
              <a:rPr lang="ru-RU" sz="3600" baseline="-25000" dirty="0" smtClean="0">
                <a:latin typeface="Arial Black" panose="020B0A04020102020204" pitchFamily="34" charset="0"/>
              </a:rPr>
              <a:t> </a:t>
            </a:r>
            <a:r>
              <a:rPr lang="ru-RU" sz="3600" dirty="0" smtClean="0">
                <a:latin typeface="Arial Black" panose="020B0A04020102020204" pitchFamily="34" charset="0"/>
              </a:rPr>
              <a:t>— ДО) х 0,65 х </a:t>
            </a:r>
            <a:r>
              <a:rPr lang="ru-RU" sz="3600" dirty="0" err="1" smtClean="0">
                <a:latin typeface="Arial Black" panose="020B0A04020102020204" pitchFamily="34" charset="0"/>
              </a:rPr>
              <a:t>Ш</a:t>
            </a:r>
            <a:r>
              <a:rPr lang="ru-RU" sz="3600" baseline="-25000" dirty="0" err="1" smtClean="0">
                <a:latin typeface="Arial Black" panose="020B0A04020102020204" pitchFamily="34" charset="0"/>
              </a:rPr>
              <a:t>рев</a:t>
            </a:r>
            <a:r>
              <a:rPr lang="ru-RU" sz="3600" baseline="-25000" dirty="0" smtClean="0">
                <a:latin typeface="Arial Black" panose="020B0A04020102020204" pitchFamily="34" charset="0"/>
              </a:rPr>
              <a:t> </a:t>
            </a:r>
            <a:endParaRPr lang="ru-RU" sz="3600" dirty="0">
              <a:latin typeface="Arial Black" panose="020B0A04020102020204" pitchFamily="34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 flipH="1">
            <a:off x="5663952" y="3903150"/>
            <a:ext cx="648072" cy="108012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Прямоугольник 9"/>
          <p:cNvSpPr/>
          <p:nvPr/>
        </p:nvSpPr>
        <p:spPr>
          <a:xfrm>
            <a:off x="4763852" y="1988840"/>
            <a:ext cx="1476164" cy="461663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Норма нагрузки</a:t>
            </a:r>
            <a:b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</a:b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в человеко-днях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447928" y="4911553"/>
            <a:ext cx="2016224" cy="461663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85725"/>
            <a:r>
              <a:rPr lang="ru-RU" sz="1200" dirty="0"/>
              <a:t>К</a:t>
            </a:r>
            <a:r>
              <a:rPr lang="ru-RU" sz="1200" dirty="0" smtClean="0"/>
              <a:t>оличество </a:t>
            </a:r>
            <a:r>
              <a:rPr lang="ru-RU" sz="1200" dirty="0"/>
              <a:t>рабочих </a:t>
            </a:r>
            <a:r>
              <a:rPr lang="ru-RU" sz="1200" dirty="0" smtClean="0"/>
              <a:t>дней</a:t>
            </a:r>
            <a:br>
              <a:rPr lang="ru-RU" sz="1200" dirty="0" smtClean="0"/>
            </a:br>
            <a:r>
              <a:rPr lang="ru-RU" sz="1200" dirty="0" smtClean="0"/>
              <a:t>в </a:t>
            </a:r>
            <a:r>
              <a:rPr lang="ru-RU" sz="1200" dirty="0"/>
              <a:t>планируемом году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888088" y="1988840"/>
            <a:ext cx="1922334" cy="461663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85725" marR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Количество</a:t>
            </a:r>
            <a:r>
              <a:rPr kumimoji="0" lang="ru-RU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дней дополнительного отпуска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8256240" y="4357555"/>
            <a:ext cx="2592288" cy="101566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85725"/>
            <a:r>
              <a:rPr lang="ru-RU" sz="1200" dirty="0" smtClean="0"/>
              <a:t>Коэффициент</a:t>
            </a:r>
            <a:r>
              <a:rPr lang="ru-RU" sz="1200" dirty="0"/>
              <a:t>, применяемый для определения количества рабочих дней в планируемом </a:t>
            </a:r>
            <a:r>
              <a:rPr lang="ru-RU" sz="1200" dirty="0" smtClean="0"/>
              <a:t>году</a:t>
            </a:r>
            <a:br>
              <a:rPr lang="ru-RU" sz="1200" dirty="0" smtClean="0"/>
            </a:br>
            <a:r>
              <a:rPr lang="ru-RU" sz="1200" dirty="0" smtClean="0"/>
              <a:t>на </a:t>
            </a:r>
            <a:r>
              <a:rPr lang="ru-RU" sz="1200" dirty="0"/>
              <a:t>проведение контрольных мероприятий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351134" y="1981291"/>
            <a:ext cx="2505506" cy="1015661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85725"/>
            <a:r>
              <a:rPr lang="ru-RU" sz="1200" dirty="0" smtClean="0"/>
              <a:t>Штатная </a:t>
            </a:r>
            <a:r>
              <a:rPr lang="ru-RU" sz="1200" dirty="0"/>
              <a:t>численность сотрудников структурных подразделений </a:t>
            </a:r>
            <a:r>
              <a:rPr lang="ru-RU" sz="1200" dirty="0" smtClean="0"/>
              <a:t>УФК,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ru-RU" sz="1200" dirty="0" smtClean="0"/>
              <a:t>в </a:t>
            </a:r>
            <a:r>
              <a:rPr lang="ru-RU" sz="1200" dirty="0"/>
              <a:t>должностные обязанности которых входит непосредственное участие </a:t>
            </a:r>
            <a:r>
              <a:rPr lang="ru-RU" sz="1200" dirty="0" smtClean="0"/>
              <a:t>в КМ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000500" y="2497531"/>
            <a:ext cx="428625" cy="2301089"/>
          </a:xfrm>
          <a:custGeom>
            <a:avLst/>
            <a:gdLst>
              <a:gd name="connsiteX0" fmla="*/ 0 w 428625"/>
              <a:gd name="connsiteY0" fmla="*/ 0 h 2324100"/>
              <a:gd name="connsiteX1" fmla="*/ 428625 w 428625"/>
              <a:gd name="connsiteY1" fmla="*/ 1143000 h 2324100"/>
              <a:gd name="connsiteX2" fmla="*/ 0 w 428625"/>
              <a:gd name="connsiteY2" fmla="*/ 2324100 h 2324100"/>
              <a:gd name="connsiteX3" fmla="*/ 0 w 428625"/>
              <a:gd name="connsiteY3" fmla="*/ 0 h 2324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625" h="2324100">
                <a:moveTo>
                  <a:pt x="0" y="0"/>
                </a:moveTo>
                <a:lnTo>
                  <a:pt x="428625" y="1143000"/>
                </a:lnTo>
                <a:lnTo>
                  <a:pt x="0" y="23241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">
                <a:schemeClr val="accent6">
                  <a:lumMod val="75000"/>
                  <a:lumOff val="25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2279576" y="2492896"/>
            <a:ext cx="1696058" cy="2304256"/>
            <a:chOff x="2445068" y="1916832"/>
            <a:chExt cx="1696058" cy="2304256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9" name="Прямоугольник 18"/>
            <p:cNvSpPr/>
            <p:nvPr/>
          </p:nvSpPr>
          <p:spPr>
            <a:xfrm>
              <a:off x="2445068" y="1916832"/>
              <a:ext cx="1696058" cy="230425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445068" y="2060848"/>
              <a:ext cx="1696058" cy="800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3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 Black" panose="020B0A04020102020204" pitchFamily="34" charset="0"/>
                  <a:sym typeface="Calibri"/>
                </a:rPr>
                <a:t>20%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400" dirty="0" smtClean="0"/>
                <a:t>внеплановые КМ</a:t>
              </a:r>
              <a:endPara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445068" y="3276855"/>
              <a:ext cx="1696058" cy="800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3200" dirty="0" smtClean="0">
                  <a:latin typeface="Arial Black" panose="020B0A04020102020204" pitchFamily="34" charset="0"/>
                </a:rPr>
                <a:t>8</a:t>
              </a:r>
              <a:r>
                <a:rPr kumimoji="0" lang="ru-RU" sz="32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 Black" panose="020B0A04020102020204" pitchFamily="34" charset="0"/>
                  <a:sym typeface="Calibri"/>
                </a:rPr>
                <a:t>0%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400" dirty="0" smtClean="0"/>
                <a:t>плановые КМ</a:t>
              </a:r>
              <a:endParaRPr kumimoji="0" lang="ru-RU" sz="2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endParaRPr>
            </a:p>
          </p:txBody>
        </p:sp>
        <p:cxnSp>
          <p:nvCxnSpPr>
            <p:cNvPr id="27" name="Прямая соединительная линия 26"/>
            <p:cNvCxnSpPr>
              <a:stCxn id="19" idx="1"/>
              <a:endCxn id="19" idx="3"/>
            </p:cNvCxnSpPr>
            <p:nvPr/>
          </p:nvCxnSpPr>
          <p:spPr>
            <a:xfrm>
              <a:off x="2445068" y="3068960"/>
              <a:ext cx="1696058" cy="0"/>
            </a:xfrm>
            <a:prstGeom prst="line">
              <a:avLst/>
            </a:prstGeom>
            <a:noFill/>
            <a:ln w="12700" cap="flat">
              <a:solidFill>
                <a:schemeClr val="accent1"/>
              </a:solidFill>
              <a:prstDash val="lgDash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52" name="Полилиния 51"/>
          <p:cNvSpPr/>
          <p:nvPr/>
        </p:nvSpPr>
        <p:spPr>
          <a:xfrm>
            <a:off x="1762125" y="2066925"/>
            <a:ext cx="523875" cy="3248025"/>
          </a:xfrm>
          <a:custGeom>
            <a:avLst/>
            <a:gdLst>
              <a:gd name="connsiteX0" fmla="*/ 0 w 523875"/>
              <a:gd name="connsiteY0" fmla="*/ 0 h 3248025"/>
              <a:gd name="connsiteX1" fmla="*/ 0 w 523875"/>
              <a:gd name="connsiteY1" fmla="*/ 3248025 h 3248025"/>
              <a:gd name="connsiteX2" fmla="*/ 523875 w 523875"/>
              <a:gd name="connsiteY2" fmla="*/ 2171700 h 3248025"/>
              <a:gd name="connsiteX3" fmla="*/ 0 w 523875"/>
              <a:gd name="connsiteY3" fmla="*/ 0 h 3248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3875" h="3248025">
                <a:moveTo>
                  <a:pt x="0" y="0"/>
                </a:moveTo>
                <a:lnTo>
                  <a:pt x="0" y="3248025"/>
                </a:lnTo>
                <a:lnTo>
                  <a:pt x="523875" y="21717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">
                <a:schemeClr val="accent2">
                  <a:lumMod val="72000"/>
                  <a:lumOff val="28000"/>
                </a:schemeClr>
              </a:gs>
              <a:gs pos="100000">
                <a:schemeClr val="bg1"/>
              </a:gs>
            </a:gsLst>
            <a:path path="circle">
              <a:fillToRect l="50000" t="50000" r="50000" b="50000"/>
            </a:path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63352" y="2077409"/>
            <a:ext cx="1512168" cy="3223799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261460" y="3657786"/>
            <a:ext cx="1526605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lg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4" name="TextBox 53"/>
          <p:cNvSpPr txBox="1"/>
          <p:nvPr/>
        </p:nvSpPr>
        <p:spPr>
          <a:xfrm>
            <a:off x="254621" y="2577100"/>
            <a:ext cx="1520899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15%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 smtClean="0"/>
              <a:t>проверки по 44-ФЗ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63352" y="4089268"/>
            <a:ext cx="1520899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latin typeface="Arial Black" panose="020B0A04020102020204" pitchFamily="34" charset="0"/>
              </a:rPr>
              <a:t>8</a:t>
            </a:r>
            <a:r>
              <a:rPr kumimoji="0" lang="ru-RU" sz="2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5%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 smtClean="0"/>
              <a:t>КМ в ФБС</a:t>
            </a:r>
            <a:endParaRPr kumimoji="0" lang="ru-RU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88432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Группа 116"/>
          <p:cNvGrpSpPr/>
          <p:nvPr/>
        </p:nvGrpSpPr>
        <p:grpSpPr>
          <a:xfrm>
            <a:off x="1223487" y="1532167"/>
            <a:ext cx="3330653" cy="2820703"/>
            <a:chOff x="0" y="0"/>
            <a:chExt cx="3330652" cy="2820702"/>
          </a:xfrm>
        </p:grpSpPr>
        <p:sp>
          <p:nvSpPr>
            <p:cNvPr id="204" name="Стрелка вправо 103"/>
            <p:cNvSpPr/>
            <p:nvPr/>
          </p:nvSpPr>
          <p:spPr>
            <a:xfrm rot="5400000">
              <a:off x="2597835" y="980156"/>
              <a:ext cx="455294" cy="192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2F0D9"/>
            </a:solidFill>
            <a:ln w="12700" cap="flat">
              <a:solidFill>
                <a:srgbClr val="D9D9D9"/>
              </a:solidFill>
              <a:prstDash val="solid"/>
              <a:miter lim="800000"/>
            </a:ln>
            <a:effectLst>
              <a:outerShdw blurRad="635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5" name="Стрелка вправо 102"/>
            <p:cNvSpPr/>
            <p:nvPr/>
          </p:nvSpPr>
          <p:spPr>
            <a:xfrm rot="5400000">
              <a:off x="1462836" y="971022"/>
              <a:ext cx="455294" cy="1929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DAE3F3"/>
            </a:solidFill>
            <a:ln w="12700" cap="flat">
              <a:solidFill>
                <a:srgbClr val="D9D9D9"/>
              </a:solidFill>
              <a:prstDash val="solid"/>
              <a:miter lim="800000"/>
            </a:ln>
            <a:effectLst>
              <a:outerShdw blurRad="635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6" name="Стрелка вправо 101"/>
            <p:cNvSpPr/>
            <p:nvPr/>
          </p:nvSpPr>
          <p:spPr>
            <a:xfrm rot="5400000">
              <a:off x="275783" y="963241"/>
              <a:ext cx="455294" cy="19289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D49F"/>
            </a:solidFill>
            <a:ln w="12700" cap="flat">
              <a:solidFill>
                <a:srgbClr val="D9D9D9"/>
              </a:solidFill>
              <a:prstDash val="solid"/>
              <a:miter lim="800000"/>
            </a:ln>
            <a:effectLst>
              <a:outerShdw blurRad="63500" rotWithShape="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234" name="Группа 114"/>
            <p:cNvGrpSpPr/>
            <p:nvPr/>
          </p:nvGrpSpPr>
          <p:grpSpPr>
            <a:xfrm>
              <a:off x="0" y="0"/>
              <a:ext cx="3330653" cy="2820702"/>
              <a:chOff x="0" y="0"/>
              <a:chExt cx="3330652" cy="2820701"/>
            </a:xfrm>
          </p:grpSpPr>
          <p:grpSp>
            <p:nvGrpSpPr>
              <p:cNvPr id="226" name="Группа 16"/>
              <p:cNvGrpSpPr/>
              <p:nvPr/>
            </p:nvGrpSpPr>
            <p:grpSpPr>
              <a:xfrm>
                <a:off x="0" y="-1"/>
                <a:ext cx="3330651" cy="2290331"/>
                <a:chOff x="0" y="0"/>
                <a:chExt cx="3330650" cy="2290329"/>
              </a:xfrm>
            </p:grpSpPr>
            <p:grpSp>
              <p:nvGrpSpPr>
                <p:cNvPr id="212" name="Группа 14"/>
                <p:cNvGrpSpPr/>
                <p:nvPr/>
              </p:nvGrpSpPr>
              <p:grpSpPr>
                <a:xfrm>
                  <a:off x="0" y="-1"/>
                  <a:ext cx="1006863" cy="2289888"/>
                  <a:chOff x="0" y="0"/>
                  <a:chExt cx="1006862" cy="2289886"/>
                </a:xfrm>
              </p:grpSpPr>
              <p:grpSp>
                <p:nvGrpSpPr>
                  <p:cNvPr id="209" name="Группа 40"/>
                  <p:cNvGrpSpPr/>
                  <p:nvPr/>
                </p:nvGrpSpPr>
                <p:grpSpPr>
                  <a:xfrm>
                    <a:off x="0" y="0"/>
                    <a:ext cx="1006863" cy="974864"/>
                    <a:chOff x="0" y="0"/>
                    <a:chExt cx="1006862" cy="974863"/>
                  </a:xfrm>
                </p:grpSpPr>
                <p:pic>
                  <p:nvPicPr>
                    <p:cNvPr id="207" name="Picture 2" descr="Picture 2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/>
                    </a:blip>
                    <a:stretch>
                      <a:fillRect/>
                    </a:stretch>
                  </p:blipFill>
                  <p:spPr>
                    <a:xfrm>
                      <a:off x="0" y="0"/>
                      <a:ext cx="1006863" cy="974864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  <p:pic>
                  <p:nvPicPr>
                    <p:cNvPr id="208" name="Рисунок 47" descr="Рисунок 47"/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/>
                    </a:blip>
                    <a:srcRect l="40126" t="37449" r="54883" b="55487"/>
                    <a:stretch>
                      <a:fillRect/>
                    </a:stretch>
                  </p:blipFill>
                  <p:spPr>
                    <a:xfrm>
                      <a:off x="190496" y="166389"/>
                      <a:ext cx="652438" cy="499266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</p:grpSp>
              <p:sp>
                <p:nvSpPr>
                  <p:cNvPr id="210" name="Прямоугольник 58"/>
                  <p:cNvSpPr txBox="1"/>
                  <p:nvPr/>
                </p:nvSpPr>
                <p:spPr>
                  <a:xfrm>
                    <a:off x="169323" y="866460"/>
                    <a:ext cx="668214" cy="2311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/>
                  <a:p>
                    <a:pPr lvl="3" indent="0" algn="ctr">
                      <a:defRPr sz="1000" b="1"/>
                    </a:pPr>
                    <a:r>
                      <a:t>ЦАФК</a:t>
                    </a:r>
                  </a:p>
                </p:txBody>
              </p:sp>
              <p:pic>
                <p:nvPicPr>
                  <p:cNvPr id="211" name="Picture 6" descr="Picture 6"/>
                  <p:cNvPicPr>
                    <a:picLocks noChangeAspect="1"/>
                  </p:cNvPicPr>
                  <p:nvPr/>
                </p:nvPicPr>
                <p:blipFill>
                  <a:blip r:embed="rId5">
                    <a:extLst/>
                  </a:blip>
                  <a:stretch>
                    <a:fillRect/>
                  </a:stretch>
                </p:blipFill>
                <p:spPr>
                  <a:xfrm>
                    <a:off x="86221" y="1301446"/>
                    <a:ext cx="713444" cy="988441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</p:grpSp>
            <p:grpSp>
              <p:nvGrpSpPr>
                <p:cNvPr id="218" name="Группа 13"/>
                <p:cNvGrpSpPr/>
                <p:nvPr/>
              </p:nvGrpSpPr>
              <p:grpSpPr>
                <a:xfrm>
                  <a:off x="1197358" y="-1"/>
                  <a:ext cx="1006864" cy="2290331"/>
                  <a:chOff x="0" y="0"/>
                  <a:chExt cx="1006862" cy="2290329"/>
                </a:xfrm>
              </p:grpSpPr>
              <p:grpSp>
                <p:nvGrpSpPr>
                  <p:cNvPr id="215" name="Группа 48"/>
                  <p:cNvGrpSpPr/>
                  <p:nvPr/>
                </p:nvGrpSpPr>
                <p:grpSpPr>
                  <a:xfrm>
                    <a:off x="0" y="-1"/>
                    <a:ext cx="1006863" cy="974865"/>
                    <a:chOff x="0" y="0"/>
                    <a:chExt cx="1006862" cy="974863"/>
                  </a:xfrm>
                </p:grpSpPr>
                <p:pic>
                  <p:nvPicPr>
                    <p:cNvPr id="213" name="Picture 2" descr="Picture 2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/>
                    </a:blip>
                    <a:stretch>
                      <a:fillRect/>
                    </a:stretch>
                  </p:blipFill>
                  <p:spPr>
                    <a:xfrm>
                      <a:off x="0" y="0"/>
                      <a:ext cx="1006863" cy="974864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  <p:pic>
                  <p:nvPicPr>
                    <p:cNvPr id="214" name="Рисунок 52" descr="Рисунок 52"/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/>
                    </a:blip>
                    <a:srcRect l="40126" t="37449" r="54883" b="55487"/>
                    <a:stretch>
                      <a:fillRect/>
                    </a:stretch>
                  </p:blipFill>
                  <p:spPr>
                    <a:xfrm>
                      <a:off x="190496" y="166389"/>
                      <a:ext cx="652438" cy="499266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</p:grpSp>
              <p:sp>
                <p:nvSpPr>
                  <p:cNvPr id="216" name="Прямоугольник 56"/>
                  <p:cNvSpPr txBox="1"/>
                  <p:nvPr/>
                </p:nvSpPr>
                <p:spPr>
                  <a:xfrm>
                    <a:off x="110457" y="869080"/>
                    <a:ext cx="801388" cy="2311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/>
                  <a:p>
                    <a:pPr lvl="3" indent="0" algn="ctr">
                      <a:defRPr sz="1000" b="1"/>
                    </a:pPr>
                    <a:r>
                      <a:t>УФК 1</a:t>
                    </a:r>
                  </a:p>
                </p:txBody>
              </p:sp>
              <p:pic>
                <p:nvPicPr>
                  <p:cNvPr id="217" name="Picture 6" descr="Picture 6"/>
                  <p:cNvPicPr>
                    <a:picLocks noChangeAspect="1"/>
                  </p:cNvPicPr>
                  <p:nvPr/>
                </p:nvPicPr>
                <p:blipFill>
                  <a:blip r:embed="rId5">
                    <a:extLst/>
                  </a:blip>
                  <a:stretch>
                    <a:fillRect/>
                  </a:stretch>
                </p:blipFill>
                <p:spPr>
                  <a:xfrm>
                    <a:off x="49121" y="1301889"/>
                    <a:ext cx="713444" cy="988441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</p:grpSp>
            <p:grpSp>
              <p:nvGrpSpPr>
                <p:cNvPr id="225" name="Группа 12"/>
                <p:cNvGrpSpPr/>
                <p:nvPr/>
              </p:nvGrpSpPr>
              <p:grpSpPr>
                <a:xfrm>
                  <a:off x="2323788" y="10784"/>
                  <a:ext cx="1006863" cy="2279102"/>
                  <a:chOff x="0" y="0"/>
                  <a:chExt cx="1006862" cy="2279101"/>
                </a:xfrm>
              </p:grpSpPr>
              <p:grpSp>
                <p:nvGrpSpPr>
                  <p:cNvPr id="223" name="Группа 11"/>
                  <p:cNvGrpSpPr/>
                  <p:nvPr/>
                </p:nvGrpSpPr>
                <p:grpSpPr>
                  <a:xfrm>
                    <a:off x="0" y="0"/>
                    <a:ext cx="1006863" cy="1094722"/>
                    <a:chOff x="0" y="0"/>
                    <a:chExt cx="1006862" cy="1094720"/>
                  </a:xfrm>
                </p:grpSpPr>
                <p:grpSp>
                  <p:nvGrpSpPr>
                    <p:cNvPr id="221" name="Группа 53"/>
                    <p:cNvGrpSpPr/>
                    <p:nvPr/>
                  </p:nvGrpSpPr>
                  <p:grpSpPr>
                    <a:xfrm>
                      <a:off x="0" y="0"/>
                      <a:ext cx="1006863" cy="974864"/>
                      <a:chOff x="0" y="0"/>
                      <a:chExt cx="1006862" cy="974863"/>
                    </a:xfrm>
                  </p:grpSpPr>
                  <p:pic>
                    <p:nvPicPr>
                      <p:cNvPr id="219" name="Picture 2" descr="Picture 2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extLst/>
                      </a:blip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006863" cy="974864"/>
                      </a:xfrm>
                      <a:prstGeom prst="rect">
                        <a:avLst/>
                      </a:prstGeom>
                      <a:ln w="12700" cap="flat">
                        <a:noFill/>
                        <a:miter lim="400000"/>
                      </a:ln>
                      <a:effectLst/>
                    </p:spPr>
                  </p:pic>
                  <p:pic>
                    <p:nvPicPr>
                      <p:cNvPr id="220" name="Рисунок 55" descr="Рисунок 55"/>
                      <p:cNvPicPr>
                        <a:picLocks noChangeAspect="1"/>
                      </p:cNvPicPr>
                      <p:nvPr/>
                    </p:nvPicPr>
                    <p:blipFill>
                      <a:blip r:embed="rId4">
                        <a:extLst/>
                      </a:blip>
                      <a:srcRect l="40126" t="37449" r="54883" b="55487"/>
                      <a:stretch>
                        <a:fillRect/>
                      </a:stretch>
                    </p:blipFill>
                    <p:spPr>
                      <a:xfrm>
                        <a:off x="190496" y="166389"/>
                        <a:ext cx="652438" cy="499266"/>
                      </a:xfrm>
                      <a:prstGeom prst="rect">
                        <a:avLst/>
                      </a:prstGeom>
                      <a:ln w="12700" cap="flat">
                        <a:noFill/>
                        <a:miter lim="400000"/>
                      </a:ln>
                      <a:effectLst/>
                    </p:spPr>
                  </p:pic>
                </p:grpSp>
                <p:sp>
                  <p:nvSpPr>
                    <p:cNvPr id="222" name="Прямоугольник 57"/>
                    <p:cNvSpPr txBox="1"/>
                    <p:nvPr/>
                  </p:nvSpPr>
                  <p:spPr>
                    <a:xfrm>
                      <a:off x="94888" y="863580"/>
                      <a:ext cx="788105" cy="231141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  </a:ext>
                    </a:extLst>
                  </p:spPr>
                  <p:txBody>
                    <a:bodyPr wrap="square" lIns="45719" tIns="45719" rIns="45719" bIns="45719" numCol="1" anchor="t">
                      <a:spAutoFit/>
                    </a:bodyPr>
                    <a:lstStyle/>
                    <a:p>
                      <a:pPr lvl="3" indent="0" algn="ctr">
                        <a:defRPr sz="1000" b="1"/>
                      </a:pPr>
                      <a:r>
                        <a:t>УФК 2</a:t>
                      </a:r>
                    </a:p>
                  </p:txBody>
                </p:sp>
              </p:grpSp>
              <p:pic>
                <p:nvPicPr>
                  <p:cNvPr id="224" name="Picture 6" descr="Picture 6"/>
                  <p:cNvPicPr>
                    <a:picLocks noChangeAspect="1"/>
                  </p:cNvPicPr>
                  <p:nvPr/>
                </p:nvPicPr>
                <p:blipFill>
                  <a:blip r:embed="rId5">
                    <a:extLst/>
                  </a:blip>
                  <a:stretch>
                    <a:fillRect/>
                  </a:stretch>
                </p:blipFill>
                <p:spPr>
                  <a:xfrm>
                    <a:off x="94888" y="1290661"/>
                    <a:ext cx="713444" cy="988441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</p:grpSp>
          </p:grpSp>
          <p:grpSp>
            <p:nvGrpSpPr>
              <p:cNvPr id="233" name="Группа 18"/>
              <p:cNvGrpSpPr/>
              <p:nvPr/>
            </p:nvGrpSpPr>
            <p:grpSpPr>
              <a:xfrm>
                <a:off x="12889" y="2430331"/>
                <a:ext cx="3317764" cy="390371"/>
                <a:chOff x="0" y="0"/>
                <a:chExt cx="3317763" cy="390370"/>
              </a:xfrm>
            </p:grpSpPr>
            <p:grpSp>
              <p:nvGrpSpPr>
                <p:cNvPr id="229" name="Скругленный прямоугольник 96"/>
                <p:cNvGrpSpPr/>
                <p:nvPr/>
              </p:nvGrpSpPr>
              <p:grpSpPr>
                <a:xfrm>
                  <a:off x="1477796" y="0"/>
                  <a:ext cx="1839968" cy="390371"/>
                  <a:chOff x="0" y="0"/>
                  <a:chExt cx="1839967" cy="390370"/>
                </a:xfrm>
              </p:grpSpPr>
              <p:sp>
                <p:nvSpPr>
                  <p:cNvPr id="227" name="Rounded Rectangle"/>
                  <p:cNvSpPr/>
                  <p:nvPr/>
                </p:nvSpPr>
                <p:spPr>
                  <a:xfrm>
                    <a:off x="0" y="0"/>
                    <a:ext cx="1839968" cy="390371"/>
                  </a:xfrm>
                  <a:prstGeom prst="roundRect">
                    <a:avLst>
                      <a:gd name="adj" fmla="val 16667"/>
                    </a:avLst>
                  </a:prstGeom>
                  <a:noFill/>
                  <a:ln w="6350" cap="flat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9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  <a:endParaRPr/>
                  </a:p>
                </p:txBody>
              </p:sp>
              <p:sp>
                <p:nvSpPr>
                  <p:cNvPr id="228" name="Локальные базы данных  учета результатов КМ"/>
                  <p:cNvSpPr txBox="1"/>
                  <p:nvPr/>
                </p:nvSpPr>
                <p:spPr>
                  <a:xfrm>
                    <a:off x="19056" y="9765"/>
                    <a:ext cx="1801855" cy="3708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ctr">
                    <a:spAutoFit/>
                  </a:bodyPr>
                  <a:lstStyle/>
                  <a:p>
                    <a:pPr algn="ctr">
                      <a:defRPr sz="9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  <a:r>
                      <a:t>Локальные базы данных </a:t>
                    </a:r>
                    <a:br/>
                    <a:r>
                      <a:t>учета результатов КМ</a:t>
                    </a:r>
                  </a:p>
                </p:txBody>
              </p:sp>
            </p:grpSp>
            <p:grpSp>
              <p:nvGrpSpPr>
                <p:cNvPr id="232" name="Скругленный прямоугольник 100"/>
                <p:cNvGrpSpPr/>
                <p:nvPr/>
              </p:nvGrpSpPr>
              <p:grpSpPr>
                <a:xfrm>
                  <a:off x="0" y="0"/>
                  <a:ext cx="1374967" cy="390371"/>
                  <a:chOff x="0" y="0"/>
                  <a:chExt cx="1374966" cy="390370"/>
                </a:xfrm>
              </p:grpSpPr>
              <p:sp>
                <p:nvSpPr>
                  <p:cNvPr id="230" name="Rounded Rectangle"/>
                  <p:cNvSpPr/>
                  <p:nvPr/>
                </p:nvSpPr>
                <p:spPr>
                  <a:xfrm>
                    <a:off x="0" y="0"/>
                    <a:ext cx="1374967" cy="390371"/>
                  </a:xfrm>
                  <a:prstGeom prst="roundRect">
                    <a:avLst>
                      <a:gd name="adj" fmla="val 16667"/>
                    </a:avLst>
                  </a:prstGeom>
                  <a:noFill/>
                  <a:ln w="6350" cap="flat">
                    <a:solidFill>
                      <a:schemeClr val="accent1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900">
                        <a:latin typeface="Tahoma"/>
                        <a:ea typeface="Tahoma"/>
                        <a:cs typeface="Tahoma"/>
                        <a:sym typeface="Tahoma"/>
                      </a:defRPr>
                    </a:pPr>
                    <a:endParaRPr/>
                  </a:p>
                </p:txBody>
              </p:sp>
              <p:sp>
                <p:nvSpPr>
                  <p:cNvPr id="231" name="Разрозненные справочники"/>
                  <p:cNvSpPr txBox="1"/>
                  <p:nvPr/>
                </p:nvSpPr>
                <p:spPr>
                  <a:xfrm>
                    <a:off x="19055" y="9765"/>
                    <a:ext cx="1336856" cy="3708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ctr">
                    <a:spAutoFit/>
                  </a:bodyPr>
                  <a:lstStyle>
                    <a:lvl1pPr algn="ctr">
                      <a:defRPr sz="900">
                        <a:latin typeface="Tahoma"/>
                        <a:ea typeface="Tahoma"/>
                        <a:cs typeface="Tahoma"/>
                        <a:sym typeface="Tahoma"/>
                      </a:defRPr>
                    </a:lvl1pPr>
                  </a:lstStyle>
                  <a:p>
                    <a:r>
                      <a:t>Разрозненные справочники</a:t>
                    </a:r>
                  </a:p>
                </p:txBody>
              </p:sp>
            </p:grpSp>
          </p:grpSp>
        </p:grpSp>
      </p:grpSp>
      <p:sp>
        <p:nvSpPr>
          <p:cNvPr id="236" name="Прямоугольник 78"/>
          <p:cNvSpPr txBox="1"/>
          <p:nvPr/>
        </p:nvSpPr>
        <p:spPr>
          <a:xfrm>
            <a:off x="8981813" y="2010982"/>
            <a:ext cx="559349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3" indent="0" algn="ctr">
              <a:defRPr sz="1000" b="1">
                <a:latin typeface="Arial"/>
                <a:ea typeface="Arial"/>
                <a:cs typeface="Arial"/>
                <a:sym typeface="Arial"/>
              </a:defRPr>
            </a:pPr>
            <a:r>
              <a:t>ЦАФК</a:t>
            </a:r>
          </a:p>
        </p:txBody>
      </p:sp>
      <p:grpSp>
        <p:nvGrpSpPr>
          <p:cNvPr id="289" name="Группа 112"/>
          <p:cNvGrpSpPr/>
          <p:nvPr/>
        </p:nvGrpSpPr>
        <p:grpSpPr>
          <a:xfrm>
            <a:off x="6901392" y="1226692"/>
            <a:ext cx="4980623" cy="4185432"/>
            <a:chOff x="0" y="0"/>
            <a:chExt cx="4980621" cy="4185431"/>
          </a:xfrm>
        </p:grpSpPr>
        <p:pic>
          <p:nvPicPr>
            <p:cNvPr id="237" name="Picture 4" descr="Picture 4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517743" y="1410172"/>
              <a:ext cx="1829620" cy="14114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44" name="Группа 15"/>
            <p:cNvGrpSpPr/>
            <p:nvPr/>
          </p:nvGrpSpPr>
          <p:grpSpPr>
            <a:xfrm>
              <a:off x="0" y="725305"/>
              <a:ext cx="1695335" cy="1117680"/>
              <a:chOff x="0" y="-2"/>
              <a:chExt cx="1695334" cy="1117678"/>
            </a:xfrm>
          </p:grpSpPr>
          <p:grpSp>
            <p:nvGrpSpPr>
              <p:cNvPr id="240" name="Скругленный прямоугольник 88"/>
              <p:cNvGrpSpPr/>
              <p:nvPr/>
            </p:nvGrpSpPr>
            <p:grpSpPr>
              <a:xfrm>
                <a:off x="0" y="-2"/>
                <a:ext cx="1695334" cy="231143"/>
                <a:chOff x="0" y="-1"/>
                <a:chExt cx="1695333" cy="231141"/>
              </a:xfrm>
            </p:grpSpPr>
            <p:sp>
              <p:nvSpPr>
                <p:cNvPr id="238" name="Rounded Rectangle"/>
                <p:cNvSpPr/>
                <p:nvPr/>
              </p:nvSpPr>
              <p:spPr>
                <a:xfrm>
                  <a:off x="0" y="4056"/>
                  <a:ext cx="1656001" cy="223028"/>
                </a:xfrm>
                <a:prstGeom prst="roundRect">
                  <a:avLst>
                    <a:gd name="adj" fmla="val 16667"/>
                  </a:avLst>
                </a:prstGeom>
                <a:noFill/>
                <a:ln w="6350" cap="flat">
                  <a:solidFill>
                    <a:schemeClr val="accent1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 sz="900" b="1">
                      <a:latin typeface="Tahoma"/>
                      <a:ea typeface="Tahoma"/>
                      <a:cs typeface="Tahoma"/>
                      <a:sym typeface="Tahoma"/>
                    </a:defRPr>
                  </a:pPr>
                  <a:endParaRPr/>
                </a:p>
              </p:txBody>
            </p:sp>
            <p:sp>
              <p:nvSpPr>
                <p:cNvPr id="239" name="Единые справочники:"/>
                <p:cNvSpPr txBox="1"/>
                <p:nvPr/>
              </p:nvSpPr>
              <p:spPr>
                <a:xfrm>
                  <a:off x="61105" y="-1"/>
                  <a:ext cx="1634228" cy="2311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 algn="ctr">
                    <a:defRPr sz="900" b="1">
                      <a:latin typeface="Tahoma"/>
                      <a:ea typeface="Tahoma"/>
                      <a:cs typeface="Tahoma"/>
                      <a:sym typeface="Tahoma"/>
                    </a:defRPr>
                  </a:lvl1pPr>
                </a:lstStyle>
                <a:p>
                  <a:r>
                    <a:rPr dirty="0" err="1"/>
                    <a:t>Единые</a:t>
                  </a:r>
                  <a:r>
                    <a:rPr dirty="0"/>
                    <a:t> </a:t>
                  </a:r>
                  <a:r>
                    <a:rPr dirty="0" err="1"/>
                    <a:t>справочники</a:t>
                  </a:r>
                  <a:r>
                    <a:rPr dirty="0"/>
                    <a:t>:</a:t>
                  </a:r>
                </a:p>
              </p:txBody>
            </p:sp>
          </p:grpSp>
          <p:grpSp>
            <p:nvGrpSpPr>
              <p:cNvPr id="243" name="Скругленный прямоугольник 91"/>
              <p:cNvGrpSpPr/>
              <p:nvPr/>
            </p:nvGrpSpPr>
            <p:grpSpPr>
              <a:xfrm>
                <a:off x="0" y="222654"/>
                <a:ext cx="1688979" cy="895022"/>
                <a:chOff x="0" y="0"/>
                <a:chExt cx="1688978" cy="895021"/>
              </a:xfrm>
            </p:grpSpPr>
            <p:sp>
              <p:nvSpPr>
                <p:cNvPr id="241" name="Rounded Rectangle"/>
                <p:cNvSpPr/>
                <p:nvPr/>
              </p:nvSpPr>
              <p:spPr>
                <a:xfrm>
                  <a:off x="0" y="0"/>
                  <a:ext cx="1656000" cy="895021"/>
                </a:xfrm>
                <a:prstGeom prst="roundRect">
                  <a:avLst>
                    <a:gd name="adj" fmla="val 6577"/>
                  </a:avLst>
                </a:prstGeom>
                <a:noFill/>
                <a:ln w="6350" cap="flat">
                  <a:solidFill>
                    <a:schemeClr val="accent1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endParaRPr/>
                </a:p>
              </p:txBody>
            </p:sp>
            <p:sp>
              <p:nvSpPr>
                <p:cNvPr id="242" name="«Темы»…"/>
                <p:cNvSpPr txBox="1"/>
                <p:nvPr/>
              </p:nvSpPr>
              <p:spPr>
                <a:xfrm>
                  <a:off x="67459" y="52539"/>
                  <a:ext cx="1621519" cy="7899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/>
                <a:p>
                  <a:pPr>
                    <a:defRPr sz="900">
                      <a:latin typeface="Tahoma"/>
                      <a:ea typeface="Tahoma"/>
                      <a:cs typeface="Tahoma"/>
                      <a:sym typeface="Tahoma"/>
                    </a:defRPr>
                  </a:pPr>
                  <a:r>
                    <a:t>«Темы»</a:t>
                  </a:r>
                </a:p>
                <a:p>
                  <a:pPr>
                    <a:defRPr sz="900">
                      <a:latin typeface="Tahoma"/>
                      <a:ea typeface="Tahoma"/>
                      <a:cs typeface="Tahoma"/>
                      <a:sym typeface="Tahoma"/>
                    </a:defRPr>
                  </a:pPr>
                  <a:r>
                    <a:t>«Вопросы программы»</a:t>
                  </a:r>
                </a:p>
                <a:p>
                  <a:pPr>
                    <a:defRPr sz="900">
                      <a:latin typeface="Tahoma"/>
                      <a:ea typeface="Tahoma"/>
                      <a:cs typeface="Tahoma"/>
                      <a:sym typeface="Tahoma"/>
                    </a:defRPr>
                  </a:pPr>
                  <a:r>
                    <a:t>«Организации»</a:t>
                  </a:r>
                </a:p>
                <a:p>
                  <a:pPr>
                    <a:defRPr sz="900">
                      <a:latin typeface="Tahoma"/>
                      <a:ea typeface="Tahoma"/>
                      <a:cs typeface="Tahoma"/>
                      <a:sym typeface="Tahoma"/>
                    </a:defRPr>
                  </a:pPr>
                  <a:r>
                    <a:t>«Классификатор нарушений»</a:t>
                  </a:r>
                </a:p>
              </p:txBody>
            </p:sp>
          </p:grpSp>
        </p:grpSp>
        <p:grpSp>
          <p:nvGrpSpPr>
            <p:cNvPr id="280" name="Группа 34"/>
            <p:cNvGrpSpPr/>
            <p:nvPr/>
          </p:nvGrpSpPr>
          <p:grpSpPr>
            <a:xfrm>
              <a:off x="85865" y="2299997"/>
              <a:ext cx="4613272" cy="1885434"/>
              <a:chOff x="0" y="0"/>
              <a:chExt cx="4613271" cy="1885433"/>
            </a:xfrm>
          </p:grpSpPr>
          <p:grpSp>
            <p:nvGrpSpPr>
              <p:cNvPr id="251" name="Группа 19"/>
              <p:cNvGrpSpPr/>
              <p:nvPr/>
            </p:nvGrpSpPr>
            <p:grpSpPr>
              <a:xfrm>
                <a:off x="0" y="0"/>
                <a:ext cx="1391076" cy="1026704"/>
                <a:chOff x="0" y="0"/>
                <a:chExt cx="1391075" cy="1026703"/>
              </a:xfrm>
            </p:grpSpPr>
            <p:grpSp>
              <p:nvGrpSpPr>
                <p:cNvPr id="249" name="Группа 2"/>
                <p:cNvGrpSpPr/>
                <p:nvPr/>
              </p:nvGrpSpPr>
              <p:grpSpPr>
                <a:xfrm>
                  <a:off x="0" y="0"/>
                  <a:ext cx="888892" cy="1026704"/>
                  <a:chOff x="0" y="0"/>
                  <a:chExt cx="888891" cy="1026703"/>
                </a:xfrm>
              </p:grpSpPr>
              <p:grpSp>
                <p:nvGrpSpPr>
                  <p:cNvPr id="247" name="Группа 59"/>
                  <p:cNvGrpSpPr/>
                  <p:nvPr/>
                </p:nvGrpSpPr>
                <p:grpSpPr>
                  <a:xfrm>
                    <a:off x="0" y="0"/>
                    <a:ext cx="888892" cy="859100"/>
                    <a:chOff x="0" y="0"/>
                    <a:chExt cx="888891" cy="859099"/>
                  </a:xfrm>
                </p:grpSpPr>
                <p:pic>
                  <p:nvPicPr>
                    <p:cNvPr id="245" name="Picture 2" descr="Picture 2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/>
                    </a:blip>
                    <a:stretch>
                      <a:fillRect/>
                    </a:stretch>
                  </p:blipFill>
                  <p:spPr>
                    <a:xfrm>
                      <a:off x="0" y="0"/>
                      <a:ext cx="888892" cy="859100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  <p:pic>
                  <p:nvPicPr>
                    <p:cNvPr id="246" name="Рисунок 63" descr="Рисунок 63"/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/>
                    </a:blip>
                    <a:srcRect l="40126" t="37449" r="54884" b="55487"/>
                    <a:stretch>
                      <a:fillRect/>
                    </a:stretch>
                  </p:blipFill>
                  <p:spPr>
                    <a:xfrm>
                      <a:off x="168176" y="146630"/>
                      <a:ext cx="575994" cy="439979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</p:grpSp>
              <p:sp>
                <p:nvSpPr>
                  <p:cNvPr id="248" name="Прямоугольник 83"/>
                  <p:cNvSpPr txBox="1"/>
                  <p:nvPr/>
                </p:nvSpPr>
                <p:spPr>
                  <a:xfrm>
                    <a:off x="137894" y="795563"/>
                    <a:ext cx="589921" cy="2311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/>
                  <a:p>
                    <a:pPr lvl="3" indent="0" algn="ctr">
                      <a:defRPr sz="1000" b="1"/>
                    </a:pPr>
                    <a:r>
                      <a:t>УФК 1</a:t>
                    </a:r>
                  </a:p>
                </p:txBody>
              </p:sp>
            </p:grpSp>
            <p:sp>
              <p:nvSpPr>
                <p:cNvPr id="250" name="Стрелка вправо 104"/>
                <p:cNvSpPr/>
                <p:nvPr/>
              </p:nvSpPr>
              <p:spPr>
                <a:xfrm>
                  <a:off x="935599" y="110479"/>
                  <a:ext cx="455477" cy="217930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rgbClr val="E2F0D9"/>
                </a:solidFill>
                <a:ln w="12700" cap="flat">
                  <a:solidFill>
                    <a:srgbClr val="D9D9D9"/>
                  </a:solidFill>
                  <a:prstDash val="solid"/>
                  <a:miter lim="800000"/>
                </a:ln>
                <a:effectLst>
                  <a:outerShdw blurRad="63500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/>
                </a:p>
              </p:txBody>
            </p:sp>
          </p:grpSp>
          <p:grpSp>
            <p:nvGrpSpPr>
              <p:cNvPr id="258" name="Группа 33"/>
              <p:cNvGrpSpPr/>
              <p:nvPr/>
            </p:nvGrpSpPr>
            <p:grpSpPr>
              <a:xfrm>
                <a:off x="3267282" y="25249"/>
                <a:ext cx="1345990" cy="1008307"/>
                <a:chOff x="0" y="0"/>
                <a:chExt cx="1345988" cy="1008305"/>
              </a:xfrm>
            </p:grpSpPr>
            <p:grpSp>
              <p:nvGrpSpPr>
                <p:cNvPr id="256" name="Группа 6"/>
                <p:cNvGrpSpPr/>
                <p:nvPr/>
              </p:nvGrpSpPr>
              <p:grpSpPr>
                <a:xfrm>
                  <a:off x="457097" y="0"/>
                  <a:ext cx="888892" cy="1008306"/>
                  <a:chOff x="0" y="0"/>
                  <a:chExt cx="888891" cy="1008305"/>
                </a:xfrm>
              </p:grpSpPr>
              <p:grpSp>
                <p:nvGrpSpPr>
                  <p:cNvPr id="254" name="Группа 73"/>
                  <p:cNvGrpSpPr/>
                  <p:nvPr/>
                </p:nvGrpSpPr>
                <p:grpSpPr>
                  <a:xfrm>
                    <a:off x="0" y="0"/>
                    <a:ext cx="888892" cy="859100"/>
                    <a:chOff x="0" y="0"/>
                    <a:chExt cx="888891" cy="859099"/>
                  </a:xfrm>
                </p:grpSpPr>
                <p:pic>
                  <p:nvPicPr>
                    <p:cNvPr id="252" name="Picture 2" descr="Picture 2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/>
                    </a:blip>
                    <a:stretch>
                      <a:fillRect/>
                    </a:stretch>
                  </p:blipFill>
                  <p:spPr>
                    <a:xfrm>
                      <a:off x="0" y="0"/>
                      <a:ext cx="888892" cy="859100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  <p:pic>
                  <p:nvPicPr>
                    <p:cNvPr id="253" name="Рисунок 75" descr="Рисунок 75"/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/>
                    </a:blip>
                    <a:srcRect l="40126" t="37449" r="54884" b="55487"/>
                    <a:stretch>
                      <a:fillRect/>
                    </a:stretch>
                  </p:blipFill>
                  <p:spPr>
                    <a:xfrm>
                      <a:off x="168176" y="146630"/>
                      <a:ext cx="575994" cy="439979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</p:grpSp>
              <p:sp>
                <p:nvSpPr>
                  <p:cNvPr id="255" name="Прямоугольник 82"/>
                  <p:cNvSpPr txBox="1"/>
                  <p:nvPr/>
                </p:nvSpPr>
                <p:spPr>
                  <a:xfrm>
                    <a:off x="52477" y="777165"/>
                    <a:ext cx="783937" cy="2311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/>
                  <a:p>
                    <a:pPr lvl="3" indent="0" algn="ctr">
                      <a:defRPr sz="1000" b="1"/>
                    </a:pPr>
                    <a:r>
                      <a:t>МОУ ФК</a:t>
                    </a:r>
                  </a:p>
                </p:txBody>
              </p:sp>
            </p:grpSp>
            <p:sp>
              <p:nvSpPr>
                <p:cNvPr id="257" name="Стрелка вправо 105"/>
                <p:cNvSpPr/>
                <p:nvPr/>
              </p:nvSpPr>
              <p:spPr>
                <a:xfrm flipH="1">
                  <a:off x="0" y="85229"/>
                  <a:ext cx="428166" cy="234706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rgbClr val="E2F0D9"/>
                </a:solidFill>
                <a:ln w="12700" cap="flat">
                  <a:solidFill>
                    <a:srgbClr val="D9D9D9"/>
                  </a:solidFill>
                  <a:prstDash val="solid"/>
                  <a:miter lim="800000"/>
                </a:ln>
                <a:effectLst>
                  <a:outerShdw blurRad="63500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/>
                </a:p>
              </p:txBody>
            </p:sp>
          </p:grpSp>
          <p:grpSp>
            <p:nvGrpSpPr>
              <p:cNvPr id="265" name="Группа 20"/>
              <p:cNvGrpSpPr/>
              <p:nvPr/>
            </p:nvGrpSpPr>
            <p:grpSpPr>
              <a:xfrm>
                <a:off x="888891" y="389251"/>
                <a:ext cx="888892" cy="1494392"/>
                <a:chOff x="0" y="0"/>
                <a:chExt cx="888891" cy="1494390"/>
              </a:xfrm>
            </p:grpSpPr>
            <p:grpSp>
              <p:nvGrpSpPr>
                <p:cNvPr id="263" name="Группа 3"/>
                <p:cNvGrpSpPr/>
                <p:nvPr/>
              </p:nvGrpSpPr>
              <p:grpSpPr>
                <a:xfrm>
                  <a:off x="0" y="468966"/>
                  <a:ext cx="888892" cy="1025425"/>
                  <a:chOff x="0" y="0"/>
                  <a:chExt cx="888891" cy="1025423"/>
                </a:xfrm>
              </p:grpSpPr>
              <p:grpSp>
                <p:nvGrpSpPr>
                  <p:cNvPr id="261" name="Группа 64"/>
                  <p:cNvGrpSpPr/>
                  <p:nvPr/>
                </p:nvGrpSpPr>
                <p:grpSpPr>
                  <a:xfrm>
                    <a:off x="0" y="0"/>
                    <a:ext cx="888892" cy="859100"/>
                    <a:chOff x="0" y="0"/>
                    <a:chExt cx="888891" cy="859099"/>
                  </a:xfrm>
                </p:grpSpPr>
                <p:pic>
                  <p:nvPicPr>
                    <p:cNvPr id="259" name="Picture 2" descr="Picture 2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/>
                    </a:blip>
                    <a:stretch>
                      <a:fillRect/>
                    </a:stretch>
                  </p:blipFill>
                  <p:spPr>
                    <a:xfrm>
                      <a:off x="0" y="0"/>
                      <a:ext cx="888892" cy="859100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  <p:pic>
                  <p:nvPicPr>
                    <p:cNvPr id="260" name="Рисунок 66" descr="Рисунок 66"/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/>
                    </a:blip>
                    <a:srcRect l="40126" t="37449" r="54884" b="55487"/>
                    <a:stretch>
                      <a:fillRect/>
                    </a:stretch>
                  </p:blipFill>
                  <p:spPr>
                    <a:xfrm>
                      <a:off x="168176" y="146630"/>
                      <a:ext cx="575994" cy="439979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</p:grpSp>
              <p:sp>
                <p:nvSpPr>
                  <p:cNvPr id="262" name="Прямоугольник 80"/>
                  <p:cNvSpPr txBox="1"/>
                  <p:nvPr/>
                </p:nvSpPr>
                <p:spPr>
                  <a:xfrm>
                    <a:off x="175141" y="794283"/>
                    <a:ext cx="589921" cy="2311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/>
                  <a:p>
                    <a:pPr lvl="3" indent="0" algn="ctr">
                      <a:defRPr sz="1000" b="1"/>
                    </a:pPr>
                    <a:r>
                      <a:t>УФК 2</a:t>
                    </a:r>
                  </a:p>
                </p:txBody>
              </p:sp>
            </p:grpSp>
            <p:sp>
              <p:nvSpPr>
                <p:cNvPr id="264" name="Стрелка вправо 106"/>
                <p:cNvSpPr/>
                <p:nvPr/>
              </p:nvSpPr>
              <p:spPr>
                <a:xfrm rot="16200000">
                  <a:off x="448948" y="128310"/>
                  <a:ext cx="468496" cy="211875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rgbClr val="E2F0D9"/>
                </a:solidFill>
                <a:ln w="12700" cap="flat">
                  <a:solidFill>
                    <a:srgbClr val="D9D9D9"/>
                  </a:solidFill>
                  <a:prstDash val="solid"/>
                  <a:miter lim="800000"/>
                </a:ln>
                <a:effectLst>
                  <a:outerShdw blurRad="63500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/>
                </a:p>
              </p:txBody>
            </p:sp>
          </p:grpSp>
          <p:grpSp>
            <p:nvGrpSpPr>
              <p:cNvPr id="272" name="Группа 28"/>
              <p:cNvGrpSpPr/>
              <p:nvPr/>
            </p:nvGrpSpPr>
            <p:grpSpPr>
              <a:xfrm>
                <a:off x="1901633" y="406153"/>
                <a:ext cx="888893" cy="1479281"/>
                <a:chOff x="0" y="0"/>
                <a:chExt cx="888891" cy="1479280"/>
              </a:xfrm>
            </p:grpSpPr>
            <p:grpSp>
              <p:nvGrpSpPr>
                <p:cNvPr id="270" name="Группа 4"/>
                <p:cNvGrpSpPr/>
                <p:nvPr/>
              </p:nvGrpSpPr>
              <p:grpSpPr>
                <a:xfrm>
                  <a:off x="0" y="451295"/>
                  <a:ext cx="888892" cy="1027986"/>
                  <a:chOff x="0" y="0"/>
                  <a:chExt cx="888891" cy="1027984"/>
                </a:xfrm>
              </p:grpSpPr>
              <p:grpSp>
                <p:nvGrpSpPr>
                  <p:cNvPr id="268" name="Группа 67"/>
                  <p:cNvGrpSpPr/>
                  <p:nvPr/>
                </p:nvGrpSpPr>
                <p:grpSpPr>
                  <a:xfrm>
                    <a:off x="0" y="0"/>
                    <a:ext cx="888892" cy="859100"/>
                    <a:chOff x="0" y="0"/>
                    <a:chExt cx="888891" cy="859099"/>
                  </a:xfrm>
                </p:grpSpPr>
                <p:pic>
                  <p:nvPicPr>
                    <p:cNvPr id="266" name="Picture 2" descr="Picture 2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/>
                    </a:blip>
                    <a:stretch>
                      <a:fillRect/>
                    </a:stretch>
                  </p:blipFill>
                  <p:spPr>
                    <a:xfrm>
                      <a:off x="0" y="0"/>
                      <a:ext cx="888892" cy="859100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  <p:pic>
                  <p:nvPicPr>
                    <p:cNvPr id="267" name="Рисунок 69" descr="Рисунок 69"/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/>
                    </a:blip>
                    <a:srcRect l="40126" t="37449" r="54884" b="55487"/>
                    <a:stretch>
                      <a:fillRect/>
                    </a:stretch>
                  </p:blipFill>
                  <p:spPr>
                    <a:xfrm>
                      <a:off x="168176" y="148486"/>
                      <a:ext cx="575994" cy="439979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</p:grpSp>
              <p:sp>
                <p:nvSpPr>
                  <p:cNvPr id="269" name="Прямоугольник 81"/>
                  <p:cNvSpPr txBox="1"/>
                  <p:nvPr/>
                </p:nvSpPr>
                <p:spPr>
                  <a:xfrm>
                    <a:off x="168176" y="796844"/>
                    <a:ext cx="589921" cy="2311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/>
                  <a:p>
                    <a:pPr lvl="3" indent="0" algn="ctr">
                      <a:defRPr sz="1000" b="1"/>
                    </a:pPr>
                    <a:r>
                      <a:t>УФК 3</a:t>
                    </a:r>
                  </a:p>
                </p:txBody>
              </p:sp>
            </p:grpSp>
            <p:sp>
              <p:nvSpPr>
                <p:cNvPr id="271" name="Стрелка вправо 107"/>
                <p:cNvSpPr/>
                <p:nvPr/>
              </p:nvSpPr>
              <p:spPr>
                <a:xfrm rot="16200000">
                  <a:off x="135381" y="128310"/>
                  <a:ext cx="468495" cy="211875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rgbClr val="E2F0D9"/>
                </a:solidFill>
                <a:ln w="12700" cap="flat">
                  <a:solidFill>
                    <a:srgbClr val="D9D9D9"/>
                  </a:solidFill>
                  <a:prstDash val="solid"/>
                  <a:miter lim="800000"/>
                </a:ln>
                <a:effectLst>
                  <a:outerShdw blurRad="63500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/>
                </a:p>
              </p:txBody>
            </p:sp>
          </p:grpSp>
          <p:grpSp>
            <p:nvGrpSpPr>
              <p:cNvPr id="279" name="Группа 29"/>
              <p:cNvGrpSpPr/>
              <p:nvPr/>
            </p:nvGrpSpPr>
            <p:grpSpPr>
              <a:xfrm>
                <a:off x="2914375" y="415853"/>
                <a:ext cx="888893" cy="1468335"/>
                <a:chOff x="0" y="0"/>
                <a:chExt cx="888891" cy="1468334"/>
              </a:xfrm>
            </p:grpSpPr>
            <p:grpSp>
              <p:nvGrpSpPr>
                <p:cNvPr id="277" name="Группа 5"/>
                <p:cNvGrpSpPr/>
                <p:nvPr/>
              </p:nvGrpSpPr>
              <p:grpSpPr>
                <a:xfrm>
                  <a:off x="0" y="455511"/>
                  <a:ext cx="888892" cy="1012824"/>
                  <a:chOff x="0" y="0"/>
                  <a:chExt cx="888891" cy="1012822"/>
                </a:xfrm>
              </p:grpSpPr>
              <p:grpSp>
                <p:nvGrpSpPr>
                  <p:cNvPr id="275" name="Группа 70"/>
                  <p:cNvGrpSpPr/>
                  <p:nvPr/>
                </p:nvGrpSpPr>
                <p:grpSpPr>
                  <a:xfrm>
                    <a:off x="0" y="0"/>
                    <a:ext cx="888892" cy="859100"/>
                    <a:chOff x="0" y="0"/>
                    <a:chExt cx="888891" cy="859099"/>
                  </a:xfrm>
                </p:grpSpPr>
                <p:pic>
                  <p:nvPicPr>
                    <p:cNvPr id="273" name="Picture 2" descr="Picture 2"/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/>
                    </a:blip>
                    <a:stretch>
                      <a:fillRect/>
                    </a:stretch>
                  </p:blipFill>
                  <p:spPr>
                    <a:xfrm>
                      <a:off x="0" y="0"/>
                      <a:ext cx="888892" cy="859100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  <p:pic>
                  <p:nvPicPr>
                    <p:cNvPr id="274" name="Рисунок 72" descr="Рисунок 72"/>
                    <p:cNvPicPr>
                      <a:picLocks noChangeAspect="1"/>
                    </p:cNvPicPr>
                    <p:nvPr/>
                  </p:nvPicPr>
                  <p:blipFill>
                    <a:blip r:embed="rId4">
                      <a:extLst/>
                    </a:blip>
                    <a:srcRect l="40126" t="37449" r="54884" b="55487"/>
                    <a:stretch>
                      <a:fillRect/>
                    </a:stretch>
                  </p:blipFill>
                  <p:spPr>
                    <a:xfrm>
                      <a:off x="168176" y="146630"/>
                      <a:ext cx="575994" cy="439979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</p:grpSp>
              <p:sp>
                <p:nvSpPr>
                  <p:cNvPr id="276" name="Прямоугольник 79"/>
                  <p:cNvSpPr txBox="1"/>
                  <p:nvPr/>
                </p:nvSpPr>
                <p:spPr>
                  <a:xfrm>
                    <a:off x="161211" y="781682"/>
                    <a:ext cx="589921" cy="2311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/>
                  <a:p>
                    <a:pPr lvl="3" indent="0" algn="ctr">
                      <a:defRPr sz="1000" b="1"/>
                    </a:pPr>
                    <a:r>
                      <a:t>УФК 4</a:t>
                    </a:r>
                  </a:p>
                </p:txBody>
              </p:sp>
            </p:grpSp>
            <p:sp>
              <p:nvSpPr>
                <p:cNvPr id="278" name="Стрелка вправо 108"/>
                <p:cNvSpPr/>
                <p:nvPr/>
              </p:nvSpPr>
              <p:spPr>
                <a:xfrm rot="16200000">
                  <a:off x="-92980" y="128310"/>
                  <a:ext cx="468495" cy="211875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rgbClr val="E2F0D9"/>
                </a:solidFill>
                <a:ln w="12700" cap="flat">
                  <a:solidFill>
                    <a:srgbClr val="D9D9D9"/>
                  </a:solidFill>
                  <a:prstDash val="solid"/>
                  <a:miter lim="800000"/>
                </a:ln>
                <a:effectLst>
                  <a:outerShdw blurRad="63500" rotWithShape="0">
                    <a:srgbClr val="000000">
                      <a:alpha val="40000"/>
                    </a:srgb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endParaRPr/>
                </a:p>
              </p:txBody>
            </p:sp>
          </p:grpSp>
        </p:grpSp>
        <p:grpSp>
          <p:nvGrpSpPr>
            <p:cNvPr id="285" name="Группа 111"/>
            <p:cNvGrpSpPr/>
            <p:nvPr/>
          </p:nvGrpSpPr>
          <p:grpSpPr>
            <a:xfrm>
              <a:off x="1948055" y="0"/>
              <a:ext cx="888892" cy="1479186"/>
              <a:chOff x="0" y="0"/>
              <a:chExt cx="888891" cy="1479185"/>
            </a:xfrm>
          </p:grpSpPr>
          <p:grpSp>
            <p:nvGrpSpPr>
              <p:cNvPr id="283" name="Группа 30"/>
              <p:cNvGrpSpPr/>
              <p:nvPr/>
            </p:nvGrpSpPr>
            <p:grpSpPr>
              <a:xfrm>
                <a:off x="0" y="0"/>
                <a:ext cx="888892" cy="859100"/>
                <a:chOff x="0" y="0"/>
                <a:chExt cx="888891" cy="859099"/>
              </a:xfrm>
            </p:grpSpPr>
            <p:pic>
              <p:nvPicPr>
                <p:cNvPr id="281" name="Picture 2" descr="Picture 2"/>
                <p:cNvPicPr>
                  <a:picLocks noChangeAspect="1"/>
                </p:cNvPicPr>
                <p:nvPr/>
              </p:nvPicPr>
              <p:blipFill>
                <a:blip r:embed="rId3">
                  <a:extLst/>
                </a:blip>
                <a:stretch>
                  <a:fillRect/>
                </a:stretch>
              </p:blipFill>
              <p:spPr>
                <a:xfrm>
                  <a:off x="0" y="0"/>
                  <a:ext cx="888892" cy="85910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82" name="Рисунок 32" descr="Рисунок 32"/>
                <p:cNvPicPr>
                  <a:picLocks noChangeAspect="1"/>
                </p:cNvPicPr>
                <p:nvPr/>
              </p:nvPicPr>
              <p:blipFill>
                <a:blip r:embed="rId4">
                  <a:extLst/>
                </a:blip>
                <a:srcRect l="40126" t="37449" r="54884" b="55487"/>
                <a:stretch>
                  <a:fillRect/>
                </a:stretch>
              </p:blipFill>
              <p:spPr>
                <a:xfrm>
                  <a:off x="168176" y="146630"/>
                  <a:ext cx="575994" cy="43997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  <p:sp>
            <p:nvSpPr>
              <p:cNvPr id="284" name="Двойная стрелка вверх/вниз 109"/>
              <p:cNvSpPr/>
              <p:nvPr/>
            </p:nvSpPr>
            <p:spPr>
              <a:xfrm rot="10800000">
                <a:off x="309372" y="947962"/>
                <a:ext cx="293597" cy="5312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969"/>
                    </a:moveTo>
                    <a:lnTo>
                      <a:pt x="10800" y="0"/>
                    </a:lnTo>
                    <a:lnTo>
                      <a:pt x="21600" y="5969"/>
                    </a:lnTo>
                    <a:lnTo>
                      <a:pt x="16200" y="5969"/>
                    </a:lnTo>
                    <a:lnTo>
                      <a:pt x="16200" y="15631"/>
                    </a:lnTo>
                    <a:lnTo>
                      <a:pt x="21600" y="15631"/>
                    </a:lnTo>
                    <a:lnTo>
                      <a:pt x="10800" y="21600"/>
                    </a:lnTo>
                    <a:lnTo>
                      <a:pt x="0" y="15631"/>
                    </a:lnTo>
                    <a:lnTo>
                      <a:pt x="5400" y="15631"/>
                    </a:lnTo>
                    <a:lnTo>
                      <a:pt x="5400" y="5969"/>
                    </a:lnTo>
                    <a:close/>
                  </a:path>
                </a:pathLst>
              </a:custGeom>
              <a:solidFill>
                <a:srgbClr val="FFD49F"/>
              </a:solidFill>
              <a:ln w="12700" cap="flat">
                <a:solidFill>
                  <a:srgbClr val="D9D9D9"/>
                </a:solidFill>
                <a:prstDash val="solid"/>
                <a:miter lim="800000"/>
              </a:ln>
              <a:effectLst>
                <a:outerShdw blurRad="635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endParaRPr/>
              </a:p>
            </p:txBody>
          </p:sp>
        </p:grpSp>
        <p:grpSp>
          <p:nvGrpSpPr>
            <p:cNvPr id="288" name="Скругленный прямоугольник 115"/>
            <p:cNvGrpSpPr/>
            <p:nvPr/>
          </p:nvGrpSpPr>
          <p:grpSpPr>
            <a:xfrm>
              <a:off x="3244486" y="733990"/>
              <a:ext cx="1736135" cy="1011912"/>
              <a:chOff x="0" y="0"/>
              <a:chExt cx="1736133" cy="1011910"/>
            </a:xfrm>
          </p:grpSpPr>
          <p:sp>
            <p:nvSpPr>
              <p:cNvPr id="286" name="Rounded Rectangle"/>
              <p:cNvSpPr/>
              <p:nvPr/>
            </p:nvSpPr>
            <p:spPr>
              <a:xfrm>
                <a:off x="0" y="0"/>
                <a:ext cx="1736134" cy="1011911"/>
              </a:xfrm>
              <a:prstGeom prst="roundRect">
                <a:avLst>
                  <a:gd name="adj" fmla="val 16667"/>
                </a:avLst>
              </a:prstGeom>
              <a:noFill/>
              <a:ln w="6350" cap="flat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100" b="1"/>
                </a:pPr>
                <a:endParaRPr/>
              </a:p>
            </p:txBody>
          </p:sp>
          <p:sp>
            <p:nvSpPr>
              <p:cNvPr id="287" name="Централизованная база данных учета информации по результатам всех КМ"/>
              <p:cNvSpPr txBox="1"/>
              <p:nvPr/>
            </p:nvSpPr>
            <p:spPr>
              <a:xfrm>
                <a:off x="49396" y="130035"/>
                <a:ext cx="1637341" cy="751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100" b="1"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r>
                  <a:t>Централизованная база данных учета информации по результатам всех КМ</a:t>
                </a:r>
              </a:p>
            </p:txBody>
          </p:sp>
        </p:grpSp>
      </p:grpSp>
      <p:grpSp>
        <p:nvGrpSpPr>
          <p:cNvPr id="294" name="Группа 8"/>
          <p:cNvGrpSpPr/>
          <p:nvPr/>
        </p:nvGrpSpPr>
        <p:grpSpPr>
          <a:xfrm>
            <a:off x="4667148" y="1628932"/>
            <a:ext cx="2181789" cy="2723937"/>
            <a:chOff x="0" y="0"/>
            <a:chExt cx="2181788" cy="2723936"/>
          </a:xfrm>
        </p:grpSpPr>
        <p:grpSp>
          <p:nvGrpSpPr>
            <p:cNvPr id="292" name="Скругленный прямоугольник 128"/>
            <p:cNvGrpSpPr/>
            <p:nvPr/>
          </p:nvGrpSpPr>
          <p:grpSpPr>
            <a:xfrm>
              <a:off x="-1" y="0"/>
              <a:ext cx="1877096" cy="2723937"/>
              <a:chOff x="0" y="0"/>
              <a:chExt cx="1877094" cy="2723936"/>
            </a:xfrm>
          </p:grpSpPr>
          <p:sp>
            <p:nvSpPr>
              <p:cNvPr id="290" name="Rounded Rectangle"/>
              <p:cNvSpPr/>
              <p:nvPr/>
            </p:nvSpPr>
            <p:spPr>
              <a:xfrm>
                <a:off x="0" y="0"/>
                <a:ext cx="1877095" cy="2723937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 sz="1000">
                    <a:solidFill>
                      <a:srgbClr val="C00000"/>
                    </a:solidFill>
                    <a:latin typeface="Tahoma"/>
                    <a:ea typeface="Tahoma"/>
                    <a:cs typeface="Tahoma"/>
                    <a:sym typeface="Tahoma"/>
                  </a:defRPr>
                </a:pPr>
                <a:endParaRPr/>
              </a:p>
            </p:txBody>
          </p:sp>
          <p:sp>
            <p:nvSpPr>
              <p:cNvPr id="291" name="Приказ Федерального казначейства…"/>
              <p:cNvSpPr txBox="1"/>
              <p:nvPr/>
            </p:nvSpPr>
            <p:spPr>
              <a:xfrm>
                <a:off x="91632" y="782848"/>
                <a:ext cx="1693830" cy="1158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/>
              <a:p>
                <a:pPr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rPr dirty="0" err="1"/>
                  <a:t>Приказ</a:t>
                </a:r>
                <a:r>
                  <a:rPr dirty="0"/>
                  <a:t> </a:t>
                </a:r>
                <a:r>
                  <a:rPr dirty="0" err="1"/>
                  <a:t>Федерального</a:t>
                </a:r>
                <a:r>
                  <a:rPr dirty="0"/>
                  <a:t> </a:t>
                </a:r>
                <a:r>
                  <a:rPr dirty="0" err="1"/>
                  <a:t>казначейства</a:t>
                </a:r>
                <a:r>
                  <a:rPr dirty="0"/>
                  <a:t> </a:t>
                </a:r>
              </a:p>
              <a:p>
                <a:pPr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rPr dirty="0" err="1"/>
                  <a:t>от</a:t>
                </a:r>
                <a:r>
                  <a:rPr dirty="0"/>
                  <a:t> 18.08.2017 №206 </a:t>
                </a:r>
              </a:p>
              <a:p>
                <a:pPr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rPr dirty="0" err="1"/>
                  <a:t>об</a:t>
                </a:r>
                <a:r>
                  <a:rPr dirty="0"/>
                  <a:t> </a:t>
                </a:r>
                <a:r>
                  <a:rPr dirty="0" err="1"/>
                  <a:t>организации</a:t>
                </a:r>
                <a:r>
                  <a:rPr dirty="0"/>
                  <a:t> </a:t>
                </a:r>
                <a:r>
                  <a:rPr dirty="0" err="1"/>
                  <a:t>работ</a:t>
                </a:r>
                <a:r>
                  <a:rPr dirty="0"/>
                  <a:t> </a:t>
                </a:r>
              </a:p>
              <a:p>
                <a:pPr>
                  <a:defRPr sz="1000">
                    <a:latin typeface="Tahoma"/>
                    <a:ea typeface="Tahoma"/>
                    <a:cs typeface="Tahoma"/>
                    <a:sym typeface="Tahoma"/>
                  </a:defRPr>
                </a:pPr>
                <a:r>
                  <a:rPr dirty="0"/>
                  <a:t>в </a:t>
                </a:r>
                <a:r>
                  <a:rPr dirty="0" err="1"/>
                  <a:t>прикладном</a:t>
                </a:r>
                <a:r>
                  <a:rPr dirty="0"/>
                  <a:t> </a:t>
                </a:r>
                <a:r>
                  <a:rPr lang="ru-RU" dirty="0" smtClean="0"/>
                  <a:t>п</a:t>
                </a:r>
                <a:r>
                  <a:rPr dirty="0" err="1" smtClean="0"/>
                  <a:t>рограммном</a:t>
                </a:r>
                <a:r>
                  <a:rPr dirty="0" smtClean="0"/>
                  <a:t> </a:t>
                </a:r>
                <a:r>
                  <a:rPr dirty="0" err="1"/>
                  <a:t>продукте</a:t>
                </a:r>
                <a:r>
                  <a:rPr dirty="0"/>
                  <a:t> АС </a:t>
                </a:r>
                <a:r>
                  <a:rPr dirty="0" err="1"/>
                  <a:t>Планирование</a:t>
                </a:r>
                <a:endParaRPr dirty="0"/>
              </a:p>
            </p:txBody>
          </p:sp>
        </p:grpSp>
        <p:sp>
          <p:nvSpPr>
            <p:cNvPr id="293" name="Стрелка вправо 7"/>
            <p:cNvSpPr/>
            <p:nvPr/>
          </p:nvSpPr>
          <p:spPr>
            <a:xfrm>
              <a:off x="1877094" y="697911"/>
              <a:ext cx="304694" cy="1297646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127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97" name="Группа 117"/>
          <p:cNvGrpSpPr/>
          <p:nvPr/>
        </p:nvGrpSpPr>
        <p:grpSpPr>
          <a:xfrm>
            <a:off x="5415071" y="1738284"/>
            <a:ext cx="385801" cy="505207"/>
            <a:chOff x="0" y="9351"/>
            <a:chExt cx="385799" cy="505205"/>
          </a:xfrm>
        </p:grpSpPr>
        <p:pic>
          <p:nvPicPr>
            <p:cNvPr id="295" name="Picture 84" descr="Picture 84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13155" r="10479"/>
            <a:stretch>
              <a:fillRect/>
            </a:stretch>
          </p:blipFill>
          <p:spPr>
            <a:xfrm>
              <a:off x="0" y="9351"/>
              <a:ext cx="385800" cy="5052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6" name="Picture 83" descr="Picture 83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9917" y="87723"/>
              <a:ext cx="116385" cy="1205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10" name="Прямоугольник 94"/>
          <p:cNvSpPr/>
          <p:nvPr/>
        </p:nvSpPr>
        <p:spPr>
          <a:xfrm>
            <a:off x="4273236" y="260948"/>
            <a:ext cx="7918764" cy="691356"/>
          </a:xfrm>
          <a:prstGeom prst="rect">
            <a:avLst/>
          </a:prstGeom>
          <a:gradFill>
            <a:gsLst>
              <a:gs pos="0">
                <a:srgbClr val="98C2F6"/>
              </a:gs>
              <a:gs pos="50000">
                <a:srgbClr val="C0D8F8"/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1" name="TextBox 95"/>
          <p:cNvSpPr txBox="1"/>
          <p:nvPr/>
        </p:nvSpPr>
        <p:spPr>
          <a:xfrm>
            <a:off x="4111659" y="280656"/>
            <a:ext cx="7974718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t>АС Планирование.</a:t>
            </a:r>
          </a:p>
          <a:p>
            <a:pPr algn="r">
              <a:defRPr>
                <a:latin typeface="Tahoma"/>
                <a:ea typeface="Tahoma"/>
                <a:cs typeface="Tahoma"/>
                <a:sym typeface="Tahoma"/>
              </a:defRPr>
            </a:pPr>
            <a:r>
              <a:t>Итоги централизации.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7102978" y="5561070"/>
            <a:ext cx="3635097" cy="707884"/>
            <a:chOff x="7102978" y="5658055"/>
            <a:chExt cx="3635097" cy="707884"/>
          </a:xfrm>
        </p:grpSpPr>
        <p:sp>
          <p:nvSpPr>
            <p:cNvPr id="2" name="Прямоугольник 1"/>
            <p:cNvSpPr/>
            <p:nvPr/>
          </p:nvSpPr>
          <p:spPr>
            <a:xfrm>
              <a:off x="7102978" y="5658055"/>
              <a:ext cx="3635097" cy="70788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92075" marR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i="0" u="none" strike="noStrike" cap="none" spc="0" normalizeH="0" baseline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FillTx/>
                  <a:latin typeface="Arial" panose="020B0604020202020204" pitchFamily="34" charset="0"/>
                  <a:cs typeface="Arial" panose="020B0604020202020204" pitchFamily="34" charset="0"/>
                  <a:sym typeface="Calibri"/>
                </a:rPr>
                <a:t>3-я линия (КАУ в ФБС)</a:t>
              </a:r>
            </a:p>
            <a:p>
              <a:pPr marL="92075" marR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spc="0" normalizeH="0" baseline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FillTx/>
                  <a:latin typeface="Arial Black" panose="020B0A04020102020204" pitchFamily="34" charset="0"/>
                  <a:sym typeface="Calibri"/>
                </a:rPr>
                <a:t>КОЛИЧЕСТВО</a:t>
              </a:r>
              <a:r>
                <a:rPr kumimoji="0" lang="ru-RU" sz="1400" b="0" i="0" u="none" strike="noStrike" cap="none" spc="0" normalizeH="0" baseline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FillTx/>
                  <a:latin typeface="Arial Black" panose="020B0A04020102020204" pitchFamily="34" charset="0"/>
                  <a:sym typeface="Calibri"/>
                </a:rPr>
                <a:t/>
              </a:r>
              <a:br>
                <a:rPr kumimoji="0" lang="ru-RU" sz="1400" b="0" i="0" u="none" strike="noStrike" cap="none" spc="0" normalizeH="0" baseline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FillTx/>
                  <a:latin typeface="Arial Black" panose="020B0A04020102020204" pitchFamily="34" charset="0"/>
                  <a:sym typeface="Calibri"/>
                </a:rPr>
              </a:br>
              <a:r>
                <a:rPr kumimoji="0" lang="ru-RU" sz="1400" b="0" i="0" u="none" strike="noStrike" cap="none" spc="0" normalizeH="0" baseline="0" dirty="0" smtClean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FillTx/>
                  <a:latin typeface="Arial Black" panose="020B0A04020102020204" pitchFamily="34" charset="0"/>
                  <a:sym typeface="Calibri"/>
                </a:rPr>
                <a:t>ИНЦИДЕНТОВ</a:t>
              </a:r>
              <a:endParaRPr kumimoji="0" lang="ru-RU" sz="14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endParaRPr>
            </a:p>
          </p:txBody>
        </p:sp>
        <p:sp>
          <p:nvSpPr>
            <p:cNvPr id="312" name="более 1600 инцидентов"/>
            <p:cNvSpPr txBox="1"/>
            <p:nvPr/>
          </p:nvSpPr>
          <p:spPr>
            <a:xfrm>
              <a:off x="8853814" y="5787973"/>
              <a:ext cx="1778690" cy="53161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2100">
                  <a:solidFill>
                    <a:srgbClr val="424242"/>
                  </a:solid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r>
                <a:rPr lang="ru-RU" sz="1600" b="1" dirty="0" smtClean="0">
                  <a:latin typeface="+mn-lt"/>
                </a:rPr>
                <a:t>2017 — </a:t>
              </a:r>
              <a:r>
                <a:rPr sz="1600" b="1" dirty="0" err="1" smtClean="0">
                  <a:latin typeface="+mn-lt"/>
                </a:rPr>
                <a:t>более</a:t>
              </a:r>
              <a:r>
                <a:rPr sz="1600" b="1" dirty="0" smtClean="0">
                  <a:latin typeface="+mn-lt"/>
                </a:rPr>
                <a:t> 1600</a:t>
              </a:r>
              <a:endParaRPr lang="ru-RU" sz="1600" b="1" dirty="0" smtClean="0">
                <a:latin typeface="+mn-lt"/>
              </a:endParaRPr>
            </a:p>
            <a:p>
              <a:r>
                <a:rPr lang="ru-RU" sz="1600" b="1" dirty="0" smtClean="0">
                  <a:latin typeface="+mn-lt"/>
                </a:rPr>
                <a:t>2018 — более 930  </a:t>
              </a:r>
              <a:endParaRPr sz="1600" b="1" dirty="0">
                <a:latin typeface="+mn-lt"/>
              </a:endParaRPr>
            </a:p>
          </p:txBody>
        </p:sp>
      </p:grpSp>
      <p:grpSp>
        <p:nvGrpSpPr>
          <p:cNvPr id="309" name="Группа 17"/>
          <p:cNvGrpSpPr/>
          <p:nvPr/>
        </p:nvGrpSpPr>
        <p:grpSpPr>
          <a:xfrm>
            <a:off x="1223486" y="4611723"/>
            <a:ext cx="5728145" cy="1734864"/>
            <a:chOff x="0" y="0"/>
            <a:chExt cx="5728144" cy="1734863"/>
          </a:xfrm>
        </p:grpSpPr>
        <p:pic>
          <p:nvPicPr>
            <p:cNvPr id="308" name="Рисунок 92" descr="Рисунок 92"/>
            <p:cNvPicPr>
              <a:picLocks noChangeAspect="1"/>
            </p:cNvPicPr>
            <p:nvPr/>
          </p:nvPicPr>
          <p:blipFill>
            <a:blip r:embed="rId9">
              <a:extLst/>
            </a:blip>
            <a:srcRect b="36214"/>
            <a:stretch>
              <a:fillRect/>
            </a:stretch>
          </p:blipFill>
          <p:spPr>
            <a:xfrm>
              <a:off x="1708371" y="41192"/>
              <a:ext cx="3770286" cy="1008001"/>
            </a:xfrm>
            <a:prstGeom prst="rect">
              <a:avLst/>
            </a:prstGeom>
            <a:ln w="9525" cap="flat">
              <a:solidFill>
                <a:srgbClr val="FAFAFA"/>
              </a:solidFill>
              <a:prstDash val="solid"/>
              <a:round/>
            </a:ln>
            <a:effectLst/>
          </p:spPr>
        </p:pic>
        <p:grpSp>
          <p:nvGrpSpPr>
            <p:cNvPr id="307" name="Схема 10"/>
            <p:cNvGrpSpPr/>
            <p:nvPr/>
          </p:nvGrpSpPr>
          <p:grpSpPr>
            <a:xfrm>
              <a:off x="0" y="0"/>
              <a:ext cx="5728145" cy="1734864"/>
              <a:chOff x="0" y="0"/>
              <a:chExt cx="5728144" cy="1734863"/>
            </a:xfrm>
          </p:grpSpPr>
          <p:grpSp>
            <p:nvGrpSpPr>
              <p:cNvPr id="300" name="Group"/>
              <p:cNvGrpSpPr/>
              <p:nvPr/>
            </p:nvGrpSpPr>
            <p:grpSpPr>
              <a:xfrm>
                <a:off x="2042" y="1173477"/>
                <a:ext cx="5726103" cy="561387"/>
                <a:chOff x="0" y="0"/>
                <a:chExt cx="5726101" cy="561385"/>
              </a:xfrm>
            </p:grpSpPr>
            <p:sp>
              <p:nvSpPr>
                <p:cNvPr id="298" name="Arrow"/>
                <p:cNvSpPr/>
                <p:nvPr/>
              </p:nvSpPr>
              <p:spPr>
                <a:xfrm>
                  <a:off x="0" y="0"/>
                  <a:ext cx="5726102" cy="561386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chemeClr val="accent1"/>
                </a:solidFill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444500">
                    <a:lnSpc>
                      <a:spcPct val="90000"/>
                    </a:lnSpc>
                    <a:spcBef>
                      <a:spcPts val="700"/>
                    </a:spcBef>
                    <a:defRPr sz="1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299" name="Обсуждение"/>
                <p:cNvSpPr txBox="1"/>
                <p:nvPr/>
              </p:nvSpPr>
              <p:spPr>
                <a:xfrm>
                  <a:off x="0" y="172743"/>
                  <a:ext cx="5585756" cy="2159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38100" tIns="38100" rIns="38100" bIns="38100" numCol="1" anchor="ctr">
                  <a:spAutoFit/>
                </a:bodyPr>
                <a:lstStyle>
                  <a:lvl1pPr defTabSz="444500">
                    <a:lnSpc>
                      <a:spcPct val="90000"/>
                    </a:lnSpc>
                    <a:spcBef>
                      <a:spcPts val="400"/>
                    </a:spcBef>
                    <a:defRPr sz="10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Обсуждение</a:t>
                  </a:r>
                </a:p>
              </p:txBody>
            </p:sp>
          </p:grpSp>
          <p:grpSp>
            <p:nvGrpSpPr>
              <p:cNvPr id="303" name="Group"/>
              <p:cNvGrpSpPr/>
              <p:nvPr/>
            </p:nvGrpSpPr>
            <p:grpSpPr>
              <a:xfrm>
                <a:off x="0" y="0"/>
                <a:ext cx="1742568" cy="1367998"/>
                <a:chOff x="0" y="0"/>
                <a:chExt cx="1742567" cy="1367997"/>
              </a:xfrm>
            </p:grpSpPr>
            <p:sp>
              <p:nvSpPr>
                <p:cNvPr id="301" name="Rectangle"/>
                <p:cNvSpPr/>
                <p:nvPr/>
              </p:nvSpPr>
              <p:spPr>
                <a:xfrm>
                  <a:off x="-1" y="-1"/>
                  <a:ext cx="1742569" cy="1367999"/>
                </a:xfrm>
                <a:prstGeom prst="rect">
                  <a:avLst/>
                </a:prstGeom>
                <a:blipFill rotWithShape="1">
                  <a:blip r:embed="rId10"/>
                  <a:srcRect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defTabSz="355600">
                    <a:lnSpc>
                      <a:spcPct val="90000"/>
                    </a:lnSpc>
                    <a:spcBef>
                      <a:spcPts val="700"/>
                    </a:spcBef>
                    <a:defRPr sz="8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302" name="0"/>
                <p:cNvSpPr txBox="1"/>
                <p:nvPr/>
              </p:nvSpPr>
              <p:spPr>
                <a:xfrm>
                  <a:off x="0" y="0"/>
                  <a:ext cx="1742568" cy="18796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30480" tIns="30480" rIns="30480" bIns="30480" numCol="1" anchor="t">
                  <a:spAutoFit/>
                </a:bodyPr>
                <a:lstStyle>
                  <a:lvl1pPr defTabSz="355600">
                    <a:lnSpc>
                      <a:spcPct val="90000"/>
                    </a:lnSpc>
                    <a:spcBef>
                      <a:spcPts val="300"/>
                    </a:spcBef>
                    <a:defRPr sz="8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0</a:t>
                  </a:r>
                </a:p>
              </p:txBody>
            </p:sp>
          </p:grpSp>
          <p:grpSp>
            <p:nvGrpSpPr>
              <p:cNvPr id="306" name="Group"/>
              <p:cNvGrpSpPr/>
              <p:nvPr/>
            </p:nvGrpSpPr>
            <p:grpSpPr>
              <a:xfrm>
                <a:off x="1703166" y="885475"/>
                <a:ext cx="4024979" cy="561387"/>
                <a:chOff x="0" y="0"/>
                <a:chExt cx="4024977" cy="561385"/>
              </a:xfrm>
            </p:grpSpPr>
            <p:sp>
              <p:nvSpPr>
                <p:cNvPr id="304" name="Arrow"/>
                <p:cNvSpPr/>
                <p:nvPr/>
              </p:nvSpPr>
              <p:spPr>
                <a:xfrm>
                  <a:off x="0" y="0"/>
                  <a:ext cx="4024978" cy="561386"/>
                </a:xfrm>
                <a:prstGeom prst="rightArrow">
                  <a:avLst>
                    <a:gd name="adj1" fmla="val 50000"/>
                    <a:gd name="adj2" fmla="val 50000"/>
                  </a:avLst>
                </a:prstGeom>
                <a:solidFill>
                  <a:schemeClr val="accent1"/>
                </a:solidFill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defTabSz="466725">
                    <a:lnSpc>
                      <a:spcPct val="90000"/>
                    </a:lnSpc>
                    <a:spcBef>
                      <a:spcPts val="700"/>
                    </a:spcBef>
                    <a:defRPr sz="1000"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  <p:sp>
              <p:nvSpPr>
                <p:cNvPr id="305" name="Заявки на уточнение методологии, дополнение справочников"/>
                <p:cNvSpPr txBox="1"/>
                <p:nvPr/>
              </p:nvSpPr>
              <p:spPr>
                <a:xfrm>
                  <a:off x="0" y="168933"/>
                  <a:ext cx="3884632" cy="22352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1909" tIns="41909" rIns="41909" bIns="41909" numCol="1" anchor="ctr">
                  <a:spAutoFit/>
                </a:bodyPr>
                <a:lstStyle>
                  <a:lvl1pPr defTabSz="466725">
                    <a:lnSpc>
                      <a:spcPct val="90000"/>
                    </a:lnSpc>
                    <a:spcBef>
                      <a:spcPts val="400"/>
                    </a:spcBef>
                    <a:defRPr sz="10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Заявки на уточнение методологии, дополнение справочников</a:t>
                  </a:r>
                </a:p>
              </p:txBody>
            </p:sp>
          </p:grpSp>
        </p:grpSp>
      </p:grpSp>
      <p:sp>
        <p:nvSpPr>
          <p:cNvPr id="111" name="Номер слайда 2"/>
          <p:cNvSpPr>
            <a:spLocks noGrp="1"/>
          </p:cNvSpPr>
          <p:nvPr>
            <p:ph type="sldNum" sz="quarter" idx="2"/>
          </p:nvPr>
        </p:nvSpPr>
        <p:spPr>
          <a:xfrm>
            <a:off x="11664666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5</a:t>
            </a:fld>
            <a:endParaRPr lang="ru-RU" dirty="0"/>
          </a:p>
        </p:txBody>
      </p:sp>
      <p:grpSp>
        <p:nvGrpSpPr>
          <p:cNvPr id="116" name="Группа 115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17" name="Овал 116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462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TextBox 95"/>
            <p:cNvSpPr txBox="1"/>
            <p:nvPr/>
          </p:nvSpPr>
          <p:spPr>
            <a:xfrm>
              <a:off x="0" y="134426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Контрольная комиссия Федерального казначейства</a:t>
              </a:r>
              <a:endParaRPr dirty="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832680" y="6404294"/>
            <a:ext cx="239984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6</a:t>
            </a:fld>
            <a:endParaRPr lang="ru-RU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4" name="Овал 23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718" y="2088407"/>
            <a:ext cx="4995866" cy="4031025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11424" y="1412776"/>
            <a:ext cx="4536504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/>
              <a:t>Матрица ролей </a:t>
            </a:r>
            <a:r>
              <a:rPr lang="ru-RU" sz="1200" b="1" dirty="0" smtClean="0"/>
              <a:t>членов Контрольной комиссии</a:t>
            </a:r>
          </a:p>
          <a:p>
            <a:pPr algn="ctr"/>
            <a:r>
              <a:rPr lang="ru-RU" sz="1200" b="1" dirty="0" smtClean="0"/>
              <a:t>Федерального казначейства</a:t>
            </a:r>
            <a:endParaRPr lang="ru-RU" sz="1200" b="1" dirty="0"/>
          </a:p>
          <a:p>
            <a:pPr algn="ctr"/>
            <a:r>
              <a:rPr lang="ru-RU" sz="1200" b="1" dirty="0"/>
              <a:t>при рассмотрении результатов контрольного мероприятия </a:t>
            </a:r>
          </a:p>
          <a:p>
            <a:pPr algn="ctr"/>
            <a:r>
              <a:rPr lang="ru-RU" sz="1200" b="1" dirty="0"/>
              <a:t>по направлениям </a:t>
            </a:r>
            <a:r>
              <a:rPr lang="ru-RU" sz="1200" b="1" dirty="0" smtClean="0"/>
              <a:t>деятельности</a:t>
            </a:r>
            <a:endParaRPr kumimoji="0" lang="ru-RU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86399" y="1582928"/>
            <a:ext cx="4536504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200" b="1" dirty="0"/>
              <a:t>Чек-лист рассмотрения результатов </a:t>
            </a:r>
            <a:r>
              <a:rPr lang="ru-RU" sz="1200" b="1" dirty="0" smtClean="0"/>
              <a:t>контрольного мероприятия</a:t>
            </a:r>
            <a:endParaRPr kumimoji="0" lang="ru-RU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50" y="2482380"/>
            <a:ext cx="5375920" cy="363011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Rectangle"/>
          <p:cNvSpPr/>
          <p:nvPr/>
        </p:nvSpPr>
        <p:spPr>
          <a:xfrm>
            <a:off x="4299720" y="1556829"/>
            <a:ext cx="3592560" cy="5251409"/>
          </a:xfrm>
          <a:prstGeom prst="rect">
            <a:avLst/>
          </a:prstGeom>
          <a:gradFill flip="none" rotWithShape="1">
            <a:gsLst>
              <a:gs pos="0">
                <a:srgbClr val="98C2F6"/>
              </a:gs>
              <a:gs pos="50000">
                <a:srgbClr val="C0D8F8"/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54" name="Rectangle"/>
          <p:cNvSpPr/>
          <p:nvPr/>
        </p:nvSpPr>
        <p:spPr>
          <a:xfrm>
            <a:off x="713181" y="1556829"/>
            <a:ext cx="3592561" cy="530117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0"/>
          </a:gra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55" name="Rectangle"/>
          <p:cNvSpPr/>
          <p:nvPr/>
        </p:nvSpPr>
        <p:spPr>
          <a:xfrm>
            <a:off x="7881216" y="1556829"/>
            <a:ext cx="3592560" cy="5251409"/>
          </a:xfrm>
          <a:prstGeom prst="rect">
            <a:avLst/>
          </a:prstGeom>
          <a:gradFill flip="none" rotWithShape="1">
            <a:gsLst>
              <a:gs pos="0">
                <a:schemeClr val="accent6">
                  <a:satOff val="-3457"/>
                  <a:lumOff val="13039"/>
                </a:schemeClr>
              </a:gs>
              <a:gs pos="100000">
                <a:srgbClr val="FFFFFF"/>
              </a:gs>
            </a:gsLst>
            <a:lin ang="5400000" scaled="1"/>
            <a:tileRect/>
          </a:gra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456" name="2017"/>
          <p:cNvSpPr txBox="1"/>
          <p:nvPr/>
        </p:nvSpPr>
        <p:spPr>
          <a:xfrm>
            <a:off x="1779727" y="1984231"/>
            <a:ext cx="1459469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2017</a:t>
            </a:r>
          </a:p>
        </p:txBody>
      </p:sp>
      <p:sp>
        <p:nvSpPr>
          <p:cNvPr id="457" name="2018"/>
          <p:cNvSpPr txBox="1"/>
          <p:nvPr/>
        </p:nvSpPr>
        <p:spPr>
          <a:xfrm>
            <a:off x="5366265" y="1984231"/>
            <a:ext cx="1459470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t>2018</a:t>
            </a:r>
          </a:p>
        </p:txBody>
      </p:sp>
      <p:sp>
        <p:nvSpPr>
          <p:cNvPr id="458" name="2019"/>
          <p:cNvSpPr txBox="1"/>
          <p:nvPr/>
        </p:nvSpPr>
        <p:spPr>
          <a:xfrm>
            <a:off x="8959192" y="1984231"/>
            <a:ext cx="1459469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r>
              <a:rPr dirty="0"/>
              <a:t>2019</a:t>
            </a:r>
          </a:p>
        </p:txBody>
      </p:sp>
      <p:sp>
        <p:nvSpPr>
          <p:cNvPr id="459" name="Ведение мониторингов в ЦАФК…"/>
          <p:cNvSpPr txBox="1"/>
          <p:nvPr/>
        </p:nvSpPr>
        <p:spPr>
          <a:xfrm>
            <a:off x="919604" y="2924944"/>
            <a:ext cx="3179716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/>
            <a:r>
              <a:rPr dirty="0" err="1"/>
              <a:t>Ведение</a:t>
            </a:r>
            <a:r>
              <a:rPr dirty="0"/>
              <a:t> </a:t>
            </a:r>
            <a:r>
              <a:rPr lang="ru-RU" dirty="0" smtClean="0"/>
              <a:t>5 форм </a:t>
            </a:r>
            <a:r>
              <a:rPr dirty="0" err="1" smtClean="0"/>
              <a:t>мониторингов</a:t>
            </a:r>
            <a:r>
              <a:rPr dirty="0"/>
              <a:t/>
            </a:r>
            <a:br>
              <a:rPr dirty="0"/>
            </a:br>
            <a:r>
              <a:rPr dirty="0"/>
              <a:t>в </a:t>
            </a:r>
            <a:r>
              <a:rPr dirty="0" smtClean="0"/>
              <a:t>ЦАФК</a:t>
            </a:r>
            <a:endParaRPr dirty="0"/>
          </a:p>
          <a:p>
            <a:pPr algn="ctr"/>
            <a:r>
              <a:rPr dirty="0"/>
              <a:t>+</a:t>
            </a:r>
          </a:p>
          <a:p>
            <a:pPr algn="ctr"/>
            <a:r>
              <a:rPr dirty="0" err="1"/>
              <a:t>Частичная</a:t>
            </a:r>
            <a:r>
              <a:rPr dirty="0"/>
              <a:t> </a:t>
            </a:r>
            <a:r>
              <a:rPr dirty="0" err="1"/>
              <a:t>реализация</a:t>
            </a:r>
            <a:endParaRPr dirty="0"/>
          </a:p>
          <a:p>
            <a:pPr algn="ctr"/>
            <a:r>
              <a:rPr dirty="0"/>
              <a:t>в АС </a:t>
            </a:r>
            <a:r>
              <a:rPr dirty="0" err="1"/>
              <a:t>Планирование</a:t>
            </a:r>
            <a:endParaRPr dirty="0"/>
          </a:p>
        </p:txBody>
      </p:sp>
      <p:sp>
        <p:nvSpPr>
          <p:cNvPr id="460" name="Продолжение реализации…"/>
          <p:cNvSpPr txBox="1"/>
          <p:nvPr/>
        </p:nvSpPr>
        <p:spPr>
          <a:xfrm>
            <a:off x="4393133" y="2924944"/>
            <a:ext cx="3405739" cy="1723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/>
            <a:r>
              <a:rPr dirty="0" err="1"/>
              <a:t>Продолжение</a:t>
            </a:r>
            <a:r>
              <a:rPr dirty="0"/>
              <a:t> </a:t>
            </a:r>
            <a:r>
              <a:rPr dirty="0" err="1"/>
              <a:t>реализации</a:t>
            </a:r>
            <a:endParaRPr dirty="0"/>
          </a:p>
          <a:p>
            <a:pPr algn="ctr"/>
            <a:r>
              <a:rPr dirty="0"/>
              <a:t>в АС </a:t>
            </a:r>
            <a:r>
              <a:rPr dirty="0" err="1" smtClean="0"/>
              <a:t>Планирование</a:t>
            </a:r>
            <a:endParaRPr lang="ru-RU" dirty="0" smtClean="0"/>
          </a:p>
          <a:p>
            <a:pPr algn="ctr"/>
            <a:r>
              <a:rPr lang="ru-RU" sz="1600" dirty="0" smtClean="0"/>
              <a:t>(добавится еще 5 </a:t>
            </a:r>
            <a:r>
              <a:rPr lang="ru-RU" sz="1600" dirty="0" smtClean="0"/>
              <a:t>форм мониторинга)</a:t>
            </a:r>
            <a:endParaRPr dirty="0"/>
          </a:p>
          <a:p>
            <a:pPr algn="ctr"/>
            <a:r>
              <a:rPr dirty="0"/>
              <a:t>+</a:t>
            </a:r>
          </a:p>
          <a:p>
            <a:pPr algn="ctr"/>
            <a:r>
              <a:rPr dirty="0" err="1"/>
              <a:t>Ведение</a:t>
            </a:r>
            <a:r>
              <a:rPr dirty="0"/>
              <a:t> </a:t>
            </a:r>
            <a:r>
              <a:rPr dirty="0" err="1" smtClean="0"/>
              <a:t>мониторинг</a:t>
            </a:r>
            <a:r>
              <a:rPr lang="ru-RU" dirty="0" smtClean="0"/>
              <a:t>а</a:t>
            </a:r>
            <a:endParaRPr dirty="0"/>
          </a:p>
          <a:p>
            <a:pPr algn="ctr"/>
            <a:r>
              <a:rPr dirty="0"/>
              <a:t>в УФК</a:t>
            </a:r>
          </a:p>
        </p:txBody>
      </p:sp>
      <p:sp>
        <p:nvSpPr>
          <p:cNvPr id="461" name="Реализация…"/>
          <p:cNvSpPr txBox="1"/>
          <p:nvPr/>
        </p:nvSpPr>
        <p:spPr>
          <a:xfrm>
            <a:off x="8016353" y="2924944"/>
            <a:ext cx="3345144" cy="29546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/>
            <a:r>
              <a:rPr dirty="0" err="1"/>
              <a:t>Реализация</a:t>
            </a:r>
            <a:endParaRPr dirty="0"/>
          </a:p>
          <a:p>
            <a:pPr algn="ctr"/>
            <a:r>
              <a:rPr dirty="0"/>
              <a:t>в АС </a:t>
            </a:r>
            <a:r>
              <a:rPr dirty="0" err="1"/>
              <a:t>Планирование</a:t>
            </a:r>
            <a:endParaRPr dirty="0"/>
          </a:p>
          <a:p>
            <a:pPr algn="ctr"/>
            <a:r>
              <a:rPr dirty="0" err="1"/>
              <a:t>на</a:t>
            </a:r>
            <a:r>
              <a:rPr dirty="0"/>
              <a:t> </a:t>
            </a:r>
            <a:r>
              <a:rPr dirty="0" err="1" smtClean="0"/>
              <a:t>новой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технологической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платформе</a:t>
            </a:r>
            <a:endParaRPr dirty="0"/>
          </a:p>
          <a:p>
            <a:pPr algn="ctr"/>
            <a:endParaRPr dirty="0"/>
          </a:p>
          <a:p>
            <a:pPr marL="182563">
              <a:defRPr sz="1300"/>
            </a:pPr>
            <a:r>
              <a:rPr dirty="0"/>
              <a:t>В </a:t>
            </a:r>
            <a:r>
              <a:rPr dirty="0" err="1"/>
              <a:t>функциональные</a:t>
            </a:r>
            <a:r>
              <a:rPr dirty="0"/>
              <a:t> </a:t>
            </a:r>
            <a:r>
              <a:rPr dirty="0" err="1"/>
              <a:t>требования</a:t>
            </a:r>
            <a:endParaRPr dirty="0"/>
          </a:p>
          <a:p>
            <a:pPr marL="182563">
              <a:defRPr sz="1300"/>
            </a:pPr>
            <a:r>
              <a:rPr dirty="0"/>
              <a:t>к </a:t>
            </a:r>
            <a:r>
              <a:rPr dirty="0" err="1"/>
              <a:t>системе</a:t>
            </a:r>
            <a:r>
              <a:rPr dirty="0"/>
              <a:t> </a:t>
            </a:r>
            <a:r>
              <a:rPr dirty="0" err="1"/>
              <a:t>включена</a:t>
            </a:r>
            <a:r>
              <a:rPr dirty="0"/>
              <a:t> </a:t>
            </a:r>
            <a:r>
              <a:rPr dirty="0" err="1"/>
              <a:t>возможность</a:t>
            </a:r>
            <a:endParaRPr dirty="0"/>
          </a:p>
          <a:p>
            <a:pPr marL="182563">
              <a:defRPr sz="1300"/>
            </a:pPr>
            <a:r>
              <a:rPr dirty="0" err="1"/>
              <a:t>оперативного</a:t>
            </a:r>
            <a:r>
              <a:rPr dirty="0"/>
              <a:t> </a:t>
            </a:r>
            <a:r>
              <a:rPr dirty="0" err="1"/>
              <a:t>получения</a:t>
            </a:r>
            <a:r>
              <a:rPr dirty="0"/>
              <a:t> </a:t>
            </a:r>
            <a:r>
              <a:rPr dirty="0" err="1"/>
              <a:t>полной</a:t>
            </a:r>
            <a:endParaRPr dirty="0"/>
          </a:p>
          <a:p>
            <a:pPr marL="182563">
              <a:defRPr sz="1300"/>
            </a:pPr>
            <a:r>
              <a:rPr dirty="0" err="1"/>
              <a:t>информации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введенным</a:t>
            </a:r>
            <a:r>
              <a:rPr dirty="0"/>
              <a:t> </a:t>
            </a:r>
            <a:r>
              <a:rPr dirty="0" err="1"/>
              <a:t>контролерами</a:t>
            </a:r>
            <a:r>
              <a:rPr dirty="0"/>
              <a:t/>
            </a:r>
            <a:br>
              <a:rPr dirty="0"/>
            </a:br>
            <a:r>
              <a:rPr dirty="0" err="1"/>
              <a:t>данным</a:t>
            </a:r>
            <a:r>
              <a:rPr dirty="0"/>
              <a:t> в </a:t>
            </a:r>
            <a:r>
              <a:rPr dirty="0" err="1"/>
              <a:t>режиме</a:t>
            </a:r>
            <a:r>
              <a:rPr dirty="0"/>
              <a:t> </a:t>
            </a:r>
            <a:r>
              <a:rPr dirty="0" err="1"/>
              <a:t>реального</a:t>
            </a:r>
            <a:r>
              <a:rPr dirty="0"/>
              <a:t> </a:t>
            </a:r>
            <a:r>
              <a:rPr dirty="0" err="1" smtClean="0"/>
              <a:t>времени</a:t>
            </a:r>
            <a:endParaRPr lang="ru-RU" dirty="0" smtClean="0"/>
          </a:p>
          <a:p>
            <a:pPr marL="182563">
              <a:defRPr sz="1300"/>
            </a:pPr>
            <a:r>
              <a:rPr lang="en-US" dirty="0" smtClean="0"/>
              <a:t>+</a:t>
            </a:r>
            <a:r>
              <a:rPr lang="ru-RU" dirty="0" smtClean="0"/>
              <a:t> конструктор отчетов</a:t>
            </a:r>
            <a:endParaRPr dirty="0"/>
          </a:p>
        </p:txBody>
      </p:sp>
      <p:grpSp>
        <p:nvGrpSpPr>
          <p:cNvPr id="464" name="Group"/>
          <p:cNvGrpSpPr/>
          <p:nvPr/>
        </p:nvGrpSpPr>
        <p:grpSpPr>
          <a:xfrm>
            <a:off x="4111659" y="260948"/>
            <a:ext cx="8080341" cy="691356"/>
            <a:chOff x="0" y="0"/>
            <a:chExt cx="8080340" cy="691354"/>
          </a:xfrm>
        </p:grpSpPr>
        <p:sp>
          <p:nvSpPr>
            <p:cNvPr id="462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TextBox 95"/>
            <p:cNvSpPr txBox="1"/>
            <p:nvPr/>
          </p:nvSpPr>
          <p:spPr>
            <a:xfrm>
              <a:off x="0" y="19708"/>
              <a:ext cx="7974718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t>Анализ текущей деятельности</a:t>
              </a:r>
            </a:p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t>по контролю в  финансово-бюджетной сфере</a:t>
              </a:r>
            </a:p>
          </p:txBody>
        </p:sp>
      </p:grpSp>
      <p:pic>
        <p:nvPicPr>
          <p:cNvPr id="46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1321" y="1223094"/>
            <a:ext cx="716281" cy="716281"/>
          </a:xfrm>
          <a:prstGeom prst="rect">
            <a:avLst/>
          </a:prstGeom>
          <a:ln w="12700">
            <a:miter lim="400000"/>
          </a:ln>
        </p:spPr>
      </p:pic>
      <p:pic>
        <p:nvPicPr>
          <p:cNvPr id="46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38891" y="1224126"/>
            <a:ext cx="714218" cy="71421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736674" y="6328111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7</a:t>
            </a:fld>
            <a:endParaRPr lang="ru-RU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24" name="Овал 23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III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sp>
        <p:nvSpPr>
          <p:cNvPr id="3" name="Овал 2"/>
          <p:cNvSpPr/>
          <p:nvPr/>
        </p:nvSpPr>
        <p:spPr>
          <a:xfrm>
            <a:off x="9336360" y="1223094"/>
            <a:ext cx="715249" cy="71524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Стрелка вниз 3"/>
          <p:cNvSpPr/>
          <p:nvPr/>
        </p:nvSpPr>
        <p:spPr>
          <a:xfrm rot="13500000">
            <a:off x="9514769" y="1364695"/>
            <a:ext cx="383662" cy="432048"/>
          </a:xfrm>
          <a:prstGeom prst="down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 rot="5400000">
            <a:off x="5946651" y="3599041"/>
            <a:ext cx="432048" cy="2684254"/>
          </a:xfrm>
          <a:prstGeom prst="rightBrace">
            <a:avLst>
              <a:gd name="adj1" fmla="val 8333"/>
              <a:gd name="adj2" fmla="val 50355"/>
            </a:avLst>
          </a:prstGeom>
          <a:noFill/>
          <a:ln w="28575" cap="flat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74135" y="5263341"/>
            <a:ext cx="2366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10 форм мониторинга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33299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угольник 61"/>
          <p:cNvSpPr/>
          <p:nvPr/>
        </p:nvSpPr>
        <p:spPr>
          <a:xfrm>
            <a:off x="8070587" y="2260311"/>
            <a:ext cx="4121413" cy="327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2260311"/>
            <a:ext cx="8070587" cy="3276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09" name="TextBox 3"/>
          <p:cNvSpPr txBox="1"/>
          <p:nvPr/>
        </p:nvSpPr>
        <p:spPr>
          <a:xfrm>
            <a:off x="1385620" y="1556792"/>
            <a:ext cx="6504221" cy="558166"/>
          </a:xfrm>
          <a:prstGeom prst="rect">
            <a:avLst/>
          </a:prstGeom>
          <a:ln>
            <a:noFill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000" b="1">
                <a:solidFill>
                  <a:srgbClr val="203864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 err="1"/>
              <a:t>Приказ</a:t>
            </a:r>
            <a:r>
              <a:rPr dirty="0"/>
              <a:t> </a:t>
            </a:r>
            <a:r>
              <a:rPr dirty="0" err="1"/>
              <a:t>Федерального</a:t>
            </a:r>
            <a:r>
              <a:rPr dirty="0"/>
              <a:t> </a:t>
            </a:r>
            <a:r>
              <a:rPr dirty="0" err="1"/>
              <a:t>казначейства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smtClean="0"/>
              <a:t>31</a:t>
            </a:r>
            <a:r>
              <a:rPr lang="ru-RU" dirty="0" smtClean="0"/>
              <a:t> января </a:t>
            </a:r>
            <a:r>
              <a:rPr dirty="0" smtClean="0"/>
              <a:t>2017</a:t>
            </a:r>
            <a:r>
              <a:rPr lang="ru-RU" dirty="0" smtClean="0"/>
              <a:t> г.</a:t>
            </a:r>
            <a:r>
              <a:rPr dirty="0" smtClean="0"/>
              <a:t> №15</a:t>
            </a:r>
            <a:endParaRPr dirty="0"/>
          </a:p>
          <a:p>
            <a:pPr>
              <a:defRPr sz="1000" b="1">
                <a:solidFill>
                  <a:srgbClr val="203864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dirty="0"/>
              <a:t>«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утверждении</a:t>
            </a:r>
            <a:r>
              <a:rPr dirty="0"/>
              <a:t> </a:t>
            </a:r>
            <a:r>
              <a:rPr dirty="0" err="1"/>
              <a:t>Правил</a:t>
            </a:r>
            <a:r>
              <a:rPr dirty="0"/>
              <a:t> </a:t>
            </a:r>
            <a:r>
              <a:rPr dirty="0" err="1"/>
              <a:t>присвоения</a:t>
            </a:r>
            <a:r>
              <a:rPr dirty="0"/>
              <a:t> </a:t>
            </a:r>
            <a:r>
              <a:rPr dirty="0" err="1"/>
              <a:t>идентификаторов</a:t>
            </a:r>
            <a:r>
              <a:rPr dirty="0"/>
              <a:t> </a:t>
            </a:r>
            <a:r>
              <a:rPr dirty="0" err="1"/>
              <a:t>контрольных</a:t>
            </a:r>
            <a:r>
              <a:rPr dirty="0"/>
              <a:t> </a:t>
            </a:r>
            <a:r>
              <a:rPr dirty="0" err="1"/>
              <a:t>мероприятий</a:t>
            </a:r>
            <a:r>
              <a:rPr dirty="0"/>
              <a:t/>
            </a:r>
            <a:br>
              <a:rPr dirty="0"/>
            </a:br>
            <a:r>
              <a:rPr dirty="0" err="1"/>
              <a:t>Федерального</a:t>
            </a:r>
            <a:r>
              <a:rPr dirty="0"/>
              <a:t> </a:t>
            </a:r>
            <a:r>
              <a:rPr dirty="0" err="1"/>
              <a:t>казначейства</a:t>
            </a:r>
            <a:r>
              <a:rPr dirty="0"/>
              <a:t> и </a:t>
            </a:r>
            <a:r>
              <a:rPr dirty="0" err="1"/>
              <a:t>его</a:t>
            </a:r>
            <a:r>
              <a:rPr dirty="0"/>
              <a:t> </a:t>
            </a:r>
            <a:r>
              <a:rPr dirty="0" err="1"/>
              <a:t>территориальных</a:t>
            </a:r>
            <a:r>
              <a:rPr dirty="0"/>
              <a:t> </a:t>
            </a:r>
            <a:r>
              <a:rPr dirty="0" err="1"/>
              <a:t>органов</a:t>
            </a:r>
            <a:r>
              <a:rPr dirty="0"/>
              <a:t> в </a:t>
            </a:r>
            <a:r>
              <a:rPr dirty="0" err="1"/>
              <a:t>финансово-бюджетной</a:t>
            </a:r>
            <a:r>
              <a:rPr dirty="0"/>
              <a:t> </a:t>
            </a:r>
            <a:r>
              <a:rPr dirty="0" err="1"/>
              <a:t>сфере</a:t>
            </a:r>
            <a:r>
              <a:rPr dirty="0"/>
              <a:t>»</a:t>
            </a:r>
          </a:p>
        </p:txBody>
      </p:sp>
      <p:grpSp>
        <p:nvGrpSpPr>
          <p:cNvPr id="629" name="Группа 8"/>
          <p:cNvGrpSpPr/>
          <p:nvPr/>
        </p:nvGrpSpPr>
        <p:grpSpPr>
          <a:xfrm>
            <a:off x="1010620" y="2596029"/>
            <a:ext cx="7344818" cy="2220647"/>
            <a:chOff x="0" y="28259"/>
            <a:chExt cx="7344817" cy="2220645"/>
          </a:xfrm>
        </p:grpSpPr>
        <p:sp>
          <p:nvSpPr>
            <p:cNvPr id="610" name="Прямоугольник 9"/>
            <p:cNvSpPr txBox="1"/>
            <p:nvPr/>
          </p:nvSpPr>
          <p:spPr>
            <a:xfrm>
              <a:off x="0" y="885993"/>
              <a:ext cx="7344817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3200" b="1" spc="300">
                  <a:solidFill>
                    <a:srgbClr val="222A35"/>
                  </a:solidFill>
                  <a:latin typeface="Comic Sans MS"/>
                  <a:ea typeface="Comic Sans MS"/>
                  <a:cs typeface="Comic Sans MS"/>
                  <a:sym typeface="Comic Sans MS"/>
                </a:defRPr>
              </a:pPr>
              <a:r>
                <a:rPr sz="2800" dirty="0">
                  <a:latin typeface="Arial Black" panose="020B0A04020102020204" pitchFamily="34" charset="0"/>
                </a:rPr>
                <a:t>YYYY-</a:t>
              </a:r>
              <a:r>
                <a:rPr sz="2800" dirty="0" err="1">
                  <a:latin typeface="Arial Black" panose="020B0A04020102020204" pitchFamily="34" charset="0"/>
                </a:rPr>
                <a:t>PK.rrr.nnnn</a:t>
              </a:r>
              <a:r>
                <a:rPr sz="2800" dirty="0">
                  <a:latin typeface="Arial Black" panose="020B0A04020102020204" pitchFamily="34" charset="0"/>
                </a:rPr>
                <a:t>-</a:t>
              </a:r>
              <a:r>
                <a:rPr sz="2800" dirty="0" err="1">
                  <a:latin typeface="Arial Black" panose="020B0A04020102020204" pitchFamily="34" charset="0"/>
                </a:rPr>
                <a:t>xxxx.zzz</a:t>
              </a:r>
              <a:endParaRPr sz="2800" dirty="0">
                <a:latin typeface="Arial Black" panose="020B0A04020102020204" pitchFamily="34" charset="0"/>
              </a:endParaRPr>
            </a:p>
          </p:txBody>
        </p:sp>
        <p:grpSp>
          <p:nvGrpSpPr>
            <p:cNvPr id="613" name="Выноска со стрелкой вниз 10"/>
            <p:cNvGrpSpPr/>
            <p:nvPr/>
          </p:nvGrpSpPr>
          <p:grpSpPr>
            <a:xfrm>
              <a:off x="658982" y="43588"/>
              <a:ext cx="1080122" cy="908728"/>
              <a:chOff x="192592" y="43588"/>
              <a:chExt cx="1080121" cy="908727"/>
            </a:xfrm>
          </p:grpSpPr>
          <p:sp>
            <p:nvSpPr>
              <p:cNvPr id="611" name="Shape"/>
              <p:cNvSpPr/>
              <p:nvPr/>
            </p:nvSpPr>
            <p:spPr>
              <a:xfrm>
                <a:off x="192592" y="43588"/>
                <a:ext cx="1080121" cy="9087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14035"/>
                    </a:lnTo>
                    <a:lnTo>
                      <a:pt x="13072" y="14035"/>
                    </a:lnTo>
                    <a:lnTo>
                      <a:pt x="13072" y="16200"/>
                    </a:lnTo>
                    <a:lnTo>
                      <a:pt x="15343" y="16200"/>
                    </a:lnTo>
                    <a:lnTo>
                      <a:pt x="10800" y="21600"/>
                    </a:lnTo>
                    <a:lnTo>
                      <a:pt x="6257" y="16200"/>
                    </a:lnTo>
                    <a:lnTo>
                      <a:pt x="8528" y="16200"/>
                    </a:lnTo>
                    <a:lnTo>
                      <a:pt x="8528" y="14035"/>
                    </a:lnTo>
                    <a:lnTo>
                      <a:pt x="0" y="14035"/>
                    </a:lnTo>
                    <a:close/>
                  </a:path>
                </a:pathLst>
              </a:custGeom>
              <a:solidFill>
                <a:srgbClr val="A0CD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12" name="Год начала проведения КМ"/>
              <p:cNvSpPr txBox="1"/>
              <p:nvPr/>
            </p:nvSpPr>
            <p:spPr>
              <a:xfrm>
                <a:off x="192592" y="64499"/>
                <a:ext cx="1080121" cy="5486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100" b="1"/>
                </a:lvl1pPr>
              </a:lstStyle>
              <a:p>
                <a:r>
                  <a:t>Год начала проведения КМ</a:t>
                </a:r>
              </a:p>
            </p:txBody>
          </p:sp>
        </p:grpSp>
        <p:grpSp>
          <p:nvGrpSpPr>
            <p:cNvPr id="616" name="Выноска со стрелкой вверх 11"/>
            <p:cNvGrpSpPr/>
            <p:nvPr/>
          </p:nvGrpSpPr>
          <p:grpSpPr>
            <a:xfrm>
              <a:off x="1884518" y="1431701"/>
              <a:ext cx="752590" cy="805339"/>
              <a:chOff x="138137" y="3817"/>
              <a:chExt cx="752589" cy="805338"/>
            </a:xfrm>
          </p:grpSpPr>
          <p:sp>
            <p:nvSpPr>
              <p:cNvPr id="614" name="Shape"/>
              <p:cNvSpPr/>
              <p:nvPr/>
            </p:nvSpPr>
            <p:spPr>
              <a:xfrm>
                <a:off x="138137" y="3817"/>
                <a:ext cx="752589" cy="805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7565"/>
                    </a:moveTo>
                    <a:lnTo>
                      <a:pt x="8100" y="7565"/>
                    </a:lnTo>
                    <a:lnTo>
                      <a:pt x="8100" y="5046"/>
                    </a:lnTo>
                    <a:lnTo>
                      <a:pt x="5400" y="5046"/>
                    </a:lnTo>
                    <a:lnTo>
                      <a:pt x="10800" y="0"/>
                    </a:lnTo>
                    <a:lnTo>
                      <a:pt x="16200" y="5046"/>
                    </a:lnTo>
                    <a:lnTo>
                      <a:pt x="13500" y="5046"/>
                    </a:lnTo>
                    <a:lnTo>
                      <a:pt x="13500" y="7565"/>
                    </a:lnTo>
                    <a:lnTo>
                      <a:pt x="21600" y="7565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A0CD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15" name="Вид КМ"/>
              <p:cNvSpPr txBox="1"/>
              <p:nvPr/>
            </p:nvSpPr>
            <p:spPr>
              <a:xfrm>
                <a:off x="138137" y="421774"/>
                <a:ext cx="752589" cy="2438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100" b="1"/>
                </a:lvl1pPr>
              </a:lstStyle>
              <a:p>
                <a:r>
                  <a:rPr dirty="0" err="1"/>
                  <a:t>Вид</a:t>
                </a:r>
                <a:r>
                  <a:rPr dirty="0"/>
                  <a:t> КМ</a:t>
                </a:r>
              </a:p>
            </p:txBody>
          </p:sp>
        </p:grpSp>
        <p:grpSp>
          <p:nvGrpSpPr>
            <p:cNvPr id="619" name="Выноска со стрелкой вниз 12"/>
            <p:cNvGrpSpPr/>
            <p:nvPr/>
          </p:nvGrpSpPr>
          <p:grpSpPr>
            <a:xfrm>
              <a:off x="2154268" y="39849"/>
              <a:ext cx="1645929" cy="910285"/>
              <a:chOff x="0" y="0"/>
              <a:chExt cx="1645928" cy="910283"/>
            </a:xfrm>
          </p:grpSpPr>
          <p:sp>
            <p:nvSpPr>
              <p:cNvPr id="617" name="Shape"/>
              <p:cNvSpPr/>
              <p:nvPr/>
            </p:nvSpPr>
            <p:spPr>
              <a:xfrm>
                <a:off x="-1" y="0"/>
                <a:ext cx="1645930" cy="9102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14035"/>
                    </a:lnTo>
                    <a:lnTo>
                      <a:pt x="12293" y="14035"/>
                    </a:lnTo>
                    <a:lnTo>
                      <a:pt x="12293" y="16200"/>
                    </a:lnTo>
                    <a:lnTo>
                      <a:pt x="13786" y="16200"/>
                    </a:lnTo>
                    <a:lnTo>
                      <a:pt x="10800" y="21600"/>
                    </a:lnTo>
                    <a:lnTo>
                      <a:pt x="7814" y="16200"/>
                    </a:lnTo>
                    <a:lnTo>
                      <a:pt x="9307" y="16200"/>
                    </a:lnTo>
                    <a:lnTo>
                      <a:pt x="9307" y="14035"/>
                    </a:lnTo>
                    <a:lnTo>
                      <a:pt x="0" y="14035"/>
                    </a:lnTo>
                    <a:close/>
                  </a:path>
                </a:pathLst>
              </a:custGeom>
              <a:solidFill>
                <a:srgbClr val="A0CD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18" name="Пункт Плана / реестра внеплановых КМ ЦАФК"/>
              <p:cNvSpPr txBox="1"/>
              <p:nvPr/>
            </p:nvSpPr>
            <p:spPr>
              <a:xfrm>
                <a:off x="-1" y="21417"/>
                <a:ext cx="1645930" cy="5486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100" b="1"/>
                </a:lvl1pPr>
              </a:lstStyle>
              <a:p>
                <a:r>
                  <a:t>Пункт Плана / реестра внеплановых КМ ЦАФК</a:t>
                </a:r>
              </a:p>
            </p:txBody>
          </p:sp>
        </p:grpSp>
        <p:grpSp>
          <p:nvGrpSpPr>
            <p:cNvPr id="622" name="Выноска со стрелкой вниз 13"/>
            <p:cNvGrpSpPr/>
            <p:nvPr/>
          </p:nvGrpSpPr>
          <p:grpSpPr>
            <a:xfrm>
              <a:off x="4855456" y="28259"/>
              <a:ext cx="1180344" cy="911844"/>
              <a:chOff x="0" y="0"/>
              <a:chExt cx="1180342" cy="911842"/>
            </a:xfrm>
          </p:grpSpPr>
          <p:sp>
            <p:nvSpPr>
              <p:cNvPr id="620" name="Shape"/>
              <p:cNvSpPr/>
              <p:nvPr/>
            </p:nvSpPr>
            <p:spPr>
              <a:xfrm>
                <a:off x="0" y="0"/>
                <a:ext cx="1180343" cy="9118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14035"/>
                    </a:lnTo>
                    <a:lnTo>
                      <a:pt x="12886" y="14035"/>
                    </a:lnTo>
                    <a:lnTo>
                      <a:pt x="12886" y="16200"/>
                    </a:lnTo>
                    <a:lnTo>
                      <a:pt x="14972" y="16200"/>
                    </a:lnTo>
                    <a:lnTo>
                      <a:pt x="10800" y="21600"/>
                    </a:lnTo>
                    <a:lnTo>
                      <a:pt x="6628" y="16200"/>
                    </a:lnTo>
                    <a:lnTo>
                      <a:pt x="8714" y="16200"/>
                    </a:lnTo>
                    <a:lnTo>
                      <a:pt x="8714" y="14035"/>
                    </a:lnTo>
                    <a:lnTo>
                      <a:pt x="0" y="14035"/>
                    </a:lnTo>
                    <a:close/>
                  </a:path>
                </a:pathLst>
              </a:custGeom>
              <a:solidFill>
                <a:srgbClr val="A0CD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21" name="Кто проводит КМ"/>
              <p:cNvSpPr txBox="1"/>
              <p:nvPr/>
            </p:nvSpPr>
            <p:spPr>
              <a:xfrm>
                <a:off x="0" y="98124"/>
                <a:ext cx="1180343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100" b="1"/>
                </a:lvl1pPr>
              </a:lstStyle>
              <a:p>
                <a:r>
                  <a:t>Кто проводит КМ</a:t>
                </a:r>
              </a:p>
            </p:txBody>
          </p:sp>
        </p:grpSp>
        <p:grpSp>
          <p:nvGrpSpPr>
            <p:cNvPr id="625" name="Выноска со стрелкой вверх 14"/>
            <p:cNvGrpSpPr/>
            <p:nvPr/>
          </p:nvGrpSpPr>
          <p:grpSpPr>
            <a:xfrm>
              <a:off x="3148457" y="1419308"/>
              <a:ext cx="1706999" cy="829596"/>
              <a:chOff x="0" y="0"/>
              <a:chExt cx="1706997" cy="829594"/>
            </a:xfrm>
          </p:grpSpPr>
          <p:sp>
            <p:nvSpPr>
              <p:cNvPr id="623" name="Shape"/>
              <p:cNvSpPr/>
              <p:nvPr/>
            </p:nvSpPr>
            <p:spPr>
              <a:xfrm>
                <a:off x="0" y="0"/>
                <a:ext cx="1706998" cy="8224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7565"/>
                    </a:moveTo>
                    <a:lnTo>
                      <a:pt x="9499" y="7565"/>
                    </a:lnTo>
                    <a:lnTo>
                      <a:pt x="9499" y="5400"/>
                    </a:lnTo>
                    <a:lnTo>
                      <a:pt x="8198" y="5400"/>
                    </a:lnTo>
                    <a:lnTo>
                      <a:pt x="10800" y="0"/>
                    </a:lnTo>
                    <a:lnTo>
                      <a:pt x="13402" y="5400"/>
                    </a:lnTo>
                    <a:lnTo>
                      <a:pt x="12101" y="5400"/>
                    </a:lnTo>
                    <a:lnTo>
                      <a:pt x="12101" y="7565"/>
                    </a:lnTo>
                    <a:lnTo>
                      <a:pt x="21600" y="7565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A0CD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24" name="Раздел и пункт плана / номер в реестре внеплановых КМ УФК"/>
              <p:cNvSpPr txBox="1"/>
              <p:nvPr/>
            </p:nvSpPr>
            <p:spPr>
              <a:xfrm>
                <a:off x="0" y="280954"/>
                <a:ext cx="1706998" cy="5486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100" b="1"/>
                </a:lvl1pPr>
              </a:lstStyle>
              <a:p>
                <a:r>
                  <a:rPr dirty="0" err="1"/>
                  <a:t>Раздел</a:t>
                </a:r>
                <a:r>
                  <a:rPr dirty="0"/>
                  <a:t> и </a:t>
                </a:r>
                <a:r>
                  <a:rPr dirty="0" err="1"/>
                  <a:t>пункт</a:t>
                </a:r>
                <a:r>
                  <a:rPr dirty="0"/>
                  <a:t> </a:t>
                </a:r>
                <a:r>
                  <a:rPr dirty="0" err="1"/>
                  <a:t>плана</a:t>
                </a:r>
                <a:r>
                  <a:rPr dirty="0"/>
                  <a:t> / </a:t>
                </a:r>
                <a:r>
                  <a:rPr dirty="0" err="1"/>
                  <a:t>номер</a:t>
                </a:r>
                <a:r>
                  <a:rPr dirty="0"/>
                  <a:t> в </a:t>
                </a:r>
                <a:r>
                  <a:rPr dirty="0" err="1"/>
                  <a:t>реестре</a:t>
                </a:r>
                <a:r>
                  <a:rPr dirty="0"/>
                  <a:t> </a:t>
                </a:r>
                <a:r>
                  <a:rPr dirty="0" err="1"/>
                  <a:t>внеплановых</a:t>
                </a:r>
                <a:r>
                  <a:rPr dirty="0"/>
                  <a:t> КМ УФК</a:t>
                </a:r>
              </a:p>
            </p:txBody>
          </p:sp>
        </p:grpSp>
        <p:grpSp>
          <p:nvGrpSpPr>
            <p:cNvPr id="628" name="Выноска со стрелкой вверх 15"/>
            <p:cNvGrpSpPr/>
            <p:nvPr/>
          </p:nvGrpSpPr>
          <p:grpSpPr>
            <a:xfrm>
              <a:off x="5976663" y="1419308"/>
              <a:ext cx="1008113" cy="805337"/>
              <a:chOff x="0" y="0"/>
              <a:chExt cx="1008112" cy="805336"/>
            </a:xfrm>
          </p:grpSpPr>
          <p:sp>
            <p:nvSpPr>
              <p:cNvPr id="626" name="Shape"/>
              <p:cNvSpPr/>
              <p:nvPr/>
            </p:nvSpPr>
            <p:spPr>
              <a:xfrm>
                <a:off x="-1" y="-1"/>
                <a:ext cx="1008114" cy="8053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7565"/>
                    </a:moveTo>
                    <a:lnTo>
                      <a:pt x="8643" y="7565"/>
                    </a:lnTo>
                    <a:lnTo>
                      <a:pt x="8643" y="5400"/>
                    </a:lnTo>
                    <a:lnTo>
                      <a:pt x="6486" y="5400"/>
                    </a:lnTo>
                    <a:lnTo>
                      <a:pt x="10800" y="0"/>
                    </a:lnTo>
                    <a:lnTo>
                      <a:pt x="15114" y="5400"/>
                    </a:lnTo>
                    <a:lnTo>
                      <a:pt x="12957" y="5400"/>
                    </a:lnTo>
                    <a:lnTo>
                      <a:pt x="12957" y="7565"/>
                    </a:lnTo>
                    <a:lnTo>
                      <a:pt x="21600" y="7565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A0CDF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627" name="Порядковый номер КМ"/>
              <p:cNvSpPr txBox="1"/>
              <p:nvPr/>
            </p:nvSpPr>
            <p:spPr>
              <a:xfrm>
                <a:off x="-1" y="345574"/>
                <a:ext cx="1008114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100" b="1"/>
                </a:lvl1pPr>
              </a:lstStyle>
              <a:p>
                <a:r>
                  <a:t>Порядковый номер КМ</a:t>
                </a:r>
              </a:p>
            </p:txBody>
          </p:sp>
        </p:grpSp>
      </p:grpSp>
      <p:sp>
        <p:nvSpPr>
          <p:cNvPr id="631" name="Прямоугольник 30"/>
          <p:cNvSpPr txBox="1"/>
          <p:nvPr/>
        </p:nvSpPr>
        <p:spPr>
          <a:xfrm>
            <a:off x="8391641" y="3436660"/>
            <a:ext cx="2528895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3200" b="1" spc="300">
                <a:solidFill>
                  <a:srgbClr val="222A35"/>
                </a:solidFill>
                <a:latin typeface="Comic Sans MS"/>
                <a:ea typeface="Comic Sans MS"/>
                <a:cs typeface="Comic Sans MS"/>
                <a:sym typeface="Comic Sans MS"/>
              </a:defRPr>
            </a:pPr>
            <a:r>
              <a:rPr sz="2800" dirty="0">
                <a:latin typeface="Arial Black" panose="020B0A04020102020204" pitchFamily="34" charset="0"/>
              </a:rPr>
              <a:t> /</a:t>
            </a:r>
            <a:r>
              <a:rPr sz="2800" dirty="0" err="1">
                <a:latin typeface="Arial Black" panose="020B0A04020102020204" pitchFamily="34" charset="0"/>
              </a:rPr>
              <a:t>Vdd-qqqq</a:t>
            </a:r>
            <a:endParaRPr sz="2800" dirty="0">
              <a:latin typeface="Arial Black" panose="020B0A04020102020204" pitchFamily="34" charset="0"/>
            </a:endParaRPr>
          </a:p>
        </p:txBody>
      </p:sp>
      <p:sp>
        <p:nvSpPr>
          <p:cNvPr id="632" name="Прямоугольник 31"/>
          <p:cNvSpPr txBox="1"/>
          <p:nvPr/>
        </p:nvSpPr>
        <p:spPr>
          <a:xfrm>
            <a:off x="3831095" y="4999187"/>
            <a:ext cx="1190388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/>
            </a:lvl1pPr>
          </a:lstStyle>
          <a:p>
            <a:r>
              <a:rPr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Основное</a:t>
            </a:r>
            <a:r>
              <a:rPr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КМ</a:t>
            </a:r>
          </a:p>
        </p:txBody>
      </p:sp>
      <p:sp>
        <p:nvSpPr>
          <p:cNvPr id="633" name="Прямоугольник 33"/>
          <p:cNvSpPr txBox="1"/>
          <p:nvPr/>
        </p:nvSpPr>
        <p:spPr>
          <a:xfrm>
            <a:off x="8889984" y="4963996"/>
            <a:ext cx="182998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600"/>
            </a:pPr>
            <a:r>
              <a:rPr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Встречная</a:t>
            </a:r>
            <a:r>
              <a:rPr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проверка</a:t>
            </a:r>
            <a:r>
              <a:rPr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defRPr sz="1600"/>
            </a:pPr>
            <a:r>
              <a:rPr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обследование</a:t>
            </a:r>
            <a:r>
              <a:rPr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634" name="Прямая соединительная линия 34"/>
          <p:cNvSpPr/>
          <p:nvPr/>
        </p:nvSpPr>
        <p:spPr>
          <a:xfrm>
            <a:off x="8070590" y="1616752"/>
            <a:ext cx="0" cy="3919559"/>
          </a:xfrm>
          <a:prstGeom prst="line">
            <a:avLst/>
          </a:prstGeom>
          <a:ln w="12700">
            <a:solidFill>
              <a:srgbClr val="FF0000"/>
            </a:solidFill>
            <a:prstDash val="lg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35" name="TextBox 36"/>
          <p:cNvSpPr txBox="1"/>
          <p:nvPr/>
        </p:nvSpPr>
        <p:spPr>
          <a:xfrm>
            <a:off x="8544272" y="1558876"/>
            <a:ext cx="3413398" cy="553998"/>
          </a:xfrm>
          <a:prstGeom prst="rect">
            <a:avLst/>
          </a:prstGeom>
          <a:ln>
            <a:noFill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/>
            </a:pPr>
            <a:r>
              <a:rPr lang="ru-RU" sz="1000" b="1" dirty="0">
                <a:solidFill>
                  <a:srgbClr val="203864"/>
                </a:solidFill>
                <a:latin typeface="Tahoma"/>
                <a:ea typeface="Tahoma"/>
                <a:cs typeface="Tahoma"/>
              </a:rPr>
              <a:t>Приказ от 30.05.2018 г. № </a:t>
            </a:r>
            <a:r>
              <a:rPr lang="ru-RU" sz="1000" b="1" dirty="0" smtClean="0">
                <a:solidFill>
                  <a:srgbClr val="203864"/>
                </a:solidFill>
                <a:latin typeface="Tahoma"/>
                <a:ea typeface="Tahoma"/>
                <a:cs typeface="Tahoma"/>
              </a:rPr>
              <a:t>144</a:t>
            </a:r>
            <a:br>
              <a:rPr lang="ru-RU" sz="1000" b="1" dirty="0" smtClean="0">
                <a:solidFill>
                  <a:srgbClr val="203864"/>
                </a:solidFill>
                <a:latin typeface="Tahoma"/>
                <a:ea typeface="Tahoma"/>
                <a:cs typeface="Tahoma"/>
              </a:rPr>
            </a:br>
            <a:r>
              <a:rPr lang="ru-RU" sz="1000" b="1" dirty="0" smtClean="0">
                <a:solidFill>
                  <a:srgbClr val="203864"/>
                </a:solidFill>
                <a:latin typeface="Tahoma"/>
                <a:ea typeface="Tahoma"/>
                <a:cs typeface="Tahoma"/>
              </a:rPr>
              <a:t>«О </a:t>
            </a:r>
            <a:r>
              <a:rPr lang="ru-RU" sz="1000" b="1" dirty="0">
                <a:solidFill>
                  <a:srgbClr val="203864"/>
                </a:solidFill>
                <a:latin typeface="Tahoma"/>
                <a:ea typeface="Tahoma"/>
                <a:cs typeface="Tahoma"/>
              </a:rPr>
              <a:t>внесении изменений в приказ Федерального казначейства от 31.01.2017 г. № 15»</a:t>
            </a:r>
          </a:p>
        </p:txBody>
      </p:sp>
      <p:sp>
        <p:nvSpPr>
          <p:cNvPr id="636" name="Прямоугольник 37"/>
          <p:cNvSpPr txBox="1"/>
          <p:nvPr/>
        </p:nvSpPr>
        <p:spPr>
          <a:xfrm rot="5400000">
            <a:off x="10761458" y="3517219"/>
            <a:ext cx="1458089" cy="70788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u="sng"/>
            </a:lvl1pPr>
          </a:lstStyle>
          <a:p>
            <a:r>
              <a:rPr lang="ru-RU" sz="4000" b="0" u="none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2018</a:t>
            </a:r>
            <a:endParaRPr sz="4000" b="0" u="none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38" name="Прямоугольник 44"/>
          <p:cNvSpPr txBox="1"/>
          <p:nvPr/>
        </p:nvSpPr>
        <p:spPr>
          <a:xfrm>
            <a:off x="5900821" y="5852150"/>
            <a:ext cx="415086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/>
            </a:lvl1pPr>
          </a:lstStyle>
          <a:p>
            <a:r>
              <a:rPr dirty="0" err="1"/>
              <a:t>Реализация</a:t>
            </a:r>
            <a:r>
              <a:rPr dirty="0"/>
              <a:t> в АС </a:t>
            </a:r>
            <a:r>
              <a:rPr dirty="0" err="1"/>
              <a:t>Планирование</a:t>
            </a:r>
            <a:endParaRPr dirty="0"/>
          </a:p>
        </p:txBody>
      </p:sp>
      <p:grpSp>
        <p:nvGrpSpPr>
          <p:cNvPr id="642" name="Выноска со стрелкой вниз 47"/>
          <p:cNvGrpSpPr/>
          <p:nvPr/>
        </p:nvGrpSpPr>
        <p:grpSpPr>
          <a:xfrm>
            <a:off x="8489436" y="2545476"/>
            <a:ext cx="1711020" cy="1032583"/>
            <a:chOff x="61246" y="-1"/>
            <a:chExt cx="1711019" cy="1032581"/>
          </a:xfrm>
        </p:grpSpPr>
        <p:sp>
          <p:nvSpPr>
            <p:cNvPr id="640" name="Shape"/>
            <p:cNvSpPr/>
            <p:nvPr/>
          </p:nvSpPr>
          <p:spPr>
            <a:xfrm>
              <a:off x="61246" y="22292"/>
              <a:ext cx="1711019" cy="10102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4035"/>
                  </a:lnTo>
                  <a:lnTo>
                    <a:pt x="12394" y="14035"/>
                  </a:lnTo>
                  <a:lnTo>
                    <a:pt x="12394" y="16200"/>
                  </a:lnTo>
                  <a:lnTo>
                    <a:pt x="13988" y="16200"/>
                  </a:lnTo>
                  <a:lnTo>
                    <a:pt x="10800" y="21600"/>
                  </a:lnTo>
                  <a:lnTo>
                    <a:pt x="7612" y="16200"/>
                  </a:lnTo>
                  <a:lnTo>
                    <a:pt x="9206" y="16200"/>
                  </a:lnTo>
                  <a:lnTo>
                    <a:pt x="9206" y="14035"/>
                  </a:lnTo>
                  <a:lnTo>
                    <a:pt x="0" y="14035"/>
                  </a:lnTo>
                  <a:close/>
                </a:path>
              </a:pathLst>
            </a:custGeom>
            <a:solidFill>
              <a:srgbClr val="A0CDF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100" b="1"/>
              </a:pPr>
              <a:endParaRPr/>
            </a:p>
          </p:txBody>
        </p:sp>
        <p:sp>
          <p:nvSpPr>
            <p:cNvPr id="641" name="Порядковый номер встречной проверки (обследования) в рамках основного КМ"/>
            <p:cNvSpPr txBox="1"/>
            <p:nvPr/>
          </p:nvSpPr>
          <p:spPr>
            <a:xfrm>
              <a:off x="61246" y="-1"/>
              <a:ext cx="1711019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/>
              </a:lvl1pPr>
            </a:lstStyle>
            <a:p>
              <a:r>
                <a:rPr dirty="0" err="1"/>
                <a:t>Порядковый</a:t>
              </a:r>
              <a:r>
                <a:rPr dirty="0"/>
                <a:t> </a:t>
              </a:r>
              <a:r>
                <a:rPr dirty="0" err="1"/>
                <a:t>номер</a:t>
              </a:r>
              <a:r>
                <a:rPr dirty="0"/>
                <a:t> </a:t>
              </a:r>
              <a:r>
                <a:rPr dirty="0" err="1"/>
                <a:t>встречной</a:t>
              </a:r>
              <a:r>
                <a:rPr dirty="0"/>
                <a:t> </a:t>
              </a:r>
              <a:r>
                <a:rPr dirty="0" err="1"/>
                <a:t>проверки</a:t>
              </a:r>
              <a:r>
                <a:rPr dirty="0"/>
                <a:t> (</a:t>
              </a:r>
              <a:r>
                <a:rPr dirty="0" err="1"/>
                <a:t>обследования</a:t>
              </a:r>
              <a:r>
                <a:rPr dirty="0"/>
                <a:t>) в </a:t>
              </a:r>
              <a:r>
                <a:rPr dirty="0" err="1"/>
                <a:t>рамках</a:t>
              </a:r>
              <a:r>
                <a:rPr dirty="0"/>
                <a:t> </a:t>
              </a:r>
              <a:r>
                <a:rPr dirty="0" err="1"/>
                <a:t>основного</a:t>
              </a:r>
              <a:r>
                <a:rPr dirty="0"/>
                <a:t> КМ</a:t>
              </a:r>
            </a:p>
          </p:txBody>
        </p:sp>
      </p:grpSp>
      <p:grpSp>
        <p:nvGrpSpPr>
          <p:cNvPr id="645" name="Выноска со стрелкой вверх 48"/>
          <p:cNvGrpSpPr/>
          <p:nvPr/>
        </p:nvGrpSpPr>
        <p:grpSpPr>
          <a:xfrm>
            <a:off x="8256240" y="3987079"/>
            <a:ext cx="1167294" cy="818017"/>
            <a:chOff x="0" y="0"/>
            <a:chExt cx="1167293" cy="818016"/>
          </a:xfrm>
        </p:grpSpPr>
        <p:sp>
          <p:nvSpPr>
            <p:cNvPr id="643" name="Shape"/>
            <p:cNvSpPr/>
            <p:nvPr/>
          </p:nvSpPr>
          <p:spPr>
            <a:xfrm>
              <a:off x="0" y="0"/>
              <a:ext cx="1167293" cy="805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565"/>
                  </a:moveTo>
                  <a:lnTo>
                    <a:pt x="8937" y="7565"/>
                  </a:lnTo>
                  <a:lnTo>
                    <a:pt x="8937" y="5400"/>
                  </a:lnTo>
                  <a:lnTo>
                    <a:pt x="7074" y="5400"/>
                  </a:lnTo>
                  <a:lnTo>
                    <a:pt x="10800" y="0"/>
                  </a:lnTo>
                  <a:lnTo>
                    <a:pt x="14526" y="5400"/>
                  </a:lnTo>
                  <a:lnTo>
                    <a:pt x="12663" y="5400"/>
                  </a:lnTo>
                  <a:lnTo>
                    <a:pt x="12663" y="7565"/>
                  </a:lnTo>
                  <a:lnTo>
                    <a:pt x="21600" y="756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0CDF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644" name="Встречная проверка (обследование)"/>
            <p:cNvSpPr txBox="1"/>
            <p:nvPr/>
          </p:nvSpPr>
          <p:spPr>
            <a:xfrm>
              <a:off x="0" y="269375"/>
              <a:ext cx="1167293" cy="5486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/>
              </a:lvl1pPr>
            </a:lstStyle>
            <a:p>
              <a:r>
                <a:t>Встречная проверка (обследование)</a:t>
              </a:r>
            </a:p>
          </p:txBody>
        </p:sp>
      </p:grpSp>
      <p:grpSp>
        <p:nvGrpSpPr>
          <p:cNvPr id="648" name="Выноска со стрелкой вверх 49"/>
          <p:cNvGrpSpPr/>
          <p:nvPr/>
        </p:nvGrpSpPr>
        <p:grpSpPr>
          <a:xfrm>
            <a:off x="9734001" y="3990525"/>
            <a:ext cx="1186536" cy="805340"/>
            <a:chOff x="0" y="-1"/>
            <a:chExt cx="1186534" cy="805339"/>
          </a:xfrm>
        </p:grpSpPr>
        <p:sp>
          <p:nvSpPr>
            <p:cNvPr id="646" name="Shape"/>
            <p:cNvSpPr/>
            <p:nvPr/>
          </p:nvSpPr>
          <p:spPr>
            <a:xfrm>
              <a:off x="0" y="-1"/>
              <a:ext cx="1186534" cy="805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565"/>
                  </a:moveTo>
                  <a:lnTo>
                    <a:pt x="8967" y="7565"/>
                  </a:lnTo>
                  <a:lnTo>
                    <a:pt x="8967" y="5400"/>
                  </a:lnTo>
                  <a:lnTo>
                    <a:pt x="7135" y="5400"/>
                  </a:lnTo>
                  <a:lnTo>
                    <a:pt x="10800" y="0"/>
                  </a:lnTo>
                  <a:lnTo>
                    <a:pt x="14465" y="5400"/>
                  </a:lnTo>
                  <a:lnTo>
                    <a:pt x="12633" y="5400"/>
                  </a:lnTo>
                  <a:lnTo>
                    <a:pt x="12633" y="7565"/>
                  </a:lnTo>
                  <a:lnTo>
                    <a:pt x="21600" y="7565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0CDF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647" name="Кто проводит"/>
            <p:cNvSpPr txBox="1"/>
            <p:nvPr/>
          </p:nvSpPr>
          <p:spPr>
            <a:xfrm>
              <a:off x="0" y="328255"/>
              <a:ext cx="1186534" cy="430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100" b="1"/>
              </a:lvl1pPr>
            </a:lstStyle>
            <a:p>
              <a:r>
                <a:rPr lang="ru-RU" dirty="0" smtClean="0"/>
                <a:t>Код УФК, где проводится КМ</a:t>
              </a:r>
              <a:endParaRPr dirty="0"/>
            </a:p>
          </p:txBody>
        </p:sp>
      </p:grpSp>
      <p:sp>
        <p:nvSpPr>
          <p:cNvPr id="650" name="Прямоугольник 1"/>
          <p:cNvSpPr txBox="1"/>
          <p:nvPr/>
        </p:nvSpPr>
        <p:spPr>
          <a:xfrm>
            <a:off x="1718153" y="5633133"/>
            <a:ext cx="3088356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just">
              <a:defRPr sz="1200" b="1" i="1"/>
            </a:lvl1pPr>
          </a:lstStyle>
          <a:p>
            <a:pPr algn="l"/>
            <a:r>
              <a:rPr b="0" dirty="0"/>
              <a:t>ИКМ </a:t>
            </a:r>
            <a:r>
              <a:rPr b="0" dirty="0" err="1"/>
              <a:t>указывается</a:t>
            </a:r>
            <a:r>
              <a:rPr b="0" dirty="0"/>
              <a:t> </a:t>
            </a:r>
            <a:r>
              <a:rPr b="0" dirty="0" err="1"/>
              <a:t>при</a:t>
            </a:r>
            <a:r>
              <a:rPr b="0" dirty="0"/>
              <a:t> </a:t>
            </a:r>
            <a:r>
              <a:rPr b="0" dirty="0" err="1"/>
              <a:t>оформлении</a:t>
            </a:r>
            <a:r>
              <a:rPr b="0" dirty="0"/>
              <a:t> </a:t>
            </a:r>
            <a:r>
              <a:rPr b="0" dirty="0" err="1"/>
              <a:t>документов</a:t>
            </a:r>
            <a:r>
              <a:rPr b="0" dirty="0"/>
              <a:t> </a:t>
            </a:r>
            <a:r>
              <a:rPr b="0" dirty="0" err="1"/>
              <a:t>по</a:t>
            </a:r>
            <a:r>
              <a:rPr b="0" dirty="0"/>
              <a:t> </a:t>
            </a:r>
            <a:r>
              <a:rPr b="0" dirty="0" err="1"/>
              <a:t>результатам</a:t>
            </a:r>
            <a:r>
              <a:rPr b="0" dirty="0"/>
              <a:t> </a:t>
            </a:r>
            <a:r>
              <a:rPr b="0" dirty="0" err="1"/>
              <a:t>контрольных</a:t>
            </a:r>
            <a:r>
              <a:rPr b="0" dirty="0"/>
              <a:t> </a:t>
            </a:r>
            <a:r>
              <a:rPr b="0" dirty="0" err="1"/>
              <a:t>мероприятий</a:t>
            </a:r>
            <a:r>
              <a:rPr b="0" dirty="0"/>
              <a:t>, </a:t>
            </a:r>
            <a:r>
              <a:rPr b="0" dirty="0" err="1"/>
              <a:t>включая</a:t>
            </a:r>
            <a:r>
              <a:rPr b="0" dirty="0"/>
              <a:t> </a:t>
            </a:r>
            <a:r>
              <a:rPr b="0" dirty="0" err="1"/>
              <a:t>акты</a:t>
            </a:r>
            <a:r>
              <a:rPr b="0" dirty="0"/>
              <a:t> и </a:t>
            </a:r>
            <a:r>
              <a:rPr b="0" dirty="0" err="1"/>
              <a:t>иные</a:t>
            </a:r>
            <a:r>
              <a:rPr b="0" dirty="0"/>
              <a:t> </a:t>
            </a:r>
            <a:r>
              <a:rPr b="0" dirty="0" err="1"/>
              <a:t>документы</a:t>
            </a:r>
            <a:r>
              <a:rPr b="0" dirty="0"/>
              <a:t> </a:t>
            </a:r>
          </a:p>
        </p:txBody>
      </p:sp>
      <p:sp>
        <p:nvSpPr>
          <p:cNvPr id="651" name="Прямоугольник 28"/>
          <p:cNvSpPr/>
          <p:nvPr/>
        </p:nvSpPr>
        <p:spPr>
          <a:xfrm>
            <a:off x="867925" y="5608319"/>
            <a:ext cx="4003939" cy="905687"/>
          </a:xfrm>
          <a:prstGeom prst="rect">
            <a:avLst/>
          </a:prstGeom>
          <a:ln w="28575">
            <a:solidFill>
              <a:srgbClr val="2F5597"/>
            </a:solidFill>
            <a:miter/>
          </a:ln>
        </p:spPr>
        <p:txBody>
          <a:bodyPr lIns="45719" rIns="45719" anchor="ctr"/>
          <a:lstStyle/>
          <a:p>
            <a:pPr>
              <a:defRPr sz="1200" b="1"/>
            </a:pPr>
            <a:endParaRPr/>
          </a:p>
        </p:txBody>
      </p:sp>
      <p:grpSp>
        <p:nvGrpSpPr>
          <p:cNvPr id="654" name="Группа 24"/>
          <p:cNvGrpSpPr/>
          <p:nvPr/>
        </p:nvGrpSpPr>
        <p:grpSpPr>
          <a:xfrm>
            <a:off x="1010620" y="1593072"/>
            <a:ext cx="371476" cy="422461"/>
            <a:chOff x="0" y="7819"/>
            <a:chExt cx="371475" cy="422460"/>
          </a:xfrm>
        </p:grpSpPr>
        <p:pic>
          <p:nvPicPr>
            <p:cNvPr id="652" name="Picture 84" descr="Picture 84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3155" r="10479"/>
            <a:stretch>
              <a:fillRect/>
            </a:stretch>
          </p:blipFill>
          <p:spPr>
            <a:xfrm>
              <a:off x="0" y="7819"/>
              <a:ext cx="371476" cy="4224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3" name="Picture 83" descr="Picture 8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6916" y="99902"/>
              <a:ext cx="124460" cy="1199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657" name="Группа 24"/>
          <p:cNvGrpSpPr/>
          <p:nvPr/>
        </p:nvGrpSpPr>
        <p:grpSpPr>
          <a:xfrm>
            <a:off x="8169699" y="1624644"/>
            <a:ext cx="371476" cy="422462"/>
            <a:chOff x="0" y="7819"/>
            <a:chExt cx="371475" cy="422460"/>
          </a:xfrm>
        </p:grpSpPr>
        <p:pic>
          <p:nvPicPr>
            <p:cNvPr id="655" name="Picture 84" descr="Picture 84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3155" r="10479"/>
            <a:stretch>
              <a:fillRect/>
            </a:stretch>
          </p:blipFill>
          <p:spPr>
            <a:xfrm>
              <a:off x="0" y="7819"/>
              <a:ext cx="371476" cy="4224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6" name="Picture 83" descr="Picture 8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6916" y="99902"/>
              <a:ext cx="124460" cy="1199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58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785598" y="5641252"/>
            <a:ext cx="1197516" cy="8981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662" name="Group"/>
          <p:cNvGrpSpPr/>
          <p:nvPr/>
        </p:nvGrpSpPr>
        <p:grpSpPr>
          <a:xfrm>
            <a:off x="4111659" y="260948"/>
            <a:ext cx="8080341" cy="691356"/>
            <a:chOff x="0" y="0"/>
            <a:chExt cx="8080340" cy="691354"/>
          </a:xfrm>
        </p:grpSpPr>
        <p:sp>
          <p:nvSpPr>
            <p:cNvPr id="660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1" name="TextBox 95"/>
            <p:cNvSpPr txBox="1"/>
            <p:nvPr/>
          </p:nvSpPr>
          <p:spPr>
            <a:xfrm>
              <a:off x="0" y="19708"/>
              <a:ext cx="7974718" cy="65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 err="1"/>
                <a:t>Систематизация</a:t>
              </a:r>
              <a:r>
                <a:rPr dirty="0"/>
                <a:t> </a:t>
              </a:r>
              <a:r>
                <a:rPr dirty="0" err="1"/>
                <a:t>информации</a:t>
              </a:r>
              <a:r>
                <a:rPr dirty="0"/>
                <a:t> и </a:t>
              </a:r>
              <a:r>
                <a:rPr dirty="0" err="1"/>
                <a:t>документов</a:t>
              </a:r>
              <a:endParaRPr dirty="0"/>
            </a:p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dirty="0"/>
                <a:t>о </a:t>
              </a:r>
              <a:r>
                <a:rPr dirty="0" err="1"/>
                <a:t>проведении</a:t>
              </a:r>
              <a:r>
                <a:rPr dirty="0"/>
                <a:t> </a:t>
              </a:r>
              <a:r>
                <a:rPr dirty="0" err="1"/>
                <a:t>контрольных</a:t>
              </a:r>
              <a:r>
                <a:rPr dirty="0"/>
                <a:t> </a:t>
              </a:r>
              <a:r>
                <a:rPr dirty="0" err="1"/>
                <a:t>мероприятий</a:t>
              </a:r>
              <a:endParaRPr dirty="0"/>
            </a:p>
          </p:txBody>
        </p:sp>
      </p:grpSp>
      <p:pic>
        <p:nvPicPr>
          <p:cNvPr id="5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2953" y="5784388"/>
            <a:ext cx="532966" cy="532965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789672" y="5806049"/>
            <a:ext cx="450344" cy="450342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Прямоугольник 37"/>
          <p:cNvSpPr txBox="1"/>
          <p:nvPr/>
        </p:nvSpPr>
        <p:spPr>
          <a:xfrm rot="16200000">
            <a:off x="39791" y="3524768"/>
            <a:ext cx="1458090" cy="70788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u="sng"/>
            </a:lvl1pPr>
          </a:lstStyle>
          <a:p>
            <a:r>
              <a:rPr lang="ru-RU" sz="4000" b="0" u="none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2017</a:t>
            </a:r>
            <a:endParaRPr sz="4000" b="0" u="none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>
          <a:xfrm>
            <a:off x="11736674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8</a:t>
            </a:fld>
            <a:endParaRPr lang="ru-RU" dirty="0"/>
          </a:p>
        </p:txBody>
      </p:sp>
      <p:grpSp>
        <p:nvGrpSpPr>
          <p:cNvPr id="64" name="Группа 63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65" name="Овал 64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IV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/>
          <p:cNvSpPr/>
          <p:nvPr/>
        </p:nvSpPr>
        <p:spPr>
          <a:xfrm>
            <a:off x="-1257" y="4706340"/>
            <a:ext cx="12192000" cy="192002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-1257" y="3084600"/>
            <a:ext cx="12192000" cy="15184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237817"/>
            <a:ext cx="12192000" cy="174547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06" name="Скругленный прямоугольник 37"/>
          <p:cNvSpPr/>
          <p:nvPr/>
        </p:nvSpPr>
        <p:spPr>
          <a:xfrm>
            <a:off x="9421010" y="4871317"/>
            <a:ext cx="2021729" cy="1566334"/>
          </a:xfrm>
          <a:prstGeom prst="roundRect">
            <a:avLst>
              <a:gd name="adj" fmla="val 16667"/>
            </a:avLst>
          </a:prstGeom>
          <a:solidFill>
            <a:srgbClr val="EFF5FB"/>
          </a:solidFill>
          <a:ln w="12700">
            <a:solidFill>
              <a:srgbClr val="FFFFFF"/>
            </a:solidFill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7" name="Скругленный прямоугольник 29"/>
          <p:cNvSpPr/>
          <p:nvPr/>
        </p:nvSpPr>
        <p:spPr>
          <a:xfrm>
            <a:off x="2381849" y="4779952"/>
            <a:ext cx="2576655" cy="1728192"/>
          </a:xfrm>
          <a:prstGeom prst="roundRect">
            <a:avLst>
              <a:gd name="adj" fmla="val 16667"/>
            </a:avLst>
          </a:prstGeom>
          <a:solidFill>
            <a:srgbClr val="EFF5FB"/>
          </a:solidFill>
          <a:ln w="12700">
            <a:solidFill>
              <a:srgbClr val="FFFFFF"/>
            </a:solidFill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8" name="Скругленный прямоугольник 41"/>
          <p:cNvSpPr/>
          <p:nvPr/>
        </p:nvSpPr>
        <p:spPr>
          <a:xfrm>
            <a:off x="9421010" y="1340769"/>
            <a:ext cx="2021729" cy="3132533"/>
          </a:xfrm>
          <a:prstGeom prst="roundRect">
            <a:avLst>
              <a:gd name="adj" fmla="val 16667"/>
            </a:avLst>
          </a:prstGeom>
          <a:solidFill>
            <a:srgbClr val="EFF5FB"/>
          </a:solidFill>
          <a:ln w="12700">
            <a:solidFill>
              <a:srgbClr val="FFFFFF"/>
            </a:solidFill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9" name="Скругленный прямоугольник 40"/>
          <p:cNvSpPr/>
          <p:nvPr/>
        </p:nvSpPr>
        <p:spPr>
          <a:xfrm>
            <a:off x="5552988" y="1340768"/>
            <a:ext cx="3285067" cy="3132533"/>
          </a:xfrm>
          <a:prstGeom prst="roundRect">
            <a:avLst>
              <a:gd name="adj" fmla="val 16667"/>
            </a:avLst>
          </a:prstGeom>
          <a:solidFill>
            <a:srgbClr val="EFF5FB"/>
          </a:solidFill>
          <a:ln w="12700">
            <a:solidFill>
              <a:srgbClr val="FFFFFF"/>
            </a:solidFill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0" name="Скругленный прямоугольник 39"/>
          <p:cNvSpPr/>
          <p:nvPr/>
        </p:nvSpPr>
        <p:spPr>
          <a:xfrm>
            <a:off x="2381849" y="1340768"/>
            <a:ext cx="2576654" cy="3132533"/>
          </a:xfrm>
          <a:prstGeom prst="roundRect">
            <a:avLst>
              <a:gd name="adj" fmla="val 16667"/>
            </a:avLst>
          </a:prstGeom>
          <a:solidFill>
            <a:srgbClr val="EFF5FB"/>
          </a:solidFill>
          <a:ln w="12700">
            <a:solidFill>
              <a:srgbClr val="FFFFFF"/>
            </a:solidFill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203864"/>
                </a:solidFill>
              </a:defRPr>
            </a:pPr>
            <a:endParaRPr/>
          </a:p>
        </p:txBody>
      </p:sp>
      <p:grpSp>
        <p:nvGrpSpPr>
          <p:cNvPr id="913" name="Скругленный прямоугольник 5"/>
          <p:cNvGrpSpPr/>
          <p:nvPr/>
        </p:nvGrpSpPr>
        <p:grpSpPr>
          <a:xfrm>
            <a:off x="2732037" y="2115872"/>
            <a:ext cx="1810052" cy="695869"/>
            <a:chOff x="0" y="0"/>
            <a:chExt cx="1810050" cy="69586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11" name="Rounded Rectangle"/>
            <p:cNvSpPr/>
            <p:nvPr/>
          </p:nvSpPr>
          <p:spPr>
            <a:xfrm>
              <a:off x="0" y="0"/>
              <a:ext cx="1810051" cy="695868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 w="12700" cap="flat">
              <a:solidFill>
                <a:srgbClr val="2E75B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912" name="Первичные данные"/>
            <p:cNvSpPr txBox="1"/>
            <p:nvPr/>
          </p:nvSpPr>
          <p:spPr>
            <a:xfrm>
              <a:off x="33968" y="99013"/>
              <a:ext cx="1742115" cy="49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400" b="1">
                  <a:solidFill>
                    <a:srgbClr val="203864"/>
                  </a:solidFill>
                </a:defRPr>
              </a:lvl1pPr>
            </a:lstStyle>
            <a:p>
              <a:r>
                <a:t>Первичные данные</a:t>
              </a:r>
            </a:p>
          </p:txBody>
        </p:sp>
      </p:grpSp>
      <p:sp>
        <p:nvSpPr>
          <p:cNvPr id="918" name="TextBox 13"/>
          <p:cNvSpPr txBox="1"/>
          <p:nvPr/>
        </p:nvSpPr>
        <p:spPr>
          <a:xfrm>
            <a:off x="3319188" y="1467800"/>
            <a:ext cx="63574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203864"/>
                </a:solidFill>
              </a:defRPr>
            </a:lvl1pPr>
          </a:lstStyle>
          <a:p>
            <a:r>
              <a:rPr sz="2400" dirty="0"/>
              <a:t>АСП</a:t>
            </a:r>
            <a:endParaRPr dirty="0"/>
          </a:p>
        </p:txBody>
      </p:sp>
      <p:sp>
        <p:nvSpPr>
          <p:cNvPr id="919" name="TextBox 14"/>
          <p:cNvSpPr txBox="1"/>
          <p:nvPr/>
        </p:nvSpPr>
        <p:spPr>
          <a:xfrm>
            <a:off x="6528511" y="1614904"/>
            <a:ext cx="1397271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/>
            </a:lvl1pPr>
          </a:lstStyle>
          <a:p>
            <a:r>
              <a:t>Свод-Смарт</a:t>
            </a:r>
          </a:p>
        </p:txBody>
      </p:sp>
      <p:sp>
        <p:nvSpPr>
          <p:cNvPr id="926" name="Плюс 19"/>
          <p:cNvSpPr/>
          <p:nvPr/>
        </p:nvSpPr>
        <p:spPr>
          <a:xfrm rot="2653744">
            <a:off x="5068148" y="2285815"/>
            <a:ext cx="410663" cy="420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422"/>
                </a:moveTo>
                <a:lnTo>
                  <a:pt x="7344" y="7422"/>
                </a:lnTo>
                <a:lnTo>
                  <a:pt x="7344" y="0"/>
                </a:lnTo>
                <a:lnTo>
                  <a:pt x="14256" y="0"/>
                </a:lnTo>
                <a:lnTo>
                  <a:pt x="14256" y="7422"/>
                </a:lnTo>
                <a:lnTo>
                  <a:pt x="21600" y="7422"/>
                </a:lnTo>
                <a:lnTo>
                  <a:pt x="21600" y="14178"/>
                </a:lnTo>
                <a:lnTo>
                  <a:pt x="14256" y="14178"/>
                </a:lnTo>
                <a:lnTo>
                  <a:pt x="14256" y="21600"/>
                </a:lnTo>
                <a:lnTo>
                  <a:pt x="7344" y="21600"/>
                </a:lnTo>
                <a:lnTo>
                  <a:pt x="7344" y="14178"/>
                </a:lnTo>
                <a:lnTo>
                  <a:pt x="0" y="14178"/>
                </a:lnTo>
                <a:close/>
              </a:path>
            </a:pathLst>
          </a:custGeom>
          <a:solidFill>
            <a:srgbClr val="FF4F4F"/>
          </a:solidFill>
          <a:ln w="12700">
            <a:noFill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29" name="Скругленный прямоугольник 20"/>
          <p:cNvGrpSpPr/>
          <p:nvPr/>
        </p:nvGrpSpPr>
        <p:grpSpPr>
          <a:xfrm>
            <a:off x="2732036" y="3259499"/>
            <a:ext cx="1810052" cy="695869"/>
            <a:chOff x="0" y="0"/>
            <a:chExt cx="1810050" cy="69586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27" name="Rounded Rectangle"/>
            <p:cNvSpPr/>
            <p:nvPr/>
          </p:nvSpPr>
          <p:spPr>
            <a:xfrm>
              <a:off x="0" y="0"/>
              <a:ext cx="1810051" cy="695868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 w="12700" cap="flat">
              <a:solidFill>
                <a:srgbClr val="2E75B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928" name="Первичные данные"/>
            <p:cNvSpPr txBox="1"/>
            <p:nvPr/>
          </p:nvSpPr>
          <p:spPr>
            <a:xfrm>
              <a:off x="33968" y="99013"/>
              <a:ext cx="1742115" cy="49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400" b="1">
                  <a:solidFill>
                    <a:srgbClr val="203864"/>
                  </a:solidFill>
                </a:defRPr>
              </a:lvl1pPr>
            </a:lstStyle>
            <a:p>
              <a:r>
                <a:rPr dirty="0" err="1"/>
                <a:t>Первичные</a:t>
              </a:r>
              <a:r>
                <a:rPr dirty="0"/>
                <a:t> </a:t>
              </a:r>
              <a:r>
                <a:rPr dirty="0" err="1"/>
                <a:t>данные</a:t>
              </a:r>
              <a:endParaRPr dirty="0"/>
            </a:p>
          </p:txBody>
        </p:sp>
      </p:grpSp>
      <p:sp>
        <p:nvSpPr>
          <p:cNvPr id="939" name="Стрелка вправо 25"/>
          <p:cNvSpPr/>
          <p:nvPr/>
        </p:nvSpPr>
        <p:spPr>
          <a:xfrm>
            <a:off x="5069055" y="3373617"/>
            <a:ext cx="406401" cy="48463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44" name="Скругленный прямоугольник 28"/>
          <p:cNvGrpSpPr/>
          <p:nvPr/>
        </p:nvGrpSpPr>
        <p:grpSpPr>
          <a:xfrm>
            <a:off x="2731182" y="5616090"/>
            <a:ext cx="1810052" cy="713360"/>
            <a:chOff x="-417270" y="-1"/>
            <a:chExt cx="1810050" cy="71335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42" name="Rounded Rectangle"/>
            <p:cNvSpPr/>
            <p:nvPr/>
          </p:nvSpPr>
          <p:spPr>
            <a:xfrm>
              <a:off x="-417270" y="17489"/>
              <a:ext cx="1810050" cy="695869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 w="12700" cap="flat">
              <a:solidFill>
                <a:srgbClr val="2E75B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943" name="Первичные данные,…"/>
            <p:cNvSpPr txBox="1"/>
            <p:nvPr/>
          </p:nvSpPr>
          <p:spPr>
            <a:xfrm>
              <a:off x="-349334" y="-1"/>
              <a:ext cx="1742114" cy="701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Первичные</a:t>
              </a:r>
              <a:r>
                <a:rPr dirty="0"/>
                <a:t> </a:t>
              </a:r>
              <a:r>
                <a:rPr dirty="0" err="1"/>
                <a:t>данные</a:t>
              </a:r>
              <a:r>
                <a:rPr dirty="0"/>
                <a:t>,</a:t>
              </a:r>
              <a:endParaRPr dirty="0">
                <a:solidFill>
                  <a:srgbClr val="FFFFFF"/>
                </a:solidFill>
              </a:endParaRPr>
            </a:p>
            <a:p>
              <a:pPr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контроль</a:t>
              </a:r>
              <a:r>
                <a:rPr dirty="0"/>
                <a:t> </a:t>
              </a:r>
            </a:p>
          </p:txBody>
        </p:sp>
      </p:grpSp>
      <p:sp>
        <p:nvSpPr>
          <p:cNvPr id="945" name="Стрелка вправо 30"/>
          <p:cNvSpPr/>
          <p:nvPr/>
        </p:nvSpPr>
        <p:spPr>
          <a:xfrm>
            <a:off x="5070280" y="5428024"/>
            <a:ext cx="4250374" cy="48463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48" name="Скругленный прямоугольник 32"/>
          <p:cNvGrpSpPr/>
          <p:nvPr/>
        </p:nvGrpSpPr>
        <p:grpSpPr>
          <a:xfrm>
            <a:off x="9755759" y="2176567"/>
            <a:ext cx="1295401" cy="695868"/>
            <a:chOff x="0" y="0"/>
            <a:chExt cx="1295400" cy="69586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46" name="Rounded Rectangle"/>
            <p:cNvSpPr/>
            <p:nvPr/>
          </p:nvSpPr>
          <p:spPr>
            <a:xfrm>
              <a:off x="0" y="0"/>
              <a:ext cx="1295400" cy="695868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947" name="Отчетность ФК"/>
            <p:cNvSpPr txBox="1"/>
            <p:nvPr/>
          </p:nvSpPr>
          <p:spPr>
            <a:xfrm>
              <a:off x="33969" y="99013"/>
              <a:ext cx="1227462" cy="49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400" b="1">
                  <a:solidFill>
                    <a:srgbClr val="203864"/>
                  </a:solidFill>
                </a:defRPr>
              </a:lvl1pPr>
            </a:lstStyle>
            <a:p>
              <a:r>
                <a:rPr dirty="0" err="1"/>
                <a:t>Отчетность</a:t>
              </a:r>
              <a:r>
                <a:rPr dirty="0"/>
                <a:t> ФК</a:t>
              </a:r>
            </a:p>
          </p:txBody>
        </p:sp>
      </p:grpSp>
      <p:sp>
        <p:nvSpPr>
          <p:cNvPr id="949" name="Стрелка вправо 33"/>
          <p:cNvSpPr/>
          <p:nvPr/>
        </p:nvSpPr>
        <p:spPr>
          <a:xfrm>
            <a:off x="8936556" y="2293009"/>
            <a:ext cx="406401" cy="48463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0" name="Стрелка вправо 34"/>
          <p:cNvSpPr/>
          <p:nvPr/>
        </p:nvSpPr>
        <p:spPr>
          <a:xfrm>
            <a:off x="8933378" y="3367013"/>
            <a:ext cx="406401" cy="484633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953" name="Скругленный прямоугольник 35"/>
          <p:cNvGrpSpPr/>
          <p:nvPr/>
        </p:nvGrpSpPr>
        <p:grpSpPr>
          <a:xfrm>
            <a:off x="9784173" y="3259499"/>
            <a:ext cx="1295401" cy="695868"/>
            <a:chOff x="0" y="0"/>
            <a:chExt cx="1295400" cy="69586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1" name="Rounded Rectangle"/>
            <p:cNvSpPr/>
            <p:nvPr/>
          </p:nvSpPr>
          <p:spPr>
            <a:xfrm>
              <a:off x="0" y="0"/>
              <a:ext cx="1295400" cy="695868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952" name="Отчетность ФК"/>
            <p:cNvSpPr txBox="1"/>
            <p:nvPr/>
          </p:nvSpPr>
          <p:spPr>
            <a:xfrm>
              <a:off x="33969" y="99013"/>
              <a:ext cx="1227462" cy="49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400" b="1">
                  <a:solidFill>
                    <a:srgbClr val="203864"/>
                  </a:solidFill>
                </a:defRPr>
              </a:lvl1pPr>
            </a:lstStyle>
            <a:p>
              <a:r>
                <a:t>Отчетность ФК</a:t>
              </a:r>
            </a:p>
          </p:txBody>
        </p:sp>
      </p:grpSp>
      <p:grpSp>
        <p:nvGrpSpPr>
          <p:cNvPr id="956" name="Скругленный прямоугольник 36"/>
          <p:cNvGrpSpPr/>
          <p:nvPr/>
        </p:nvGrpSpPr>
        <p:grpSpPr>
          <a:xfrm>
            <a:off x="9784172" y="5597929"/>
            <a:ext cx="1295401" cy="695868"/>
            <a:chOff x="0" y="0"/>
            <a:chExt cx="1295400" cy="69586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4" name="Rounded Rectangle"/>
            <p:cNvSpPr/>
            <p:nvPr/>
          </p:nvSpPr>
          <p:spPr>
            <a:xfrm>
              <a:off x="0" y="0"/>
              <a:ext cx="1295400" cy="695868"/>
            </a:xfrm>
            <a:prstGeom prst="roundRect">
              <a:avLst>
                <a:gd name="adj" fmla="val 16667"/>
              </a:avLst>
            </a:prstGeom>
            <a:solidFill>
              <a:srgbClr val="DEEBF7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955" name="Отчетность ФК"/>
            <p:cNvSpPr txBox="1"/>
            <p:nvPr/>
          </p:nvSpPr>
          <p:spPr>
            <a:xfrm>
              <a:off x="33969" y="99013"/>
              <a:ext cx="1227462" cy="497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1400" b="1">
                  <a:solidFill>
                    <a:srgbClr val="203864"/>
                  </a:solidFill>
                </a:defRPr>
              </a:lvl1pPr>
            </a:lstStyle>
            <a:p>
              <a:r>
                <a:t>Отчетность ФК</a:t>
              </a:r>
            </a:p>
          </p:txBody>
        </p:sp>
      </p:grpSp>
      <p:sp>
        <p:nvSpPr>
          <p:cNvPr id="957" name="TextBox 38"/>
          <p:cNvSpPr txBox="1"/>
          <p:nvPr/>
        </p:nvSpPr>
        <p:spPr>
          <a:xfrm>
            <a:off x="9433707" y="1403670"/>
            <a:ext cx="200903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1000" b="1">
                <a:solidFill>
                  <a:srgbClr val="203864"/>
                </a:solidFill>
              </a:defRPr>
            </a:pPr>
            <a:r>
              <a:rPr dirty="0" err="1" smtClean="0"/>
              <a:t>Регламентированная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smtClean="0"/>
              <a:t>и </a:t>
            </a:r>
            <a:r>
              <a:rPr dirty="0" err="1"/>
              <a:t>нерегламентированная</a:t>
            </a:r>
            <a:r>
              <a:rPr dirty="0"/>
              <a:t> </a:t>
            </a:r>
            <a:r>
              <a:rPr dirty="0" err="1"/>
              <a:t>отчетность</a:t>
            </a:r>
            <a:r>
              <a:rPr dirty="0"/>
              <a:t>, </a:t>
            </a:r>
            <a:r>
              <a:rPr dirty="0" err="1"/>
              <a:t>формируемая</a:t>
            </a:r>
            <a:r>
              <a:rPr dirty="0"/>
              <a:t> </a:t>
            </a:r>
          </a:p>
          <a:p>
            <a:pPr algn="ctr">
              <a:defRPr sz="1000" b="1">
                <a:solidFill>
                  <a:srgbClr val="203864"/>
                </a:solidFill>
              </a:defRPr>
            </a:pPr>
            <a:r>
              <a:rPr dirty="0" err="1"/>
              <a:t>КАУвФБС</a:t>
            </a:r>
            <a:endParaRPr dirty="0"/>
          </a:p>
        </p:txBody>
      </p:sp>
      <p:sp>
        <p:nvSpPr>
          <p:cNvPr id="958" name="TextBox 31"/>
          <p:cNvSpPr txBox="1"/>
          <p:nvPr/>
        </p:nvSpPr>
        <p:spPr>
          <a:xfrm>
            <a:off x="2381849" y="4851960"/>
            <a:ext cx="2576655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1400" b="1">
                <a:solidFill>
                  <a:srgbClr val="203864"/>
                </a:solidFill>
              </a:defRPr>
            </a:lvl1pPr>
          </a:lstStyle>
          <a:p>
            <a:r>
              <a:rPr dirty="0" smtClean="0"/>
              <a:t>АСП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err="1" smtClean="0"/>
              <a:t>на</a:t>
            </a:r>
            <a:r>
              <a:rPr dirty="0" smtClean="0"/>
              <a:t> </a:t>
            </a:r>
            <a:r>
              <a:rPr dirty="0" err="1"/>
              <a:t>новой</a:t>
            </a:r>
            <a:r>
              <a:rPr dirty="0"/>
              <a:t> </a:t>
            </a:r>
            <a:r>
              <a:rPr dirty="0" err="1"/>
              <a:t>технологической</a:t>
            </a:r>
            <a:r>
              <a:rPr dirty="0"/>
              <a:t> </a:t>
            </a:r>
            <a:r>
              <a:rPr dirty="0" err="1"/>
              <a:t>платформе</a:t>
            </a:r>
            <a:endParaRPr dirty="0"/>
          </a:p>
        </p:txBody>
      </p:sp>
      <p:sp>
        <p:nvSpPr>
          <p:cNvPr id="959" name="TextBox 42"/>
          <p:cNvSpPr txBox="1"/>
          <p:nvPr/>
        </p:nvSpPr>
        <p:spPr>
          <a:xfrm>
            <a:off x="9580971" y="4929005"/>
            <a:ext cx="1727196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000" b="1">
                <a:solidFill>
                  <a:srgbClr val="203864"/>
                </a:solidFill>
              </a:defRPr>
            </a:pPr>
            <a:r>
              <a:rPr dirty="0" err="1" smtClean="0"/>
              <a:t>Регламентированная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dirty="0" smtClean="0"/>
              <a:t>и </a:t>
            </a:r>
            <a:r>
              <a:rPr dirty="0" err="1"/>
              <a:t>нерегламентированная</a:t>
            </a:r>
            <a:r>
              <a:rPr dirty="0"/>
              <a:t> </a:t>
            </a:r>
            <a:r>
              <a:rPr dirty="0" err="1"/>
              <a:t>отчетность</a:t>
            </a:r>
            <a:r>
              <a:rPr dirty="0"/>
              <a:t>, </a:t>
            </a:r>
            <a:r>
              <a:rPr dirty="0" err="1"/>
              <a:t>формируемая</a:t>
            </a:r>
            <a:r>
              <a:rPr dirty="0"/>
              <a:t> </a:t>
            </a:r>
          </a:p>
          <a:p>
            <a:pPr algn="ctr">
              <a:defRPr sz="1000" b="1">
                <a:solidFill>
                  <a:srgbClr val="203864"/>
                </a:solidFill>
              </a:defRPr>
            </a:pPr>
            <a:r>
              <a:rPr dirty="0" err="1"/>
              <a:t>КАУвФБС</a:t>
            </a:r>
            <a:endParaRPr dirty="0"/>
          </a:p>
        </p:txBody>
      </p:sp>
      <p:grpSp>
        <p:nvGrpSpPr>
          <p:cNvPr id="60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61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2" name="TextBox 95"/>
            <p:cNvSpPr txBox="1"/>
            <p:nvPr/>
          </p:nvSpPr>
          <p:spPr>
            <a:xfrm>
              <a:off x="0" y="143716"/>
              <a:ext cx="7974718" cy="3357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Этапы автоматизации отчетности в период с 2017 по 2019 год</a:t>
              </a:r>
              <a:endParaRPr dirty="0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5557748" y="2115872"/>
            <a:ext cx="3285071" cy="756564"/>
          </a:xfrm>
          <a:prstGeom prst="rect">
            <a:avLst/>
          </a:prstGeom>
          <a:solidFill>
            <a:srgbClr val="F4C2C2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52985" y="2105174"/>
            <a:ext cx="1642482" cy="36933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УФК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7220087" y="2106907"/>
            <a:ext cx="1642482" cy="36933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ЦАФК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3120" y="2539639"/>
            <a:ext cx="2831863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Ввод и корректировка вручную, контроль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5557748" y="3268464"/>
            <a:ext cx="3285071" cy="75656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5552985" y="3257766"/>
            <a:ext cx="1642482" cy="36933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УФК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7220087" y="3259499"/>
            <a:ext cx="1642482" cy="36933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ЦАФК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793120" y="3692231"/>
            <a:ext cx="2458363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Автоматическая выгрузка, контроль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>
          <a:xfrm>
            <a:off x="11856640" y="6616143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9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79376" y="1742910"/>
            <a:ext cx="1512168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2017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9376" y="3454918"/>
            <a:ext cx="1512168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2018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79376" y="5300542"/>
            <a:ext cx="1512168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spc="0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latin typeface="Arial Black" panose="020B0A04020102020204" pitchFamily="34" charset="0"/>
                <a:sym typeface="Calibri"/>
              </a:rPr>
              <a:t>2019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FillTx/>
              <a:latin typeface="Arial Black" panose="020B0A04020102020204" pitchFamily="34" charset="0"/>
              <a:sym typeface="Calibri"/>
            </a:endParaRPr>
          </a:p>
        </p:txBody>
      </p:sp>
      <p:grpSp>
        <p:nvGrpSpPr>
          <p:cNvPr id="65" name="Группа 64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67" name="Овал 66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IV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Равнобедренный треугольник 60"/>
          <p:cNvSpPr/>
          <p:nvPr/>
        </p:nvSpPr>
        <p:spPr>
          <a:xfrm rot="10800000">
            <a:off x="8093913" y="1141140"/>
            <a:ext cx="2416574" cy="3207600"/>
          </a:xfrm>
          <a:prstGeom prst="triangle">
            <a:avLst/>
          </a:prstGeom>
          <a:gradFill>
            <a:gsLst>
              <a:gs pos="16000">
                <a:schemeClr val="bg1"/>
              </a:gs>
              <a:gs pos="98000">
                <a:srgbClr val="448AC9"/>
              </a:gs>
            </a:gsLst>
            <a:lin ang="16200000" scaled="0"/>
          </a:gra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464" name="Group"/>
          <p:cNvGrpSpPr/>
          <p:nvPr/>
        </p:nvGrpSpPr>
        <p:grpSpPr>
          <a:xfrm>
            <a:off x="4111659" y="260648"/>
            <a:ext cx="8080342" cy="691657"/>
            <a:chOff x="0" y="-300"/>
            <a:chExt cx="8080341" cy="691655"/>
          </a:xfrm>
        </p:grpSpPr>
        <p:sp>
          <p:nvSpPr>
            <p:cNvPr id="462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3" name="TextBox 95"/>
            <p:cNvSpPr txBox="1"/>
            <p:nvPr/>
          </p:nvSpPr>
          <p:spPr>
            <a:xfrm>
              <a:off x="0" y="-300"/>
              <a:ext cx="7974718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Формирование карты рисков</a:t>
              </a:r>
              <a:r>
                <a:rPr lang="en-US" dirty="0" smtClean="0"/>
                <a:t/>
              </a:r>
              <a:br>
                <a:rPr lang="en-US" dirty="0" smtClean="0"/>
              </a:br>
              <a:r>
                <a:rPr lang="ru-RU" dirty="0" smtClean="0"/>
                <a:t>в финансово-бюджетной сфере на 2019 год</a:t>
              </a:r>
              <a:endParaRPr dirty="0"/>
            </a:p>
          </p:txBody>
        </p:sp>
      </p:grpSp>
      <p:grpSp>
        <p:nvGrpSpPr>
          <p:cNvPr id="469" name="Группа 468"/>
          <p:cNvGrpSpPr/>
          <p:nvPr/>
        </p:nvGrpSpPr>
        <p:grpSpPr>
          <a:xfrm>
            <a:off x="577128" y="1268760"/>
            <a:ext cx="3862688" cy="5175432"/>
            <a:chOff x="577128" y="1268760"/>
            <a:chExt cx="3862688" cy="5175432"/>
          </a:xfrm>
        </p:grpSpPr>
        <p:sp>
          <p:nvSpPr>
            <p:cNvPr id="3" name="TextBox 2"/>
            <p:cNvSpPr txBox="1"/>
            <p:nvPr/>
          </p:nvSpPr>
          <p:spPr>
            <a:xfrm>
              <a:off x="1026256" y="1268760"/>
              <a:ext cx="2736304" cy="6001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Поручение ЦАФК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от 20 июня 2018 года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№</a:t>
              </a:r>
              <a:r>
                <a:rPr kumimoji="0" lang="ru-RU" sz="11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 07-04-05/21-12622</a:t>
              </a:r>
              <a:endParaRPr kumimoji="0" lang="ru-RU" sz="11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grpSp>
          <p:nvGrpSpPr>
            <p:cNvPr id="452" name="Группа 451"/>
            <p:cNvGrpSpPr/>
            <p:nvPr/>
          </p:nvGrpSpPr>
          <p:grpSpPr>
            <a:xfrm>
              <a:off x="577128" y="1844824"/>
              <a:ext cx="3862688" cy="4599368"/>
              <a:chOff x="577128" y="1844824"/>
              <a:chExt cx="3862688" cy="4599368"/>
            </a:xfrm>
          </p:grpSpPr>
          <p:pic>
            <p:nvPicPr>
              <p:cNvPr id="1027" name="Picture 3" descr="D:\Презентации\Кузьмина\federal-okrug2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7128" y="4149080"/>
                <a:ext cx="3862688" cy="22951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4" name="Прямая соединительная линия 13"/>
              <p:cNvCxnSpPr/>
              <p:nvPr/>
            </p:nvCxnSpPr>
            <p:spPr>
              <a:xfrm flipH="1">
                <a:off x="1415480" y="1844824"/>
                <a:ext cx="964790" cy="2786805"/>
              </a:xfrm>
              <a:prstGeom prst="line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2387588" y="1844824"/>
                <a:ext cx="1044116" cy="2808312"/>
              </a:xfrm>
              <a:prstGeom prst="line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4" name="Группа 3"/>
              <p:cNvGrpSpPr/>
              <p:nvPr/>
            </p:nvGrpSpPr>
            <p:grpSpPr>
              <a:xfrm>
                <a:off x="1699600" y="3827140"/>
                <a:ext cx="1438686" cy="697841"/>
                <a:chOff x="1012340" y="3590721"/>
                <a:chExt cx="1438686" cy="697841"/>
              </a:xfrm>
            </p:grpSpPr>
            <p:grpSp>
              <p:nvGrpSpPr>
                <p:cNvPr id="18" name="Группа 17"/>
                <p:cNvGrpSpPr/>
                <p:nvPr/>
              </p:nvGrpSpPr>
              <p:grpSpPr>
                <a:xfrm>
                  <a:off x="1188800" y="3590721"/>
                  <a:ext cx="370705" cy="355506"/>
                  <a:chOff x="1201508" y="5416776"/>
                  <a:chExt cx="656726" cy="629802"/>
                </a:xfrm>
              </p:grpSpPr>
              <p:pic>
                <p:nvPicPr>
                  <p:cNvPr id="25" name="Picture 20" descr="C:\Users\3053\Desktop\Безымянный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01508" y="5416776"/>
                    <a:ext cx="656726" cy="6298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6" name="Picture 83" descr="C:\Users\3053\Desktop\180px-Roskazna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1451114" y="5512367"/>
                    <a:ext cx="116384" cy="1205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19" name="Группа 18"/>
                <p:cNvGrpSpPr/>
                <p:nvPr/>
              </p:nvGrpSpPr>
              <p:grpSpPr>
                <a:xfrm>
                  <a:off x="1894831" y="3590721"/>
                  <a:ext cx="370705" cy="355506"/>
                  <a:chOff x="1969134" y="5416776"/>
                  <a:chExt cx="656726" cy="629802"/>
                </a:xfrm>
              </p:grpSpPr>
              <p:pic>
                <p:nvPicPr>
                  <p:cNvPr id="23" name="Picture 20" descr="C:\Users\3053\Desktop\Безымянный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969134" y="5416776"/>
                    <a:ext cx="656726" cy="6298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4" name="Picture 83" descr="C:\Users\3053\Desktop\180px-Roskazna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2239305" y="5529200"/>
                    <a:ext cx="116384" cy="1205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20" name="Группа 19"/>
                <p:cNvGrpSpPr/>
                <p:nvPr/>
              </p:nvGrpSpPr>
              <p:grpSpPr>
                <a:xfrm>
                  <a:off x="1542905" y="3590721"/>
                  <a:ext cx="370705" cy="355506"/>
                  <a:chOff x="2690290" y="5416776"/>
                  <a:chExt cx="656726" cy="629802"/>
                </a:xfrm>
              </p:grpSpPr>
              <p:pic>
                <p:nvPicPr>
                  <p:cNvPr id="21" name="Picture 20" descr="C:\Users\3053\Desktop\Безымянный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90290" y="5416776"/>
                    <a:ext cx="656726" cy="6298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2" name="Picture 83" descr="C:\Users\3053\Desktop\180px-Roskazna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2960461" y="5518834"/>
                    <a:ext cx="116384" cy="1205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29" name="Группа 28"/>
                <p:cNvGrpSpPr/>
                <p:nvPr/>
              </p:nvGrpSpPr>
              <p:grpSpPr>
                <a:xfrm>
                  <a:off x="1012340" y="3933056"/>
                  <a:ext cx="370705" cy="355506"/>
                  <a:chOff x="1201508" y="5416776"/>
                  <a:chExt cx="656726" cy="629802"/>
                </a:xfrm>
              </p:grpSpPr>
              <p:pic>
                <p:nvPicPr>
                  <p:cNvPr id="30" name="Picture 20" descr="C:\Users\3053\Desktop\Безымянный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01508" y="5416776"/>
                    <a:ext cx="656726" cy="6298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1" name="Picture 83" descr="C:\Users\3053\Desktop\180px-Roskazna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1451114" y="5512367"/>
                    <a:ext cx="116384" cy="1205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32" name="Группа 31"/>
                <p:cNvGrpSpPr/>
                <p:nvPr/>
              </p:nvGrpSpPr>
              <p:grpSpPr>
                <a:xfrm>
                  <a:off x="1718371" y="3933056"/>
                  <a:ext cx="370705" cy="355506"/>
                  <a:chOff x="1969134" y="5416776"/>
                  <a:chExt cx="656726" cy="629802"/>
                </a:xfrm>
              </p:grpSpPr>
              <p:pic>
                <p:nvPicPr>
                  <p:cNvPr id="33" name="Picture 20" descr="C:\Users\3053\Desktop\Безымянный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969134" y="5416776"/>
                    <a:ext cx="656726" cy="6298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4" name="Picture 83" descr="C:\Users\3053\Desktop\180px-Roskazna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2239305" y="5529200"/>
                    <a:ext cx="116384" cy="1205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35" name="Группа 34"/>
                <p:cNvGrpSpPr/>
                <p:nvPr/>
              </p:nvGrpSpPr>
              <p:grpSpPr>
                <a:xfrm>
                  <a:off x="1366445" y="3933056"/>
                  <a:ext cx="370705" cy="355506"/>
                  <a:chOff x="2690290" y="5416776"/>
                  <a:chExt cx="656726" cy="629802"/>
                </a:xfrm>
              </p:grpSpPr>
              <p:pic>
                <p:nvPicPr>
                  <p:cNvPr id="36" name="Picture 20" descr="C:\Users\3053\Desktop\Безымянный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690290" y="5416776"/>
                    <a:ext cx="656726" cy="6298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37" name="Picture 83" descr="C:\Users\3053\Desktop\180px-Roskazna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2960461" y="5518834"/>
                    <a:ext cx="116384" cy="1205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grpSp>
              <p:nvGrpSpPr>
                <p:cNvPr id="38" name="Группа 37"/>
                <p:cNvGrpSpPr/>
                <p:nvPr/>
              </p:nvGrpSpPr>
              <p:grpSpPr>
                <a:xfrm>
                  <a:off x="2080321" y="3933056"/>
                  <a:ext cx="370705" cy="355506"/>
                  <a:chOff x="1969134" y="5416776"/>
                  <a:chExt cx="656726" cy="629802"/>
                </a:xfrm>
              </p:grpSpPr>
              <p:pic>
                <p:nvPicPr>
                  <p:cNvPr id="39" name="Picture 20" descr="C:\Users\3053\Desktop\Безымянный.png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969134" y="5416776"/>
                    <a:ext cx="656726" cy="62980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40" name="Picture 83" descr="C:\Users\3053\Desktop\180px-Roskazna.pn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/>
                  <a:srcRect/>
                  <a:stretch>
                    <a:fillRect/>
                  </a:stretch>
                </p:blipFill>
                <p:spPr bwMode="auto">
                  <a:xfrm>
                    <a:off x="2239305" y="5529200"/>
                    <a:ext cx="116384" cy="12054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</p:grpSp>
          <p:grpSp>
            <p:nvGrpSpPr>
              <p:cNvPr id="60" name="Группа 59"/>
              <p:cNvGrpSpPr/>
              <p:nvPr/>
            </p:nvGrpSpPr>
            <p:grpSpPr>
              <a:xfrm>
                <a:off x="1506299" y="2176289"/>
                <a:ext cx="1767469" cy="1495434"/>
                <a:chOff x="1516027" y="2176289"/>
                <a:chExt cx="1767469" cy="1495434"/>
              </a:xfrm>
            </p:grpSpPr>
            <p:grpSp>
              <p:nvGrpSpPr>
                <p:cNvPr id="51" name="Группа 50"/>
                <p:cNvGrpSpPr/>
                <p:nvPr/>
              </p:nvGrpSpPr>
              <p:grpSpPr>
                <a:xfrm>
                  <a:off x="1516027" y="2176289"/>
                  <a:ext cx="1767469" cy="1495434"/>
                  <a:chOff x="1535077" y="2166764"/>
                  <a:chExt cx="1767469" cy="1495434"/>
                </a:xfrm>
              </p:grpSpPr>
              <p:sp>
                <p:nvSpPr>
                  <p:cNvPr id="44" name="Прямоугольник 43"/>
                  <p:cNvSpPr/>
                  <p:nvPr/>
                </p:nvSpPr>
                <p:spPr>
                  <a:xfrm>
                    <a:off x="1535077" y="2166764"/>
                    <a:ext cx="1767469" cy="1495434"/>
                  </a:xfrm>
                  <a:prstGeom prst="rect">
                    <a:avLst/>
                  </a:prstGeom>
                  <a:solidFill>
                    <a:srgbClr val="FFFFFF"/>
                  </a:solidFill>
                  <a:ln w="3175" cap="flat">
                    <a:solidFill>
                      <a:schemeClr val="bg1">
                        <a:lumMod val="85000"/>
                      </a:schemeClr>
                    </a:solidFill>
                    <a:prstDash val="solid"/>
                    <a:miter lim="800000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ctr">
                    <a:spAutoFit/>
                  </a:bodyPr>
                  <a:lstStyle/>
                  <a:p>
                    <a:pPr marL="0" marR="0" indent="0" algn="l" defTabSz="914400" rtl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ru-RU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latin typeface="+mn-lt"/>
                      <a:ea typeface="+mn-ea"/>
                      <a:cs typeface="+mn-cs"/>
                      <a:sym typeface="Calibri"/>
                    </a:endParaRPr>
                  </a:p>
                </p:txBody>
              </p:sp>
              <p:pic>
                <p:nvPicPr>
                  <p:cNvPr id="1026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616107" y="2704306"/>
                    <a:ext cx="1628148" cy="86871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52" name="TextBox 51"/>
                <p:cNvSpPr txBox="1"/>
                <p:nvPr/>
              </p:nvSpPr>
              <p:spPr>
                <a:xfrm>
                  <a:off x="1631504" y="2209157"/>
                  <a:ext cx="1512168" cy="46166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t">
                  <a:spAutoFit/>
                </a:bodyPr>
                <a:lstStyle/>
                <a:p>
                  <a:pPr marL="0" marR="0" indent="0" algn="ctr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ru-RU" sz="1200" b="1" i="0" u="none" strike="noStrike" cap="none" spc="0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  <a:sym typeface="Calibri"/>
                    </a:rPr>
                    <a:t>Карта рисков в ФБС</a:t>
                  </a:r>
                </a:p>
                <a:p>
                  <a:pPr marL="0" marR="0" indent="0" algn="ctr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lang="ru-RU" sz="1200" b="1" dirty="0" smtClean="0"/>
                    <a:t>на 2018 год</a:t>
                  </a:r>
                  <a:endParaRPr kumimoji="0" lang="ru-RU" sz="1200" b="1" i="0" u="none" strike="noStrike" cap="none" spc="0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sym typeface="Calibri"/>
                  </a:endParaRPr>
                </a:p>
              </p:txBody>
            </p:sp>
          </p:grpSp>
        </p:grpSp>
      </p:grpSp>
      <p:grpSp>
        <p:nvGrpSpPr>
          <p:cNvPr id="467" name="Группа 466"/>
          <p:cNvGrpSpPr/>
          <p:nvPr/>
        </p:nvGrpSpPr>
        <p:grpSpPr>
          <a:xfrm>
            <a:off x="4167794" y="2636913"/>
            <a:ext cx="3541969" cy="1994716"/>
            <a:chOff x="4167794" y="2636913"/>
            <a:chExt cx="3541969" cy="1994716"/>
          </a:xfrm>
        </p:grpSpPr>
        <p:sp>
          <p:nvSpPr>
            <p:cNvPr id="63" name="Стрелка вниз 62"/>
            <p:cNvSpPr/>
            <p:nvPr/>
          </p:nvSpPr>
          <p:spPr>
            <a:xfrm rot="16200000">
              <a:off x="4941421" y="1863286"/>
              <a:ext cx="1994716" cy="3541969"/>
            </a:xfrm>
            <a:prstGeom prst="downArrow">
              <a:avLst>
                <a:gd name="adj1" fmla="val 65921"/>
                <a:gd name="adj2" fmla="val 37336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48000">
                  <a:schemeClr val="bg1">
                    <a:lumMod val="95000"/>
                  </a:schemeClr>
                </a:gs>
                <a:gs pos="98000">
                  <a:schemeClr val="bg1"/>
                </a:gs>
              </a:gsLst>
              <a:lin ang="16200000" scaled="0"/>
              <a:tileRect/>
            </a:gra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83832" y="3284984"/>
              <a:ext cx="2592288" cy="769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0" i="0" u="none" strike="noStrike" cap="none" spc="0" normalizeH="0" baseline="0" dirty="0" smtClean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Arial Black" panose="020B0A04020102020204" pitchFamily="34" charset="0"/>
                  <a:sym typeface="Calibri"/>
                </a:rPr>
                <a:t>КОНСОЛИДИРОВАННАЯ ПОЗИЦИЯ</a:t>
              </a: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ru-RU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 федеральным округам</a:t>
              </a:r>
              <a:endParaRPr kumimoji="0" lang="ru-RU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endParaRPr>
            </a:p>
          </p:txBody>
        </p:sp>
      </p:grpSp>
      <p:grpSp>
        <p:nvGrpSpPr>
          <p:cNvPr id="468" name="Группа 467"/>
          <p:cNvGrpSpPr/>
          <p:nvPr/>
        </p:nvGrpSpPr>
        <p:grpSpPr>
          <a:xfrm>
            <a:off x="7608168" y="1201854"/>
            <a:ext cx="3384376" cy="4907143"/>
            <a:chOff x="7608168" y="1393033"/>
            <a:chExt cx="3384376" cy="4907143"/>
          </a:xfrm>
        </p:grpSpPr>
        <p:pic>
          <p:nvPicPr>
            <p:cNvPr id="42" name="Рисунок 15" descr="Рисунок 15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123601" y="3788659"/>
              <a:ext cx="334461" cy="331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3" name="Рисунок 12" descr="Рисунок 12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123601" y="2214425"/>
              <a:ext cx="334461" cy="331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" name="Овал 4"/>
            <p:cNvSpPr/>
            <p:nvPr/>
          </p:nvSpPr>
          <p:spPr>
            <a:xfrm>
              <a:off x="8765825" y="2651364"/>
              <a:ext cx="1050012" cy="1050012"/>
            </a:xfrm>
            <a:prstGeom prst="ellipse">
              <a:avLst/>
            </a:prstGeom>
            <a:solidFill>
              <a:schemeClr val="bg1"/>
            </a:solidFill>
            <a:ln w="12700" cap="flat">
              <a:solidFill>
                <a:srgbClr val="00B0F0"/>
              </a:solidFill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pic>
          <p:nvPicPr>
            <p:cNvPr id="45" name="Рисунок 15" descr="Рисунок 15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916870" y="3010846"/>
              <a:ext cx="334461" cy="331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" name="Рисунок 15" descr="Рисунок 15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728098" y="2420507"/>
              <a:ext cx="334461" cy="331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7" name="Рисунок 15" descr="Рисунок 15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518044" y="2420507"/>
              <a:ext cx="334461" cy="331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" name="Рисунок 15" descr="Рисунок 15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8375798" y="3010846"/>
              <a:ext cx="334461" cy="331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" name="Рисунок 12" descr="Рисунок 12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8508519" y="3510068"/>
              <a:ext cx="334461" cy="331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" name="Рисунок 12" descr="Рисунок 12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9728098" y="3539717"/>
              <a:ext cx="334461" cy="3310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29" name="Picture 5" descr="D:\Презентации\Кузьмина\1889_bi.gi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35136" y="2996764"/>
              <a:ext cx="330441" cy="3925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9" name="TextBox 58"/>
            <p:cNvSpPr txBox="1"/>
            <p:nvPr/>
          </p:nvSpPr>
          <p:spPr>
            <a:xfrm>
              <a:off x="7608168" y="1393033"/>
              <a:ext cx="3384376" cy="400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strike="noStrike" cap="none" spc="0" normalizeH="0" baseline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FillTx/>
                  <a:sym typeface="Calibri"/>
                </a:rPr>
                <a:t>Панельная дискуссия</a:t>
              </a:r>
            </a:p>
          </p:txBody>
        </p:sp>
        <p:grpSp>
          <p:nvGrpSpPr>
            <p:cNvPr id="78" name="Группа 77"/>
            <p:cNvGrpSpPr/>
            <p:nvPr/>
          </p:nvGrpSpPr>
          <p:grpSpPr>
            <a:xfrm>
              <a:off x="8416621" y="4509120"/>
              <a:ext cx="1767469" cy="1791056"/>
              <a:chOff x="1516027" y="2176289"/>
              <a:chExt cx="1767469" cy="1495434"/>
            </a:xfrm>
          </p:grpSpPr>
          <p:grpSp>
            <p:nvGrpSpPr>
              <p:cNvPr id="79" name="Группа 78"/>
              <p:cNvGrpSpPr/>
              <p:nvPr/>
            </p:nvGrpSpPr>
            <p:grpSpPr>
              <a:xfrm>
                <a:off x="1516027" y="2176289"/>
                <a:ext cx="1767469" cy="1495434"/>
                <a:chOff x="1535077" y="2166764"/>
                <a:chExt cx="1767469" cy="1495434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>
                  <a:off x="1535077" y="2166764"/>
                  <a:ext cx="1767469" cy="1495434"/>
                </a:xfrm>
                <a:prstGeom prst="rect">
                  <a:avLst/>
                </a:prstGeom>
                <a:solidFill>
                  <a:srgbClr val="FFFFFF"/>
                </a:solidFill>
                <a:ln w="3175" cap="flat">
                  <a:solidFill>
                    <a:schemeClr val="bg1">
                      <a:lumMod val="85000"/>
                    </a:schemeClr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45719" tIns="45719" rIns="45719" bIns="45719" numCol="1" spcCol="38100" rtlCol="0" anchor="ctr">
                  <a:spAutoFit/>
                </a:bodyPr>
                <a:lstStyle/>
                <a:p>
                  <a:pPr marL="0" marR="0" indent="0" algn="l" defTabSz="914400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ru-RU" sz="1800" b="0" i="0" u="none" strike="noStrike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+mn-lt"/>
                    <a:ea typeface="+mn-ea"/>
                    <a:cs typeface="+mn-cs"/>
                    <a:sym typeface="Calibri"/>
                  </a:endParaRPr>
                </a:p>
              </p:txBody>
            </p:sp>
            <p:pic>
              <p:nvPicPr>
                <p:cNvPr id="82" name="Picture 2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16107" y="2799448"/>
                  <a:ext cx="1628148" cy="77356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80" name="TextBox 79"/>
              <p:cNvSpPr txBox="1"/>
              <p:nvPr/>
            </p:nvSpPr>
            <p:spPr>
              <a:xfrm>
                <a:off x="1641232" y="2240968"/>
                <a:ext cx="1512168" cy="50110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1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sym typeface="Calibri"/>
                  </a:rPr>
                  <a:t>Предложения в проект</a:t>
                </a:r>
              </a:p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1100" b="1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sym typeface="Calibri"/>
                  </a:rPr>
                  <a:t>карты рисков в ФБС</a:t>
                </a:r>
              </a:p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ru-RU" sz="1100" b="1" dirty="0" smtClean="0"/>
                  <a:t>на 2019 год</a:t>
                </a:r>
                <a:endParaRPr kumimoji="0" lang="ru-RU" sz="11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sym typeface="Calibri"/>
                </a:endParaRPr>
              </a:p>
            </p:txBody>
          </p:sp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736674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10</a:t>
            </a:fld>
            <a:endParaRPr lang="ru-RU" dirty="0"/>
          </a:p>
        </p:txBody>
      </p:sp>
      <p:grpSp>
        <p:nvGrpSpPr>
          <p:cNvPr id="67" name="Группа 66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68" name="Овал 67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>
                  <a:solidFill>
                    <a:schemeClr val="bg1"/>
                  </a:solidFill>
                  <a:latin typeface="Georgia" panose="02040502050405020303" pitchFamily="18" charset="0"/>
                </a:rPr>
                <a:t>V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12300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093100"/>
            <a:ext cx="12192000" cy="320810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1239" name="Прямоугольник 63"/>
          <p:cNvGrpSpPr/>
          <p:nvPr/>
        </p:nvGrpSpPr>
        <p:grpSpPr>
          <a:xfrm>
            <a:off x="347147" y="5442280"/>
            <a:ext cx="11641479" cy="673307"/>
            <a:chOff x="0" y="1167"/>
            <a:chExt cx="11641478" cy="673306"/>
          </a:xfrm>
        </p:grpSpPr>
        <p:sp>
          <p:nvSpPr>
            <p:cNvPr id="1237" name="Rectangle"/>
            <p:cNvSpPr/>
            <p:nvPr/>
          </p:nvSpPr>
          <p:spPr>
            <a:xfrm>
              <a:off x="0" y="1167"/>
              <a:ext cx="11641478" cy="673306"/>
            </a:xfrm>
            <a:prstGeom prst="rect">
              <a:avLst/>
            </a:prstGeom>
            <a:noFill/>
            <a:ln w="12700" cap="flat">
              <a:solidFill>
                <a:srgbClr val="2E75B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sz="12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1238" name="проект МОДЕЛИ осуществления контроля в финансово-бюджетной сфере"/>
            <p:cNvSpPr txBox="1"/>
            <p:nvPr/>
          </p:nvSpPr>
          <p:spPr>
            <a:xfrm>
              <a:off x="0" y="183932"/>
              <a:ext cx="11641478" cy="307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indent="630237">
                <a:defRPr sz="1400">
                  <a:solidFill>
                    <a:srgbClr val="0D0D0D"/>
                  </a:solidFill>
                </a:defRPr>
              </a:pPr>
              <a:r>
                <a:rPr lang="ru-RU" dirty="0" smtClean="0"/>
                <a:t>	</a:t>
              </a:r>
              <a:r>
                <a:rPr dirty="0" smtClean="0"/>
                <a:t>         </a:t>
              </a:r>
              <a:r>
                <a:rPr lang="ru-RU" b="1" dirty="0" err="1" smtClean="0">
                  <a:solidFill>
                    <a:srgbClr val="203864"/>
                  </a:solidFill>
                </a:rPr>
                <a:t>Пр</a:t>
              </a:r>
              <a:r>
                <a:rPr b="1" dirty="0" err="1" smtClean="0">
                  <a:solidFill>
                    <a:srgbClr val="203864"/>
                  </a:solidFill>
                </a:rPr>
                <a:t>оект</a:t>
              </a:r>
              <a:r>
                <a:rPr b="1" dirty="0" smtClean="0">
                  <a:solidFill>
                    <a:srgbClr val="203864"/>
                  </a:solidFill>
                </a:rPr>
                <a:t> </a:t>
              </a:r>
              <a:r>
                <a:rPr b="1" dirty="0">
                  <a:solidFill>
                    <a:srgbClr val="203864"/>
                  </a:solidFill>
                </a:rPr>
                <a:t>МОДЕЛИ </a:t>
              </a:r>
              <a:r>
                <a:rPr b="1" dirty="0" err="1">
                  <a:solidFill>
                    <a:srgbClr val="203864"/>
                  </a:solidFill>
                </a:rPr>
                <a:t>осуществления</a:t>
              </a:r>
              <a:r>
                <a:rPr b="1" dirty="0">
                  <a:solidFill>
                    <a:srgbClr val="203864"/>
                  </a:solidFill>
                </a:rPr>
                <a:t> </a:t>
              </a:r>
              <a:r>
                <a:rPr b="1" dirty="0" err="1">
                  <a:solidFill>
                    <a:srgbClr val="203864"/>
                  </a:solidFill>
                </a:rPr>
                <a:t>контроля</a:t>
              </a:r>
              <a:r>
                <a:rPr b="1" dirty="0">
                  <a:solidFill>
                    <a:srgbClr val="203864"/>
                  </a:solidFill>
                </a:rPr>
                <a:t> в </a:t>
              </a:r>
              <a:r>
                <a:rPr b="1" dirty="0" err="1">
                  <a:solidFill>
                    <a:srgbClr val="203864"/>
                  </a:solidFill>
                </a:rPr>
                <a:t>финансово-бюджетной</a:t>
              </a:r>
              <a:r>
                <a:rPr b="1" dirty="0">
                  <a:solidFill>
                    <a:srgbClr val="203864"/>
                  </a:solidFill>
                </a:rPr>
                <a:t> </a:t>
              </a:r>
              <a:r>
                <a:rPr b="1" dirty="0" err="1">
                  <a:solidFill>
                    <a:srgbClr val="203864"/>
                  </a:solidFill>
                </a:rPr>
                <a:t>сфере</a:t>
              </a:r>
              <a:endParaRPr dirty="0">
                <a:solidFill>
                  <a:srgbClr val="FFFFFF"/>
                </a:solidFill>
              </a:endParaRPr>
            </a:p>
          </p:txBody>
        </p:sp>
      </p:grpSp>
      <p:pic>
        <p:nvPicPr>
          <p:cNvPr id="127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7436" y="5552904"/>
            <a:ext cx="553334" cy="4789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5" name="Group"/>
          <p:cNvGrpSpPr/>
          <p:nvPr/>
        </p:nvGrpSpPr>
        <p:grpSpPr>
          <a:xfrm>
            <a:off x="4111659" y="260648"/>
            <a:ext cx="8080342" cy="691657"/>
            <a:chOff x="0" y="-300"/>
            <a:chExt cx="8080341" cy="691655"/>
          </a:xfrm>
        </p:grpSpPr>
        <p:sp>
          <p:nvSpPr>
            <p:cNvPr id="56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TextBox 95"/>
            <p:cNvSpPr txBox="1"/>
            <p:nvPr/>
          </p:nvSpPr>
          <p:spPr>
            <a:xfrm>
              <a:off x="0" y="-300"/>
              <a:ext cx="7974718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Итоги мероприятий по нормативному регулированию контроля</a:t>
              </a:r>
              <a:br>
                <a:rPr lang="ru-RU" dirty="0" smtClean="0"/>
              </a:br>
              <a:r>
                <a:rPr lang="ru-RU" dirty="0" smtClean="0"/>
                <a:t>в финансово-бюджетной сфере в 2017 году</a:t>
              </a:r>
              <a:endParaRPr dirty="0"/>
            </a:p>
          </p:txBody>
        </p:sp>
      </p:grpSp>
      <p:pic>
        <p:nvPicPr>
          <p:cNvPr id="63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5440" y="5589240"/>
            <a:ext cx="360040" cy="360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5" cstate="print">
            <a:grayscl/>
            <a:extLst/>
          </a:blip>
          <a:srcRect/>
          <a:stretch>
            <a:fillRect/>
          </a:stretch>
        </p:blipFill>
        <p:spPr bwMode="auto">
          <a:xfrm>
            <a:off x="6155524" y="2297227"/>
            <a:ext cx="472222" cy="408742"/>
          </a:xfrm>
          <a:prstGeom prst="rect">
            <a:avLst/>
          </a:prstGeom>
          <a:noFill/>
          <a:extLst/>
        </p:spPr>
      </p:pic>
      <p:pic>
        <p:nvPicPr>
          <p:cNvPr id="65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5" cstate="print">
            <a:grayscl/>
            <a:extLst/>
          </a:blip>
          <a:srcRect/>
          <a:stretch>
            <a:fillRect/>
          </a:stretch>
        </p:blipFill>
        <p:spPr bwMode="auto">
          <a:xfrm>
            <a:off x="9057800" y="3615444"/>
            <a:ext cx="457999" cy="396431"/>
          </a:xfrm>
          <a:prstGeom prst="rect">
            <a:avLst/>
          </a:prstGeom>
          <a:noFill/>
          <a:extLst/>
        </p:spPr>
      </p:pic>
      <p:pic>
        <p:nvPicPr>
          <p:cNvPr id="66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5" cstate="print">
            <a:grayscl/>
            <a:extLst/>
          </a:blip>
          <a:srcRect/>
          <a:stretch>
            <a:fillRect/>
          </a:stretch>
        </p:blipFill>
        <p:spPr bwMode="auto">
          <a:xfrm>
            <a:off x="9043577" y="2327301"/>
            <a:ext cx="472222" cy="408742"/>
          </a:xfrm>
          <a:prstGeom prst="rect">
            <a:avLst/>
          </a:prstGeom>
          <a:noFill/>
          <a:extLst/>
        </p:spPr>
      </p:pic>
      <p:sp>
        <p:nvSpPr>
          <p:cNvPr id="67" name="Прямоугольник 66"/>
          <p:cNvSpPr/>
          <p:nvPr/>
        </p:nvSpPr>
        <p:spPr>
          <a:xfrm>
            <a:off x="9052161" y="3574478"/>
            <a:ext cx="2868367" cy="156586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ПРЕДЛОЖЕНИЯ 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совершенствованию проектов иных нормативных правовых актов в сфере контроля 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 надзора в Российской Федерации </a:t>
            </a:r>
          </a:p>
          <a:p>
            <a:pPr marL="361950" algn="ctr"/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(5 ПАКЕТОВ ПРЕДЛОЖЕНИЙ)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260753" y="2250504"/>
            <a:ext cx="2786332" cy="118181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ИЗМЕНЕНИЯ в БК РФ,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ПРЕДЛОЖЕНИЙ в проект 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новой редакции БК РФ</a:t>
            </a:r>
          </a:p>
          <a:p>
            <a:pPr algn="ctr"/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(5 ПАКЕТОВ ПРЕДЛОЖЕНИЙ)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3190868" y="2247627"/>
            <a:ext cx="2771950" cy="118469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ИЗМЕНЕНИЯ в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КоАП</a:t>
            </a:r>
          </a:p>
          <a:p>
            <a:pPr algn="ctr"/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(41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СТАТЬЯ, 74 СОСТАВА, 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ИЗ НИХ 34 НОВЫХ СОСТАВА)</a:t>
            </a:r>
          </a:p>
          <a:p>
            <a:pPr algn="ctr"/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6149739" y="2247627"/>
            <a:ext cx="2746064" cy="1184695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ПРЕДЛОЖЕНИЯ в проект ФЗ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      «О государственном контроле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(надзоре) и муниципальном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   контроле в Российской Федерации»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(2 РЕДАКЦИИ)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9039581" y="2250504"/>
            <a:ext cx="2880948" cy="1181818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ИЗМЕНЕНИЯ в постановление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      Правительства РФ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от 28 ноября 2013 г. № 1092</a:t>
            </a:r>
          </a:p>
          <a:p>
            <a:pPr algn="ctr"/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(1 ПАКЕТ ПРЕДЛОЖЕНИЙ)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279052" y="3541612"/>
            <a:ext cx="2768033" cy="159873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algn="ctr">
              <a:tabLst>
                <a:tab pos="361950" algn="l"/>
              </a:tabLst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ПРЕДЛОЖЕНИЯ 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совершенствованию проекта стандарта осуществления ФК                                                     ВГФК «Проверка предоставления межбюджетных трансфертов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из федерального бюджета,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имеющих целевое назначение,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 (или) их использования»</a:t>
            </a:r>
            <a:r>
              <a:rPr lang="en-US" sz="12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3191610" y="3555988"/>
            <a:ext cx="2771208" cy="1584356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66700"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ПРЕДЛОЖЕНИЯ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совершенствованию проекта стандарта осуществления ФК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ВГФК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«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Проверка предоставления 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из федерального бюджета </a:t>
            </a:r>
            <a:endParaRPr lang="ru-RU" sz="12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и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(или) использования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субсидий федеральным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бюджетным </a:t>
            </a:r>
          </a:p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и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автономным учреждениям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»</a:t>
            </a:r>
            <a:endParaRPr lang="ru-RU" sz="1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74" name="Прямоугольник 73"/>
          <p:cNvSpPr/>
          <p:nvPr/>
        </p:nvSpPr>
        <p:spPr>
          <a:xfrm>
            <a:off x="6172355" y="3564614"/>
            <a:ext cx="2723448" cy="1575729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ПРЕДЛОЖЕНИЯ 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по совершенствованию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проекта стандарта </a:t>
            </a:r>
            <a:endParaRPr lang="ru-RU" sz="12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осуществления ФК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ВГФК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«Проверка бюджетной </a:t>
            </a:r>
          </a:p>
          <a:p>
            <a:pPr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(бухгалтерской) отчетности»</a:t>
            </a:r>
          </a:p>
          <a:p>
            <a:pPr algn="ctr"/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5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5" cstate="print">
            <a:grayscl/>
            <a:extLst/>
          </a:blip>
          <a:srcRect/>
          <a:stretch>
            <a:fillRect/>
          </a:stretch>
        </p:blipFill>
        <p:spPr bwMode="auto">
          <a:xfrm>
            <a:off x="3309103" y="2383119"/>
            <a:ext cx="257220" cy="222643"/>
          </a:xfrm>
          <a:prstGeom prst="rect">
            <a:avLst/>
          </a:prstGeom>
          <a:noFill/>
          <a:extLst/>
        </p:spPr>
      </p:pic>
      <p:pic>
        <p:nvPicPr>
          <p:cNvPr id="76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5" cstate="print">
            <a:grayscl/>
            <a:extLst/>
          </a:blip>
          <a:srcRect/>
          <a:stretch>
            <a:fillRect/>
          </a:stretch>
        </p:blipFill>
        <p:spPr bwMode="auto">
          <a:xfrm>
            <a:off x="397379" y="2381550"/>
            <a:ext cx="258529" cy="223775"/>
          </a:xfrm>
          <a:prstGeom prst="rect">
            <a:avLst/>
          </a:prstGeom>
          <a:noFill/>
          <a:extLst/>
        </p:spPr>
      </p:pic>
      <p:grpSp>
        <p:nvGrpSpPr>
          <p:cNvPr id="77" name="Группа 24"/>
          <p:cNvGrpSpPr>
            <a:grpSpLocks/>
          </p:cNvGrpSpPr>
          <p:nvPr/>
        </p:nvGrpSpPr>
        <p:grpSpPr bwMode="auto">
          <a:xfrm>
            <a:off x="3298165" y="3627980"/>
            <a:ext cx="279095" cy="323276"/>
            <a:chOff x="1061265" y="5505185"/>
            <a:chExt cx="741928" cy="989531"/>
          </a:xfrm>
        </p:grpSpPr>
        <p:pic>
          <p:nvPicPr>
            <p:cNvPr id="78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6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9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0" name="Группа 24"/>
          <p:cNvGrpSpPr>
            <a:grpSpLocks/>
          </p:cNvGrpSpPr>
          <p:nvPr/>
        </p:nvGrpSpPr>
        <p:grpSpPr bwMode="auto">
          <a:xfrm>
            <a:off x="6261752" y="3635097"/>
            <a:ext cx="279095" cy="323276"/>
            <a:chOff x="1061265" y="5505185"/>
            <a:chExt cx="741928" cy="989531"/>
          </a:xfrm>
        </p:grpSpPr>
        <p:pic>
          <p:nvPicPr>
            <p:cNvPr id="81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6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83" name="Группа 24"/>
          <p:cNvGrpSpPr>
            <a:grpSpLocks/>
          </p:cNvGrpSpPr>
          <p:nvPr/>
        </p:nvGrpSpPr>
        <p:grpSpPr bwMode="auto">
          <a:xfrm>
            <a:off x="399336" y="3627980"/>
            <a:ext cx="279095" cy="323276"/>
            <a:chOff x="1061265" y="5505185"/>
            <a:chExt cx="741928" cy="989531"/>
          </a:xfrm>
        </p:grpSpPr>
        <p:pic>
          <p:nvPicPr>
            <p:cNvPr id="84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6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5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1" name="TextBox 90"/>
          <p:cNvSpPr txBox="1"/>
          <p:nvPr/>
        </p:nvSpPr>
        <p:spPr>
          <a:xfrm>
            <a:off x="931313" y="1508325"/>
            <a:ext cx="107046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+mn-cs"/>
              </a:rPr>
              <a:t>Участие в подготовке законодательных и иных нормативных правовых актов Российской Федерации, регламентирующих контроль в финансово-бюджетной сфере</a:t>
            </a:r>
          </a:p>
        </p:txBody>
      </p:sp>
      <p:pic>
        <p:nvPicPr>
          <p:cNvPr id="92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08322" y="3615444"/>
            <a:ext cx="173596" cy="17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38867" y="3616449"/>
            <a:ext cx="173596" cy="17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81670" y="3624969"/>
            <a:ext cx="173596" cy="17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711339" y="3635499"/>
            <a:ext cx="173596" cy="17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681670" y="2305447"/>
            <a:ext cx="173596" cy="17359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736674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11</a:t>
            </a:fld>
            <a:endParaRPr lang="ru-RU" dirty="0"/>
          </a:p>
        </p:txBody>
      </p:sp>
      <p:grpSp>
        <p:nvGrpSpPr>
          <p:cNvPr id="43" name="Группа 42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4" name="Овал 43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VI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287763"/>
            <a:ext cx="12192000" cy="19720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633026"/>
            <a:ext cx="12181673" cy="22980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301923" y="5595122"/>
            <a:ext cx="11533517" cy="5266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4988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Порядок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привлечения должностных лиц управлений Федерального казначейства по субъектам Российской Федерации к участию в КМ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(утвержден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заместителем руководителя Федерального казначейства Э.А. Исаевым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28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августа 2017 года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310551" y="1704743"/>
            <a:ext cx="3631722" cy="9575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endParaRPr lang="ru-RU" sz="6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Стандарт ФК «Общие требования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к внутренней организации 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контрольного мероприятия» </a:t>
            </a: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приказ 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ФК от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1 марта 2017 г. № 39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), изменения</a:t>
            </a:r>
            <a:b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к нему  (приказ ФК от 13 октября 2017 г. №</a:t>
            </a:r>
            <a:r>
              <a:rPr lang="en-US" sz="1100" b="1" dirty="0" smtClean="0">
                <a:solidFill>
                  <a:schemeClr val="accent5">
                    <a:lumMod val="50000"/>
                  </a:schemeClr>
                </a:solidFill>
              </a:rPr>
              <a:t> 273)</a:t>
            </a:r>
            <a:endParaRPr lang="ru-RU" sz="1600" b="1" dirty="0"/>
          </a:p>
        </p:txBody>
      </p:sp>
      <p:sp>
        <p:nvSpPr>
          <p:cNvPr id="90" name="Прямоугольник 89"/>
          <p:cNvSpPr/>
          <p:nvPr/>
        </p:nvSpPr>
        <p:spPr>
          <a:xfrm>
            <a:off x="4271590" y="1707149"/>
            <a:ext cx="3594182" cy="955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endParaRPr lang="ru-RU" sz="6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Стандарт ФК «Осуществление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ВГФК в сфере бюджетных 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правоотношений» </a:t>
            </a: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приказ Федерального казначейства </a:t>
            </a:r>
          </a:p>
          <a:p>
            <a:pPr marL="36195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от 29 декабря 2017 г. № 385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8232642" y="1682524"/>
            <a:ext cx="3594182" cy="9797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endParaRPr lang="ru-RU" sz="6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Правила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присвоения идентификаторов контрольных мероприятий </a:t>
            </a:r>
            <a:endParaRPr lang="ru-RU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приказ Федерального казначейства </a:t>
            </a:r>
          </a:p>
          <a:p>
            <a:pPr marL="36195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от 31 января 2017 г. № 15)</a:t>
            </a:r>
          </a:p>
        </p:txBody>
      </p:sp>
      <p:sp>
        <p:nvSpPr>
          <p:cNvPr id="92" name="Прямоугольник 91"/>
          <p:cNvSpPr/>
          <p:nvPr/>
        </p:nvSpPr>
        <p:spPr>
          <a:xfrm>
            <a:off x="300562" y="2767350"/>
            <a:ext cx="3631722" cy="10782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endParaRPr lang="ru-RU" sz="6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Классификатор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нарушений (рисков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b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утвержден руководителем </a:t>
            </a:r>
            <a:endParaRPr lang="ru-RU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Федерального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казначейства </a:t>
            </a:r>
            <a:endParaRPr lang="ru-RU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Р.Е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1100" b="1" dirty="0" err="1">
                <a:solidFill>
                  <a:schemeClr val="accent5">
                    <a:lumMod val="50000"/>
                  </a:schemeClr>
                </a:solidFill>
              </a:rPr>
              <a:t>Артюхиным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19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декабря 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2017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года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4261601" y="2769756"/>
            <a:ext cx="3594182" cy="10811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Порядок обобщения и анализа правоприменительной практики осуществления Федеральным казначейством контроля в финансово-бюджетной сфере (приказ Федерального казначейства </a:t>
            </a:r>
            <a:endParaRPr lang="ru-RU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от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20 июля 2017 г. № 178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8222653" y="2745130"/>
            <a:ext cx="3594182" cy="10811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endParaRPr lang="ru-RU" sz="6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Проект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порядка внутренней организации работ по привлечению независимых экспертов, специалистов </a:t>
            </a:r>
          </a:p>
          <a:p>
            <a:pPr marL="36195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при осуществлении полномочий по контролю в финансово-бюджетной сфере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00562" y="3957519"/>
            <a:ext cx="11881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Проведение методологической работы по вопросам осуществления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контроля 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финансово-бюджетной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сфере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310551" y="4370250"/>
            <a:ext cx="2786332" cy="10782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algn="ctr"/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М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етодические рекомендации </a:t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по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осуществлению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контроля </a:t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за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планированием, обоснованием бюджетных ассигнований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и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использованием средств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ФБ </a:t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и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бюджетов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ГВФ РФ,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выделенных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на НИОКР</a:t>
            </a:r>
            <a:endParaRPr lang="ru-RU" sz="1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3240666" y="4367374"/>
            <a:ext cx="2771950" cy="108116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algn="ctr"/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Проект методических рекомендаций </a:t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по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осуществлению контроля за планированием, обоснованием бюджетных ассигнований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и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использованием средств ФБ </a:t>
            </a:r>
            <a:b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и бюджетов ГВФ РФ, выделенных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на капитальные вложения</a:t>
            </a:r>
            <a:endParaRPr lang="ru-RU" sz="1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199537" y="4367373"/>
            <a:ext cx="2746064" cy="108116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algn="ctr"/>
            <a:r>
              <a:rPr lang="ru-RU" sz="1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Проект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методических рекомендаций </a:t>
            </a:r>
            <a:b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по осуществлению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контроля</a:t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за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планированием, обоснованием бюджетных ассигнований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и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использованием средств ФБ </a:t>
            </a:r>
            <a:b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и бюджетов ГВФ РФ, </a:t>
            </a:r>
            <a:endParaRPr lang="ru-RU" sz="10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выделенных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на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ИТ</a:t>
            </a:r>
            <a:endParaRPr lang="ru-RU" sz="1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9089379" y="4370250"/>
            <a:ext cx="2771942" cy="10782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algn="ctr"/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Проект рекомендаций </a:t>
            </a:r>
            <a:b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по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</a:rPr>
              <a:t>квалификации неэффективного (нерезультативного, неэкономного) использования бюджетных средств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68020" y="1052736"/>
            <a:ext cx="10757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Осуществление регламентации внутренней организации в Федеральном казначействе работ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/>
            </a:r>
            <a:b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</a:b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по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организации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осуществлению контроля в финансово-бюджетной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сфере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</a:endParaRPr>
          </a:p>
        </p:txBody>
      </p:sp>
      <p:pic>
        <p:nvPicPr>
          <p:cNvPr id="101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/>
          </a:blip>
          <a:srcRect/>
          <a:stretch>
            <a:fillRect/>
          </a:stretch>
        </p:blipFill>
        <p:spPr bwMode="auto">
          <a:xfrm>
            <a:off x="361040" y="4473561"/>
            <a:ext cx="416363" cy="360393"/>
          </a:xfrm>
          <a:prstGeom prst="rect">
            <a:avLst/>
          </a:prstGeom>
          <a:noFill/>
          <a:extLst/>
        </p:spPr>
      </p:pic>
      <p:grpSp>
        <p:nvGrpSpPr>
          <p:cNvPr id="102" name="Группа 24"/>
          <p:cNvGrpSpPr>
            <a:grpSpLocks/>
          </p:cNvGrpSpPr>
          <p:nvPr/>
        </p:nvGrpSpPr>
        <p:grpSpPr bwMode="auto">
          <a:xfrm>
            <a:off x="410105" y="2820959"/>
            <a:ext cx="337706" cy="430280"/>
            <a:chOff x="1061265" y="5505185"/>
            <a:chExt cx="741928" cy="989531"/>
          </a:xfrm>
        </p:grpSpPr>
        <p:pic>
          <p:nvPicPr>
            <p:cNvPr id="103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6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/>
          </a:blip>
          <a:srcRect/>
          <a:stretch>
            <a:fillRect/>
          </a:stretch>
        </p:blipFill>
        <p:spPr bwMode="auto">
          <a:xfrm>
            <a:off x="3322931" y="4441513"/>
            <a:ext cx="416363" cy="360393"/>
          </a:xfrm>
          <a:prstGeom prst="rect">
            <a:avLst/>
          </a:prstGeom>
          <a:noFill/>
          <a:extLst/>
        </p:spPr>
      </p:pic>
      <p:pic>
        <p:nvPicPr>
          <p:cNvPr id="107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/>
          </a:blip>
          <a:srcRect/>
          <a:stretch>
            <a:fillRect/>
          </a:stretch>
        </p:blipFill>
        <p:spPr bwMode="auto">
          <a:xfrm>
            <a:off x="9167775" y="4441513"/>
            <a:ext cx="416363" cy="360393"/>
          </a:xfrm>
          <a:prstGeom prst="rect">
            <a:avLst/>
          </a:prstGeom>
          <a:noFill/>
          <a:extLst/>
        </p:spPr>
      </p:pic>
      <p:pic>
        <p:nvPicPr>
          <p:cNvPr id="108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/>
          </a:blip>
          <a:srcRect/>
          <a:stretch>
            <a:fillRect/>
          </a:stretch>
        </p:blipFill>
        <p:spPr bwMode="auto">
          <a:xfrm>
            <a:off x="6261935" y="4441512"/>
            <a:ext cx="416363" cy="360393"/>
          </a:xfrm>
          <a:prstGeom prst="rect">
            <a:avLst/>
          </a:prstGeom>
          <a:noFill/>
          <a:extLst/>
        </p:spPr>
      </p:pic>
      <p:grpSp>
        <p:nvGrpSpPr>
          <p:cNvPr id="109" name="Группа 24"/>
          <p:cNvGrpSpPr>
            <a:grpSpLocks/>
          </p:cNvGrpSpPr>
          <p:nvPr/>
        </p:nvGrpSpPr>
        <p:grpSpPr bwMode="auto">
          <a:xfrm>
            <a:off x="4358965" y="2820959"/>
            <a:ext cx="337706" cy="430280"/>
            <a:chOff x="1061265" y="5505185"/>
            <a:chExt cx="741928" cy="989531"/>
          </a:xfrm>
        </p:grpSpPr>
        <p:pic>
          <p:nvPicPr>
            <p:cNvPr id="110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2" name="Группа 24"/>
          <p:cNvGrpSpPr>
            <a:grpSpLocks/>
          </p:cNvGrpSpPr>
          <p:nvPr/>
        </p:nvGrpSpPr>
        <p:grpSpPr bwMode="auto">
          <a:xfrm>
            <a:off x="8327210" y="2769756"/>
            <a:ext cx="337706" cy="430280"/>
            <a:chOff x="1061265" y="5505185"/>
            <a:chExt cx="741928" cy="989531"/>
          </a:xfrm>
        </p:grpSpPr>
        <p:pic>
          <p:nvPicPr>
            <p:cNvPr id="113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5" name="Группа 24"/>
          <p:cNvGrpSpPr>
            <a:grpSpLocks/>
          </p:cNvGrpSpPr>
          <p:nvPr/>
        </p:nvGrpSpPr>
        <p:grpSpPr bwMode="auto">
          <a:xfrm>
            <a:off x="4358965" y="1757997"/>
            <a:ext cx="337706" cy="430280"/>
            <a:chOff x="1061265" y="5505185"/>
            <a:chExt cx="741928" cy="989531"/>
          </a:xfrm>
        </p:grpSpPr>
        <p:pic>
          <p:nvPicPr>
            <p:cNvPr id="116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7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8" name="Группа 24"/>
          <p:cNvGrpSpPr>
            <a:grpSpLocks/>
          </p:cNvGrpSpPr>
          <p:nvPr/>
        </p:nvGrpSpPr>
        <p:grpSpPr bwMode="auto">
          <a:xfrm>
            <a:off x="8305976" y="1724736"/>
            <a:ext cx="337706" cy="430280"/>
            <a:chOff x="1061265" y="5505185"/>
            <a:chExt cx="741928" cy="989531"/>
          </a:xfrm>
        </p:grpSpPr>
        <p:pic>
          <p:nvPicPr>
            <p:cNvPr id="119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1" name="Группа 24"/>
          <p:cNvGrpSpPr>
            <a:grpSpLocks/>
          </p:cNvGrpSpPr>
          <p:nvPr/>
        </p:nvGrpSpPr>
        <p:grpSpPr bwMode="auto">
          <a:xfrm>
            <a:off x="380164" y="1753222"/>
            <a:ext cx="337706" cy="430280"/>
            <a:chOff x="1061265" y="5505185"/>
            <a:chExt cx="741928" cy="989531"/>
          </a:xfrm>
        </p:grpSpPr>
        <p:pic>
          <p:nvPicPr>
            <p:cNvPr id="122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3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7" name="Группа 24"/>
          <p:cNvGrpSpPr>
            <a:grpSpLocks/>
          </p:cNvGrpSpPr>
          <p:nvPr/>
        </p:nvGrpSpPr>
        <p:grpSpPr bwMode="auto">
          <a:xfrm>
            <a:off x="393220" y="5643298"/>
            <a:ext cx="371475" cy="430280"/>
            <a:chOff x="1061265" y="5505185"/>
            <a:chExt cx="741928" cy="989531"/>
          </a:xfrm>
        </p:grpSpPr>
        <p:pic>
          <p:nvPicPr>
            <p:cNvPr id="128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9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311066" y="5221600"/>
            <a:ext cx="173596" cy="17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263394" y="5213337"/>
            <a:ext cx="173596" cy="17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152098" y="5213337"/>
            <a:ext cx="173596" cy="1735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328703" y="3613345"/>
            <a:ext cx="173596" cy="17359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5" name="Group"/>
          <p:cNvGrpSpPr/>
          <p:nvPr/>
        </p:nvGrpSpPr>
        <p:grpSpPr>
          <a:xfrm>
            <a:off x="4111659" y="260648"/>
            <a:ext cx="8080342" cy="691657"/>
            <a:chOff x="0" y="-300"/>
            <a:chExt cx="8080341" cy="691655"/>
          </a:xfrm>
        </p:grpSpPr>
        <p:sp>
          <p:nvSpPr>
            <p:cNvPr id="156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7" name="TextBox 95"/>
            <p:cNvSpPr txBox="1"/>
            <p:nvPr/>
          </p:nvSpPr>
          <p:spPr>
            <a:xfrm>
              <a:off x="0" y="-300"/>
              <a:ext cx="7974718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Итоги мероприятий по методическому обеспечению контроля</a:t>
              </a:r>
              <a:br>
                <a:rPr lang="ru-RU" dirty="0" smtClean="0"/>
              </a:br>
              <a:r>
                <a:rPr lang="ru-RU" dirty="0" smtClean="0"/>
                <a:t>в финансово-бюджетной сфере в 2017 году</a:t>
              </a:r>
              <a:endParaRPr dirty="0"/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>
          <a:xfrm>
            <a:off x="11736674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12</a:t>
            </a:fld>
            <a:endParaRPr lang="ru-RU" dirty="0"/>
          </a:p>
        </p:txBody>
      </p:sp>
      <p:grpSp>
        <p:nvGrpSpPr>
          <p:cNvPr id="53" name="Группа 52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4" name="Овал 53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VI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42842"/>
            <a:ext cx="12192000" cy="26420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727580"/>
            <a:ext cx="12192000" cy="13128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74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/>
          </a:blip>
          <a:srcRect/>
          <a:stretch>
            <a:fillRect/>
          </a:stretch>
        </p:blipFill>
        <p:spPr bwMode="auto">
          <a:xfrm>
            <a:off x="4950502" y="1841297"/>
            <a:ext cx="457999" cy="396431"/>
          </a:xfrm>
          <a:prstGeom prst="rect">
            <a:avLst/>
          </a:prstGeom>
          <a:noFill/>
          <a:extLst/>
        </p:spPr>
      </p:pic>
      <p:sp>
        <p:nvSpPr>
          <p:cNvPr id="76" name="Прямоугольник 75"/>
          <p:cNvSpPr/>
          <p:nvPr/>
        </p:nvSpPr>
        <p:spPr>
          <a:xfrm>
            <a:off x="310550" y="1802930"/>
            <a:ext cx="1979373" cy="113867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80975"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Участие </a:t>
            </a:r>
            <a:b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в согласовании </a:t>
            </a:r>
            <a:endParaRPr lang="en-US" sz="12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180975"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изменений в БК РФ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1100" dirty="0"/>
          </a:p>
        </p:txBody>
      </p:sp>
      <p:sp>
        <p:nvSpPr>
          <p:cNvPr id="77" name="TextBox 76"/>
          <p:cNvSpPr txBox="1"/>
          <p:nvPr/>
        </p:nvSpPr>
        <p:spPr>
          <a:xfrm>
            <a:off x="805095" y="3116230"/>
            <a:ext cx="10757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Осуществление регламентации внутренней организации в Федеральном казначействе работ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/>
            </a:r>
            <a:b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</a:b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по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организации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и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осуществлению контроля в финансово-бюджетной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сфере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2518913" y="1802930"/>
            <a:ext cx="2179608" cy="113867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66700"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Подготовка </a:t>
            </a:r>
            <a:endParaRPr lang="en-US" sz="12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66700"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изменений 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в постановление Правительства РФ </a:t>
            </a:r>
          </a:p>
          <a:p>
            <a:pPr marL="266700"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от 28 ноября 2013 г. </a:t>
            </a:r>
          </a:p>
          <a:p>
            <a:pPr marL="361950" algn="ctr"/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№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1092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4950502" y="1788570"/>
            <a:ext cx="2209423" cy="11530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Актуализация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формы отчета о результатах КМ и порядка его представления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приказ Минфина России </a:t>
            </a:r>
            <a:b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от 18 мая 2016 г. № 67н)</a:t>
            </a:r>
          </a:p>
          <a:p>
            <a:pPr algn="ctr"/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7366958" y="1800063"/>
            <a:ext cx="2252055" cy="114154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6670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Актуализация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форм </a:t>
            </a:r>
          </a:p>
          <a:p>
            <a:pPr marL="26670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и требований к их содержанию (приказ Федерального казначейства </a:t>
            </a:r>
          </a:p>
          <a:p>
            <a:pPr marL="26670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от 29 июля 2016 г. </a:t>
            </a:r>
            <a:endParaRPr lang="en-US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66700"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№ </a:t>
            </a:r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12н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9756475" y="1788570"/>
            <a:ext cx="2128910" cy="115303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Подготовка предложений </a:t>
            </a:r>
          </a:p>
          <a:p>
            <a:pPr marL="36195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по стандартизации ВГФК, </a:t>
            </a:r>
          </a:p>
          <a:p>
            <a:pPr marL="36195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в соответствии со статьей </a:t>
            </a:r>
          </a:p>
          <a:p>
            <a:pPr marL="361950" algn="ctr"/>
            <a:r>
              <a:rPr lang="ru-RU" sz="1100" b="1" dirty="0">
                <a:solidFill>
                  <a:schemeClr val="accent5">
                    <a:lumMod val="50000"/>
                  </a:schemeClr>
                </a:solidFill>
              </a:rPr>
              <a:t>269.2 БК РФ</a:t>
            </a:r>
          </a:p>
          <a:p>
            <a:pPr algn="ctr"/>
            <a:endParaRPr lang="ru-RU" dirty="0"/>
          </a:p>
        </p:txBody>
      </p:sp>
      <p:sp>
        <p:nvSpPr>
          <p:cNvPr id="82" name="TextBox 81"/>
          <p:cNvSpPr txBox="1"/>
          <p:nvPr/>
        </p:nvSpPr>
        <p:spPr>
          <a:xfrm>
            <a:off x="915762" y="1198882"/>
            <a:ext cx="10704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Участие в подготовке законодательных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и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иных нормативных правовых актов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Российской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Arial Unicode MS" panose="020B0604020202020204" pitchFamily="34" charset="-128"/>
              </a:rPr>
              <a:t>Федерации, регламентирующих контроль в финансово-бюджетной сфере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Arial Unicode MS" panose="020B0604020202020204" pitchFamily="34" charset="-128"/>
            </a:endParaRPr>
          </a:p>
        </p:txBody>
      </p:sp>
      <p:sp>
        <p:nvSpPr>
          <p:cNvPr id="83" name="Прямоугольник 82"/>
          <p:cNvSpPr/>
          <p:nvPr/>
        </p:nvSpPr>
        <p:spPr>
          <a:xfrm>
            <a:off x="369111" y="3772589"/>
            <a:ext cx="3751625" cy="957518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r>
              <a:rPr lang="ru-RU" sz="1250" b="1" dirty="0">
                <a:solidFill>
                  <a:schemeClr val="accent5">
                    <a:lumMod val="50000"/>
                  </a:schemeClr>
                </a:solidFill>
              </a:rPr>
              <a:t>Разработка порядка ведения </a:t>
            </a:r>
            <a:endParaRPr lang="en-US" sz="1250" b="1" dirty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250" b="1" dirty="0">
                <a:solidFill>
                  <a:schemeClr val="accent5">
                    <a:lumMod val="50000"/>
                  </a:schemeClr>
                </a:solidFill>
              </a:rPr>
              <a:t>классификатора нарушений (рисков)</a:t>
            </a:r>
          </a:p>
          <a:p>
            <a:pPr marL="361950" algn="ctr"/>
            <a:endParaRPr lang="ru-RU" sz="125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4330151" y="3774995"/>
            <a:ext cx="3594182" cy="95511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r>
              <a:rPr lang="ru-RU" sz="1250" b="1" dirty="0">
                <a:solidFill>
                  <a:schemeClr val="accent5">
                    <a:lumMod val="50000"/>
                  </a:schemeClr>
                </a:solidFill>
              </a:rPr>
              <a:t>Разработка стандарта по обеспечению комплексной проверки финансово-хозяйственной деятельности отдельных видов юридических </a:t>
            </a:r>
            <a:r>
              <a:rPr lang="ru-RU" sz="1250" b="1" dirty="0" smtClean="0">
                <a:solidFill>
                  <a:schemeClr val="accent5">
                    <a:lumMod val="50000"/>
                  </a:schemeClr>
                </a:solidFill>
              </a:rPr>
              <a:t>лиц</a:t>
            </a:r>
          </a:p>
          <a:p>
            <a:pPr algn="ctr"/>
            <a:endParaRPr lang="ru-RU" dirty="0"/>
          </a:p>
        </p:txBody>
      </p:sp>
      <p:sp>
        <p:nvSpPr>
          <p:cNvPr id="85" name="Прямоугольник 84"/>
          <p:cNvSpPr/>
          <p:nvPr/>
        </p:nvSpPr>
        <p:spPr>
          <a:xfrm>
            <a:off x="8291203" y="3750370"/>
            <a:ext cx="3594182" cy="9797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r>
              <a:rPr lang="ru-RU" sz="1200" dirty="0" smtClean="0">
                <a:solidFill>
                  <a:schemeClr val="accent5">
                    <a:lumMod val="50000"/>
                  </a:schemeClr>
                </a:solidFill>
              </a:rPr>
              <a:t>     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Издание порядка внутренней организации работ по привлечению независимых экспертов, специалистов при осуществлении полномочий </a:t>
            </a:r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по контролю</a:t>
            </a:r>
          </a:p>
          <a:p>
            <a:pPr marL="361950"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в 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</a:rPr>
              <a:t>финансово-бюджетной сфере</a:t>
            </a:r>
          </a:p>
        </p:txBody>
      </p:sp>
      <p:sp>
        <p:nvSpPr>
          <p:cNvPr id="86" name="Прямоугольник 85"/>
          <p:cNvSpPr/>
          <p:nvPr/>
        </p:nvSpPr>
        <p:spPr>
          <a:xfrm>
            <a:off x="359122" y="4835196"/>
            <a:ext cx="3761615" cy="8233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r>
              <a:rPr lang="ru-RU" sz="1250" b="1" dirty="0">
                <a:solidFill>
                  <a:schemeClr val="accent5">
                    <a:lumMod val="50000"/>
                  </a:schemeClr>
                </a:solidFill>
              </a:rPr>
              <a:t>Актуализация Стандарта</a:t>
            </a:r>
            <a:r>
              <a:rPr lang="en-US" sz="125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250" b="1" dirty="0">
                <a:solidFill>
                  <a:schemeClr val="accent5">
                    <a:lumMod val="50000"/>
                  </a:schemeClr>
                </a:solidFill>
              </a:rPr>
              <a:t>«Общие требования к организации контрольного мероприятия», утвержденного приказом Федерального казначейства от 1 марта 2017 г. № 39</a:t>
            </a:r>
          </a:p>
          <a:p>
            <a:pPr marL="361950" algn="ctr"/>
            <a:endParaRPr lang="ru-RU" sz="125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4320162" y="4837602"/>
            <a:ext cx="3594182" cy="82552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r>
              <a:rPr lang="ru-RU" sz="1250" b="1" dirty="0">
                <a:solidFill>
                  <a:schemeClr val="accent5">
                    <a:lumMod val="50000"/>
                  </a:schemeClr>
                </a:solidFill>
              </a:rPr>
              <a:t>Разработка порядка планирования контрольных мероприятий</a:t>
            </a:r>
          </a:p>
        </p:txBody>
      </p:sp>
      <p:sp>
        <p:nvSpPr>
          <p:cNvPr id="88" name="Прямоугольник 87"/>
          <p:cNvSpPr/>
          <p:nvPr/>
        </p:nvSpPr>
        <p:spPr>
          <a:xfrm>
            <a:off x="8281214" y="4812976"/>
            <a:ext cx="3594182" cy="82552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 algn="ctr"/>
            <a:endParaRPr lang="ru-RU" sz="125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361950" algn="ctr"/>
            <a:r>
              <a:rPr lang="ru-RU" sz="1250" b="1" dirty="0" smtClean="0">
                <a:solidFill>
                  <a:schemeClr val="accent5">
                    <a:lumMod val="50000"/>
                  </a:schemeClr>
                </a:solidFill>
              </a:rPr>
              <a:t>Разработка </a:t>
            </a:r>
            <a:r>
              <a:rPr lang="ru-RU" sz="1250" b="1" dirty="0">
                <a:solidFill>
                  <a:schemeClr val="accent5">
                    <a:lumMod val="50000"/>
                  </a:schemeClr>
                </a:solidFill>
              </a:rPr>
              <a:t>структуры единого классификатора нарушений (рисков)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369112" y="5725691"/>
            <a:ext cx="11506284" cy="43961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361950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Обзор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практики осуществления Федеральным казначейством контрольной деятельности в финансово-бюджетной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сфере</a:t>
            </a:r>
            <a:endParaRPr lang="ru-RU" dirty="0"/>
          </a:p>
        </p:txBody>
      </p:sp>
      <p:sp>
        <p:nvSpPr>
          <p:cNvPr id="90" name="Прямоугольник 89"/>
          <p:cNvSpPr/>
          <p:nvPr/>
        </p:nvSpPr>
        <p:spPr>
          <a:xfrm>
            <a:off x="369111" y="6352639"/>
            <a:ext cx="881326" cy="21242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indent="630238" algn="just"/>
            <a:endParaRPr lang="ru-RU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314998" y="6320353"/>
            <a:ext cx="94804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включено в Основные мероприятия по реализации Стратегической карты Казначейства России на 2018 год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92" name="Группа 24"/>
          <p:cNvGrpSpPr>
            <a:grpSpLocks/>
          </p:cNvGrpSpPr>
          <p:nvPr/>
        </p:nvGrpSpPr>
        <p:grpSpPr bwMode="auto">
          <a:xfrm>
            <a:off x="448665" y="3838028"/>
            <a:ext cx="371475" cy="430280"/>
            <a:chOff x="1061265" y="5505185"/>
            <a:chExt cx="741928" cy="989531"/>
          </a:xfrm>
        </p:grpSpPr>
        <p:pic>
          <p:nvPicPr>
            <p:cNvPr id="93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4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5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/>
          </a:blip>
          <a:srcRect/>
          <a:stretch>
            <a:fillRect/>
          </a:stretch>
        </p:blipFill>
        <p:spPr bwMode="auto">
          <a:xfrm>
            <a:off x="352295" y="1841298"/>
            <a:ext cx="457999" cy="396431"/>
          </a:xfrm>
          <a:prstGeom prst="rect">
            <a:avLst/>
          </a:prstGeom>
          <a:noFill/>
          <a:extLst/>
        </p:spPr>
      </p:pic>
      <p:pic>
        <p:nvPicPr>
          <p:cNvPr id="96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/>
          </a:blip>
          <a:srcRect/>
          <a:stretch>
            <a:fillRect/>
          </a:stretch>
        </p:blipFill>
        <p:spPr bwMode="auto">
          <a:xfrm>
            <a:off x="2587589" y="1877808"/>
            <a:ext cx="457999" cy="396431"/>
          </a:xfrm>
          <a:prstGeom prst="rect">
            <a:avLst/>
          </a:prstGeom>
          <a:noFill/>
          <a:extLst/>
        </p:spPr>
      </p:pic>
      <p:pic>
        <p:nvPicPr>
          <p:cNvPr id="97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/>
          </a:blip>
          <a:srcRect/>
          <a:stretch>
            <a:fillRect/>
          </a:stretch>
        </p:blipFill>
        <p:spPr bwMode="auto">
          <a:xfrm>
            <a:off x="9800131" y="1839169"/>
            <a:ext cx="457999" cy="396431"/>
          </a:xfrm>
          <a:prstGeom prst="rect">
            <a:avLst/>
          </a:prstGeom>
          <a:noFill/>
          <a:extLst/>
        </p:spPr>
      </p:pic>
      <p:grpSp>
        <p:nvGrpSpPr>
          <p:cNvPr id="98" name="Группа 24"/>
          <p:cNvGrpSpPr>
            <a:grpSpLocks/>
          </p:cNvGrpSpPr>
          <p:nvPr/>
        </p:nvGrpSpPr>
        <p:grpSpPr bwMode="auto">
          <a:xfrm>
            <a:off x="4418928" y="3828058"/>
            <a:ext cx="371475" cy="430280"/>
            <a:chOff x="1061265" y="5505185"/>
            <a:chExt cx="741928" cy="989531"/>
          </a:xfrm>
        </p:grpSpPr>
        <p:pic>
          <p:nvPicPr>
            <p:cNvPr id="99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1" name="Группа 24"/>
          <p:cNvGrpSpPr>
            <a:grpSpLocks/>
          </p:cNvGrpSpPr>
          <p:nvPr/>
        </p:nvGrpSpPr>
        <p:grpSpPr bwMode="auto">
          <a:xfrm>
            <a:off x="8356124" y="3781217"/>
            <a:ext cx="371475" cy="430280"/>
            <a:chOff x="1061265" y="5505185"/>
            <a:chExt cx="741928" cy="989531"/>
          </a:xfrm>
        </p:grpSpPr>
        <p:pic>
          <p:nvPicPr>
            <p:cNvPr id="102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4" name="Группа 24"/>
          <p:cNvGrpSpPr>
            <a:grpSpLocks/>
          </p:cNvGrpSpPr>
          <p:nvPr/>
        </p:nvGrpSpPr>
        <p:grpSpPr bwMode="auto">
          <a:xfrm>
            <a:off x="8356123" y="4861319"/>
            <a:ext cx="371475" cy="430280"/>
            <a:chOff x="1061265" y="5505185"/>
            <a:chExt cx="741928" cy="989531"/>
          </a:xfrm>
        </p:grpSpPr>
        <p:pic>
          <p:nvPicPr>
            <p:cNvPr id="105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6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07" name="Группа 24"/>
          <p:cNvGrpSpPr>
            <a:grpSpLocks/>
          </p:cNvGrpSpPr>
          <p:nvPr/>
        </p:nvGrpSpPr>
        <p:grpSpPr bwMode="auto">
          <a:xfrm>
            <a:off x="4382336" y="4861319"/>
            <a:ext cx="371475" cy="430280"/>
            <a:chOff x="1061265" y="5505185"/>
            <a:chExt cx="741928" cy="989531"/>
          </a:xfrm>
        </p:grpSpPr>
        <p:pic>
          <p:nvPicPr>
            <p:cNvPr id="108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9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0" name="Группа 24"/>
          <p:cNvGrpSpPr>
            <a:grpSpLocks/>
          </p:cNvGrpSpPr>
          <p:nvPr/>
        </p:nvGrpSpPr>
        <p:grpSpPr bwMode="auto">
          <a:xfrm>
            <a:off x="412073" y="4883812"/>
            <a:ext cx="371475" cy="430280"/>
            <a:chOff x="1061265" y="5505185"/>
            <a:chExt cx="741928" cy="989531"/>
          </a:xfrm>
        </p:grpSpPr>
        <p:pic>
          <p:nvPicPr>
            <p:cNvPr id="111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3" name="Группа 24"/>
          <p:cNvGrpSpPr>
            <a:grpSpLocks/>
          </p:cNvGrpSpPr>
          <p:nvPr/>
        </p:nvGrpSpPr>
        <p:grpSpPr bwMode="auto">
          <a:xfrm>
            <a:off x="7435935" y="1839169"/>
            <a:ext cx="333319" cy="430280"/>
            <a:chOff x="1061265" y="5505185"/>
            <a:chExt cx="741928" cy="989531"/>
          </a:xfrm>
        </p:grpSpPr>
        <p:pic>
          <p:nvPicPr>
            <p:cNvPr id="114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5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6" name="Группа 24"/>
          <p:cNvGrpSpPr>
            <a:grpSpLocks/>
          </p:cNvGrpSpPr>
          <p:nvPr/>
        </p:nvGrpSpPr>
        <p:grpSpPr bwMode="auto">
          <a:xfrm>
            <a:off x="428957" y="5754582"/>
            <a:ext cx="337705" cy="391164"/>
            <a:chOff x="1061265" y="5505185"/>
            <a:chExt cx="741928" cy="989531"/>
          </a:xfrm>
        </p:grpSpPr>
        <p:pic>
          <p:nvPicPr>
            <p:cNvPr id="117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4" cstate="print"/>
            <a:srcRect l="13155" t="-1851" r="10480"/>
            <a:stretch>
              <a:fillRect/>
            </a:stretch>
          </p:blipFill>
          <p:spPr bwMode="auto">
            <a:xfrm>
              <a:off x="1061265" y="5505185"/>
              <a:ext cx="741928" cy="98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34858" y="5734935"/>
              <a:ext cx="248577" cy="275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0" name="Picture 2" descr="D:\Презентации\Новая папка\index1.png"/>
          <p:cNvPicPr>
            <a:picLocks noChangeAspect="1" noChangeArrowheads="1"/>
          </p:cNvPicPr>
          <p:nvPr/>
        </p:nvPicPr>
        <p:blipFill>
          <a:blip r:embed="rId3" cstate="print">
            <a:grayscl/>
            <a:extLst/>
          </a:blip>
          <a:srcRect/>
          <a:stretch>
            <a:fillRect/>
          </a:stretch>
        </p:blipFill>
        <p:spPr bwMode="auto">
          <a:xfrm>
            <a:off x="4961354" y="1844824"/>
            <a:ext cx="457999" cy="396431"/>
          </a:xfrm>
          <a:prstGeom prst="rect">
            <a:avLst/>
          </a:prstGeom>
          <a:noFill/>
          <a:extLst/>
        </p:spPr>
      </p:pic>
      <p:grpSp>
        <p:nvGrpSpPr>
          <p:cNvPr id="122" name="Group"/>
          <p:cNvGrpSpPr/>
          <p:nvPr/>
        </p:nvGrpSpPr>
        <p:grpSpPr>
          <a:xfrm>
            <a:off x="4111659" y="260648"/>
            <a:ext cx="8080342" cy="691657"/>
            <a:chOff x="0" y="-300"/>
            <a:chExt cx="8080341" cy="691655"/>
          </a:xfrm>
        </p:grpSpPr>
        <p:sp>
          <p:nvSpPr>
            <p:cNvPr id="123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4" name="TextBox 95"/>
            <p:cNvSpPr txBox="1"/>
            <p:nvPr/>
          </p:nvSpPr>
          <p:spPr>
            <a:xfrm>
              <a:off x="0" y="-300"/>
              <a:ext cx="7974718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Задачи совершенствования контроля</a:t>
              </a:r>
              <a:br>
                <a:rPr lang="ru-RU" dirty="0" smtClean="0"/>
              </a:br>
              <a:r>
                <a:rPr lang="ru-RU" dirty="0" smtClean="0"/>
                <a:t>в финансово-бюджетной сфере на 2018 год</a:t>
              </a:r>
            </a:p>
          </p:txBody>
        </p:sp>
      </p:grpSp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13</a:t>
            </a:fld>
            <a:endParaRPr lang="ru-RU"/>
          </a:p>
        </p:txBody>
      </p:sp>
      <p:grpSp>
        <p:nvGrpSpPr>
          <p:cNvPr id="56" name="Группа 55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7" name="Овал 56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VI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700808"/>
            <a:ext cx="12192000" cy="396044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1468" name="Прямоугольник 17"/>
          <p:cNvGrpSpPr/>
          <p:nvPr/>
        </p:nvGrpSpPr>
        <p:grpSpPr>
          <a:xfrm>
            <a:off x="311412" y="2053764"/>
            <a:ext cx="3631726" cy="1854683"/>
            <a:chOff x="862" y="-7946"/>
            <a:chExt cx="3631724" cy="1854682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66" name="Rectangle"/>
            <p:cNvSpPr/>
            <p:nvPr/>
          </p:nvSpPr>
          <p:spPr>
            <a:xfrm>
              <a:off x="862" y="-7946"/>
              <a:ext cx="3631724" cy="1854682"/>
            </a:xfrm>
            <a:prstGeom prst="rect">
              <a:avLst/>
            </a:prstGeom>
            <a:grpFill/>
            <a:ln w="19050" cap="flat">
              <a:solidFill>
                <a:srgbClr val="2E75B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1467" name="Разработка методических рекомендаций по контролю…"/>
            <p:cNvSpPr txBox="1"/>
            <p:nvPr/>
          </p:nvSpPr>
          <p:spPr>
            <a:xfrm>
              <a:off x="80249" y="0"/>
              <a:ext cx="3472951" cy="1169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indent="361950"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Разработка</a:t>
              </a:r>
              <a:r>
                <a:rPr dirty="0"/>
                <a:t> </a:t>
              </a:r>
              <a:r>
                <a:rPr dirty="0" err="1"/>
                <a:t>методических</a:t>
              </a:r>
              <a:r>
                <a:rPr dirty="0"/>
                <a:t> </a:t>
              </a:r>
              <a:r>
                <a:rPr dirty="0" err="1"/>
                <a:t>рекомендаций</a:t>
              </a:r>
              <a:r>
                <a:rPr dirty="0"/>
                <a:t> </a:t>
              </a:r>
              <a:r>
                <a:rPr dirty="0" err="1"/>
                <a:t>по</a:t>
              </a:r>
              <a:r>
                <a:rPr dirty="0"/>
                <a:t> </a:t>
              </a:r>
              <a:r>
                <a:rPr dirty="0" err="1"/>
                <a:t>контролю</a:t>
              </a:r>
              <a:r>
                <a:rPr dirty="0"/>
                <a:t> </a:t>
              </a:r>
            </a:p>
            <a:p>
              <a:pPr indent="361950"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за</a:t>
              </a:r>
              <a:r>
                <a:rPr dirty="0"/>
                <a:t> </a:t>
              </a:r>
              <a:r>
                <a:rPr dirty="0" err="1"/>
                <a:t>достоверностью</a:t>
              </a:r>
              <a:r>
                <a:rPr dirty="0"/>
                <a:t> </a:t>
              </a:r>
            </a:p>
            <a:p>
              <a:pPr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отчетности</a:t>
              </a:r>
              <a:r>
                <a:rPr dirty="0"/>
                <a:t>  о </a:t>
              </a:r>
              <a:r>
                <a:rPr dirty="0" err="1"/>
                <a:t>реализации</a:t>
              </a:r>
              <a:r>
                <a:rPr dirty="0"/>
                <a:t> </a:t>
              </a:r>
            </a:p>
            <a:p>
              <a:pPr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государственных</a:t>
              </a:r>
              <a:r>
                <a:rPr dirty="0"/>
                <a:t> </a:t>
              </a:r>
              <a:r>
                <a:rPr dirty="0" err="1"/>
                <a:t>программ</a:t>
              </a:r>
              <a:r>
                <a:rPr dirty="0"/>
                <a:t> РФ</a:t>
              </a:r>
            </a:p>
          </p:txBody>
        </p:sp>
      </p:grpSp>
      <p:grpSp>
        <p:nvGrpSpPr>
          <p:cNvPr id="1471" name="Прямоугольник 21"/>
          <p:cNvGrpSpPr/>
          <p:nvPr/>
        </p:nvGrpSpPr>
        <p:grpSpPr>
          <a:xfrm>
            <a:off x="4281461" y="2061710"/>
            <a:ext cx="3631723" cy="1854682"/>
            <a:chOff x="0" y="0"/>
            <a:chExt cx="3631722" cy="1854681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69" name="Rectangle"/>
            <p:cNvSpPr/>
            <p:nvPr/>
          </p:nvSpPr>
          <p:spPr>
            <a:xfrm>
              <a:off x="-1" y="0"/>
              <a:ext cx="3631724" cy="1854682"/>
            </a:xfrm>
            <a:prstGeom prst="rect">
              <a:avLst/>
            </a:prstGeom>
            <a:grpFill/>
            <a:ln w="19050" cap="flat">
              <a:solidFill>
                <a:srgbClr val="2E75B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1470" name="Разработка перечня типовых формулировок тем контрольных мероприятий в финансово-…"/>
            <p:cNvSpPr txBox="1"/>
            <p:nvPr/>
          </p:nvSpPr>
          <p:spPr>
            <a:xfrm>
              <a:off x="-1" y="0"/>
              <a:ext cx="3631724" cy="904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indent="361950"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Разработка</a:t>
              </a:r>
              <a:r>
                <a:rPr dirty="0"/>
                <a:t> </a:t>
              </a:r>
              <a:r>
                <a:rPr dirty="0" err="1"/>
                <a:t>перечня</a:t>
              </a:r>
              <a:r>
                <a:rPr dirty="0"/>
                <a:t> </a:t>
              </a:r>
              <a:r>
                <a:rPr dirty="0" err="1"/>
                <a:t>типовых</a:t>
              </a:r>
              <a:r>
                <a:rPr dirty="0"/>
                <a:t> </a:t>
              </a:r>
              <a:r>
                <a:rPr dirty="0" err="1"/>
                <a:t>формулировок</a:t>
              </a:r>
              <a:r>
                <a:rPr dirty="0"/>
                <a:t> </a:t>
              </a:r>
              <a:r>
                <a:rPr dirty="0" err="1"/>
                <a:t>тем</a:t>
              </a:r>
              <a:r>
                <a:rPr dirty="0"/>
                <a:t> </a:t>
              </a:r>
              <a:r>
                <a:rPr dirty="0" err="1"/>
                <a:t>контрольных</a:t>
              </a:r>
              <a:r>
                <a:rPr dirty="0"/>
                <a:t> </a:t>
              </a:r>
              <a:r>
                <a:rPr dirty="0" err="1"/>
                <a:t>мероприятий</a:t>
              </a:r>
              <a:r>
                <a:rPr dirty="0"/>
                <a:t> в </a:t>
              </a:r>
              <a:r>
                <a:rPr dirty="0" err="1"/>
                <a:t>финансово</a:t>
              </a:r>
              <a:r>
                <a:rPr dirty="0"/>
                <a:t>-</a:t>
              </a:r>
              <a:endParaRPr dirty="0">
                <a:solidFill>
                  <a:srgbClr val="FFFFFF"/>
                </a:solidFill>
              </a:endParaRPr>
            </a:p>
            <a:p>
              <a:pPr indent="361950"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бюджетной</a:t>
              </a:r>
              <a:r>
                <a:rPr dirty="0"/>
                <a:t> </a:t>
              </a:r>
              <a:r>
                <a:rPr dirty="0" err="1"/>
                <a:t>сфере</a:t>
              </a:r>
              <a:endParaRPr dirty="0"/>
            </a:p>
          </p:txBody>
        </p:sp>
      </p:grpSp>
      <p:grpSp>
        <p:nvGrpSpPr>
          <p:cNvPr id="1474" name="Прямоугольник 23"/>
          <p:cNvGrpSpPr/>
          <p:nvPr/>
        </p:nvGrpSpPr>
        <p:grpSpPr>
          <a:xfrm>
            <a:off x="8263980" y="2061710"/>
            <a:ext cx="3631724" cy="1854683"/>
            <a:chOff x="0" y="0"/>
            <a:chExt cx="3631723" cy="1854682"/>
          </a:xfrm>
        </p:grpSpPr>
        <p:sp>
          <p:nvSpPr>
            <p:cNvPr id="1472" name="Rectangle"/>
            <p:cNvSpPr/>
            <p:nvPr/>
          </p:nvSpPr>
          <p:spPr>
            <a:xfrm>
              <a:off x="0" y="0"/>
              <a:ext cx="3631723" cy="1854682"/>
            </a:xfrm>
            <a:prstGeom prst="rect">
              <a:avLst/>
            </a:prstGeom>
            <a:solidFill>
              <a:schemeClr val="bg1"/>
            </a:solidFill>
            <a:ln w="19050" cap="flat">
              <a:solidFill>
                <a:srgbClr val="2E75B6"/>
              </a:solidFill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1473" name="Разработка  Методики отбора контрольных мероприятий при формировании планов контрольных мероприятий Федерального казначейства и территориальных органов  Федерального казначейства в финансово-бюджетной сфере, с учетом разработанных показателей риска"/>
            <p:cNvSpPr txBox="1"/>
            <p:nvPr/>
          </p:nvSpPr>
          <p:spPr>
            <a:xfrm>
              <a:off x="0" y="0"/>
              <a:ext cx="3631722" cy="18158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361950" algn="ctr">
                <a:defRPr sz="1400" b="1">
                  <a:solidFill>
                    <a:srgbClr val="203864"/>
                  </a:solidFill>
                </a:defRPr>
              </a:lvl1pPr>
            </a:lstStyle>
            <a:p>
              <a:r>
                <a:rPr dirty="0" err="1"/>
                <a:t>Разработка</a:t>
              </a:r>
              <a:r>
                <a:rPr dirty="0"/>
                <a:t>  </a:t>
              </a:r>
              <a:r>
                <a:rPr dirty="0" err="1"/>
                <a:t>Методики</a:t>
              </a:r>
              <a:r>
                <a:rPr dirty="0"/>
                <a:t> </a:t>
              </a:r>
              <a:r>
                <a:rPr dirty="0" err="1"/>
                <a:t>отбора</a:t>
              </a:r>
              <a:r>
                <a:rPr dirty="0"/>
                <a:t> </a:t>
              </a:r>
              <a:r>
                <a:rPr dirty="0" err="1"/>
                <a:t>контрольных</a:t>
              </a:r>
              <a:r>
                <a:rPr dirty="0"/>
                <a:t> </a:t>
              </a:r>
              <a:r>
                <a:rPr dirty="0" err="1"/>
                <a:t>мероприятий</a:t>
              </a:r>
              <a:r>
                <a:rPr dirty="0"/>
                <a:t> </a:t>
              </a:r>
              <a:r>
                <a:rPr dirty="0" err="1"/>
                <a:t>при</a:t>
              </a:r>
              <a:r>
                <a:rPr dirty="0"/>
                <a:t> </a:t>
              </a:r>
              <a:r>
                <a:rPr dirty="0" err="1"/>
                <a:t>формировании</a:t>
              </a:r>
              <a:r>
                <a:rPr dirty="0"/>
                <a:t> </a:t>
              </a:r>
              <a:r>
                <a:rPr dirty="0" err="1"/>
                <a:t>планов</a:t>
              </a:r>
              <a:r>
                <a:rPr dirty="0"/>
                <a:t> </a:t>
              </a:r>
              <a:r>
                <a:rPr dirty="0" err="1"/>
                <a:t>контрольных</a:t>
              </a:r>
              <a:r>
                <a:rPr dirty="0"/>
                <a:t> </a:t>
              </a:r>
              <a:r>
                <a:rPr dirty="0" err="1"/>
                <a:t>мероприятий</a:t>
              </a:r>
              <a:r>
                <a:rPr dirty="0"/>
                <a:t> </a:t>
              </a:r>
              <a:r>
                <a:rPr dirty="0" err="1"/>
                <a:t>Федерального</a:t>
              </a:r>
              <a:r>
                <a:rPr dirty="0"/>
                <a:t> </a:t>
              </a:r>
              <a:r>
                <a:rPr dirty="0" err="1" smtClean="0"/>
                <a:t>казначейства</a:t>
              </a:r>
              <a:r>
                <a:rPr lang="ru-RU" dirty="0" smtClean="0"/>
                <a:t/>
              </a:r>
              <a:br>
                <a:rPr lang="ru-RU" dirty="0" smtClean="0"/>
              </a:br>
              <a:r>
                <a:rPr dirty="0" smtClean="0"/>
                <a:t>и </a:t>
              </a:r>
              <a:r>
                <a:rPr dirty="0" err="1"/>
                <a:t>территориальных</a:t>
              </a:r>
              <a:r>
                <a:rPr dirty="0"/>
                <a:t> </a:t>
              </a:r>
              <a:r>
                <a:rPr dirty="0" err="1"/>
                <a:t>органов</a:t>
              </a:r>
              <a:r>
                <a:rPr dirty="0"/>
                <a:t>  </a:t>
              </a:r>
              <a:r>
                <a:rPr dirty="0" err="1"/>
                <a:t>Федерального</a:t>
              </a:r>
              <a:r>
                <a:rPr dirty="0"/>
                <a:t> </a:t>
              </a:r>
              <a:r>
                <a:rPr dirty="0" err="1"/>
                <a:t>казначейства</a:t>
              </a:r>
              <a:r>
                <a:rPr dirty="0"/>
                <a:t> в </a:t>
              </a:r>
              <a:r>
                <a:rPr dirty="0" err="1"/>
                <a:t>финансово-бюджетной</a:t>
              </a:r>
              <a:r>
                <a:rPr dirty="0"/>
                <a:t> </a:t>
              </a:r>
              <a:r>
                <a:rPr dirty="0" err="1" smtClean="0"/>
                <a:t>сфере</a:t>
              </a:r>
              <a:r>
                <a:rPr dirty="0" smtClean="0"/>
                <a:t>, </a:t>
              </a:r>
              <a:r>
                <a:rPr dirty="0"/>
                <a:t>с </a:t>
              </a:r>
              <a:r>
                <a:rPr dirty="0" err="1"/>
                <a:t>учетом</a:t>
              </a:r>
              <a:r>
                <a:rPr dirty="0"/>
                <a:t> </a:t>
              </a:r>
              <a:r>
                <a:rPr dirty="0" err="1"/>
                <a:t>разработанных</a:t>
              </a:r>
              <a:r>
                <a:rPr dirty="0"/>
                <a:t> </a:t>
              </a:r>
              <a:r>
                <a:rPr dirty="0" err="1"/>
                <a:t>показателей</a:t>
              </a:r>
              <a:r>
                <a:rPr dirty="0"/>
                <a:t> </a:t>
              </a:r>
              <a:r>
                <a:rPr dirty="0" err="1"/>
                <a:t>риска</a:t>
              </a:r>
              <a:endParaRPr dirty="0"/>
            </a:p>
          </p:txBody>
        </p:sp>
      </p:grpSp>
      <p:grpSp>
        <p:nvGrpSpPr>
          <p:cNvPr id="1477" name="Прямоугольник 25"/>
          <p:cNvGrpSpPr/>
          <p:nvPr/>
        </p:nvGrpSpPr>
        <p:grpSpPr>
          <a:xfrm>
            <a:off x="310548" y="4180910"/>
            <a:ext cx="5641678" cy="1127361"/>
            <a:chOff x="-1" y="-1"/>
            <a:chExt cx="5641677" cy="112736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75" name="Rectangle"/>
            <p:cNvSpPr/>
            <p:nvPr/>
          </p:nvSpPr>
          <p:spPr>
            <a:xfrm>
              <a:off x="-1" y="-1"/>
              <a:ext cx="5641676" cy="1127360"/>
            </a:xfrm>
            <a:prstGeom prst="rect">
              <a:avLst/>
            </a:prstGeom>
            <a:grpFill/>
            <a:ln w="3175" cap="flat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1476" name="Осуществление ежеквартальной актуализации перечня актов, содержащих обязательные требования, соблюдение которых оценивается при проведении Федеральным казначейством мероприятий по контролю в финансово-бюджетной сфере"/>
            <p:cNvSpPr txBox="1"/>
            <p:nvPr/>
          </p:nvSpPr>
          <p:spPr>
            <a:xfrm>
              <a:off x="-1" y="-1"/>
              <a:ext cx="5641677" cy="954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indent="361950" algn="ctr">
                <a:defRPr sz="1400" b="1">
                  <a:solidFill>
                    <a:srgbClr val="203864"/>
                  </a:solidFill>
                </a:defRPr>
              </a:lvl1pPr>
            </a:lstStyle>
            <a:p>
              <a:r>
                <a:rPr dirty="0" err="1"/>
                <a:t>Осуществление</a:t>
              </a:r>
              <a:r>
                <a:rPr dirty="0"/>
                <a:t> </a:t>
              </a:r>
              <a:r>
                <a:rPr dirty="0" err="1"/>
                <a:t>ежеквартальной</a:t>
              </a:r>
              <a:r>
                <a:rPr dirty="0"/>
                <a:t> </a:t>
              </a:r>
              <a:r>
                <a:rPr dirty="0" err="1"/>
                <a:t>актуализации</a:t>
              </a:r>
              <a:r>
                <a:rPr dirty="0"/>
                <a:t> </a:t>
              </a:r>
              <a:r>
                <a:rPr dirty="0" err="1"/>
                <a:t>перечня</a:t>
              </a:r>
              <a:r>
                <a:rPr dirty="0"/>
                <a:t> </a:t>
              </a:r>
              <a:r>
                <a:rPr dirty="0" err="1"/>
                <a:t>актов</a:t>
              </a:r>
              <a:r>
                <a:rPr dirty="0"/>
                <a:t>, </a:t>
              </a:r>
              <a:r>
                <a:rPr dirty="0" err="1"/>
                <a:t>содержащих</a:t>
              </a:r>
              <a:r>
                <a:rPr dirty="0"/>
                <a:t> </a:t>
              </a:r>
              <a:r>
                <a:rPr dirty="0" err="1"/>
                <a:t>обязательные</a:t>
              </a:r>
              <a:r>
                <a:rPr dirty="0"/>
                <a:t> </a:t>
              </a:r>
              <a:r>
                <a:rPr dirty="0" err="1"/>
                <a:t>требования</a:t>
              </a:r>
              <a:r>
                <a:rPr dirty="0"/>
                <a:t>, </a:t>
              </a:r>
              <a:r>
                <a:rPr dirty="0" err="1"/>
                <a:t>соблюдение</a:t>
              </a:r>
              <a:r>
                <a:rPr dirty="0"/>
                <a:t> </a:t>
              </a:r>
              <a:r>
                <a:rPr dirty="0" err="1"/>
                <a:t>которых</a:t>
              </a:r>
              <a:r>
                <a:rPr dirty="0"/>
                <a:t> </a:t>
              </a:r>
              <a:r>
                <a:rPr dirty="0" err="1"/>
                <a:t>оценивается</a:t>
              </a:r>
              <a:r>
                <a:rPr dirty="0"/>
                <a:t> </a:t>
              </a:r>
              <a:r>
                <a:rPr dirty="0" err="1"/>
                <a:t>при</a:t>
              </a:r>
              <a:r>
                <a:rPr dirty="0"/>
                <a:t> </a:t>
              </a:r>
              <a:r>
                <a:rPr dirty="0" err="1"/>
                <a:t>проведении</a:t>
              </a:r>
              <a:r>
                <a:rPr dirty="0"/>
                <a:t> </a:t>
              </a:r>
              <a:r>
                <a:rPr dirty="0" err="1"/>
                <a:t>Федеральным</a:t>
              </a:r>
              <a:r>
                <a:rPr dirty="0"/>
                <a:t> </a:t>
              </a:r>
              <a:r>
                <a:rPr dirty="0" err="1"/>
                <a:t>казначейством</a:t>
              </a:r>
              <a:r>
                <a:rPr dirty="0"/>
                <a:t> </a:t>
              </a:r>
              <a:r>
                <a:rPr dirty="0" err="1"/>
                <a:t>мероприятий</a:t>
              </a:r>
              <a:r>
                <a:rPr dirty="0"/>
                <a:t> </a:t>
              </a:r>
              <a:r>
                <a:rPr dirty="0" err="1"/>
                <a:t>по</a:t>
              </a:r>
              <a:r>
                <a:rPr dirty="0"/>
                <a:t> </a:t>
              </a:r>
              <a:r>
                <a:rPr dirty="0" err="1"/>
                <a:t>контролю</a:t>
              </a:r>
              <a:r>
                <a:rPr dirty="0"/>
                <a:t> в </a:t>
              </a:r>
              <a:r>
                <a:rPr dirty="0" err="1"/>
                <a:t>финансово-бюджетной</a:t>
              </a:r>
              <a:r>
                <a:rPr dirty="0"/>
                <a:t> </a:t>
              </a:r>
              <a:r>
                <a:rPr dirty="0" err="1"/>
                <a:t>сфере</a:t>
              </a:r>
              <a:endParaRPr dirty="0"/>
            </a:p>
          </p:txBody>
        </p:sp>
      </p:grpSp>
      <p:grpSp>
        <p:nvGrpSpPr>
          <p:cNvPr id="1480" name="Прямоугольник 27"/>
          <p:cNvGrpSpPr/>
          <p:nvPr/>
        </p:nvGrpSpPr>
        <p:grpSpPr>
          <a:xfrm>
            <a:off x="6354040" y="4196193"/>
            <a:ext cx="5541664" cy="1112077"/>
            <a:chOff x="0" y="0"/>
            <a:chExt cx="5541662" cy="111207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78" name="Rectangle"/>
            <p:cNvSpPr/>
            <p:nvPr/>
          </p:nvSpPr>
          <p:spPr>
            <a:xfrm>
              <a:off x="0" y="-1"/>
              <a:ext cx="5541663" cy="1112078"/>
            </a:xfrm>
            <a:prstGeom prst="rect">
              <a:avLst/>
            </a:prstGeom>
            <a:grpFill/>
            <a:ln w="19050" cap="flat">
              <a:solidFill>
                <a:srgbClr val="2E75B6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400" b="1">
                  <a:solidFill>
                    <a:srgbClr val="203864"/>
                  </a:solidFill>
                </a:defRPr>
              </a:pPr>
              <a:endParaRPr/>
            </a:p>
          </p:txBody>
        </p:sp>
        <p:sp>
          <p:nvSpPr>
            <p:cNvPr id="1479" name="Организация информационного взаимодействия между…"/>
            <p:cNvSpPr txBox="1"/>
            <p:nvPr/>
          </p:nvSpPr>
          <p:spPr>
            <a:xfrm>
              <a:off x="0" y="-1"/>
              <a:ext cx="5541663" cy="904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indent="361950"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Организация</a:t>
              </a:r>
              <a:r>
                <a:rPr dirty="0"/>
                <a:t> </a:t>
              </a:r>
              <a:r>
                <a:rPr dirty="0" err="1"/>
                <a:t>информационного</a:t>
              </a:r>
              <a:r>
                <a:rPr dirty="0"/>
                <a:t> </a:t>
              </a:r>
              <a:r>
                <a:rPr dirty="0" err="1"/>
                <a:t>взаимодействия</a:t>
              </a:r>
              <a:r>
                <a:rPr dirty="0"/>
                <a:t> </a:t>
              </a:r>
              <a:r>
                <a:rPr dirty="0" err="1"/>
                <a:t>между</a:t>
              </a:r>
              <a:r>
                <a:rPr dirty="0"/>
                <a:t> </a:t>
              </a:r>
            </a:p>
            <a:p>
              <a:pPr indent="361950" algn="ctr">
                <a:defRPr sz="1400" b="1">
                  <a:solidFill>
                    <a:srgbClr val="203864"/>
                  </a:solidFill>
                </a:defRPr>
              </a:pPr>
              <a:r>
                <a:rPr dirty="0" err="1"/>
                <a:t>Счетной</a:t>
              </a:r>
              <a:r>
                <a:rPr dirty="0"/>
                <a:t> </a:t>
              </a:r>
              <a:r>
                <a:rPr dirty="0" err="1"/>
                <a:t>палатой</a:t>
              </a:r>
              <a:r>
                <a:rPr dirty="0"/>
                <a:t> </a:t>
              </a:r>
              <a:r>
                <a:rPr dirty="0" err="1"/>
                <a:t>Российской</a:t>
              </a:r>
              <a:r>
                <a:rPr dirty="0"/>
                <a:t> </a:t>
              </a:r>
              <a:r>
                <a:rPr dirty="0" err="1"/>
                <a:t>Федерации</a:t>
              </a:r>
              <a:r>
                <a:rPr dirty="0"/>
                <a:t> и </a:t>
              </a:r>
              <a:r>
                <a:rPr dirty="0" err="1"/>
                <a:t>Федеральным</a:t>
              </a:r>
              <a:r>
                <a:rPr dirty="0"/>
                <a:t> </a:t>
              </a:r>
              <a:r>
                <a:rPr dirty="0" err="1"/>
                <a:t>казначейством</a:t>
              </a:r>
              <a:r>
                <a:rPr dirty="0"/>
                <a:t> </a:t>
              </a:r>
              <a:r>
                <a:rPr dirty="0" err="1"/>
                <a:t>путем</a:t>
              </a:r>
              <a:r>
                <a:rPr dirty="0"/>
                <a:t> </a:t>
              </a:r>
              <a:r>
                <a:rPr dirty="0" err="1"/>
                <a:t>заключения</a:t>
              </a:r>
              <a:r>
                <a:rPr dirty="0"/>
                <a:t> </a:t>
              </a:r>
              <a:r>
                <a:rPr dirty="0" err="1"/>
                <a:t>соглашения</a:t>
              </a:r>
              <a:r>
                <a:rPr dirty="0"/>
                <a:t> </a:t>
              </a:r>
            </a:p>
            <a:p>
              <a:pPr indent="361950" algn="ctr">
                <a:defRPr sz="1400" b="1">
                  <a:solidFill>
                    <a:srgbClr val="203864"/>
                  </a:solidFill>
                </a:defRPr>
              </a:pPr>
              <a:r>
                <a:rPr dirty="0"/>
                <a:t>о </a:t>
              </a:r>
              <a:r>
                <a:rPr dirty="0" err="1"/>
                <a:t>сотрудничестве</a:t>
              </a:r>
              <a:endParaRPr dirty="0"/>
            </a:p>
          </p:txBody>
        </p:sp>
      </p:grpSp>
      <p:sp>
        <p:nvSpPr>
          <p:cNvPr id="1481" name="Прямоугольник 13"/>
          <p:cNvSpPr/>
          <p:nvPr/>
        </p:nvSpPr>
        <p:spPr>
          <a:xfrm>
            <a:off x="576538" y="5909555"/>
            <a:ext cx="881326" cy="21242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  <a:miter/>
          </a:ln>
        </p:spPr>
        <p:txBody>
          <a:bodyPr lIns="45719" rIns="45719"/>
          <a:lstStyle/>
          <a:p>
            <a:pPr indent="630237" algn="just">
              <a:defRPr sz="1400">
                <a:solidFill>
                  <a:srgbClr val="0D0D0D"/>
                </a:solidFill>
              </a:defRPr>
            </a:pPr>
            <a:endParaRPr/>
          </a:p>
        </p:txBody>
      </p:sp>
      <p:sp>
        <p:nvSpPr>
          <p:cNvPr id="1482" name="TextBox 14"/>
          <p:cNvSpPr txBox="1"/>
          <p:nvPr/>
        </p:nvSpPr>
        <p:spPr>
          <a:xfrm>
            <a:off x="1584122" y="5877272"/>
            <a:ext cx="948043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 b="1">
                <a:solidFill>
                  <a:srgbClr val="203864"/>
                </a:solidFill>
              </a:defRPr>
            </a:lvl1pPr>
          </a:lstStyle>
          <a:p>
            <a:r>
              <a:rPr dirty="0" err="1"/>
              <a:t>включено</a:t>
            </a:r>
            <a:r>
              <a:rPr dirty="0"/>
              <a:t> в </a:t>
            </a:r>
            <a:r>
              <a:rPr dirty="0" err="1"/>
              <a:t>Основные</a:t>
            </a:r>
            <a:r>
              <a:rPr dirty="0"/>
              <a:t> </a:t>
            </a:r>
            <a:r>
              <a:rPr dirty="0" err="1"/>
              <a:t>мероприятия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реализации</a:t>
            </a:r>
            <a:r>
              <a:rPr dirty="0"/>
              <a:t> </a:t>
            </a:r>
            <a:r>
              <a:rPr dirty="0" err="1"/>
              <a:t>Стратегической</a:t>
            </a:r>
            <a:r>
              <a:rPr dirty="0"/>
              <a:t> </a:t>
            </a:r>
            <a:r>
              <a:rPr dirty="0" err="1"/>
              <a:t>карты</a:t>
            </a:r>
            <a:r>
              <a:rPr dirty="0"/>
              <a:t> </a:t>
            </a:r>
            <a:r>
              <a:rPr dirty="0" err="1"/>
              <a:t>Казначейства</a:t>
            </a:r>
            <a:r>
              <a:rPr dirty="0"/>
              <a:t> </a:t>
            </a:r>
            <a:r>
              <a:rPr dirty="0" err="1"/>
              <a:t>России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2018 </a:t>
            </a:r>
            <a:r>
              <a:rPr dirty="0" err="1"/>
              <a:t>год</a:t>
            </a:r>
            <a:endParaRPr dirty="0"/>
          </a:p>
        </p:txBody>
      </p:sp>
      <p:grpSp>
        <p:nvGrpSpPr>
          <p:cNvPr id="1488" name="Группа 24"/>
          <p:cNvGrpSpPr/>
          <p:nvPr/>
        </p:nvGrpSpPr>
        <p:grpSpPr>
          <a:xfrm>
            <a:off x="390800" y="2165167"/>
            <a:ext cx="371476" cy="422461"/>
            <a:chOff x="0" y="7819"/>
            <a:chExt cx="371475" cy="422460"/>
          </a:xfrm>
        </p:grpSpPr>
        <p:pic>
          <p:nvPicPr>
            <p:cNvPr id="1486" name="Picture 84" descr="Picture 84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3155" r="10479"/>
            <a:stretch>
              <a:fillRect/>
            </a:stretch>
          </p:blipFill>
          <p:spPr>
            <a:xfrm>
              <a:off x="0" y="7819"/>
              <a:ext cx="371476" cy="4224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87" name="Picture 83" descr="Picture 8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6916" y="99902"/>
              <a:ext cx="124460" cy="1199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91" name="Группа 24"/>
          <p:cNvGrpSpPr/>
          <p:nvPr/>
        </p:nvGrpSpPr>
        <p:grpSpPr>
          <a:xfrm>
            <a:off x="4398886" y="2122556"/>
            <a:ext cx="371476" cy="422461"/>
            <a:chOff x="0" y="7819"/>
            <a:chExt cx="371475" cy="422460"/>
          </a:xfrm>
        </p:grpSpPr>
        <p:pic>
          <p:nvPicPr>
            <p:cNvPr id="1489" name="Picture 84" descr="Picture 84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3155" r="10479"/>
            <a:stretch>
              <a:fillRect/>
            </a:stretch>
          </p:blipFill>
          <p:spPr>
            <a:xfrm>
              <a:off x="0" y="7819"/>
              <a:ext cx="371476" cy="4224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0" name="Picture 83" descr="Picture 8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6916" y="99902"/>
              <a:ext cx="124460" cy="1199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94" name="Группа 24"/>
          <p:cNvGrpSpPr/>
          <p:nvPr/>
        </p:nvGrpSpPr>
        <p:grpSpPr>
          <a:xfrm>
            <a:off x="8351390" y="2122556"/>
            <a:ext cx="371476" cy="422461"/>
            <a:chOff x="0" y="7819"/>
            <a:chExt cx="371475" cy="422460"/>
          </a:xfrm>
        </p:grpSpPr>
        <p:pic>
          <p:nvPicPr>
            <p:cNvPr id="1492" name="Picture 84" descr="Picture 84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3155" r="10479"/>
            <a:stretch>
              <a:fillRect/>
            </a:stretch>
          </p:blipFill>
          <p:spPr>
            <a:xfrm>
              <a:off x="0" y="7819"/>
              <a:ext cx="371476" cy="4224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93" name="Picture 83" descr="Picture 8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6916" y="99902"/>
              <a:ext cx="124460" cy="11996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3" name="Group"/>
          <p:cNvGrpSpPr/>
          <p:nvPr/>
        </p:nvGrpSpPr>
        <p:grpSpPr>
          <a:xfrm>
            <a:off x="4111659" y="260648"/>
            <a:ext cx="8080342" cy="691657"/>
            <a:chOff x="0" y="-300"/>
            <a:chExt cx="8080341" cy="691655"/>
          </a:xfrm>
        </p:grpSpPr>
        <p:sp>
          <p:nvSpPr>
            <p:cNvPr id="34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TextBox 95"/>
            <p:cNvSpPr txBox="1"/>
            <p:nvPr/>
          </p:nvSpPr>
          <p:spPr>
            <a:xfrm>
              <a:off x="0" y="-300"/>
              <a:ext cx="7974718" cy="646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Задачи методического обеспечения контроля</a:t>
              </a:r>
              <a:br>
                <a:rPr lang="ru-RU" dirty="0" smtClean="0"/>
              </a:br>
              <a:r>
                <a:rPr lang="ru-RU" dirty="0" smtClean="0"/>
                <a:t>в финансово-бюджетной сфере на 2018 год</a:t>
              </a: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>
          <a:xfrm>
            <a:off x="11736674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14</a:t>
            </a:fld>
            <a:endParaRPr lang="ru-RU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0" name="Овал 39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VI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рямоугольник 69"/>
          <p:cNvSpPr/>
          <p:nvPr/>
        </p:nvSpPr>
        <p:spPr>
          <a:xfrm>
            <a:off x="6442429" y="1641791"/>
            <a:ext cx="4910155" cy="486089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</a:pPr>
            <a:endParaRPr lang="en-US" sz="1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Обеспечить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формирование 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ежеквартальных отчетов</a:t>
            </a:r>
            <a:b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об исполнении Плана ФК по проведению Анализа ИПБ 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Обеспечить организацию проведения 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мониторинга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органов контроля на территории Российской Федерации</a:t>
            </a:r>
            <a:endParaRPr lang="ru-RU" sz="1400" dirty="0">
              <a:solidFill>
                <a:schemeClr val="tx1"/>
              </a:solidFill>
            </a:endParaRPr>
          </a:p>
          <a:p>
            <a:pPr marL="342900" lvl="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Обеспечить </a:t>
            </a:r>
            <a:r>
              <a:rPr lang="ru-RU" sz="1400" b="1" dirty="0">
                <a:solidFill>
                  <a:schemeClr val="tx1"/>
                </a:solidFill>
                <a:cs typeface="Times New Roman" panose="02020603050405020304" pitchFamily="18" charset="0"/>
              </a:rPr>
              <a:t>планирование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 проведения </a:t>
            </a: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Анализа</a:t>
            </a:r>
            <a:r>
              <a:rPr lang="en-US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/>
            </a:r>
            <a:br>
              <a:rPr lang="en-US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schemeClr val="tx1"/>
                </a:solidFill>
                <a:cs typeface="Times New Roman" panose="02020603050405020304" pitchFamily="18" charset="0"/>
              </a:rPr>
              <a:t>2019 год</a:t>
            </a:r>
            <a:endParaRPr lang="ru-RU" sz="14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3" name="Group"/>
          <p:cNvGrpSpPr/>
          <p:nvPr/>
        </p:nvGrpSpPr>
        <p:grpSpPr>
          <a:xfrm>
            <a:off x="4111659" y="260948"/>
            <a:ext cx="8080342" cy="691357"/>
            <a:chOff x="0" y="0"/>
            <a:chExt cx="8080341" cy="691355"/>
          </a:xfrm>
        </p:grpSpPr>
        <p:sp>
          <p:nvSpPr>
            <p:cNvPr id="34" name="Прямоугольник 94"/>
            <p:cNvSpPr/>
            <p:nvPr/>
          </p:nvSpPr>
          <p:spPr>
            <a:xfrm>
              <a:off x="161576" y="0"/>
              <a:ext cx="7918765" cy="691355"/>
            </a:xfrm>
            <a:prstGeom prst="rect">
              <a:avLst/>
            </a:prstGeom>
            <a:gradFill flip="none" rotWithShape="1">
              <a:gsLst>
                <a:gs pos="0">
                  <a:srgbClr val="98C2F6"/>
                </a:gs>
                <a:gs pos="50000">
                  <a:srgbClr val="C0D8F8"/>
                </a:gs>
                <a:gs pos="100000">
                  <a:srgbClr val="FFFFFF"/>
                </a:gs>
              </a:gsLst>
              <a:lin ang="108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TextBox 95"/>
            <p:cNvSpPr txBox="1"/>
            <p:nvPr/>
          </p:nvSpPr>
          <p:spPr>
            <a:xfrm>
              <a:off x="0" y="134426"/>
              <a:ext cx="7974718" cy="369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r">
                <a:defRPr>
                  <a:latin typeface="Tahoma"/>
                  <a:ea typeface="Tahoma"/>
                  <a:cs typeface="Tahoma"/>
                  <a:sym typeface="Tahoma"/>
                </a:defRPr>
              </a:pPr>
              <a:r>
                <a:rPr lang="ru-RU" dirty="0" smtClean="0"/>
                <a:t>Проведение анализа бюджетных полномочий органов контроля</a:t>
              </a:r>
              <a:endParaRPr lang="ru-RU" dirty="0" smtClean="0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3996616" y="255546"/>
            <a:ext cx="835746" cy="670023"/>
            <a:chOff x="1055421" y="2728357"/>
            <a:chExt cx="600423" cy="504075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40" name="Овал 39"/>
            <p:cNvSpPr/>
            <p:nvPr/>
          </p:nvSpPr>
          <p:spPr>
            <a:xfrm>
              <a:off x="1104080" y="2728357"/>
              <a:ext cx="504075" cy="504075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55421" y="2780928"/>
              <a:ext cx="600423" cy="393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2800" b="1" dirty="0" smtClean="0">
                  <a:solidFill>
                    <a:schemeClr val="bg1"/>
                  </a:solidFill>
                  <a:latin typeface="Georgia" panose="02040502050405020303" pitchFamily="18" charset="0"/>
                </a:rPr>
                <a:t>VII</a:t>
              </a:r>
              <a:endParaRPr kumimoji="0" lang="ru-RU" sz="18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eorgia" panose="02040502050405020303" pitchFamily="18" charset="0"/>
                <a:sym typeface="Calibri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1318486" y="1641447"/>
            <a:ext cx="4979927" cy="4201150"/>
          </a:xfrm>
          <a:prstGeom prst="rect">
            <a:avLst/>
          </a:prstGeom>
          <a:gradFill flip="none" rotWithShape="1">
            <a:gsLst>
              <a:gs pos="10000">
                <a:schemeClr val="accent6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  <a:tabLst>
                <a:tab pos="176213" algn="l"/>
              </a:tabLst>
            </a:pPr>
            <a:endParaRPr lang="en-US" sz="300" dirty="0" smtClean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265113" lvl="0" indent="-265113">
              <a:spcBef>
                <a:spcPts val="1200"/>
              </a:spcBef>
              <a:buFont typeface="+mj-lt"/>
              <a:buAutoNum type="arabicPeriod"/>
              <a:tabLst>
                <a:tab pos="176213" algn="l"/>
              </a:tabLst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Направлены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в адрес УФК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рекомендации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по порядку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рассмотрения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результатов Анализа ИБП органов государственного финансового контроля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на заседаниях контрольных комиссий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УФК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265113" lvl="0" indent="-265113">
              <a:spcBef>
                <a:spcPts val="1200"/>
              </a:spcBef>
              <a:buFont typeface="+mj-lt"/>
              <a:buAutoNum type="arabicPeriod"/>
              <a:tabLst>
                <a:tab pos="176213" algn="l"/>
              </a:tabLs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Подготовлен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проект перечня возможных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(основных)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недостатков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, выявляемых УФК при проведении Анализа ИБП органов государственного (муниципального) финансового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контроля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265113" lvl="0" indent="-265113">
              <a:spcBef>
                <a:spcPts val="1200"/>
              </a:spcBef>
              <a:buFont typeface="+mj-lt"/>
              <a:buAutoNum type="arabicPeriod"/>
              <a:tabLst>
                <a:tab pos="176213" algn="l"/>
              </a:tabLst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Подготовлен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обзор (примеры описания) недостатков,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 выявляемых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при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проведении Анализа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ИБП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42429" y="1271503"/>
            <a:ext cx="4910155" cy="369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Ключевые задачи на </a:t>
            </a:r>
            <a:r>
              <a:rPr kumimoji="0" lang="en-US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II</a:t>
            </a:r>
            <a:r>
              <a:rPr kumimoji="0" lang="ru-RU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полугодие</a:t>
            </a:r>
            <a:r>
              <a:rPr kumimoji="0" lang="ru-RU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2018 года</a:t>
            </a:r>
            <a:endParaRPr kumimoji="0" lang="ru-RU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18485" y="1271503"/>
            <a:ext cx="4979927" cy="369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>
            <a:noFill/>
            <a:miter lim="4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Оперативные задачи</a:t>
            </a:r>
            <a:endParaRPr kumimoji="0" lang="ru-RU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802469" y="4403848"/>
            <a:ext cx="417646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indent="-228600">
              <a:spcBef>
                <a:spcPts val="600"/>
              </a:spcBef>
              <a:buFont typeface="+mj-lt"/>
              <a:buAutoNum type="arabicPeriod"/>
            </a:pPr>
            <a:r>
              <a:rPr lang="ru-RU" sz="1200" b="1" dirty="0"/>
              <a:t>Окончание анализируемого периода</a:t>
            </a:r>
            <a:r>
              <a:rPr lang="ru-RU" sz="1200" dirty="0"/>
              <a:t> в отношении органов внутреннего государственного финансового контроля </a:t>
            </a:r>
            <a:r>
              <a:rPr lang="en-US" sz="1200" dirty="0" smtClean="0"/>
              <a:t>—</a:t>
            </a:r>
            <a:r>
              <a:rPr lang="ru-RU" sz="1200" dirty="0" smtClean="0"/>
              <a:t> </a:t>
            </a:r>
            <a:r>
              <a:rPr lang="ru-RU" sz="1200" b="1" dirty="0"/>
              <a:t>31 декабря 2018 года</a:t>
            </a:r>
          </a:p>
          <a:p>
            <a:pPr marL="228600" lvl="0" indent="-228600">
              <a:spcBef>
                <a:spcPts val="600"/>
              </a:spcBef>
              <a:buFont typeface="+mj-lt"/>
              <a:buAutoNum type="arabicPeriod"/>
            </a:pPr>
            <a:r>
              <a:rPr lang="ru-RU" sz="1200" b="1" dirty="0"/>
              <a:t>Завершение анализа</a:t>
            </a:r>
            <a:r>
              <a:rPr lang="ru-RU" sz="1200" dirty="0"/>
              <a:t> ИБП органов внутреннего государственного финансового контроля </a:t>
            </a:r>
            <a:r>
              <a:rPr lang="en-US" sz="1200" dirty="0" smtClean="0"/>
              <a:t>—</a:t>
            </a:r>
            <a:r>
              <a:rPr lang="ru-RU" sz="1200" dirty="0" smtClean="0"/>
              <a:t>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ru-RU" sz="1200" b="1" dirty="0" smtClean="0"/>
              <a:t>первое полугодие 2019 года </a:t>
            </a:r>
            <a:r>
              <a:rPr lang="ru-RU" sz="1200" dirty="0" smtClean="0"/>
              <a:t>(с учетом сроков подготовки органами контроля годовой отчетности)</a:t>
            </a:r>
            <a:endParaRPr lang="ru-RU" sz="1200" dirty="0"/>
          </a:p>
          <a:p>
            <a:pPr marL="228600" lvl="0" indent="-228600">
              <a:spcBef>
                <a:spcPts val="600"/>
              </a:spcBef>
              <a:buFont typeface="+mj-lt"/>
              <a:buAutoNum type="arabicPeriod"/>
            </a:pPr>
            <a:r>
              <a:rPr lang="ru-RU" sz="1200" dirty="0"/>
              <a:t> В дальнейшем, </a:t>
            </a:r>
            <a:r>
              <a:rPr lang="ru-RU" sz="1200" b="1" dirty="0"/>
              <a:t>анализируемый период </a:t>
            </a:r>
            <a:r>
              <a:rPr lang="ru-RU" sz="1200" dirty="0"/>
              <a:t>в отношении органов внутреннего государственного финансового контроля </a:t>
            </a:r>
            <a:r>
              <a:rPr lang="en-US" sz="1200" dirty="0" smtClean="0"/>
              <a:t>—</a:t>
            </a:r>
            <a:r>
              <a:rPr lang="ru-RU" sz="1200" dirty="0" smtClean="0"/>
              <a:t> </a:t>
            </a:r>
            <a:r>
              <a:rPr lang="ru-RU" sz="1200" b="1" dirty="0"/>
              <a:t>календарный год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802469" y="3791783"/>
            <a:ext cx="4176464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/>
              <a:t>Особенности планирования анализа </a:t>
            </a:r>
            <a:r>
              <a:rPr lang="ru-RU" sz="1400" b="1" dirty="0" smtClean="0"/>
              <a:t>ИБП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ru-RU" sz="1400" b="1" dirty="0" smtClean="0"/>
              <a:t>на </a:t>
            </a:r>
            <a:r>
              <a:rPr lang="ru-RU" sz="1400" b="1" dirty="0"/>
              <a:t>2019 </a:t>
            </a:r>
            <a:r>
              <a:rPr lang="ru-RU" sz="1400" b="1" dirty="0" smtClean="0"/>
              <a:t>год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2010894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Заголовок 1"/>
          <p:cNvSpPr txBox="1">
            <a:spLocks noGrp="1"/>
          </p:cNvSpPr>
          <p:nvPr>
            <p:ph type="title"/>
          </p:nvPr>
        </p:nvSpPr>
        <p:spPr>
          <a:xfrm>
            <a:off x="1425526" y="2937141"/>
            <a:ext cx="9317183" cy="99591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>
              <a:defRPr sz="3600" b="1">
                <a:solidFill>
                  <a:srgbClr val="002777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dirty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736674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t>16</a:t>
            </a:fld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2778</TotalTime>
  <Words>2050</Words>
  <Application>Microsoft Office PowerPoint</Application>
  <PresentationFormat>Произвольный</PresentationFormat>
  <Paragraphs>417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Основные направления контрольно-аналитической деятельности Федерального казначейства. Итоги и планы на среднесрочную перспективу.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направления контрольно-аналитической деятельности Федерального казначейства. Итоги и планы на среднесрочную перспективу.</dc:title>
  <dc:creator>Хазин Павел Юрьевич</dc:creator>
  <cp:lastModifiedBy>Хазин Павел Юрьевич</cp:lastModifiedBy>
  <cp:revision>249</cp:revision>
  <cp:lastPrinted>2018-06-26T14:52:25Z</cp:lastPrinted>
  <dcterms:modified xsi:type="dcterms:W3CDTF">2018-06-26T20:03:16Z</dcterms:modified>
</cp:coreProperties>
</file>