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352" r:id="rId2"/>
    <p:sldId id="371" r:id="rId3"/>
    <p:sldId id="370" r:id="rId4"/>
    <p:sldId id="372" r:id="rId5"/>
    <p:sldId id="373" r:id="rId6"/>
    <p:sldId id="374" r:id="rId7"/>
    <p:sldId id="375" r:id="rId8"/>
    <p:sldId id="358" r:id="rId9"/>
  </p:sldIdLst>
  <p:sldSz cx="12192000" cy="6858000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066D"/>
    <a:srgbClr val="FEE9DA"/>
    <a:srgbClr val="EAEFFA"/>
    <a:srgbClr val="EAEFF7"/>
    <a:srgbClr val="D9E2F7"/>
    <a:srgbClr val="FF3737"/>
    <a:srgbClr val="FEDEC6"/>
    <a:srgbClr val="3B8802"/>
    <a:srgbClr val="B0DD7F"/>
    <a:srgbClr val="FFFD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2" autoAdjust="0"/>
    <p:restoredTop sz="99221" autoAdjust="0"/>
  </p:normalViewPr>
  <p:slideViewPr>
    <p:cSldViewPr snapToGrid="0">
      <p:cViewPr>
        <p:scale>
          <a:sx n="100" d="100"/>
          <a:sy n="100" d="100"/>
        </p:scale>
        <p:origin x="-864" y="-2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AA333649-2060-4460-A5CD-17F1CCE9A9AE}" type="datetimeFigureOut">
              <a:rPr lang="ru-RU" smtClean="0"/>
              <a:pPr/>
              <a:t>27.06.2018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5" rIns="91430" bIns="4571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1" y="4714878"/>
            <a:ext cx="5438775" cy="4467225"/>
          </a:xfrm>
          <a:prstGeom prst="rect">
            <a:avLst/>
          </a:prstGeom>
        </p:spPr>
        <p:txBody>
          <a:bodyPr vert="horz" lIns="91430" tIns="45715" rIns="91430" bIns="45715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5"/>
            <a:ext cx="2946400" cy="496887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5"/>
            <a:ext cx="2946400" cy="496887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E71DEA95-66EA-47A1-AFBD-284DB76734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597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BC10B2-A7A7-467E-BDE7-8FD597FA8C04}" type="datetime1">
              <a:rPr lang="ru-RU" smtClean="0"/>
              <a:pPr>
                <a:defRPr/>
              </a:pPr>
              <a:t>27.06.2018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87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EDF4E-F981-4A5A-BF3E-C0614A4651E3}" type="datetime1">
              <a:rPr lang="ru-RU" smtClean="0"/>
              <a:pPr>
                <a:defRPr/>
              </a:pPr>
              <a:t>27.06.2018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18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AD6DE-A55A-47FD-BBBE-441CC751DD42}" type="datetime1">
              <a:rPr lang="ru-RU" smtClean="0"/>
              <a:pPr>
                <a:defRPr/>
              </a:pPr>
              <a:t>27.06.2018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37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0DB52F-B710-4B1C-99CE-1F2E93930D7F}" type="datetime1">
              <a:rPr lang="ru-RU" smtClean="0"/>
              <a:pPr>
                <a:defRPr/>
              </a:pPr>
              <a:t>27.06.2018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93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1275ED-B45F-4962-B7E1-FA6541B8B616}" type="datetime1">
              <a:rPr lang="ru-RU" smtClean="0"/>
              <a:pPr>
                <a:defRPr/>
              </a:pPr>
              <a:t>27.06.2018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0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30B24D-0418-4210-850A-C58E3EE2E175}" type="datetime1">
              <a:rPr lang="ru-RU" smtClean="0"/>
              <a:pPr>
                <a:defRPr/>
              </a:pPr>
              <a:t>27.06.2018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31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20E7A4-BC32-4F51-BA9F-70008D8EE18F}" type="datetime1">
              <a:rPr lang="ru-RU" smtClean="0"/>
              <a:pPr>
                <a:defRPr/>
              </a:pPr>
              <a:t>27.06.2018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26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D5FA6C-F519-458F-AA09-32AC70B81224}" type="datetime1">
              <a:rPr lang="ru-RU" smtClean="0"/>
              <a:pPr>
                <a:defRPr/>
              </a:pPr>
              <a:t>27.06.2018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87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19DFA-32D8-47AC-BEC4-4727C8EDCE45}" type="datetime1">
              <a:rPr lang="ru-RU" smtClean="0"/>
              <a:pPr>
                <a:defRPr/>
              </a:pPr>
              <a:t>27.06.2018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01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5BCFDB-FF28-4315-9D59-E8133E22E526}" type="datetime1">
              <a:rPr lang="ru-RU" smtClean="0"/>
              <a:pPr>
                <a:defRPr/>
              </a:pPr>
              <a:t>27.06.2018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63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46F87-0AF5-477F-9E73-654161F2197D}" type="datetime1">
              <a:rPr lang="ru-RU" smtClean="0"/>
              <a:pPr>
                <a:defRPr/>
              </a:pPr>
              <a:t>27.06.2018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42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2CA5F62-99F6-4319-BDAF-72F9A9A7A029}" type="datetime1">
              <a:rPr lang="ru-RU" smtClean="0"/>
              <a:pPr>
                <a:defRPr/>
              </a:pPr>
              <a:t>27.06.2018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1169042" y="1961826"/>
            <a:ext cx="10359341" cy="1569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контроля в сфере закупок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товаров, работ, услуг для обеспечения федеральных нужд. Новые подходы.</a:t>
            </a:r>
            <a:endParaRPr lang="ru-RU" sz="32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7982321" y="4094040"/>
            <a:ext cx="3990496" cy="132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руководителя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А.Т. Катамадзе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4822670" y="6033030"/>
            <a:ext cx="2807605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 июня 2018 года</a:t>
            </a:r>
            <a:endParaRPr lang="ru-RU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561834" y="5892255"/>
            <a:ext cx="1630167" cy="671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434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34328" y="144565"/>
            <a:ext cx="7734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0"/>
              </a:spcBef>
              <a:spcAft>
                <a:spcPts val="120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Стратегические 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задачи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по контролю в сфере закупок на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2018 год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60831" y="1241111"/>
            <a:ext cx="6147444" cy="43088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1200"/>
              </a:spcAft>
            </a:pPr>
            <a:r>
              <a:rPr lang="ru-RU" sz="22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Страткарта Казначейства России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36739" y="4201606"/>
            <a:ext cx="8692588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Реализация отраслевого подхода при организации и проведении контроля  в отношении закупок товаров, работ, услуг для обеспечения федеральных нужд в соответствии с частью 8 статьи 99 Федерального закона от 05.04.2013 № 44-ФЗ "О контрактной системе в сфере закупок товаров, работ, услуг для обеспечения государственных и муниципальных нужд".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36739" y="1968382"/>
            <a:ext cx="8692588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Оптимизация процедуры контроля </a:t>
            </a:r>
            <a:r>
              <a:rPr lang="ru-RU" sz="14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в </a:t>
            </a:r>
            <a:r>
              <a:rPr lang="ru-RU" sz="1400" b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отношении закупок товаров, работ, услуг для обеспечения федеральных нужд в соответствии с частью 8 статьи 99 Федерального закона от 05.04.2013 № 44-ФЗ "О контрактной системе в сфере закупок товаров, работ, услуг для обеспечения государственных и муниципальных нужд", в том числе  с учетом риск-ориентированного подхода.</a:t>
            </a: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2995542" y="1968382"/>
            <a:ext cx="0" cy="3943231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787400" y="2150676"/>
            <a:ext cx="2013674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12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Задача </a:t>
            </a:r>
            <a:r>
              <a:rPr lang="en-US" sz="20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I</a:t>
            </a:r>
            <a:r>
              <a:rPr lang="ru-RU" sz="2000" b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по контролю в сфере закупок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87396" y="4201606"/>
            <a:ext cx="2013677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12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Задача </a:t>
            </a:r>
            <a:r>
              <a:rPr lang="en-US" sz="20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II</a:t>
            </a:r>
            <a:r>
              <a:rPr lang="ru-RU" sz="20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 </a:t>
            </a:r>
            <a:br>
              <a:rPr lang="ru-RU" sz="20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по </a:t>
            </a:r>
            <a:r>
              <a:rPr lang="ru-RU" sz="1400" b="1" dirty="0">
                <a:solidFill>
                  <a:srgbClr val="002060"/>
                </a:solidFill>
                <a:cs typeface="Times New Roman" pitchFamily="18" charset="0"/>
              </a:rPr>
              <a:t>контролю в сфере </a:t>
            </a: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закупок</a:t>
            </a: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1712361" y="5845398"/>
            <a:ext cx="4309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1</a:t>
            </a: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6" name="Нашивка 5"/>
          <p:cNvSpPr/>
          <p:nvPr/>
        </p:nvSpPr>
        <p:spPr>
          <a:xfrm>
            <a:off x="2995543" y="3056990"/>
            <a:ext cx="3162190" cy="727931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48" name="Нашивка 47"/>
          <p:cNvSpPr/>
          <p:nvPr/>
        </p:nvSpPr>
        <p:spPr>
          <a:xfrm>
            <a:off x="5914663" y="3056991"/>
            <a:ext cx="3391383" cy="72793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9" name="Нашивка 48"/>
          <p:cNvSpPr/>
          <p:nvPr/>
        </p:nvSpPr>
        <p:spPr>
          <a:xfrm>
            <a:off x="9047634" y="3056991"/>
            <a:ext cx="3020993" cy="738664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09732" y="3056991"/>
            <a:ext cx="3048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1400" b="1" dirty="0">
                <a:solidFill>
                  <a:schemeClr val="bg1"/>
                </a:solidFill>
                <a:latin typeface="Calibri"/>
              </a:rPr>
              <a:t>Комплект методик и решений </a:t>
            </a:r>
            <a:r>
              <a:rPr lang="ru-RU" sz="1400" b="1" dirty="0" smtClean="0">
                <a:solidFill>
                  <a:schemeClr val="bg1"/>
                </a:solidFill>
                <a:latin typeface="Calibri"/>
              </a:rPr>
              <a:t/>
            </a:r>
            <a:br>
              <a:rPr lang="ru-RU" sz="1400" b="1" dirty="0" smtClean="0">
                <a:solidFill>
                  <a:schemeClr val="bg1"/>
                </a:solidFill>
                <a:latin typeface="Calibri"/>
              </a:rPr>
            </a:br>
            <a:r>
              <a:rPr lang="ru-RU" sz="1400" b="1" dirty="0" smtClean="0">
                <a:solidFill>
                  <a:schemeClr val="bg1"/>
                </a:solidFill>
                <a:latin typeface="Calibri"/>
              </a:rPr>
              <a:t>по </a:t>
            </a:r>
            <a:r>
              <a:rPr lang="ru-RU" sz="1400" b="1" dirty="0">
                <a:solidFill>
                  <a:schemeClr val="bg1"/>
                </a:solidFill>
                <a:latin typeface="Calibri"/>
              </a:rPr>
              <a:t>планированию, проведению </a:t>
            </a:r>
            <a:r>
              <a:rPr lang="ru-RU" sz="1400" b="1" dirty="0" smtClean="0">
                <a:solidFill>
                  <a:schemeClr val="bg1"/>
                </a:solidFill>
                <a:latin typeface="Calibri"/>
              </a:rPr>
              <a:t/>
            </a:r>
            <a:br>
              <a:rPr lang="ru-RU" sz="1400" b="1" dirty="0" smtClean="0">
                <a:solidFill>
                  <a:schemeClr val="bg1"/>
                </a:solidFill>
                <a:latin typeface="Calibri"/>
              </a:rPr>
            </a:br>
            <a:r>
              <a:rPr lang="ru-RU" sz="1400" b="1" dirty="0" smtClean="0">
                <a:solidFill>
                  <a:schemeClr val="bg1"/>
                </a:solidFill>
                <a:latin typeface="Calibri"/>
              </a:rPr>
              <a:t>и </a:t>
            </a:r>
            <a:r>
              <a:rPr lang="ru-RU" sz="1400" b="1" dirty="0">
                <a:solidFill>
                  <a:schemeClr val="bg1"/>
                </a:solidFill>
                <a:latin typeface="Calibri"/>
              </a:rPr>
              <a:t>реализации результатов КМ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6022418" y="3159345"/>
            <a:ext cx="31443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b="1" dirty="0" smtClean="0">
                <a:solidFill>
                  <a:schemeClr val="bg1"/>
                </a:solidFill>
                <a:latin typeface="Calibri"/>
              </a:rPr>
              <a:t>Использование ЕИС для целей планирования и проведения КМ  </a:t>
            </a:r>
            <a:endParaRPr lang="ru-RU" sz="1400" b="1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9020627" y="3159345"/>
            <a:ext cx="3048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1400" b="1" dirty="0" smtClean="0">
                <a:solidFill>
                  <a:schemeClr val="bg1"/>
                </a:solidFill>
                <a:latin typeface="Calibri"/>
              </a:rPr>
              <a:t>Утверждение Стандарта </a:t>
            </a:r>
            <a:br>
              <a:rPr lang="ru-RU" sz="1400" b="1" dirty="0" smtClean="0">
                <a:solidFill>
                  <a:schemeClr val="bg1"/>
                </a:solidFill>
                <a:latin typeface="Calibri"/>
              </a:rPr>
            </a:br>
            <a:r>
              <a:rPr lang="ru-RU" sz="1400" b="1" dirty="0" smtClean="0">
                <a:solidFill>
                  <a:schemeClr val="bg1"/>
                </a:solidFill>
                <a:latin typeface="Calibri"/>
              </a:rPr>
              <a:t>по контролю в сфере закупок</a:t>
            </a:r>
            <a:endParaRPr lang="ru-RU" sz="1400" b="1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54" name="Нашивка 53"/>
          <p:cNvSpPr/>
          <p:nvPr/>
        </p:nvSpPr>
        <p:spPr>
          <a:xfrm>
            <a:off x="3036053" y="5271356"/>
            <a:ext cx="3391383" cy="72793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5" name="Нашивка 54"/>
          <p:cNvSpPr/>
          <p:nvPr/>
        </p:nvSpPr>
        <p:spPr>
          <a:xfrm>
            <a:off x="6151750" y="5271356"/>
            <a:ext cx="3270042" cy="72793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6" name="Нашивка 55"/>
          <p:cNvSpPr/>
          <p:nvPr/>
        </p:nvSpPr>
        <p:spPr>
          <a:xfrm>
            <a:off x="9166783" y="5271356"/>
            <a:ext cx="2901846" cy="72793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3232658" y="5260622"/>
            <a:ext cx="29981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b="1" dirty="0" smtClean="0">
                <a:solidFill>
                  <a:schemeClr val="bg1"/>
                </a:solidFill>
                <a:latin typeface="Calibri"/>
              </a:rPr>
              <a:t>Методология по контролю </a:t>
            </a:r>
            <a:br>
              <a:rPr lang="ru-RU" sz="1400" b="1" dirty="0" smtClean="0">
                <a:solidFill>
                  <a:schemeClr val="bg1"/>
                </a:solidFill>
                <a:latin typeface="Calibri"/>
              </a:rPr>
            </a:br>
            <a:r>
              <a:rPr lang="ru-RU" sz="1400" b="1" dirty="0" smtClean="0">
                <a:solidFill>
                  <a:schemeClr val="bg1"/>
                </a:solidFill>
                <a:latin typeface="Calibri"/>
              </a:rPr>
              <a:t>за планированием и осуществлением </a:t>
            </a:r>
            <a:r>
              <a:rPr lang="ru-RU" sz="1400" b="1" dirty="0" smtClean="0">
                <a:solidFill>
                  <a:schemeClr val="bg1"/>
                </a:solidFill>
                <a:latin typeface="Calibri"/>
              </a:rPr>
              <a:t>закупок ЛП </a:t>
            </a:r>
            <a:r>
              <a:rPr lang="ru-RU" sz="1400" b="1" dirty="0" smtClean="0">
                <a:solidFill>
                  <a:schemeClr val="bg1"/>
                </a:solidFill>
                <a:latin typeface="Calibri"/>
              </a:rPr>
              <a:t>лекарственных препаратов</a:t>
            </a:r>
            <a:endParaRPr lang="ru-RU" sz="1400" b="1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6230830" y="5260622"/>
            <a:ext cx="314436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b="1" dirty="0" smtClean="0">
                <a:solidFill>
                  <a:schemeClr val="bg1"/>
                </a:solidFill>
                <a:latin typeface="Calibri"/>
              </a:rPr>
              <a:t>Проведение проверок </a:t>
            </a:r>
            <a:br>
              <a:rPr lang="ru-RU" sz="1400" b="1" dirty="0" smtClean="0">
                <a:solidFill>
                  <a:schemeClr val="bg1"/>
                </a:solidFill>
                <a:latin typeface="Calibri"/>
              </a:rPr>
            </a:br>
            <a:r>
              <a:rPr lang="ru-RU" sz="1400" b="1" dirty="0" smtClean="0">
                <a:solidFill>
                  <a:schemeClr val="bg1"/>
                </a:solidFill>
                <a:latin typeface="Calibri"/>
              </a:rPr>
              <a:t>планирования и осуществления закупок </a:t>
            </a:r>
            <a:r>
              <a:rPr lang="ru-RU" sz="1400" b="1" dirty="0" smtClean="0">
                <a:solidFill>
                  <a:schemeClr val="bg1"/>
                </a:solidFill>
                <a:latin typeface="Calibri"/>
              </a:rPr>
              <a:t>ЛП</a:t>
            </a:r>
            <a:endParaRPr lang="ru-RU" sz="1400" b="1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9288027" y="5432256"/>
            <a:ext cx="27469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b="1" dirty="0" smtClean="0">
                <a:solidFill>
                  <a:schemeClr val="bg1"/>
                </a:solidFill>
                <a:latin typeface="Calibri"/>
              </a:rPr>
              <a:t>Подготовка поправок в НПА</a:t>
            </a:r>
            <a:endParaRPr lang="ru-RU" sz="1400" b="1" dirty="0">
              <a:solidFill>
                <a:schemeClr val="bg1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0870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25471" y="144565"/>
            <a:ext cx="70481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0"/>
              </a:spcBef>
              <a:spcAft>
                <a:spcPts val="120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Направления методологической работы   </a:t>
            </a:r>
            <a:b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по контролю в сфере закупок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на 2018 год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3465" y="1609189"/>
            <a:ext cx="3276601" cy="70788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1200"/>
              </a:spcAft>
            </a:pPr>
            <a:r>
              <a:rPr lang="ru-RU" sz="20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Планирование                      проверок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49551" y="1609189"/>
            <a:ext cx="3276601" cy="70788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1200"/>
              </a:spcAft>
            </a:pPr>
            <a:r>
              <a:rPr lang="ru-RU" sz="20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Реализация результатов проверок</a:t>
            </a:r>
            <a:endParaRPr lang="ru-RU" sz="2000" b="1" dirty="0">
              <a:solidFill>
                <a:schemeClr val="bg1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4643" y="2456985"/>
            <a:ext cx="2187624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2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Пересмотр целевых показателей нагрузки для УФК. </a:t>
            </a: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Методика и критерии отбора объектов контроля </a:t>
            </a: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itchFamily="18" charset="0"/>
              </a:rPr>
              <a:t>(письмо ФК от 19.06.2018                   № 07-04-05/20-12561)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4040" y="3739148"/>
            <a:ext cx="2208831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Доведение до УФК ЦЗ </a:t>
            </a:r>
            <a:b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</a:br>
            <a:r>
              <a:rPr lang="ru-RU" sz="12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по проверке рискоемких закупок</a:t>
            </a:r>
            <a:endParaRPr lang="ru-RU" sz="1200" b="1" dirty="0">
              <a:solidFill>
                <a:srgbClr val="00206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53143" y="3953976"/>
            <a:ext cx="1034178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latin typeface="+mn-lt"/>
                <a:cs typeface="Times New Roman" pitchFamily="18" charset="0"/>
              </a:rPr>
              <a:t>Июль</a:t>
            </a:r>
            <a:endParaRPr lang="ru-RU" sz="1000" dirty="0">
              <a:latin typeface="+mn-lt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57650" y="4395898"/>
            <a:ext cx="3518705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2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Особенности </a:t>
            </a: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проверки </a:t>
            </a: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исполнения контрактов</a:t>
            </a: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/>
            </a:r>
            <a:b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</a:br>
            <a:r>
              <a:rPr lang="ru-RU" sz="12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на поставку </a:t>
            </a: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лекарственных препаратов</a:t>
            </a:r>
            <a:endParaRPr lang="ru-RU" sz="1200" b="1" dirty="0">
              <a:solidFill>
                <a:srgbClr val="00206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29435" y="2969410"/>
            <a:ext cx="351870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2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Методика по применению классификатора (</a:t>
            </a: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«Типовые нарушения/Типовые предписания»)</a:t>
            </a:r>
            <a:endParaRPr lang="ru-RU" sz="1200" b="1" dirty="0" smtClean="0">
              <a:solidFill>
                <a:srgbClr val="00206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729437" y="1855410"/>
            <a:ext cx="351870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Общая инструкция по проверке планирования</a:t>
            </a:r>
            <a:r>
              <a:rPr lang="ru-RU" sz="12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 закупок + «Чек-лист»</a:t>
            </a:r>
            <a:endParaRPr lang="ru-RU" sz="1200" dirty="0">
              <a:solidFill>
                <a:srgbClr val="00206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924081" y="2497090"/>
            <a:ext cx="2178591" cy="13849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Методические</a:t>
            </a:r>
            <a:r>
              <a:rPr lang="ru-RU" sz="12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 рекомендации по возбуждению </a:t>
            </a: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административного производства </a:t>
            </a:r>
            <a:r>
              <a:rPr lang="ru-RU" sz="12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за нарушения при </a:t>
            </a: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планировании закупок </a:t>
            </a:r>
            <a:r>
              <a:rPr lang="ru-RU" sz="1200" b="1" dirty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itchFamily="18" charset="0"/>
              </a:rPr>
              <a:t>(письмо ФК </a:t>
            </a: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itchFamily="18" charset="0"/>
              </a:rPr>
              <a:t>от 01.06.2018 </a:t>
            </a:r>
            <a:b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itchFamily="18" charset="0"/>
              </a:rPr>
            </a:b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itchFamily="18" charset="0"/>
              </a:rPr>
              <a:t>№ 07-04-05/20-11062)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+mn-lt"/>
              <a:cs typeface="Times New Roman" pitchFamily="18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574276" y="1902167"/>
            <a:ext cx="13045" cy="3653482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8330546" y="1902167"/>
            <a:ext cx="0" cy="3682505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729437" y="2424399"/>
            <a:ext cx="3518705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Общая </a:t>
            </a: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инструкция </a:t>
            </a: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по проверке исполнения контрактов </a:t>
            </a:r>
            <a:r>
              <a:rPr lang="ru-RU" sz="12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+ «Чек-лист»</a:t>
            </a:r>
            <a:endParaRPr lang="ru-RU" sz="1200" dirty="0">
              <a:solidFill>
                <a:srgbClr val="00206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924081" y="4228987"/>
            <a:ext cx="2178591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srgbClr val="002060"/>
                </a:solidFill>
                <a:cs typeface="Times New Roman" pitchFamily="18" charset="0"/>
              </a:rPr>
              <a:t>Методические </a:t>
            </a:r>
            <a:r>
              <a:rPr lang="ru-RU" sz="1200" dirty="0" smtClean="0">
                <a:solidFill>
                  <a:srgbClr val="002060"/>
                </a:solidFill>
                <a:cs typeface="Times New Roman" pitchFamily="18" charset="0"/>
              </a:rPr>
              <a:t>рекомендации </a:t>
            </a:r>
            <a:r>
              <a:rPr lang="ru-RU" sz="12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по возбуждению </a:t>
            </a: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административного производства </a:t>
            </a:r>
            <a:r>
              <a:rPr lang="ru-RU" sz="12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за нарушения при </a:t>
            </a: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исполнении контрактов</a:t>
            </a:r>
            <a:endParaRPr lang="ru-RU" sz="1200" b="1" dirty="0">
              <a:solidFill>
                <a:srgbClr val="00206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65247" y="4454272"/>
            <a:ext cx="2187624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Доведение до УФК ЦЗ </a:t>
            </a:r>
            <a:b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</a:b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по проверке </a:t>
            </a:r>
            <a:r>
              <a:rPr lang="ru-RU" sz="12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субъектовых </a:t>
            </a:r>
            <a:br>
              <a:rPr lang="ru-RU" sz="12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</a:br>
            <a:r>
              <a:rPr lang="ru-RU" sz="12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и муниципальных Органов контроля + </a:t>
            </a: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разъяснений </a:t>
            </a:r>
            <a:b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</a:b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по проверкам</a:t>
            </a:r>
          </a:p>
        </p:txBody>
      </p:sp>
      <p:sp>
        <p:nvSpPr>
          <p:cNvPr id="8" name="Правая фигурная скобка 7"/>
          <p:cNvSpPr/>
          <p:nvPr/>
        </p:nvSpPr>
        <p:spPr>
          <a:xfrm rot="5400000">
            <a:off x="5695507" y="110478"/>
            <a:ext cx="678603" cy="1105630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1348455" y="5999286"/>
            <a:ext cx="10034032" cy="3385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Порядок (</a:t>
            </a:r>
            <a:r>
              <a:rPr lang="ru-RU" sz="1600" b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стандарт</a:t>
            </a:r>
            <a:r>
              <a:rPr lang="ru-RU" sz="1600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) внутренней организации работы </a:t>
            </a:r>
            <a:r>
              <a:rPr lang="ru-RU" sz="16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по осуществлению контроля в сфере закупок. </a:t>
            </a:r>
            <a:r>
              <a:rPr lang="ru-RU" sz="1600" b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Приказ ФК.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729435" y="3630810"/>
            <a:ext cx="3518706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2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Схема </a:t>
            </a: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проверки планирования закупок </a:t>
            </a:r>
            <a:b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</a:br>
            <a:r>
              <a:rPr lang="ru-RU" sz="12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на поставку </a:t>
            </a: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лекарственных препаратов </a:t>
            </a:r>
            <a:b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</a:b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latin typeface="+mn-lt"/>
                <a:cs typeface="Times New Roman" pitchFamily="18" charset="0"/>
              </a:rPr>
              <a:t>(письмо ФК от 27.04.2018 № 07-04-05/20-8179)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1712361" y="5845398"/>
            <a:ext cx="4309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2</a:t>
            </a: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544509" y="4762168"/>
            <a:ext cx="1034178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latin typeface="+mn-lt"/>
                <a:cs typeface="Times New Roman" pitchFamily="18" charset="0"/>
              </a:rPr>
              <a:t>Июль</a:t>
            </a:r>
            <a:endParaRPr lang="ru-RU" sz="1000" dirty="0">
              <a:latin typeface="+mn-lt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442267" y="2424399"/>
                <a:ext cx="779389" cy="671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5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/>
                          <a:ea typeface="Cambria Math"/>
                        </a:rPr>
                        <m:t>√</m:t>
                      </m:r>
                    </m:oMath>
                  </m:oMathPara>
                </a14:m>
                <a:endParaRPr lang="ru-RU" sz="35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2267" y="2424399"/>
                <a:ext cx="779389" cy="67108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44"/>
          <p:cNvSpPr txBox="1"/>
          <p:nvPr/>
        </p:nvSpPr>
        <p:spPr>
          <a:xfrm>
            <a:off x="7354840" y="3188871"/>
            <a:ext cx="959800" cy="2777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latin typeface="+mn-lt"/>
                <a:cs typeface="Times New Roman" pitchFamily="18" charset="0"/>
              </a:rPr>
              <a:t>Июль</a:t>
            </a:r>
            <a:endParaRPr lang="ru-RU" sz="1000" dirty="0">
              <a:latin typeface="+mn-lt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354839" y="1848382"/>
            <a:ext cx="925632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latin typeface="+mn-lt"/>
                <a:cs typeface="Times New Roman" pitchFamily="18" charset="0"/>
              </a:rPr>
              <a:t>Июль</a:t>
            </a:r>
            <a:r>
              <a:rPr lang="en-US" sz="1200" b="1" dirty="0" smtClean="0">
                <a:latin typeface="+mn-lt"/>
                <a:cs typeface="Times New Roman" pitchFamily="18" charset="0"/>
              </a:rPr>
              <a:t> - </a:t>
            </a:r>
            <a:r>
              <a:rPr lang="ru-RU" sz="1200" b="1" dirty="0" smtClean="0">
                <a:latin typeface="+mn-lt"/>
                <a:cs typeface="Times New Roman" pitchFamily="18" charset="0"/>
              </a:rPr>
              <a:t>Август</a:t>
            </a:r>
            <a:endParaRPr lang="ru-RU" sz="900" dirty="0">
              <a:latin typeface="+mn-lt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1212868" y="4417609"/>
            <a:ext cx="865987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latin typeface="+mn-lt"/>
                <a:cs typeface="Times New Roman" pitchFamily="18" charset="0"/>
              </a:rPr>
              <a:t>Октябрь </a:t>
            </a:r>
            <a:r>
              <a:rPr lang="en-US" sz="1200" b="1" dirty="0" smtClean="0">
                <a:latin typeface="+mn-lt"/>
                <a:cs typeface="Times New Roman" pitchFamily="18" charset="0"/>
              </a:rPr>
              <a:t>- </a:t>
            </a:r>
            <a:r>
              <a:rPr lang="ru-RU" sz="1200" b="1" dirty="0" smtClean="0">
                <a:latin typeface="+mn-lt"/>
                <a:cs typeface="Times New Roman" pitchFamily="18" charset="0"/>
              </a:rPr>
              <a:t>Ноябрь</a:t>
            </a:r>
            <a:endParaRPr lang="ru-RU" sz="900" dirty="0">
              <a:latin typeface="+mn-lt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/>
              <p:cNvSpPr txBox="1"/>
              <p:nvPr/>
            </p:nvSpPr>
            <p:spPr>
              <a:xfrm>
                <a:off x="7433485" y="3559894"/>
                <a:ext cx="779389" cy="671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5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/>
                          <a:ea typeface="Cambria Math"/>
                        </a:rPr>
                        <m:t>√</m:t>
                      </m:r>
                    </m:oMath>
                  </m:oMathPara>
                </a14:m>
                <a:endParaRPr lang="ru-RU" sz="35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3485" y="3559894"/>
                <a:ext cx="779389" cy="67108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11212868" y="2853331"/>
                <a:ext cx="779389" cy="671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5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/>
                          <a:ea typeface="Cambria Math"/>
                        </a:rPr>
                        <m:t>√</m:t>
                      </m:r>
                    </m:oMath>
                  </m:oMathPara>
                </a14:m>
                <a:endParaRPr lang="ru-RU" sz="35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12868" y="2853331"/>
                <a:ext cx="779389" cy="67108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TextBox 49"/>
          <p:cNvSpPr txBox="1"/>
          <p:nvPr/>
        </p:nvSpPr>
        <p:spPr>
          <a:xfrm>
            <a:off x="7354839" y="2497090"/>
            <a:ext cx="936683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latin typeface="+mn-lt"/>
                <a:cs typeface="Times New Roman" pitchFamily="18" charset="0"/>
              </a:rPr>
              <a:t>Сентябрь </a:t>
            </a:r>
            <a:r>
              <a:rPr lang="en-US" sz="1200" b="1" dirty="0" smtClean="0">
                <a:latin typeface="+mn-lt"/>
                <a:cs typeface="Times New Roman" pitchFamily="18" charset="0"/>
              </a:rPr>
              <a:t>- </a:t>
            </a:r>
            <a:r>
              <a:rPr lang="ru-RU" sz="1200" b="1" dirty="0" smtClean="0">
                <a:latin typeface="+mn-lt"/>
                <a:cs typeface="Times New Roman" pitchFamily="18" charset="0"/>
              </a:rPr>
              <a:t>Октябрь</a:t>
            </a:r>
            <a:endParaRPr lang="ru-RU" sz="900" dirty="0">
              <a:latin typeface="+mn-lt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729437" y="4938341"/>
            <a:ext cx="3518705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Разъяснения по применению Общих требований </a:t>
            </a:r>
            <a:r>
              <a:rPr lang="ru-RU" sz="12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для субъектовых и муниципальных Органов контроля</a:t>
            </a:r>
            <a:endParaRPr lang="ru-RU" sz="1200" b="1" dirty="0" smtClean="0">
              <a:solidFill>
                <a:srgbClr val="00206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398211" y="4987736"/>
            <a:ext cx="906976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latin typeface="+mn-lt"/>
                <a:cs typeface="Times New Roman" pitchFamily="18" charset="0"/>
              </a:rPr>
              <a:t>Июль</a:t>
            </a:r>
            <a:endParaRPr lang="ru-RU" sz="1000" dirty="0">
              <a:latin typeface="+mn-lt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850488" y="1021216"/>
            <a:ext cx="4112894" cy="70788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1200"/>
              </a:spcAft>
            </a:pPr>
            <a:r>
              <a:rPr lang="ru-RU" sz="20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Проведение </a:t>
            </a:r>
            <a:br>
              <a:rPr lang="ru-RU" sz="20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проверок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95999" y="4462511"/>
            <a:ext cx="906976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latin typeface="+mn-lt"/>
                <a:cs typeface="Times New Roman" pitchFamily="18" charset="0"/>
              </a:rPr>
              <a:t>Июль</a:t>
            </a:r>
            <a:endParaRPr lang="ru-RU" sz="1000" dirty="0">
              <a:latin typeface="+mn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710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561834" y="5892255"/>
            <a:ext cx="1630167" cy="671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567" y="932269"/>
            <a:ext cx="10674124" cy="563123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34328" y="144565"/>
            <a:ext cx="7734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0"/>
              </a:spcBef>
              <a:spcAft>
                <a:spcPts val="120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Инструкция по проверке планирования закупок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50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561834" y="5892255"/>
            <a:ext cx="1630167" cy="671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274" y="904873"/>
            <a:ext cx="10466856" cy="58491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34328" y="144565"/>
            <a:ext cx="7734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0"/>
              </a:spcBef>
              <a:spcAft>
                <a:spcPts val="120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«Чек-лист» по проверке планирования закупок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37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561834" y="5892255"/>
            <a:ext cx="1630167" cy="671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210" y="1019175"/>
            <a:ext cx="10340815" cy="55988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34328" y="144565"/>
            <a:ext cx="7734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0"/>
              </a:spcBef>
              <a:spcAft>
                <a:spcPts val="120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Методика по применению классификатора нарушений </a:t>
            </a:r>
            <a:b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«Типовые нарушения/Типовые предписания»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37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561834" y="5892255"/>
            <a:ext cx="1630167" cy="671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650" y="998311"/>
            <a:ext cx="10058400" cy="546041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34328" y="144565"/>
            <a:ext cx="7734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0"/>
              </a:spcBef>
              <a:spcAft>
                <a:spcPts val="120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Схема по проверке планирования закупок </a:t>
            </a:r>
            <a:b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лекарственных препаратов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81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1900022" y="2920748"/>
            <a:ext cx="9196069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561834" y="5892255"/>
            <a:ext cx="1630167" cy="671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74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25601</TotalTime>
  <Words>351</Words>
  <Application>Microsoft Office PowerPoint</Application>
  <PresentationFormat>Произвольный</PresentationFormat>
  <Paragraphs>53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PLAZMA_KAT</cp:lastModifiedBy>
  <cp:revision>1074</cp:revision>
  <cp:lastPrinted>2018-06-25T09:42:29Z</cp:lastPrinted>
  <dcterms:created xsi:type="dcterms:W3CDTF">2015-03-03T16:27:21Z</dcterms:created>
  <dcterms:modified xsi:type="dcterms:W3CDTF">2018-06-27T09:31:54Z</dcterms:modified>
</cp:coreProperties>
</file>