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22" r:id="rId3"/>
    <p:sldId id="324" r:id="rId4"/>
    <p:sldId id="311" r:id="rId5"/>
    <p:sldId id="314" r:id="rId6"/>
    <p:sldId id="318" r:id="rId7"/>
    <p:sldId id="323" r:id="rId8"/>
    <p:sldId id="316" r:id="rId9"/>
    <p:sldId id="315" r:id="rId10"/>
    <p:sldId id="320" r:id="rId11"/>
    <p:sldId id="319" r:id="rId12"/>
  </p:sldIdLst>
  <p:sldSz cx="9144000" cy="7199313"/>
  <p:notesSz cx="9918700" cy="6819900"/>
  <p:defaultTextStyle>
    <a:defPPr>
      <a:defRPr lang="ru-RU"/>
    </a:defPPr>
    <a:lvl1pPr mar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90" userDrawn="1">
          <p15:clr>
            <a:srgbClr val="A4A3A4"/>
          </p15:clr>
        </p15:guide>
        <p15:guide id="2" pos="341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харадзе Давид Михайлович" initials="МДМ" lastIdx="2" clrIdx="0">
    <p:extLst>
      <p:ext uri="{19B8F6BF-5375-455C-9EA6-DF929625EA0E}">
        <p15:presenceInfo xmlns:p15="http://schemas.microsoft.com/office/powerpoint/2012/main" userId="S-1-5-21-1908438591-1278307452-1436800534-3740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>
      <p:cViewPr varScale="1">
        <p:scale>
          <a:sx n="74" d="100"/>
          <a:sy n="74" d="100"/>
        </p:scale>
        <p:origin x="1302" y="54"/>
      </p:cViewPr>
      <p:guideLst>
        <p:guide orient="horz" pos="6390"/>
        <p:guide pos="34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3-17T14:37:19.793" idx="2">
    <p:pos x="10" y="10"/>
    <p:text>Фрагмент предоставлен от Управления инфор</p:text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06.07.2022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4" y="1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06.07.2022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00438" y="854075"/>
            <a:ext cx="29178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6" y="3283161"/>
            <a:ext cx="7936052" cy="2685921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4" y="6479573"/>
            <a:ext cx="4298467" cy="340328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500438" y="854075"/>
            <a:ext cx="29178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26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87575" y="406400"/>
            <a:ext cx="1390650" cy="10937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431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500438" y="854075"/>
            <a:ext cx="29178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036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0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9" y="1909019"/>
            <a:ext cx="6400801" cy="268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3" y="49316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7/6/2022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7/6/2022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3" y="49316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7/6/2022</a:t>
            </a:fld>
            <a:endParaRPr lang="en-US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3" y="49316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80" y="6881859"/>
            <a:ext cx="2103121" cy="2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9" y="3394799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3" y="5157031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6695369"/>
            <a:ext cx="2926080" cy="5854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5" y="6695366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7/6/2022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80" y="6881859"/>
            <a:ext cx="2103121" cy="2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451660"/>
            <a:ext cx="9135631" cy="29495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4" y="71947"/>
            <a:ext cx="1402441" cy="5763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</p:sldLayoutIdLst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31">
        <a:defRPr>
          <a:latin typeface="+mn-lt"/>
          <a:ea typeface="+mn-ea"/>
          <a:cs typeface="+mn-cs"/>
        </a:defRPr>
      </a:lvl2pPr>
      <a:lvl3pPr marL="1450264">
        <a:defRPr>
          <a:latin typeface="+mn-lt"/>
          <a:ea typeface="+mn-ea"/>
          <a:cs typeface="+mn-cs"/>
        </a:defRPr>
      </a:lvl3pPr>
      <a:lvl4pPr marL="2175394">
        <a:defRPr>
          <a:latin typeface="+mn-lt"/>
          <a:ea typeface="+mn-ea"/>
          <a:cs typeface="+mn-cs"/>
        </a:defRPr>
      </a:lvl4pPr>
      <a:lvl5pPr marL="2900526">
        <a:defRPr>
          <a:latin typeface="+mn-lt"/>
          <a:ea typeface="+mn-ea"/>
          <a:cs typeface="+mn-cs"/>
        </a:defRPr>
      </a:lvl5pPr>
      <a:lvl6pPr marL="3625660">
        <a:defRPr>
          <a:latin typeface="+mn-lt"/>
          <a:ea typeface="+mn-ea"/>
          <a:cs typeface="+mn-cs"/>
        </a:defRPr>
      </a:lvl6pPr>
      <a:lvl7pPr marL="4350791">
        <a:defRPr>
          <a:latin typeface="+mn-lt"/>
          <a:ea typeface="+mn-ea"/>
          <a:cs typeface="+mn-cs"/>
        </a:defRPr>
      </a:lvl7pPr>
      <a:lvl8pPr marL="5075922">
        <a:defRPr>
          <a:latin typeface="+mn-lt"/>
          <a:ea typeface="+mn-ea"/>
          <a:cs typeface="+mn-cs"/>
        </a:defRPr>
      </a:lvl8pPr>
      <a:lvl9pPr marL="580105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31">
        <a:defRPr>
          <a:latin typeface="+mn-lt"/>
          <a:ea typeface="+mn-ea"/>
          <a:cs typeface="+mn-cs"/>
        </a:defRPr>
      </a:lvl2pPr>
      <a:lvl3pPr marL="1450264">
        <a:defRPr>
          <a:latin typeface="+mn-lt"/>
          <a:ea typeface="+mn-ea"/>
          <a:cs typeface="+mn-cs"/>
        </a:defRPr>
      </a:lvl3pPr>
      <a:lvl4pPr marL="2175394">
        <a:defRPr>
          <a:latin typeface="+mn-lt"/>
          <a:ea typeface="+mn-ea"/>
          <a:cs typeface="+mn-cs"/>
        </a:defRPr>
      </a:lvl4pPr>
      <a:lvl5pPr marL="2900526">
        <a:defRPr>
          <a:latin typeface="+mn-lt"/>
          <a:ea typeface="+mn-ea"/>
          <a:cs typeface="+mn-cs"/>
        </a:defRPr>
      </a:lvl5pPr>
      <a:lvl6pPr marL="3625660">
        <a:defRPr>
          <a:latin typeface="+mn-lt"/>
          <a:ea typeface="+mn-ea"/>
          <a:cs typeface="+mn-cs"/>
        </a:defRPr>
      </a:lvl6pPr>
      <a:lvl7pPr marL="4350791">
        <a:defRPr>
          <a:latin typeface="+mn-lt"/>
          <a:ea typeface="+mn-ea"/>
          <a:cs typeface="+mn-cs"/>
        </a:defRPr>
      </a:lvl7pPr>
      <a:lvl8pPr marL="5075922">
        <a:defRPr>
          <a:latin typeface="+mn-lt"/>
          <a:ea typeface="+mn-ea"/>
          <a:cs typeface="+mn-cs"/>
        </a:defRPr>
      </a:lvl8pPr>
      <a:lvl9pPr marL="580105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80" y="6721781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9" name="object 9"/>
          <p:cNvSpPr/>
          <p:nvPr/>
        </p:nvSpPr>
        <p:spPr>
          <a:xfrm>
            <a:off x="6502402" y="721144"/>
            <a:ext cx="2632396" cy="58409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10" name="TextBox 9"/>
          <p:cNvSpPr txBox="1"/>
          <p:nvPr/>
        </p:nvSpPr>
        <p:spPr>
          <a:xfrm>
            <a:off x="463244" y="2866454"/>
            <a:ext cx="6851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Публичная декларация целей и задач</a:t>
            </a:r>
          </a:p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России на </a:t>
            </a:r>
            <a:r>
              <a:rPr lang="ru-RU" sz="2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" y="669657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 err="1">
                <a:solidFill>
                  <a:schemeClr val="bg1">
                    <a:lumMod val="65000"/>
                  </a:schemeClr>
                </a:solidFill>
              </a:rPr>
              <a:t>roskazna</a:t>
            </a:r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gov.ru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6696577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февраль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2022 </a:t>
            </a:r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7" y="6323696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0" y="600902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2" y="267790"/>
            <a:ext cx="1402441" cy="548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7D0775DD-162C-4914-891B-8959E71DA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833505"/>
            <a:ext cx="7809412" cy="51950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1501" y="463568"/>
            <a:ext cx="6452499" cy="545855"/>
          </a:xfrm>
        </p:spPr>
        <p:txBody>
          <a:bodyPr/>
          <a:lstStyle/>
          <a:p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России </a:t>
            </a: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2022 год</a:t>
            </a:r>
            <a:b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26251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17218" y="1050621"/>
            <a:ext cx="72959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Достижение нового уровня эффективности управления государственными финансовыми ресурсами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9619" y="1789420"/>
            <a:ext cx="72959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Развитие централизованной модели ведения бухгалтерского учета </a:t>
            </a:r>
            <a:b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организациях бюджетной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сферы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97166" y="2671278"/>
            <a:ext cx="78846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Развитие ЕИС в сфере закупок,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трансформация </a:t>
            </a:r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функциональности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torgi.gov.ru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59463" y="4095862"/>
            <a:ext cx="73953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Развитие передовых расчетно-платежных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сервисов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70AD3F2A-5321-4D3E-B49B-434500154FA7}"/>
              </a:ext>
            </a:extLst>
          </p:cNvPr>
          <p:cNvSpPr/>
          <p:nvPr/>
        </p:nvSpPr>
        <p:spPr>
          <a:xfrm>
            <a:off x="1010729" y="977821"/>
            <a:ext cx="524450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4426625-7043-4889-944D-1D99CFECBD08}"/>
              </a:ext>
            </a:extLst>
          </p:cNvPr>
          <p:cNvSpPr/>
          <p:nvPr/>
        </p:nvSpPr>
        <p:spPr>
          <a:xfrm>
            <a:off x="1010729" y="1798222"/>
            <a:ext cx="519663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D359AEDF-8CF8-4397-9124-7A4B45E2003F}"/>
              </a:ext>
            </a:extLst>
          </p:cNvPr>
          <p:cNvSpPr/>
          <p:nvPr/>
        </p:nvSpPr>
        <p:spPr>
          <a:xfrm>
            <a:off x="1041143" y="2556172"/>
            <a:ext cx="530978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="" xmlns:a16="http://schemas.microsoft.com/office/drawing/2014/main" id="{66D30DFD-3DB5-478D-B1A5-B805E085AE67}"/>
              </a:ext>
            </a:extLst>
          </p:cNvPr>
          <p:cNvSpPr/>
          <p:nvPr/>
        </p:nvSpPr>
        <p:spPr>
          <a:xfrm>
            <a:off x="1041314" y="3285297"/>
            <a:ext cx="582441" cy="502656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6E572577-67AB-4B93-B8A8-9E818D31C36D}"/>
              </a:ext>
            </a:extLst>
          </p:cNvPr>
          <p:cNvSpPr/>
          <p:nvPr/>
        </p:nvSpPr>
        <p:spPr>
          <a:xfrm>
            <a:off x="1046972" y="4022842"/>
            <a:ext cx="536333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875573A4-FD4E-448D-80A2-8D304591C60F}"/>
              </a:ext>
            </a:extLst>
          </p:cNvPr>
          <p:cNvSpPr/>
          <p:nvPr/>
        </p:nvSpPr>
        <p:spPr>
          <a:xfrm>
            <a:off x="1016635" y="979734"/>
            <a:ext cx="521029" cy="523220"/>
          </a:xfrm>
          <a:prstGeom prst="ellipse">
            <a:avLst/>
          </a:prstGeom>
          <a:blipFill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ADA6F8FC-EB95-4A62-87DC-418DD5ADF819}"/>
              </a:ext>
            </a:extLst>
          </p:cNvPr>
          <p:cNvSpPr/>
          <p:nvPr/>
        </p:nvSpPr>
        <p:spPr>
          <a:xfrm>
            <a:off x="1002652" y="1798222"/>
            <a:ext cx="532845" cy="523220"/>
          </a:xfrm>
          <a:prstGeom prst="ellipse">
            <a:avLst/>
          </a:prstGeom>
          <a:blipFill>
            <a:blip r:embed="rId5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7E84ED6B-45D4-4493-94E3-F9197AE04A25}"/>
              </a:ext>
            </a:extLst>
          </p:cNvPr>
          <p:cNvSpPr/>
          <p:nvPr/>
        </p:nvSpPr>
        <p:spPr>
          <a:xfrm>
            <a:off x="1041143" y="2559997"/>
            <a:ext cx="560138" cy="523220"/>
          </a:xfrm>
          <a:prstGeom prst="ellipse">
            <a:avLst/>
          </a:prstGeom>
          <a:blipFill dpi="0" rotWithShape="1">
            <a:blip r:embed="rId6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D8043E6D-F219-4B43-BB2E-8562B86635A1}"/>
              </a:ext>
            </a:extLst>
          </p:cNvPr>
          <p:cNvSpPr/>
          <p:nvPr/>
        </p:nvSpPr>
        <p:spPr>
          <a:xfrm>
            <a:off x="1048088" y="3308315"/>
            <a:ext cx="576783" cy="499351"/>
          </a:xfrm>
          <a:prstGeom prst="ellipse">
            <a:avLst/>
          </a:prstGeom>
          <a:blipFill>
            <a:blip r:embed="rId7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362EEA22-9757-4993-B52F-2C5D88B7681E}"/>
              </a:ext>
            </a:extLst>
          </p:cNvPr>
          <p:cNvSpPr/>
          <p:nvPr/>
        </p:nvSpPr>
        <p:spPr>
          <a:xfrm>
            <a:off x="1041143" y="4018775"/>
            <a:ext cx="547989" cy="523220"/>
          </a:xfrm>
          <a:prstGeom prst="ellipse">
            <a:avLst/>
          </a:prstGeom>
          <a:blipFill>
            <a:blip r:embed="rId8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B10297B-4495-4865-8F77-EDD8FA118C62}"/>
              </a:ext>
            </a:extLst>
          </p:cNvPr>
          <p:cNvSpPr txBox="1"/>
          <p:nvPr/>
        </p:nvSpPr>
        <p:spPr>
          <a:xfrm>
            <a:off x="1065793" y="919364"/>
            <a:ext cx="42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35E14DB-1E5C-4B36-90A5-22C03C27C2E0}"/>
              </a:ext>
            </a:extLst>
          </p:cNvPr>
          <p:cNvSpPr txBox="1"/>
          <p:nvPr/>
        </p:nvSpPr>
        <p:spPr>
          <a:xfrm>
            <a:off x="1031301" y="1685245"/>
            <a:ext cx="22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2</a:t>
            </a:r>
            <a:endParaRPr lang="ru-RU" sz="44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780B152-949D-4634-BFD4-7C579FD6D95E}"/>
              </a:ext>
            </a:extLst>
          </p:cNvPr>
          <p:cNvSpPr txBox="1"/>
          <p:nvPr/>
        </p:nvSpPr>
        <p:spPr>
          <a:xfrm>
            <a:off x="1075371" y="2406837"/>
            <a:ext cx="387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3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9D7E332-0A90-4647-9234-7566B6928B88}"/>
              </a:ext>
            </a:extLst>
          </p:cNvPr>
          <p:cNvSpPr txBox="1"/>
          <p:nvPr/>
        </p:nvSpPr>
        <p:spPr>
          <a:xfrm>
            <a:off x="1040198" y="3134858"/>
            <a:ext cx="61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4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5F7BB57-DD56-4A9F-BAF6-B683BD913877}"/>
              </a:ext>
            </a:extLst>
          </p:cNvPr>
          <p:cNvSpPr txBox="1"/>
          <p:nvPr/>
        </p:nvSpPr>
        <p:spPr>
          <a:xfrm>
            <a:off x="1100517" y="3940159"/>
            <a:ext cx="423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5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583305" y="3328129"/>
            <a:ext cx="73298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внутреннего государственного финансового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контроля 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43348" y="4658480"/>
            <a:ext cx="74114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проведения бюджетного мониторинга в системе казначейских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платежей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="" xmlns:a16="http://schemas.microsoft.com/office/drawing/2014/main" id="{875573A4-FD4E-448D-80A2-8D304591C60F}"/>
              </a:ext>
            </a:extLst>
          </p:cNvPr>
          <p:cNvSpPr/>
          <p:nvPr/>
        </p:nvSpPr>
        <p:spPr>
          <a:xfrm>
            <a:off x="1041422" y="4678746"/>
            <a:ext cx="586480" cy="548488"/>
          </a:xfrm>
          <a:prstGeom prst="ellipse">
            <a:avLst/>
          </a:prstGeom>
          <a:blipFill>
            <a:blip r:embed="rId4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="" xmlns:a16="http://schemas.microsoft.com/office/drawing/2014/main" id="{70AD3F2A-5321-4D3E-B49B-434500154FA7}"/>
              </a:ext>
            </a:extLst>
          </p:cNvPr>
          <p:cNvSpPr/>
          <p:nvPr/>
        </p:nvSpPr>
        <p:spPr>
          <a:xfrm>
            <a:off x="1044193" y="4649377"/>
            <a:ext cx="593431" cy="570591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B10297B-4495-4865-8F77-EDD8FA118C62}"/>
              </a:ext>
            </a:extLst>
          </p:cNvPr>
          <p:cNvSpPr txBox="1"/>
          <p:nvPr/>
        </p:nvSpPr>
        <p:spPr>
          <a:xfrm>
            <a:off x="1108574" y="4619030"/>
            <a:ext cx="49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628489" y="5471245"/>
            <a:ext cx="7426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Реализация института единого налогового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счета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ADA6F8FC-EB95-4A62-87DC-418DD5ADF819}"/>
              </a:ext>
            </a:extLst>
          </p:cNvPr>
          <p:cNvSpPr/>
          <p:nvPr/>
        </p:nvSpPr>
        <p:spPr>
          <a:xfrm>
            <a:off x="1020622" y="5391423"/>
            <a:ext cx="587262" cy="523220"/>
          </a:xfrm>
          <a:prstGeom prst="ellipse">
            <a:avLst/>
          </a:prstGeom>
          <a:blipFill>
            <a:blip r:embed="rId5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70AD3F2A-5321-4D3E-B49B-434500154FA7}"/>
              </a:ext>
            </a:extLst>
          </p:cNvPr>
          <p:cNvSpPr/>
          <p:nvPr/>
        </p:nvSpPr>
        <p:spPr>
          <a:xfrm>
            <a:off x="1002813" y="5389964"/>
            <a:ext cx="607120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B10297B-4495-4865-8F77-EDD8FA118C62}"/>
              </a:ext>
            </a:extLst>
          </p:cNvPr>
          <p:cNvSpPr txBox="1"/>
          <p:nvPr/>
        </p:nvSpPr>
        <p:spPr>
          <a:xfrm>
            <a:off x="1115622" y="5343196"/>
            <a:ext cx="600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7E84ED6B-45D4-4493-94E3-F9197AE04A25}"/>
              </a:ext>
            </a:extLst>
          </p:cNvPr>
          <p:cNvSpPr/>
          <p:nvPr/>
        </p:nvSpPr>
        <p:spPr>
          <a:xfrm>
            <a:off x="1064650" y="5981732"/>
            <a:ext cx="555755" cy="523220"/>
          </a:xfrm>
          <a:prstGeom prst="ellipse">
            <a:avLst/>
          </a:prstGeom>
          <a:blipFill dpi="0" rotWithShape="1">
            <a:blip r:embed="rId6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70AD3F2A-5321-4D3E-B49B-434500154FA7}"/>
              </a:ext>
            </a:extLst>
          </p:cNvPr>
          <p:cNvSpPr/>
          <p:nvPr/>
        </p:nvSpPr>
        <p:spPr>
          <a:xfrm>
            <a:off x="1095007" y="5979887"/>
            <a:ext cx="537673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1634954" y="6068163"/>
            <a:ext cx="742792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надзора за аудиторской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деятельностью </a:t>
            </a:r>
            <a:b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B10297B-4495-4865-8F77-EDD8FA118C62}"/>
              </a:ext>
            </a:extLst>
          </p:cNvPr>
          <p:cNvSpPr txBox="1"/>
          <p:nvPr/>
        </p:nvSpPr>
        <p:spPr>
          <a:xfrm>
            <a:off x="1143031" y="5910892"/>
            <a:ext cx="600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D8043E6D-F219-4B43-BB2E-8562B86635A1}"/>
              </a:ext>
            </a:extLst>
          </p:cNvPr>
          <p:cNvSpPr/>
          <p:nvPr/>
        </p:nvSpPr>
        <p:spPr>
          <a:xfrm>
            <a:off x="1064650" y="6620110"/>
            <a:ext cx="568031" cy="523220"/>
          </a:xfrm>
          <a:prstGeom prst="ellipse">
            <a:avLst/>
          </a:prstGeom>
          <a:blipFill>
            <a:blip r:embed="rId7">
              <a:alphaModFix amt="5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="" xmlns:a16="http://schemas.microsoft.com/office/drawing/2014/main" id="{66D30DFD-3DB5-478D-B1A5-B805E085AE67}"/>
              </a:ext>
            </a:extLst>
          </p:cNvPr>
          <p:cNvSpPr/>
          <p:nvPr/>
        </p:nvSpPr>
        <p:spPr>
          <a:xfrm>
            <a:off x="1079454" y="6623432"/>
            <a:ext cx="540005" cy="523220"/>
          </a:xfrm>
          <a:prstGeom prst="ellipse">
            <a:avLst/>
          </a:prstGeom>
          <a:solidFill>
            <a:srgbClr val="11437F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DB10297B-4495-4865-8F77-EDD8FA118C62}"/>
              </a:ext>
            </a:extLst>
          </p:cNvPr>
          <p:cNvSpPr txBox="1"/>
          <p:nvPr/>
        </p:nvSpPr>
        <p:spPr>
          <a:xfrm>
            <a:off x="1134630" y="6557223"/>
            <a:ext cx="600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655297" y="6546755"/>
            <a:ext cx="7202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Популяризация мобильных сервисов независимой оценки качества предоставления услуг официального сайта </a:t>
            </a:r>
            <a:r>
              <a:rPr lang="ru-RU" sz="1400" b="1" dirty="0" smtClean="0">
                <a:solidFill>
                  <a:schemeClr val="tx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ГМУ</a:t>
            </a:r>
            <a:endParaRPr lang="ru-RU" sz="1200" b="1" i="1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86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70656"/>
            <a:ext cx="7290699" cy="822854"/>
          </a:xfrm>
        </p:spPr>
        <p:txBody>
          <a:bodyPr/>
          <a:lstStyle/>
          <a:p>
            <a: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Достижение нового уровня эффективности управления государственными финансовыми ресурсами</a:t>
            </a:r>
            <a:br>
              <a:rPr lang="ru-RU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35776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872968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2309045"/>
            <a:ext cx="35382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системы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бюджетной дисциплины как инструмента превентивного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управления</a:t>
            </a:r>
          </a:p>
          <a:p>
            <a:pPr marL="171451" lvl="0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создания и внедрения Платежного </a:t>
            </a:r>
            <a:r>
              <a:rPr lang="ru-RU" sz="13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календаря </a:t>
            </a:r>
            <a:r>
              <a:rPr lang="ru-RU" sz="130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Казначейства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endParaRPr lang="ru-RU" sz="13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8729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2" y="2309046"/>
            <a:ext cx="359966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сохранности и эффективное </a:t>
            </a: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управление 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государственными финансовыми ресурсами</a:t>
            </a:r>
            <a:endParaRPr lang="en-US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V="1">
            <a:off x="4343400" y="2180746"/>
            <a:ext cx="0" cy="68344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380372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212523"/>
            <a:ext cx="795347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прослеживаемости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 использования бюджетных средств,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обеспечивающая возможность анализа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эффективного исполнения федерального бюджета по отдельным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расходам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Разработаны и внедрены меры, направленные на максимально полное и эффективное исполнение федерального бюджета</a:t>
            </a:r>
            <a:endParaRPr lang="ru-RU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lvl="0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и апробирована целевая модель Платежного календаря Казначейства России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части управления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выплатами из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бюджета</a:t>
            </a:r>
            <a:endParaRPr lang="ru-RU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82771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70656"/>
            <a:ext cx="7290699" cy="538609"/>
          </a:xfrm>
        </p:spPr>
        <p:txBody>
          <a:bodyPr/>
          <a:lstStyle/>
          <a:p>
            <a:r>
              <a:rPr lang="ru-RU" sz="1750" dirty="0"/>
              <a:t>Развитие централизованной модели ведения бухгалтерского </a:t>
            </a:r>
            <a:r>
              <a:rPr lang="ru-RU" sz="1750" dirty="0" smtClean="0"/>
              <a:t>учета в </a:t>
            </a:r>
            <a:r>
              <a:rPr lang="ru-RU" sz="1750" dirty="0"/>
              <a:t>организациях бюджетной </a:t>
            </a:r>
            <a:r>
              <a:rPr lang="ru-RU" sz="1750" dirty="0" smtClean="0"/>
              <a:t>сферы </a:t>
            </a:r>
            <a:endParaRPr lang="ru-RU" sz="175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35776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160676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9100" y="1792535"/>
            <a:ext cx="362813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Внедрение функционально-технологической модели централизации ведения бухгалтерского учета и модели технологической интеграции данных бухгалтерского учета в организациях бюджетной сферы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отраслевых и региональных решений для централизованной модели ведения бухгалтерского учета, формирования отчетности, начисления и выплаты заработной платы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37494" y="119378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26859" y="1768328"/>
            <a:ext cx="4249768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</a:t>
            </a: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качества управления бюджетным процессом и эффективности управления общественными финансами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Создание</a:t>
            </a:r>
            <a:r>
              <a:rPr lang="ru-RU" sz="1200" b="1" dirty="0"/>
              <a:t>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отраслевых и региональных решений для централизованной модели ведения бухгалтерского учета, формирования отчетности, начисления и выплаты заработной платы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Достоверность учета и отчетности финансово-хозяйственной деятельности, обеспечение объективного формирования информации о состоянии активов и обязательств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718B7CF-6364-42A9-AAE0-17F271FBAEBF}"/>
              </a:ext>
            </a:extLst>
          </p:cNvPr>
          <p:cNvCxnSpPr>
            <a:cxnSpLocks/>
          </p:cNvCxnSpPr>
          <p:nvPr/>
        </p:nvCxnSpPr>
        <p:spPr>
          <a:xfrm flipV="1">
            <a:off x="4299427" y="1555507"/>
            <a:ext cx="0" cy="68344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86067" y="3823513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50124" y="4162067"/>
            <a:ext cx="795347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Пилотирование функционально-технологической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модели централизации ведения бухгалтерского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учета, формирования отчетности, начисления и выплаты заработной платы в федеральных бюджетных (автономных) учреждениях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Пилотирование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функционально-технологической модели централизации ведения бухгалтерского учета, формирования отчетности, начисления и выплаты заработной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платы в </a:t>
            </a:r>
            <a:r>
              <a:rPr lang="ru-RU" sz="1200" dirty="0"/>
              <a:t>государственных органах субъектов Российской Федерации, органах местного самоуправления, созданных ими государственных (муниципальных) </a:t>
            </a:r>
            <a:r>
              <a:rPr lang="ru-RU" sz="1200" dirty="0" smtClean="0"/>
              <a:t>учреждениях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Пилотирование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модели технологической интеграции данных бухгалтерского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учета с системой «Электронный бюджет» в федеральных органах государственной власти, руководство деятельностью которых осуществляет Президент Российской Федерации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Достоверность учета и отчетности финансово-хозяйственной деятельности, обеспечение объективного формирования информации о состоянии активов и обязательств;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alt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Повышение прозрачности и подотчетности финансово-хозяйственной деятельности организаций бюджетной сферы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70656"/>
            <a:ext cx="7458679" cy="806566"/>
          </a:xfrm>
        </p:spPr>
        <p:txBody>
          <a:bodyPr/>
          <a:lstStyle/>
          <a:p>
            <a:pPr lvl="0"/>
            <a:r>
              <a:rPr lang="ru-RU" dirty="0"/>
              <a:t>Развитие ЕИС в сфере закупок,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трансформация </a:t>
            </a:r>
            <a:r>
              <a:rPr lang="ru-RU" dirty="0"/>
              <a:t>функциональности </a:t>
            </a:r>
            <a:r>
              <a:rPr lang="ru-RU" dirty="0" smtClean="0"/>
              <a:t>torgi.gov.ru</a:t>
            </a:r>
            <a:r>
              <a:rPr lang="ru-RU" strike="sngStrike" dirty="0"/>
              <a:t/>
            </a:r>
            <a:br>
              <a:rPr lang="ru-RU" strike="sngStrike" dirty="0"/>
            </a:br>
            <a:endParaRPr lang="ru-RU" strike="sngStrike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26251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3721" y="1087893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4785" y="1426447"/>
            <a:ext cx="353822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системы государственных и муниципальных закупок, закупок отдельных видов юридических лиц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Реализация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механизма удаленного электронного контроля в сфере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закупок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Перевод в единую платформу </a:t>
            </a:r>
            <a:r>
              <a:rPr lang="ru-RU" sz="1400" dirty="0"/>
              <a:t>ГИС «Торги» </a:t>
            </a:r>
            <a:r>
              <a:rPr lang="ru-RU" sz="1400" dirty="0" smtClean="0"/>
              <a:t>всех видов торгов, </a:t>
            </a:r>
            <a:r>
              <a:rPr lang="ru-RU" sz="1400" dirty="0"/>
              <a:t>предусмотренных действующим законодательством </a:t>
            </a:r>
            <a:r>
              <a:rPr lang="ru-RU" sz="1400" dirty="0" smtClean="0"/>
              <a:t>РФ по реализации государственного </a:t>
            </a:r>
            <a:r>
              <a:rPr lang="ru-RU" sz="1400" dirty="0"/>
              <a:t>и муниципального </a:t>
            </a:r>
            <a:r>
              <a:rPr lang="ru-RU" sz="1400" dirty="0" smtClean="0"/>
              <a:t>имущества</a:t>
            </a:r>
            <a:endParaRPr lang="ru-RU" sz="13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4448086" y="1087893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17412" y="1426447"/>
            <a:ext cx="440227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экосистемы государственных, муниципальных закупок и закупок отдельных видов юридических лиц, </a:t>
            </a: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обеспечивающих 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цифровые сервисы для заказчиков </a:t>
            </a: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поставщиков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системы эффективных закупок исключительно в электронной форме (оцифровка закупочной деятельности)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Автоматизированное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выявление признаков </a:t>
            </a:r>
            <a:b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рисков нарушений и их превентивное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устранение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400" dirty="0"/>
              <a:t>ГИС «Торги» как </a:t>
            </a:r>
            <a:r>
              <a:rPr lang="ru-RU" sz="1400" dirty="0" smtClean="0"/>
              <a:t>цифровая </a:t>
            </a:r>
            <a:r>
              <a:rPr lang="ru-RU" sz="1400"/>
              <a:t>экосистема </a:t>
            </a: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по </a:t>
            </a:r>
            <a:r>
              <a:rPr lang="ru-RU" sz="1400" dirty="0"/>
              <a:t>продаже </a:t>
            </a:r>
            <a:r>
              <a:rPr lang="ru-RU" sz="1400"/>
              <a:t>государственного </a:t>
            </a:r>
            <a:r>
              <a:rPr lang="ru-RU" sz="1400" smtClean="0"/>
              <a:t/>
            </a:r>
            <a:br>
              <a:rPr lang="ru-RU" sz="1400" smtClean="0"/>
            </a:br>
            <a:r>
              <a:rPr lang="ru-RU" sz="1400" smtClean="0"/>
              <a:t>и </a:t>
            </a:r>
            <a:r>
              <a:rPr lang="ru-RU" sz="1400" dirty="0"/>
              <a:t>муниципального </a:t>
            </a:r>
            <a:r>
              <a:rPr lang="ru-RU" sz="1400" dirty="0" smtClean="0"/>
              <a:t>имущества</a:t>
            </a:r>
            <a:endParaRPr lang="ru-RU" sz="1400" dirty="0"/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400" dirty="0" smtClean="0"/>
              <a:t>Расширение </a:t>
            </a:r>
            <a:r>
              <a:rPr lang="ru-RU" sz="1400" dirty="0"/>
              <a:t>сфер применения электронных торгов. </a:t>
            </a:r>
            <a:endParaRPr lang="ru-RU" sz="1400" dirty="0" smtClean="0"/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718B7CF-6364-42A9-AAE0-17F271FBAEBF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2002435"/>
            <a:ext cx="8660" cy="225195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62000" y="498604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85800" y="5344760"/>
            <a:ext cx="818207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перевода закупочного процесса в электронную форму: обжалование, претензионная переписка, РНП, односторонне расторжение, заключение после расторжения, документ о приемке товаров, работ, услуг. Внедрение в ЕИС новой системы </a:t>
            </a: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авто-платежей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Точечный контроль, снижение нагрузки на заказчиков при осуществлении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контроля</a:t>
            </a:r>
            <a:endParaRPr lang="ru-RU" sz="1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в </a:t>
            </a:r>
            <a:r>
              <a:rPr lang="ru-RU" sz="1400" dirty="0"/>
              <a:t>ГИС «Торги» </a:t>
            </a: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новых функциональных возможностей, позволяющих эффективнее распоряжаться имуществом</a:t>
            </a:r>
            <a:endParaRPr lang="ru-RU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достоверности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размещаемой информации </a:t>
            </a:r>
          </a:p>
        </p:txBody>
      </p:sp>
    </p:spTree>
    <p:extLst>
      <p:ext uri="{BB962C8B-B14F-4D97-AF65-F5344CB8AC3E}">
        <p14:creationId xmlns:p14="http://schemas.microsoft.com/office/powerpoint/2010/main" val="86658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222" y="170656"/>
            <a:ext cx="6849079" cy="537711"/>
          </a:xfrm>
        </p:spPr>
        <p:txBody>
          <a:bodyPr/>
          <a:lstStyle/>
          <a:p>
            <a:pPr lvl="0"/>
            <a:r>
              <a:rPr lang="ru-RU" dirty="0" smtClean="0"/>
              <a:t>Совершенствование внутреннего </a:t>
            </a:r>
            <a:r>
              <a:rPr lang="ru-RU" dirty="0"/>
              <a:t>государственного финансового </a:t>
            </a:r>
            <a:r>
              <a:rPr lang="ru-RU" dirty="0" smtClean="0"/>
              <a:t>контроля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985630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2421708"/>
            <a:ext cx="353822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функционала по осуществлению контрольной деятельности в финансово-бюджетной сфере в ГИИС «Электронный бюджет»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Применение риск-ориентированного подхода при планировании контрольных мероприятий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Ранжирование подконтрольной среды и </a:t>
            </a:r>
            <a:r>
              <a:rPr lang="ru-RU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приоритезация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 направлений контроля с учетом критериев вероятности  допущения нарушений и существенности его последствий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2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9856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1" y="2421707"/>
            <a:ext cx="394238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эффективного и правомерного использования бюджетных средств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Рейтингование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объектов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контроля по группам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риска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Повышения обоснованности проведения контрольных мероприятий в отношении конкретных организаций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/>
              <a:t>Рост доверия общества за счет ориентирования контроля на </a:t>
            </a:r>
            <a:r>
              <a:rPr lang="ru-RU" sz="1300" dirty="0" err="1"/>
              <a:t>рискоемкие</a:t>
            </a:r>
            <a:r>
              <a:rPr lang="ru-RU" sz="1300" dirty="0"/>
              <a:t> направления расходования бюджетных средств и социально-значимые объекты</a:t>
            </a:r>
            <a:r>
              <a:rPr lang="en-US" sz="1300" dirty="0"/>
              <a:t>,</a:t>
            </a:r>
            <a:r>
              <a:rPr lang="ru-RU" sz="1300" dirty="0"/>
              <a:t> </a:t>
            </a:r>
            <a:br>
              <a:rPr lang="ru-RU" sz="1300" dirty="0"/>
            </a:br>
            <a:r>
              <a:rPr lang="ru-RU" sz="1300" dirty="0" smtClean="0"/>
              <a:t>а </a:t>
            </a:r>
            <a:r>
              <a:rPr lang="ru-RU" sz="1300" dirty="0"/>
              <a:t>также снижение административной нагрузки на подконтрольную среду</a:t>
            </a:r>
          </a:p>
          <a:p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V="1">
            <a:off x="4343400" y="2293409"/>
            <a:ext cx="0" cy="125893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798829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5330189"/>
            <a:ext cx="764867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Создание единого информационного пространства по осуществлению Федеральным казначейством контрольной деятельности в финансово-бюджетной сфере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err="1">
                <a:ea typeface="Calibri" panose="020F0502020204030204" pitchFamily="34" charset="0"/>
                <a:cs typeface="Times New Roman" panose="02020603050405020304" pitchFamily="18" charset="0"/>
              </a:rPr>
              <a:t>Рейтингование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 объектов контроля по критериям вероятности и существенности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Рейтингование по предметам контроля с учетом критериев вероятности и существенности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итогового рейтинга 100 % объектов контроля</a:t>
            </a:r>
            <a:r>
              <a:rPr lang="en-US" sz="1300" dirty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и совершенствование контрольно-надзорной деятельности в финансово-бюджетной сфере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7040879" y="6726251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r" defTabSz="1932384" rtl="0" eaLnBrk="1" latinLnBrk="0" hangingPunct="1">
              <a:defRPr sz="1747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66192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32384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98576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64767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0959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97151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63343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29535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9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8200" y="170656"/>
            <a:ext cx="4342476" cy="537711"/>
          </a:xfrm>
        </p:spPr>
        <p:txBody>
          <a:bodyPr/>
          <a:lstStyle/>
          <a:p>
            <a:pPr lvl="0"/>
            <a:r>
              <a:rPr lang="ru-RU" dirty="0" smtClean="0"/>
              <a:t>Развитие передовых расчетно-платежных сервисов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389856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1825932"/>
            <a:ext cx="353822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централизации расходно-операционных функций </a:t>
            </a:r>
            <a:endParaRPr lang="ru-RU" sz="13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рискориентированного</a:t>
            </a: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санкционирования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Внедрение новых сервисов по операциям в иностранной валюте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3898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3" y="1825934"/>
            <a:ext cx="378132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бесперебойного осуществления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казначейских платежей </a:t>
            </a:r>
            <a:b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рублях и иностранной валюте</a:t>
            </a: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Оптимизация деятельности Федерального казначейства</a:t>
            </a:r>
          </a:p>
          <a:p>
            <a:endParaRPr lang="ru-RU" sz="13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1697634"/>
            <a:ext cx="8660" cy="225195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4025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811350"/>
            <a:ext cx="7877270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условий для централизации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расходно-операционных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функций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400" dirty="0" smtClean="0"/>
              <a:t>Осуществление  операций со средствами федерального бюджета с учетом направления расходования и </a:t>
            </a:r>
            <a:r>
              <a:rPr lang="ru-RU" sz="1400" dirty="0"/>
              <a:t>уровня </a:t>
            </a:r>
            <a:r>
              <a:rPr lang="ru-RU" sz="1400" dirty="0" err="1" smtClean="0"/>
              <a:t>рискоемкости</a:t>
            </a:r>
            <a:endParaRPr lang="ru-RU" sz="1400" dirty="0" smtClean="0"/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Масштабирование проведения валютных операций клиентов Федерального казначейства и создание условий для осуществления Федеральным казначейством функций агента валютного контроля с 01.01.2023</a:t>
            </a:r>
            <a:endParaRPr lang="ru-RU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26251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669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170656"/>
            <a:ext cx="5942676" cy="814710"/>
          </a:xfrm>
        </p:spPr>
        <p:txBody>
          <a:bodyPr/>
          <a:lstStyle/>
          <a:p>
            <a:pPr lvl="0"/>
            <a:r>
              <a:rPr lang="ru-RU" sz="1800" dirty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проведения </a:t>
            </a:r>
            <a:r>
              <a:rPr lang="ru-RU" dirty="0" smtClean="0"/>
              <a:t>бюджетного мониторинга в системе казначейских платежей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389856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1825932"/>
            <a:ext cx="353822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бюджетного мониторинга при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открытии лицевых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счетов участникам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казначейского сопровождения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осуществление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операций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указанных лицевых счетах</a:t>
            </a:r>
            <a:endParaRPr lang="en-US" sz="13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3898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3" y="1825934"/>
            <a:ext cx="378132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Недопущение (минимизация) финансовых 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нарушений участниками казначейского </a:t>
            </a: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сопровождения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Выявление рисков неисполнения государственных контрактов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endParaRPr lang="en-US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1697634"/>
            <a:ext cx="8660" cy="225195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4025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811350"/>
            <a:ext cx="787727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Обеспечена автоматизация бюджетного мониторинга при открытии лицевых счетов 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участникам казначейского сопровождения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осуществлении операций на указанных лицевых счетах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Анализ результатов бюджетного мониторинга и подготовка предложений по внесению изменений в нормативные правовые акты </a:t>
            </a:r>
            <a:endParaRPr lang="ru-RU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Смещение акцента на превентивные меры реагирования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35776"/>
            <a:ext cx="2103121" cy="268792"/>
          </a:xfrm>
        </p:spPr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30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8200" y="170656"/>
            <a:ext cx="4342476" cy="806567"/>
          </a:xfrm>
        </p:spPr>
        <p:txBody>
          <a:bodyPr/>
          <a:lstStyle/>
          <a:p>
            <a:pPr lvl="0"/>
            <a:r>
              <a:rPr lang="ru-RU" dirty="0" smtClean="0"/>
              <a:t>Реализация института единого налогового счета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26251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389856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1825932"/>
            <a:ext cx="353822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Внедрение у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чета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поступлений, администрируемых ФНС России, на отдельном казначейском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счете № 3100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института единого налогового счета</a:t>
            </a:r>
            <a:endParaRPr lang="ru-RU" sz="13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3898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3" y="1825934"/>
            <a:ext cx="3781329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</a:rPr>
              <a:t>Централизация поступлений всех </a:t>
            </a:r>
            <a:r>
              <a:rPr lang="ru-RU" sz="1300" dirty="0" smtClean="0">
                <a:latin typeface="+mj-lt"/>
              </a:rPr>
              <a:t>платежей,</a:t>
            </a:r>
            <a:r>
              <a:rPr lang="en-US" sz="1300" dirty="0" smtClean="0">
                <a:latin typeface="+mj-lt"/>
              </a:rPr>
              <a:t> </a:t>
            </a:r>
            <a:r>
              <a:rPr lang="ru-RU" sz="1300" dirty="0" smtClean="0">
                <a:latin typeface="+mj-lt"/>
              </a:rPr>
              <a:t>администрируемых </a:t>
            </a:r>
            <a:r>
              <a:rPr lang="ru-RU" sz="1300" dirty="0">
                <a:latin typeface="+mj-lt"/>
              </a:rPr>
              <a:t>налоговыми органами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</a:rPr>
              <a:t>Упрощение перечисления налоговых платежей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</a:rPr>
              <a:t>Централизация учета и распределения налогов, </a:t>
            </a:r>
            <a:r>
              <a:rPr lang="ru-RU" sz="1300" dirty="0" smtClean="0">
                <a:latin typeface="+mj-lt"/>
              </a:rPr>
              <a:t>сборов</a:t>
            </a:r>
            <a:r>
              <a:rPr lang="ru-RU" sz="1300" dirty="0">
                <a:latin typeface="+mj-lt"/>
              </a:rPr>
              <a:t>, страховых взносов между бюджетами</a:t>
            </a:r>
          </a:p>
          <a:p>
            <a:pPr marL="285752" indent="-285752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1697634"/>
            <a:ext cx="8660" cy="225195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4025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811350"/>
            <a:ext cx="787727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</a:rPr>
              <a:t>Обеспечено проведение </a:t>
            </a:r>
            <a:r>
              <a:rPr lang="ru-RU" sz="1300" dirty="0">
                <a:latin typeface="+mj-lt"/>
              </a:rPr>
              <a:t>с 01.07.2022 совместно с ФНС России эксперимента по уплате налогов, сборов, страховых взносов посредством перечисления в бюджетную систему Российской Федерации единого налогового </a:t>
            </a:r>
            <a:r>
              <a:rPr lang="ru-RU" sz="1300" dirty="0" smtClean="0">
                <a:latin typeface="+mj-lt"/>
              </a:rPr>
              <a:t>платежа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</a:rPr>
              <a:t>Обеспечен с 01.01.2023 </a:t>
            </a: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учет 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поступлений, администрируемых ФНС России, на отдельном казначейском счете № </a:t>
            </a:r>
            <a:r>
              <a:rPr lang="ru-RU" sz="13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3100 </a:t>
            </a:r>
            <a:r>
              <a:rPr lang="ru-RU" sz="1300" dirty="0">
                <a:ea typeface="Calibri" panose="020F0502020204030204" pitchFamily="34" charset="0"/>
                <a:cs typeface="Times New Roman" panose="02020603050405020304" pitchFamily="18" charset="0"/>
              </a:rPr>
              <a:t>в рамках реализации института единого налогового счета</a:t>
            </a:r>
            <a:endParaRPr lang="ru-RU" sz="1300" dirty="0"/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 smtClean="0">
              <a:latin typeface="+mj-lt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872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8200" y="94456"/>
            <a:ext cx="4342476" cy="537711"/>
          </a:xfrm>
        </p:spPr>
        <p:txBody>
          <a:bodyPr/>
          <a:lstStyle/>
          <a:p>
            <a:pPr lvl="0"/>
            <a:r>
              <a:rPr lang="ru-RU" dirty="0" smtClean="0"/>
              <a:t>Осуществление надзора </a:t>
            </a:r>
            <a:br>
              <a:rPr lang="ru-RU" dirty="0" smtClean="0"/>
            </a:br>
            <a:r>
              <a:rPr lang="ru-RU" dirty="0" smtClean="0"/>
              <a:t>за аудиторской деятельностью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856456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29" y="1161256"/>
            <a:ext cx="3593137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Автоматизация процессов организации, проведения и учета результатов  </a:t>
            </a: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внешнего контроля деятельности аудиторских организаций, оказывающих аудиторские услуги общественно значимым организациям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и ведение Реестра </a:t>
            </a: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аудиторских организаций, оказывающих аудиторские услуги общественно значимым </a:t>
            </a: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организациям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и осуществление контроля (надзора) в сфере ПОД/ФТ и ФРОМУ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механизма электронного документооборота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механизма электронного документооборота Федерального казначейства с саморегулируемой организацией аудиторов и аудиторскими организациями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8564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3" y="1161258"/>
            <a:ext cx="43233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оказания аудиторскими организациями, оказывающими аудиторские услуги общественно значимым организациям, аудиторских услуг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Усиление контроля за оказанием аудиторских услуг общественно значимым организациям </a:t>
            </a:r>
            <a:b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 недопущение на рынок недобросовестных участников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cs typeface="Times New Roman" panose="02020603050405020304" pitchFamily="18" charset="0"/>
              </a:rPr>
              <a:t>Усиление контроля за соблюдением аудиторскими организациями, оказывающими аудиторские услуги общественно значимым организациям, требований «</a:t>
            </a:r>
            <a:r>
              <a:rPr lang="ru-RU" sz="1200" dirty="0" err="1" smtClean="0">
                <a:latin typeface="+mj-lt"/>
                <a:cs typeface="Times New Roman" panose="02020603050405020304" pitchFamily="18" charset="0"/>
              </a:rPr>
              <a:t>антиотмывочного</a:t>
            </a:r>
            <a:r>
              <a:rPr lang="ru-RU" sz="1200" dirty="0" smtClean="0">
                <a:latin typeface="+mj-lt"/>
                <a:cs typeface="Times New Roman" panose="02020603050405020304" pitchFamily="18" charset="0"/>
              </a:rPr>
              <a:t>» законодательства</a:t>
            </a:r>
          </a:p>
          <a:p>
            <a:pPr marL="285752" indent="-285752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cs typeface="Times New Roman" panose="02020603050405020304" pitchFamily="18" charset="0"/>
              </a:rPr>
              <a:t>Оптимизация бизнес-процессов передачи </a:t>
            </a:r>
            <a:br>
              <a:rPr lang="ru-RU" sz="1200" dirty="0" smtClean="0">
                <a:latin typeface="+mj-lt"/>
                <a:cs typeface="Times New Roman" panose="02020603050405020304" pitchFamily="18" charset="0"/>
              </a:rPr>
            </a:br>
            <a:r>
              <a:rPr lang="ru-RU" sz="1200" dirty="0" smtClean="0">
                <a:latin typeface="+mj-lt"/>
                <a:cs typeface="Times New Roman" panose="02020603050405020304" pitchFamily="18" charset="0"/>
              </a:rPr>
              <a:t>и получения информации в рамках надзора </a:t>
            </a:r>
            <a:br>
              <a:rPr lang="ru-RU" sz="1200" dirty="0" smtClean="0">
                <a:latin typeface="+mj-lt"/>
                <a:cs typeface="Times New Roman" panose="02020603050405020304" pitchFamily="18" charset="0"/>
              </a:rPr>
            </a:br>
            <a:r>
              <a:rPr lang="ru-RU" sz="1200" dirty="0" smtClean="0">
                <a:latin typeface="+mj-lt"/>
                <a:cs typeface="Times New Roman" panose="02020603050405020304" pitchFamily="18" charset="0"/>
              </a:rPr>
              <a:t>за аудиторской деятельностью</a:t>
            </a:r>
            <a:endParaRPr lang="ru-RU" sz="12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D718B7CF-6364-42A9-AAE0-17F271FBAEBF}"/>
              </a:ext>
            </a:extLst>
          </p:cNvPr>
          <p:cNvCxnSpPr>
            <a:cxnSpLocks/>
          </p:cNvCxnSpPr>
          <p:nvPr/>
        </p:nvCxnSpPr>
        <p:spPr>
          <a:xfrm flipH="1" flipV="1">
            <a:off x="4343400" y="1313656"/>
            <a:ext cx="8660" cy="25146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5140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817129"/>
            <a:ext cx="787727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Осуществлено развитие функциональных </a:t>
            </a:r>
            <a:r>
              <a:rPr lang="ru-RU" sz="12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возможностей </a:t>
            </a: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информационной системы Федерального казначейства, обеспечивающей организацию и осуществление </a:t>
            </a: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внешнего контроля деятельности аудиторских организаций, оказывающих аудиторские услуги общественно значимым </a:t>
            </a:r>
            <a:r>
              <a:rPr lang="ru-RU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организациям</a:t>
            </a:r>
            <a:endParaRPr lang="ru-RU" sz="12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>
                <a:ea typeface="Calibri" panose="020F0502020204030204" pitchFamily="34" charset="0"/>
                <a:cs typeface="Times New Roman" panose="02020603050405020304" pitchFamily="18" charset="0"/>
              </a:rPr>
              <a:t>Создан и внедрен механизм оценки соответствия аудиторских организаций требованиям законодательства Российской Федерации в целях их включения в Реестр аудиторских организаций, оказывающих аудиторские услуги общественно значимым организациям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Организовано проведение проверок соблюдения аудиторскими организациями, оказывающими аудиторские услуги общественно значимым организациям, требований законодательства Российской Федерации в сфере ПОД/ФТ и ФРОМУ</a:t>
            </a:r>
          </a:p>
          <a:p>
            <a:pPr marL="171451" indent="-171451" algn="just">
              <a:buFont typeface="Arial" panose="020B0604020202020204" pitchFamily="34" charset="0"/>
              <a:buChar char="•"/>
            </a:pPr>
            <a:r>
              <a:rPr lang="ru-RU" sz="12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эффективности информационного взаимодействия между Федеральным казначейством, саморегулируемой организацией аудиторов и аудиторскими организациями</a:t>
            </a:r>
          </a:p>
        </p:txBody>
      </p:sp>
      <p:sp>
        <p:nvSpPr>
          <p:cNvPr id="12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35776"/>
            <a:ext cx="2103121" cy="268792"/>
          </a:xfrm>
        </p:spPr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037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70656"/>
            <a:ext cx="7519301" cy="537711"/>
          </a:xfrm>
        </p:spPr>
        <p:txBody>
          <a:bodyPr/>
          <a:lstStyle/>
          <a:p>
            <a:pPr lvl="0"/>
            <a:r>
              <a:rPr lang="ru-RU" dirty="0" smtClean="0"/>
              <a:t>Популяризация </a:t>
            </a:r>
            <a:r>
              <a:rPr lang="ru-RU" dirty="0"/>
              <a:t>мобильных </a:t>
            </a:r>
            <a:r>
              <a:rPr lang="ru-RU" dirty="0" smtClean="0"/>
              <a:t>сервисов независимой </a:t>
            </a:r>
            <a:r>
              <a:rPr lang="ru-RU" dirty="0"/>
              <a:t>оценки качества </a:t>
            </a:r>
            <a:r>
              <a:rPr lang="ru-RU" dirty="0" smtClean="0"/>
              <a:t>предоставления услуг официального </a:t>
            </a:r>
            <a:r>
              <a:rPr lang="ru-RU" dirty="0"/>
              <a:t>сайта ГМУ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7132" y="1985630"/>
            <a:ext cx="1429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ОПИСАНИЕ:</a:t>
            </a:r>
            <a:endParaRPr lang="ru-RU" sz="1600" b="1" dirty="0">
              <a:solidFill>
                <a:srgbClr val="11437F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7130" y="2421708"/>
            <a:ext cx="35382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Тиражирование и популяризация мобильных сервисов для проведения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Операторами и гражданами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независимой оценки качества предоставления услуг</a:t>
            </a:r>
            <a:endParaRPr lang="ru-RU" sz="13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9600" y="19856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СОЦИАЛЬНЫЙ ЭФФЕКТ: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39611" y="2421707"/>
            <a:ext cx="394238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проведения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Независимой оценки </a:t>
            </a:r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Контроль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за проведением Независимой оценки на всех этапах (в </a:t>
            </a:r>
            <a:r>
              <a:rPr lang="ru-RU" sz="1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т.ч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по </a:t>
            </a:r>
            <a:r>
              <a:rPr lang="ru-RU" sz="13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геопозиции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предоставленным фотоматериалам) </a:t>
            </a:r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доверенной среды между Операторами и Уполномоченными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органами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Прямое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вовлечение граждан в процесс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интереса у граждан к использованию мобильных приложений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300" dirty="0">
              <a:latin typeface="+mj-lt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718B7CF-6364-42A9-AAE0-17F271FBAEBF}"/>
              </a:ext>
            </a:extLst>
          </p:cNvPr>
          <p:cNvCxnSpPr>
            <a:cxnSpLocks/>
          </p:cNvCxnSpPr>
          <p:nvPr/>
        </p:nvCxnSpPr>
        <p:spPr>
          <a:xfrm flipV="1">
            <a:off x="4343400" y="2293409"/>
            <a:ext cx="0" cy="1258932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57130" y="436165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ОЖИДАЕМЫЙ РЕЗУЛЬТАТ: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7130" y="4818856"/>
            <a:ext cx="764867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Улучшение условий оказания услуг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Сокращение трудозатрат на ручное внесение данных </a:t>
            </a:r>
            <a:endParaRPr lang="ru-RU" sz="13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Повсеместное </a:t>
            </a:r>
            <a:r>
              <a:rPr lang="ru-RU" sz="13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внедрение новых сервисов для проведения 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Популяризация мобильных сервисов</a:t>
            </a:r>
          </a:p>
          <a:p>
            <a:pPr marL="171451" indent="-171451"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Повышение статистики загрузок в магазинах приложений </a:t>
            </a:r>
            <a:r>
              <a:rPr lang="en-US" sz="1300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AppStore</a:t>
            </a:r>
            <a:r>
              <a:rPr lang="ru-RU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</a:t>
            </a:r>
            <a:r>
              <a:rPr lang="en-US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300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GooglePlay</a:t>
            </a:r>
            <a:r>
              <a:rPr lang="en-US" sz="13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3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7040879" y="6726251"/>
            <a:ext cx="2103121" cy="268792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83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7504</TotalTime>
  <Words>1239</Words>
  <Application>Microsoft Office PowerPoint</Application>
  <PresentationFormat>Произвольный</PresentationFormat>
  <Paragraphs>159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Презентация PowerPoint</vt:lpstr>
      <vt:lpstr>Цели Казначейства России на 2022 год  </vt:lpstr>
      <vt:lpstr>Достижение нового уровня эффективности управления государственными финансовыми ресурсами  </vt:lpstr>
      <vt:lpstr>Развитие централизованной модели ведения бухгалтерского учета в организациях бюджетной сферы </vt:lpstr>
      <vt:lpstr>Развитие ЕИС в сфере закупок,  трансформация функциональности torgi.gov.ru </vt:lpstr>
      <vt:lpstr>Совершенствование внутреннего государственного финансового контроля</vt:lpstr>
      <vt:lpstr>Развитие передовых расчетно-платежных сервисов </vt:lpstr>
      <vt:lpstr>Обеспечение проведения бюджетного мониторинга в системе казначейских платежей </vt:lpstr>
      <vt:lpstr>Реализация института единого налогового счета </vt:lpstr>
      <vt:lpstr>Осуществление надзора  за аудиторской деятельностью</vt:lpstr>
      <vt:lpstr>Популяризация мобильных сервисов независимой оценки качества предоставления услуг официального сайта ГМУ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Махарадзе Давид Михайлович</cp:lastModifiedBy>
  <cp:revision>173</cp:revision>
  <cp:lastPrinted>2022-03-10T10:53:31Z</cp:lastPrinted>
  <dcterms:created xsi:type="dcterms:W3CDTF">2019-07-31T16:47:50Z</dcterms:created>
  <dcterms:modified xsi:type="dcterms:W3CDTF">2022-07-06T07:29:20Z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