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8" r:id="rId2"/>
    <p:sldId id="340" r:id="rId3"/>
    <p:sldId id="367" r:id="rId4"/>
    <p:sldId id="368" r:id="rId5"/>
    <p:sldId id="357" r:id="rId6"/>
    <p:sldId id="358" r:id="rId7"/>
    <p:sldId id="359" r:id="rId8"/>
    <p:sldId id="366" r:id="rId9"/>
    <p:sldId id="341" r:id="rId10"/>
    <p:sldId id="362" r:id="rId11"/>
    <p:sldId id="363" r:id="rId12"/>
    <p:sldId id="364" r:id="rId13"/>
    <p:sldId id="365" r:id="rId14"/>
    <p:sldId id="346" r:id="rId15"/>
    <p:sldId id="370" r:id="rId16"/>
    <p:sldId id="355" r:id="rId17"/>
    <p:sldId id="361" r:id="rId18"/>
    <p:sldId id="371" r:id="rId19"/>
    <p:sldId id="352" r:id="rId20"/>
    <p:sldId id="372" r:id="rId21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7FC"/>
    <a:srgbClr val="EAF2FA"/>
    <a:srgbClr val="932507"/>
    <a:srgbClr val="F9F9F9"/>
    <a:srgbClr val="3968BD"/>
    <a:srgbClr val="E2834E"/>
    <a:srgbClr val="C3571B"/>
    <a:srgbClr val="81BB59"/>
    <a:srgbClr val="3C6ABE"/>
    <a:srgbClr val="335C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2206" autoAdjust="0"/>
    <p:restoredTop sz="97655" autoAdjust="0"/>
  </p:normalViewPr>
  <p:slideViewPr>
    <p:cSldViewPr snapToGrid="0">
      <p:cViewPr>
        <p:scale>
          <a:sx n="100" d="100"/>
          <a:sy n="100" d="100"/>
        </p:scale>
        <p:origin x="-990" y="-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pPr/>
              <a:t>14.12.2016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87B142D-4D22-4A55-84D0-61F53E7FA572}" type="slidenum">
              <a:rPr lang="ru-RU" altLang="ru-RU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9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8DC69-DD7A-435E-BB76-5052C14525C9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133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8AD4A-CA1D-4CCC-9B5B-E7DD74441482}" type="datetime1">
              <a:rPr lang="ru-RU" smtClean="0"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B53D1-AB56-45E5-8985-D388B6898EF3}" type="datetime1">
              <a:rPr lang="ru-RU" smtClean="0"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F440A-D385-4D5B-8821-5B7C989BD1FF}" type="datetime1">
              <a:rPr lang="ru-RU" smtClean="0"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CB0A3-6D64-40C3-AC52-37D71825D727}" type="datetime1">
              <a:rPr lang="ru-RU" smtClean="0"/>
              <a:t>14.12.2016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9800E-D12B-4863-8968-87D50A11FD50}" type="datetime1">
              <a:rPr lang="ru-RU" smtClean="0"/>
              <a:t>14.12.2016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425C5-0AF6-4DC5-9C2C-32500879F5D6}" type="datetime1">
              <a:rPr lang="ru-RU" smtClean="0"/>
              <a:t>14.12.2016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D456E-5A19-48CB-96F2-6CA857749FF2}" type="datetime1">
              <a:rPr lang="ru-RU" smtClean="0"/>
              <a:t>14.12.2016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43E3AD-5FF7-443B-9A2A-8871F02E783A}" type="datetime1">
              <a:rPr lang="ru-RU" smtClean="0"/>
              <a:t>14.12.2016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57738-A55B-462A-AADC-EA00E59CF83D}" type="datetime1">
              <a:rPr lang="ru-RU" smtClean="0"/>
              <a:t>14.12.2016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24481-3DED-4998-8402-44AFD3D13FBD}" type="datetime1">
              <a:rPr lang="ru-RU" smtClean="0"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77CB5-AF86-4751-8BF0-A1C106C20A1E}" type="datetime1">
              <a:rPr lang="ru-RU" smtClean="0"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8577FB-D096-426A-8A0E-7236269CEE36}" type="datetime1">
              <a:rPr lang="ru-RU" smtClean="0"/>
              <a:t>14.12.2016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086455" y="2724150"/>
            <a:ext cx="7724420" cy="992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ИТОГИ КАЗНАЧЕЙСКОГО СОПРОВОЖДЕНИЯ В 2016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ГОДУ.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 В 2017 ГОДУ.</a:t>
            </a:r>
            <a:endParaRPr lang="ru-RU" sz="20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МОНИТОРИНГ.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325677" y="5440486"/>
            <a:ext cx="4572000" cy="1054135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marL="135000" algn="r">
              <a:spcBef>
                <a:spcPts val="0"/>
              </a:spcBef>
            </a:pPr>
            <a:r>
              <a:rPr lang="ru-RU" sz="1600" kern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руководителя </a:t>
            </a:r>
            <a:endParaRPr lang="ru-RU" sz="1600" kern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5000" algn="r">
              <a:spcBef>
                <a:spcPts val="0"/>
              </a:spcBef>
            </a:pPr>
            <a:r>
              <a:rPr lang="ru-RU" sz="1600" kern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</a:t>
            </a:r>
          </a:p>
          <a:p>
            <a:pPr marL="135000" algn="r">
              <a:spcBef>
                <a:spcPts val="0"/>
              </a:spcBef>
            </a:pPr>
            <a:endParaRPr lang="ru-RU" sz="1600" kern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35000" algn="r">
              <a:spcBef>
                <a:spcPts val="0"/>
              </a:spcBef>
            </a:pPr>
            <a:r>
              <a:rPr lang="ru-RU" sz="1600" kern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А.Ю. Демидов</a:t>
            </a:r>
            <a:endParaRPr lang="ru-RU" sz="1600" kern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1676398" y="1622579"/>
            <a:ext cx="3143251" cy="4492495"/>
            <a:chOff x="0" y="1743219"/>
            <a:chExt cx="2383984" cy="3591817"/>
          </a:xfrm>
          <a:solidFill>
            <a:schemeClr val="bg2"/>
          </a:solidFill>
        </p:grpSpPr>
        <p:sp>
          <p:nvSpPr>
            <p:cNvPr id="13" name="Прямоугольник 12"/>
            <p:cNvSpPr/>
            <p:nvPr/>
          </p:nvSpPr>
          <p:spPr>
            <a:xfrm>
              <a:off x="0" y="1844671"/>
              <a:ext cx="2383984" cy="326993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7620" rIns="30480" bIns="7620" numCol="1" spcCol="1270" anchor="ctr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>
                  <a:solidFill>
                    <a:schemeClr val="tx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0" y="1743219"/>
              <a:ext cx="2383984" cy="3591817"/>
            </a:xfrm>
            <a:prstGeom prst="rect">
              <a:avLst/>
            </a:prstGeom>
            <a:grpFill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15" name="TextBox 14"/>
          <p:cNvSpPr txBox="1"/>
          <p:nvPr/>
        </p:nvSpPr>
        <p:spPr>
          <a:xfrm>
            <a:off x="1676399" y="1239289"/>
            <a:ext cx="31432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3968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76400" y="1608621"/>
            <a:ext cx="314325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ru-RU" alt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Отвлечение </a:t>
            </a:r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из бюджета            на цели, не соответствующие условиям </a:t>
            </a:r>
            <a:r>
              <a:rPr lang="ru-RU" alt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предоставления;</a:t>
            </a:r>
            <a:endParaRPr lang="ru-RU" alt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контроля за расходованием авансов </a:t>
            </a:r>
            <a:r>
              <a:rPr lang="ru-RU" alt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исполнителями;</a:t>
            </a:r>
            <a:endParaRPr lang="ru-RU" alt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дебиторской </a:t>
            </a:r>
            <a:r>
              <a:rPr lang="ru-RU" alt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задолженности по расходам федерального бюджета </a:t>
            </a:r>
            <a:endParaRPr lang="ru-RU" alt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/>
            <a:endParaRPr lang="ru-RU" altLang="ru-RU"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 algn="just"/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01.01.2016 – 3,3 трлн. руб., </a:t>
            </a:r>
          </a:p>
          <a:p>
            <a:pPr marL="0" lvl="1" algn="just"/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01.04.2016 – 3,86 трлн. руб</a:t>
            </a:r>
            <a:r>
              <a:rPr lang="ru-RU" alt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marL="0" lvl="1" algn="just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Право получателей средств из</a:t>
            </a:r>
          </a:p>
          <a:p>
            <a:pPr marL="0" lvl="1" algn="just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бюджета размещать в банковские  </a:t>
            </a:r>
          </a:p>
          <a:p>
            <a:pPr marL="0" lvl="1" algn="just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депозиты и другие финансовые </a:t>
            </a:r>
          </a:p>
          <a:p>
            <a:pPr marL="0" lvl="1" algn="just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инструменты – один из факторов </a:t>
            </a:r>
          </a:p>
          <a:p>
            <a:pPr marL="0" lvl="1" algn="just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препятствующих структурным     </a:t>
            </a:r>
          </a:p>
          <a:p>
            <a:pPr marL="0" lvl="1" algn="just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преобразованиям в экономике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7648573" y="1622580"/>
            <a:ext cx="3076578" cy="4492495"/>
            <a:chOff x="0" y="1743219"/>
            <a:chExt cx="2383984" cy="4398495"/>
          </a:xfrm>
          <a:solidFill>
            <a:schemeClr val="bg2"/>
          </a:solidFill>
        </p:grpSpPr>
        <p:sp>
          <p:nvSpPr>
            <p:cNvPr id="22" name="Прямоугольник 21"/>
            <p:cNvSpPr/>
            <p:nvPr/>
          </p:nvSpPr>
          <p:spPr>
            <a:xfrm>
              <a:off x="0" y="1844671"/>
              <a:ext cx="2383984" cy="326993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0480" tIns="7620" rIns="30480" bIns="7620" numCol="1" spcCol="1270" anchor="ctr" anchorCtr="0">
              <a:noAutofit/>
            </a:bodyPr>
            <a:lstStyle/>
            <a:p>
              <a:pPr lvl="0" algn="l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kern="1200" dirty="0">
                  <a:solidFill>
                    <a:schemeClr val="tx2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0" y="1743219"/>
              <a:ext cx="2383984" cy="4398495"/>
            </a:xfrm>
            <a:prstGeom prst="rect">
              <a:avLst/>
            </a:prstGeom>
            <a:grpFill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24" name="TextBox 23"/>
          <p:cNvSpPr txBox="1"/>
          <p:nvPr/>
        </p:nvSpPr>
        <p:spPr>
          <a:xfrm>
            <a:off x="7562848" y="1239289"/>
            <a:ext cx="3076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3968B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48571" y="1636926"/>
            <a:ext cx="324802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из федерального бюджета под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потребность;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Tx/>
              <a:buAutoNum type="arabicPeriod"/>
            </a:pP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 государственных контрактов,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соглашений, договоров;</a:t>
            </a:r>
          </a:p>
          <a:p>
            <a:pPr marL="228600" indent="-228600">
              <a:buFontTx/>
              <a:buAutoNum type="arabicPeriod"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Казначейский аккредитив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80844" y="6299202"/>
            <a:ext cx="2743200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5924551" y="3133558"/>
            <a:ext cx="978408" cy="48463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101"/>
          <p:cNvSpPr txBox="1">
            <a:spLocks noChangeArrowheads="1"/>
          </p:cNvSpPr>
          <p:nvPr/>
        </p:nvSpPr>
        <p:spPr bwMode="auto">
          <a:xfrm>
            <a:off x="3656158" y="550334"/>
            <a:ext cx="6892925" cy="38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51" tIns="38876" rIns="77751" bIns="3887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 </a:t>
            </a:r>
          </a:p>
        </p:txBody>
      </p:sp>
    </p:spTree>
    <p:extLst>
      <p:ext uri="{BB962C8B-B14F-4D97-AF65-F5344CB8AC3E}">
        <p14:creationId xmlns:p14="http://schemas.microsoft.com/office/powerpoint/2010/main" val="3942187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00326" y="408408"/>
            <a:ext cx="799209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РЕЗУЛЬТАТЫ </a:t>
            </a:r>
            <a:r>
              <a:rPr lang="ru-RU" alt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КАЗНАЧЕЙСКОГО СОПРОВОЖДЕНИЯ</a:t>
            </a:r>
          </a:p>
          <a:p>
            <a:pPr algn="ctr"/>
            <a:endParaRPr lang="ru-RU" altLang="ru-RU" spc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19332" y="1650556"/>
            <a:ext cx="1021853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Положительные эффекты:</a:t>
            </a:r>
          </a:p>
          <a:p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Tx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Доведение средств из бюджета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реальный сектор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экономики;</a:t>
            </a:r>
          </a:p>
          <a:p>
            <a:pPr marL="228600" indent="-2286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целей предоставления средств в соответствии с условиями 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Снижение количества государственных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контрактов, условиями которых предусмотрены авансовые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платежи;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Снижение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дебиторской задолженности при увеличении кассовых выплат из федерального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Сохранность средств, предоставленных из бюджета;</a:t>
            </a:r>
            <a:endParaRPr lang="en-US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Обеспечение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прозрачности денежных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потоков;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Сокращение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недобросовестных поставщиков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цепочке соисполнителей;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Повышение ликвидности единого казначейского счета.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53550" y="6318252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6229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05176" y="228118"/>
            <a:ext cx="7992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ИНФОРМАЦИЯ О КАЗНАЧЕЙСКОМ СОПРОВОЖДЕНИИ </a:t>
            </a:r>
            <a:endParaRPr lang="ru-RU" alt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ПО СОСТОЯНИЮ НА </a:t>
            </a: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9 ДЕКАБРЯ </a:t>
            </a:r>
            <a:r>
              <a:rPr lang="ru-RU" alt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2016 Г.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48494"/>
              </p:ext>
            </p:extLst>
          </p:nvPr>
        </p:nvGraphicFramePr>
        <p:xfrm>
          <a:off x="488383" y="1341699"/>
          <a:ext cx="11185062" cy="475141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215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84378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4102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8112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0972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54373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1303647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</a:tblGrid>
              <a:tr h="1131075">
                <a:tc gridSpan="2">
                  <a:txBody>
                    <a:bodyPr/>
                    <a:lstStyle/>
                    <a:p>
                      <a:pPr marL="10800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050" b="1" kern="12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 показателя</a:t>
                      </a:r>
                      <a:endParaRPr lang="ru-RU" sz="105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юр. лиц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Кол-во л/с,</a:t>
                      </a:r>
                      <a:r>
                        <a:rPr lang="ru-RU" sz="1050" b="1" kern="12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 открытых юр.лицам в ТОФК</a:t>
                      </a:r>
                      <a:endParaRPr lang="ru-RU" sz="105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Остатки на л/с </a:t>
                      </a:r>
                      <a:r>
                        <a:rPr lang="ru-RU" sz="1050" b="1" kern="12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 юр.лиц, открытых в ТОФК на 01.01.2016</a:t>
                      </a:r>
                      <a:endParaRPr lang="ru-RU" sz="105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Поступило</a:t>
                      </a:r>
                      <a:r>
                        <a:rPr lang="ru-RU" sz="1050" b="1" kern="12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в 2016г. на счета юр.лиц, открытых 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в ТОФК</a:t>
                      </a:r>
                      <a:endParaRPr lang="ru-RU" sz="105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Кассовый расход</a:t>
                      </a:r>
                      <a:endParaRPr lang="ru-RU" sz="12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Остатки на л/с юр.лиц, открытых в ТОФК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634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 fontAlgn="ctr">
                        <a:lnSpc>
                          <a:spcPts val="1200"/>
                        </a:lnSpc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Субсидии, бюджетные инвестиции, взносы в уставные капиталы  юридических лиц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460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13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131,00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444 076,09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293 452,03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163 755,06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908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  <a:p>
                      <a:pPr marL="108000"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Космодром «Восточный»</a:t>
                      </a:r>
                    </a:p>
                    <a:p>
                      <a:pPr marL="108000"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330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18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313,48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Х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12 105,56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207,92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4869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 defTabSz="914400" rtl="0" eaLnBrk="1" fontAlgn="ctr" latinLnBrk="0" hangingPunct="1">
                        <a:lnSpc>
                          <a:spcPts val="1200"/>
                        </a:lnSpc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  <a:p>
                      <a:pPr marL="108000" algn="ctr" defTabSz="914400" rtl="0" eaLnBrk="1" fontAlgn="ctr" latinLnBrk="0" hangingPunct="1">
                        <a:lnSpc>
                          <a:spcPts val="1200"/>
                        </a:lnSpc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Авансовые платежи по </a:t>
                      </a:r>
                    </a:p>
                    <a:p>
                      <a:pPr marL="108000" algn="ctr" defTabSz="914400" rtl="0" eaLnBrk="1" fontAlgn="ctr" latinLnBrk="0" hangingPunct="1">
                        <a:lnSpc>
                          <a:spcPts val="1200"/>
                        </a:lnSpc>
                      </a:pPr>
                      <a:r>
                        <a:rPr lang="ru-RU" sz="1200" b="0" i="0" u="none" strike="noStrike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государственным контрактам </a:t>
                      </a:r>
                    </a:p>
                    <a:p>
                      <a:pPr marL="108000"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 Light" pitchFamily="34" charset="0"/>
                          <a:cs typeface="Times New Roman" panose="02020603050405020304" pitchFamily="18" charset="0"/>
                        </a:rPr>
                        <a:t>(кроме космодрома «Восточный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 Light" pitchFamily="34" charset="0"/>
                          <a:cs typeface="Times New Roman" panose="02020603050405020304" pitchFamily="18" charset="0"/>
                        </a:rPr>
                        <a:t>»), в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 Light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baseline="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 Light" pitchFamily="34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200" b="0" i="0" u="none" strike="noStrike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 Light" pitchFamily="34" charset="0"/>
                          <a:cs typeface="Times New Roman" panose="02020603050405020304" pitchFamily="18" charset="0"/>
                        </a:rPr>
                        <a:t>. Строительство Керченского моста, строительство стадионов 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 Light" pitchFamily="34" charset="0"/>
                        <a:cs typeface="Times New Roman" panose="02020603050405020304" pitchFamily="18" charset="0"/>
                      </a:endParaRPr>
                    </a:p>
                    <a:p>
                      <a:pPr marL="108000"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 Light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3 177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112 757,99</a:t>
                      </a:r>
                    </a:p>
                    <a:p>
                      <a:pPr algn="ctr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265 556,05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230 660,29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147 653,75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37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 Light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 Light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Особые экономические зоны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Х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23 254,68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5 194,44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18 060,24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535272"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 Light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                                   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4 252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7 </a:t>
                      </a:r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996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144 202,47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732 886,82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541 412,32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335 676,97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410825" y="972368"/>
            <a:ext cx="1262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в млн. руб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63075" y="6337302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1501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82059" y="293362"/>
            <a:ext cx="7504596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ИНФОРМАЦИЯ ОБ ОСТАТКАХ ЦЕЛЕВЫХ СРЕДСТВ, </a:t>
            </a:r>
          </a:p>
          <a:p>
            <a:pPr algn="ctr"/>
            <a:r>
              <a:rPr lang="ru-RU" sz="1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ПОСТУПИВШИХ СО СЧЕТОВ В КРЕДИТНЫХ ОРГАНИЗАЦИЯХ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383548" y="3429000"/>
            <a:ext cx="1111203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700" b="1" dirty="0">
                <a:solidFill>
                  <a:schemeClr val="bg1"/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138281,64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2084369" y="3779252"/>
            <a:ext cx="11079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134 775,53</a:t>
            </a: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2568152" y="2652540"/>
            <a:ext cx="1260000" cy="2044463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8127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700" b="1" dirty="0">
              <a:solidFill>
                <a:schemeClr val="bg1"/>
              </a:solidFill>
              <a:latin typeface="Times New Roman" panose="02020603050405020304" pitchFamily="18" charset="0"/>
              <a:ea typeface="Open Sans Condensed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99"/>
          <p:cNvSpPr>
            <a:spLocks noChangeArrowheads="1"/>
          </p:cNvSpPr>
          <p:nvPr/>
        </p:nvSpPr>
        <p:spPr bwMode="auto">
          <a:xfrm>
            <a:off x="1817433" y="3002302"/>
            <a:ext cx="1278000" cy="2320646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lIns="77713" tIns="38856" rIns="77713" bIns="38856" anchor="ctr"/>
          <a:lstStyle/>
          <a:p>
            <a:pPr algn="ctr" defTabSz="1087438">
              <a:defRPr/>
            </a:pPr>
            <a:r>
              <a:rPr lang="ru-RU" altLang="ru-RU" sz="1700" b="1" dirty="0">
                <a:solidFill>
                  <a:schemeClr val="bg1"/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134 775,5</a:t>
            </a:r>
          </a:p>
        </p:txBody>
      </p:sp>
      <p:grpSp>
        <p:nvGrpSpPr>
          <p:cNvPr id="53" name="Группа 52"/>
          <p:cNvGrpSpPr/>
          <p:nvPr/>
        </p:nvGrpSpPr>
        <p:grpSpPr>
          <a:xfrm>
            <a:off x="1636573" y="5689827"/>
            <a:ext cx="9305924" cy="871023"/>
            <a:chOff x="8408813" y="1585581"/>
            <a:chExt cx="3268837" cy="1389507"/>
          </a:xfrm>
        </p:grpSpPr>
        <p:sp>
          <p:nvSpPr>
            <p:cNvPr id="45" name="Прямоугольник 99"/>
            <p:cNvSpPr>
              <a:spLocks noChangeArrowheads="1"/>
            </p:cNvSpPr>
            <p:nvPr/>
          </p:nvSpPr>
          <p:spPr bwMode="auto">
            <a:xfrm>
              <a:off x="8408813" y="1779622"/>
              <a:ext cx="859013" cy="144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77713" tIns="38856" rIns="77713" bIns="38856" anchor="ctr"/>
            <a:lstStyle/>
            <a:p>
              <a:pPr algn="ctr" defTabSz="1087438">
                <a:defRPr/>
              </a:pPr>
              <a:endParaRPr lang="ru-RU" altLang="ru-RU" sz="1700" b="1" dirty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8408813" y="2188554"/>
              <a:ext cx="859012" cy="144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/>
            <a:p>
              <a:pPr algn="ctr" defTabSz="1087438">
                <a:lnSpc>
                  <a:spcPts val="1500"/>
                </a:lnSpc>
                <a:defRPr/>
              </a:pPr>
              <a:endParaRPr lang="ru-RU" sz="1700" b="1" dirty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47" name="Прямоугольник 8"/>
            <p:cNvSpPr>
              <a:spLocks noChangeArrowheads="1"/>
            </p:cNvSpPr>
            <p:nvPr/>
          </p:nvSpPr>
          <p:spPr bwMode="auto">
            <a:xfrm>
              <a:off x="8408813" y="2584450"/>
              <a:ext cx="859011" cy="1440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sx="999" sy="999" algn="ctr" rotWithShape="0">
                <a:srgbClr val="D0CECE"/>
              </a:outerShdw>
            </a:effectLst>
          </p:spPr>
          <p:txBody>
            <a:bodyPr lIns="77713" tIns="38856" rIns="77713" bIns="38856" anchor="ctr"/>
            <a:lstStyle/>
            <a:p>
              <a:pPr algn="ctr" defTabSz="1087438">
                <a:defRPr/>
              </a:pPr>
              <a:endParaRPr lang="ru-RU" altLang="ru-RU" sz="1700" b="1" dirty="0">
                <a:solidFill>
                  <a:schemeClr val="bg1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9401175" y="1585581"/>
              <a:ext cx="2276475" cy="535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Open Sans Condensed" pitchFamily="34" charset="0"/>
                  <a:cs typeface="Times New Roman" panose="02020603050405020304" pitchFamily="18" charset="0"/>
                </a:rPr>
                <a:t>Неиспользованные по состоянию на 01.01.2016 остатки целевых средств, перечисленные на счета ТОФК</a:t>
              </a: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9401175" y="2109037"/>
              <a:ext cx="2047874" cy="327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Open Sans Condensed" pitchFamily="34" charset="0"/>
                  <a:cs typeface="Times New Roman" panose="02020603050405020304" pitchFamily="18" charset="0"/>
                </a:rPr>
                <a:t>Остатки целевых средств, подтвержденные ГРБС</a:t>
              </a: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9401175" y="2439908"/>
              <a:ext cx="2047874" cy="535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dirty="0">
                  <a:solidFill>
                    <a:schemeClr val="bg1">
                      <a:lumMod val="50000"/>
                    </a:schemeClr>
                  </a:solidFill>
                  <a:latin typeface="Times New Roman" panose="02020603050405020304" pitchFamily="18" charset="0"/>
                  <a:ea typeface="Open Sans Condensed" pitchFamily="34" charset="0"/>
                  <a:cs typeface="Times New Roman" panose="02020603050405020304" pitchFamily="18" charset="0"/>
                </a:rPr>
                <a:t>Объем целевых средств, подлежащих перечислению в доход федерального бюджета</a:t>
              </a:r>
            </a:p>
          </p:txBody>
        </p:sp>
      </p:grpSp>
      <p:cxnSp>
        <p:nvCxnSpPr>
          <p:cNvPr id="6" name="Прямая соединительная линия 5"/>
          <p:cNvCxnSpPr/>
          <p:nvPr/>
        </p:nvCxnSpPr>
        <p:spPr>
          <a:xfrm flipH="1">
            <a:off x="1609725" y="5380912"/>
            <a:ext cx="6017645" cy="6519"/>
          </a:xfrm>
          <a:prstGeom prst="line">
            <a:avLst/>
          </a:prstGeom>
          <a:ln w="12700">
            <a:solidFill>
              <a:srgbClr val="B4B4B4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H="1" flipV="1">
            <a:off x="1609737" y="1836013"/>
            <a:ext cx="2142" cy="3551418"/>
          </a:xfrm>
          <a:prstGeom prst="line">
            <a:avLst/>
          </a:prstGeom>
          <a:ln w="12700">
            <a:solidFill>
              <a:srgbClr val="B4B4B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 bwMode="auto">
          <a:xfrm>
            <a:off x="1708404" y="5379863"/>
            <a:ext cx="1278001" cy="26714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01.04.2016</a:t>
            </a: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3666046" y="5436258"/>
            <a:ext cx="1259127" cy="154349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01.07.2016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3656610" y="2026594"/>
            <a:ext cx="1278000" cy="3296354"/>
            <a:chOff x="6182990" y="1569617"/>
            <a:chExt cx="1278000" cy="3296354"/>
          </a:xfrm>
        </p:grpSpPr>
        <p:grpSp>
          <p:nvGrpSpPr>
            <p:cNvPr id="25" name="Группа 24"/>
            <p:cNvGrpSpPr/>
            <p:nvPr/>
          </p:nvGrpSpPr>
          <p:grpSpPr>
            <a:xfrm>
              <a:off x="6182990" y="1569617"/>
              <a:ext cx="1278000" cy="736317"/>
              <a:chOff x="2289470" y="4963557"/>
              <a:chExt cx="650512" cy="1330537"/>
            </a:xfrm>
          </p:grpSpPr>
          <p:sp>
            <p:nvSpPr>
              <p:cNvPr id="26" name="Прямоугольник 8"/>
              <p:cNvSpPr>
                <a:spLocks noChangeArrowheads="1"/>
              </p:cNvSpPr>
              <p:nvPr/>
            </p:nvSpPr>
            <p:spPr bwMode="auto">
              <a:xfrm>
                <a:off x="2289470" y="5016157"/>
                <a:ext cx="650512" cy="127793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noFill/>
                <a:miter lim="800000"/>
                <a:headEnd/>
                <a:tailEnd/>
              </a:ln>
              <a:effectLst>
                <a:outerShdw sx="999" sy="999" algn="ctr" rotWithShape="0">
                  <a:srgbClr val="D0CECE"/>
                </a:outerShdw>
              </a:effectLst>
            </p:spPr>
            <p:txBody>
              <a:bodyPr lIns="77713" tIns="38856" rIns="77713" bIns="38856" anchor="ctr"/>
              <a:lstStyle/>
              <a:p>
                <a:pPr algn="ctr" defTabSz="1087438">
                  <a:defRPr/>
                </a:pPr>
                <a:r>
                  <a:rPr lang="ru-RU" altLang="ru-RU" sz="1700" dirty="0">
                    <a:latin typeface="Times New Roman" panose="02020603050405020304" pitchFamily="18" charset="0"/>
                    <a:ea typeface="Open Sans Condensed" pitchFamily="34" charset="0"/>
                    <a:cs typeface="Times New Roman" panose="02020603050405020304" pitchFamily="18" charset="0"/>
                  </a:rPr>
                  <a:t>3 599,5</a:t>
                </a:r>
              </a:p>
            </p:txBody>
          </p:sp>
          <p:sp>
            <p:nvSpPr>
              <p:cNvPr id="27" name="Прямоугольник 26"/>
              <p:cNvSpPr/>
              <p:nvPr/>
            </p:nvSpPr>
            <p:spPr bwMode="auto">
              <a:xfrm>
                <a:off x="2351382" y="4963557"/>
                <a:ext cx="579438" cy="10191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lIns="77713" tIns="38856" rIns="77713" bIns="38856" anchor="ctr"/>
              <a:lstStyle/>
              <a:p>
                <a:pPr algn="ctr" defTabSz="1088127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ru-RU" b="1" dirty="0">
                  <a:solidFill>
                    <a:schemeClr val="bg1"/>
                  </a:solidFill>
                  <a:latin typeface="Times New Roman" panose="02020603050405020304" pitchFamily="18" charset="0"/>
                  <a:ea typeface="Open Sans Condensed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4" name="Прямоугольник 33"/>
            <p:cNvSpPr/>
            <p:nvPr/>
          </p:nvSpPr>
          <p:spPr>
            <a:xfrm>
              <a:off x="6190407" y="2345971"/>
              <a:ext cx="1260000" cy="2520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/>
            <a:p>
              <a:pPr algn="ctr" defTabSz="1087438">
                <a:lnSpc>
                  <a:spcPts val="1500"/>
                </a:lnSpc>
                <a:defRPr/>
              </a:pPr>
              <a:r>
                <a:rPr lang="ru-RU" sz="17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Open Sans Condensed" pitchFamily="34" charset="0"/>
                  <a:cs typeface="Times New Roman" panose="02020603050405020304" pitchFamily="18" charset="0"/>
                </a:rPr>
                <a:t>138 740,1</a:t>
              </a:r>
            </a:p>
          </p:txBody>
        </p:sp>
      </p:grpSp>
      <p:sp>
        <p:nvSpPr>
          <p:cNvPr id="42" name="Прямоугольник 41"/>
          <p:cNvSpPr/>
          <p:nvPr/>
        </p:nvSpPr>
        <p:spPr bwMode="auto">
          <a:xfrm>
            <a:off x="5221034" y="5067710"/>
            <a:ext cx="1279399" cy="41437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ru-RU" altLang="ru-RU" sz="1400" dirty="0">
              <a:solidFill>
                <a:srgbClr val="7F7F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5701984" y="1715367"/>
            <a:ext cx="1278000" cy="3597473"/>
            <a:chOff x="4571992" y="1299207"/>
            <a:chExt cx="1278000" cy="3547795"/>
          </a:xfrm>
        </p:grpSpPr>
        <p:sp>
          <p:nvSpPr>
            <p:cNvPr id="36" name="Прямоугольник 35"/>
            <p:cNvSpPr/>
            <p:nvPr/>
          </p:nvSpPr>
          <p:spPr>
            <a:xfrm>
              <a:off x="4571992" y="2049829"/>
              <a:ext cx="1278000" cy="279717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/>
            <a:p>
              <a:pPr algn="ctr" defTabSz="1087438">
                <a:lnSpc>
                  <a:spcPts val="1500"/>
                </a:lnSpc>
                <a:defRPr/>
              </a:pPr>
              <a:r>
                <a:rPr lang="ru-RU" sz="17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Open Sans Condensed" pitchFamily="34" charset="0"/>
                  <a:cs typeface="Times New Roman" panose="02020603050405020304" pitchFamily="18" charset="0"/>
                </a:rPr>
                <a:t>143 </a:t>
              </a:r>
              <a:r>
                <a:rPr lang="ru-RU" sz="1700" b="1" dirty="0" smtClean="0">
                  <a:solidFill>
                    <a:schemeClr val="tx1"/>
                  </a:solidFill>
                  <a:latin typeface="Times New Roman" panose="02020603050405020304" pitchFamily="18" charset="0"/>
                  <a:ea typeface="Open Sans Condensed" pitchFamily="34" charset="0"/>
                  <a:cs typeface="Times New Roman" panose="02020603050405020304" pitchFamily="18" charset="0"/>
                </a:rPr>
                <a:t>705,3</a:t>
              </a:r>
              <a:endParaRPr lang="ru-RU" sz="17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7" name="Прямоугольник 8"/>
            <p:cNvSpPr>
              <a:spLocks noChangeArrowheads="1"/>
            </p:cNvSpPr>
            <p:nvPr/>
          </p:nvSpPr>
          <p:spPr bwMode="auto">
            <a:xfrm>
              <a:off x="4578658" y="1299207"/>
              <a:ext cx="1271333" cy="68435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  <a:effectLst>
              <a:outerShdw sx="999" sy="999" algn="ctr" rotWithShape="0">
                <a:srgbClr val="D0CECE"/>
              </a:outerShdw>
            </a:effectLst>
          </p:spPr>
          <p:txBody>
            <a:bodyPr lIns="77713" tIns="38856" rIns="77713" bIns="38856" anchor="ctr"/>
            <a:lstStyle/>
            <a:p>
              <a:pPr algn="ctr" defTabSz="1087438">
                <a:defRPr/>
              </a:pPr>
              <a:r>
                <a:rPr lang="ru-RU" altLang="ru-RU" sz="1700" dirty="0">
                  <a:latin typeface="Times New Roman" panose="02020603050405020304" pitchFamily="18" charset="0"/>
                  <a:ea typeface="Open Sans Condensed" pitchFamily="34" charset="0"/>
                  <a:cs typeface="Times New Roman" panose="02020603050405020304" pitchFamily="18" charset="0"/>
                </a:rPr>
                <a:t>4 </a:t>
              </a:r>
              <a:r>
                <a:rPr lang="ru-RU" altLang="ru-RU" sz="1700" dirty="0" smtClean="0">
                  <a:latin typeface="Times New Roman" panose="02020603050405020304" pitchFamily="18" charset="0"/>
                  <a:ea typeface="Open Sans Condensed" pitchFamily="34" charset="0"/>
                  <a:cs typeface="Times New Roman" panose="02020603050405020304" pitchFamily="18" charset="0"/>
                </a:rPr>
                <a:t>161,1</a:t>
              </a:r>
              <a:endParaRPr lang="ru-RU" altLang="ru-RU" sz="1700" dirty="0"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3686560" y="1495483"/>
            <a:ext cx="1279400" cy="534391"/>
            <a:chOff x="3375756" y="1654005"/>
            <a:chExt cx="637199" cy="534391"/>
          </a:xfrm>
        </p:grpSpPr>
        <p:sp>
          <p:nvSpPr>
            <p:cNvPr id="54" name="Прямоугольник 53"/>
            <p:cNvSpPr/>
            <p:nvPr/>
          </p:nvSpPr>
          <p:spPr bwMode="auto">
            <a:xfrm>
              <a:off x="3375756" y="1654005"/>
              <a:ext cx="637199" cy="438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sz="17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Open Sans Condensed" pitchFamily="34" charset="0"/>
                  <a:cs typeface="Times New Roman" panose="02020603050405020304" pitchFamily="18" charset="0"/>
                </a:rPr>
                <a:t>142 339,6</a:t>
              </a:r>
            </a:p>
          </p:txBody>
        </p:sp>
        <p:sp>
          <p:nvSpPr>
            <p:cNvPr id="55" name="Блок-схема: объединение 54"/>
            <p:cNvSpPr/>
            <p:nvPr/>
          </p:nvSpPr>
          <p:spPr bwMode="auto">
            <a:xfrm>
              <a:off x="3595016" y="2078858"/>
              <a:ext cx="158750" cy="109538"/>
            </a:xfrm>
            <a:prstGeom prst="flowChartMerg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3" name="Прямоугольник 42"/>
          <p:cNvSpPr/>
          <p:nvPr/>
        </p:nvSpPr>
        <p:spPr bwMode="auto">
          <a:xfrm>
            <a:off x="5708651" y="5434226"/>
            <a:ext cx="1161769" cy="156381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77751" tIns="38876" rIns="77751" bIns="38876" anchor="ctr"/>
          <a:lstStyle>
            <a:lvl1pPr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defTabSz="1087438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defTabSz="108743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09.12.2016</a:t>
            </a:r>
            <a:endParaRPr lang="ru-RU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 bwMode="auto">
          <a:xfrm>
            <a:off x="5701984" y="1151505"/>
            <a:ext cx="1277998" cy="4381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b="1" dirty="0">
                <a:solidFill>
                  <a:schemeClr val="bg1"/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147 866,5</a:t>
            </a:r>
          </a:p>
        </p:txBody>
      </p:sp>
      <p:sp>
        <p:nvSpPr>
          <p:cNvPr id="56" name="Блок-схема: объединение 55"/>
          <p:cNvSpPr/>
          <p:nvPr/>
        </p:nvSpPr>
        <p:spPr bwMode="auto">
          <a:xfrm>
            <a:off x="6181611" y="1589655"/>
            <a:ext cx="318746" cy="109538"/>
          </a:xfrm>
          <a:prstGeom prst="flowChartMerg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88001" y="1589655"/>
            <a:ext cx="42135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Перечислено в доход бюджета: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945,7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Подлежит перечислению в доход бюджета: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912,0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Эффект от инвентаризации остатков:</a:t>
            </a: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857,7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7828152" y="3879854"/>
            <a:ext cx="3902987" cy="1235072"/>
          </a:xfrm>
          <a:prstGeom prst="rect">
            <a:avLst/>
          </a:prstGeom>
          <a:noFill/>
          <a:ln w="19050">
            <a:solidFill>
              <a:srgbClr val="932507"/>
            </a:solidFill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endParaRPr lang="ru-RU" altLang="ru-RU" sz="1400" dirty="0">
              <a:ln>
                <a:solidFill>
                  <a:srgbClr val="C00000"/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346037" y="3267049"/>
            <a:ext cx="9931566" cy="655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7799577" y="4460742"/>
            <a:ext cx="3902988" cy="5589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ru-RU" sz="500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829550" y="3879854"/>
            <a:ext cx="3901589" cy="7644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/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перечислен остаток </a:t>
            </a:r>
          </a:p>
          <a:p>
            <a:pPr algn="ctr" eaLnBrk="1" hangingPunct="1"/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ОАО «РЖД»</a:t>
            </a:r>
          </a:p>
          <a:p>
            <a:pPr algn="ctr" eaLnBrk="1" hangingPunct="1"/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(Распоряжение </a:t>
            </a:r>
            <a:r>
              <a:rPr lang="ru-RU" alt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Российской Федерации  от 28.01.2016 № </a:t>
            </a:r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99-р) </a:t>
            </a:r>
          </a:p>
          <a:p>
            <a:pPr algn="ctr" eaLnBrk="1" hangingPunct="1"/>
            <a:r>
              <a:rPr lang="ru-RU" alt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содействия реформирования ЖКХ</a:t>
            </a:r>
            <a:endParaRPr lang="ru-RU" alt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Поле 1"/>
          <p:cNvSpPr txBox="1"/>
          <p:nvPr/>
        </p:nvSpPr>
        <p:spPr>
          <a:xfrm>
            <a:off x="1285833" y="2545238"/>
            <a:ext cx="323892" cy="2099028"/>
          </a:xfrm>
          <a:prstGeom prst="rect">
            <a:avLst/>
          </a:prstGeom>
        </p:spPr>
        <p:txBody>
          <a:bodyPr vert="vert270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</a:t>
            </a:r>
            <a:r>
              <a:rPr lang="ru-RU" sz="1100" dirty="0"/>
              <a:t>.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34500" y="6315976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6322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533776" y="290080"/>
            <a:ext cx="8000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СУБСИДИИ, </a:t>
            </a:r>
            <a:r>
              <a:rPr lang="ru-RU" sz="2000" spc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БЮДЖЕТНЫЕ ИНВЕСТИЦИИ, </a:t>
            </a:r>
          </a:p>
          <a:p>
            <a:pPr algn="ctr"/>
            <a:r>
              <a:rPr lang="ru-RU" sz="2000" spc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ПРЕДОСТАВЛЯЕМЫЕ ИЗ ФЕДЕРАЛЬНОГО БЮДЖЕТА И ПОДЛЕЖАЩИЕ КАЗНАЧЕЙСКОМУ СОПРОВОЖДЕНИЮ</a:t>
            </a:r>
            <a:endParaRPr lang="ru-RU" altLang="ru-RU" sz="2000" spc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590675" y="2546594"/>
            <a:ext cx="9549808" cy="663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  <a:effectLst>
            <a:outerShdw sx="1000" sy="1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defTabSz="1088127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323683" y="1604727"/>
            <a:ext cx="9816799" cy="856142"/>
          </a:xfrm>
          <a:prstGeom prst="rect">
            <a:avLst/>
          </a:prstGeom>
          <a:solidFill>
            <a:schemeClr val="accent1">
              <a:lumMod val="75000"/>
            </a:schemeClr>
          </a:solidFill>
          <a:ln/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7438"/>
            <a:endParaRPr lang="ru-RU" b="1" dirty="0">
              <a:solidFill>
                <a:schemeClr val="tx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590675" y="1657904"/>
            <a:ext cx="9163050" cy="7077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ВСЕГО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212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 субсидий, взносов в уставный капитал, имущественных взносов на сумму –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345 964,1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млн. рублей, из них:</a:t>
            </a:r>
          </a:p>
          <a:p>
            <a:endParaRPr lang="ru-RU" dirty="0">
              <a:solidFill>
                <a:schemeClr val="bg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>
              <a:solidFill>
                <a:schemeClr val="tx1"/>
              </a:solidFill>
              <a:latin typeface="Open Sans Condensed Light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518237" y="2546594"/>
            <a:ext cx="9549808" cy="7474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175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субсидий, предусматривающие авансирование,  на сумму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270 181,2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млн. рублей</a:t>
            </a:r>
          </a:p>
          <a:p>
            <a:pPr>
              <a:defRPr/>
            </a:pPr>
            <a:endParaRPr lang="ru-RU" dirty="0">
              <a:solidFill>
                <a:schemeClr val="tx1"/>
              </a:solidFill>
              <a:latin typeface="Open Sans Condensed Light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323688" y="1604727"/>
            <a:ext cx="194549" cy="3534721"/>
          </a:xfrm>
          <a:prstGeom prst="rect">
            <a:avLst/>
          </a:prstGeom>
          <a:solidFill>
            <a:schemeClr val="accent1">
              <a:lumMod val="75000"/>
            </a:schemeClr>
          </a:solidFill>
          <a:ln/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7438"/>
            <a:endParaRPr lang="ru-RU" b="1" dirty="0">
              <a:solidFill>
                <a:schemeClr val="tx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590674" y="3392976"/>
            <a:ext cx="9549808" cy="69324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  <a:effectLst>
            <a:outerShdw sx="1000" sy="1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defTabSz="1088127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28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 взносов в уставный капитал на сумму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30 388,4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млн. рублей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587790" y="4287600"/>
            <a:ext cx="9549808" cy="846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/>
          <a:effectLst>
            <a:outerShdw sx="1000" sy="1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defTabSz="1087438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9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имущественных взносов на сумму 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45 394,4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млн. рублей</a:t>
            </a:r>
            <a:endParaRPr lang="ru-RU" sz="1600" dirty="0">
              <a:solidFill>
                <a:schemeClr val="tx1"/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82125" y="6346827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590675" y="5295525"/>
            <a:ext cx="9549808" cy="1009650"/>
          </a:xfrm>
          <a:prstGeom prst="rect">
            <a:avLst/>
          </a:prstGeom>
          <a:solidFill>
            <a:schemeClr val="bg1"/>
          </a:solidFill>
          <a:ln/>
          <a:effectLst>
            <a:outerShdw sx="1000" sy="1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defTabSz="1087438"/>
            <a:endParaRPr lang="ru-RU" sz="1400" dirty="0">
              <a:solidFill>
                <a:schemeClr val="tx1"/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671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2962274" y="161926"/>
            <a:ext cx="840105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pc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СУБСИДИИ, БЮДЖЕТНЫЕ ИНВЕСТИЦИИ, </a:t>
            </a:r>
          </a:p>
          <a:p>
            <a:pPr algn="ctr"/>
            <a:r>
              <a:rPr lang="ru-RU" spc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ПРЕДОСТАВЛЯЕМЫЕ ИЗ ФЕДЕРАЛЬНОГО БЮДЖЕТА И </a:t>
            </a:r>
          </a:p>
          <a:p>
            <a:pPr algn="ctr"/>
            <a:r>
              <a:rPr lang="ru-RU" spc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НЕ ПОДЛЕЖАЩИЕ КАЗНАЧЕЙСКОМУ СОПРОВОЖДЕНИЮ </a:t>
            </a:r>
          </a:p>
          <a:p>
            <a:pPr algn="ctr"/>
            <a:r>
              <a:rPr lang="ru-RU" sz="1600" spc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(Распоряжение Правительства РФ № 530-р)</a:t>
            </a:r>
            <a:endParaRPr lang="ru-RU" altLang="ru-RU" sz="1600" spc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258141" y="1400175"/>
            <a:ext cx="10019459" cy="806000"/>
          </a:xfrm>
          <a:prstGeom prst="rect">
            <a:avLst/>
          </a:prstGeom>
          <a:solidFill>
            <a:schemeClr val="accent1">
              <a:lumMod val="75000"/>
            </a:schemeClr>
          </a:solidFill>
          <a:ln/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7438"/>
            <a:endParaRPr lang="ru-RU" sz="16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ea typeface="Open Sans Condensed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433933" y="1400174"/>
            <a:ext cx="9954886" cy="8060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dirty="0">
                <a:solidFill>
                  <a:prstClr val="white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Всего </a:t>
            </a:r>
            <a:r>
              <a:rPr lang="ru-RU" b="1" dirty="0">
                <a:solidFill>
                  <a:prstClr val="white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93</a:t>
            </a:r>
            <a:r>
              <a:rPr lang="ru-RU" dirty="0">
                <a:solidFill>
                  <a:prstClr val="white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субсидии, взноса в уставный капитал, имущественных взноса  на сумму </a:t>
            </a:r>
          </a:p>
          <a:p>
            <a:pPr>
              <a:defRPr/>
            </a:pPr>
            <a:r>
              <a:rPr lang="ru-RU" b="1" dirty="0">
                <a:solidFill>
                  <a:prstClr val="white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730 536,5 </a:t>
            </a:r>
            <a:r>
              <a:rPr lang="ru-RU" dirty="0">
                <a:solidFill>
                  <a:prstClr val="white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млн. рублей, из них:</a:t>
            </a:r>
          </a:p>
          <a:p>
            <a:pPr>
              <a:defRPr/>
            </a:pP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               </a:t>
            </a:r>
          </a:p>
          <a:p>
            <a:pPr>
              <a:defRPr/>
            </a:pPr>
            <a:endParaRPr lang="ru-RU" sz="1600" dirty="0">
              <a:solidFill>
                <a:prstClr val="white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1600" dirty="0">
                <a:solidFill>
                  <a:prstClr val="white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2875159" y="2213664"/>
            <a:ext cx="7441251" cy="8975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1087438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ea typeface="Open Sans Condensed" pitchFamily="34" charset="0"/>
              <a:cs typeface="Times New Roman" panose="02020603050405020304" pitchFamily="18" charset="0"/>
            </a:endParaRPr>
          </a:p>
          <a:p>
            <a:pPr defTabSz="1087438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28 взносов в уставный капитал на сумму  30 388 481,40 тыс. руб.</a:t>
            </a:r>
          </a:p>
          <a:p>
            <a:pPr>
              <a:defRPr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2877008" y="3320412"/>
            <a:ext cx="7386367" cy="506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1087438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9 имущественных взносов на сумму 45 394 486,40 тыс. руб.</a:t>
            </a:r>
          </a:p>
          <a:p>
            <a:pPr defTabSz="1087438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ea typeface="Open Sans Condensed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ea typeface="Open Sans Condensed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0" name="Группа 23"/>
          <p:cNvGrpSpPr/>
          <p:nvPr/>
        </p:nvGrpSpPr>
        <p:grpSpPr>
          <a:xfrm>
            <a:off x="1346033" y="3983362"/>
            <a:ext cx="9953779" cy="960115"/>
            <a:chOff x="1030276" y="2620911"/>
            <a:chExt cx="16483400" cy="1067081"/>
          </a:xfrm>
        </p:grpSpPr>
        <p:sp>
          <p:nvSpPr>
            <p:cNvPr id="55" name="Прямоугольник 54"/>
            <p:cNvSpPr/>
            <p:nvPr/>
          </p:nvSpPr>
          <p:spPr>
            <a:xfrm>
              <a:off x="1030276" y="2620911"/>
              <a:ext cx="16483400" cy="106708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/>
            <a:effectLst>
              <a:outerShdw blurRad="50800" dist="50800" dir="5400000" algn="ctr" rotWithShape="0">
                <a:schemeClr val="bg1">
                  <a:lumMod val="75000"/>
                  <a:alpha val="0"/>
                </a:schemeClr>
              </a:outerShdw>
            </a:effectLst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77713" tIns="38856" rIns="77713" bIns="38856" anchor="ctr"/>
            <a:lstStyle/>
            <a:p>
              <a:pPr algn="ctr" defTabSz="1087438"/>
              <a:endPara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1030278" y="2778832"/>
              <a:ext cx="16330907" cy="90916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defTabSz="1087438"/>
              <a:r>
                <a:rPr lang="ru-RU" sz="16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3</a:t>
              </a: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 вноса в уставный капитал на сумму </a:t>
              </a:r>
              <a:r>
                <a:rPr lang="ru-RU" sz="16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57 380,9 </a:t>
              </a: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млн. рублей, из них:</a:t>
              </a:r>
            </a:p>
            <a:p>
              <a:pPr marL="216000" indent="-216000" defTabSz="1087438">
                <a:buFont typeface="Times New Roman" panose="02020603050405020304" pitchFamily="18" charset="0"/>
                <a:buChar char="‒"/>
              </a:pP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1 взнос в уставный капитал АО «</a:t>
              </a:r>
              <a:r>
                <a:rPr lang="ru-RU" sz="1600" dirty="0" err="1">
                  <a:solidFill>
                    <a:schemeClr val="tx1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Россельхозбанк</a:t>
              </a: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» на сумму 10 000, 0 млн. рублей;</a:t>
              </a:r>
            </a:p>
            <a:p>
              <a:pPr marL="216000" indent="-216000" defTabSz="1087438">
                <a:buFont typeface="Times New Roman" panose="02020603050405020304" pitchFamily="18" charset="0"/>
                <a:buChar char="‒"/>
              </a:pPr>
              <a:r>
                <a:rPr lang="ru-RU" sz="1600" dirty="0">
                  <a:solidFill>
                    <a:schemeClr val="tx1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2 взноса в уставный капитал АО «Российские железные дороги»  на сумму 47 380,9 млн. рублей</a:t>
              </a:r>
            </a:p>
            <a:p>
              <a:pPr defTabSz="1087438"/>
              <a:endPara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endParaRPr>
            </a:p>
            <a:p>
              <a:pPr defTabSz="1087438"/>
              <a:endPara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endParaRPr>
            </a:p>
            <a:p>
              <a:pPr>
                <a:defRPr/>
              </a:pPr>
              <a:endPara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9" name="Прямоугольник 58"/>
          <p:cNvSpPr/>
          <p:nvPr/>
        </p:nvSpPr>
        <p:spPr>
          <a:xfrm>
            <a:off x="1346033" y="5076825"/>
            <a:ext cx="9931565" cy="10477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defTabSz="1087438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2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имущественных взноса РФ на сумму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20 225,6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млн. рублей, из них:</a:t>
            </a:r>
          </a:p>
          <a:p>
            <a:pPr marL="216000" indent="-216000" defTabSz="1087438">
              <a:buFont typeface="Times New Roman" panose="02020603050405020304" pitchFamily="18" charset="0"/>
              <a:buChar char="‒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1 имущественный внос Российской Федерации в государственную корпорацию – Фонд содействия реформированию жилищно-коммунального хозяйства на сумму  19 630,3 млн. рублей;</a:t>
            </a:r>
          </a:p>
          <a:p>
            <a:pPr marL="216000" indent="-216000" defTabSz="1087438">
              <a:buFont typeface="Times New Roman" panose="02020603050405020304" pitchFamily="18" charset="0"/>
              <a:buChar char="‒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1 имущественный взнос Российской Федерации в Российский научный фонд на сумму 595,2 млн. рублей</a:t>
            </a:r>
          </a:p>
          <a:p>
            <a:pPr defTabSz="1087438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defTabSz="1087438"/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 flipH="1">
            <a:off x="1125633" y="1400175"/>
            <a:ext cx="141192" cy="4724400"/>
          </a:xfrm>
          <a:prstGeom prst="rect">
            <a:avLst/>
          </a:prstGeom>
          <a:solidFill>
            <a:schemeClr val="accent1">
              <a:lumMod val="75000"/>
            </a:schemeClr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7438"/>
            <a:endParaRPr lang="ru-RU" sz="1600" b="1" dirty="0">
              <a:solidFill>
                <a:prstClr val="white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346034" y="2324100"/>
            <a:ext cx="9931565" cy="6667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17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субсидий, предусматривающих «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грантовую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» форму, на сумму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17 761,9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млн. рублей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346036" y="3111248"/>
            <a:ext cx="9931564" cy="8112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7438"/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ea typeface="Open Sans Condensed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346037" y="3267049"/>
            <a:ext cx="9931566" cy="655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71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субсидия, предусматривающая возмещение фактически произведенных расходов, </a:t>
            </a:r>
          </a:p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на сумму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635 168,1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млн. рублей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63075" y="6356352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357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533776" y="290080"/>
            <a:ext cx="8000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МЕЖБЮДЖЕТНЫЕ ТРАНСФЕРТЫ, </a:t>
            </a:r>
            <a:endParaRPr lang="ru-RU" sz="2000" spc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000" spc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ПРЕДОСТАВЛЯЕМЫЕ ИЗ ФЕДЕРАЛЬНОГО БЮДЖЕТА </a:t>
            </a:r>
            <a:endParaRPr lang="ru-RU" sz="2000" spc="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000" spc="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«ПОД ПОТРЕБНОСТЬ»</a:t>
            </a:r>
            <a:endParaRPr lang="ru-RU" altLang="ru-RU" sz="2000" spc="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554309" y="2909887"/>
            <a:ext cx="9549808" cy="9582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  <a:effectLst>
            <a:outerShdw sx="1000" sy="1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defTabSz="1088127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344470" y="1541382"/>
            <a:ext cx="9759647" cy="1224198"/>
          </a:xfrm>
          <a:prstGeom prst="rect">
            <a:avLst/>
          </a:prstGeom>
          <a:solidFill>
            <a:schemeClr val="accent1">
              <a:lumMod val="75000"/>
            </a:schemeClr>
          </a:solidFill>
          <a:ln/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7438"/>
            <a:endParaRPr lang="ru-RU" b="1" dirty="0">
              <a:solidFill>
                <a:schemeClr val="tx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571623" y="1715746"/>
            <a:ext cx="9163048" cy="7040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Все субсидии, субвенции и иные межбюджетные трансферты, предоставляемые из федерального бюджета бюджетам субъектов Российской Федерации,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за исключением: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bg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>
              <a:solidFill>
                <a:schemeClr val="tx1"/>
              </a:solidFill>
              <a:latin typeface="Open Sans Condensed Light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1611461" y="3015279"/>
            <a:ext cx="9549808" cy="7474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7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иных</a:t>
            </a:r>
            <a:r>
              <a:rPr lang="ru-RU" sz="20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межбюджетных трансфертов, включенных в Перечень, утвержденный распоряжением Правительства Российской Федерации от 21 января 2016 г. № 51-р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>
              <a:solidFill>
                <a:schemeClr val="tx1"/>
              </a:solidFill>
              <a:latin typeface="Open Sans Condensed Light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1149921" y="1541382"/>
            <a:ext cx="194549" cy="4070650"/>
          </a:xfrm>
          <a:prstGeom prst="rect">
            <a:avLst/>
          </a:prstGeom>
          <a:solidFill>
            <a:schemeClr val="accent1">
              <a:lumMod val="75000"/>
            </a:schemeClr>
          </a:solidFill>
          <a:ln/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 defTabSz="1087438"/>
            <a:endParaRPr lang="ru-RU" b="1" dirty="0">
              <a:solidFill>
                <a:schemeClr val="tx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82125" y="6346827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571624" y="4869773"/>
            <a:ext cx="9549808" cy="958240"/>
          </a:xfrm>
          <a:prstGeom prst="rect">
            <a:avLst/>
          </a:prstGeom>
          <a:solidFill>
            <a:schemeClr val="bg1"/>
          </a:solidFill>
          <a:ln/>
          <a:effectLst>
            <a:outerShdw sx="1000" sy="1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defTabSz="1088127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ea typeface="Open Sans Condensed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54309" y="3974708"/>
            <a:ext cx="9549808" cy="1637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/>
          <a:effectLst>
            <a:outerShdw sx="1000" sy="1000" algn="ctr" rotWithShape="0">
              <a:schemeClr val="bg2">
                <a:lumMod val="9000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>
              <a:spcBef>
                <a:spcPts val="0"/>
              </a:spcBef>
            </a:pP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Юр.лицам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получателям целевых субсидий в органах ФК открыто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лицевых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счетов в рамках казначейского сопровождения,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.:</a:t>
            </a: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лицевых счетов юр. лицам – получателям целевых субсидий, предоставленных бюджету субъекта РФ 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Министерством сельского хозяйства Российской Федерации;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spcBef>
                <a:spcPts val="0"/>
              </a:spcBef>
              <a:buFontTx/>
              <a:buChar char="-"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лицевых счетов юр. лицам – получателям целевых субсидий, предоставленных бюджету субъекта РФ 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Министерством экономического развития Российской Федерации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803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11550" y="1577975"/>
            <a:ext cx="438150" cy="4381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8200" name="TextBox 101"/>
          <p:cNvSpPr txBox="1">
            <a:spLocks noChangeArrowheads="1"/>
          </p:cNvSpPr>
          <p:nvPr/>
        </p:nvSpPr>
        <p:spPr bwMode="auto">
          <a:xfrm>
            <a:off x="3589483" y="215373"/>
            <a:ext cx="6892925" cy="694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51" tIns="38876" rIns="77751" bIns="3887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 КОНТРАКТОВ</a:t>
            </a:r>
          </a:p>
        </p:txBody>
      </p:sp>
      <p:sp>
        <p:nvSpPr>
          <p:cNvPr id="8207" name="TextBox 33"/>
          <p:cNvSpPr txBox="1">
            <a:spLocks noChangeArrowheads="1"/>
          </p:cNvSpPr>
          <p:nvPr/>
        </p:nvSpPr>
        <p:spPr bwMode="auto">
          <a:xfrm>
            <a:off x="1388316" y="908903"/>
            <a:ext cx="995264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В 2016 году в соответствии с Федеральным законом «О федеральном бюджете на 2016 год» казначейскому сопровождению подлежат следующие государственные контракты: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charset="0"/>
              <a:buNone/>
            </a:pPr>
            <a:r>
              <a:rPr lang="ru-RU" altLang="ru-RU" sz="1600" b="1" dirty="0">
                <a:solidFill>
                  <a:prstClr val="white">
                    <a:lumMod val="50000"/>
                  </a:prstClr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rPr>
              <a:t>  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874073" y="1583472"/>
            <a:ext cx="2696654" cy="15276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Государственные контракты стоимостью свыше  100 млн. руб., предусматривающие авансовые платежи и контракты (договоры), заключенные в рамках их исполнения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4659822" y="1583472"/>
            <a:ext cx="2696654" cy="148555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endParaRPr lang="ru-RU" altLang="ru-RU" sz="1300" dirty="0">
              <a:solidFill>
                <a:schemeClr val="tx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  <a:sym typeface="Arial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314246" y="1583473"/>
            <a:ext cx="2696654" cy="15276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Контракты,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предусматривающие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авансовые платежи, условиями которых не установлено требование обеспечения исполнения контракта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1963168" y="3286126"/>
            <a:ext cx="2696654" cy="18382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endParaRPr lang="ru-RU" altLang="ru-RU" sz="1300" dirty="0">
              <a:solidFill>
                <a:schemeClr val="tx1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  <a:sym typeface="Arial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7356476" y="3286124"/>
            <a:ext cx="2696654" cy="18382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Государственные контракты (договоры), условиями которых предусмотрены авансовые платежи в размере от 30 до  80 % стоимости </a:t>
            </a:r>
            <a:r>
              <a:rPr lang="ru-RU" sz="1400" b="1" dirty="0" err="1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госконтракта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(договора)</a:t>
            </a:r>
          </a:p>
        </p:txBody>
      </p:sp>
      <p:sp>
        <p:nvSpPr>
          <p:cNvPr id="47" name="Скругленный прямоугольник 46"/>
          <p:cNvSpPr/>
          <p:nvPr/>
        </p:nvSpPr>
        <p:spPr>
          <a:xfrm rot="5400000">
            <a:off x="2640085" y="2847558"/>
            <a:ext cx="1350755" cy="271541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711200" ea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  <a:sym typeface="Symbol"/>
              </a:rPr>
              <a:t>Контракты (договоры) о поставке товаров, выполнении работ, оказании услуг, исполнителями по ГК, в рамках исполнения ГК, содержащие авансовые платежи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 defTabSz="711200" eaLnBrk="0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chemeClr val="tx1"/>
              </a:solidFill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 rot="5400000">
            <a:off x="5636674" y="890048"/>
            <a:ext cx="742950" cy="269665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  <a:sym typeface="Symbol"/>
              </a:rPr>
              <a:t>Государственные контракты об осуществлении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отдельных закупок в случаях, установленных Правительством РФ</a:t>
            </a:r>
          </a:p>
        </p:txBody>
      </p:sp>
      <p:grpSp>
        <p:nvGrpSpPr>
          <p:cNvPr id="56" name="Группа 55"/>
          <p:cNvGrpSpPr/>
          <p:nvPr/>
        </p:nvGrpSpPr>
        <p:grpSpPr>
          <a:xfrm>
            <a:off x="574179" y="5124401"/>
            <a:ext cx="10924084" cy="1238630"/>
            <a:chOff x="232177" y="5491914"/>
            <a:chExt cx="10924084" cy="1308905"/>
          </a:xfrm>
        </p:grpSpPr>
        <p:sp>
          <p:nvSpPr>
            <p:cNvPr id="57" name="Прямоугольник 56"/>
            <p:cNvSpPr/>
            <p:nvPr/>
          </p:nvSpPr>
          <p:spPr>
            <a:xfrm>
              <a:off x="2973461" y="5739319"/>
              <a:ext cx="8182800" cy="85505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/>
            <a:effectLst>
              <a:outerShdw blurRad="50800" dist="50800" dir="5400000" algn="ctr" rotWithShape="0">
                <a:schemeClr val="bg1">
                  <a:lumMod val="75000"/>
                  <a:alpha val="0"/>
                </a:schemeClr>
              </a:outerShdw>
            </a:effectLst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lIns="77713" tIns="38856" rIns="77713" bIns="38856" anchor="ctr"/>
            <a:lstStyle/>
            <a:p>
              <a:pPr algn="ctr" defTabSz="1087438"/>
              <a:endParaRPr lang="ru-RU" b="1" dirty="0">
                <a:solidFill>
                  <a:prstClr val="black"/>
                </a:solidFill>
                <a:latin typeface="Open Sans Condensed" pitchFamily="34" charset="0"/>
                <a:ea typeface="Open Sans Condensed" pitchFamily="34" charset="0"/>
                <a:cs typeface="Open Sans Condensed" pitchFamily="34" charset="0"/>
              </a:endParaRP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232177" y="5580298"/>
              <a:ext cx="1628274" cy="117089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/>
            <a:p>
              <a:pPr algn="ctr">
                <a:lnSpc>
                  <a:spcPts val="1500"/>
                </a:lnSpc>
                <a:defRPr/>
              </a:pPr>
              <a:r>
                <a:rPr lang="ru-RU" sz="1400" dirty="0">
                  <a:solidFill>
                    <a:prstClr val="black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Казначейское</a:t>
              </a:r>
            </a:p>
            <a:p>
              <a:pPr algn="ctr">
                <a:lnSpc>
                  <a:spcPts val="1500"/>
                </a:lnSpc>
                <a:defRPr/>
              </a:pPr>
              <a:r>
                <a:rPr lang="ru-RU" sz="1400" dirty="0">
                  <a:solidFill>
                    <a:prstClr val="black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сопровождение</a:t>
              </a:r>
            </a:p>
          </p:txBody>
        </p: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4" cstate="print">
              <a:grayscl/>
            </a:blip>
            <a:srcRect/>
            <a:stretch>
              <a:fillRect/>
            </a:stretch>
          </p:blipFill>
          <p:spPr bwMode="auto">
            <a:xfrm>
              <a:off x="1880398" y="5491914"/>
              <a:ext cx="995863" cy="130890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1" name="TextBox 60"/>
            <p:cNvSpPr txBox="1"/>
            <p:nvPr/>
          </p:nvSpPr>
          <p:spPr>
            <a:xfrm>
              <a:off x="3180773" y="5823200"/>
              <a:ext cx="7818185" cy="6830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>
                  <a:solidFill>
                    <a:prstClr val="white"/>
                  </a:solidFill>
                  <a:latin typeface="Times New Roman" panose="02020603050405020304" pitchFamily="18" charset="0"/>
                  <a:ea typeface="Open Sans Condensed" pitchFamily="34" charset="0"/>
                  <a:cs typeface="Times New Roman" panose="02020603050405020304" pitchFamily="18" charset="0"/>
                </a:rPr>
                <a:t>639</a:t>
              </a:r>
              <a:r>
                <a:rPr lang="ru-RU" b="1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dirty="0">
                  <a:solidFill>
                    <a:prstClr val="white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государственных контракта, стоимостью свыше 100 млн. руб., </a:t>
              </a:r>
            </a:p>
            <a:p>
              <a:r>
                <a:rPr lang="ru-RU" dirty="0">
                  <a:solidFill>
                    <a:prstClr val="white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на  сумму</a:t>
              </a:r>
              <a:r>
                <a:rPr lang="en-US" dirty="0">
                  <a:solidFill>
                    <a:prstClr val="white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 </a:t>
              </a:r>
              <a:r>
                <a:rPr lang="ru-RU" dirty="0">
                  <a:solidFill>
                    <a:prstClr val="white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 авансовых платежей в размере </a:t>
              </a:r>
              <a:r>
                <a:rPr lang="ru-RU" b="1" dirty="0">
                  <a:solidFill>
                    <a:prstClr val="white"/>
                  </a:solidFill>
                  <a:latin typeface="Times New Roman" panose="02020603050405020304" pitchFamily="18" charset="0"/>
                  <a:ea typeface="Open Sans Condensed" pitchFamily="34" charset="0"/>
                  <a:cs typeface="Times New Roman" panose="02020603050405020304" pitchFamily="18" charset="0"/>
                </a:rPr>
                <a:t>182 680,0 </a:t>
              </a:r>
              <a:r>
                <a:rPr lang="ru-RU" dirty="0">
                  <a:solidFill>
                    <a:prstClr val="white"/>
                  </a:solidFill>
                  <a:latin typeface="Times New Roman" panose="02020603050405020304" pitchFamily="18" charset="0"/>
                  <a:ea typeface="Open Sans Condensed" pitchFamily="34" charset="0"/>
                  <a:cs typeface="Times New Roman" panose="02020603050405020304" pitchFamily="18" charset="0"/>
                </a:rPr>
                <a:t>млн. руб</a:t>
              </a:r>
              <a:r>
                <a:rPr lang="ru-RU" dirty="0">
                  <a:solidFill>
                    <a:prstClr val="white"/>
                  </a:solidFill>
                  <a:latin typeface="Times New Roman" panose="02020603050405020304" pitchFamily="18" charset="0"/>
                  <a:ea typeface="Open Sans Condensed Light" pitchFamily="34" charset="0"/>
                  <a:cs typeface="Times New Roman" panose="02020603050405020304" pitchFamily="18" charset="0"/>
                </a:rPr>
                <a:t>. </a:t>
              </a:r>
            </a:p>
          </p:txBody>
        </p:sp>
      </p:grp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410700" y="6363031"/>
            <a:ext cx="2705100" cy="358446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58557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19424" y="183416"/>
            <a:ext cx="85724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КАЗНАЧЕЙСКОЕ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СОПРОВОЖДЕНИЕ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ГОСУДАРСТВЕННОГО КОНТРАКТА </a:t>
            </a:r>
          </a:p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ПО СТРОИТЕЛЬСТВУ КЕРЧЕНСКОГО МОСТА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33599" y="1274763"/>
            <a:ext cx="9336881" cy="839787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Правительства Российской Федерации</a:t>
            </a:r>
          </a:p>
          <a:p>
            <a:pPr algn="ctr" eaLnBrk="1" hangingPunct="1"/>
            <a:r>
              <a:rPr lang="ru-RU" alt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</a:t>
            </a:r>
            <a:r>
              <a:rPr lang="ru-RU" alt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июля 2016 г. </a:t>
            </a:r>
            <a:r>
              <a:rPr lang="ru-RU" alt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1416-р </a:t>
            </a:r>
          </a:p>
          <a:p>
            <a:pPr algn="ctr" eaLnBrk="1" hangingPunct="1"/>
            <a:r>
              <a:rPr lang="ru-RU" alt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 внесении изменений в распоряжение Правительства РФ от </a:t>
            </a:r>
            <a:r>
              <a:rPr lang="ru-RU" alt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30.01.2015 г. </a:t>
            </a:r>
            <a:r>
              <a:rPr lang="ru-RU" alt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118-р»</a:t>
            </a:r>
          </a:p>
        </p:txBody>
      </p:sp>
      <p:pic>
        <p:nvPicPr>
          <p:cNvPr id="2053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8281" y="2152650"/>
            <a:ext cx="47625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54" name="Группа 5"/>
          <p:cNvGrpSpPr>
            <a:grpSpLocks/>
          </p:cNvGrpSpPr>
          <p:nvPr/>
        </p:nvGrpSpPr>
        <p:grpSpPr bwMode="auto">
          <a:xfrm>
            <a:off x="2133599" y="2573338"/>
            <a:ext cx="9341248" cy="2000248"/>
            <a:chOff x="2074305" y="2802318"/>
            <a:chExt cx="9340596" cy="200007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2074306" y="2802318"/>
              <a:ext cx="9336230" cy="60002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>
              <a:lvl1pPr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ts val="1500"/>
                </a:lnSpc>
              </a:pPr>
              <a:r>
                <a:rPr lang="ru-RU" altLang="ru-RU" sz="13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Государственный контракт </a:t>
              </a:r>
              <a:r>
                <a:rPr lang="ru-RU" altLang="ru-RU" sz="13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от 17 февраля 2015 г. № 2</a:t>
              </a:r>
              <a:endParaRPr lang="ru-RU" alt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ts val="1500"/>
                </a:lnSpc>
              </a:pPr>
              <a:r>
                <a:rPr lang="ru-RU" altLang="ru-RU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на выполнение работ по проектированию и строительству транспортного перехода через Керченский мост</a:t>
              </a:r>
              <a:endParaRPr lang="ru-RU" alt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2074305" y="3488059"/>
              <a:ext cx="9336231" cy="396841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/>
            <a:p>
              <a:pPr algn="ctr" defTabSz="1087438">
                <a:lnSpc>
                  <a:spcPts val="1500"/>
                </a:lnSpc>
                <a:defRPr/>
              </a:pPr>
              <a:endPara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2078671" y="4080145"/>
              <a:ext cx="9336230" cy="72225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>
              <a:lvl1pPr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ts val="1500"/>
                </a:lnSpc>
              </a:pPr>
              <a:r>
                <a:rPr lang="ru-RU" altLang="ru-RU" sz="13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Особенности казначейского сопровождения</a:t>
              </a:r>
            </a:p>
            <a:p>
              <a:pPr algn="ctr" eaLnBrk="1" hangingPunct="1">
                <a:lnSpc>
                  <a:spcPts val="1500"/>
                </a:lnSpc>
              </a:pPr>
              <a:r>
                <a:rPr lang="ru-RU" altLang="ru-RU" sz="13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Проводится </a:t>
              </a:r>
              <a:r>
                <a:rPr lang="ru-RU" altLang="ru-RU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эксперимент по интеграции казначейского и банковского сопровождения </a:t>
              </a:r>
              <a:r>
                <a:rPr lang="ru-RU" altLang="ru-RU" sz="13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государственного контракта, </a:t>
              </a:r>
            </a:p>
            <a:p>
              <a:pPr algn="ctr" eaLnBrk="1" hangingPunct="1">
                <a:lnSpc>
                  <a:spcPts val="1500"/>
                </a:lnSpc>
              </a:pPr>
              <a:r>
                <a:rPr lang="ru-RU" altLang="ru-RU" sz="13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контрактов </a:t>
              </a:r>
              <a:r>
                <a:rPr lang="ru-RU" altLang="ru-RU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(договоров) на выполнение работ по проектированию и строительству транспортного перехода </a:t>
              </a:r>
              <a:endParaRPr lang="ru-RU" alt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ts val="1500"/>
                </a:lnSpc>
              </a:pPr>
              <a:r>
                <a:rPr lang="ru-RU" altLang="ru-RU" sz="13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через </a:t>
              </a:r>
              <a:r>
                <a:rPr lang="ru-RU" altLang="ru-RU" sz="13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Керченский </a:t>
              </a:r>
              <a:r>
                <a:rPr lang="ru-RU" altLang="ru-RU" sz="13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пролив</a:t>
              </a:r>
              <a:endParaRPr lang="ru-RU" altLang="ru-RU" sz="13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055" name="TextBox 19"/>
          <p:cNvSpPr txBox="1">
            <a:spLocks noChangeArrowheads="1"/>
          </p:cNvSpPr>
          <p:nvPr/>
        </p:nvSpPr>
        <p:spPr bwMode="auto">
          <a:xfrm>
            <a:off x="2133601" y="3319462"/>
            <a:ext cx="934124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Стоимость государственного контракта - </a:t>
            </a:r>
            <a:r>
              <a:rPr lang="ru-RU" altLang="ru-RU" sz="1300" b="1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228 млрд. </a:t>
            </a:r>
            <a:r>
              <a:rPr lang="ru-RU" altLang="ru-RU" sz="1300" b="1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рублей</a:t>
            </a:r>
            <a:endParaRPr lang="ru-RU" altLang="ru-RU" sz="1300" b="1" dirty="0"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2124073" y="4774780"/>
            <a:ext cx="9336881" cy="128587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 defTabSz="1087438">
              <a:lnSpc>
                <a:spcPts val="1500"/>
              </a:lnSpc>
              <a:defRPr/>
            </a:pP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2057" name="TextBox 19"/>
          <p:cNvSpPr txBox="1">
            <a:spLocks noChangeArrowheads="1"/>
          </p:cNvSpPr>
          <p:nvPr/>
        </p:nvSpPr>
        <p:spPr bwMode="auto">
          <a:xfrm>
            <a:off x="2124073" y="4810125"/>
            <a:ext cx="9341248" cy="126957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ts val="1500"/>
              </a:lnSpc>
              <a:spcBef>
                <a:spcPct val="0"/>
              </a:spcBef>
              <a:buNone/>
            </a:pPr>
            <a:r>
              <a:rPr lang="ru-RU" altLang="ru-RU" sz="1300" b="1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09 </a:t>
            </a:r>
            <a:r>
              <a:rPr lang="ru-RU" altLang="ru-RU" sz="1300" b="1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июля 2016 года</a:t>
            </a:r>
            <a:r>
              <a:rPr lang="ru-RU" altLang="ru-RU" sz="1300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 </a:t>
            </a:r>
            <a:r>
              <a:rPr lang="ru-RU" altLang="ru-RU" sz="1300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открыто в </a:t>
            </a:r>
            <a:r>
              <a:rPr lang="ru-RU" altLang="ru-RU" sz="1300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УФК по г. </a:t>
            </a:r>
            <a:r>
              <a:rPr lang="ru-RU" altLang="ru-RU" sz="1300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Москве </a:t>
            </a:r>
            <a:r>
              <a:rPr lang="ru-RU" altLang="ru-RU" sz="1300" b="1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2 </a:t>
            </a:r>
            <a:r>
              <a:rPr lang="ru-RU" altLang="ru-RU" sz="1300" b="1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лицевых счета </a:t>
            </a:r>
            <a:r>
              <a:rPr lang="ru-RU" altLang="ru-RU" sz="1300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для учета операций </a:t>
            </a:r>
            <a:r>
              <a:rPr lang="ru-RU" altLang="ru-RU" sz="1300" dirty="0" err="1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неучастника</a:t>
            </a:r>
            <a:r>
              <a:rPr lang="ru-RU" altLang="ru-RU" sz="1300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 бюджетного процесса</a:t>
            </a:r>
          </a:p>
          <a:p>
            <a:pPr algn="ctr">
              <a:lnSpc>
                <a:spcPts val="1500"/>
              </a:lnSpc>
              <a:spcBef>
                <a:spcPct val="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 (ООО «</a:t>
            </a:r>
            <a:r>
              <a:rPr lang="ru-RU" altLang="ru-RU" sz="1300" dirty="0" err="1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Стройгазмонтаж</a:t>
            </a:r>
            <a:r>
              <a:rPr lang="ru-RU" altLang="ru-RU" sz="1300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» и ООО «СГМ-Мост») </a:t>
            </a:r>
            <a:endParaRPr lang="ru-RU" altLang="ru-RU" sz="1300" dirty="0" smtClean="0"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  <a:p>
            <a:pPr algn="ctr">
              <a:lnSpc>
                <a:spcPts val="1500"/>
              </a:lnSpc>
              <a:spcBef>
                <a:spcPct val="0"/>
              </a:spcBef>
              <a:buFontTx/>
              <a:buNone/>
            </a:pPr>
            <a:endParaRPr lang="ru-RU" altLang="ru-RU" sz="500" dirty="0"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Поступило</a:t>
            </a:r>
            <a:r>
              <a:rPr lang="ru-RU" altLang="ru-RU" sz="1300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 денежных средств – </a:t>
            </a:r>
            <a:r>
              <a:rPr lang="ru-RU" altLang="ru-RU" sz="1300" b="1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51 294,15 </a:t>
            </a:r>
            <a:r>
              <a:rPr lang="ru-RU" altLang="ru-RU" sz="1300" b="1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млн. </a:t>
            </a:r>
            <a:r>
              <a:rPr lang="ru-RU" altLang="ru-RU" sz="1300" b="1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рублей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Кассовые выплаты </a:t>
            </a:r>
            <a:r>
              <a:rPr lang="ru-RU" alt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составили </a:t>
            </a:r>
            <a:r>
              <a:rPr lang="ru-RU" alt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41 820,43 </a:t>
            </a:r>
            <a:r>
              <a:rPr lang="ru-RU" alt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alt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Остаток</a:t>
            </a:r>
            <a:r>
              <a:rPr lang="ru-RU" alt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составил </a:t>
            </a:r>
            <a:r>
              <a:rPr lang="ru-RU" alt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9 473,72 </a:t>
            </a:r>
            <a:r>
              <a:rPr lang="ru-RU" alt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alt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</a:t>
            </a:r>
            <a:endParaRPr lang="ru-RU" alt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05925" y="6365877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860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2114550" y="1581150"/>
            <a:ext cx="8972549" cy="800099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Правительства </a:t>
            </a:r>
            <a:r>
              <a:rPr lang="ru-RU" alt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</a:t>
            </a:r>
            <a:r>
              <a:rPr lang="ru-RU" alt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</a:t>
            </a:r>
            <a:endParaRPr lang="ru-RU" altLang="ru-RU" sz="15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alt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сентября 2016 г. № 1862-р </a:t>
            </a:r>
          </a:p>
        </p:txBody>
      </p:sp>
      <p:pic>
        <p:nvPicPr>
          <p:cNvPr id="3077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3175" y="2476499"/>
            <a:ext cx="4683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Группа 7"/>
          <p:cNvGrpSpPr>
            <a:grpSpLocks/>
          </p:cNvGrpSpPr>
          <p:nvPr/>
        </p:nvGrpSpPr>
        <p:grpSpPr bwMode="auto">
          <a:xfrm>
            <a:off x="2114549" y="2843213"/>
            <a:ext cx="8972551" cy="3390901"/>
            <a:chOff x="2698572" y="2941518"/>
            <a:chExt cx="8268723" cy="3149713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2698572" y="2941518"/>
              <a:ext cx="8255556" cy="92309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/>
            <a:p>
              <a:pPr algn="ctr" defTabSz="1087438">
                <a:lnSpc>
                  <a:spcPts val="1500"/>
                </a:lnSpc>
                <a:defRPr/>
              </a:pPr>
              <a:endParaRPr lang="ru-RU" sz="14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2698572" y="4043032"/>
              <a:ext cx="8268723" cy="96437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>
              <a:lvl1pPr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ts val="1500"/>
                </a:lnSpc>
              </a:pPr>
              <a:endParaRPr lang="ru-RU" alt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ts val="1500"/>
                </a:lnSpc>
              </a:pPr>
              <a:r>
                <a:rPr lang="ru-RU" altLang="ru-RU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Особенности казначейского сопровождения</a:t>
              </a:r>
            </a:p>
            <a:p>
              <a:pPr algn="ctr" eaLnBrk="1" hangingPunct="1">
                <a:lnSpc>
                  <a:spcPts val="1500"/>
                </a:lnSpc>
              </a:pP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 </a:t>
              </a:r>
              <a:r>
                <a:rPr lang="ru-RU" altLang="ru-RU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15 сентября 2016 г. </a:t>
              </a: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органами Федерального казначейства осуществляется казначейское сопровождение </a:t>
              </a:r>
              <a:r>
                <a:rPr lang="ru-RU" altLang="ru-RU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финансово- хозяйственной деятельности</a:t>
              </a: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акционерного общества  «Особые экономические зоны» и юридических лиц, созданных для управления особыми экономическими зонами Открыто </a:t>
              </a:r>
              <a:r>
                <a:rPr lang="ru-RU" altLang="ru-RU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29 </a:t>
              </a: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лицевых счетов для учета операций </a:t>
              </a:r>
              <a:r>
                <a:rPr lang="ru-RU" altLang="ru-RU" sz="14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неучастника</a:t>
              </a: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бюджетного процесса</a:t>
              </a:r>
            </a:p>
            <a:p>
              <a:pPr algn="ctr" eaLnBrk="1" hangingPunct="1">
                <a:lnSpc>
                  <a:spcPts val="1500"/>
                </a:lnSpc>
              </a:pP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endParaRPr lang="ru-RU" alt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2698573" y="5219751"/>
              <a:ext cx="8268722" cy="87148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7751" tIns="38876" rIns="77751" bIns="38876" anchor="ctr"/>
            <a:lstStyle>
              <a:lvl1pPr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defTabSz="1087438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defTabSz="108743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algn="ctr" eaLnBrk="1" hangingPunct="1">
                <a:lnSpc>
                  <a:spcPts val="1500"/>
                </a:lnSpc>
              </a:pPr>
              <a:r>
                <a:rPr lang="ru-RU" altLang="ru-RU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Поступило</a:t>
              </a: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денежных средств </a:t>
              </a: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– </a:t>
              </a:r>
              <a:r>
                <a:rPr lang="ru-RU" altLang="ru-RU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23 254,68 </a:t>
              </a: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млн</a:t>
              </a: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рублей</a:t>
              </a:r>
              <a:endPara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ts val="1500"/>
                </a:lnSpc>
              </a:pPr>
              <a:r>
                <a:rPr lang="ru-RU" altLang="ru-RU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Кассовые выплаты </a:t>
              </a: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составили – </a:t>
              </a:r>
              <a:r>
                <a:rPr lang="ru-RU" altLang="ru-RU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5 194,44 </a:t>
              </a: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млн</a:t>
              </a: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рублей</a:t>
              </a:r>
              <a:endPara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eaLnBrk="1" hangingPunct="1">
                <a:lnSpc>
                  <a:spcPts val="1500"/>
                </a:lnSpc>
              </a:pPr>
              <a:r>
                <a:rPr lang="ru-RU" altLang="ru-RU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Остаток</a:t>
              </a: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средств составил – </a:t>
              </a:r>
              <a:r>
                <a:rPr lang="ru-RU" altLang="ru-RU" sz="1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18 060,24 </a:t>
              </a:r>
              <a:r>
                <a:rPr lang="ru-RU" alt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млн</a:t>
              </a:r>
              <a:r>
                <a:rPr lang="ru-RU" altLang="ru-RU" sz="1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рублей</a:t>
              </a:r>
              <a:endParaRPr lang="ru-RU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079" name="Прямоугольник 18"/>
          <p:cNvSpPr>
            <a:spLocks noChangeArrowheads="1"/>
          </p:cNvSpPr>
          <p:nvPr/>
        </p:nvSpPr>
        <p:spPr bwMode="auto">
          <a:xfrm>
            <a:off x="2114550" y="2843213"/>
            <a:ext cx="895826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400" dirty="0"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Казначейское сопровождение финансово-хозяйственной деятельности </a:t>
            </a:r>
            <a:r>
              <a:rPr lang="ru-RU" altLang="ru-RU" sz="1400" b="1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АО «Особые экономические зоны»</a:t>
            </a:r>
            <a:r>
              <a:rPr lang="ru-RU" altLang="ru-RU" sz="1400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 </a:t>
            </a:r>
            <a:endParaRPr lang="ru-RU" altLang="ru-RU" sz="1400" dirty="0" smtClean="0"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и </a:t>
            </a:r>
            <a:r>
              <a:rPr lang="ru-RU" altLang="ru-RU" sz="1400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юридических лиц, созданных для управления особыми экономическими зонами </a:t>
            </a:r>
            <a:endParaRPr lang="ru-RU" altLang="ru-RU" sz="1400" dirty="0" smtClean="0"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в субъектах Российской </a:t>
            </a:r>
            <a:r>
              <a:rPr lang="ru-RU" altLang="ru-RU" sz="1400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Федерации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57511" y="381001"/>
            <a:ext cx="80676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КАЗНАЧЕЙСКОЕ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СОПРОВОЖДЕНИЕ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ФИНАНСОВО-ХОЗЯЙСТВЕННОЙ ДЕЯТЕЛЬНОСТИ АО «ОЭЗ»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267825" y="6394452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64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33550" y="1201997"/>
            <a:ext cx="9763125" cy="523875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Поручение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Первого 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заместителя Председателя Правительства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Российской Федерации И.И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. Шувалова  </a:t>
            </a:r>
            <a:endParaRPr lang="ru-RU" sz="1300" b="1" dirty="0" smtClean="0">
              <a:solidFill>
                <a:schemeClr val="tx1"/>
              </a:solidFill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от 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11 августа 2016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г. № 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ИШ-П12-4802</a:t>
            </a: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663700" y="4578351"/>
            <a:ext cx="9839326" cy="876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77751" tIns="38876" rIns="77751" bIns="38876" anchor="ctr"/>
          <a:lstStyle/>
          <a:p>
            <a:pPr algn="ctr" defTabSz="1087438">
              <a:defRPr/>
            </a:pPr>
            <a:r>
              <a:rPr lang="ru-RU" alt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казначейского сопровождения</a:t>
            </a:r>
          </a:p>
          <a:p>
            <a:pPr algn="ctr" defTabSz="1087438">
              <a:defRPr/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Осуществление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контроля за соответствием информации, содержащейся в документах,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предоставляемых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для санкционирования операций,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условиям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государственного контракта (контракта, договора)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в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части </a:t>
            </a:r>
            <a:endParaRPr lang="ru-RU" sz="1300" dirty="0" smtClean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 defTabSz="1087438">
              <a:defRPr/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сроков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поставки товаров (выполнения работ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, оказания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услуг),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количества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товаров (объема работ,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услуг)</a:t>
            </a:r>
            <a:endParaRPr lang="ru-RU" sz="1300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2054" name="Прямоугольник 18"/>
          <p:cNvSpPr>
            <a:spLocks noChangeArrowheads="1"/>
          </p:cNvSpPr>
          <p:nvPr/>
        </p:nvSpPr>
        <p:spPr bwMode="auto">
          <a:xfrm>
            <a:off x="7180263" y="2776538"/>
            <a:ext cx="37607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latin typeface="Open Sans Condensed Light" charset="0"/>
                <a:ea typeface="Open Sans Condensed Light" charset="0"/>
                <a:cs typeface="Open Sans Condensed Light" charset="0"/>
              </a:rPr>
              <a:t> </a:t>
            </a:r>
          </a:p>
        </p:txBody>
      </p:sp>
      <p:pic>
        <p:nvPicPr>
          <p:cNvPr id="2055" name="Picture 18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550" y="1743076"/>
            <a:ext cx="47625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1663700" y="5524500"/>
            <a:ext cx="9832975" cy="61912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Поступило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денежных средств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20 301,06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</a:p>
          <a:p>
            <a:pPr algn="ctr">
              <a:defRPr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Кассовые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выплаты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составили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12 554,60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рублей </a:t>
            </a:r>
          </a:p>
          <a:p>
            <a:pPr algn="ctr">
              <a:defRPr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Остаток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составил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– 7 </a:t>
            </a: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746,46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  <a:p>
            <a:pPr algn="ctr">
              <a:defRPr/>
            </a:pPr>
            <a:endParaRPr lang="ru-RU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95624" y="202466"/>
            <a:ext cx="85724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КАЗНАЧЕЙСКОЕ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СОПРОВОЖДЕНИЕ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ГОСУДАРСТВЕННЫХ КОНТРАКТОВ </a:t>
            </a:r>
          </a:p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ПО ПОДГОТОВКЕ ПРОВЕДЕНИЯ ЧЕМПИОНАТА МИРА ПО ФУТБОЛУ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704975" y="1997076"/>
            <a:ext cx="4619625" cy="523875"/>
          </a:xfrm>
          <a:prstGeom prst="rect">
            <a:avLst/>
          </a:prstGeom>
          <a:solidFill>
            <a:srgbClr val="F2F7FC"/>
          </a:solidFill>
          <a:ln>
            <a:solidFill>
              <a:schemeClr val="accent5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контракт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сумму 16 211, 0 млн. рублей </a:t>
            </a:r>
            <a:endParaRPr lang="ru-RU" sz="13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581776" y="1997076"/>
            <a:ext cx="4921250" cy="523875"/>
          </a:xfrm>
          <a:prstGeom prst="rect">
            <a:avLst/>
          </a:prstGeom>
          <a:solidFill>
            <a:srgbClr val="F2F7FC"/>
          </a:solidFill>
          <a:ln>
            <a:solidFill>
              <a:schemeClr val="accent5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контракт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сумму  16 756, 3  млн. рублей </a:t>
            </a:r>
            <a:endParaRPr lang="ru-RU" sz="13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Нижний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Новгород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704976" y="2625726"/>
            <a:ext cx="4629150" cy="522288"/>
          </a:xfrm>
          <a:prstGeom prst="rect">
            <a:avLst/>
          </a:prstGeom>
          <a:solidFill>
            <a:srgbClr val="F2F7FC"/>
          </a:solidFill>
          <a:ln>
            <a:solidFill>
              <a:schemeClr val="accent5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контракт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сумму 17 362, 3  млн. рублей </a:t>
            </a:r>
            <a:endParaRPr lang="ru-RU" sz="13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Калининград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600826" y="2625726"/>
            <a:ext cx="4895848" cy="522288"/>
          </a:xfrm>
          <a:prstGeom prst="rect">
            <a:avLst/>
          </a:prstGeom>
          <a:solidFill>
            <a:srgbClr val="F2F7FC"/>
          </a:solidFill>
          <a:ln>
            <a:solidFill>
              <a:schemeClr val="accent5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контракт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сумму 18 742, 6 млн. рублей </a:t>
            </a:r>
            <a:endParaRPr lang="ru-RU" sz="13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Ростов-на-Дону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704975" y="3292476"/>
            <a:ext cx="4638675" cy="476250"/>
          </a:xfrm>
          <a:prstGeom prst="rect">
            <a:avLst/>
          </a:prstGeom>
          <a:solidFill>
            <a:srgbClr val="F2F7FC"/>
          </a:solidFill>
          <a:ln>
            <a:solidFill>
              <a:schemeClr val="accent5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контракт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сумму 15 663 ,7  млн. рублей </a:t>
            </a:r>
            <a:endParaRPr lang="ru-RU" sz="13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Саранск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607175" y="3292476"/>
            <a:ext cx="4889499" cy="476250"/>
          </a:xfrm>
          <a:prstGeom prst="rect">
            <a:avLst/>
          </a:prstGeom>
          <a:solidFill>
            <a:srgbClr val="F2F7FC"/>
          </a:solidFill>
          <a:ln>
            <a:solidFill>
              <a:schemeClr val="accent5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17 629, 2 млн. рублей </a:t>
            </a:r>
            <a:endParaRPr lang="ru-RU" sz="13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Самара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486151" y="3892551"/>
            <a:ext cx="6105525" cy="571500"/>
          </a:xfrm>
          <a:prstGeom prst="rect">
            <a:avLst/>
          </a:prstGeom>
          <a:solidFill>
            <a:srgbClr val="F2F7FC"/>
          </a:solidFill>
          <a:ln>
            <a:solidFill>
              <a:schemeClr val="accent5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контракт 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сумму 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12 033, 8  млн. рублей </a:t>
            </a:r>
            <a:endParaRPr lang="ru-RU" sz="13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Екатеринбург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82125" y="6362700"/>
            <a:ext cx="2686050" cy="330202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59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16062" y="1497806"/>
            <a:ext cx="9521825" cy="533400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5">
                <a:lumMod val="75000"/>
              </a:schemeClr>
            </a:solidFill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совещания у Первого заместителя Председателя Правительства Российской Федерации И.И. Шувалова </a:t>
            </a:r>
          </a:p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8 июля 2016 г. № ИШ-П13-45пр (пункт 3)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975" y="2097881"/>
            <a:ext cx="47625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 bwMode="auto">
          <a:xfrm>
            <a:off x="1516062" y="2370138"/>
            <a:ext cx="9513887" cy="9255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контракт </a:t>
            </a:r>
            <a:r>
              <a:rPr 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7 октября 2016 г. № 0410/139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оказание услуг по созданию и функционированию средств связи и информационных технологий в соответствии с Концепцией развития средств связи и информационных технологий в целях осуществления мероприятий по подготовке и проведению в Российской Федерации чемпионата мира по футболу FIFA 2018 года и Кубка конфедераций FIFA 2017 года</a:t>
            </a: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1529556" y="3911600"/>
            <a:ext cx="9494837" cy="14890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marL="285750" indent="-285750" algn="just" defTabSz="1087438">
              <a:lnSpc>
                <a:spcPts val="1500"/>
              </a:lnSpc>
              <a:buFont typeface="Times New Roman" panose="02020603050405020304" pitchFamily="18" charset="0"/>
              <a:buChar char="‒"/>
              <a:defRPr/>
            </a:pPr>
            <a:endParaRPr lang="ru-RU" sz="1300" dirty="0" smtClean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 defTabSz="1087438">
              <a:lnSpc>
                <a:spcPts val="1500"/>
              </a:lnSpc>
              <a:defRPr/>
            </a:pPr>
            <a:r>
              <a:rPr lang="ru-RU" altLang="ru-RU" sz="1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казначейского сопровождения</a:t>
            </a:r>
            <a:endParaRPr lang="ru-RU" sz="1300" dirty="0" smtClean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marL="285750" indent="-285750" algn="just" defTabSz="1087438">
              <a:lnSpc>
                <a:spcPts val="1500"/>
              </a:lnSpc>
              <a:buFont typeface="Times New Roman" panose="02020603050405020304" pitchFamily="18" charset="0"/>
              <a:buChar char="‒"/>
              <a:defRPr/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раскрытие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исполнителем структуры образования цены товаров, работ, услуг с расчетом себестоимости по элементам затрат и прибыли (предельной доходности не более 10 процентов ГК) при заключении и исполнении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ГК;</a:t>
            </a:r>
          </a:p>
          <a:p>
            <a:pPr marL="285750" indent="-285750" algn="just" defTabSz="1087438">
              <a:lnSpc>
                <a:spcPts val="1500"/>
              </a:lnSpc>
              <a:spcBef>
                <a:spcPts val="400"/>
              </a:spcBef>
              <a:buFont typeface="Times New Roman" panose="02020603050405020304" pitchFamily="18" charset="0"/>
              <a:buChar char="‒"/>
              <a:defRPr/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определение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в порядке оплаты ГК сроков и условий выплаты прибыли (предельной доходности не более 10 процентов ГК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);</a:t>
            </a:r>
          </a:p>
          <a:p>
            <a:pPr marL="285750" indent="-285750" algn="just" defTabSz="1087438">
              <a:lnSpc>
                <a:spcPts val="1500"/>
              </a:lnSpc>
              <a:spcBef>
                <a:spcPts val="400"/>
              </a:spcBef>
              <a:buFont typeface="Times New Roman" panose="02020603050405020304" pitchFamily="18" charset="0"/>
              <a:buChar char="‒"/>
              <a:defRPr/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контроль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за соответствием информации, содержащейся в документах, подтверждающих возникновение денежных обязательств, срокам и объемам оказанных услуг, предусмотренных условиями ГК; </a:t>
            </a:r>
            <a:endParaRPr lang="ru-RU" sz="1300" dirty="0" smtClean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marL="285750" indent="-285750" algn="just" defTabSz="1087438">
              <a:lnSpc>
                <a:spcPts val="1500"/>
              </a:lnSpc>
              <a:spcBef>
                <a:spcPts val="400"/>
              </a:spcBef>
              <a:buFont typeface="Times New Roman" panose="02020603050405020304" pitchFamily="18" charset="0"/>
              <a:buChar char="‒"/>
              <a:defRPr/>
            </a:pP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подтверждение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факта оказания услуг с использованием </a:t>
            </a:r>
            <a:r>
              <a:rPr lang="ru-RU" sz="1300" dirty="0" smtClean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фото -, 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видеотехники.</a:t>
            </a:r>
          </a:p>
          <a:p>
            <a:pPr marL="285750" indent="-285750" algn="just" defTabSz="1087438">
              <a:lnSpc>
                <a:spcPts val="1500"/>
              </a:lnSpc>
              <a:buFontTx/>
              <a:buChar char="-"/>
              <a:defRPr/>
            </a:pP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1525588" y="5486400"/>
            <a:ext cx="9494837" cy="7143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>
            <a:lvl1pPr defTabSz="1087438"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87438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87438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87438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87438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87438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300" b="1" dirty="0" smtClean="0">
                <a:latin typeface="Times New Roman" pitchFamily="18" charset="0"/>
                <a:ea typeface="Open Sans Condensed Light"/>
                <a:cs typeface="Times New Roman" pitchFamily="18" charset="0"/>
              </a:rPr>
              <a:t>Поступило</a:t>
            </a:r>
            <a:r>
              <a:rPr lang="ru-RU" altLang="ru-RU" sz="1300" dirty="0" smtClean="0">
                <a:latin typeface="Times New Roman" pitchFamily="18" charset="0"/>
                <a:ea typeface="Open Sans Condensed Light"/>
                <a:cs typeface="Times New Roman" pitchFamily="18" charset="0"/>
              </a:rPr>
              <a:t> денежных средств – </a:t>
            </a:r>
            <a:r>
              <a:rPr lang="ru-RU" altLang="ru-RU" sz="1300" b="1" dirty="0" smtClean="0">
                <a:latin typeface="Times New Roman" pitchFamily="18" charset="0"/>
                <a:ea typeface="Open Sans Condensed Light"/>
                <a:cs typeface="Times New Roman" pitchFamily="18" charset="0"/>
              </a:rPr>
              <a:t>2 366,5 млн. рублей </a:t>
            </a:r>
          </a:p>
          <a:p>
            <a:pPr algn="ctr"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300" b="1" dirty="0" smtClean="0">
                <a:latin typeface="Times New Roman" pitchFamily="18" charset="0"/>
                <a:ea typeface="Open Sans Condensed Light"/>
                <a:cs typeface="Times New Roman" pitchFamily="18" charset="0"/>
              </a:rPr>
              <a:t>Кассовые выплаты </a:t>
            </a:r>
            <a:r>
              <a:rPr lang="ru-RU" altLang="ru-RU" sz="1300" dirty="0" smtClean="0">
                <a:latin typeface="Times New Roman" pitchFamily="18" charset="0"/>
                <a:ea typeface="Open Sans Condensed Light"/>
                <a:cs typeface="Times New Roman" pitchFamily="18" charset="0"/>
              </a:rPr>
              <a:t>на счета в кредитные учреждения не осуществлялись</a:t>
            </a:r>
          </a:p>
          <a:p>
            <a:pPr algn="ctr" eaLnBrk="1" hangingPunct="1">
              <a:lnSpc>
                <a:spcPts val="15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300" b="1" dirty="0" smtClean="0">
                <a:latin typeface="Times New Roman" pitchFamily="18" charset="0"/>
                <a:ea typeface="Open Sans Condensed Light"/>
                <a:cs typeface="Times New Roman" pitchFamily="18" charset="0"/>
              </a:rPr>
              <a:t>Остаток</a:t>
            </a:r>
            <a:r>
              <a:rPr lang="ru-RU" altLang="ru-RU" sz="1300" dirty="0" smtClean="0">
                <a:latin typeface="Times New Roman" pitchFamily="18" charset="0"/>
                <a:ea typeface="Open Sans Condensed Light"/>
                <a:cs typeface="Times New Roman" pitchFamily="18" charset="0"/>
              </a:rPr>
              <a:t> средств составил – </a:t>
            </a:r>
            <a:r>
              <a:rPr lang="ru-RU" altLang="ru-RU" sz="1300" b="1" dirty="0" smtClean="0">
                <a:latin typeface="Times New Roman" pitchFamily="18" charset="0"/>
                <a:ea typeface="Open Sans Condensed Light"/>
                <a:cs typeface="Times New Roman" pitchFamily="18" charset="0"/>
              </a:rPr>
              <a:t>2 366,5 млн. рублей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199" y="211991"/>
            <a:ext cx="85724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КАЗНАЧЕЙСКОЕ 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СОПРОВОЖДЕНИЕ 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ГОСУДАРСТВЕННОГО КОНТРАКТА</a:t>
            </a:r>
          </a:p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ПО ИНФОРМАЦИОННОМУ ОБЕСПЕЧЕНИЮ </a:t>
            </a:r>
          </a:p>
          <a:p>
            <a:pPr algn="ctr" eaLnBrk="0" hangingPunct="0">
              <a:defRPr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ЧЕМПИОНАТА МИРА ПО ФУТБОЛУ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1529555" y="3403887"/>
            <a:ext cx="9500393" cy="3968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 defTabSz="1087438">
              <a:lnSpc>
                <a:spcPts val="1500"/>
              </a:lnSpc>
              <a:defRPr/>
            </a:pP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9"/>
          <p:cNvSpPr txBox="1">
            <a:spLocks noChangeArrowheads="1"/>
          </p:cNvSpPr>
          <p:nvPr/>
        </p:nvSpPr>
        <p:spPr bwMode="auto">
          <a:xfrm>
            <a:off x="1550988" y="3424811"/>
            <a:ext cx="9486899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Стоимость государственного контракта - </a:t>
            </a:r>
            <a:r>
              <a:rPr lang="ru-RU" altLang="ru-RU" sz="1300" b="1" dirty="0" smtClean="0">
                <a:latin typeface="Times New Roman" pitchFamily="18" charset="0"/>
                <a:ea typeface="Open Sans Condensed Light"/>
                <a:cs typeface="Times New Roman" pitchFamily="18" charset="0"/>
              </a:rPr>
              <a:t>10 962,9 млн</a:t>
            </a:r>
            <a:r>
              <a:rPr lang="ru-RU" altLang="ru-RU" sz="1300" b="1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. рублей</a:t>
            </a:r>
            <a:endParaRPr lang="ru-RU" altLang="ru-RU" sz="1300" b="1" dirty="0">
              <a:latin typeface="Times New Roman" panose="02020603050405020304" pitchFamily="18" charset="0"/>
              <a:ea typeface="Open Sans Condensed Light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44025" y="6365877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760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31638" y="188640"/>
            <a:ext cx="8836487" cy="919312"/>
          </a:xfrm>
        </p:spPr>
        <p:txBody>
          <a:bodyPr/>
          <a:lstStyle/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КАЗНАЧЕЙСКИЙ АККРЕДИТИВ. </a:t>
            </a:r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ПЕРЕЧИСЛЕНИЕ АВАНСОВ </a:t>
            </a:r>
            <a:b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СУММЕ ФАКТИЧЕСКОЙ ПОТРЕБНОСТИ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95467" y="1111028"/>
            <a:ext cx="1021853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Перечисление авансов в сумме фактической потребности</a:t>
            </a:r>
          </a:p>
          <a:p>
            <a:pPr marL="228600" indent="-228600" algn="just">
              <a:buFontTx/>
              <a:buAutoNum type="arabicPeriod"/>
            </a:pPr>
            <a:endParaRPr lang="ru-RU" sz="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 образования дебиторской задолженности по расходам федерального бюджета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buFontTx/>
              <a:buAutoNum type="arabicPeriod"/>
            </a:pPr>
            <a:endParaRPr lang="ru-RU" sz="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контроля за целевым использованием бюджетных средств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buFontTx/>
              <a:buAutoNum type="arabicPeriod"/>
            </a:pPr>
            <a:endParaRPr lang="ru-RU" sz="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выполнения условий государственного контракта (контракта, договора, соглашения)</a:t>
            </a:r>
            <a:endParaRPr lang="en-U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buFontTx/>
              <a:buAutoNum type="arabicPeriod"/>
            </a:pPr>
            <a:endParaRPr lang="ru-RU" sz="5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 algn="just"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казначейского и  банковского сопровождения</a:t>
            </a:r>
            <a:endParaRPr lang="ru-RU" sz="1400" dirty="0">
              <a:solidFill>
                <a:prstClr val="black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118438"/>
              </p:ext>
            </p:extLst>
          </p:nvPr>
        </p:nvGraphicFramePr>
        <p:xfrm>
          <a:off x="1343472" y="3305175"/>
          <a:ext cx="10276648" cy="275272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2496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6005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8150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1902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5021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35021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5021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1030320">
                <a:tc gridSpan="2">
                  <a:txBody>
                    <a:bodyPr/>
                    <a:lstStyle/>
                    <a:p>
                      <a:pPr marL="10800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lang="ru-RU" sz="1300" b="1" kern="12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 государственного заказчика</a:t>
                      </a:r>
                      <a:endParaRPr lang="ru-RU" sz="13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913" marR="121913" marT="45718" marB="4571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93D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</a:p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государственных</a:t>
                      </a:r>
                      <a:r>
                        <a:rPr lang="ru-RU" sz="1300" b="1" kern="12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 контрактов</a:t>
                      </a:r>
                      <a:endParaRPr lang="ru-RU" sz="13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5" marR="9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9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Сумма государственных контрактов</a:t>
                      </a:r>
                    </a:p>
                  </a:txBody>
                  <a:tcPr marL="91435" marR="9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9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Сумма аванса </a:t>
                      </a:r>
                    </a:p>
                  </a:txBody>
                  <a:tcPr marL="91435" marR="9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9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Сумма выданного</a:t>
                      </a:r>
                      <a:r>
                        <a:rPr lang="ru-RU" sz="1300" b="1" kern="12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 казначейского аккредитива</a:t>
                      </a:r>
                      <a:endParaRPr lang="ru-RU" sz="13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5" marR="9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93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Сумма исполнения</a:t>
                      </a:r>
                      <a:r>
                        <a:rPr lang="ru-RU" sz="1300" b="1" kern="1200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 казначейского аккредитива</a:t>
                      </a:r>
                      <a:endParaRPr lang="ru-RU" sz="1300" b="1" kern="12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435" marR="91435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E93D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57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 fontAlgn="ctr">
                        <a:lnSpc>
                          <a:spcPts val="1200"/>
                        </a:lnSpc>
                      </a:pP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Государственная</a:t>
                      </a:r>
                      <a:r>
                        <a:rPr lang="ru-RU" sz="1300" b="0" i="0" u="none" strike="noStrike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 корпорация по атомной энергии «</a:t>
                      </a:r>
                      <a:r>
                        <a:rPr lang="ru-RU" sz="1300" b="0" i="0" u="none" strike="noStrike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Росатом</a:t>
                      </a:r>
                      <a:r>
                        <a:rPr lang="ru-RU" sz="1300" b="0" i="0" u="none" strike="noStrike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150,0</a:t>
                      </a: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45,0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28,4</a:t>
                      </a: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</a:t>
                      </a: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76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 fontAlgn="ctr">
                        <a:lnSpc>
                          <a:spcPts val="1200"/>
                        </a:lnSpc>
                      </a:pP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Государственная</a:t>
                      </a:r>
                      <a:r>
                        <a:rPr lang="ru-RU" sz="1300" b="0" i="0" u="none" strike="noStrike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 корпорация по космической деятельности «</a:t>
                      </a:r>
                      <a:r>
                        <a:rPr lang="ru-RU" sz="1300" b="0" i="0" u="none" strike="noStrike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Роскосмос</a:t>
                      </a:r>
                      <a:r>
                        <a:rPr lang="ru-RU" sz="1300" b="0" i="0" u="none" strike="noStrike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945,8</a:t>
                      </a: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563,2</a:t>
                      </a: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21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ctr" defTabSz="914400" rtl="0" eaLnBrk="1" fontAlgn="ctr" latinLnBrk="0" hangingPunct="1">
                        <a:lnSpc>
                          <a:spcPts val="1200"/>
                        </a:lnSpc>
                      </a:pPr>
                      <a:r>
                        <a:rPr lang="ru-RU" sz="1300" b="0" i="0" u="none" strike="noStrike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Министерство промышленности  и торговли Российской Федерации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 Light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4 267,4</a:t>
                      </a: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859,8</a:t>
                      </a: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859,8</a:t>
                      </a: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514,7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86777">
                <a:tc>
                  <a:txBody>
                    <a:bodyPr/>
                    <a:lstStyle/>
                    <a:p>
                      <a:pPr algn="ctr" fontAlgn="ctr"/>
                      <a:endParaRPr lang="ru-RU" sz="13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 Light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108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i="0" u="none" strike="noStrike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                                           </a:t>
                      </a:r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ВСЕГО  </a:t>
                      </a: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5 363,2</a:t>
                      </a: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ru-RU" sz="1300" b="0" i="0" u="none" strike="noStrik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468,1</a:t>
                      </a:r>
                      <a:endParaRPr lang="ru-RU" sz="1300" b="0" i="0" u="none" strike="noStrike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Open Sans Condensed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Open Sans Condensed" pitchFamily="34" charset="0"/>
                          <a:cs typeface="Times New Roman" panose="02020603050405020304" pitchFamily="18" charset="0"/>
                        </a:rPr>
                        <a:t>888,2</a:t>
                      </a: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517,3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699" marR="12699" marT="952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295467" y="2791356"/>
            <a:ext cx="103726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эксперименте по казначейскому сопровождению государственных контрактов с применением казначейского аккредитива участвуют следующие государственные заказчики.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29900" y="2989401"/>
            <a:ext cx="103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в млн. руб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44025" y="6337302"/>
            <a:ext cx="2743200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10886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"/>
          <p:cNvSpPr txBox="1">
            <a:spLocks noChangeArrowheads="1"/>
          </p:cNvSpPr>
          <p:nvPr/>
        </p:nvSpPr>
        <p:spPr bwMode="auto">
          <a:xfrm>
            <a:off x="3883951" y="213249"/>
            <a:ext cx="71659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cap="all" spc="100" dirty="0" smtClean="0">
                <a:solidFill>
                  <a:srgbClr val="4D4D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Казначейское сопровождение</a:t>
            </a:r>
          </a:p>
          <a:p>
            <a:pPr algn="ctr">
              <a:defRPr/>
            </a:pPr>
            <a:r>
              <a:rPr lang="ru-RU" cap="all" spc="100" dirty="0">
                <a:solidFill>
                  <a:srgbClr val="4D4D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 статья закона о </a:t>
            </a:r>
            <a:r>
              <a:rPr lang="ru-RU" cap="all" spc="100" dirty="0" smtClean="0">
                <a:solidFill>
                  <a:srgbClr val="4D4D4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бюджете</a:t>
            </a:r>
            <a:endParaRPr lang="ru-RU" cap="all" spc="100" dirty="0">
              <a:solidFill>
                <a:srgbClr val="4D4D4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9973784"/>
              </p:ext>
            </p:extLst>
          </p:nvPr>
        </p:nvGraphicFramePr>
        <p:xfrm>
          <a:off x="1151857" y="1194015"/>
          <a:ext cx="10345484" cy="525016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191668"/>
                <a:gridCol w="1524000"/>
                <a:gridCol w="4629816"/>
              </a:tblGrid>
              <a:tr h="318371"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2016 год </a:t>
                      </a:r>
                      <a:endParaRPr lang="ru-RU" sz="16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8" marR="91438" marT="45716" marB="45716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/>
                      <a:endParaRPr lang="ru-RU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8" marR="91438" marT="45716" marB="45716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ctr" defTabSz="914400" rtl="0" eaLnBrk="1" latinLnBrk="0" hangingPunct="1"/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2017 год</a:t>
                      </a:r>
                      <a:endParaRPr lang="ru-RU" sz="14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8" marR="91438" marT="45716" marB="45716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840789">
                <a:tc>
                  <a:txBody>
                    <a:bodyPr/>
                    <a:lstStyle/>
                    <a:p>
                      <a:pPr marL="0" indent="361950" algn="just">
                        <a:buFontTx/>
                        <a:buNone/>
                      </a:pPr>
                      <a:endParaRPr lang="ru-RU" sz="1200" spc="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2667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spc="100" dirty="0" smtClean="0">
                          <a:latin typeface="Times New Roman" pitchFamily="18" charset="0"/>
                          <a:cs typeface="Times New Roman" pitchFamily="18" charset="0"/>
                        </a:rPr>
                        <a:t>Все</a:t>
                      </a:r>
                      <a:r>
                        <a:rPr lang="ru-RU" sz="1200" spc="100" dirty="0" smtClean="0">
                          <a:latin typeface="Times New Roman" pitchFamily="18" charset="0"/>
                          <a:cs typeface="Times New Roman" pitchFamily="18" charset="0"/>
                        </a:rPr>
                        <a:t> субсидии, бюджетные инвестиции взносы в уставные капиталы юридических лиц,</a:t>
                      </a:r>
                      <a:r>
                        <a:rPr lang="ru-RU" sz="1200" kern="1200" spc="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 том числе </a:t>
                      </a:r>
                      <a:r>
                        <a:rPr lang="ru-RU" sz="1200" b="1" kern="1200" spc="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субсидии государственным корпорациям и государственным компаниям</a:t>
                      </a:r>
                      <a:r>
                        <a:rPr lang="ru-RU" sz="1200" kern="1200" spc="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200" b="1" kern="1200" spc="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 исключением</a:t>
                      </a:r>
                      <a:r>
                        <a:rPr lang="ru-RU" sz="1200" b="1" spc="100" dirty="0" smtClean="0">
                          <a:latin typeface="Times New Roman" pitchFamily="18" charset="0"/>
                          <a:cs typeface="Times New Roman" pitchFamily="18" charset="0"/>
                        </a:rPr>
                        <a:t> включенных</a:t>
                      </a:r>
                      <a:r>
                        <a:rPr lang="ru-RU" sz="1200" spc="1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spc="100" dirty="0" smtClean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ru-RU" sz="1200" spc="100" dirty="0" smtClean="0">
                          <a:latin typeface="Times New Roman" pitchFamily="18" charset="0"/>
                          <a:cs typeface="Times New Roman" pitchFamily="18" charset="0"/>
                        </a:rPr>
                        <a:t> утверждаемый Правительством Российской Федерации </a:t>
                      </a:r>
                      <a:r>
                        <a:rPr lang="ru-RU" sz="1200" b="1" spc="1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перечень</a:t>
                      </a:r>
                    </a:p>
                    <a:p>
                      <a:pPr marL="0" indent="361950" algn="just">
                        <a:buFontTx/>
                        <a:buNone/>
                      </a:pPr>
                      <a:endParaRPr lang="ru-RU" sz="1200" spc="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266700" algn="just"/>
                      <a:r>
                        <a:rPr lang="ru-RU" sz="1200" kern="1200" spc="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Государственные контракты (контракты, договоры), сумма которых превышает </a:t>
                      </a:r>
                      <a:r>
                        <a:rPr lang="ru-RU" sz="1200" b="1" kern="1200" spc="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100 000,0</a:t>
                      </a:r>
                      <a:r>
                        <a:rPr lang="ru-RU" sz="1200" kern="1200" spc="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kern="1200" spc="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тыс. рублей</a:t>
                      </a:r>
                      <a:r>
                        <a:rPr lang="ru-RU" sz="1200" kern="1200" spc="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при заключении которых предусматриваются </a:t>
                      </a:r>
                      <a:r>
                        <a:rPr lang="ru-RU" sz="1200" b="0" kern="1200" spc="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авансовые платежи</a:t>
                      </a:r>
                      <a:r>
                        <a:rPr lang="ru-RU" sz="1200" b="1" kern="1200" spc="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200" b="0" kern="1200" spc="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 также контракты (договоры),</a:t>
                      </a:r>
                      <a:r>
                        <a:rPr lang="ru-RU" sz="1200" b="0" kern="1200" spc="1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kern="1200" spc="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заключаемые исполнителями всех уровней кооперации, </a:t>
                      </a:r>
                      <a:r>
                        <a:rPr lang="ru-RU" sz="1200" b="1" kern="1200" spc="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случае, если условиями данных контрактов (договоров) предусмотрены авансовые платежи</a:t>
                      </a:r>
                    </a:p>
                    <a:p>
                      <a:pPr marL="0" indent="361950" algn="just">
                        <a:buFontTx/>
                        <a:buNone/>
                      </a:pPr>
                      <a:endParaRPr lang="ru-RU" sz="1200" spc="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266700" algn="just"/>
                      <a:r>
                        <a:rPr lang="ru-RU" sz="1200" kern="1200" spc="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Отдельные закупки товаров, работ, услуг, определенные Правительством Российской Федерации </a:t>
                      </a:r>
                    </a:p>
                  </a:txBody>
                  <a:tcPr marL="91438" marR="91438" marT="45716" marB="45716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266700" algn="just"/>
                      <a:endParaRPr lang="ru-RU" sz="1200" b="1" kern="1200" spc="1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8" marR="91438" marT="45716" marB="45716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2667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pc="1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indent="2667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pc="100" dirty="0" smtClean="0">
                          <a:latin typeface="Times New Roman" pitchFamily="18" charset="0"/>
                          <a:cs typeface="Times New Roman" pitchFamily="18" charset="0"/>
                        </a:rPr>
                        <a:t>Статья содержит нормы исключения в части средств, не подпадающих под казначейское сопровождение;</a:t>
                      </a:r>
                    </a:p>
                    <a:p>
                      <a:pPr marL="0" marR="0" indent="2667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spc="1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2667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spc="100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Предоставление субсидий государственным корпорациям, определенным решениями Правительства РФ, без применения механизма «под потребность»;</a:t>
                      </a:r>
                    </a:p>
                    <a:p>
                      <a:pPr marL="0" indent="266700" algn="just"/>
                      <a:endParaRPr lang="ru-RU" sz="1200" kern="1200" spc="1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ts val="1500"/>
                        </a:lnSpc>
                      </a:pPr>
                      <a:r>
                        <a:rPr lang="ru-RU" alt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Казначейское сопровождение 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авансовых платежей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контрактам (договорам) о поставке товаров, выполнении работ, оказании услуг, заключаемым на сумму более 100 000,0 тыс. рублей 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федеральными БУ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или 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источником финансового обеспечения которых являются 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соответствии с 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абзацем вторым пункта 1 статьи 78.1 и статьей 78.2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БК РФ, а также 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авансовых платежей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контрактам (договорам), 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заключенным 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рамках их исполнения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algn="just" eaLnBrk="1" hangingPunct="1">
                        <a:lnSpc>
                          <a:spcPts val="1500"/>
                        </a:lnSpc>
                      </a:pPr>
                      <a:endParaRPr lang="ru-RU" sz="12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Применение механизма 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казначейского обеспечения обязательств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процессе </a:t>
                      </a:r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банковского</a:t>
                      </a:r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сопровождения государственных контрактов;</a:t>
                      </a:r>
                    </a:p>
                    <a:p>
                      <a:pPr algn="just"/>
                      <a:endParaRPr lang="ru-RU" sz="1200" kern="1200" spc="1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200" kern="1200" spc="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Казначейское сопровождение средств,</a:t>
                      </a:r>
                      <a:r>
                        <a:rPr lang="ru-RU" sz="1200" kern="1200" spc="1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предоставляемых, юридическим лицам из бюджетов субъектов РФ в целях поддержки отраслей промышленности и сельского хозяйства.</a:t>
                      </a:r>
                      <a:endParaRPr lang="ru-RU" sz="1200" kern="1200" spc="1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just"/>
                      <a:r>
                        <a:rPr lang="ru-RU" sz="1200" kern="1200" spc="1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</a:t>
                      </a:r>
                    </a:p>
                  </a:txBody>
                  <a:tcPr marL="91438" marR="91438" marT="45716" marB="45716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Стрелка вправо 2"/>
          <p:cNvSpPr/>
          <p:nvPr/>
        </p:nvSpPr>
        <p:spPr>
          <a:xfrm>
            <a:off x="5557497" y="1943099"/>
            <a:ext cx="1172237" cy="714375"/>
          </a:xfrm>
          <a:prstGeom prst="rightArrow">
            <a:avLst/>
          </a:prstGeom>
          <a:gradFill>
            <a:gsLst>
              <a:gs pos="0">
                <a:srgbClr val="E0B2FC"/>
              </a:gs>
              <a:gs pos="54000">
                <a:schemeClr val="accent5">
                  <a:satMod val="103000"/>
                  <a:tint val="73000"/>
                  <a:lumMod val="98000"/>
                </a:schemeClr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</a:gsLst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ru-RU" sz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5586069" y="3471862"/>
            <a:ext cx="1172237" cy="714375"/>
          </a:xfrm>
          <a:prstGeom prst="rightArrow">
            <a:avLst/>
          </a:prstGeom>
          <a:gradFill>
            <a:gsLst>
              <a:gs pos="0">
                <a:srgbClr val="E0B2FC"/>
              </a:gs>
              <a:gs pos="54000">
                <a:schemeClr val="accent5">
                  <a:satMod val="103000"/>
                  <a:tint val="73000"/>
                  <a:lumMod val="98000"/>
                </a:schemeClr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</a:gsLst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ru-RU" sz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5509879" y="4981574"/>
            <a:ext cx="1172237" cy="714375"/>
          </a:xfrm>
          <a:prstGeom prst="rightArrow">
            <a:avLst/>
          </a:prstGeom>
          <a:gradFill>
            <a:gsLst>
              <a:gs pos="0">
                <a:srgbClr val="E0B2FC"/>
              </a:gs>
              <a:gs pos="54000">
                <a:schemeClr val="accent5">
                  <a:satMod val="103000"/>
                  <a:tint val="73000"/>
                  <a:lumMod val="98000"/>
                </a:schemeClr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</a:gsLst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ru-RU" sz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716146" y="6410325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88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71550" y="2003425"/>
            <a:ext cx="10218738" cy="3139321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marL="228600" indent="-228600">
              <a:buFontTx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казначейского и банковского сопровождения;</a:t>
            </a:r>
          </a:p>
          <a:p>
            <a:pPr marL="228600" indent="-228600">
              <a:buFontTx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Полномасштабное использование казначейского аккредитива при казначейском сопровождении; </a:t>
            </a:r>
          </a:p>
          <a:p>
            <a:pPr marL="228600" indent="-228600">
              <a:buFontTx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Выработка подходов к интеграции казначейского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аккредитива в процесс банковского сопровождения государственных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контрактов;</a:t>
            </a:r>
          </a:p>
          <a:p>
            <a:pPr marL="228600" indent="-22860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 средств авансовых платежей по контрактам (договорам) о поставке товаров, выполнении работ, оказании услуг, заключаемым федеральными бюджетными и автономными учреждениями за счет средств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субсидий, предоставляемых из федерального бюджета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иные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(за исключением субсидий на государственное задание);</a:t>
            </a:r>
            <a:endParaRPr lang="ru-RU" dirty="0"/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Казначейское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сопровождение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бюджетный мониторинг инвестиционных объектов, включенных в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федеральную адресную инвестиционную программу на 2017 год;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Интеграция казначейского сопровождения в бюджетный мониторинг.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33825" y="371386"/>
            <a:ext cx="72199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36947">
              <a:defRPr/>
            </a:pPr>
            <a:r>
              <a:rPr lang="ru-RU" sz="2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20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КАЗНАЧЕЙСКОГО </a:t>
            </a:r>
            <a:r>
              <a:rPr lang="ru-RU" sz="2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СОПРОВОЖДЕНИЯ </a:t>
            </a:r>
          </a:p>
          <a:p>
            <a:pPr algn="ctr" defTabSz="336947">
              <a:defRPr/>
            </a:pPr>
            <a:r>
              <a:rPr lang="ru-RU" sz="2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2017 ГОД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24975" y="6356352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2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91687" y="617220"/>
            <a:ext cx="69056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spc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ЦЕЛИ БЮДЖЕТНОГО МОНИТОРИНГА 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877666" y="2198378"/>
            <a:ext cx="9704734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 прозрачности движения и использования предоставленных из бюджета средств</a:t>
            </a:r>
          </a:p>
          <a:p>
            <a:pPr>
              <a:defRPr/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90666" y="1764856"/>
            <a:ext cx="1021853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соответствия результатов  целям (планам) государственных программ, государственных контрактов,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субсидий;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Tx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Раскрытие информации о структуре стоимости товаров, работ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Tx/>
              <a:buAutoNum type="arabicPeriod"/>
            </a:pPr>
            <a:endParaRPr lang="ru-RU" dirty="0"/>
          </a:p>
          <a:p>
            <a:pPr marL="228600" indent="-228600">
              <a:buFontTx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 прозрачности движения и использования предоставленных из бюджета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Tx/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Tx/>
              <a:buAutoNum type="arabicPeriod"/>
            </a:pPr>
            <a:r>
              <a:rPr lang="ru-RU" dirty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Создание условий для увеличения доходной части </a:t>
            </a:r>
            <a:r>
              <a:rPr lang="ru-RU" dirty="0" smtClean="0">
                <a:latin typeface="Times New Roman" panose="02020603050405020304" pitchFamily="18" charset="0"/>
                <a:ea typeface="Open Sans Condensed Light" charset="0"/>
                <a:cs typeface="Times New Roman" panose="02020603050405020304" pitchFamily="18" charset="0"/>
              </a:rPr>
              <a:t>бюджета и государственных внебюджетных фондов;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24975" y="6346827"/>
            <a:ext cx="27432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0322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4410310" y="3442078"/>
            <a:ext cx="3742264" cy="65066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1427" tIns="45714" rIns="91427" bIns="45714" anchor="ctr"/>
          <a:lstStyle/>
          <a:p>
            <a:pPr algn="ctr" defTabSz="449201">
              <a:defRPr/>
            </a:pPr>
            <a:endParaRPr lang="ru-RU" sz="2100" cap="all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72848" y="3767412"/>
            <a:ext cx="2650924" cy="6155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закупки</a:t>
            </a: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2"/>
          <p:cNvSpPr txBox="1">
            <a:spLocks noChangeArrowheads="1"/>
          </p:cNvSpPr>
          <p:nvPr/>
        </p:nvSpPr>
        <p:spPr bwMode="auto">
          <a:xfrm>
            <a:off x="2387004" y="1072328"/>
            <a:ext cx="7977685" cy="65066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1427" tIns="45714" rIns="91427" bIns="45714" anchor="ctr"/>
          <a:lstStyle/>
          <a:p>
            <a:pPr algn="ctr" defTabSz="449201">
              <a:defRPr/>
            </a:pPr>
            <a:r>
              <a:rPr lang="ru-RU" sz="2100" b="1" cap="all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ЖИЗНенНЫЙ</a:t>
            </a:r>
            <a:r>
              <a:rPr lang="ru-RU" sz="2100" b="1" cap="all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ЦИКЛ БЮДЖЕТНОГО МОНИТОРИНГА</a:t>
            </a:r>
            <a:endParaRPr lang="ru-RU" sz="2100" b="1" cap="all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49009" y="2326248"/>
            <a:ext cx="2650924" cy="830985"/>
          </a:xfrm>
          <a:prstGeom prst="rect">
            <a:avLst/>
          </a:prstGeom>
          <a:solidFill>
            <a:schemeClr val="accent5">
              <a:lumMod val="50000"/>
            </a:schemeClr>
          </a:solidFill>
          <a:effectLst/>
        </p:spPr>
        <p:txBody>
          <a:bodyPr wrap="square" lIns="91427" tIns="45714" rIns="91427" bIns="45714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Обоснованность закупки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НМЦК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План-график закупок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641337" y="2316860"/>
            <a:ext cx="2640105" cy="83098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27" tIns="45714" rIns="91427" bIns="45714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 и анализ данных информационных систем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Дело заказчика</a:t>
            </a:r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547337" y="2316859"/>
            <a:ext cx="2611175" cy="83098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27" tIns="45714" rIns="91427" bIns="45714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</a:t>
            </a:r>
          </a:p>
          <a:p>
            <a:pPr algn="ctr"/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392026" y="2316860"/>
            <a:ext cx="2611175" cy="83098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91427" tIns="45714" rIns="91427" bIns="45714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 гарантийных обязательств </a:t>
            </a:r>
          </a:p>
          <a:p>
            <a:pPr algn="ctr"/>
            <a:endParaRPr lang="ru-RU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641337" y="3768367"/>
            <a:ext cx="2650924" cy="6155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закупки</a:t>
            </a: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547337" y="3767411"/>
            <a:ext cx="2650924" cy="6155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контракта</a:t>
            </a:r>
          </a:p>
          <a:p>
            <a:pPr algn="just"/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9392026" y="3767410"/>
            <a:ext cx="2650924" cy="6155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Гарантийное обслуживание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3325673" y="4985162"/>
            <a:ext cx="6100353" cy="65066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1427" tIns="45714" rIns="91427" bIns="45714" anchor="ctr"/>
          <a:lstStyle/>
          <a:p>
            <a:pPr algn="ctr" defTabSz="449201">
              <a:defRPr/>
            </a:pPr>
            <a:r>
              <a:rPr lang="ru-RU" sz="2100" b="1" cap="all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ЖИЗнеННЫЙ</a:t>
            </a:r>
            <a:r>
              <a:rPr lang="ru-RU" sz="2100" b="1" cap="all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ЦИКЛ ЗАКУПКИ</a:t>
            </a:r>
            <a:endParaRPr lang="ru-RU" sz="2100" b="1" cap="all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>
            <a:stCxn id="28" idx="3"/>
            <a:endCxn id="25" idx="1"/>
          </p:cNvCxnSpPr>
          <p:nvPr/>
        </p:nvCxnSpPr>
        <p:spPr>
          <a:xfrm>
            <a:off x="3323772" y="4075187"/>
            <a:ext cx="317565" cy="9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26" idx="2"/>
          </p:cNvCxnSpPr>
          <p:nvPr/>
        </p:nvCxnSpPr>
        <p:spPr>
          <a:xfrm>
            <a:off x="6281442" y="4092746"/>
            <a:ext cx="26589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27" idx="3"/>
            <a:endCxn id="31" idx="1"/>
          </p:cNvCxnSpPr>
          <p:nvPr/>
        </p:nvCxnSpPr>
        <p:spPr>
          <a:xfrm flipV="1">
            <a:off x="9198261" y="4075185"/>
            <a:ext cx="193765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28" idx="0"/>
          </p:cNvCxnSpPr>
          <p:nvPr/>
        </p:nvCxnSpPr>
        <p:spPr>
          <a:xfrm flipV="1">
            <a:off x="1998310" y="3195165"/>
            <a:ext cx="0" cy="5722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 flipV="1">
            <a:off x="4969394" y="3171450"/>
            <a:ext cx="1" cy="5959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H="1" flipV="1">
            <a:off x="7872799" y="3147845"/>
            <a:ext cx="1" cy="5959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 flipV="1">
            <a:off x="10685693" y="3171450"/>
            <a:ext cx="1" cy="5959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авая фигурная скобка 15"/>
          <p:cNvSpPr/>
          <p:nvPr/>
        </p:nvSpPr>
        <p:spPr>
          <a:xfrm rot="5400000">
            <a:off x="5980341" y="-905684"/>
            <a:ext cx="602202" cy="1155686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авая фигурная скобка 46"/>
          <p:cNvSpPr/>
          <p:nvPr/>
        </p:nvSpPr>
        <p:spPr>
          <a:xfrm rot="16200000">
            <a:off x="5923668" y="-3878159"/>
            <a:ext cx="602202" cy="1155686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8" name="Прямая со стрелкой 47"/>
          <p:cNvCxnSpPr/>
          <p:nvPr/>
        </p:nvCxnSpPr>
        <p:spPr>
          <a:xfrm>
            <a:off x="1814286" y="3171450"/>
            <a:ext cx="0" cy="5723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4796972" y="3171452"/>
            <a:ext cx="0" cy="5969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7692572" y="3171452"/>
            <a:ext cx="0" cy="5969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10493829" y="3170493"/>
            <a:ext cx="0" cy="59691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Заголовок 1"/>
          <p:cNvSpPr txBox="1">
            <a:spLocks/>
          </p:cNvSpPr>
          <p:nvPr/>
        </p:nvSpPr>
        <p:spPr bwMode="auto">
          <a:xfrm>
            <a:off x="2682795" y="220069"/>
            <a:ext cx="8728155" cy="35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БЮДЖЕТНЫЙ МОНИТОРИНГ В ОТНОШЕНИИ ЗАКУПОК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620500" y="6311384"/>
            <a:ext cx="4393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22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/>
          <p:cNvSpPr/>
          <p:nvPr/>
        </p:nvSpPr>
        <p:spPr bwMode="auto">
          <a:xfrm>
            <a:off x="4058807" y="3204070"/>
            <a:ext cx="3713594" cy="2501786"/>
          </a:xfrm>
          <a:prstGeom prst="rect">
            <a:avLst/>
          </a:prstGeom>
          <a:gradFill>
            <a:gsLst>
              <a:gs pos="0">
                <a:srgbClr val="F0F0F0"/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  <a:effectLst>
            <a:outerShdw blurRad="25400" sx="101000" sy="101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84"/>
          <p:cNvSpPr txBox="1">
            <a:spLocks noChangeArrowheads="1"/>
          </p:cNvSpPr>
          <p:nvPr/>
        </p:nvSpPr>
        <p:spPr bwMode="auto">
          <a:xfrm>
            <a:off x="4076584" y="2849833"/>
            <a:ext cx="3779058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операциях на л/с</a:t>
            </a:r>
          </a:p>
        </p:txBody>
      </p:sp>
      <p:cxnSp>
        <p:nvCxnSpPr>
          <p:cNvPr id="52" name="Прямая соединительная линия 51"/>
          <p:cNvCxnSpPr/>
          <p:nvPr/>
        </p:nvCxnSpPr>
        <p:spPr bwMode="auto">
          <a:xfrm flipV="1">
            <a:off x="3906956" y="3114675"/>
            <a:ext cx="3941644" cy="19852"/>
          </a:xfrm>
          <a:prstGeom prst="line">
            <a:avLst/>
          </a:prstGeom>
          <a:ln w="14224">
            <a:solidFill>
              <a:srgbClr val="288C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4047346" y="3116912"/>
            <a:ext cx="3797910" cy="25401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Реестр контрактов (Федеральный закон                 № 44-ФЗ);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Реестр договоров (Федеральный закон                    № 223-ФЗ);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Реестр соглашений (договоров);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Каталог ТРУ с информацией о структуре образования цены с расчетом себестоимости по элементам затрат;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Система </a:t>
            </a:r>
            <a:r>
              <a:rPr lang="ru-RU" sz="1300" dirty="0" err="1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референтных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цен товаров, работ, услуг;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Информация, поступающая из территориальных органов.</a:t>
            </a:r>
          </a:p>
          <a:p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502190" y="168645"/>
            <a:ext cx="79975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БЮДЖЕТНЫЙ  МОНИТОРИНГ </a:t>
            </a:r>
          </a:p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ПРИ ОСУЩЕСТВЛЕНИИ КОНТРОЛЯ </a:t>
            </a:r>
          </a:p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ЗА ИСПОЛНЕНИЕМ ГОСУДАРСТВЕННЫХ КОНТРАКТОВ</a:t>
            </a:r>
          </a:p>
        </p:txBody>
      </p:sp>
      <p:grpSp>
        <p:nvGrpSpPr>
          <p:cNvPr id="2" name="Группа 29"/>
          <p:cNvGrpSpPr/>
          <p:nvPr/>
        </p:nvGrpSpPr>
        <p:grpSpPr>
          <a:xfrm>
            <a:off x="3936879" y="1453080"/>
            <a:ext cx="4303987" cy="968288"/>
            <a:chOff x="3941381" y="1398031"/>
            <a:chExt cx="4303987" cy="1008993"/>
          </a:xfrm>
        </p:grpSpPr>
        <p:sp>
          <p:nvSpPr>
            <p:cNvPr id="23" name="Стрелка вправо 22"/>
            <p:cNvSpPr/>
            <p:nvPr/>
          </p:nvSpPr>
          <p:spPr>
            <a:xfrm>
              <a:off x="5950803" y="1398031"/>
              <a:ext cx="2270234" cy="1008993"/>
            </a:xfrm>
            <a:prstGeom prst="rightArrow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Стрелка вправо 24"/>
            <p:cNvSpPr/>
            <p:nvPr/>
          </p:nvSpPr>
          <p:spPr>
            <a:xfrm rot="10800000">
              <a:off x="3994372" y="1398031"/>
              <a:ext cx="2270234" cy="1008993"/>
            </a:xfrm>
            <a:prstGeom prst="rightArrow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3941381" y="1587217"/>
              <a:ext cx="4303987" cy="6306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Times New Roman" panose="02020603050405020304" pitchFamily="18" charset="0"/>
                  <a:ea typeface="Open Sans Condensed" pitchFamily="34" charset="0"/>
                  <a:cs typeface="Times New Roman" panose="02020603050405020304" pitchFamily="18" charset="0"/>
                </a:rPr>
                <a:t>Федеральное казначейство</a:t>
              </a:r>
            </a:p>
          </p:txBody>
        </p:sp>
      </p:grpSp>
      <p:sp>
        <p:nvSpPr>
          <p:cNvPr id="41" name="Прямоугольник 40"/>
          <p:cNvSpPr/>
          <p:nvPr/>
        </p:nvSpPr>
        <p:spPr bwMode="auto">
          <a:xfrm>
            <a:off x="180975" y="3185019"/>
            <a:ext cx="3648075" cy="2577605"/>
          </a:xfrm>
          <a:prstGeom prst="rect">
            <a:avLst/>
          </a:prstGeom>
          <a:gradFill>
            <a:gsLst>
              <a:gs pos="0">
                <a:srgbClr val="F0F0F0"/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  <a:effectLst>
            <a:outerShdw blurRad="25400" sx="101000" sy="101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84"/>
          <p:cNvSpPr txBox="1">
            <a:spLocks noChangeArrowheads="1"/>
          </p:cNvSpPr>
          <p:nvPr/>
        </p:nvSpPr>
        <p:spPr bwMode="auto">
          <a:xfrm>
            <a:off x="553478" y="2893035"/>
            <a:ext cx="3378078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счетах-фактурах</a:t>
            </a:r>
          </a:p>
        </p:txBody>
      </p:sp>
      <p:cxnSp>
        <p:nvCxnSpPr>
          <p:cNvPr id="43" name="Прямая соединительная линия 42"/>
          <p:cNvCxnSpPr/>
          <p:nvPr/>
        </p:nvCxnSpPr>
        <p:spPr bwMode="auto">
          <a:xfrm>
            <a:off x="399120" y="3125718"/>
            <a:ext cx="3382305" cy="8007"/>
          </a:xfrm>
          <a:prstGeom prst="line">
            <a:avLst/>
          </a:prstGeom>
          <a:ln w="14224">
            <a:solidFill>
              <a:srgbClr val="288C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рямоугольник 44"/>
          <p:cNvSpPr/>
          <p:nvPr/>
        </p:nvSpPr>
        <p:spPr>
          <a:xfrm>
            <a:off x="200025" y="3190874"/>
            <a:ext cx="3714749" cy="25637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Информация об организациях и физических лицах, относящихся к «группе риска», в отношении которых имеются сведения:</a:t>
            </a:r>
          </a:p>
          <a:p>
            <a:pPr marL="216000" lvl="1">
              <a:buFont typeface="Times New Roman" pitchFamily="18" charset="0"/>
              <a:buChar char="‒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Об уклонении от уплаты налогов;</a:t>
            </a:r>
          </a:p>
          <a:p>
            <a:pPr marL="216000" lvl="1">
              <a:buFont typeface="Times New Roman" pitchFamily="18" charset="0"/>
              <a:buChar char="‒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Об имеющейся дебиторской задолженности;</a:t>
            </a:r>
          </a:p>
          <a:p>
            <a:pPr marL="216000" lvl="1">
              <a:buFont typeface="Times New Roman" pitchFamily="18" charset="0"/>
              <a:buChar char="‒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О нахождении в реестре недобросовестных поставщиков;</a:t>
            </a:r>
          </a:p>
          <a:p>
            <a:pPr marL="216000" indent="-342900">
              <a:buFont typeface="+mj-lt"/>
              <a:buAutoNum type="arabicPeriod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Информация, поступающая из территориальных органов;</a:t>
            </a:r>
          </a:p>
          <a:p>
            <a:pPr marL="216000" indent="-342900">
              <a:buFont typeface="+mj-lt"/>
              <a:buAutoNum type="arabicPeriod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ЕГРЮЛ, ЕГРИП, единый государственный реестр налогоплательщиков.</a:t>
            </a:r>
          </a:p>
          <a:p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 bwMode="auto">
          <a:xfrm>
            <a:off x="7988663" y="3204070"/>
            <a:ext cx="3616216" cy="2526170"/>
          </a:xfrm>
          <a:prstGeom prst="rect">
            <a:avLst/>
          </a:prstGeom>
          <a:gradFill>
            <a:gsLst>
              <a:gs pos="0">
                <a:srgbClr val="F0F0F0"/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  <a:effectLst>
            <a:outerShdw blurRad="25400" sx="101000" sy="101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algn="ctr"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Box 84"/>
          <p:cNvSpPr txBox="1">
            <a:spLocks noChangeArrowheads="1"/>
          </p:cNvSpPr>
          <p:nvPr/>
        </p:nvSpPr>
        <p:spPr bwMode="auto">
          <a:xfrm>
            <a:off x="7988663" y="2849833"/>
            <a:ext cx="3424221" cy="28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операциях на р/с</a:t>
            </a:r>
          </a:p>
        </p:txBody>
      </p:sp>
      <p:cxnSp>
        <p:nvCxnSpPr>
          <p:cNvPr id="56" name="Прямая соединительная линия 55"/>
          <p:cNvCxnSpPr/>
          <p:nvPr/>
        </p:nvCxnSpPr>
        <p:spPr bwMode="auto">
          <a:xfrm>
            <a:off x="7988663" y="3116911"/>
            <a:ext cx="3616216" cy="17615"/>
          </a:xfrm>
          <a:prstGeom prst="line">
            <a:avLst/>
          </a:prstGeom>
          <a:ln w="14224">
            <a:solidFill>
              <a:srgbClr val="288C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Прямоугольник 56"/>
          <p:cNvSpPr/>
          <p:nvPr/>
        </p:nvSpPr>
        <p:spPr>
          <a:xfrm>
            <a:off x="8006473" y="3181494"/>
            <a:ext cx="3580596" cy="2134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Информация об организациях и физических лицах, относящихся к «группе риска», в отношении которых имеются сведения об их причастности к экстремистской деятельности или терроризму;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Иная информация (межведомственное взаимодействие, результаты контроля);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 Информация, поступающая из территориальных органов.</a:t>
            </a:r>
          </a:p>
          <a:p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Стрелка вправо 26"/>
          <p:cNvSpPr/>
          <p:nvPr/>
        </p:nvSpPr>
        <p:spPr>
          <a:xfrm>
            <a:off x="588649" y="1231392"/>
            <a:ext cx="3568294" cy="748956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ФНС России</a:t>
            </a:r>
          </a:p>
        </p:txBody>
      </p:sp>
      <p:grpSp>
        <p:nvGrpSpPr>
          <p:cNvPr id="3" name="Группа 68"/>
          <p:cNvGrpSpPr/>
          <p:nvPr/>
        </p:nvGrpSpPr>
        <p:grpSpPr>
          <a:xfrm>
            <a:off x="7364896" y="1231391"/>
            <a:ext cx="5118651" cy="749790"/>
            <a:chOff x="7625242" y="1309485"/>
            <a:chExt cx="5479222" cy="885835"/>
          </a:xfrm>
        </p:grpSpPr>
        <p:sp>
          <p:nvSpPr>
            <p:cNvPr id="26" name="Стрелка вправо 25"/>
            <p:cNvSpPr/>
            <p:nvPr/>
          </p:nvSpPr>
          <p:spPr>
            <a:xfrm rot="10800000">
              <a:off x="8282974" y="1309485"/>
              <a:ext cx="3610302" cy="885835"/>
            </a:xfrm>
            <a:prstGeom prst="rightArrow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7625242" y="1370117"/>
              <a:ext cx="5479222" cy="7210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 err="1">
                  <a:solidFill>
                    <a:schemeClr val="tx1"/>
                  </a:solidFill>
                  <a:latin typeface="Times New Roman" panose="02020603050405020304" pitchFamily="18" charset="0"/>
                  <a:ea typeface="Open Sans Condensed" pitchFamily="34" charset="0"/>
                  <a:cs typeface="Times New Roman" panose="02020603050405020304" pitchFamily="18" charset="0"/>
                </a:rPr>
                <a:t>Росфинмониторинг</a:t>
              </a:r>
              <a:endParaRPr lang="ru-RU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40" name="Прямоугольник 39"/>
          <p:cNvSpPr/>
          <p:nvPr/>
        </p:nvSpPr>
        <p:spPr>
          <a:xfrm>
            <a:off x="8328064" y="2082846"/>
            <a:ext cx="3024000" cy="677044"/>
          </a:xfrm>
          <a:prstGeom prst="rect">
            <a:avLst/>
          </a:prstGeom>
          <a:solidFill>
            <a:srgbClr val="D2DEEF"/>
          </a:solidFill>
          <a:ln>
            <a:noFill/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Кредитные организации</a:t>
            </a:r>
          </a:p>
        </p:txBody>
      </p:sp>
      <p:sp>
        <p:nvSpPr>
          <p:cNvPr id="49" name="Шестиугольник 48"/>
          <p:cNvSpPr/>
          <p:nvPr/>
        </p:nvSpPr>
        <p:spPr>
          <a:xfrm>
            <a:off x="4013820" y="5798075"/>
            <a:ext cx="3731353" cy="825053"/>
          </a:xfrm>
          <a:prstGeom prst="hexagon">
            <a:avLst/>
          </a:prstGeom>
          <a:solidFill>
            <a:schemeClr val="accent5">
              <a:lumMod val="50000"/>
            </a:schemeClr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7713" tIns="38856" rIns="77713" bIns="38856" anchor="ctr"/>
          <a:lstStyle/>
          <a:p>
            <a:pPr algn="ctr"/>
            <a:r>
              <a:rPr lang="en-US" sz="2400" dirty="0"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ID </a:t>
            </a:r>
            <a:r>
              <a:rPr lang="ru-RU" sz="2400" dirty="0"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контракта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588649" y="2082846"/>
            <a:ext cx="3024000" cy="677044"/>
          </a:xfrm>
          <a:prstGeom prst="rect">
            <a:avLst/>
          </a:prstGeom>
          <a:solidFill>
            <a:srgbClr val="D2DEEF"/>
          </a:solidFill>
          <a:ln>
            <a:noFill/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anchor="ctr"/>
          <a:lstStyle/>
          <a:p>
            <a:pPr algn="ctr">
              <a:defRPr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Юридические лица</a:t>
            </a:r>
          </a:p>
        </p:txBody>
      </p:sp>
      <p:sp>
        <p:nvSpPr>
          <p:cNvPr id="60" name="Блок-схема: объединение 59"/>
          <p:cNvSpPr/>
          <p:nvPr/>
        </p:nvSpPr>
        <p:spPr>
          <a:xfrm rot="16200000">
            <a:off x="3427857" y="2250110"/>
            <a:ext cx="707136" cy="342902"/>
          </a:xfrm>
          <a:prstGeom prst="flowChartMerge">
            <a:avLst/>
          </a:prstGeom>
          <a:solidFill>
            <a:srgbClr val="D2D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Блок-схема: объединение 61"/>
          <p:cNvSpPr/>
          <p:nvPr/>
        </p:nvSpPr>
        <p:spPr>
          <a:xfrm rot="5400000">
            <a:off x="7824835" y="2253160"/>
            <a:ext cx="670558" cy="342902"/>
          </a:xfrm>
          <a:prstGeom prst="flowChartMerge">
            <a:avLst/>
          </a:prstGeom>
          <a:solidFill>
            <a:srgbClr val="D2D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9334499" y="6343651"/>
            <a:ext cx="2733675" cy="368302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3625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6"/>
          <p:cNvSpPr txBox="1">
            <a:spLocks noChangeArrowheads="1"/>
          </p:cNvSpPr>
          <p:nvPr/>
        </p:nvSpPr>
        <p:spPr bwMode="auto">
          <a:xfrm>
            <a:off x="2619375" y="2590800"/>
            <a:ext cx="7734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7386540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19045</TotalTime>
  <Words>2441</Words>
  <Application>Microsoft Office PowerPoint</Application>
  <PresentationFormat>Произвольный</PresentationFormat>
  <Paragraphs>413</Paragraphs>
  <Slides>20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КАЗНАЧЕЙСКИЙ АККРЕДИТИВ.  ПЕРЕЧИСЛЕНИЕ АВАНСОВ  В СУММЕ ФАКТИЧЕСКОЙ ПОТРЕБНОСТИ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Дорожинская Галина Алексеевна</cp:lastModifiedBy>
  <cp:revision>718</cp:revision>
  <cp:lastPrinted>2016-12-14T15:48:37Z</cp:lastPrinted>
  <dcterms:created xsi:type="dcterms:W3CDTF">2015-03-03T16:27:21Z</dcterms:created>
  <dcterms:modified xsi:type="dcterms:W3CDTF">2016-12-14T16:23:34Z</dcterms:modified>
</cp:coreProperties>
</file>