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7"/>
  </p:notesMasterIdLst>
  <p:handoutMasterIdLst>
    <p:handoutMasterId r:id="rId8"/>
  </p:handoutMasterIdLst>
  <p:sldIdLst>
    <p:sldId id="434" r:id="rId2"/>
    <p:sldId id="432" r:id="rId3"/>
    <p:sldId id="431" r:id="rId4"/>
    <p:sldId id="436" r:id="rId5"/>
    <p:sldId id="435" r:id="rId6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18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3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56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7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5943" algn="l" defTabSz="91437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131" algn="l" defTabSz="91437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320" algn="l" defTabSz="91437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509" algn="l" defTabSz="914377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  <a:srgbClr val="E9EDF4"/>
    <a:srgbClr val="DAE3F3"/>
    <a:srgbClr val="8497B0"/>
    <a:srgbClr val="EDEDED"/>
    <a:srgbClr val="E6E6E6"/>
    <a:srgbClr val="F8CBAD"/>
    <a:srgbClr val="E2F0D9"/>
    <a:srgbClr val="B0C7E2"/>
    <a:srgbClr val="396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2" autoAdjust="0"/>
    <p:restoredTop sz="95789" autoAdjust="0"/>
  </p:normalViewPr>
  <p:slideViewPr>
    <p:cSldViewPr snapToGrid="0">
      <p:cViewPr>
        <p:scale>
          <a:sx n="100" d="100"/>
          <a:sy n="100" d="100"/>
        </p:scale>
        <p:origin x="-1518" y="-34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1BFEE-9A9C-469C-A8AD-E10FC329AD47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624C7-D24D-4FC6-90D3-AFEFF2BC4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581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21.03.2018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54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254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54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51" indent="0" algn="ctr">
              <a:buNone/>
              <a:defRPr sz="2000"/>
            </a:lvl2pPr>
            <a:lvl3pPr marL="914104" indent="0" algn="ctr">
              <a:buNone/>
              <a:defRPr sz="1900"/>
            </a:lvl3pPr>
            <a:lvl4pPr marL="1371154" indent="0" algn="ctr">
              <a:buNone/>
              <a:defRPr sz="1600"/>
            </a:lvl4pPr>
            <a:lvl5pPr marL="1828206" indent="0" algn="ctr">
              <a:buNone/>
              <a:defRPr sz="1600"/>
            </a:lvl5pPr>
            <a:lvl6pPr marL="2285262" indent="0" algn="ctr">
              <a:buNone/>
              <a:defRPr sz="1600"/>
            </a:lvl6pPr>
            <a:lvl7pPr marL="2742310" indent="0" algn="ctr">
              <a:buNone/>
              <a:defRPr sz="1600"/>
            </a:lvl7pPr>
            <a:lvl8pPr marL="3199359" indent="0" algn="ctr">
              <a:buNone/>
              <a:defRPr sz="1600"/>
            </a:lvl8pPr>
            <a:lvl9pPr marL="3656411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0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C480-DF72-4FB8-A0BE-8F7547C4F8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5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4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1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2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3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AD432-F635-43B8-A888-21BD53375DB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3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E62D-5E43-4F1E-85C8-42A1316882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74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1" indent="0">
              <a:buNone/>
              <a:defRPr sz="2000" b="1"/>
            </a:lvl2pPr>
            <a:lvl3pPr marL="914104" indent="0">
              <a:buNone/>
              <a:defRPr sz="1900" b="1"/>
            </a:lvl3pPr>
            <a:lvl4pPr marL="1371154" indent="0">
              <a:buNone/>
              <a:defRPr sz="1600" b="1"/>
            </a:lvl4pPr>
            <a:lvl5pPr marL="1828206" indent="0">
              <a:buNone/>
              <a:defRPr sz="1600" b="1"/>
            </a:lvl5pPr>
            <a:lvl6pPr marL="2285262" indent="0">
              <a:buNone/>
              <a:defRPr sz="1600" b="1"/>
            </a:lvl6pPr>
            <a:lvl7pPr marL="2742310" indent="0">
              <a:buNone/>
              <a:defRPr sz="1600" b="1"/>
            </a:lvl7pPr>
            <a:lvl8pPr marL="3199359" indent="0">
              <a:buNone/>
              <a:defRPr sz="1600" b="1"/>
            </a:lvl8pPr>
            <a:lvl9pPr marL="365641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9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1" indent="0">
              <a:buNone/>
              <a:defRPr sz="2000" b="1"/>
            </a:lvl2pPr>
            <a:lvl3pPr marL="914104" indent="0">
              <a:buNone/>
              <a:defRPr sz="1900" b="1"/>
            </a:lvl3pPr>
            <a:lvl4pPr marL="1371154" indent="0">
              <a:buNone/>
              <a:defRPr sz="1600" b="1"/>
            </a:lvl4pPr>
            <a:lvl5pPr marL="1828206" indent="0">
              <a:buNone/>
              <a:defRPr sz="1600" b="1"/>
            </a:lvl5pPr>
            <a:lvl6pPr marL="2285262" indent="0">
              <a:buNone/>
              <a:defRPr sz="1600" b="1"/>
            </a:lvl6pPr>
            <a:lvl7pPr marL="2742310" indent="0">
              <a:buNone/>
              <a:defRPr sz="1600" b="1"/>
            </a:lvl7pPr>
            <a:lvl8pPr marL="3199359" indent="0">
              <a:buNone/>
              <a:defRPr sz="1600" b="1"/>
            </a:lvl8pPr>
            <a:lvl9pPr marL="365641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9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41DF-A042-45FC-9757-DE835BFF8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85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EFF-3BAF-42CC-9F2B-88892EA97E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53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5736-C094-4AC9-B4EA-AC43E29B276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61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2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51" indent="0">
              <a:buNone/>
              <a:defRPr sz="1500"/>
            </a:lvl2pPr>
            <a:lvl3pPr marL="914104" indent="0">
              <a:buNone/>
              <a:defRPr sz="1200"/>
            </a:lvl3pPr>
            <a:lvl4pPr marL="1371154" indent="0">
              <a:buNone/>
              <a:defRPr sz="1100"/>
            </a:lvl4pPr>
            <a:lvl5pPr marL="1828206" indent="0">
              <a:buNone/>
              <a:defRPr sz="1100"/>
            </a:lvl5pPr>
            <a:lvl6pPr marL="2285262" indent="0">
              <a:buNone/>
              <a:defRPr sz="1100"/>
            </a:lvl6pPr>
            <a:lvl7pPr marL="2742310" indent="0">
              <a:buNone/>
              <a:defRPr sz="1100"/>
            </a:lvl7pPr>
            <a:lvl8pPr marL="3199359" indent="0">
              <a:buNone/>
              <a:defRPr sz="1100"/>
            </a:lvl8pPr>
            <a:lvl9pPr marL="365641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1795-C144-478F-BD5D-C08F1117CD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569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051" indent="0">
              <a:buNone/>
              <a:defRPr sz="2800"/>
            </a:lvl2pPr>
            <a:lvl3pPr marL="914104" indent="0">
              <a:buNone/>
              <a:defRPr sz="2400"/>
            </a:lvl3pPr>
            <a:lvl4pPr marL="1371154" indent="0">
              <a:buNone/>
              <a:defRPr sz="2000"/>
            </a:lvl4pPr>
            <a:lvl5pPr marL="1828206" indent="0">
              <a:buNone/>
              <a:defRPr sz="2000"/>
            </a:lvl5pPr>
            <a:lvl6pPr marL="2285262" indent="0">
              <a:buNone/>
              <a:defRPr sz="2000"/>
            </a:lvl6pPr>
            <a:lvl7pPr marL="2742310" indent="0">
              <a:buNone/>
              <a:defRPr sz="2000"/>
            </a:lvl7pPr>
            <a:lvl8pPr marL="3199359" indent="0">
              <a:buNone/>
              <a:defRPr sz="2000"/>
            </a:lvl8pPr>
            <a:lvl9pPr marL="3656411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2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51" indent="0">
              <a:buNone/>
              <a:defRPr sz="1500"/>
            </a:lvl2pPr>
            <a:lvl3pPr marL="914104" indent="0">
              <a:buNone/>
              <a:defRPr sz="1200"/>
            </a:lvl3pPr>
            <a:lvl4pPr marL="1371154" indent="0">
              <a:buNone/>
              <a:defRPr sz="1100"/>
            </a:lvl4pPr>
            <a:lvl5pPr marL="1828206" indent="0">
              <a:buNone/>
              <a:defRPr sz="1100"/>
            </a:lvl5pPr>
            <a:lvl6pPr marL="2285262" indent="0">
              <a:buNone/>
              <a:defRPr sz="1100"/>
            </a:lvl6pPr>
            <a:lvl7pPr marL="2742310" indent="0">
              <a:buNone/>
              <a:defRPr sz="1100"/>
            </a:lvl7pPr>
            <a:lvl8pPr marL="3199359" indent="0">
              <a:buNone/>
              <a:defRPr sz="1100"/>
            </a:lvl8pPr>
            <a:lvl9pPr marL="3656411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FFCF-C78E-40DD-BECB-82779D5F05F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723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6BBEE-396A-4F11-9E30-03ECE3C0A05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47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7" y="365133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7" y="365133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238A-AF06-4133-88AA-19E1582B82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590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0" tIns="45710" rIns="91410" bIns="457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0" tIns="45710" rIns="9141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10" tIns="45710" rIns="91410" bIns="4571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AB894-143D-463C-90B4-F5AE23A5B7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10" tIns="45710" rIns="91410" bIns="4571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10" tIns="45710" rIns="91410" bIns="4571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799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051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10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1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20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526" indent="-228526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582" indent="-228526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30" indent="-228526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79" indent="-228526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82" indent="-228526" algn="l" defTabSz="91410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42" indent="-228526" algn="l" defTabSz="91410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04" algn="l" defTabSz="9141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62" algn="l" defTabSz="9141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10" algn="l" defTabSz="9141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59" algn="l" defTabSz="9141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2428877" y="1599900"/>
            <a:ext cx="7381875" cy="257423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lIns="80454" tIns="40227" rIns="80454" bIns="40227" anchor="ctr">
            <a:spAutoFit/>
          </a:bodyPr>
          <a:lstStyle/>
          <a:p>
            <a:pPr algn="ctr">
              <a:lnSpc>
                <a:spcPct val="150000"/>
              </a:lnSpc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МЕТОДОЛОГИЧЕСКОЕ И МЕТОДИЧЕСКОЕ ОБЕСПЕЧЕНИЕ ФУНКЦИОНАЛЬНОЙ ДЕЯТЕЛЬНОСТИ ФЕДЕРАЛЬНОГО КАЗНАЧЕЙСТВА, КАЗНАЧЕЙСКОЕ СОПРОВОЖДЕНИЕ И БЮДЖЕТНЫЙ МОНИТОРИНГ: ИТОГИ 2017 ГОДА И НАПРАВЛЕНИЯ РАЗВИТИЯ ДО 2020 ГОДА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5943601" y="5214702"/>
            <a:ext cx="5300665" cy="1189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454" tIns="40227" rIns="80454" bIns="40227">
            <a:spAutoFit/>
          </a:bodyPr>
          <a:lstStyle/>
          <a:p>
            <a:pPr algn="r">
              <a:defRPr/>
            </a:pPr>
            <a:r>
              <a:rPr lang="ru-RU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Заместитель руководителя </a:t>
            </a:r>
          </a:p>
          <a:p>
            <a:pPr algn="r">
              <a:defRPr/>
            </a:pPr>
            <a:r>
              <a:rPr lang="ru-RU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  <a:p>
            <a:pPr algn="r">
              <a:defRPr/>
            </a:pPr>
            <a:r>
              <a:rPr lang="ru-RU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>
              <a:defRPr/>
            </a:pPr>
            <a:r>
              <a:rPr lang="ru-RU" b="1" cap="all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А.Ю. ДЕМИДОВ</a:t>
            </a:r>
          </a:p>
        </p:txBody>
      </p:sp>
    </p:spTree>
    <p:extLst>
      <p:ext uri="{BB962C8B-B14F-4D97-AF65-F5344CB8AC3E}">
        <p14:creationId xmlns:p14="http://schemas.microsoft.com/office/powerpoint/2010/main" val="245874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6175" y="753938"/>
            <a:ext cx="8007437" cy="30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37" tIns="38870" rIns="77737" bIns="38870">
            <a:spAutoFit/>
          </a:bodyPr>
          <a:lstStyle/>
          <a:p>
            <a:pPr algn="ctr" eaLnBrk="0" hangingPunct="0"/>
            <a:r>
              <a:rPr lang="ru-RU" sz="1500" b="1" dirty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СТРАТЕГИЧЕСКОЙ КАРТЫ КАЗНАЧЕЙСТВА РОССИИ</a:t>
            </a:r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847444" y="6490661"/>
            <a:ext cx="255917" cy="26861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358404"/>
              </p:ext>
            </p:extLst>
          </p:nvPr>
        </p:nvGraphicFramePr>
        <p:xfrm>
          <a:off x="1209676" y="1048342"/>
          <a:ext cx="10477499" cy="527376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33425"/>
                <a:gridCol w="3162299"/>
                <a:gridCol w="6581775"/>
              </a:tblGrid>
              <a:tr h="3868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Стратегические задачи</a:t>
                      </a:r>
                      <a:endParaRPr lang="en-US" sz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912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kumimoji="0" lang="ru-RU" sz="120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kumimoji="0" lang="ru-RU" sz="120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казначейского сопровождения средств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Государственный 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оборонный заказ и отчетность.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noProof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200" kern="1200" baseline="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Целевые средства</a:t>
                      </a:r>
                      <a:endParaRPr lang="ru-RU" sz="12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Межбюджетные трансферты на поддержку отраслей промышленности и сельского хозяйства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kumimoji="0" lang="ru-RU" sz="120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бюджетного мониторинга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Проведение эксперимента по отдельным объектам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Разработка модели проведения контрольных мероприятий при осуществлении бюджетного мониторинга.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Организация </a:t>
                      </a:r>
                      <a:r>
                        <a:rPr lang="ru-RU" sz="1200" kern="1200" baseline="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межведомственного взаимодействия</a:t>
                      </a:r>
                      <a:endParaRPr lang="ru-RU" sz="12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39433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kumimoji="0" lang="ru-RU" sz="120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kumimoji="0" lang="ru-RU" sz="120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Применение казначейского аккредитива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Обеспечение  применения казначейского аккредитива, в том числе при банковском сопровождении государственных контрактов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141541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kumimoji="0" lang="ru-RU" sz="120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kumimoji="0" lang="ru-RU" sz="120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и совершенствование контрольно-надзорной деятельности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Разработка модели мониторинга планирования и осуществления закупок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Регламентация привлечения экспертов к осуществлению контроля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Внедрение инструментов предупреждения нарушений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Утверждение классификатора нарушений (рисков)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Утверждение методических рекомендаций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 Совершенствование деятельности Федерального казначейства по проведению контроля и аудита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kumimoji="0" lang="ru-RU" sz="120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kumimoji="0" lang="ru-RU" sz="120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Совершенствование учета доходов, кассового обслуживания и санкционирования расходов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Совершенствование санкционирования операций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Совершенствование учета и распределения доходов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Совершенствование кассового обслуживания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Бюджетный кодекс Российской Федерации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31496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ИТОГО:     5 задач</a:t>
                      </a:r>
                    </a:p>
                  </a:txBody>
                  <a:tcPr anchor="ctr"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endParaRPr lang="ru-RU" sz="12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17 мероприятий</a:t>
                      </a:r>
                    </a:p>
                  </a:txBody>
                  <a:tcPr anchor="ctr"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299605" y="384608"/>
            <a:ext cx="1028226" cy="369330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ru-RU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81099" y="6353177"/>
            <a:ext cx="11487151" cy="428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нормотворческой работы Федерального казначейства в 2017 году выполнен на 95,2 %</a:t>
            </a:r>
          </a:p>
          <a:p>
            <a:pPr>
              <a:spcAft>
                <a:spcPts val="300"/>
              </a:spcAft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нормотворческой работы Федерального казначейства по обеспечивающей деятельности в 2017 году выполнен на 76,9 %</a:t>
            </a:r>
          </a:p>
        </p:txBody>
      </p:sp>
    </p:spTree>
    <p:extLst>
      <p:ext uri="{BB962C8B-B14F-4D97-AF65-F5344CB8AC3E}">
        <p14:creationId xmlns:p14="http://schemas.microsoft.com/office/powerpoint/2010/main" val="107717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578453"/>
              </p:ext>
            </p:extLst>
          </p:nvPr>
        </p:nvGraphicFramePr>
        <p:xfrm>
          <a:off x="1428753" y="881928"/>
          <a:ext cx="10629897" cy="58547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38172"/>
                <a:gridCol w="2386390"/>
                <a:gridCol w="7605335"/>
              </a:tblGrid>
              <a:tr h="26107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Стратегические задачи</a:t>
                      </a:r>
                      <a:endParaRPr lang="en-US" sz="11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7277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бюджетного мониторинга</a:t>
                      </a: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Целевая модель применения превентивных мер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Выполнение поручений Межведомственной рабочей группы  по противодействию незаконным финансовым операциям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571587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1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Выработка механизма по недопущению необоснованного завышения цен</a:t>
                      </a: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Эксперимент по анализу показателей расчетно-калькуляционных материалов с ФАС России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Эксперимент в Республике Татарстан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Правила ведения раздельного учета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384897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1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Реестра конечных получателей субсидий</a:t>
                      </a: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Нормативное правовое регулирование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Функциональные требования к ППО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63539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1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казначейского сопровождения средств</a:t>
                      </a: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Критерии отбора случаев казначейского сопровождения средств (способ определения поставщика; виды средств для осуществления закупки; авансовый характер закупки; присвоение поставщику (подрядчику, исполнителю) уровня риска)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Организационно – функциональное обеспечение казначейского сопровождения средств (фронт-офис, </a:t>
                      </a:r>
                      <a:r>
                        <a:rPr lang="ru-RU" sz="1000" b="0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мидл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-офис, </a:t>
                      </a:r>
                      <a:r>
                        <a:rPr lang="ru-RU" sz="1000" b="0" kern="12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бэк</a:t>
                      </a: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-офис. консалтинг, управление)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71056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обслуживания отдельных юридических лиц в «централизованном контуре»</a:t>
                      </a: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Осуществление и модернизация операций клиентов в «централизованном контуре» ИС ФК (в том числе открытие, закрытие и ведение лицевых счетов)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Разработка модели единого лицевого счета юридического лица на основании «объектного» принципа с обеспечением 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возможности оптовых закупок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151819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Реинжиниринг функциональных процессов Федерального казначейства</a:t>
                      </a: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Разработка новой модели открытия лицевых счетов: единое окно + портальное решение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Новая модель санкционирования: 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учетом требований смежного законодательства (законодательство в сфере закупок, жилищное, в социальной сфере, в сфере строительства, в области развития агропромышленного комплекса);</a:t>
                      </a:r>
                    </a:p>
                    <a:p>
                      <a:pPr marL="17145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Char char="-"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основании универсального документа-основания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   с использованием Реестра конечных получателей субсидий, Реестра получателей социального обеспечения (Единая государственная информационная система социального обеспечения)</a:t>
                      </a:r>
                    </a:p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Унификация модели кассового обслуживания исполнения бюджетов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424902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системы казначейских платежей</a:t>
                      </a: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Механизм применения казначейского обеспечения обязательств 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Механизм "прямого подкрепления" при осуществлении операций по казначейскому обеспечению  обязательств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362037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системы казначейского обслуживания</a:t>
                      </a:r>
                      <a:endParaRPr lang="ru-RU" sz="1000" b="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Внесение изменений в Бюджетный кодекс Российской Федерации</a:t>
                      </a: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0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Нормативные правовые акты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</a:tr>
              <a:tr h="27309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ИТОГО: 8 задач</a:t>
                      </a:r>
                    </a:p>
                  </a:txBody>
                  <a:tcPr anchor="ctr"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 мероприятий</a:t>
                      </a:r>
                    </a:p>
                  </a:txBody>
                  <a:tcPr anchor="ctr"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847444" y="6490661"/>
            <a:ext cx="255917" cy="26861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48124" y="583586"/>
            <a:ext cx="8007437" cy="30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37" tIns="38870" rIns="77737" bIns="38870">
            <a:spAutoFit/>
          </a:bodyPr>
          <a:lstStyle/>
          <a:p>
            <a:pPr algn="ctr" eaLnBrk="0" hangingPunct="0"/>
            <a:r>
              <a:rPr lang="ru-RU" sz="1500" b="1" dirty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СТРАТЕГИЧЕСКОЙ КАРТЫ КАЗНАЧЕЙСТВА РОССИИ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785274" y="214256"/>
            <a:ext cx="1028226" cy="369330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ru-RU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4193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00399" y="561975"/>
            <a:ext cx="8896351" cy="32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37" tIns="38870" rIns="77737" bIns="38870">
            <a:spAutoFit/>
          </a:bodyPr>
          <a:lstStyle/>
          <a:p>
            <a:pPr algn="ctr" eaLnBrk="0" hangingPunct="0"/>
            <a:r>
              <a:rPr lang="ru-RU" sz="1600" b="1" dirty="0">
                <a:solidFill>
                  <a:srgbClr val="1F497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ТЕРРИТОРИАЛЬНЫХ ОРГАНОВ ФЕДЕРАЛЬНОГО КАЗНАЧЕЙСТВА</a:t>
            </a:r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847444" y="6490661"/>
            <a:ext cx="255917" cy="26861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664687"/>
              </p:ext>
            </p:extLst>
          </p:nvPr>
        </p:nvGraphicFramePr>
        <p:xfrm>
          <a:off x="1393827" y="1028700"/>
          <a:ext cx="10464798" cy="534849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283198"/>
                <a:gridCol w="5181600"/>
              </a:tblGrid>
              <a:tr h="609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Топ </a:t>
                      </a:r>
                      <a:endParaRPr lang="en-US" sz="1600" b="1" kern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8497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Топ </a:t>
                      </a:r>
                      <a:endParaRPr lang="en-US" sz="1600" b="1" kern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8497B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г. Москве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  <a:endParaRPr lang="ru-RU" sz="13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</a:t>
                      </a: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Республике Коми</a:t>
                      </a: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068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г. Санкт-Петербургу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г. Севастополь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75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Саратовской области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Тюменской области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Краснодарскому краю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</a:t>
                      </a:r>
                      <a:r>
                        <a:rPr lang="ru-RU" sz="1300" dirty="0" err="1" smtClean="0">
                          <a:effectLst/>
                          <a:latin typeface="Times New Roman"/>
                          <a:ea typeface="Times New Roman"/>
                        </a:rPr>
                        <a:t>Ямало</a:t>
                      </a: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 - Ненецкому автономному округу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Ставропольскому краю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Астраханской области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  <a:endParaRPr lang="ru-RU" sz="13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</a:t>
                      </a: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Воронежской области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Кабардино-Балкарской Республике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Алтайскому краю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Республике Калмыкия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  <a:endParaRPr lang="ru-RU" sz="13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</a:t>
                      </a:r>
                      <a:r>
                        <a:rPr lang="ru-RU" sz="1300" dirty="0">
                          <a:effectLst/>
                          <a:latin typeface="Times New Roman"/>
                          <a:ea typeface="Times New Roman"/>
                        </a:rPr>
                        <a:t>Тульской области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3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Омской области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3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716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Управление Федерального казначейства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/>
                          <a:ea typeface="Times New Roman"/>
                        </a:rPr>
                        <a:t>по Тверской области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3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" name="Прямая со стрелкой 2"/>
          <p:cNvCxnSpPr/>
          <p:nvPr/>
        </p:nvCxnSpPr>
        <p:spPr>
          <a:xfrm flipV="1">
            <a:off x="4286251" y="1171575"/>
            <a:ext cx="0" cy="304800"/>
          </a:xfrm>
          <a:prstGeom prst="straightConnector1">
            <a:avLst/>
          </a:prstGeom>
          <a:ln w="254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9534526" y="1171575"/>
            <a:ext cx="0" cy="30480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85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2352677" y="2821420"/>
            <a:ext cx="7381875" cy="91223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lIns="80454" tIns="40227" rIns="80454" bIns="40227" anchor="ctr">
            <a:spAutoFit/>
          </a:bodyPr>
          <a:lstStyle/>
          <a:p>
            <a:pPr algn="ctr">
              <a:lnSpc>
                <a:spcPct val="150000"/>
              </a:lnSpc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18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26394</TotalTime>
  <Words>698</Words>
  <Application>Microsoft Office PowerPoint</Application>
  <PresentationFormat>Произвольный</PresentationFormat>
  <Paragraphs>132</Paragraphs>
  <Slides>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Хаджимурадова Малика Мансуровна</dc:creator>
  <cp:lastModifiedBy>Кондратенко Антонина Павловна</cp:lastModifiedBy>
  <cp:revision>700</cp:revision>
  <cp:lastPrinted>2018-03-20T14:56:48Z</cp:lastPrinted>
  <dcterms:modified xsi:type="dcterms:W3CDTF">2018-03-21T06:40:45Z</dcterms:modified>
</cp:coreProperties>
</file>