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xls" ContentType="application/vnd.ms-excel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8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9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0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1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12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31"/>
  </p:notesMasterIdLst>
  <p:handoutMasterIdLst>
    <p:handoutMasterId r:id="rId32"/>
  </p:handoutMasterIdLst>
  <p:sldIdLst>
    <p:sldId id="356" r:id="rId3"/>
    <p:sldId id="510" r:id="rId4"/>
    <p:sldId id="724" r:id="rId5"/>
    <p:sldId id="740" r:id="rId6"/>
    <p:sldId id="727" r:id="rId7"/>
    <p:sldId id="744" r:id="rId8"/>
    <p:sldId id="743" r:id="rId9"/>
    <p:sldId id="742" r:id="rId10"/>
    <p:sldId id="729" r:id="rId11"/>
    <p:sldId id="734" r:id="rId12"/>
    <p:sldId id="719" r:id="rId13"/>
    <p:sldId id="714" r:id="rId14"/>
    <p:sldId id="718" r:id="rId15"/>
    <p:sldId id="730" r:id="rId16"/>
    <p:sldId id="732" r:id="rId17"/>
    <p:sldId id="725" r:id="rId18"/>
    <p:sldId id="726" r:id="rId19"/>
    <p:sldId id="741" r:id="rId20"/>
    <p:sldId id="705" r:id="rId21"/>
    <p:sldId id="706" r:id="rId22"/>
    <p:sldId id="736" r:id="rId23"/>
    <p:sldId id="723" r:id="rId24"/>
    <p:sldId id="701" r:id="rId25"/>
    <p:sldId id="722" r:id="rId26"/>
    <p:sldId id="702" r:id="rId27"/>
    <p:sldId id="704" r:id="rId28"/>
    <p:sldId id="737" r:id="rId29"/>
    <p:sldId id="380" r:id="rId30"/>
  </p:sldIdLst>
  <p:sldSz cx="9144000" cy="5143500" type="screen16x9"/>
  <p:notesSz cx="9926638" cy="6797675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1pPr>
    <a:lvl2pPr marL="342900" indent="1143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2pPr>
    <a:lvl3pPr marL="685800" indent="228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3pPr>
    <a:lvl4pPr marL="1028700" indent="3429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4pPr>
    <a:lvl5pPr marL="1371600" indent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E47"/>
    <a:srgbClr val="666699"/>
    <a:srgbClr val="DC7B22"/>
    <a:srgbClr val="FFFF00"/>
    <a:srgbClr val="FFDBB7"/>
    <a:srgbClr val="33CC33"/>
    <a:srgbClr val="F5BA27"/>
    <a:srgbClr val="5B9B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3508" autoAdjust="0"/>
    <p:restoredTop sz="96433" autoAdjust="0"/>
  </p:normalViewPr>
  <p:slideViewPr>
    <p:cSldViewPr snapToGrid="0">
      <p:cViewPr varScale="1">
        <p:scale>
          <a:sx n="98" d="100"/>
          <a:sy n="98" d="100"/>
        </p:scale>
        <p:origin x="-516" y="-102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heme" Target="theme/theme1.xml"/><Relationship Id="rId8" Type="http://schemas.openxmlformats.org/officeDocument/2006/relationships/slide" Target="slides/slide6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AE4D349-972D-48DD-87CE-800601116AAD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44C5D6D-5EB2-4A78-B517-D1631C7FA0F3}">
      <dgm:prSet custT="1"/>
      <dgm:spPr>
        <a:solidFill>
          <a:schemeClr val="accent4">
            <a:lumMod val="50000"/>
            <a:alpha val="15000"/>
          </a:schemeClr>
        </a:solidFill>
      </dgm:spPr>
      <dgm:t>
        <a:bodyPr/>
        <a:lstStyle/>
        <a:p>
          <a:r>
            <a:rPr lang="ru-RU" sz="1100" b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Подсистема управления закупками (планирование закупок, подготовка документов для размещения в ЕИС ФКС, контроль ст. 99 44-ФЗ, реестры </a:t>
          </a:r>
          <a:r>
            <a:rPr lang="ru-RU" sz="1100" b="1" dirty="0" err="1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госконтрактов</a:t>
          </a:r>
          <a:r>
            <a:rPr lang="ru-RU" sz="1100" b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и банковских гарантий)</a:t>
          </a:r>
          <a:endParaRPr lang="ru-RU" sz="1100" b="1" dirty="0">
            <a:solidFill>
              <a:srgbClr val="0070C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4F8E4F2-3359-4B47-97F1-CC65F2DB6111}" type="parTrans" cxnId="{6D97C75D-48AC-4AC5-92CB-0F4C58145902}">
      <dgm:prSet/>
      <dgm:spPr/>
      <dgm:t>
        <a:bodyPr/>
        <a:lstStyle/>
        <a:p>
          <a:endParaRPr lang="ru-RU" sz="1600"/>
        </a:p>
      </dgm:t>
    </dgm:pt>
    <dgm:pt modelId="{F6C8972B-7642-4DBC-A17B-830488A3C31F}" type="sibTrans" cxnId="{6D97C75D-48AC-4AC5-92CB-0F4C58145902}">
      <dgm:prSet/>
      <dgm:spPr/>
      <dgm:t>
        <a:bodyPr/>
        <a:lstStyle/>
        <a:p>
          <a:endParaRPr lang="ru-RU" sz="1600"/>
        </a:p>
      </dgm:t>
    </dgm:pt>
    <dgm:pt modelId="{52F88587-ABC0-4E4B-A5FC-9E96AED7BACD}">
      <dgm:prSet custT="1"/>
      <dgm:spPr>
        <a:solidFill>
          <a:schemeClr val="accent4">
            <a:lumMod val="50000"/>
            <a:alpha val="15000"/>
          </a:schemeClr>
        </a:solidFill>
      </dgm:spPr>
      <dgm:t>
        <a:bodyPr/>
        <a:lstStyle/>
        <a:p>
          <a:r>
            <a:rPr lang="ru-RU" sz="1100" b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Подсистема управления расходами (учет бюджетных и денежных обязательств получателей средств федерального бюджета)</a:t>
          </a:r>
          <a:endParaRPr lang="ru-RU" sz="1100" b="1" dirty="0">
            <a:solidFill>
              <a:srgbClr val="0070C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933874B-FEBF-4ABD-953C-D2E343E2AB67}" type="parTrans" cxnId="{22D241FE-D05D-44EE-967D-7FE2D866C184}">
      <dgm:prSet/>
      <dgm:spPr/>
      <dgm:t>
        <a:bodyPr/>
        <a:lstStyle/>
        <a:p>
          <a:endParaRPr lang="ru-RU"/>
        </a:p>
      </dgm:t>
    </dgm:pt>
    <dgm:pt modelId="{234C199C-7CAC-4870-B4FC-AF547BB6CDDD}" type="sibTrans" cxnId="{22D241FE-D05D-44EE-967D-7FE2D866C184}">
      <dgm:prSet/>
      <dgm:spPr/>
      <dgm:t>
        <a:bodyPr/>
        <a:lstStyle/>
        <a:p>
          <a:endParaRPr lang="ru-RU"/>
        </a:p>
      </dgm:t>
    </dgm:pt>
    <dgm:pt modelId="{F807CC32-A859-400D-8911-C6155285FA5D}">
      <dgm:prSet custT="1"/>
      <dgm:spPr>
        <a:solidFill>
          <a:schemeClr val="accent4">
            <a:lumMod val="50000"/>
            <a:alpha val="15000"/>
          </a:schemeClr>
        </a:solidFill>
      </dgm:spPr>
      <dgm:t>
        <a:bodyPr/>
        <a:lstStyle/>
        <a:p>
          <a:r>
            <a:rPr lang="ru-RU" sz="1100" b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Подсистема управления расходами (реестр государственных (муниципальных) заданий  и реестр соглашений о предоставлении субсидий)</a:t>
          </a:r>
          <a:endParaRPr lang="ru-RU" sz="1100" dirty="0">
            <a:solidFill>
              <a:srgbClr val="0070C0"/>
            </a:solidFill>
          </a:endParaRPr>
        </a:p>
      </dgm:t>
    </dgm:pt>
    <dgm:pt modelId="{E655CBE6-9392-4ABE-AEE5-72192F6531FC}" type="parTrans" cxnId="{F08E755C-55D3-40A2-8AF4-7DA0E0B23963}">
      <dgm:prSet/>
      <dgm:spPr/>
      <dgm:t>
        <a:bodyPr/>
        <a:lstStyle/>
        <a:p>
          <a:endParaRPr lang="ru-RU"/>
        </a:p>
      </dgm:t>
    </dgm:pt>
    <dgm:pt modelId="{FEDBA7E7-F03D-429A-BF39-0EA9A0A2A04E}" type="sibTrans" cxnId="{F08E755C-55D3-40A2-8AF4-7DA0E0B23963}">
      <dgm:prSet/>
      <dgm:spPr/>
      <dgm:t>
        <a:bodyPr/>
        <a:lstStyle/>
        <a:p>
          <a:endParaRPr lang="ru-RU"/>
        </a:p>
      </dgm:t>
    </dgm:pt>
    <dgm:pt modelId="{D8DE2119-A3E3-4781-AD00-BE9BD7C733B7}">
      <dgm:prSet custT="1"/>
      <dgm:spPr>
        <a:solidFill>
          <a:schemeClr val="accent4">
            <a:lumMod val="50000"/>
            <a:alpha val="15000"/>
          </a:schemeClr>
        </a:solidFill>
      </dgm:spPr>
      <dgm:t>
        <a:bodyPr/>
        <a:lstStyle/>
        <a:p>
          <a:r>
            <a:rPr lang="ru-RU" sz="1100" b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Подсистема ведения НСИ (Реестр участников и </a:t>
          </a:r>
          <a:r>
            <a:rPr lang="ru-RU" sz="1100" b="1" dirty="0" err="1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неучастников</a:t>
          </a:r>
          <a:r>
            <a:rPr lang="ru-RU" sz="1100" b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бюджетного процесса)</a:t>
          </a:r>
          <a:endParaRPr lang="ru-RU" sz="1100" b="1" dirty="0">
            <a:solidFill>
              <a:srgbClr val="0070C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9E9A981-72A9-4685-887F-F4EDECCF430D}" type="parTrans" cxnId="{2E31FB05-91A0-4B9B-9BF9-D89BB7A08F72}">
      <dgm:prSet/>
      <dgm:spPr/>
      <dgm:t>
        <a:bodyPr/>
        <a:lstStyle/>
        <a:p>
          <a:endParaRPr lang="ru-RU"/>
        </a:p>
      </dgm:t>
    </dgm:pt>
    <dgm:pt modelId="{80771C8D-BBFC-4940-89B1-E57734135256}" type="sibTrans" cxnId="{2E31FB05-91A0-4B9B-9BF9-D89BB7A08F72}">
      <dgm:prSet/>
      <dgm:spPr/>
      <dgm:t>
        <a:bodyPr/>
        <a:lstStyle/>
        <a:p>
          <a:endParaRPr lang="ru-RU"/>
        </a:p>
      </dgm:t>
    </dgm:pt>
    <dgm:pt modelId="{935DCDCB-D683-43F3-AE14-8E07AC283D19}">
      <dgm:prSet custT="1"/>
      <dgm:spPr>
        <a:solidFill>
          <a:schemeClr val="accent4">
            <a:lumMod val="50000"/>
            <a:alpha val="15000"/>
          </a:schemeClr>
        </a:solidFill>
      </dgm:spPr>
      <dgm:t>
        <a:bodyPr/>
        <a:lstStyle/>
        <a:p>
          <a:r>
            <a:rPr lang="ru-RU" sz="1100" b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Подсистема учета и отчетности (формирования сводной отчетности ГАДБ, ГВФ и прием отчетности от ФО)</a:t>
          </a:r>
          <a:endParaRPr lang="ru-RU" sz="1100" b="1" dirty="0">
            <a:solidFill>
              <a:srgbClr val="0070C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2DF6081-351C-4CC5-B303-62225ADA431E}" type="parTrans" cxnId="{6549DEDE-313C-4D2C-8141-AB0FE5412142}">
      <dgm:prSet/>
      <dgm:spPr/>
      <dgm:t>
        <a:bodyPr/>
        <a:lstStyle/>
        <a:p>
          <a:endParaRPr lang="ru-RU"/>
        </a:p>
      </dgm:t>
    </dgm:pt>
    <dgm:pt modelId="{739AD047-6E9C-4A15-8DE5-063D31C2505F}" type="sibTrans" cxnId="{6549DEDE-313C-4D2C-8141-AB0FE5412142}">
      <dgm:prSet/>
      <dgm:spPr/>
      <dgm:t>
        <a:bodyPr/>
        <a:lstStyle/>
        <a:p>
          <a:endParaRPr lang="ru-RU"/>
        </a:p>
      </dgm:t>
    </dgm:pt>
    <dgm:pt modelId="{4C1830DF-911B-431D-B3DA-AD03C402A28D}">
      <dgm:prSet custT="1"/>
      <dgm:spPr>
        <a:solidFill>
          <a:schemeClr val="accent4">
            <a:lumMod val="50000"/>
            <a:alpha val="15000"/>
          </a:schemeClr>
        </a:solidFill>
      </dgm:spPr>
      <dgm:t>
        <a:bodyPr/>
        <a:lstStyle/>
        <a:p>
          <a:r>
            <a:rPr lang="ru-RU" sz="1100" b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Подсистема ведения НСИ (б</a:t>
          </a:r>
          <a:r>
            <a:rPr lang="ru-RU" altLang="ru-RU" sz="1100" b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азовые (отраслевые) и ведомственные перечни государственных (муниципальных) услуг и работ)</a:t>
          </a:r>
          <a:endParaRPr lang="ru-RU" sz="1100" b="1" dirty="0">
            <a:solidFill>
              <a:srgbClr val="0070C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5B7BC17-CF73-4CF4-BAA5-8C936AC191DB}" type="sibTrans" cxnId="{D8CA8C6C-3400-48B4-8771-64DC7263792F}">
      <dgm:prSet/>
      <dgm:spPr/>
      <dgm:t>
        <a:bodyPr/>
        <a:lstStyle/>
        <a:p>
          <a:endParaRPr lang="ru-RU"/>
        </a:p>
      </dgm:t>
    </dgm:pt>
    <dgm:pt modelId="{C0F7C112-3BB0-4FC5-A50E-EB1A87EDB0FE}" type="parTrans" cxnId="{D8CA8C6C-3400-48B4-8771-64DC7263792F}">
      <dgm:prSet/>
      <dgm:spPr/>
      <dgm:t>
        <a:bodyPr/>
        <a:lstStyle/>
        <a:p>
          <a:endParaRPr lang="ru-RU"/>
        </a:p>
      </dgm:t>
    </dgm:pt>
    <dgm:pt modelId="{3379784E-8C97-452C-B35B-F9AA8976A57A}">
      <dgm:prSet custT="1"/>
      <dgm:spPr>
        <a:solidFill>
          <a:schemeClr val="accent4">
            <a:lumMod val="50000"/>
            <a:alpha val="15000"/>
          </a:schemeClr>
        </a:solidFill>
      </dgm:spPr>
      <dgm:t>
        <a:bodyPr/>
        <a:lstStyle/>
        <a:p>
          <a:r>
            <a:rPr lang="ru-RU" sz="1100" b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Единый портал бюджетной системы</a:t>
          </a:r>
          <a:endParaRPr lang="ru-RU" sz="1100" b="1" dirty="0">
            <a:solidFill>
              <a:srgbClr val="0070C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C617C0F-F1D5-424A-8E32-8B5C67C8C2D9}" type="parTrans" cxnId="{EBDD3FD4-EA66-4BE4-A539-CB0BA60027EB}">
      <dgm:prSet/>
      <dgm:spPr/>
      <dgm:t>
        <a:bodyPr/>
        <a:lstStyle/>
        <a:p>
          <a:endParaRPr lang="ru-RU"/>
        </a:p>
      </dgm:t>
    </dgm:pt>
    <dgm:pt modelId="{92287157-1F85-4084-A711-881C69C6E3EA}" type="sibTrans" cxnId="{EBDD3FD4-EA66-4BE4-A539-CB0BA60027EB}">
      <dgm:prSet/>
      <dgm:spPr>
        <a:ln>
          <a:solidFill>
            <a:schemeClr val="accent4">
              <a:lumMod val="50000"/>
              <a:alpha val="41000"/>
            </a:schemeClr>
          </a:solidFill>
        </a:ln>
      </dgm:spPr>
      <dgm:t>
        <a:bodyPr/>
        <a:lstStyle/>
        <a:p>
          <a:endParaRPr lang="ru-RU"/>
        </a:p>
      </dgm:t>
    </dgm:pt>
    <dgm:pt modelId="{B1D94514-E415-4320-974B-92F33275F7D8}" type="pres">
      <dgm:prSet presAssocID="{AAE4D349-972D-48DD-87CE-800601116AAD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F96CCDA9-E75C-4C24-AC45-5DF3A673E181}" type="pres">
      <dgm:prSet presAssocID="{AAE4D349-972D-48DD-87CE-800601116AAD}" presName="Name1" presStyleCnt="0"/>
      <dgm:spPr/>
    </dgm:pt>
    <dgm:pt modelId="{EE12027A-BA52-401B-93DF-83BA2A3EC66F}" type="pres">
      <dgm:prSet presAssocID="{AAE4D349-972D-48DD-87CE-800601116AAD}" presName="cycle" presStyleCnt="0"/>
      <dgm:spPr/>
    </dgm:pt>
    <dgm:pt modelId="{D915158A-2877-48DE-AC32-E3074C9B4A86}" type="pres">
      <dgm:prSet presAssocID="{AAE4D349-972D-48DD-87CE-800601116AAD}" presName="srcNode" presStyleLbl="node1" presStyleIdx="0" presStyleCnt="7"/>
      <dgm:spPr/>
    </dgm:pt>
    <dgm:pt modelId="{6431F3B2-57CC-4ADF-B9B8-F518077F894F}" type="pres">
      <dgm:prSet presAssocID="{AAE4D349-972D-48DD-87CE-800601116AAD}" presName="conn" presStyleLbl="parChTrans1D2" presStyleIdx="0" presStyleCnt="1" custLinFactNeighborX="-747" custLinFactNeighborY="1336"/>
      <dgm:spPr/>
      <dgm:t>
        <a:bodyPr/>
        <a:lstStyle/>
        <a:p>
          <a:endParaRPr lang="ru-RU"/>
        </a:p>
      </dgm:t>
    </dgm:pt>
    <dgm:pt modelId="{5B5CA652-0862-4C23-B121-1ABA4C8EA8F7}" type="pres">
      <dgm:prSet presAssocID="{AAE4D349-972D-48DD-87CE-800601116AAD}" presName="extraNode" presStyleLbl="node1" presStyleIdx="0" presStyleCnt="7"/>
      <dgm:spPr/>
    </dgm:pt>
    <dgm:pt modelId="{20862D57-D13D-475B-8970-A34B0EC85382}" type="pres">
      <dgm:prSet presAssocID="{AAE4D349-972D-48DD-87CE-800601116AAD}" presName="dstNode" presStyleLbl="node1" presStyleIdx="0" presStyleCnt="7"/>
      <dgm:spPr/>
    </dgm:pt>
    <dgm:pt modelId="{B42BED02-EDA3-4768-A724-3743DED839BC}" type="pres">
      <dgm:prSet presAssocID="{3379784E-8C97-452C-B35B-F9AA8976A57A}" presName="text_1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8ABE497-B268-45CB-B9EC-61C57C5A4F23}" type="pres">
      <dgm:prSet presAssocID="{3379784E-8C97-452C-B35B-F9AA8976A57A}" presName="accent_1" presStyleCnt="0"/>
      <dgm:spPr/>
    </dgm:pt>
    <dgm:pt modelId="{EC848C40-CCED-44EA-A75B-47BA56E90193}" type="pres">
      <dgm:prSet presAssocID="{3379784E-8C97-452C-B35B-F9AA8976A57A}" presName="accentRepeatNode" presStyleLbl="solidFgAcc1" presStyleIdx="0" presStyleCnt="7"/>
      <dgm:spPr>
        <a:solidFill>
          <a:schemeClr val="accent4">
            <a:lumMod val="20000"/>
            <a:lumOff val="80000"/>
          </a:schemeClr>
        </a:solidFill>
        <a:ln>
          <a:solidFill>
            <a:schemeClr val="accent4">
              <a:lumMod val="50000"/>
              <a:alpha val="27000"/>
            </a:schemeClr>
          </a:solidFill>
        </a:ln>
      </dgm:spPr>
      <dgm:t>
        <a:bodyPr/>
        <a:lstStyle/>
        <a:p>
          <a:endParaRPr lang="ru-RU"/>
        </a:p>
      </dgm:t>
    </dgm:pt>
    <dgm:pt modelId="{B9C5B830-C622-4342-B824-377E75934B7B}" type="pres">
      <dgm:prSet presAssocID="{D8DE2119-A3E3-4781-AD00-BE9BD7C733B7}" presName="text_2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6FB0398-82CB-47F5-8FD8-9F5D0525105A}" type="pres">
      <dgm:prSet presAssocID="{D8DE2119-A3E3-4781-AD00-BE9BD7C733B7}" presName="accent_2" presStyleCnt="0"/>
      <dgm:spPr/>
    </dgm:pt>
    <dgm:pt modelId="{D6162928-09BD-412F-8E15-627139129080}" type="pres">
      <dgm:prSet presAssocID="{D8DE2119-A3E3-4781-AD00-BE9BD7C733B7}" presName="accentRepeatNode" presStyleLbl="solidFgAcc1" presStyleIdx="1" presStyleCnt="7"/>
      <dgm:spPr>
        <a:solidFill>
          <a:schemeClr val="accent4">
            <a:lumMod val="20000"/>
            <a:lumOff val="80000"/>
          </a:schemeClr>
        </a:solidFill>
        <a:ln>
          <a:solidFill>
            <a:schemeClr val="accent4">
              <a:lumMod val="50000"/>
              <a:alpha val="27000"/>
            </a:schemeClr>
          </a:solidFill>
        </a:ln>
      </dgm:spPr>
      <dgm:t>
        <a:bodyPr/>
        <a:lstStyle/>
        <a:p>
          <a:endParaRPr lang="ru-RU"/>
        </a:p>
      </dgm:t>
    </dgm:pt>
    <dgm:pt modelId="{6DE87408-9C72-4897-B621-D69E45ADA14E}" type="pres">
      <dgm:prSet presAssocID="{4C1830DF-911B-431D-B3DA-AD03C402A28D}" presName="text_3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A56783B-7D9C-4B4C-843B-F3F8DFA01611}" type="pres">
      <dgm:prSet presAssocID="{4C1830DF-911B-431D-B3DA-AD03C402A28D}" presName="accent_3" presStyleCnt="0"/>
      <dgm:spPr/>
    </dgm:pt>
    <dgm:pt modelId="{AFB864DB-33DD-4ECB-A6D0-4D12A4B4FB9A}" type="pres">
      <dgm:prSet presAssocID="{4C1830DF-911B-431D-B3DA-AD03C402A28D}" presName="accentRepeatNode" presStyleLbl="solidFgAcc1" presStyleIdx="2" presStyleCnt="7"/>
      <dgm:spPr>
        <a:solidFill>
          <a:schemeClr val="accent4">
            <a:lumMod val="20000"/>
            <a:lumOff val="80000"/>
          </a:schemeClr>
        </a:solidFill>
        <a:ln>
          <a:solidFill>
            <a:schemeClr val="accent4">
              <a:lumMod val="50000"/>
              <a:alpha val="27000"/>
            </a:schemeClr>
          </a:solidFill>
        </a:ln>
      </dgm:spPr>
      <dgm:t>
        <a:bodyPr/>
        <a:lstStyle/>
        <a:p>
          <a:endParaRPr lang="ru-RU"/>
        </a:p>
      </dgm:t>
    </dgm:pt>
    <dgm:pt modelId="{6F4086C1-4C41-4226-BD44-0F23D890215C}" type="pres">
      <dgm:prSet presAssocID="{F807CC32-A859-400D-8911-C6155285FA5D}" presName="text_4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739D5A0-9B13-4611-9089-28C1EF0BAF9B}" type="pres">
      <dgm:prSet presAssocID="{F807CC32-A859-400D-8911-C6155285FA5D}" presName="accent_4" presStyleCnt="0"/>
      <dgm:spPr/>
    </dgm:pt>
    <dgm:pt modelId="{2C64FCFB-B4AE-420F-8360-0C85FFCE3741}" type="pres">
      <dgm:prSet presAssocID="{F807CC32-A859-400D-8911-C6155285FA5D}" presName="accentRepeatNode" presStyleLbl="solidFgAcc1" presStyleIdx="3" presStyleCnt="7"/>
      <dgm:spPr>
        <a:solidFill>
          <a:schemeClr val="accent4">
            <a:lumMod val="20000"/>
            <a:lumOff val="80000"/>
          </a:schemeClr>
        </a:solidFill>
        <a:ln>
          <a:solidFill>
            <a:schemeClr val="accent4">
              <a:lumMod val="50000"/>
              <a:alpha val="27000"/>
            </a:schemeClr>
          </a:solidFill>
        </a:ln>
      </dgm:spPr>
      <dgm:t>
        <a:bodyPr/>
        <a:lstStyle/>
        <a:p>
          <a:endParaRPr lang="ru-RU"/>
        </a:p>
      </dgm:t>
    </dgm:pt>
    <dgm:pt modelId="{57983B61-5FC5-45C1-943B-9B71844CC0A4}" type="pres">
      <dgm:prSet presAssocID="{52F88587-ABC0-4E4B-A5FC-9E96AED7BACD}" presName="text_5" presStyleLbl="node1" presStyleIdx="4" presStyleCnt="7" custScaleY="12183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BCED743-91CC-40D1-8696-EAFF85966066}" type="pres">
      <dgm:prSet presAssocID="{52F88587-ABC0-4E4B-A5FC-9E96AED7BACD}" presName="accent_5" presStyleCnt="0"/>
      <dgm:spPr/>
    </dgm:pt>
    <dgm:pt modelId="{A9C1C454-8472-481E-A7DC-089ADD20BECB}" type="pres">
      <dgm:prSet presAssocID="{52F88587-ABC0-4E4B-A5FC-9E96AED7BACD}" presName="accentRepeatNode" presStyleLbl="solidFgAcc1" presStyleIdx="4" presStyleCnt="7"/>
      <dgm:spPr>
        <a:solidFill>
          <a:schemeClr val="accent4">
            <a:lumMod val="20000"/>
            <a:lumOff val="80000"/>
          </a:schemeClr>
        </a:solidFill>
        <a:ln>
          <a:solidFill>
            <a:schemeClr val="accent4">
              <a:lumMod val="50000"/>
              <a:alpha val="27000"/>
            </a:schemeClr>
          </a:solidFill>
        </a:ln>
      </dgm:spPr>
      <dgm:t>
        <a:bodyPr/>
        <a:lstStyle/>
        <a:p>
          <a:endParaRPr lang="ru-RU"/>
        </a:p>
      </dgm:t>
    </dgm:pt>
    <dgm:pt modelId="{94DCC389-4C7C-4117-A7E8-901F3D459723}" type="pres">
      <dgm:prSet presAssocID="{944C5D6D-5EB2-4A78-B517-D1631C7FA0F3}" presName="text_6" presStyleLbl="node1" presStyleIdx="5" presStyleCnt="7" custScaleY="13680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D07DDB0-1D1B-48F9-A873-CC0E50599CB7}" type="pres">
      <dgm:prSet presAssocID="{944C5D6D-5EB2-4A78-B517-D1631C7FA0F3}" presName="accent_6" presStyleCnt="0"/>
      <dgm:spPr/>
    </dgm:pt>
    <dgm:pt modelId="{997280DC-AC86-4800-924C-634D2BBE37EF}" type="pres">
      <dgm:prSet presAssocID="{944C5D6D-5EB2-4A78-B517-D1631C7FA0F3}" presName="accentRepeatNode" presStyleLbl="solidFgAcc1" presStyleIdx="5" presStyleCnt="7"/>
      <dgm:spPr>
        <a:solidFill>
          <a:schemeClr val="accent4">
            <a:lumMod val="20000"/>
            <a:lumOff val="80000"/>
          </a:schemeClr>
        </a:solidFill>
        <a:ln>
          <a:solidFill>
            <a:schemeClr val="accent4">
              <a:lumMod val="50000"/>
              <a:alpha val="27000"/>
            </a:schemeClr>
          </a:solidFill>
        </a:ln>
      </dgm:spPr>
      <dgm:t>
        <a:bodyPr/>
        <a:lstStyle/>
        <a:p>
          <a:endParaRPr lang="ru-RU"/>
        </a:p>
      </dgm:t>
    </dgm:pt>
    <dgm:pt modelId="{66174526-6B8E-4EF9-B5B1-4664046D0A02}" type="pres">
      <dgm:prSet presAssocID="{935DCDCB-D683-43F3-AE14-8E07AC283D19}" presName="text_7" presStyleLbl="node1" presStyleIdx="6" presStyleCnt="7" custLinFactNeighborY="1421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7214793-5FD0-4C70-ABCB-E5F0984153D7}" type="pres">
      <dgm:prSet presAssocID="{935DCDCB-D683-43F3-AE14-8E07AC283D19}" presName="accent_7" presStyleCnt="0"/>
      <dgm:spPr/>
    </dgm:pt>
    <dgm:pt modelId="{2E674B86-A1AC-496A-8E3A-08B26DE53605}" type="pres">
      <dgm:prSet presAssocID="{935DCDCB-D683-43F3-AE14-8E07AC283D19}" presName="accentRepeatNode" presStyleLbl="solidFgAcc1" presStyleIdx="6" presStyleCnt="7"/>
      <dgm:spPr>
        <a:solidFill>
          <a:schemeClr val="accent4">
            <a:lumMod val="20000"/>
            <a:lumOff val="80000"/>
          </a:schemeClr>
        </a:solidFill>
        <a:ln>
          <a:solidFill>
            <a:schemeClr val="accent4">
              <a:lumMod val="50000"/>
              <a:alpha val="27000"/>
            </a:schemeClr>
          </a:solidFill>
        </a:ln>
      </dgm:spPr>
      <dgm:t>
        <a:bodyPr/>
        <a:lstStyle/>
        <a:p>
          <a:endParaRPr lang="ru-RU"/>
        </a:p>
      </dgm:t>
    </dgm:pt>
  </dgm:ptLst>
  <dgm:cxnLst>
    <dgm:cxn modelId="{6549DEDE-313C-4D2C-8141-AB0FE5412142}" srcId="{AAE4D349-972D-48DD-87CE-800601116AAD}" destId="{935DCDCB-D683-43F3-AE14-8E07AC283D19}" srcOrd="6" destOrd="0" parTransId="{52DF6081-351C-4CC5-B303-62225ADA431E}" sibTransId="{739AD047-6E9C-4A15-8DE5-063D31C2505F}"/>
    <dgm:cxn modelId="{F08E755C-55D3-40A2-8AF4-7DA0E0B23963}" srcId="{AAE4D349-972D-48DD-87CE-800601116AAD}" destId="{F807CC32-A859-400D-8911-C6155285FA5D}" srcOrd="3" destOrd="0" parTransId="{E655CBE6-9392-4ABE-AEE5-72192F6531FC}" sibTransId="{FEDBA7E7-F03D-429A-BF39-0EA9A0A2A04E}"/>
    <dgm:cxn modelId="{AC59EC49-8F47-4B71-9EA6-73A38DCBD2D5}" type="presOf" srcId="{944C5D6D-5EB2-4A78-B517-D1631C7FA0F3}" destId="{94DCC389-4C7C-4117-A7E8-901F3D459723}" srcOrd="0" destOrd="0" presId="urn:microsoft.com/office/officeart/2008/layout/VerticalCurvedList"/>
    <dgm:cxn modelId="{6D97C75D-48AC-4AC5-92CB-0F4C58145902}" srcId="{AAE4D349-972D-48DD-87CE-800601116AAD}" destId="{944C5D6D-5EB2-4A78-B517-D1631C7FA0F3}" srcOrd="5" destOrd="0" parTransId="{B4F8E4F2-3359-4B47-97F1-CC65F2DB6111}" sibTransId="{F6C8972B-7642-4DBC-A17B-830488A3C31F}"/>
    <dgm:cxn modelId="{D8CA8C6C-3400-48B4-8771-64DC7263792F}" srcId="{AAE4D349-972D-48DD-87CE-800601116AAD}" destId="{4C1830DF-911B-431D-B3DA-AD03C402A28D}" srcOrd="2" destOrd="0" parTransId="{C0F7C112-3BB0-4FC5-A50E-EB1A87EDB0FE}" sibTransId="{85B7BC17-CF73-4CF4-BAA5-8C936AC191DB}"/>
    <dgm:cxn modelId="{32A677F8-8CD8-49B1-ACC6-DC1D65315355}" type="presOf" srcId="{92287157-1F85-4084-A711-881C69C6E3EA}" destId="{6431F3B2-57CC-4ADF-B9B8-F518077F894F}" srcOrd="0" destOrd="0" presId="urn:microsoft.com/office/officeart/2008/layout/VerticalCurvedList"/>
    <dgm:cxn modelId="{390F2A7F-8289-49B2-AEF7-6C2E91D64768}" type="presOf" srcId="{AAE4D349-972D-48DD-87CE-800601116AAD}" destId="{B1D94514-E415-4320-974B-92F33275F7D8}" srcOrd="0" destOrd="0" presId="urn:microsoft.com/office/officeart/2008/layout/VerticalCurvedList"/>
    <dgm:cxn modelId="{EBDD3FD4-EA66-4BE4-A539-CB0BA60027EB}" srcId="{AAE4D349-972D-48DD-87CE-800601116AAD}" destId="{3379784E-8C97-452C-B35B-F9AA8976A57A}" srcOrd="0" destOrd="0" parTransId="{3C617C0F-F1D5-424A-8E32-8B5C67C8C2D9}" sibTransId="{92287157-1F85-4084-A711-881C69C6E3EA}"/>
    <dgm:cxn modelId="{74114FE0-B295-4406-A763-0F65E757FED0}" type="presOf" srcId="{3379784E-8C97-452C-B35B-F9AA8976A57A}" destId="{B42BED02-EDA3-4768-A724-3743DED839BC}" srcOrd="0" destOrd="0" presId="urn:microsoft.com/office/officeart/2008/layout/VerticalCurvedList"/>
    <dgm:cxn modelId="{9C29AF63-4880-4C6B-BB79-D688C5B55110}" type="presOf" srcId="{935DCDCB-D683-43F3-AE14-8E07AC283D19}" destId="{66174526-6B8E-4EF9-B5B1-4664046D0A02}" srcOrd="0" destOrd="0" presId="urn:microsoft.com/office/officeart/2008/layout/VerticalCurvedList"/>
    <dgm:cxn modelId="{22D241FE-D05D-44EE-967D-7FE2D866C184}" srcId="{AAE4D349-972D-48DD-87CE-800601116AAD}" destId="{52F88587-ABC0-4E4B-A5FC-9E96AED7BACD}" srcOrd="4" destOrd="0" parTransId="{F933874B-FEBF-4ABD-953C-D2E343E2AB67}" sibTransId="{234C199C-7CAC-4870-B4FC-AF547BB6CDDD}"/>
    <dgm:cxn modelId="{0B3BF698-5656-4DDD-A7E0-562820E45A41}" type="presOf" srcId="{4C1830DF-911B-431D-B3DA-AD03C402A28D}" destId="{6DE87408-9C72-4897-B621-D69E45ADA14E}" srcOrd="0" destOrd="0" presId="urn:microsoft.com/office/officeart/2008/layout/VerticalCurvedList"/>
    <dgm:cxn modelId="{40F18E56-C2D2-41E7-B8FB-97ECACAF8BC7}" type="presOf" srcId="{D8DE2119-A3E3-4781-AD00-BE9BD7C733B7}" destId="{B9C5B830-C622-4342-B824-377E75934B7B}" srcOrd="0" destOrd="0" presId="urn:microsoft.com/office/officeart/2008/layout/VerticalCurvedList"/>
    <dgm:cxn modelId="{3AD1F9BF-E051-42D8-99A5-B8D50639B160}" type="presOf" srcId="{F807CC32-A859-400D-8911-C6155285FA5D}" destId="{6F4086C1-4C41-4226-BD44-0F23D890215C}" srcOrd="0" destOrd="0" presId="urn:microsoft.com/office/officeart/2008/layout/VerticalCurvedList"/>
    <dgm:cxn modelId="{2E31FB05-91A0-4B9B-9BF9-D89BB7A08F72}" srcId="{AAE4D349-972D-48DD-87CE-800601116AAD}" destId="{D8DE2119-A3E3-4781-AD00-BE9BD7C733B7}" srcOrd="1" destOrd="0" parTransId="{99E9A981-72A9-4685-887F-F4EDECCF430D}" sibTransId="{80771C8D-BBFC-4940-89B1-E57734135256}"/>
    <dgm:cxn modelId="{5D0B4A71-C8D7-4B24-8403-83333B3B8F6C}" type="presOf" srcId="{52F88587-ABC0-4E4B-A5FC-9E96AED7BACD}" destId="{57983B61-5FC5-45C1-943B-9B71844CC0A4}" srcOrd="0" destOrd="0" presId="urn:microsoft.com/office/officeart/2008/layout/VerticalCurvedList"/>
    <dgm:cxn modelId="{BBC63141-0A16-4FBD-B087-287401F90BEC}" type="presParOf" srcId="{B1D94514-E415-4320-974B-92F33275F7D8}" destId="{F96CCDA9-E75C-4C24-AC45-5DF3A673E181}" srcOrd="0" destOrd="0" presId="urn:microsoft.com/office/officeart/2008/layout/VerticalCurvedList"/>
    <dgm:cxn modelId="{E6AE5C61-B94D-4A52-801D-A76BCDB9DB99}" type="presParOf" srcId="{F96CCDA9-E75C-4C24-AC45-5DF3A673E181}" destId="{EE12027A-BA52-401B-93DF-83BA2A3EC66F}" srcOrd="0" destOrd="0" presId="urn:microsoft.com/office/officeart/2008/layout/VerticalCurvedList"/>
    <dgm:cxn modelId="{61B25D7D-F4AB-44CC-8054-10A9B01C8DB0}" type="presParOf" srcId="{EE12027A-BA52-401B-93DF-83BA2A3EC66F}" destId="{D915158A-2877-48DE-AC32-E3074C9B4A86}" srcOrd="0" destOrd="0" presId="urn:microsoft.com/office/officeart/2008/layout/VerticalCurvedList"/>
    <dgm:cxn modelId="{AD12A97B-1778-4D31-84A2-7609CCD060E2}" type="presParOf" srcId="{EE12027A-BA52-401B-93DF-83BA2A3EC66F}" destId="{6431F3B2-57CC-4ADF-B9B8-F518077F894F}" srcOrd="1" destOrd="0" presId="urn:microsoft.com/office/officeart/2008/layout/VerticalCurvedList"/>
    <dgm:cxn modelId="{504E3B0A-75E1-4909-BA5E-66A5231B224B}" type="presParOf" srcId="{EE12027A-BA52-401B-93DF-83BA2A3EC66F}" destId="{5B5CA652-0862-4C23-B121-1ABA4C8EA8F7}" srcOrd="2" destOrd="0" presId="urn:microsoft.com/office/officeart/2008/layout/VerticalCurvedList"/>
    <dgm:cxn modelId="{9949E924-27BB-465C-A017-B595437C5744}" type="presParOf" srcId="{EE12027A-BA52-401B-93DF-83BA2A3EC66F}" destId="{20862D57-D13D-475B-8970-A34B0EC85382}" srcOrd="3" destOrd="0" presId="urn:microsoft.com/office/officeart/2008/layout/VerticalCurvedList"/>
    <dgm:cxn modelId="{AF6B47E1-6044-4E48-A5E5-8BE352DAB7BD}" type="presParOf" srcId="{F96CCDA9-E75C-4C24-AC45-5DF3A673E181}" destId="{B42BED02-EDA3-4768-A724-3743DED839BC}" srcOrd="1" destOrd="0" presId="urn:microsoft.com/office/officeart/2008/layout/VerticalCurvedList"/>
    <dgm:cxn modelId="{D78F6B0B-DCD0-4C5D-A49B-D25C633028BC}" type="presParOf" srcId="{F96CCDA9-E75C-4C24-AC45-5DF3A673E181}" destId="{38ABE497-B268-45CB-B9EC-61C57C5A4F23}" srcOrd="2" destOrd="0" presId="urn:microsoft.com/office/officeart/2008/layout/VerticalCurvedList"/>
    <dgm:cxn modelId="{BF919972-8AC0-4DCC-82CD-BE4882B0425A}" type="presParOf" srcId="{38ABE497-B268-45CB-B9EC-61C57C5A4F23}" destId="{EC848C40-CCED-44EA-A75B-47BA56E90193}" srcOrd="0" destOrd="0" presId="urn:microsoft.com/office/officeart/2008/layout/VerticalCurvedList"/>
    <dgm:cxn modelId="{BBF8EA27-C94E-4DF1-A52E-214872A51A58}" type="presParOf" srcId="{F96CCDA9-E75C-4C24-AC45-5DF3A673E181}" destId="{B9C5B830-C622-4342-B824-377E75934B7B}" srcOrd="3" destOrd="0" presId="urn:microsoft.com/office/officeart/2008/layout/VerticalCurvedList"/>
    <dgm:cxn modelId="{7D725BFF-CB2A-4CD3-BC83-BAF36F3102F9}" type="presParOf" srcId="{F96CCDA9-E75C-4C24-AC45-5DF3A673E181}" destId="{56FB0398-82CB-47F5-8FD8-9F5D0525105A}" srcOrd="4" destOrd="0" presId="urn:microsoft.com/office/officeart/2008/layout/VerticalCurvedList"/>
    <dgm:cxn modelId="{EBADC75A-28C6-4045-9E22-90C066D5024A}" type="presParOf" srcId="{56FB0398-82CB-47F5-8FD8-9F5D0525105A}" destId="{D6162928-09BD-412F-8E15-627139129080}" srcOrd="0" destOrd="0" presId="urn:microsoft.com/office/officeart/2008/layout/VerticalCurvedList"/>
    <dgm:cxn modelId="{F2B3C4B3-A764-4722-B579-17D94E2780A6}" type="presParOf" srcId="{F96CCDA9-E75C-4C24-AC45-5DF3A673E181}" destId="{6DE87408-9C72-4897-B621-D69E45ADA14E}" srcOrd="5" destOrd="0" presId="urn:microsoft.com/office/officeart/2008/layout/VerticalCurvedList"/>
    <dgm:cxn modelId="{3D9F57ED-044C-4992-B73B-1FE2C89C8F70}" type="presParOf" srcId="{F96CCDA9-E75C-4C24-AC45-5DF3A673E181}" destId="{BA56783B-7D9C-4B4C-843B-F3F8DFA01611}" srcOrd="6" destOrd="0" presId="urn:microsoft.com/office/officeart/2008/layout/VerticalCurvedList"/>
    <dgm:cxn modelId="{C86CB38D-4DDF-4A19-B7AA-CBE661B8C08B}" type="presParOf" srcId="{BA56783B-7D9C-4B4C-843B-F3F8DFA01611}" destId="{AFB864DB-33DD-4ECB-A6D0-4D12A4B4FB9A}" srcOrd="0" destOrd="0" presId="urn:microsoft.com/office/officeart/2008/layout/VerticalCurvedList"/>
    <dgm:cxn modelId="{CAFECADF-0420-4017-B33F-1932E8077269}" type="presParOf" srcId="{F96CCDA9-E75C-4C24-AC45-5DF3A673E181}" destId="{6F4086C1-4C41-4226-BD44-0F23D890215C}" srcOrd="7" destOrd="0" presId="urn:microsoft.com/office/officeart/2008/layout/VerticalCurvedList"/>
    <dgm:cxn modelId="{558E9791-4D88-47B7-AAE1-B604043EE2A2}" type="presParOf" srcId="{F96CCDA9-E75C-4C24-AC45-5DF3A673E181}" destId="{A739D5A0-9B13-4611-9089-28C1EF0BAF9B}" srcOrd="8" destOrd="0" presId="urn:microsoft.com/office/officeart/2008/layout/VerticalCurvedList"/>
    <dgm:cxn modelId="{845C1162-18E5-44F4-A324-3D4DE9D3068E}" type="presParOf" srcId="{A739D5A0-9B13-4611-9089-28C1EF0BAF9B}" destId="{2C64FCFB-B4AE-420F-8360-0C85FFCE3741}" srcOrd="0" destOrd="0" presId="urn:microsoft.com/office/officeart/2008/layout/VerticalCurvedList"/>
    <dgm:cxn modelId="{BC9DD974-3422-4DBA-BAE6-76073474BD76}" type="presParOf" srcId="{F96CCDA9-E75C-4C24-AC45-5DF3A673E181}" destId="{57983B61-5FC5-45C1-943B-9B71844CC0A4}" srcOrd="9" destOrd="0" presId="urn:microsoft.com/office/officeart/2008/layout/VerticalCurvedList"/>
    <dgm:cxn modelId="{FF147EA5-29A4-49E4-9439-E292EF7A5FBE}" type="presParOf" srcId="{F96CCDA9-E75C-4C24-AC45-5DF3A673E181}" destId="{4BCED743-91CC-40D1-8696-EAFF85966066}" srcOrd="10" destOrd="0" presId="urn:microsoft.com/office/officeart/2008/layout/VerticalCurvedList"/>
    <dgm:cxn modelId="{81C98DD5-B925-4116-974A-A7AC3B26813D}" type="presParOf" srcId="{4BCED743-91CC-40D1-8696-EAFF85966066}" destId="{A9C1C454-8472-481E-A7DC-089ADD20BECB}" srcOrd="0" destOrd="0" presId="urn:microsoft.com/office/officeart/2008/layout/VerticalCurvedList"/>
    <dgm:cxn modelId="{24A3EF03-8E96-4791-857D-55088C8BB655}" type="presParOf" srcId="{F96CCDA9-E75C-4C24-AC45-5DF3A673E181}" destId="{94DCC389-4C7C-4117-A7E8-901F3D459723}" srcOrd="11" destOrd="0" presId="urn:microsoft.com/office/officeart/2008/layout/VerticalCurvedList"/>
    <dgm:cxn modelId="{DAB27F83-7FAB-4FE3-B26B-2261B5D40156}" type="presParOf" srcId="{F96CCDA9-E75C-4C24-AC45-5DF3A673E181}" destId="{BD07DDB0-1D1B-48F9-A873-CC0E50599CB7}" srcOrd="12" destOrd="0" presId="urn:microsoft.com/office/officeart/2008/layout/VerticalCurvedList"/>
    <dgm:cxn modelId="{E0718C63-E809-4690-B058-56FFBEE6FB90}" type="presParOf" srcId="{BD07DDB0-1D1B-48F9-A873-CC0E50599CB7}" destId="{997280DC-AC86-4800-924C-634D2BBE37EF}" srcOrd="0" destOrd="0" presId="urn:microsoft.com/office/officeart/2008/layout/VerticalCurvedList"/>
    <dgm:cxn modelId="{2571B6B4-C849-4C82-AE40-CA09C77EB2EF}" type="presParOf" srcId="{F96CCDA9-E75C-4C24-AC45-5DF3A673E181}" destId="{66174526-6B8E-4EF9-B5B1-4664046D0A02}" srcOrd="13" destOrd="0" presId="urn:microsoft.com/office/officeart/2008/layout/VerticalCurvedList"/>
    <dgm:cxn modelId="{CED52BF3-0734-4FA5-9EDB-31931C7AC605}" type="presParOf" srcId="{F96CCDA9-E75C-4C24-AC45-5DF3A673E181}" destId="{57214793-5FD0-4C70-ABCB-E5F0984153D7}" srcOrd="14" destOrd="0" presId="urn:microsoft.com/office/officeart/2008/layout/VerticalCurvedList"/>
    <dgm:cxn modelId="{A29EE93D-5979-4496-8705-0BD61E615E4E}" type="presParOf" srcId="{57214793-5FD0-4C70-ABCB-E5F0984153D7}" destId="{2E674B86-A1AC-496A-8E3A-08B26DE53605}" srcOrd="0" destOrd="0" presId="urn:microsoft.com/office/officeart/2008/layout/VerticalCurvedList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7EBD9CA-8CA2-4BB4-BE4C-645018A8124E}" type="doc">
      <dgm:prSet loTypeId="urn:microsoft.com/office/officeart/2005/8/layout/radial1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D159892-C9D9-4828-A022-129335266852}">
      <dgm:prSet phldrT="[Текст]" custT="1"/>
      <dgm:spPr>
        <a:solidFill>
          <a:schemeClr val="accent2">
            <a:lumMod val="60000"/>
            <a:lumOff val="40000"/>
          </a:schemeClr>
        </a:solidFill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ru-RU" sz="1000" b="1" kern="1200" dirty="0" smtClean="0">
              <a:solidFill>
                <a:srgbClr val="00B050"/>
              </a:solidFill>
              <a:latin typeface="Book Antiqua" panose="02040602050305030304" pitchFamily="18" charset="0"/>
              <a:ea typeface="+mn-ea"/>
              <a:cs typeface="Arial" charset="0"/>
            </a:rPr>
            <a:t>НСИ</a:t>
          </a:r>
          <a:endParaRPr lang="ru-RU" sz="1000" b="1" kern="1200" dirty="0">
            <a:solidFill>
              <a:srgbClr val="00B050"/>
            </a:solidFill>
            <a:latin typeface="Book Antiqua" panose="02040602050305030304" pitchFamily="18" charset="0"/>
            <a:ea typeface="+mn-ea"/>
            <a:cs typeface="Arial" charset="0"/>
          </a:endParaRPr>
        </a:p>
      </dgm:t>
    </dgm:pt>
    <dgm:pt modelId="{DA39D726-DD3C-4D36-8749-D2953BEF69B6}" type="parTrans" cxnId="{194EC973-6E2D-41E4-8C2D-1A9592A493CD}">
      <dgm:prSet/>
      <dgm:spPr/>
      <dgm:t>
        <a:bodyPr/>
        <a:lstStyle/>
        <a:p>
          <a:endParaRPr lang="ru-RU" sz="1000"/>
        </a:p>
      </dgm:t>
    </dgm:pt>
    <dgm:pt modelId="{2694B13B-CC3A-4F30-BD6F-94460E419A05}" type="sibTrans" cxnId="{194EC973-6E2D-41E4-8C2D-1A9592A493CD}">
      <dgm:prSet/>
      <dgm:spPr/>
      <dgm:t>
        <a:bodyPr/>
        <a:lstStyle/>
        <a:p>
          <a:endParaRPr lang="ru-RU" sz="1000"/>
        </a:p>
      </dgm:t>
    </dgm:pt>
    <dgm:pt modelId="{F0F0346E-6374-46AC-8536-DBCD083DB4A5}">
      <dgm:prSet phldrT="[Текст]" custT="1"/>
      <dgm:spPr>
        <a:solidFill>
          <a:srgbClr val="CCFF99"/>
        </a:solidFill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ru-RU" sz="1000" b="1" kern="1200" dirty="0" smtClean="0">
              <a:solidFill>
                <a:srgbClr val="00B050"/>
              </a:solidFill>
              <a:latin typeface="Book Antiqua" panose="02040602050305030304" pitchFamily="18" charset="0"/>
              <a:ea typeface="+mn-ea"/>
              <a:cs typeface="Arial" charset="0"/>
            </a:rPr>
            <a:t>ПУЗ ЭБ</a:t>
          </a:r>
          <a:endParaRPr lang="ru-RU" sz="1000" b="1" kern="1200" dirty="0">
            <a:solidFill>
              <a:srgbClr val="00B050"/>
            </a:solidFill>
            <a:latin typeface="Book Antiqua" panose="02040602050305030304" pitchFamily="18" charset="0"/>
            <a:ea typeface="+mn-ea"/>
            <a:cs typeface="Arial" charset="0"/>
          </a:endParaRPr>
        </a:p>
      </dgm:t>
    </dgm:pt>
    <dgm:pt modelId="{56038E84-27CB-400D-9DCA-5456B3330F77}" type="parTrans" cxnId="{7A541999-6B7F-4698-8D35-621EBD0423D2}">
      <dgm:prSet custT="1"/>
      <dgm:spPr/>
      <dgm:t>
        <a:bodyPr/>
        <a:lstStyle/>
        <a:p>
          <a:endParaRPr lang="ru-RU" sz="1000"/>
        </a:p>
      </dgm:t>
    </dgm:pt>
    <dgm:pt modelId="{7A9F2633-33C9-4B30-AC9D-A539C2624CB6}" type="sibTrans" cxnId="{7A541999-6B7F-4698-8D35-621EBD0423D2}">
      <dgm:prSet/>
      <dgm:spPr/>
      <dgm:t>
        <a:bodyPr/>
        <a:lstStyle/>
        <a:p>
          <a:endParaRPr lang="ru-RU" sz="1000"/>
        </a:p>
      </dgm:t>
    </dgm:pt>
    <dgm:pt modelId="{B5A98184-9FFA-4745-A2A7-0CB22B960EAE}">
      <dgm:prSet phldrT="[Текст]" custT="1"/>
      <dgm:spPr>
        <a:solidFill>
          <a:srgbClr val="CCFF99"/>
        </a:solidFill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ru-RU" sz="1000" b="1" kern="1200" dirty="0" smtClean="0">
              <a:solidFill>
                <a:srgbClr val="00B050"/>
              </a:solidFill>
              <a:latin typeface="Book Antiqua" panose="02040602050305030304" pitchFamily="18" charset="0"/>
              <a:ea typeface="+mn-ea"/>
              <a:cs typeface="Arial" charset="0"/>
            </a:rPr>
            <a:t>ПУР ЭБ</a:t>
          </a:r>
          <a:endParaRPr lang="ru-RU" sz="1000" b="1" kern="1200" dirty="0">
            <a:solidFill>
              <a:srgbClr val="00B050"/>
            </a:solidFill>
            <a:latin typeface="Book Antiqua" panose="02040602050305030304" pitchFamily="18" charset="0"/>
            <a:ea typeface="+mn-ea"/>
            <a:cs typeface="Arial" charset="0"/>
          </a:endParaRPr>
        </a:p>
      </dgm:t>
    </dgm:pt>
    <dgm:pt modelId="{32499DE0-F8AA-4CD4-B4F6-560E3AA9F2AC}" type="parTrans" cxnId="{F5A85550-44A0-4D66-9E7B-E632B0E0044D}">
      <dgm:prSet custT="1"/>
      <dgm:spPr/>
      <dgm:t>
        <a:bodyPr/>
        <a:lstStyle/>
        <a:p>
          <a:endParaRPr lang="ru-RU" sz="1000"/>
        </a:p>
      </dgm:t>
    </dgm:pt>
    <dgm:pt modelId="{49770CA6-A625-4E22-9B98-8AB8261C763B}" type="sibTrans" cxnId="{F5A85550-44A0-4D66-9E7B-E632B0E0044D}">
      <dgm:prSet/>
      <dgm:spPr/>
      <dgm:t>
        <a:bodyPr/>
        <a:lstStyle/>
        <a:p>
          <a:endParaRPr lang="ru-RU" sz="1000"/>
        </a:p>
      </dgm:t>
    </dgm:pt>
    <dgm:pt modelId="{4B8EF090-3523-4482-A26F-8042A6D0B78D}">
      <dgm:prSet phldrT="[Текст]" custT="1"/>
      <dgm:spPr>
        <a:solidFill>
          <a:srgbClr val="CCFF99"/>
        </a:solidFill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ru-RU" sz="1000" b="1" kern="1200" dirty="0" smtClean="0">
              <a:solidFill>
                <a:srgbClr val="00B050"/>
              </a:solidFill>
              <a:latin typeface="Book Antiqua" panose="02040602050305030304" pitchFamily="18" charset="0"/>
              <a:ea typeface="+mn-ea"/>
              <a:cs typeface="Arial" charset="0"/>
            </a:rPr>
            <a:t>БВПГУ ЭБ</a:t>
          </a:r>
          <a:endParaRPr lang="ru-RU" sz="1000" b="1" kern="1200" dirty="0">
            <a:solidFill>
              <a:srgbClr val="00B050"/>
            </a:solidFill>
            <a:latin typeface="Book Antiqua" panose="02040602050305030304" pitchFamily="18" charset="0"/>
            <a:ea typeface="+mn-ea"/>
            <a:cs typeface="Arial" charset="0"/>
          </a:endParaRPr>
        </a:p>
      </dgm:t>
    </dgm:pt>
    <dgm:pt modelId="{B8F4FC9A-0E63-4C74-85B1-D6F7F92E0D66}" type="parTrans" cxnId="{B4BC2AEC-2AAD-4015-844B-246C1958910B}">
      <dgm:prSet custT="1"/>
      <dgm:spPr/>
      <dgm:t>
        <a:bodyPr/>
        <a:lstStyle/>
        <a:p>
          <a:endParaRPr lang="ru-RU" sz="1000"/>
        </a:p>
      </dgm:t>
    </dgm:pt>
    <dgm:pt modelId="{E86B7BE0-D46E-4CC2-9CF2-6E628A92797F}" type="sibTrans" cxnId="{B4BC2AEC-2AAD-4015-844B-246C1958910B}">
      <dgm:prSet/>
      <dgm:spPr/>
      <dgm:t>
        <a:bodyPr/>
        <a:lstStyle/>
        <a:p>
          <a:endParaRPr lang="ru-RU" sz="1000"/>
        </a:p>
      </dgm:t>
    </dgm:pt>
    <dgm:pt modelId="{94BE3868-1153-4DCF-834B-4299CB3D0DB1}">
      <dgm:prSet phldrT="[Текст]" custT="1"/>
      <dgm:spPr>
        <a:solidFill>
          <a:srgbClr val="CCFF99"/>
        </a:solidFill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ru-RU" sz="1000" b="1" kern="1200" dirty="0" err="1" smtClean="0">
              <a:solidFill>
                <a:srgbClr val="00B050"/>
              </a:solidFill>
              <a:latin typeface="Book Antiqua" panose="02040602050305030304" pitchFamily="18" charset="0"/>
              <a:ea typeface="+mn-ea"/>
              <a:cs typeface="Arial" charset="0"/>
            </a:rPr>
            <a:t>ПУиО</a:t>
          </a:r>
          <a:r>
            <a:rPr lang="ru-RU" sz="1000" b="1" kern="1200" dirty="0" smtClean="0">
              <a:solidFill>
                <a:srgbClr val="00B050"/>
              </a:solidFill>
              <a:latin typeface="Book Antiqua" panose="02040602050305030304" pitchFamily="18" charset="0"/>
              <a:ea typeface="+mn-ea"/>
              <a:cs typeface="Arial" charset="0"/>
            </a:rPr>
            <a:t> ЭБ</a:t>
          </a:r>
          <a:endParaRPr lang="ru-RU" sz="1000" b="1" kern="1200" dirty="0">
            <a:solidFill>
              <a:srgbClr val="00B050"/>
            </a:solidFill>
            <a:latin typeface="Book Antiqua" panose="02040602050305030304" pitchFamily="18" charset="0"/>
            <a:ea typeface="+mn-ea"/>
            <a:cs typeface="Arial" charset="0"/>
          </a:endParaRPr>
        </a:p>
      </dgm:t>
    </dgm:pt>
    <dgm:pt modelId="{7735DB4F-9465-4E0A-98D7-A5B0C027BF4D}" type="parTrans" cxnId="{9F7461CC-9653-4023-9C1F-68E5A2969315}">
      <dgm:prSet custT="1"/>
      <dgm:spPr/>
      <dgm:t>
        <a:bodyPr/>
        <a:lstStyle/>
        <a:p>
          <a:endParaRPr lang="ru-RU" sz="1000"/>
        </a:p>
      </dgm:t>
    </dgm:pt>
    <dgm:pt modelId="{99B36825-A12A-43F8-9A27-FA29AF622EFA}" type="sibTrans" cxnId="{9F7461CC-9653-4023-9C1F-68E5A2969315}">
      <dgm:prSet/>
      <dgm:spPr/>
      <dgm:t>
        <a:bodyPr/>
        <a:lstStyle/>
        <a:p>
          <a:endParaRPr lang="ru-RU" sz="1000"/>
        </a:p>
      </dgm:t>
    </dgm:pt>
    <dgm:pt modelId="{8EB7C209-F750-438D-91B1-1F273A891584}">
      <dgm:prSet custT="1"/>
      <dgm:spPr>
        <a:solidFill>
          <a:srgbClr val="CCFF99"/>
        </a:solidFill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ru-RU" sz="1000" b="1" kern="1200" dirty="0" smtClean="0">
              <a:solidFill>
                <a:srgbClr val="00B050"/>
              </a:solidFill>
              <a:latin typeface="Book Antiqua" panose="02040602050305030304" pitchFamily="18" charset="0"/>
              <a:ea typeface="+mn-ea"/>
              <a:cs typeface="Arial" charset="0"/>
            </a:rPr>
            <a:t>ЕПБС</a:t>
          </a:r>
          <a:endParaRPr lang="ru-RU" sz="1000" b="1" kern="1200" dirty="0">
            <a:solidFill>
              <a:srgbClr val="00B050"/>
            </a:solidFill>
            <a:latin typeface="Book Antiqua" panose="02040602050305030304" pitchFamily="18" charset="0"/>
            <a:ea typeface="+mn-ea"/>
            <a:cs typeface="Arial" charset="0"/>
          </a:endParaRPr>
        </a:p>
      </dgm:t>
    </dgm:pt>
    <dgm:pt modelId="{F8AB5117-F810-4D49-A396-28F601A389C1}" type="parTrans" cxnId="{40E4A213-A472-46F2-88AF-26AFA1873E1B}">
      <dgm:prSet custT="1"/>
      <dgm:spPr/>
      <dgm:t>
        <a:bodyPr/>
        <a:lstStyle/>
        <a:p>
          <a:endParaRPr lang="ru-RU" sz="1000"/>
        </a:p>
      </dgm:t>
    </dgm:pt>
    <dgm:pt modelId="{CAB1F84A-4855-48E6-AF7B-A81FA60407A9}" type="sibTrans" cxnId="{40E4A213-A472-46F2-88AF-26AFA1873E1B}">
      <dgm:prSet/>
      <dgm:spPr/>
      <dgm:t>
        <a:bodyPr/>
        <a:lstStyle/>
        <a:p>
          <a:endParaRPr lang="ru-RU" sz="1000"/>
        </a:p>
      </dgm:t>
    </dgm:pt>
    <dgm:pt modelId="{27D80530-9BDA-431C-BEC3-D0C911CD9A27}">
      <dgm:prSet custT="1"/>
      <dgm:spPr>
        <a:solidFill>
          <a:srgbClr val="FFFF99"/>
        </a:solidFill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ru-RU" sz="1000" b="1" kern="1200" dirty="0" smtClean="0">
              <a:solidFill>
                <a:srgbClr val="00B050"/>
              </a:solidFill>
              <a:latin typeface="Book Antiqua" panose="02040602050305030304" pitchFamily="18" charset="0"/>
              <a:ea typeface="+mn-ea"/>
              <a:cs typeface="Arial" charset="0"/>
            </a:rPr>
            <a:t>АСФК</a:t>
          </a:r>
          <a:endParaRPr lang="ru-RU" sz="1000" b="1" kern="1200" dirty="0">
            <a:solidFill>
              <a:srgbClr val="00B050"/>
            </a:solidFill>
            <a:latin typeface="Book Antiqua" panose="02040602050305030304" pitchFamily="18" charset="0"/>
            <a:ea typeface="+mn-ea"/>
            <a:cs typeface="Arial" charset="0"/>
          </a:endParaRPr>
        </a:p>
      </dgm:t>
    </dgm:pt>
    <dgm:pt modelId="{905BDA45-CF0F-4B50-B058-B161443D70F8}" type="parTrans" cxnId="{3F93EB91-AE9F-486A-8B90-87F19483E242}">
      <dgm:prSet custT="1"/>
      <dgm:spPr/>
      <dgm:t>
        <a:bodyPr/>
        <a:lstStyle/>
        <a:p>
          <a:endParaRPr lang="ru-RU" sz="1000"/>
        </a:p>
      </dgm:t>
    </dgm:pt>
    <dgm:pt modelId="{0BD43BCE-F917-4A55-8E2F-D050013ACA34}" type="sibTrans" cxnId="{3F93EB91-AE9F-486A-8B90-87F19483E242}">
      <dgm:prSet/>
      <dgm:spPr/>
      <dgm:t>
        <a:bodyPr/>
        <a:lstStyle/>
        <a:p>
          <a:endParaRPr lang="ru-RU" sz="1000"/>
        </a:p>
      </dgm:t>
    </dgm:pt>
    <dgm:pt modelId="{00D3B33A-6DD1-486F-84FA-6A824DFA2C49}">
      <dgm:prSet phldrT="[Текст]" custT="1"/>
      <dgm:spPr>
        <a:solidFill>
          <a:srgbClr val="CCFF99"/>
        </a:solidFill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ru-RU" sz="1000" b="1" kern="1200" dirty="0" err="1" smtClean="0">
              <a:solidFill>
                <a:srgbClr val="00B050"/>
              </a:solidFill>
              <a:latin typeface="Book Antiqua" panose="02040602050305030304" pitchFamily="18" charset="0"/>
              <a:ea typeface="+mn-ea"/>
              <a:cs typeface="Arial" charset="0"/>
            </a:rPr>
            <a:t>Бюдж</a:t>
          </a:r>
          <a:r>
            <a:rPr lang="ru-RU" sz="1000" b="1" kern="1200" dirty="0" smtClean="0">
              <a:solidFill>
                <a:srgbClr val="00B050"/>
              </a:solidFill>
              <a:latin typeface="Book Antiqua" panose="02040602050305030304" pitchFamily="18" charset="0"/>
              <a:ea typeface="+mn-ea"/>
              <a:cs typeface="Arial" charset="0"/>
            </a:rPr>
            <a:t> план</a:t>
          </a:r>
          <a:endParaRPr lang="ru-RU" sz="1000" b="1" kern="1200" dirty="0">
            <a:solidFill>
              <a:srgbClr val="00B050"/>
            </a:solidFill>
            <a:latin typeface="Book Antiqua" panose="02040602050305030304" pitchFamily="18" charset="0"/>
            <a:ea typeface="+mn-ea"/>
            <a:cs typeface="Arial" charset="0"/>
          </a:endParaRPr>
        </a:p>
      </dgm:t>
    </dgm:pt>
    <dgm:pt modelId="{96173D27-5DCB-4401-8808-55285D5CD253}" type="parTrans" cxnId="{3E7E76C1-3B04-4071-8138-8B944366A568}">
      <dgm:prSet/>
      <dgm:spPr/>
      <dgm:t>
        <a:bodyPr/>
        <a:lstStyle/>
        <a:p>
          <a:endParaRPr lang="ru-RU"/>
        </a:p>
      </dgm:t>
    </dgm:pt>
    <dgm:pt modelId="{9F5470AC-1ED9-4461-B245-3ADA10ED1995}" type="sibTrans" cxnId="{3E7E76C1-3B04-4071-8138-8B944366A568}">
      <dgm:prSet/>
      <dgm:spPr/>
      <dgm:t>
        <a:bodyPr/>
        <a:lstStyle/>
        <a:p>
          <a:endParaRPr lang="ru-RU"/>
        </a:p>
      </dgm:t>
    </dgm:pt>
    <dgm:pt modelId="{9E0DFF36-B035-4A8C-8F08-54DB19270C88}">
      <dgm:prSet custT="1"/>
      <dgm:spPr>
        <a:solidFill>
          <a:srgbClr val="FFFF99"/>
        </a:solidFill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ru-RU" sz="1000" b="1" kern="1200" dirty="0" smtClean="0">
              <a:solidFill>
                <a:srgbClr val="00B050"/>
              </a:solidFill>
              <a:latin typeface="Book Antiqua" panose="02040602050305030304" pitchFamily="18" charset="0"/>
              <a:ea typeface="+mn-ea"/>
              <a:cs typeface="Arial" charset="0"/>
            </a:rPr>
            <a:t>ГМУ</a:t>
          </a:r>
          <a:endParaRPr lang="ru-RU" sz="1000" b="1" kern="1200" dirty="0">
            <a:solidFill>
              <a:srgbClr val="00B050"/>
            </a:solidFill>
            <a:latin typeface="Book Antiqua" panose="02040602050305030304" pitchFamily="18" charset="0"/>
            <a:ea typeface="+mn-ea"/>
            <a:cs typeface="Arial" charset="0"/>
          </a:endParaRPr>
        </a:p>
      </dgm:t>
    </dgm:pt>
    <dgm:pt modelId="{38290126-6617-4FAD-8150-4BCDAA0C1CC1}" type="parTrans" cxnId="{B0280C51-28E2-4EA2-9147-8FE02B282731}">
      <dgm:prSet/>
      <dgm:spPr/>
      <dgm:t>
        <a:bodyPr/>
        <a:lstStyle/>
        <a:p>
          <a:endParaRPr lang="ru-RU"/>
        </a:p>
      </dgm:t>
    </dgm:pt>
    <dgm:pt modelId="{FF78B495-8375-459F-80BD-7EBAB8FACBAC}" type="sibTrans" cxnId="{B0280C51-28E2-4EA2-9147-8FE02B282731}">
      <dgm:prSet/>
      <dgm:spPr/>
      <dgm:t>
        <a:bodyPr/>
        <a:lstStyle/>
        <a:p>
          <a:endParaRPr lang="ru-RU"/>
        </a:p>
      </dgm:t>
    </dgm:pt>
    <dgm:pt modelId="{842A41FB-4015-4706-92F7-8343A1A6FB6A}">
      <dgm:prSet custT="1"/>
      <dgm:spPr>
        <a:solidFill>
          <a:srgbClr val="FFFF99"/>
        </a:solidFill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ru-RU" sz="1000" b="1" kern="1200" dirty="0" smtClean="0">
              <a:solidFill>
                <a:srgbClr val="00B050"/>
              </a:solidFill>
              <a:latin typeface="Book Antiqua" panose="02040602050305030304" pitchFamily="18" charset="0"/>
              <a:ea typeface="+mn-ea"/>
              <a:cs typeface="Arial" charset="0"/>
            </a:rPr>
            <a:t>ЕИС</a:t>
          </a:r>
          <a:endParaRPr lang="ru-RU" sz="1000" b="1" kern="1200" dirty="0">
            <a:solidFill>
              <a:srgbClr val="00B050"/>
            </a:solidFill>
            <a:latin typeface="Book Antiqua" panose="02040602050305030304" pitchFamily="18" charset="0"/>
            <a:ea typeface="+mn-ea"/>
            <a:cs typeface="Arial" charset="0"/>
          </a:endParaRPr>
        </a:p>
      </dgm:t>
    </dgm:pt>
    <dgm:pt modelId="{B8FDC06D-6AA7-4D92-B5D4-F27265ECE549}" type="parTrans" cxnId="{442D16E8-5375-4808-943F-ABF0017CE9FB}">
      <dgm:prSet/>
      <dgm:spPr/>
      <dgm:t>
        <a:bodyPr/>
        <a:lstStyle/>
        <a:p>
          <a:endParaRPr lang="ru-RU"/>
        </a:p>
      </dgm:t>
    </dgm:pt>
    <dgm:pt modelId="{C6BAA481-3518-4A4E-BE0E-A3F4039AFD84}" type="sibTrans" cxnId="{442D16E8-5375-4808-943F-ABF0017CE9FB}">
      <dgm:prSet/>
      <dgm:spPr/>
      <dgm:t>
        <a:bodyPr/>
        <a:lstStyle/>
        <a:p>
          <a:endParaRPr lang="ru-RU"/>
        </a:p>
      </dgm:t>
    </dgm:pt>
    <dgm:pt modelId="{AD81BEE4-6C09-4AB4-94E4-6CF8681D9B9E}" type="pres">
      <dgm:prSet presAssocID="{67EBD9CA-8CA2-4BB4-BE4C-645018A8124E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FC524B-C2BC-413F-A19C-E223F1732779}" type="pres">
      <dgm:prSet presAssocID="{FD159892-C9D9-4828-A022-129335266852}" presName="centerShape" presStyleLbl="node0" presStyleIdx="0" presStyleCnt="1" custScaleX="116164" custScaleY="116888" custLinFactNeighborX="0" custLinFactNeighborY="-1370"/>
      <dgm:spPr/>
      <dgm:t>
        <a:bodyPr/>
        <a:lstStyle/>
        <a:p>
          <a:endParaRPr lang="ru-RU"/>
        </a:p>
      </dgm:t>
    </dgm:pt>
    <dgm:pt modelId="{76627734-EED0-4FE0-A8FE-6D2D58E244C8}" type="pres">
      <dgm:prSet presAssocID="{56038E84-27CB-400D-9DCA-5456B3330F77}" presName="Name9" presStyleLbl="parChTrans1D2" presStyleIdx="0" presStyleCnt="9"/>
      <dgm:spPr/>
      <dgm:t>
        <a:bodyPr/>
        <a:lstStyle/>
        <a:p>
          <a:endParaRPr lang="ru-RU"/>
        </a:p>
      </dgm:t>
    </dgm:pt>
    <dgm:pt modelId="{FCADA423-79F4-43C9-A72F-158A422B90E6}" type="pres">
      <dgm:prSet presAssocID="{56038E84-27CB-400D-9DCA-5456B3330F77}" presName="connTx" presStyleLbl="parChTrans1D2" presStyleIdx="0" presStyleCnt="9"/>
      <dgm:spPr/>
      <dgm:t>
        <a:bodyPr/>
        <a:lstStyle/>
        <a:p>
          <a:endParaRPr lang="ru-RU"/>
        </a:p>
      </dgm:t>
    </dgm:pt>
    <dgm:pt modelId="{3166E643-2303-43FC-BE79-A0C9B02DF7F5}" type="pres">
      <dgm:prSet presAssocID="{F0F0346E-6374-46AC-8536-DBCD083DB4A5}" presName="node" presStyleLbl="node1" presStyleIdx="0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2C4062C-14C5-4547-9544-A72C3C9AE5A1}" type="pres">
      <dgm:prSet presAssocID="{32499DE0-F8AA-4CD4-B4F6-560E3AA9F2AC}" presName="Name9" presStyleLbl="parChTrans1D2" presStyleIdx="1" presStyleCnt="9"/>
      <dgm:spPr/>
      <dgm:t>
        <a:bodyPr/>
        <a:lstStyle/>
        <a:p>
          <a:endParaRPr lang="ru-RU"/>
        </a:p>
      </dgm:t>
    </dgm:pt>
    <dgm:pt modelId="{011EBF34-9BEE-496F-B621-ECFB407B1875}" type="pres">
      <dgm:prSet presAssocID="{32499DE0-F8AA-4CD4-B4F6-560E3AA9F2AC}" presName="connTx" presStyleLbl="parChTrans1D2" presStyleIdx="1" presStyleCnt="9"/>
      <dgm:spPr/>
      <dgm:t>
        <a:bodyPr/>
        <a:lstStyle/>
        <a:p>
          <a:endParaRPr lang="ru-RU"/>
        </a:p>
      </dgm:t>
    </dgm:pt>
    <dgm:pt modelId="{2491C8ED-EC69-42AD-AD52-1A93BAE26268}" type="pres">
      <dgm:prSet presAssocID="{B5A98184-9FFA-4745-A2A7-0CB22B960EAE}" presName="node" presStyleLbl="node1" presStyleIdx="1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4322E5C-6058-4E6F-8A59-AFD4CE5602A5}" type="pres">
      <dgm:prSet presAssocID="{B8F4FC9A-0E63-4C74-85B1-D6F7F92E0D66}" presName="Name9" presStyleLbl="parChTrans1D2" presStyleIdx="2" presStyleCnt="9"/>
      <dgm:spPr/>
      <dgm:t>
        <a:bodyPr/>
        <a:lstStyle/>
        <a:p>
          <a:endParaRPr lang="ru-RU"/>
        </a:p>
      </dgm:t>
    </dgm:pt>
    <dgm:pt modelId="{0AD2CF45-E598-47E4-B0EF-AB00C529652A}" type="pres">
      <dgm:prSet presAssocID="{B8F4FC9A-0E63-4C74-85B1-D6F7F92E0D66}" presName="connTx" presStyleLbl="parChTrans1D2" presStyleIdx="2" presStyleCnt="9"/>
      <dgm:spPr/>
      <dgm:t>
        <a:bodyPr/>
        <a:lstStyle/>
        <a:p>
          <a:endParaRPr lang="ru-RU"/>
        </a:p>
      </dgm:t>
    </dgm:pt>
    <dgm:pt modelId="{B7063175-F85B-45A6-989A-36839900A971}" type="pres">
      <dgm:prSet presAssocID="{4B8EF090-3523-4482-A26F-8042A6D0B78D}" presName="node" presStyleLbl="node1" presStyleIdx="2" presStyleCnt="9" custScaleX="100984" custScaleY="10124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69A42F5-F5D4-4933-A6EC-3BCA11BFCDF6}" type="pres">
      <dgm:prSet presAssocID="{7735DB4F-9465-4E0A-98D7-A5B0C027BF4D}" presName="Name9" presStyleLbl="parChTrans1D2" presStyleIdx="3" presStyleCnt="9"/>
      <dgm:spPr/>
      <dgm:t>
        <a:bodyPr/>
        <a:lstStyle/>
        <a:p>
          <a:endParaRPr lang="ru-RU"/>
        </a:p>
      </dgm:t>
    </dgm:pt>
    <dgm:pt modelId="{3FE88A5B-EA3F-4874-A02A-D8EEC5DA2A00}" type="pres">
      <dgm:prSet presAssocID="{7735DB4F-9465-4E0A-98D7-A5B0C027BF4D}" presName="connTx" presStyleLbl="parChTrans1D2" presStyleIdx="3" presStyleCnt="9"/>
      <dgm:spPr/>
      <dgm:t>
        <a:bodyPr/>
        <a:lstStyle/>
        <a:p>
          <a:endParaRPr lang="ru-RU"/>
        </a:p>
      </dgm:t>
    </dgm:pt>
    <dgm:pt modelId="{23FDEC9F-59E3-440E-B709-A3854C2E5C27}" type="pres">
      <dgm:prSet presAssocID="{94BE3868-1153-4DCF-834B-4299CB3D0DB1}" presName="node" presStyleLbl="node1" presStyleIdx="3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0F4F42D-4E41-4731-8820-EF3D6F05E05C}" type="pres">
      <dgm:prSet presAssocID="{96173D27-5DCB-4401-8808-55285D5CD253}" presName="Name9" presStyleLbl="parChTrans1D2" presStyleIdx="4" presStyleCnt="9"/>
      <dgm:spPr/>
      <dgm:t>
        <a:bodyPr/>
        <a:lstStyle/>
        <a:p>
          <a:endParaRPr lang="ru-RU"/>
        </a:p>
      </dgm:t>
    </dgm:pt>
    <dgm:pt modelId="{D947FDEB-D7F8-4F96-834F-3F4450A3CDB0}" type="pres">
      <dgm:prSet presAssocID="{96173D27-5DCB-4401-8808-55285D5CD253}" presName="connTx" presStyleLbl="parChTrans1D2" presStyleIdx="4" presStyleCnt="9"/>
      <dgm:spPr/>
      <dgm:t>
        <a:bodyPr/>
        <a:lstStyle/>
        <a:p>
          <a:endParaRPr lang="ru-RU"/>
        </a:p>
      </dgm:t>
    </dgm:pt>
    <dgm:pt modelId="{E7157DA1-FF5A-44F3-9032-06CA7DA6070A}" type="pres">
      <dgm:prSet presAssocID="{00D3B33A-6DD1-486F-84FA-6A824DFA2C49}" presName="node" presStyleLbl="node1" presStyleIdx="4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0DBE0A3-66B8-4E5F-83A9-39E109BC44E7}" type="pres">
      <dgm:prSet presAssocID="{F8AB5117-F810-4D49-A396-28F601A389C1}" presName="Name9" presStyleLbl="parChTrans1D2" presStyleIdx="5" presStyleCnt="9"/>
      <dgm:spPr/>
      <dgm:t>
        <a:bodyPr/>
        <a:lstStyle/>
        <a:p>
          <a:endParaRPr lang="ru-RU"/>
        </a:p>
      </dgm:t>
    </dgm:pt>
    <dgm:pt modelId="{224A33F9-86AC-4565-8913-6E3B99CC3E93}" type="pres">
      <dgm:prSet presAssocID="{F8AB5117-F810-4D49-A396-28F601A389C1}" presName="connTx" presStyleLbl="parChTrans1D2" presStyleIdx="5" presStyleCnt="9"/>
      <dgm:spPr/>
      <dgm:t>
        <a:bodyPr/>
        <a:lstStyle/>
        <a:p>
          <a:endParaRPr lang="ru-RU"/>
        </a:p>
      </dgm:t>
    </dgm:pt>
    <dgm:pt modelId="{253BC854-3917-4B21-BE2C-9853CC5301CE}" type="pres">
      <dgm:prSet presAssocID="{8EB7C209-F750-438D-91B1-1F273A891584}" presName="node" presStyleLbl="node1" presStyleIdx="5" presStyleCnt="9" custScaleX="116921" custScaleY="110600" custRadScaleRad="100620" custRadScaleInc="105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0CDC7E1-0D52-473A-9ED2-861E47EAD3AE}" type="pres">
      <dgm:prSet presAssocID="{38290126-6617-4FAD-8150-4BCDAA0C1CC1}" presName="Name9" presStyleLbl="parChTrans1D2" presStyleIdx="6" presStyleCnt="9"/>
      <dgm:spPr/>
      <dgm:t>
        <a:bodyPr/>
        <a:lstStyle/>
        <a:p>
          <a:endParaRPr lang="ru-RU"/>
        </a:p>
      </dgm:t>
    </dgm:pt>
    <dgm:pt modelId="{E44D4A55-596E-4989-B097-2353B35EEF4C}" type="pres">
      <dgm:prSet presAssocID="{38290126-6617-4FAD-8150-4BCDAA0C1CC1}" presName="connTx" presStyleLbl="parChTrans1D2" presStyleIdx="6" presStyleCnt="9"/>
      <dgm:spPr/>
      <dgm:t>
        <a:bodyPr/>
        <a:lstStyle/>
        <a:p>
          <a:endParaRPr lang="ru-RU"/>
        </a:p>
      </dgm:t>
    </dgm:pt>
    <dgm:pt modelId="{73FF605C-C71B-4CF9-A7D9-A9F78EA94109}" type="pres">
      <dgm:prSet presAssocID="{9E0DFF36-B035-4A8C-8F08-54DB19270C88}" presName="node" presStyleLbl="node1" presStyleIdx="6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E87E38B-2A57-4A4F-85E4-9A66ACFD0382}" type="pres">
      <dgm:prSet presAssocID="{905BDA45-CF0F-4B50-B058-B161443D70F8}" presName="Name9" presStyleLbl="parChTrans1D2" presStyleIdx="7" presStyleCnt="9"/>
      <dgm:spPr/>
      <dgm:t>
        <a:bodyPr/>
        <a:lstStyle/>
        <a:p>
          <a:endParaRPr lang="ru-RU"/>
        </a:p>
      </dgm:t>
    </dgm:pt>
    <dgm:pt modelId="{8F7D06DF-FE67-40B9-93EF-D111FF798AAB}" type="pres">
      <dgm:prSet presAssocID="{905BDA45-CF0F-4B50-B058-B161443D70F8}" presName="connTx" presStyleLbl="parChTrans1D2" presStyleIdx="7" presStyleCnt="9"/>
      <dgm:spPr/>
      <dgm:t>
        <a:bodyPr/>
        <a:lstStyle/>
        <a:p>
          <a:endParaRPr lang="ru-RU"/>
        </a:p>
      </dgm:t>
    </dgm:pt>
    <dgm:pt modelId="{246C083B-4591-48C9-A806-4B03A8CD02E8}" type="pres">
      <dgm:prSet presAssocID="{27D80530-9BDA-431C-BEC3-D0C911CD9A27}" presName="node" presStyleLbl="node1" presStyleIdx="7" presStyleCnt="9" custScaleX="109285" custScaleY="11154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5F1A3A8-08AE-483D-937C-043C98DC14EA}" type="pres">
      <dgm:prSet presAssocID="{B8FDC06D-6AA7-4D92-B5D4-F27265ECE549}" presName="Name9" presStyleLbl="parChTrans1D2" presStyleIdx="8" presStyleCnt="9"/>
      <dgm:spPr/>
      <dgm:t>
        <a:bodyPr/>
        <a:lstStyle/>
        <a:p>
          <a:endParaRPr lang="ru-RU"/>
        </a:p>
      </dgm:t>
    </dgm:pt>
    <dgm:pt modelId="{FF43644E-E2D0-44A3-9A5E-495DDE2E1190}" type="pres">
      <dgm:prSet presAssocID="{B8FDC06D-6AA7-4D92-B5D4-F27265ECE549}" presName="connTx" presStyleLbl="parChTrans1D2" presStyleIdx="8" presStyleCnt="9"/>
      <dgm:spPr/>
      <dgm:t>
        <a:bodyPr/>
        <a:lstStyle/>
        <a:p>
          <a:endParaRPr lang="ru-RU"/>
        </a:p>
      </dgm:t>
    </dgm:pt>
    <dgm:pt modelId="{FAE9C63E-05E5-42F7-8DC9-779F9F89D632}" type="pres">
      <dgm:prSet presAssocID="{842A41FB-4015-4706-92F7-8343A1A6FB6A}" presName="node" presStyleLbl="node1" presStyleIdx="8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84780C2-93AC-4D98-B012-A3ED846381FC}" type="presOf" srcId="{B8F4FC9A-0E63-4C74-85B1-D6F7F92E0D66}" destId="{F4322E5C-6058-4E6F-8A59-AFD4CE5602A5}" srcOrd="0" destOrd="0" presId="urn:microsoft.com/office/officeart/2005/8/layout/radial1"/>
    <dgm:cxn modelId="{978EB2AD-3EED-41C9-A553-8C4A04CD9E88}" type="presOf" srcId="{F8AB5117-F810-4D49-A396-28F601A389C1}" destId="{80DBE0A3-66B8-4E5F-83A9-39E109BC44E7}" srcOrd="0" destOrd="0" presId="urn:microsoft.com/office/officeart/2005/8/layout/radial1"/>
    <dgm:cxn modelId="{AA5B4457-3217-403B-9D1A-5E16316990F3}" type="presOf" srcId="{96173D27-5DCB-4401-8808-55285D5CD253}" destId="{D947FDEB-D7F8-4F96-834F-3F4450A3CDB0}" srcOrd="1" destOrd="0" presId="urn:microsoft.com/office/officeart/2005/8/layout/radial1"/>
    <dgm:cxn modelId="{7A541999-6B7F-4698-8D35-621EBD0423D2}" srcId="{FD159892-C9D9-4828-A022-129335266852}" destId="{F0F0346E-6374-46AC-8536-DBCD083DB4A5}" srcOrd="0" destOrd="0" parTransId="{56038E84-27CB-400D-9DCA-5456B3330F77}" sibTransId="{7A9F2633-33C9-4B30-AC9D-A539C2624CB6}"/>
    <dgm:cxn modelId="{E19C6FC6-6CC0-4C4C-86B0-9238E4515829}" type="presOf" srcId="{9E0DFF36-B035-4A8C-8F08-54DB19270C88}" destId="{73FF605C-C71B-4CF9-A7D9-A9F78EA94109}" srcOrd="0" destOrd="0" presId="urn:microsoft.com/office/officeart/2005/8/layout/radial1"/>
    <dgm:cxn modelId="{E5FB5C87-6DE4-42FB-8D42-71398F1EAA20}" type="presOf" srcId="{905BDA45-CF0F-4B50-B058-B161443D70F8}" destId="{8F7D06DF-FE67-40B9-93EF-D111FF798AAB}" srcOrd="1" destOrd="0" presId="urn:microsoft.com/office/officeart/2005/8/layout/radial1"/>
    <dgm:cxn modelId="{E84F3847-ED11-49C2-B44D-A800378C7AE0}" type="presOf" srcId="{B8FDC06D-6AA7-4D92-B5D4-F27265ECE549}" destId="{85F1A3A8-08AE-483D-937C-043C98DC14EA}" srcOrd="0" destOrd="0" presId="urn:microsoft.com/office/officeart/2005/8/layout/radial1"/>
    <dgm:cxn modelId="{144E93A1-452B-403B-A507-AE29E18524E0}" type="presOf" srcId="{38290126-6617-4FAD-8150-4BCDAA0C1CC1}" destId="{E44D4A55-596E-4989-B097-2353B35EEF4C}" srcOrd="1" destOrd="0" presId="urn:microsoft.com/office/officeart/2005/8/layout/radial1"/>
    <dgm:cxn modelId="{B4BC2AEC-2AAD-4015-844B-246C1958910B}" srcId="{FD159892-C9D9-4828-A022-129335266852}" destId="{4B8EF090-3523-4482-A26F-8042A6D0B78D}" srcOrd="2" destOrd="0" parTransId="{B8F4FC9A-0E63-4C74-85B1-D6F7F92E0D66}" sibTransId="{E86B7BE0-D46E-4CC2-9CF2-6E628A92797F}"/>
    <dgm:cxn modelId="{FD1C93DF-2640-4C4C-9751-6210793F2389}" type="presOf" srcId="{4B8EF090-3523-4482-A26F-8042A6D0B78D}" destId="{B7063175-F85B-45A6-989A-36839900A971}" srcOrd="0" destOrd="0" presId="urn:microsoft.com/office/officeart/2005/8/layout/radial1"/>
    <dgm:cxn modelId="{C37C8D6C-9AAB-4579-8473-7E4135F3E875}" type="presOf" srcId="{8EB7C209-F750-438D-91B1-1F273A891584}" destId="{253BC854-3917-4B21-BE2C-9853CC5301CE}" srcOrd="0" destOrd="0" presId="urn:microsoft.com/office/officeart/2005/8/layout/radial1"/>
    <dgm:cxn modelId="{31883948-69D0-4A33-9D7F-DAB628A71BA0}" type="presOf" srcId="{7735DB4F-9465-4E0A-98D7-A5B0C027BF4D}" destId="{469A42F5-F5D4-4933-A6EC-3BCA11BFCDF6}" srcOrd="0" destOrd="0" presId="urn:microsoft.com/office/officeart/2005/8/layout/radial1"/>
    <dgm:cxn modelId="{F62F5C09-770B-48AF-BE0C-FB2479B8E8E4}" type="presOf" srcId="{56038E84-27CB-400D-9DCA-5456B3330F77}" destId="{FCADA423-79F4-43C9-A72F-158A422B90E6}" srcOrd="1" destOrd="0" presId="urn:microsoft.com/office/officeart/2005/8/layout/radial1"/>
    <dgm:cxn modelId="{8A5F34B4-E68C-4C5E-A124-1EDCEF667996}" type="presOf" srcId="{96173D27-5DCB-4401-8808-55285D5CD253}" destId="{70F4F42D-4E41-4731-8820-EF3D6F05E05C}" srcOrd="0" destOrd="0" presId="urn:microsoft.com/office/officeart/2005/8/layout/radial1"/>
    <dgm:cxn modelId="{EA44F565-D127-4C4C-9F4A-3038595F0CEE}" type="presOf" srcId="{B8F4FC9A-0E63-4C74-85B1-D6F7F92E0D66}" destId="{0AD2CF45-E598-47E4-B0EF-AB00C529652A}" srcOrd="1" destOrd="0" presId="urn:microsoft.com/office/officeart/2005/8/layout/radial1"/>
    <dgm:cxn modelId="{5C5E1A00-39B5-48BB-A2FA-670674DD31F9}" type="presOf" srcId="{27D80530-9BDA-431C-BEC3-D0C911CD9A27}" destId="{246C083B-4591-48C9-A806-4B03A8CD02E8}" srcOrd="0" destOrd="0" presId="urn:microsoft.com/office/officeart/2005/8/layout/radial1"/>
    <dgm:cxn modelId="{576376F9-BDF8-446B-ACC8-565A68431082}" type="presOf" srcId="{B8FDC06D-6AA7-4D92-B5D4-F27265ECE549}" destId="{FF43644E-E2D0-44A3-9A5E-495DDE2E1190}" srcOrd="1" destOrd="0" presId="urn:microsoft.com/office/officeart/2005/8/layout/radial1"/>
    <dgm:cxn modelId="{B0280C51-28E2-4EA2-9147-8FE02B282731}" srcId="{FD159892-C9D9-4828-A022-129335266852}" destId="{9E0DFF36-B035-4A8C-8F08-54DB19270C88}" srcOrd="6" destOrd="0" parTransId="{38290126-6617-4FAD-8150-4BCDAA0C1CC1}" sibTransId="{FF78B495-8375-459F-80BD-7EBAB8FACBAC}"/>
    <dgm:cxn modelId="{3857B392-F9F3-47EF-8B23-99367C527815}" type="presOf" srcId="{67EBD9CA-8CA2-4BB4-BE4C-645018A8124E}" destId="{AD81BEE4-6C09-4AB4-94E4-6CF8681D9B9E}" srcOrd="0" destOrd="0" presId="urn:microsoft.com/office/officeart/2005/8/layout/radial1"/>
    <dgm:cxn modelId="{3E7E76C1-3B04-4071-8138-8B944366A568}" srcId="{FD159892-C9D9-4828-A022-129335266852}" destId="{00D3B33A-6DD1-486F-84FA-6A824DFA2C49}" srcOrd="4" destOrd="0" parTransId="{96173D27-5DCB-4401-8808-55285D5CD253}" sibTransId="{9F5470AC-1ED9-4461-B245-3ADA10ED1995}"/>
    <dgm:cxn modelId="{A1716FF4-48E5-4FF1-B566-A12CB920A684}" type="presOf" srcId="{842A41FB-4015-4706-92F7-8343A1A6FB6A}" destId="{FAE9C63E-05E5-42F7-8DC9-779F9F89D632}" srcOrd="0" destOrd="0" presId="urn:microsoft.com/office/officeart/2005/8/layout/radial1"/>
    <dgm:cxn modelId="{409C7F7E-3534-4C6D-BB84-9355C6FC940B}" type="presOf" srcId="{F8AB5117-F810-4D49-A396-28F601A389C1}" destId="{224A33F9-86AC-4565-8913-6E3B99CC3E93}" srcOrd="1" destOrd="0" presId="urn:microsoft.com/office/officeart/2005/8/layout/radial1"/>
    <dgm:cxn modelId="{40E4A213-A472-46F2-88AF-26AFA1873E1B}" srcId="{FD159892-C9D9-4828-A022-129335266852}" destId="{8EB7C209-F750-438D-91B1-1F273A891584}" srcOrd="5" destOrd="0" parTransId="{F8AB5117-F810-4D49-A396-28F601A389C1}" sibTransId="{CAB1F84A-4855-48E6-AF7B-A81FA60407A9}"/>
    <dgm:cxn modelId="{F5A85550-44A0-4D66-9E7B-E632B0E0044D}" srcId="{FD159892-C9D9-4828-A022-129335266852}" destId="{B5A98184-9FFA-4745-A2A7-0CB22B960EAE}" srcOrd="1" destOrd="0" parTransId="{32499DE0-F8AA-4CD4-B4F6-560E3AA9F2AC}" sibTransId="{49770CA6-A625-4E22-9B98-8AB8261C763B}"/>
    <dgm:cxn modelId="{67EF6C95-9075-4A3B-9D1C-1DF648ED5AD6}" type="presOf" srcId="{94BE3868-1153-4DCF-834B-4299CB3D0DB1}" destId="{23FDEC9F-59E3-440E-B709-A3854C2E5C27}" srcOrd="0" destOrd="0" presId="urn:microsoft.com/office/officeart/2005/8/layout/radial1"/>
    <dgm:cxn modelId="{DD893331-4228-49CC-A7B0-223E8C67F264}" type="presOf" srcId="{32499DE0-F8AA-4CD4-B4F6-560E3AA9F2AC}" destId="{011EBF34-9BEE-496F-B621-ECFB407B1875}" srcOrd="1" destOrd="0" presId="urn:microsoft.com/office/officeart/2005/8/layout/radial1"/>
    <dgm:cxn modelId="{194EC973-6E2D-41E4-8C2D-1A9592A493CD}" srcId="{67EBD9CA-8CA2-4BB4-BE4C-645018A8124E}" destId="{FD159892-C9D9-4828-A022-129335266852}" srcOrd="0" destOrd="0" parTransId="{DA39D726-DD3C-4D36-8749-D2953BEF69B6}" sibTransId="{2694B13B-CC3A-4F30-BD6F-94460E419A05}"/>
    <dgm:cxn modelId="{442D16E8-5375-4808-943F-ABF0017CE9FB}" srcId="{FD159892-C9D9-4828-A022-129335266852}" destId="{842A41FB-4015-4706-92F7-8343A1A6FB6A}" srcOrd="8" destOrd="0" parTransId="{B8FDC06D-6AA7-4D92-B5D4-F27265ECE549}" sibTransId="{C6BAA481-3518-4A4E-BE0E-A3F4039AFD84}"/>
    <dgm:cxn modelId="{9F7461CC-9653-4023-9C1F-68E5A2969315}" srcId="{FD159892-C9D9-4828-A022-129335266852}" destId="{94BE3868-1153-4DCF-834B-4299CB3D0DB1}" srcOrd="3" destOrd="0" parTransId="{7735DB4F-9465-4E0A-98D7-A5B0C027BF4D}" sibTransId="{99B36825-A12A-43F8-9A27-FA29AF622EFA}"/>
    <dgm:cxn modelId="{E5290681-DD6D-4B14-8BDB-8436499172BC}" type="presOf" srcId="{905BDA45-CF0F-4B50-B058-B161443D70F8}" destId="{FE87E38B-2A57-4A4F-85E4-9A66ACFD0382}" srcOrd="0" destOrd="0" presId="urn:microsoft.com/office/officeart/2005/8/layout/radial1"/>
    <dgm:cxn modelId="{BF659D70-FAFD-4662-8464-5CD582EF57CF}" type="presOf" srcId="{7735DB4F-9465-4E0A-98D7-A5B0C027BF4D}" destId="{3FE88A5B-EA3F-4874-A02A-D8EEC5DA2A00}" srcOrd="1" destOrd="0" presId="urn:microsoft.com/office/officeart/2005/8/layout/radial1"/>
    <dgm:cxn modelId="{325CAC4D-6C1C-4C6C-844D-D43CF7165F99}" type="presOf" srcId="{B5A98184-9FFA-4745-A2A7-0CB22B960EAE}" destId="{2491C8ED-EC69-42AD-AD52-1A93BAE26268}" srcOrd="0" destOrd="0" presId="urn:microsoft.com/office/officeart/2005/8/layout/radial1"/>
    <dgm:cxn modelId="{AB5B5548-DC4C-4534-A3A5-6A16D8E2CC93}" type="presOf" srcId="{32499DE0-F8AA-4CD4-B4F6-560E3AA9F2AC}" destId="{72C4062C-14C5-4547-9544-A72C3C9AE5A1}" srcOrd="0" destOrd="0" presId="urn:microsoft.com/office/officeart/2005/8/layout/radial1"/>
    <dgm:cxn modelId="{84D284E6-F071-4CAF-9C21-79760EE52B89}" type="presOf" srcId="{FD159892-C9D9-4828-A022-129335266852}" destId="{EBFC524B-C2BC-413F-A19C-E223F1732779}" srcOrd="0" destOrd="0" presId="urn:microsoft.com/office/officeart/2005/8/layout/radial1"/>
    <dgm:cxn modelId="{C4171F55-FF84-47F8-A321-D09CAD4195D9}" type="presOf" srcId="{38290126-6617-4FAD-8150-4BCDAA0C1CC1}" destId="{30CDC7E1-0D52-473A-9ED2-861E47EAD3AE}" srcOrd="0" destOrd="0" presId="urn:microsoft.com/office/officeart/2005/8/layout/radial1"/>
    <dgm:cxn modelId="{1A239C54-8E80-4A9C-BC4D-7D64E1BA68CC}" type="presOf" srcId="{56038E84-27CB-400D-9DCA-5456B3330F77}" destId="{76627734-EED0-4FE0-A8FE-6D2D58E244C8}" srcOrd="0" destOrd="0" presId="urn:microsoft.com/office/officeart/2005/8/layout/radial1"/>
    <dgm:cxn modelId="{3F93EB91-AE9F-486A-8B90-87F19483E242}" srcId="{FD159892-C9D9-4828-A022-129335266852}" destId="{27D80530-9BDA-431C-BEC3-D0C911CD9A27}" srcOrd="7" destOrd="0" parTransId="{905BDA45-CF0F-4B50-B058-B161443D70F8}" sibTransId="{0BD43BCE-F917-4A55-8E2F-D050013ACA34}"/>
    <dgm:cxn modelId="{1F562178-6BD5-4BCD-9A34-D058521B5819}" type="presOf" srcId="{00D3B33A-6DD1-486F-84FA-6A824DFA2C49}" destId="{E7157DA1-FF5A-44F3-9032-06CA7DA6070A}" srcOrd="0" destOrd="0" presId="urn:microsoft.com/office/officeart/2005/8/layout/radial1"/>
    <dgm:cxn modelId="{0EFDDA96-6DBF-404A-B7DE-586F0B80D0B1}" type="presOf" srcId="{F0F0346E-6374-46AC-8536-DBCD083DB4A5}" destId="{3166E643-2303-43FC-BE79-A0C9B02DF7F5}" srcOrd="0" destOrd="0" presId="urn:microsoft.com/office/officeart/2005/8/layout/radial1"/>
    <dgm:cxn modelId="{97944B9E-B8A1-41ED-B514-F29248EE01A7}" type="presParOf" srcId="{AD81BEE4-6C09-4AB4-94E4-6CF8681D9B9E}" destId="{EBFC524B-C2BC-413F-A19C-E223F1732779}" srcOrd="0" destOrd="0" presId="urn:microsoft.com/office/officeart/2005/8/layout/radial1"/>
    <dgm:cxn modelId="{5E6FBD67-F8A0-4781-8B5F-41F84BCEE950}" type="presParOf" srcId="{AD81BEE4-6C09-4AB4-94E4-6CF8681D9B9E}" destId="{76627734-EED0-4FE0-A8FE-6D2D58E244C8}" srcOrd="1" destOrd="0" presId="urn:microsoft.com/office/officeart/2005/8/layout/radial1"/>
    <dgm:cxn modelId="{2F8F553B-4EA2-4CB1-849F-5BBC937109BB}" type="presParOf" srcId="{76627734-EED0-4FE0-A8FE-6D2D58E244C8}" destId="{FCADA423-79F4-43C9-A72F-158A422B90E6}" srcOrd="0" destOrd="0" presId="urn:microsoft.com/office/officeart/2005/8/layout/radial1"/>
    <dgm:cxn modelId="{091CF1DA-CA63-4B1F-83B1-B582C57FF941}" type="presParOf" srcId="{AD81BEE4-6C09-4AB4-94E4-6CF8681D9B9E}" destId="{3166E643-2303-43FC-BE79-A0C9B02DF7F5}" srcOrd="2" destOrd="0" presId="urn:microsoft.com/office/officeart/2005/8/layout/radial1"/>
    <dgm:cxn modelId="{DC90B312-EE0F-4FB7-B7E8-A316F3918D52}" type="presParOf" srcId="{AD81BEE4-6C09-4AB4-94E4-6CF8681D9B9E}" destId="{72C4062C-14C5-4547-9544-A72C3C9AE5A1}" srcOrd="3" destOrd="0" presId="urn:microsoft.com/office/officeart/2005/8/layout/radial1"/>
    <dgm:cxn modelId="{2D8671CA-29F5-447D-B339-E332B3F43A2E}" type="presParOf" srcId="{72C4062C-14C5-4547-9544-A72C3C9AE5A1}" destId="{011EBF34-9BEE-496F-B621-ECFB407B1875}" srcOrd="0" destOrd="0" presId="urn:microsoft.com/office/officeart/2005/8/layout/radial1"/>
    <dgm:cxn modelId="{935FE81E-A43E-45E0-A81B-A0CF5AC7AA0E}" type="presParOf" srcId="{AD81BEE4-6C09-4AB4-94E4-6CF8681D9B9E}" destId="{2491C8ED-EC69-42AD-AD52-1A93BAE26268}" srcOrd="4" destOrd="0" presId="urn:microsoft.com/office/officeart/2005/8/layout/radial1"/>
    <dgm:cxn modelId="{2D623401-71B8-4EB5-B81E-D162F80957E8}" type="presParOf" srcId="{AD81BEE4-6C09-4AB4-94E4-6CF8681D9B9E}" destId="{F4322E5C-6058-4E6F-8A59-AFD4CE5602A5}" srcOrd="5" destOrd="0" presId="urn:microsoft.com/office/officeart/2005/8/layout/radial1"/>
    <dgm:cxn modelId="{ADB82B8D-8C4C-4A28-AE82-E4F6C87C4F7B}" type="presParOf" srcId="{F4322E5C-6058-4E6F-8A59-AFD4CE5602A5}" destId="{0AD2CF45-E598-47E4-B0EF-AB00C529652A}" srcOrd="0" destOrd="0" presId="urn:microsoft.com/office/officeart/2005/8/layout/radial1"/>
    <dgm:cxn modelId="{8DA90DC8-457C-436B-9923-5FF1C1B3AD9F}" type="presParOf" srcId="{AD81BEE4-6C09-4AB4-94E4-6CF8681D9B9E}" destId="{B7063175-F85B-45A6-989A-36839900A971}" srcOrd="6" destOrd="0" presId="urn:microsoft.com/office/officeart/2005/8/layout/radial1"/>
    <dgm:cxn modelId="{48011BCC-3B73-4AF9-8398-FB2D080C852B}" type="presParOf" srcId="{AD81BEE4-6C09-4AB4-94E4-6CF8681D9B9E}" destId="{469A42F5-F5D4-4933-A6EC-3BCA11BFCDF6}" srcOrd="7" destOrd="0" presId="urn:microsoft.com/office/officeart/2005/8/layout/radial1"/>
    <dgm:cxn modelId="{44FAE099-C03C-49D4-A70F-1DA06CC5E338}" type="presParOf" srcId="{469A42F5-F5D4-4933-A6EC-3BCA11BFCDF6}" destId="{3FE88A5B-EA3F-4874-A02A-D8EEC5DA2A00}" srcOrd="0" destOrd="0" presId="urn:microsoft.com/office/officeart/2005/8/layout/radial1"/>
    <dgm:cxn modelId="{657E0D78-E733-4B41-A710-3C356AEE97C0}" type="presParOf" srcId="{AD81BEE4-6C09-4AB4-94E4-6CF8681D9B9E}" destId="{23FDEC9F-59E3-440E-B709-A3854C2E5C27}" srcOrd="8" destOrd="0" presId="urn:microsoft.com/office/officeart/2005/8/layout/radial1"/>
    <dgm:cxn modelId="{B2A7B298-D133-4526-A486-5EE2281BA3E5}" type="presParOf" srcId="{AD81BEE4-6C09-4AB4-94E4-6CF8681D9B9E}" destId="{70F4F42D-4E41-4731-8820-EF3D6F05E05C}" srcOrd="9" destOrd="0" presId="urn:microsoft.com/office/officeart/2005/8/layout/radial1"/>
    <dgm:cxn modelId="{32C98A95-B34E-4667-AED0-E377FDD8B3F7}" type="presParOf" srcId="{70F4F42D-4E41-4731-8820-EF3D6F05E05C}" destId="{D947FDEB-D7F8-4F96-834F-3F4450A3CDB0}" srcOrd="0" destOrd="0" presId="urn:microsoft.com/office/officeart/2005/8/layout/radial1"/>
    <dgm:cxn modelId="{F7085EED-3C57-48A7-B6C4-8419EE7E6469}" type="presParOf" srcId="{AD81BEE4-6C09-4AB4-94E4-6CF8681D9B9E}" destId="{E7157DA1-FF5A-44F3-9032-06CA7DA6070A}" srcOrd="10" destOrd="0" presId="urn:microsoft.com/office/officeart/2005/8/layout/radial1"/>
    <dgm:cxn modelId="{5B376346-EC7D-44EC-AAB5-017428C5DD2D}" type="presParOf" srcId="{AD81BEE4-6C09-4AB4-94E4-6CF8681D9B9E}" destId="{80DBE0A3-66B8-4E5F-83A9-39E109BC44E7}" srcOrd="11" destOrd="0" presId="urn:microsoft.com/office/officeart/2005/8/layout/radial1"/>
    <dgm:cxn modelId="{64D64750-E661-4C64-9E9B-8A77750F405D}" type="presParOf" srcId="{80DBE0A3-66B8-4E5F-83A9-39E109BC44E7}" destId="{224A33F9-86AC-4565-8913-6E3B99CC3E93}" srcOrd="0" destOrd="0" presId="urn:microsoft.com/office/officeart/2005/8/layout/radial1"/>
    <dgm:cxn modelId="{12BB4B4F-CF0F-4F88-B9AC-584FBB2AC50D}" type="presParOf" srcId="{AD81BEE4-6C09-4AB4-94E4-6CF8681D9B9E}" destId="{253BC854-3917-4B21-BE2C-9853CC5301CE}" srcOrd="12" destOrd="0" presId="urn:microsoft.com/office/officeart/2005/8/layout/radial1"/>
    <dgm:cxn modelId="{1D49B50E-E16D-4F32-9E6D-FE63A96E2263}" type="presParOf" srcId="{AD81BEE4-6C09-4AB4-94E4-6CF8681D9B9E}" destId="{30CDC7E1-0D52-473A-9ED2-861E47EAD3AE}" srcOrd="13" destOrd="0" presId="urn:microsoft.com/office/officeart/2005/8/layout/radial1"/>
    <dgm:cxn modelId="{80DC4583-9396-456C-A139-30006EDC6FE3}" type="presParOf" srcId="{30CDC7E1-0D52-473A-9ED2-861E47EAD3AE}" destId="{E44D4A55-596E-4989-B097-2353B35EEF4C}" srcOrd="0" destOrd="0" presId="urn:microsoft.com/office/officeart/2005/8/layout/radial1"/>
    <dgm:cxn modelId="{C6949408-5BF5-4538-8EC8-C111FEA6C1B1}" type="presParOf" srcId="{AD81BEE4-6C09-4AB4-94E4-6CF8681D9B9E}" destId="{73FF605C-C71B-4CF9-A7D9-A9F78EA94109}" srcOrd="14" destOrd="0" presId="urn:microsoft.com/office/officeart/2005/8/layout/radial1"/>
    <dgm:cxn modelId="{CDA1E59C-FF3F-4A61-ACE2-AFDDC4D7DD13}" type="presParOf" srcId="{AD81BEE4-6C09-4AB4-94E4-6CF8681D9B9E}" destId="{FE87E38B-2A57-4A4F-85E4-9A66ACFD0382}" srcOrd="15" destOrd="0" presId="urn:microsoft.com/office/officeart/2005/8/layout/radial1"/>
    <dgm:cxn modelId="{679267D2-D86E-429C-94CE-C5B0B97789E5}" type="presParOf" srcId="{FE87E38B-2A57-4A4F-85E4-9A66ACFD0382}" destId="{8F7D06DF-FE67-40B9-93EF-D111FF798AAB}" srcOrd="0" destOrd="0" presId="urn:microsoft.com/office/officeart/2005/8/layout/radial1"/>
    <dgm:cxn modelId="{6F574FCB-4E5F-4C07-973C-F42845AA587B}" type="presParOf" srcId="{AD81BEE4-6C09-4AB4-94E4-6CF8681D9B9E}" destId="{246C083B-4591-48C9-A806-4B03A8CD02E8}" srcOrd="16" destOrd="0" presId="urn:microsoft.com/office/officeart/2005/8/layout/radial1"/>
    <dgm:cxn modelId="{825346C9-BEA9-49A3-9BCC-7FBFDEA12F46}" type="presParOf" srcId="{AD81BEE4-6C09-4AB4-94E4-6CF8681D9B9E}" destId="{85F1A3A8-08AE-483D-937C-043C98DC14EA}" srcOrd="17" destOrd="0" presId="urn:microsoft.com/office/officeart/2005/8/layout/radial1"/>
    <dgm:cxn modelId="{DB533C65-1AA9-4E82-AE06-D715A037E74B}" type="presParOf" srcId="{85F1A3A8-08AE-483D-937C-043C98DC14EA}" destId="{FF43644E-E2D0-44A3-9A5E-495DDE2E1190}" srcOrd="0" destOrd="0" presId="urn:microsoft.com/office/officeart/2005/8/layout/radial1"/>
    <dgm:cxn modelId="{0B0461FC-E3D6-4CA0-ABBD-A3AEBB5E4CD7}" type="presParOf" srcId="{AD81BEE4-6C09-4AB4-94E4-6CF8681D9B9E}" destId="{FAE9C63E-05E5-42F7-8DC9-779F9F89D632}" srcOrd="18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B2FC8D6-F1E0-45A2-BA65-059442E2ED3F}" type="doc">
      <dgm:prSet loTypeId="urn:microsoft.com/office/officeart/2005/8/layout/chevron1" loCatId="process" qsTypeId="urn:microsoft.com/office/officeart/2005/8/quickstyle/simple5" qsCatId="simple" csTypeId="urn:microsoft.com/office/officeart/2005/8/colors/colorful5" csCatId="colorful" phldr="1"/>
      <dgm:spPr/>
    </dgm:pt>
    <dgm:pt modelId="{82CDD654-79FA-45AC-8323-E5F2D05C286C}">
      <dgm:prSet phldrT="[Текст]" custT="1"/>
      <dgm:spPr/>
      <dgm:t>
        <a:bodyPr/>
        <a:lstStyle/>
        <a:p>
          <a:r>
            <a:rPr lang="ru-RU" sz="600" b="1" dirty="0">
              <a:latin typeface="Times New Roman" panose="02020603050405020304" pitchFamily="18" charset="0"/>
              <a:cs typeface="Times New Roman" panose="02020603050405020304" pitchFamily="18" charset="0"/>
            </a:rPr>
            <a:t>Концепция</a:t>
          </a:r>
          <a:r>
            <a:rPr lang="ru-RU" sz="600" b="1" baseline="0" dirty="0">
              <a:latin typeface="Times New Roman" panose="02020603050405020304" pitchFamily="18" charset="0"/>
              <a:cs typeface="Times New Roman" panose="02020603050405020304" pitchFamily="18" charset="0"/>
            </a:rPr>
            <a:t> создания и </a:t>
          </a:r>
          <a:r>
            <a:rPr lang="ru-RU" sz="600" b="1" baseline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развития + НПА</a:t>
          </a:r>
          <a:endParaRPr lang="ru-RU" sz="6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D1C46A0-A307-4E71-8F70-F70EDD7774F5}" type="parTrans" cxnId="{17FFD130-E722-4BA3-A2BC-1EEFAD41F6CA}">
      <dgm:prSet/>
      <dgm:spPr/>
      <dgm:t>
        <a:bodyPr/>
        <a:lstStyle/>
        <a:p>
          <a:endParaRPr lang="ru-RU" sz="1000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656E291-37CD-42E1-8CB4-F7DA5571AAA3}" type="sibTrans" cxnId="{17FFD130-E722-4BA3-A2BC-1EEFAD41F6CA}">
      <dgm:prSet/>
      <dgm:spPr/>
      <dgm:t>
        <a:bodyPr/>
        <a:lstStyle/>
        <a:p>
          <a:endParaRPr lang="ru-RU" sz="1000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F0D90D9-2C87-4825-919B-C2AFB29A9482}">
      <dgm:prSet phldrT="[Текст]" custT="1"/>
      <dgm:spPr/>
      <dgm:t>
        <a:bodyPr/>
        <a:lstStyle/>
        <a:p>
          <a:r>
            <a:rPr lang="ru-RU" sz="600" b="1" dirty="0">
              <a:latin typeface="Times New Roman" panose="02020603050405020304" pitchFamily="18" charset="0"/>
              <a:cs typeface="Times New Roman" panose="02020603050405020304" pitchFamily="18" charset="0"/>
            </a:rPr>
            <a:t>Разработка ФТ</a:t>
          </a:r>
        </a:p>
      </dgm:t>
    </dgm:pt>
    <dgm:pt modelId="{8415A3FE-56E5-4451-8B63-AFD7BE9CC450}" type="parTrans" cxnId="{AC4735E9-FB99-489E-8F9D-5570359752C3}">
      <dgm:prSet/>
      <dgm:spPr/>
      <dgm:t>
        <a:bodyPr/>
        <a:lstStyle/>
        <a:p>
          <a:endParaRPr lang="ru-RU" sz="1000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5B94DDE-FFAF-499F-A3F4-7A1ADB127D1E}" type="sibTrans" cxnId="{AC4735E9-FB99-489E-8F9D-5570359752C3}">
      <dgm:prSet/>
      <dgm:spPr/>
      <dgm:t>
        <a:bodyPr/>
        <a:lstStyle/>
        <a:p>
          <a:endParaRPr lang="ru-RU" sz="1000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BD6DD63-E0E2-4AD7-A70E-F2DB962DC155}">
      <dgm:prSet phldrT="[Текст]" custT="1"/>
      <dgm:spPr/>
      <dgm:t>
        <a:bodyPr/>
        <a:lstStyle/>
        <a:p>
          <a:r>
            <a:rPr lang="ru-RU" sz="600" b="1" dirty="0">
              <a:latin typeface="Times New Roman" panose="02020603050405020304" pitchFamily="18" charset="0"/>
              <a:cs typeface="Times New Roman" panose="02020603050405020304" pitchFamily="18" charset="0"/>
            </a:rPr>
            <a:t>Разработка ТЗ</a:t>
          </a:r>
        </a:p>
      </dgm:t>
    </dgm:pt>
    <dgm:pt modelId="{BCB67858-E346-4B7B-805F-BFFAC378A7D6}" type="parTrans" cxnId="{43FE445E-EAFB-4DF0-A79F-D6D6763D46A4}">
      <dgm:prSet/>
      <dgm:spPr/>
      <dgm:t>
        <a:bodyPr/>
        <a:lstStyle/>
        <a:p>
          <a:endParaRPr lang="ru-RU" sz="1000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331DA5D-1D08-4FB9-A03C-5C32F926AA72}" type="sibTrans" cxnId="{43FE445E-EAFB-4DF0-A79F-D6D6763D46A4}">
      <dgm:prSet/>
      <dgm:spPr/>
      <dgm:t>
        <a:bodyPr/>
        <a:lstStyle/>
        <a:p>
          <a:endParaRPr lang="ru-RU" sz="1000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8751E69-4867-4ADC-B30F-198F510E45A0}">
      <dgm:prSet phldrT="[Текст]" custT="1"/>
      <dgm:spPr/>
      <dgm:t>
        <a:bodyPr/>
        <a:lstStyle/>
        <a:p>
          <a:r>
            <a:rPr lang="ru-RU" sz="600" b="1" dirty="0">
              <a:latin typeface="Times New Roman" panose="02020603050405020304" pitchFamily="18" charset="0"/>
              <a:cs typeface="Times New Roman" panose="02020603050405020304" pitchFamily="18" charset="0"/>
            </a:rPr>
            <a:t>Введение в эксплуатацию</a:t>
          </a:r>
        </a:p>
      </dgm:t>
    </dgm:pt>
    <dgm:pt modelId="{D27EB972-1A02-4853-BF63-D1E590ED699C}" type="parTrans" cxnId="{D303291D-8E58-4D4B-B387-E7B05946EE8D}">
      <dgm:prSet/>
      <dgm:spPr/>
      <dgm:t>
        <a:bodyPr/>
        <a:lstStyle/>
        <a:p>
          <a:endParaRPr lang="ru-RU" sz="1000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54FC34C-AB7E-4E30-8AA0-46E9BA48473F}" type="sibTrans" cxnId="{D303291D-8E58-4D4B-B387-E7B05946EE8D}">
      <dgm:prSet/>
      <dgm:spPr/>
      <dgm:t>
        <a:bodyPr/>
        <a:lstStyle/>
        <a:p>
          <a:endParaRPr lang="ru-RU" sz="1000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B8520AD-1405-448D-92DE-DCEE64C3E5D3}">
      <dgm:prSet phldrT="[Текст]" custT="1"/>
      <dgm:spPr/>
      <dgm:t>
        <a:bodyPr/>
        <a:lstStyle/>
        <a:p>
          <a:r>
            <a:rPr lang="ru-RU" sz="600" b="1" dirty="0">
              <a:latin typeface="Times New Roman" panose="02020603050405020304" pitchFamily="18" charset="0"/>
              <a:cs typeface="Times New Roman" panose="02020603050405020304" pitchFamily="18" charset="0"/>
            </a:rPr>
            <a:t>Предварительные проектные решения </a:t>
          </a:r>
        </a:p>
      </dgm:t>
    </dgm:pt>
    <dgm:pt modelId="{7BFE8B84-FDF6-4A30-BF5A-BDE5910410F5}" type="parTrans" cxnId="{D34377EC-BF6B-42EE-A0C4-5330E8073B85}">
      <dgm:prSet/>
      <dgm:spPr/>
      <dgm:t>
        <a:bodyPr/>
        <a:lstStyle/>
        <a:p>
          <a:endParaRPr lang="ru-RU" sz="1000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B2D1439-3699-4F81-AABE-530D7C42BD51}" type="sibTrans" cxnId="{D34377EC-BF6B-42EE-A0C4-5330E8073B85}">
      <dgm:prSet/>
      <dgm:spPr/>
      <dgm:t>
        <a:bodyPr/>
        <a:lstStyle/>
        <a:p>
          <a:endParaRPr lang="ru-RU" sz="1000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415EABB-C1B5-4F32-B3B7-BFAC886BFCC6}">
      <dgm:prSet phldrT="[Текст]" custT="1"/>
      <dgm:spPr/>
      <dgm:t>
        <a:bodyPr/>
        <a:lstStyle/>
        <a:p>
          <a:r>
            <a:rPr lang="ru-RU" sz="600" b="1" dirty="0">
              <a:latin typeface="Times New Roman" panose="02020603050405020304" pitchFamily="18" charset="0"/>
              <a:cs typeface="Times New Roman" panose="02020603050405020304" pitchFamily="18" charset="0"/>
            </a:rPr>
            <a:t>Разработка ЧТЗ</a:t>
          </a:r>
        </a:p>
      </dgm:t>
    </dgm:pt>
    <dgm:pt modelId="{B0883746-6314-4240-8E3F-5DD10159E5AB}" type="parTrans" cxnId="{2366FBF3-2A60-4689-88B2-5A71C84252CF}">
      <dgm:prSet/>
      <dgm:spPr/>
      <dgm:t>
        <a:bodyPr/>
        <a:lstStyle/>
        <a:p>
          <a:endParaRPr lang="ru-RU" sz="1000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34CF3B4-6CCD-4E74-B06D-A97A9255FD8F}" type="sibTrans" cxnId="{2366FBF3-2A60-4689-88B2-5A71C84252CF}">
      <dgm:prSet/>
      <dgm:spPr/>
      <dgm:t>
        <a:bodyPr/>
        <a:lstStyle/>
        <a:p>
          <a:endParaRPr lang="ru-RU" sz="1000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3A310D1-3CB6-4055-BC74-ACAE4B7ECF81}">
      <dgm:prSet phldrT="[Текст]" custT="1"/>
      <dgm:spPr/>
      <dgm:t>
        <a:bodyPr/>
        <a:lstStyle/>
        <a:p>
          <a:r>
            <a:rPr lang="ru-RU" sz="600" b="1" dirty="0">
              <a:latin typeface="Times New Roman" panose="02020603050405020304" pitchFamily="18" charset="0"/>
              <a:cs typeface="Times New Roman" panose="02020603050405020304" pitchFamily="18" charset="0"/>
            </a:rPr>
            <a:t>Разработка рабочей документации</a:t>
          </a:r>
        </a:p>
      </dgm:t>
    </dgm:pt>
    <dgm:pt modelId="{C98E5DC2-6893-4291-8887-8281BE7203DE}" type="parTrans" cxnId="{61CBC7AA-952C-44A4-AFF5-6645F34B4110}">
      <dgm:prSet/>
      <dgm:spPr/>
      <dgm:t>
        <a:bodyPr/>
        <a:lstStyle/>
        <a:p>
          <a:endParaRPr lang="ru-RU" sz="1000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4F6364E-2158-4608-8284-AD5999724DA5}" type="sibTrans" cxnId="{61CBC7AA-952C-44A4-AFF5-6645F34B4110}">
      <dgm:prSet/>
      <dgm:spPr/>
      <dgm:t>
        <a:bodyPr/>
        <a:lstStyle/>
        <a:p>
          <a:endParaRPr lang="ru-RU" sz="1000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BA5153A-38AA-4678-91AF-A6AC713E19CD}">
      <dgm:prSet phldrT="[Текст]" custT="1"/>
      <dgm:spPr/>
      <dgm:t>
        <a:bodyPr/>
        <a:lstStyle/>
        <a:p>
          <a:r>
            <a:rPr lang="ru-RU" sz="600" b="1" dirty="0">
              <a:latin typeface="Times New Roman" panose="02020603050405020304" pitchFamily="18" charset="0"/>
              <a:cs typeface="Times New Roman" panose="02020603050405020304" pitchFamily="18" charset="0"/>
            </a:rPr>
            <a:t>Подготовка ТР/</a:t>
          </a:r>
          <a:r>
            <a:rPr lang="ru-RU" sz="600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ПиМ</a:t>
          </a:r>
          <a:endParaRPr lang="ru-RU" sz="6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A484CAA-4790-4C70-B425-6C3FB9B0246E}" type="parTrans" cxnId="{D7C381DC-A2D8-4CA5-96C9-74292280333A}">
      <dgm:prSet/>
      <dgm:spPr/>
      <dgm:t>
        <a:bodyPr/>
        <a:lstStyle/>
        <a:p>
          <a:endParaRPr lang="ru-RU" sz="1000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65B1898-53C2-42CE-A25D-0552ADF4BFB0}" type="sibTrans" cxnId="{D7C381DC-A2D8-4CA5-96C9-74292280333A}">
      <dgm:prSet/>
      <dgm:spPr/>
      <dgm:t>
        <a:bodyPr/>
        <a:lstStyle/>
        <a:p>
          <a:endParaRPr lang="ru-RU" sz="1000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9B0ABAB-D991-41CA-A2CE-6D90387D481D}">
      <dgm:prSet phldrT="[Текст]" custT="1"/>
      <dgm:spPr/>
      <dgm:t>
        <a:bodyPr/>
        <a:lstStyle/>
        <a:p>
          <a:r>
            <a:rPr lang="ru-RU" sz="600" b="1" dirty="0">
              <a:latin typeface="Times New Roman" panose="02020603050405020304" pitchFamily="18" charset="0"/>
              <a:cs typeface="Times New Roman" panose="02020603050405020304" pitchFamily="18" charset="0"/>
            </a:rPr>
            <a:t>Проведение ПДИ </a:t>
          </a:r>
        </a:p>
      </dgm:t>
    </dgm:pt>
    <dgm:pt modelId="{C1F25CDE-40F8-46B4-BFA3-84EB3D6C534E}" type="parTrans" cxnId="{C86A5A23-F5C5-4924-B99A-6439D76E5CD6}">
      <dgm:prSet/>
      <dgm:spPr/>
      <dgm:t>
        <a:bodyPr/>
        <a:lstStyle/>
        <a:p>
          <a:endParaRPr lang="ru-RU" sz="1000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0B8F31B-334C-4110-B5E2-F230349320C5}" type="sibTrans" cxnId="{C86A5A23-F5C5-4924-B99A-6439D76E5CD6}">
      <dgm:prSet/>
      <dgm:spPr/>
      <dgm:t>
        <a:bodyPr/>
        <a:lstStyle/>
        <a:p>
          <a:endParaRPr lang="ru-RU" sz="1000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56DCC40-6F44-4FFD-9BAD-2BA1EFD9ADAD}">
      <dgm:prSet phldrT="[Текст]" custT="1"/>
      <dgm:spPr/>
      <dgm:t>
        <a:bodyPr/>
        <a:lstStyle/>
        <a:p>
          <a:r>
            <a:rPr lang="ru-RU" sz="600" b="1" dirty="0">
              <a:latin typeface="Times New Roman" panose="02020603050405020304" pitchFamily="18" charset="0"/>
              <a:cs typeface="Times New Roman" panose="02020603050405020304" pitchFamily="18" charset="0"/>
            </a:rPr>
            <a:t>Проведение ОЭ</a:t>
          </a:r>
        </a:p>
      </dgm:t>
    </dgm:pt>
    <dgm:pt modelId="{411F9E1B-9608-41DC-9D3B-13C56F005E56}" type="parTrans" cxnId="{F8476C39-FCA3-4B31-B220-CD2FC2CB21D5}">
      <dgm:prSet/>
      <dgm:spPr/>
      <dgm:t>
        <a:bodyPr/>
        <a:lstStyle/>
        <a:p>
          <a:endParaRPr lang="ru-RU" sz="1000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27C01F5-9B93-4773-BB9F-342C7A081150}" type="sibTrans" cxnId="{F8476C39-FCA3-4B31-B220-CD2FC2CB21D5}">
      <dgm:prSet/>
      <dgm:spPr/>
      <dgm:t>
        <a:bodyPr/>
        <a:lstStyle/>
        <a:p>
          <a:endParaRPr lang="ru-RU" sz="1000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D0DB30D-375B-4FE3-B39D-E0C898CB4217}">
      <dgm:prSet phldrT="[Текст]" custT="1"/>
      <dgm:spPr/>
      <dgm:t>
        <a:bodyPr/>
        <a:lstStyle/>
        <a:p>
          <a:r>
            <a:rPr lang="ru-RU" sz="600" b="1" dirty="0">
              <a:latin typeface="Times New Roman" panose="02020603050405020304" pitchFamily="18" charset="0"/>
              <a:cs typeface="Times New Roman" panose="02020603050405020304" pitchFamily="18" charset="0"/>
            </a:rPr>
            <a:t>Проведение ПМИ</a:t>
          </a:r>
        </a:p>
      </dgm:t>
    </dgm:pt>
    <dgm:pt modelId="{F968D64A-5173-4DDA-BEE8-107D83FB7D93}" type="parTrans" cxnId="{9068022F-4D6A-43E6-8E73-BE3D4DD01561}">
      <dgm:prSet/>
      <dgm:spPr/>
      <dgm:t>
        <a:bodyPr/>
        <a:lstStyle/>
        <a:p>
          <a:endParaRPr lang="ru-RU" sz="1000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7EDF079-A2A4-4D66-A764-BCAC70262A59}" type="sibTrans" cxnId="{9068022F-4D6A-43E6-8E73-BE3D4DD01561}">
      <dgm:prSet/>
      <dgm:spPr/>
      <dgm:t>
        <a:bodyPr/>
        <a:lstStyle/>
        <a:p>
          <a:endParaRPr lang="ru-RU" sz="1000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9918739-6A26-47EA-8C84-081BEA1E771E}" type="pres">
      <dgm:prSet presAssocID="{0B2FC8D6-F1E0-45A2-BA65-059442E2ED3F}" presName="Name0" presStyleCnt="0">
        <dgm:presLayoutVars>
          <dgm:dir/>
          <dgm:animLvl val="lvl"/>
          <dgm:resizeHandles val="exact"/>
        </dgm:presLayoutVars>
      </dgm:prSet>
      <dgm:spPr/>
    </dgm:pt>
    <dgm:pt modelId="{5B144FB9-2ABC-4D54-A261-84994BDA1AEC}" type="pres">
      <dgm:prSet presAssocID="{82CDD654-79FA-45AC-8323-E5F2D05C286C}" presName="parTxOnly" presStyleLbl="node1" presStyleIdx="0" presStyleCnt="1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A208D6B-FEB5-4778-808A-CBBC92DA67D8}" type="pres">
      <dgm:prSet presAssocID="{8656E291-37CD-42E1-8CB4-F7DA5571AAA3}" presName="parTxOnlySpace" presStyleCnt="0"/>
      <dgm:spPr/>
    </dgm:pt>
    <dgm:pt modelId="{B8545F13-8D24-450F-BC6C-927EB2A59FC7}" type="pres">
      <dgm:prSet presAssocID="{BF0D90D9-2C87-4825-919B-C2AFB29A9482}" presName="parTxOnly" presStyleLbl="node1" presStyleIdx="1" presStyleCnt="1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F94BD50-3E29-496A-A66F-3B2D20D1D3A9}" type="pres">
      <dgm:prSet presAssocID="{B5B94DDE-FFAF-499F-A3F4-7A1ADB127D1E}" presName="parTxOnlySpace" presStyleCnt="0"/>
      <dgm:spPr/>
    </dgm:pt>
    <dgm:pt modelId="{728926AA-7335-4EEB-BBC1-A92F1D8D0C64}" type="pres">
      <dgm:prSet presAssocID="{CBD6DD63-E0E2-4AD7-A70E-F2DB962DC155}" presName="parTxOnly" presStyleLbl="node1" presStyleIdx="2" presStyleCnt="11" custScaleX="11475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C4A193D-4769-426E-A907-4330C49891A2}" type="pres">
      <dgm:prSet presAssocID="{4331DA5D-1D08-4FB9-A03C-5C32F926AA72}" presName="parTxOnlySpace" presStyleCnt="0"/>
      <dgm:spPr/>
    </dgm:pt>
    <dgm:pt modelId="{663DD33B-2D26-42A6-99E3-6C68AEFF0684}" type="pres">
      <dgm:prSet presAssocID="{5B8520AD-1405-448D-92DE-DCEE64C3E5D3}" presName="parTxOnly" presStyleLbl="node1" presStyleIdx="3" presStyleCnt="1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97F7B0B-0F1D-4D88-8B2E-13B1A1630E38}" type="pres">
      <dgm:prSet presAssocID="{EB2D1439-3699-4F81-AABE-530D7C42BD51}" presName="parTxOnlySpace" presStyleCnt="0"/>
      <dgm:spPr/>
    </dgm:pt>
    <dgm:pt modelId="{3B8E7A08-EF62-40C6-A374-5125EF7558CE}" type="pres">
      <dgm:prSet presAssocID="{1415EABB-C1B5-4F32-B3B7-BFAC886BFCC6}" presName="parTxOnly" presStyleLbl="node1" presStyleIdx="4" presStyleCnt="1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886EEF6-5E0C-4E38-B57C-8436A085B8A9}" type="pres">
      <dgm:prSet presAssocID="{734CF3B4-6CCD-4E74-B06D-A97A9255FD8F}" presName="parTxOnlySpace" presStyleCnt="0"/>
      <dgm:spPr/>
    </dgm:pt>
    <dgm:pt modelId="{8E223C16-916A-4F82-9647-4FA3A06482D0}" type="pres">
      <dgm:prSet presAssocID="{33A310D1-3CB6-4055-BC74-ACAE4B7ECF81}" presName="parTxOnly" presStyleLbl="node1" presStyleIdx="5" presStyleCnt="1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E862D13-4AF0-4F65-A458-EE8298F64A92}" type="pres">
      <dgm:prSet presAssocID="{A4F6364E-2158-4608-8284-AD5999724DA5}" presName="parTxOnlySpace" presStyleCnt="0"/>
      <dgm:spPr/>
    </dgm:pt>
    <dgm:pt modelId="{63380164-3EBD-4633-BEE9-46EBF6D32460}" type="pres">
      <dgm:prSet presAssocID="{2BA5153A-38AA-4678-91AF-A6AC713E19CD}" presName="parTxOnly" presStyleLbl="node1" presStyleIdx="6" presStyleCnt="11" custScaleX="9951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8C47FE8-AA70-4A66-AD90-6DB4E5F8A71E}" type="pres">
      <dgm:prSet presAssocID="{B65B1898-53C2-42CE-A25D-0552ADF4BFB0}" presName="parTxOnlySpace" presStyleCnt="0"/>
      <dgm:spPr/>
    </dgm:pt>
    <dgm:pt modelId="{62E83A85-7EE1-488D-9468-A81DA7985966}" type="pres">
      <dgm:prSet presAssocID="{59B0ABAB-D991-41CA-A2CE-6D90387D481D}" presName="parTxOnly" presStyleLbl="node1" presStyleIdx="7" presStyleCnt="11" custScaleX="11130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FFB3167-96E6-4557-9298-7ACCF4B31BA6}" type="pres">
      <dgm:prSet presAssocID="{40B8F31B-334C-4110-B5E2-F230349320C5}" presName="parTxOnlySpace" presStyleCnt="0"/>
      <dgm:spPr/>
    </dgm:pt>
    <dgm:pt modelId="{09BFEF99-5839-441A-8F67-22ACB7BADA9E}" type="pres">
      <dgm:prSet presAssocID="{F56DCC40-6F44-4FFD-9BAD-2BA1EFD9ADAD}" presName="parTxOnly" presStyleLbl="node1" presStyleIdx="8" presStyleCnt="11" custScaleX="10530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21A31AA-077F-4509-B41F-FB800F87CDA5}" type="pres">
      <dgm:prSet presAssocID="{627C01F5-9B93-4773-BB9F-342C7A081150}" presName="parTxOnlySpace" presStyleCnt="0"/>
      <dgm:spPr/>
    </dgm:pt>
    <dgm:pt modelId="{DCF340A5-A763-4343-B8B3-3DD29317242F}" type="pres">
      <dgm:prSet presAssocID="{2D0DB30D-375B-4FE3-B39D-E0C898CB4217}" presName="parTxOnly" presStyleLbl="node1" presStyleIdx="9" presStyleCnt="11" custScaleX="11264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8BE651A-50F2-46EC-8D1C-B835204A0DD0}" type="pres">
      <dgm:prSet presAssocID="{27EDF079-A2A4-4D66-A764-BCAC70262A59}" presName="parTxOnlySpace" presStyleCnt="0"/>
      <dgm:spPr/>
    </dgm:pt>
    <dgm:pt modelId="{AE0F8896-0ACD-49FB-BB60-241B77DD6F20}" type="pres">
      <dgm:prSet presAssocID="{58751E69-4867-4ADC-B30F-198F510E45A0}" presName="parTxOnly" presStyleLbl="node1" presStyleIdx="10" presStyleCnt="1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FB344B6-2DF6-4A1F-AB7F-E59F79BD672C}" type="presOf" srcId="{5B8520AD-1405-448D-92DE-DCEE64C3E5D3}" destId="{663DD33B-2D26-42A6-99E3-6C68AEFF0684}" srcOrd="0" destOrd="0" presId="urn:microsoft.com/office/officeart/2005/8/layout/chevron1"/>
    <dgm:cxn modelId="{B23F1A42-5AF8-4990-8680-FEF9BF0BFA87}" type="presOf" srcId="{BF0D90D9-2C87-4825-919B-C2AFB29A9482}" destId="{B8545F13-8D24-450F-BC6C-927EB2A59FC7}" srcOrd="0" destOrd="0" presId="urn:microsoft.com/office/officeart/2005/8/layout/chevron1"/>
    <dgm:cxn modelId="{1F65DE7C-248D-4934-AF7B-603178BFD864}" type="presOf" srcId="{1415EABB-C1B5-4F32-B3B7-BFAC886BFCC6}" destId="{3B8E7A08-EF62-40C6-A374-5125EF7558CE}" srcOrd="0" destOrd="0" presId="urn:microsoft.com/office/officeart/2005/8/layout/chevron1"/>
    <dgm:cxn modelId="{43FE445E-EAFB-4DF0-A79F-D6D6763D46A4}" srcId="{0B2FC8D6-F1E0-45A2-BA65-059442E2ED3F}" destId="{CBD6DD63-E0E2-4AD7-A70E-F2DB962DC155}" srcOrd="2" destOrd="0" parTransId="{BCB67858-E346-4B7B-805F-BFFAC378A7D6}" sibTransId="{4331DA5D-1D08-4FB9-A03C-5C32F926AA72}"/>
    <dgm:cxn modelId="{6C63E119-1C2C-4488-B193-42DDF888DF84}" type="presOf" srcId="{CBD6DD63-E0E2-4AD7-A70E-F2DB962DC155}" destId="{728926AA-7335-4EEB-BBC1-A92F1D8D0C64}" srcOrd="0" destOrd="0" presId="urn:microsoft.com/office/officeart/2005/8/layout/chevron1"/>
    <dgm:cxn modelId="{D7C381DC-A2D8-4CA5-96C9-74292280333A}" srcId="{0B2FC8D6-F1E0-45A2-BA65-059442E2ED3F}" destId="{2BA5153A-38AA-4678-91AF-A6AC713E19CD}" srcOrd="6" destOrd="0" parTransId="{CA484CAA-4790-4C70-B425-6C3FB9B0246E}" sibTransId="{B65B1898-53C2-42CE-A25D-0552ADF4BFB0}"/>
    <dgm:cxn modelId="{C86A5A23-F5C5-4924-B99A-6439D76E5CD6}" srcId="{0B2FC8D6-F1E0-45A2-BA65-059442E2ED3F}" destId="{59B0ABAB-D991-41CA-A2CE-6D90387D481D}" srcOrd="7" destOrd="0" parTransId="{C1F25CDE-40F8-46B4-BFA3-84EB3D6C534E}" sibTransId="{40B8F31B-334C-4110-B5E2-F230349320C5}"/>
    <dgm:cxn modelId="{A60468A0-E7CD-408E-AF60-4C400C62A7F0}" type="presOf" srcId="{2D0DB30D-375B-4FE3-B39D-E0C898CB4217}" destId="{DCF340A5-A763-4343-B8B3-3DD29317242F}" srcOrd="0" destOrd="0" presId="urn:microsoft.com/office/officeart/2005/8/layout/chevron1"/>
    <dgm:cxn modelId="{61CBC7AA-952C-44A4-AFF5-6645F34B4110}" srcId="{0B2FC8D6-F1E0-45A2-BA65-059442E2ED3F}" destId="{33A310D1-3CB6-4055-BC74-ACAE4B7ECF81}" srcOrd="5" destOrd="0" parTransId="{C98E5DC2-6893-4291-8887-8281BE7203DE}" sibTransId="{A4F6364E-2158-4608-8284-AD5999724DA5}"/>
    <dgm:cxn modelId="{AC4735E9-FB99-489E-8F9D-5570359752C3}" srcId="{0B2FC8D6-F1E0-45A2-BA65-059442E2ED3F}" destId="{BF0D90D9-2C87-4825-919B-C2AFB29A9482}" srcOrd="1" destOrd="0" parTransId="{8415A3FE-56E5-4451-8B63-AFD7BE9CC450}" sibTransId="{B5B94DDE-FFAF-499F-A3F4-7A1ADB127D1E}"/>
    <dgm:cxn modelId="{73727983-6B5E-4AC4-9AAF-2606890F9F0C}" type="presOf" srcId="{82CDD654-79FA-45AC-8323-E5F2D05C286C}" destId="{5B144FB9-2ABC-4D54-A261-84994BDA1AEC}" srcOrd="0" destOrd="0" presId="urn:microsoft.com/office/officeart/2005/8/layout/chevron1"/>
    <dgm:cxn modelId="{8B1B8660-07CA-4170-9732-4D4E176F396C}" type="presOf" srcId="{58751E69-4867-4ADC-B30F-198F510E45A0}" destId="{AE0F8896-0ACD-49FB-BB60-241B77DD6F20}" srcOrd="0" destOrd="0" presId="urn:microsoft.com/office/officeart/2005/8/layout/chevron1"/>
    <dgm:cxn modelId="{7C4E7E66-FAE2-4481-A789-4CE210F0D242}" type="presOf" srcId="{59B0ABAB-D991-41CA-A2CE-6D90387D481D}" destId="{62E83A85-7EE1-488D-9468-A81DA7985966}" srcOrd="0" destOrd="0" presId="urn:microsoft.com/office/officeart/2005/8/layout/chevron1"/>
    <dgm:cxn modelId="{F8476C39-FCA3-4B31-B220-CD2FC2CB21D5}" srcId="{0B2FC8D6-F1E0-45A2-BA65-059442E2ED3F}" destId="{F56DCC40-6F44-4FFD-9BAD-2BA1EFD9ADAD}" srcOrd="8" destOrd="0" parTransId="{411F9E1B-9608-41DC-9D3B-13C56F005E56}" sibTransId="{627C01F5-9B93-4773-BB9F-342C7A081150}"/>
    <dgm:cxn modelId="{D303291D-8E58-4D4B-B387-E7B05946EE8D}" srcId="{0B2FC8D6-F1E0-45A2-BA65-059442E2ED3F}" destId="{58751E69-4867-4ADC-B30F-198F510E45A0}" srcOrd="10" destOrd="0" parTransId="{D27EB972-1A02-4853-BF63-D1E590ED699C}" sibTransId="{354FC34C-AB7E-4E30-8AA0-46E9BA48473F}"/>
    <dgm:cxn modelId="{1E893F99-54F4-49CF-98CE-95DCD836798A}" type="presOf" srcId="{F56DCC40-6F44-4FFD-9BAD-2BA1EFD9ADAD}" destId="{09BFEF99-5839-441A-8F67-22ACB7BADA9E}" srcOrd="0" destOrd="0" presId="urn:microsoft.com/office/officeart/2005/8/layout/chevron1"/>
    <dgm:cxn modelId="{F6230747-20AC-47F2-AC6F-47CA392DEACD}" type="presOf" srcId="{2BA5153A-38AA-4678-91AF-A6AC713E19CD}" destId="{63380164-3EBD-4633-BEE9-46EBF6D32460}" srcOrd="0" destOrd="0" presId="urn:microsoft.com/office/officeart/2005/8/layout/chevron1"/>
    <dgm:cxn modelId="{595EE8E9-65AB-4A13-AF95-CBE9F3687208}" type="presOf" srcId="{0B2FC8D6-F1E0-45A2-BA65-059442E2ED3F}" destId="{F9918739-6A26-47EA-8C84-081BEA1E771E}" srcOrd="0" destOrd="0" presId="urn:microsoft.com/office/officeart/2005/8/layout/chevron1"/>
    <dgm:cxn modelId="{17FFD130-E722-4BA3-A2BC-1EEFAD41F6CA}" srcId="{0B2FC8D6-F1E0-45A2-BA65-059442E2ED3F}" destId="{82CDD654-79FA-45AC-8323-E5F2D05C286C}" srcOrd="0" destOrd="0" parTransId="{2D1C46A0-A307-4E71-8F70-F70EDD7774F5}" sibTransId="{8656E291-37CD-42E1-8CB4-F7DA5571AAA3}"/>
    <dgm:cxn modelId="{9068022F-4D6A-43E6-8E73-BE3D4DD01561}" srcId="{0B2FC8D6-F1E0-45A2-BA65-059442E2ED3F}" destId="{2D0DB30D-375B-4FE3-B39D-E0C898CB4217}" srcOrd="9" destOrd="0" parTransId="{F968D64A-5173-4DDA-BEE8-107D83FB7D93}" sibTransId="{27EDF079-A2A4-4D66-A764-BCAC70262A59}"/>
    <dgm:cxn modelId="{5AF80D88-158E-4615-A584-A39BF45B8646}" type="presOf" srcId="{33A310D1-3CB6-4055-BC74-ACAE4B7ECF81}" destId="{8E223C16-916A-4F82-9647-4FA3A06482D0}" srcOrd="0" destOrd="0" presId="urn:microsoft.com/office/officeart/2005/8/layout/chevron1"/>
    <dgm:cxn modelId="{D34377EC-BF6B-42EE-A0C4-5330E8073B85}" srcId="{0B2FC8D6-F1E0-45A2-BA65-059442E2ED3F}" destId="{5B8520AD-1405-448D-92DE-DCEE64C3E5D3}" srcOrd="3" destOrd="0" parTransId="{7BFE8B84-FDF6-4A30-BF5A-BDE5910410F5}" sibTransId="{EB2D1439-3699-4F81-AABE-530D7C42BD51}"/>
    <dgm:cxn modelId="{2366FBF3-2A60-4689-88B2-5A71C84252CF}" srcId="{0B2FC8D6-F1E0-45A2-BA65-059442E2ED3F}" destId="{1415EABB-C1B5-4F32-B3B7-BFAC886BFCC6}" srcOrd="4" destOrd="0" parTransId="{B0883746-6314-4240-8E3F-5DD10159E5AB}" sibTransId="{734CF3B4-6CCD-4E74-B06D-A97A9255FD8F}"/>
    <dgm:cxn modelId="{1F9695FD-8786-40D2-ACD4-E551F7888D7F}" type="presParOf" srcId="{F9918739-6A26-47EA-8C84-081BEA1E771E}" destId="{5B144FB9-2ABC-4D54-A261-84994BDA1AEC}" srcOrd="0" destOrd="0" presId="urn:microsoft.com/office/officeart/2005/8/layout/chevron1"/>
    <dgm:cxn modelId="{CC93E797-A6B5-420B-A728-1B5FB4F2DDBB}" type="presParOf" srcId="{F9918739-6A26-47EA-8C84-081BEA1E771E}" destId="{EA208D6B-FEB5-4778-808A-CBBC92DA67D8}" srcOrd="1" destOrd="0" presId="urn:microsoft.com/office/officeart/2005/8/layout/chevron1"/>
    <dgm:cxn modelId="{6AFE82FC-B189-4904-9BAA-375D8FCF4327}" type="presParOf" srcId="{F9918739-6A26-47EA-8C84-081BEA1E771E}" destId="{B8545F13-8D24-450F-BC6C-927EB2A59FC7}" srcOrd="2" destOrd="0" presId="urn:microsoft.com/office/officeart/2005/8/layout/chevron1"/>
    <dgm:cxn modelId="{EA013DEB-5C94-476B-8453-6EA9E170FEEA}" type="presParOf" srcId="{F9918739-6A26-47EA-8C84-081BEA1E771E}" destId="{BF94BD50-3E29-496A-A66F-3B2D20D1D3A9}" srcOrd="3" destOrd="0" presId="urn:microsoft.com/office/officeart/2005/8/layout/chevron1"/>
    <dgm:cxn modelId="{FDEBAAAB-C6C2-4C2F-A9AB-A298EBA162BA}" type="presParOf" srcId="{F9918739-6A26-47EA-8C84-081BEA1E771E}" destId="{728926AA-7335-4EEB-BBC1-A92F1D8D0C64}" srcOrd="4" destOrd="0" presId="urn:microsoft.com/office/officeart/2005/8/layout/chevron1"/>
    <dgm:cxn modelId="{AF788E33-EB2E-49A0-B6F3-A01344B6BCFD}" type="presParOf" srcId="{F9918739-6A26-47EA-8C84-081BEA1E771E}" destId="{6C4A193D-4769-426E-A907-4330C49891A2}" srcOrd="5" destOrd="0" presId="urn:microsoft.com/office/officeart/2005/8/layout/chevron1"/>
    <dgm:cxn modelId="{6F40875E-B5BF-4743-BCDF-52CB3FA17F79}" type="presParOf" srcId="{F9918739-6A26-47EA-8C84-081BEA1E771E}" destId="{663DD33B-2D26-42A6-99E3-6C68AEFF0684}" srcOrd="6" destOrd="0" presId="urn:microsoft.com/office/officeart/2005/8/layout/chevron1"/>
    <dgm:cxn modelId="{F658BF03-95DD-44D6-9B06-841F3B8CB233}" type="presParOf" srcId="{F9918739-6A26-47EA-8C84-081BEA1E771E}" destId="{397F7B0B-0F1D-4D88-8B2E-13B1A1630E38}" srcOrd="7" destOrd="0" presId="urn:microsoft.com/office/officeart/2005/8/layout/chevron1"/>
    <dgm:cxn modelId="{738FD53C-11E8-49DE-A345-A160F58E7D70}" type="presParOf" srcId="{F9918739-6A26-47EA-8C84-081BEA1E771E}" destId="{3B8E7A08-EF62-40C6-A374-5125EF7558CE}" srcOrd="8" destOrd="0" presId="urn:microsoft.com/office/officeart/2005/8/layout/chevron1"/>
    <dgm:cxn modelId="{374210F7-D56D-458E-B614-53A18E102795}" type="presParOf" srcId="{F9918739-6A26-47EA-8C84-081BEA1E771E}" destId="{7886EEF6-5E0C-4E38-B57C-8436A085B8A9}" srcOrd="9" destOrd="0" presId="urn:microsoft.com/office/officeart/2005/8/layout/chevron1"/>
    <dgm:cxn modelId="{A6300924-8B04-4DCD-BD1B-3EBD5067A566}" type="presParOf" srcId="{F9918739-6A26-47EA-8C84-081BEA1E771E}" destId="{8E223C16-916A-4F82-9647-4FA3A06482D0}" srcOrd="10" destOrd="0" presId="urn:microsoft.com/office/officeart/2005/8/layout/chevron1"/>
    <dgm:cxn modelId="{726CE1A0-E3A5-4ECB-B3B5-38ECCE4FE3EE}" type="presParOf" srcId="{F9918739-6A26-47EA-8C84-081BEA1E771E}" destId="{7E862D13-4AF0-4F65-A458-EE8298F64A92}" srcOrd="11" destOrd="0" presId="urn:microsoft.com/office/officeart/2005/8/layout/chevron1"/>
    <dgm:cxn modelId="{932524A7-CEE3-483D-9135-9590BBCF608F}" type="presParOf" srcId="{F9918739-6A26-47EA-8C84-081BEA1E771E}" destId="{63380164-3EBD-4633-BEE9-46EBF6D32460}" srcOrd="12" destOrd="0" presId="urn:microsoft.com/office/officeart/2005/8/layout/chevron1"/>
    <dgm:cxn modelId="{2A2F0A48-45BD-4D1A-8B91-2A92F6D96525}" type="presParOf" srcId="{F9918739-6A26-47EA-8C84-081BEA1E771E}" destId="{78C47FE8-AA70-4A66-AD90-6DB4E5F8A71E}" srcOrd="13" destOrd="0" presId="urn:microsoft.com/office/officeart/2005/8/layout/chevron1"/>
    <dgm:cxn modelId="{D10C94E3-6C31-49D8-8D47-772B325C9253}" type="presParOf" srcId="{F9918739-6A26-47EA-8C84-081BEA1E771E}" destId="{62E83A85-7EE1-488D-9468-A81DA7985966}" srcOrd="14" destOrd="0" presId="urn:microsoft.com/office/officeart/2005/8/layout/chevron1"/>
    <dgm:cxn modelId="{826253D9-818A-4F5C-8A8D-B8BC37CC7E91}" type="presParOf" srcId="{F9918739-6A26-47EA-8C84-081BEA1E771E}" destId="{0FFB3167-96E6-4557-9298-7ACCF4B31BA6}" srcOrd="15" destOrd="0" presId="urn:microsoft.com/office/officeart/2005/8/layout/chevron1"/>
    <dgm:cxn modelId="{F2551378-E7C7-4476-ACEB-548F2C730E1D}" type="presParOf" srcId="{F9918739-6A26-47EA-8C84-081BEA1E771E}" destId="{09BFEF99-5839-441A-8F67-22ACB7BADA9E}" srcOrd="16" destOrd="0" presId="urn:microsoft.com/office/officeart/2005/8/layout/chevron1"/>
    <dgm:cxn modelId="{F0E75DF9-8812-4719-AEC3-08D6F5C5E999}" type="presParOf" srcId="{F9918739-6A26-47EA-8C84-081BEA1E771E}" destId="{721A31AA-077F-4509-B41F-FB800F87CDA5}" srcOrd="17" destOrd="0" presId="urn:microsoft.com/office/officeart/2005/8/layout/chevron1"/>
    <dgm:cxn modelId="{F65EBF7E-6F0F-47E6-9E26-F07356FF3242}" type="presParOf" srcId="{F9918739-6A26-47EA-8C84-081BEA1E771E}" destId="{DCF340A5-A763-4343-B8B3-3DD29317242F}" srcOrd="18" destOrd="0" presId="urn:microsoft.com/office/officeart/2005/8/layout/chevron1"/>
    <dgm:cxn modelId="{84B65D2E-9715-4FAE-8CEC-899B33B58E2F}" type="presParOf" srcId="{F9918739-6A26-47EA-8C84-081BEA1E771E}" destId="{A8BE651A-50F2-46EC-8D1C-B835204A0DD0}" srcOrd="19" destOrd="0" presId="urn:microsoft.com/office/officeart/2005/8/layout/chevron1"/>
    <dgm:cxn modelId="{5EBB23CB-596F-4633-A5B7-25E428614D16}" type="presParOf" srcId="{F9918739-6A26-47EA-8C84-081BEA1E771E}" destId="{AE0F8896-0ACD-49FB-BB60-241B77DD6F20}" srcOrd="20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943316C-0DBB-43DB-976B-23EEC699C9FF}" type="doc">
      <dgm:prSet loTypeId="urn:microsoft.com/office/officeart/2005/8/layout/vList5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4C0B9042-FABF-4E32-AA9B-498D9035CCE4}">
      <dgm:prSet phldrT="[Текст]" custT="1"/>
      <dgm:spPr/>
      <dgm:t>
        <a:bodyPr/>
        <a:lstStyle/>
        <a:p>
          <a:r>
            <a:rPr lang="ru-RU" sz="1100" dirty="0" smtClean="0"/>
            <a:t>Мониторинг  подключения организаций и  пользователей ЭБ</a:t>
          </a:r>
          <a:endParaRPr lang="ru-RU" sz="1100" dirty="0"/>
        </a:p>
      </dgm:t>
    </dgm:pt>
    <dgm:pt modelId="{F1FD1D89-68D9-4AE6-ABAF-F69F4B33CC17}" type="parTrans" cxnId="{5173AE91-A8C1-4A01-9A1E-D110E5C112DA}">
      <dgm:prSet/>
      <dgm:spPr/>
      <dgm:t>
        <a:bodyPr/>
        <a:lstStyle/>
        <a:p>
          <a:endParaRPr lang="ru-RU" sz="1400">
            <a:solidFill>
              <a:schemeClr val="tx2"/>
            </a:solidFill>
          </a:endParaRPr>
        </a:p>
      </dgm:t>
    </dgm:pt>
    <dgm:pt modelId="{63E049F2-F43F-4F3D-8F50-5F76FFB5AB96}" type="sibTrans" cxnId="{5173AE91-A8C1-4A01-9A1E-D110E5C112DA}">
      <dgm:prSet/>
      <dgm:spPr/>
      <dgm:t>
        <a:bodyPr/>
        <a:lstStyle/>
        <a:p>
          <a:endParaRPr lang="ru-RU" sz="1400">
            <a:solidFill>
              <a:schemeClr val="tx2"/>
            </a:solidFill>
          </a:endParaRPr>
        </a:p>
      </dgm:t>
    </dgm:pt>
    <dgm:pt modelId="{9D578980-57BC-44CC-8B61-307A45F0EB53}">
      <dgm:prSet phldrT="[Текст]" custT="1"/>
      <dgm:spPr/>
      <dgm:t>
        <a:bodyPr/>
        <a:lstStyle/>
        <a:p>
          <a:r>
            <a:rPr lang="ru-RU" sz="1100" dirty="0" smtClean="0"/>
            <a:t>Мониторинг корректности и достаточности назначения ролей ЭБ</a:t>
          </a:r>
          <a:endParaRPr lang="ru-RU" sz="1100" dirty="0"/>
        </a:p>
      </dgm:t>
    </dgm:pt>
    <dgm:pt modelId="{5422929A-610E-46A1-9F85-1D2C4B89287B}" type="parTrans" cxnId="{C9463C89-E791-4CD7-89B3-79EFDBF48BB5}">
      <dgm:prSet/>
      <dgm:spPr/>
      <dgm:t>
        <a:bodyPr/>
        <a:lstStyle/>
        <a:p>
          <a:endParaRPr lang="ru-RU" sz="1400">
            <a:solidFill>
              <a:schemeClr val="tx2"/>
            </a:solidFill>
          </a:endParaRPr>
        </a:p>
      </dgm:t>
    </dgm:pt>
    <dgm:pt modelId="{3DDDE051-AC5D-4619-83DB-6B862D2B0514}" type="sibTrans" cxnId="{C9463C89-E791-4CD7-89B3-79EFDBF48BB5}">
      <dgm:prSet/>
      <dgm:spPr/>
      <dgm:t>
        <a:bodyPr/>
        <a:lstStyle/>
        <a:p>
          <a:endParaRPr lang="ru-RU" sz="1400">
            <a:solidFill>
              <a:schemeClr val="tx2"/>
            </a:solidFill>
          </a:endParaRPr>
        </a:p>
      </dgm:t>
    </dgm:pt>
    <dgm:pt modelId="{FB101014-30AC-47AA-9482-F85661556F72}">
      <dgm:prSet custT="1"/>
      <dgm:spPr/>
      <dgm:t>
        <a:bodyPr anchor="ctr"/>
        <a:lstStyle/>
        <a:p>
          <a:r>
            <a:rPr lang="ru-RU" sz="1100" dirty="0" smtClean="0"/>
            <a:t>Мониторинг исполнения интеграционных процессов</a:t>
          </a:r>
          <a:endParaRPr lang="ru-RU" sz="1100" dirty="0"/>
        </a:p>
      </dgm:t>
    </dgm:pt>
    <dgm:pt modelId="{0FBF66A4-1858-438D-AA05-EA85490E527C}" type="parTrans" cxnId="{752965CD-B819-43FD-9CF5-0A2C10F4FD80}">
      <dgm:prSet/>
      <dgm:spPr/>
      <dgm:t>
        <a:bodyPr/>
        <a:lstStyle/>
        <a:p>
          <a:endParaRPr lang="ru-RU"/>
        </a:p>
      </dgm:t>
    </dgm:pt>
    <dgm:pt modelId="{30271CBD-442E-4574-A55B-A277ADC873B4}" type="sibTrans" cxnId="{752965CD-B819-43FD-9CF5-0A2C10F4FD80}">
      <dgm:prSet/>
      <dgm:spPr/>
      <dgm:t>
        <a:bodyPr/>
        <a:lstStyle/>
        <a:p>
          <a:endParaRPr lang="ru-RU"/>
        </a:p>
      </dgm:t>
    </dgm:pt>
    <dgm:pt modelId="{DB8DEC0B-4D0D-4CD6-A70B-034BA2CFF920}">
      <dgm:prSet custT="1"/>
      <dgm:spPr/>
      <dgm:t>
        <a:bodyPr anchor="ctr"/>
        <a:lstStyle/>
        <a:p>
          <a:r>
            <a:rPr lang="ru-RU" sz="1100" dirty="0" smtClean="0"/>
            <a:t>Мониторинг исполнения функциональных процессов</a:t>
          </a:r>
          <a:endParaRPr lang="ru-RU" sz="1100" dirty="0"/>
        </a:p>
      </dgm:t>
    </dgm:pt>
    <dgm:pt modelId="{E70DC697-22E6-47BB-AA69-CACEB4748A57}" type="parTrans" cxnId="{2F14D414-68EA-4CE8-9C63-42C3247F8AC8}">
      <dgm:prSet/>
      <dgm:spPr/>
      <dgm:t>
        <a:bodyPr/>
        <a:lstStyle/>
        <a:p>
          <a:endParaRPr lang="ru-RU"/>
        </a:p>
      </dgm:t>
    </dgm:pt>
    <dgm:pt modelId="{3E93EC2C-AD17-4D49-A587-FB8A8944E024}" type="sibTrans" cxnId="{2F14D414-68EA-4CE8-9C63-42C3247F8AC8}">
      <dgm:prSet/>
      <dgm:spPr/>
      <dgm:t>
        <a:bodyPr/>
        <a:lstStyle/>
        <a:p>
          <a:endParaRPr lang="ru-RU"/>
        </a:p>
      </dgm:t>
    </dgm:pt>
    <dgm:pt modelId="{9F423D6D-7C86-4D64-8F9E-EA46A2706FBD}" type="pres">
      <dgm:prSet presAssocID="{C943316C-0DBB-43DB-976B-23EEC699C9FF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847DB51-9565-4904-A48C-935C1ED1CC5C}" type="pres">
      <dgm:prSet presAssocID="{FB101014-30AC-47AA-9482-F85661556F72}" presName="linNode" presStyleCnt="0"/>
      <dgm:spPr/>
    </dgm:pt>
    <dgm:pt modelId="{EC5301AA-378B-4849-84D9-88DA6DA0B420}" type="pres">
      <dgm:prSet presAssocID="{FB101014-30AC-47AA-9482-F85661556F72}" presName="parentText" presStyleLbl="node1" presStyleIdx="0" presStyleCnt="4" custScaleX="11221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D73914B-0C2F-4887-9E62-D9B5A9DDF847}" type="pres">
      <dgm:prSet presAssocID="{30271CBD-442E-4574-A55B-A277ADC873B4}" presName="sp" presStyleCnt="0"/>
      <dgm:spPr/>
    </dgm:pt>
    <dgm:pt modelId="{FCF2A02E-52BB-4C23-9666-AB487F21B49A}" type="pres">
      <dgm:prSet presAssocID="{DB8DEC0B-4D0D-4CD6-A70B-034BA2CFF920}" presName="linNode" presStyleCnt="0"/>
      <dgm:spPr/>
    </dgm:pt>
    <dgm:pt modelId="{4E8EB0F5-8F85-49BA-91C1-655BACCAAD57}" type="pres">
      <dgm:prSet presAssocID="{DB8DEC0B-4D0D-4CD6-A70B-034BA2CFF920}" presName="parentText" presStyleLbl="node1" presStyleIdx="1" presStyleCnt="4" custScaleX="11221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26A2E8E-0B33-4BAA-8D9D-9D2CF0EE65BF}" type="pres">
      <dgm:prSet presAssocID="{3E93EC2C-AD17-4D49-A587-FB8A8944E024}" presName="sp" presStyleCnt="0"/>
      <dgm:spPr/>
    </dgm:pt>
    <dgm:pt modelId="{FD649DEE-524E-4413-BC56-13C2C0F1E0CB}" type="pres">
      <dgm:prSet presAssocID="{4C0B9042-FABF-4E32-AA9B-498D9035CCE4}" presName="linNode" presStyleCnt="0"/>
      <dgm:spPr/>
      <dgm:t>
        <a:bodyPr/>
        <a:lstStyle/>
        <a:p>
          <a:endParaRPr lang="ru-RU"/>
        </a:p>
      </dgm:t>
    </dgm:pt>
    <dgm:pt modelId="{EECCBAC5-A887-41EC-95C0-3EE93B1AE516}" type="pres">
      <dgm:prSet presAssocID="{4C0B9042-FABF-4E32-AA9B-498D9035CCE4}" presName="parentText" presStyleLbl="node1" presStyleIdx="2" presStyleCnt="4" custScaleX="11405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577C049-14DA-4839-BA4A-3D9CA72783B7}" type="pres">
      <dgm:prSet presAssocID="{63E049F2-F43F-4F3D-8F50-5F76FFB5AB96}" presName="sp" presStyleCnt="0"/>
      <dgm:spPr/>
      <dgm:t>
        <a:bodyPr/>
        <a:lstStyle/>
        <a:p>
          <a:endParaRPr lang="ru-RU"/>
        </a:p>
      </dgm:t>
    </dgm:pt>
    <dgm:pt modelId="{0953AE85-DCC0-4963-83A2-A183DF46EFF6}" type="pres">
      <dgm:prSet presAssocID="{9D578980-57BC-44CC-8B61-307A45F0EB53}" presName="linNode" presStyleCnt="0"/>
      <dgm:spPr/>
      <dgm:t>
        <a:bodyPr/>
        <a:lstStyle/>
        <a:p>
          <a:endParaRPr lang="ru-RU"/>
        </a:p>
      </dgm:t>
    </dgm:pt>
    <dgm:pt modelId="{E9693542-B2B1-4156-92FA-900A9BE1FAEA}" type="pres">
      <dgm:prSet presAssocID="{9D578980-57BC-44CC-8B61-307A45F0EB53}" presName="parentText" presStyleLbl="node1" presStyleIdx="3" presStyleCnt="4" custScaleX="113393" custLinFactNeighborY="-26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52965CD-B819-43FD-9CF5-0A2C10F4FD80}" srcId="{C943316C-0DBB-43DB-976B-23EEC699C9FF}" destId="{FB101014-30AC-47AA-9482-F85661556F72}" srcOrd="0" destOrd="0" parTransId="{0FBF66A4-1858-438D-AA05-EA85490E527C}" sibTransId="{30271CBD-442E-4574-A55B-A277ADC873B4}"/>
    <dgm:cxn modelId="{69D10640-0A44-4EFE-B7F2-0E9475DD5465}" type="presOf" srcId="{C943316C-0DBB-43DB-976B-23EEC699C9FF}" destId="{9F423D6D-7C86-4D64-8F9E-EA46A2706FBD}" srcOrd="0" destOrd="0" presId="urn:microsoft.com/office/officeart/2005/8/layout/vList5"/>
    <dgm:cxn modelId="{409BB5DF-A2B7-4D48-A353-AB0FC25A0D9D}" type="presOf" srcId="{DB8DEC0B-4D0D-4CD6-A70B-034BA2CFF920}" destId="{4E8EB0F5-8F85-49BA-91C1-655BACCAAD57}" srcOrd="0" destOrd="0" presId="urn:microsoft.com/office/officeart/2005/8/layout/vList5"/>
    <dgm:cxn modelId="{C9463C89-E791-4CD7-89B3-79EFDBF48BB5}" srcId="{C943316C-0DBB-43DB-976B-23EEC699C9FF}" destId="{9D578980-57BC-44CC-8B61-307A45F0EB53}" srcOrd="3" destOrd="0" parTransId="{5422929A-610E-46A1-9F85-1D2C4B89287B}" sibTransId="{3DDDE051-AC5D-4619-83DB-6B862D2B0514}"/>
    <dgm:cxn modelId="{64C5C6AD-8A55-4C69-9DE1-9F3707E2044B}" type="presOf" srcId="{FB101014-30AC-47AA-9482-F85661556F72}" destId="{EC5301AA-378B-4849-84D9-88DA6DA0B420}" srcOrd="0" destOrd="0" presId="urn:microsoft.com/office/officeart/2005/8/layout/vList5"/>
    <dgm:cxn modelId="{E5996BD2-A6A5-4002-8C67-0C668F398C1A}" type="presOf" srcId="{9D578980-57BC-44CC-8B61-307A45F0EB53}" destId="{E9693542-B2B1-4156-92FA-900A9BE1FAEA}" srcOrd="0" destOrd="0" presId="urn:microsoft.com/office/officeart/2005/8/layout/vList5"/>
    <dgm:cxn modelId="{2F14D414-68EA-4CE8-9C63-42C3247F8AC8}" srcId="{C943316C-0DBB-43DB-976B-23EEC699C9FF}" destId="{DB8DEC0B-4D0D-4CD6-A70B-034BA2CFF920}" srcOrd="1" destOrd="0" parTransId="{E70DC697-22E6-47BB-AA69-CACEB4748A57}" sibTransId="{3E93EC2C-AD17-4D49-A587-FB8A8944E024}"/>
    <dgm:cxn modelId="{5D043C18-6C3C-4CF8-861F-C480C33F2EBA}" type="presOf" srcId="{4C0B9042-FABF-4E32-AA9B-498D9035CCE4}" destId="{EECCBAC5-A887-41EC-95C0-3EE93B1AE516}" srcOrd="0" destOrd="0" presId="urn:microsoft.com/office/officeart/2005/8/layout/vList5"/>
    <dgm:cxn modelId="{5173AE91-A8C1-4A01-9A1E-D110E5C112DA}" srcId="{C943316C-0DBB-43DB-976B-23EEC699C9FF}" destId="{4C0B9042-FABF-4E32-AA9B-498D9035CCE4}" srcOrd="2" destOrd="0" parTransId="{F1FD1D89-68D9-4AE6-ABAF-F69F4B33CC17}" sibTransId="{63E049F2-F43F-4F3D-8F50-5F76FFB5AB96}"/>
    <dgm:cxn modelId="{04C41EEC-3899-4416-A924-58B181E40344}" type="presParOf" srcId="{9F423D6D-7C86-4D64-8F9E-EA46A2706FBD}" destId="{3847DB51-9565-4904-A48C-935C1ED1CC5C}" srcOrd="0" destOrd="0" presId="urn:microsoft.com/office/officeart/2005/8/layout/vList5"/>
    <dgm:cxn modelId="{E69981A7-0CA5-48C7-9AE7-E1801EC079D6}" type="presParOf" srcId="{3847DB51-9565-4904-A48C-935C1ED1CC5C}" destId="{EC5301AA-378B-4849-84D9-88DA6DA0B420}" srcOrd="0" destOrd="0" presId="urn:microsoft.com/office/officeart/2005/8/layout/vList5"/>
    <dgm:cxn modelId="{C1D69DEA-8E5C-49FF-B289-DE35DCD5F2CB}" type="presParOf" srcId="{9F423D6D-7C86-4D64-8F9E-EA46A2706FBD}" destId="{2D73914B-0C2F-4887-9E62-D9B5A9DDF847}" srcOrd="1" destOrd="0" presId="urn:microsoft.com/office/officeart/2005/8/layout/vList5"/>
    <dgm:cxn modelId="{135F49DA-3E86-4B6F-B878-31C472195402}" type="presParOf" srcId="{9F423D6D-7C86-4D64-8F9E-EA46A2706FBD}" destId="{FCF2A02E-52BB-4C23-9666-AB487F21B49A}" srcOrd="2" destOrd="0" presId="urn:microsoft.com/office/officeart/2005/8/layout/vList5"/>
    <dgm:cxn modelId="{54CFF763-7436-40F2-B5F5-ED186C4758A9}" type="presParOf" srcId="{FCF2A02E-52BB-4C23-9666-AB487F21B49A}" destId="{4E8EB0F5-8F85-49BA-91C1-655BACCAAD57}" srcOrd="0" destOrd="0" presId="urn:microsoft.com/office/officeart/2005/8/layout/vList5"/>
    <dgm:cxn modelId="{0EB5DD2C-74C9-4436-9D51-69147FAF226E}" type="presParOf" srcId="{9F423D6D-7C86-4D64-8F9E-EA46A2706FBD}" destId="{126A2E8E-0B33-4BAA-8D9D-9D2CF0EE65BF}" srcOrd="3" destOrd="0" presId="urn:microsoft.com/office/officeart/2005/8/layout/vList5"/>
    <dgm:cxn modelId="{FA02024A-883A-41D6-9146-BA3D0DE0A017}" type="presParOf" srcId="{9F423D6D-7C86-4D64-8F9E-EA46A2706FBD}" destId="{FD649DEE-524E-4413-BC56-13C2C0F1E0CB}" srcOrd="4" destOrd="0" presId="urn:microsoft.com/office/officeart/2005/8/layout/vList5"/>
    <dgm:cxn modelId="{513ECCEA-11E9-4D4E-A537-F4986EB9ECC6}" type="presParOf" srcId="{FD649DEE-524E-4413-BC56-13C2C0F1E0CB}" destId="{EECCBAC5-A887-41EC-95C0-3EE93B1AE516}" srcOrd="0" destOrd="0" presId="urn:microsoft.com/office/officeart/2005/8/layout/vList5"/>
    <dgm:cxn modelId="{2298A3DC-0539-46BB-9A74-5E8E791895C1}" type="presParOf" srcId="{9F423D6D-7C86-4D64-8F9E-EA46A2706FBD}" destId="{B577C049-14DA-4839-BA4A-3D9CA72783B7}" srcOrd="5" destOrd="0" presId="urn:microsoft.com/office/officeart/2005/8/layout/vList5"/>
    <dgm:cxn modelId="{9048AFD5-4976-450D-9B79-E5BE76C3E3B3}" type="presParOf" srcId="{9F423D6D-7C86-4D64-8F9E-EA46A2706FBD}" destId="{0953AE85-DCC0-4963-83A2-A183DF46EFF6}" srcOrd="6" destOrd="0" presId="urn:microsoft.com/office/officeart/2005/8/layout/vList5"/>
    <dgm:cxn modelId="{26F21CF9-32E5-4ABE-A2A5-2122180C7826}" type="presParOf" srcId="{0953AE85-DCC0-4963-83A2-A183DF46EFF6}" destId="{E9693542-B2B1-4156-92FA-900A9BE1FAEA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8BA3A01A-EBBB-442D-909B-69E3888088D9}" type="doc">
      <dgm:prSet loTypeId="urn:microsoft.com/office/officeart/2009/3/layout/IncreasingArrowsProcess" loCatId="process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0285C545-57C4-4CC4-8636-2F4F790D5255}">
      <dgm:prSet phldrT="[Текст]" custT="1"/>
      <dgm:spPr/>
      <dgm:t>
        <a:bodyPr/>
        <a:lstStyle/>
        <a:p>
          <a:r>
            <a:rPr lang="ru-RU" sz="1400" b="1" dirty="0" smtClean="0"/>
            <a:t>Стандартизация информационного взаимодействия</a:t>
          </a:r>
          <a:endParaRPr lang="en-US" sz="1400" b="1" dirty="0"/>
        </a:p>
      </dgm:t>
    </dgm:pt>
    <dgm:pt modelId="{518E670B-150C-45A0-B513-C120929B9F04}" type="parTrans" cxnId="{A5E042A5-6780-42BA-81BF-16CE244B3AF2}">
      <dgm:prSet/>
      <dgm:spPr/>
      <dgm:t>
        <a:bodyPr/>
        <a:lstStyle/>
        <a:p>
          <a:endParaRPr lang="en-US"/>
        </a:p>
      </dgm:t>
    </dgm:pt>
    <dgm:pt modelId="{ABA98BDA-707B-4E93-B807-BB9202639888}" type="sibTrans" cxnId="{A5E042A5-6780-42BA-81BF-16CE244B3AF2}">
      <dgm:prSet/>
      <dgm:spPr/>
      <dgm:t>
        <a:bodyPr/>
        <a:lstStyle/>
        <a:p>
          <a:endParaRPr lang="en-US"/>
        </a:p>
      </dgm:t>
    </dgm:pt>
    <dgm:pt modelId="{9D48A24E-E162-4A20-888F-AAAC9CB2A4F1}">
      <dgm:prSet phldrT="[Текст]" custT="1"/>
      <dgm:spPr/>
      <dgm:t>
        <a:bodyPr/>
        <a:lstStyle/>
        <a:p>
          <a:r>
            <a:rPr lang="ru-RU" sz="1100" b="0" dirty="0" smtClean="0">
              <a:sym typeface="Symbol"/>
            </a:rPr>
            <a:t> </a:t>
          </a:r>
          <a:r>
            <a:rPr lang="ru-RU" sz="1100" b="0" dirty="0" smtClean="0"/>
            <a:t>Исполнение приказа Минфина (положение об ЭБ №658)</a:t>
          </a:r>
          <a:endParaRPr lang="en-US" sz="1100" b="0" dirty="0"/>
        </a:p>
      </dgm:t>
    </dgm:pt>
    <dgm:pt modelId="{76EE0DF5-1417-4E9D-BD34-C91446E7D8D4}" type="parTrans" cxnId="{F4511E28-E597-44E1-ACFE-63B39D94F4A8}">
      <dgm:prSet/>
      <dgm:spPr/>
      <dgm:t>
        <a:bodyPr/>
        <a:lstStyle/>
        <a:p>
          <a:endParaRPr lang="en-US"/>
        </a:p>
      </dgm:t>
    </dgm:pt>
    <dgm:pt modelId="{098237B1-38AD-46A4-A3D7-14625E2365B3}" type="sibTrans" cxnId="{F4511E28-E597-44E1-ACFE-63B39D94F4A8}">
      <dgm:prSet/>
      <dgm:spPr/>
      <dgm:t>
        <a:bodyPr/>
        <a:lstStyle/>
        <a:p>
          <a:endParaRPr lang="en-US"/>
        </a:p>
      </dgm:t>
    </dgm:pt>
    <dgm:pt modelId="{EBBE363E-8810-4C23-9506-EFE55C3A779F}">
      <dgm:prSet phldrT="[Текст]" custT="1"/>
      <dgm:spPr/>
      <dgm:t>
        <a:bodyPr/>
        <a:lstStyle/>
        <a:p>
          <a:r>
            <a:rPr lang="ru-RU" sz="1400" b="1" dirty="0" smtClean="0"/>
            <a:t>Совершенствование компонента распространения</a:t>
          </a:r>
          <a:endParaRPr lang="en-US" sz="1400" b="1" dirty="0"/>
        </a:p>
      </dgm:t>
    </dgm:pt>
    <dgm:pt modelId="{C31F81BA-3D21-4032-9377-5BB20FCB14EE}" type="parTrans" cxnId="{B4E22917-07DE-4657-ACB0-D6CAF171F53A}">
      <dgm:prSet/>
      <dgm:spPr/>
      <dgm:t>
        <a:bodyPr/>
        <a:lstStyle/>
        <a:p>
          <a:endParaRPr lang="en-US"/>
        </a:p>
      </dgm:t>
    </dgm:pt>
    <dgm:pt modelId="{FD85D4B8-5E6D-4807-9A79-8790CC79233A}" type="sibTrans" cxnId="{B4E22917-07DE-4657-ACB0-D6CAF171F53A}">
      <dgm:prSet/>
      <dgm:spPr/>
      <dgm:t>
        <a:bodyPr/>
        <a:lstStyle/>
        <a:p>
          <a:endParaRPr lang="en-US"/>
        </a:p>
      </dgm:t>
    </dgm:pt>
    <dgm:pt modelId="{79A1F262-691D-4BB2-BC64-35D3386EF518}">
      <dgm:prSet phldrT="[Текст]" custT="1"/>
      <dgm:spPr/>
      <dgm:t>
        <a:bodyPr/>
        <a:lstStyle/>
        <a:p>
          <a:r>
            <a:rPr lang="ru-RU" sz="1400" dirty="0" smtClean="0">
              <a:sym typeface="Symbol"/>
            </a:rPr>
            <a:t> </a:t>
          </a:r>
          <a:r>
            <a:rPr lang="ru-RU" sz="1100" dirty="0" smtClean="0"/>
            <a:t>Повышение производительности отказоустойчивости, масштабируемости за счет использования </a:t>
          </a:r>
          <a:r>
            <a:rPr lang="ru-RU" sz="1100" dirty="0" err="1" smtClean="0"/>
            <a:t>микросервисной</a:t>
          </a:r>
          <a:r>
            <a:rPr lang="ru-RU" sz="1100" dirty="0" smtClean="0"/>
            <a:t> архитектуры</a:t>
          </a:r>
        </a:p>
        <a:p>
          <a:r>
            <a:rPr lang="ru-RU" sz="1100" dirty="0" smtClean="0">
              <a:sym typeface="Symbol"/>
            </a:rPr>
            <a:t> </a:t>
          </a:r>
          <a:r>
            <a:rPr lang="ru" sz="1100" dirty="0" smtClean="0"/>
            <a:t>Подсистема агрегации и визуализации журналов работы модулей для обеспечения функционального мониторинга и мониторинга ошибок</a:t>
          </a:r>
          <a:endParaRPr lang="ru-RU" sz="1100" dirty="0" smtClean="0"/>
        </a:p>
      </dgm:t>
    </dgm:pt>
    <dgm:pt modelId="{0CEF8D5C-E306-416F-ABB9-B4C21377AB8C}" type="parTrans" cxnId="{7355A649-AF07-4747-811A-690B33FFD6F8}">
      <dgm:prSet/>
      <dgm:spPr/>
      <dgm:t>
        <a:bodyPr/>
        <a:lstStyle/>
        <a:p>
          <a:endParaRPr lang="en-US"/>
        </a:p>
      </dgm:t>
    </dgm:pt>
    <dgm:pt modelId="{62D5D1CB-80E9-4594-8113-84B2391D8930}" type="sibTrans" cxnId="{7355A649-AF07-4747-811A-690B33FFD6F8}">
      <dgm:prSet/>
      <dgm:spPr/>
      <dgm:t>
        <a:bodyPr/>
        <a:lstStyle/>
        <a:p>
          <a:endParaRPr lang="en-US"/>
        </a:p>
      </dgm:t>
    </dgm:pt>
    <dgm:pt modelId="{9A7C3A8E-CDBD-41DA-9747-A0BF0257E94A}">
      <dgm:prSet phldrT="[Текст]" custT="1"/>
      <dgm:spPr/>
      <dgm:t>
        <a:bodyPr/>
        <a:lstStyle/>
        <a:p>
          <a:r>
            <a:rPr lang="ru-RU" sz="1100" dirty="0" smtClean="0">
              <a:sym typeface="Symbol"/>
            </a:rPr>
            <a:t></a:t>
          </a:r>
          <a:r>
            <a:rPr lang="ru-RU" sz="1100" dirty="0" smtClean="0"/>
            <a:t> Унифицированный формат XML сообщений</a:t>
          </a:r>
          <a:endParaRPr lang="en-US" sz="1100" dirty="0"/>
        </a:p>
      </dgm:t>
    </dgm:pt>
    <dgm:pt modelId="{48E5C83B-08A8-4B92-A5C7-2244D69DA599}" type="parTrans" cxnId="{B042B8A3-7DBA-45C7-B065-E4369B7A5366}">
      <dgm:prSet/>
      <dgm:spPr/>
      <dgm:t>
        <a:bodyPr/>
        <a:lstStyle/>
        <a:p>
          <a:endParaRPr lang="en-US"/>
        </a:p>
      </dgm:t>
    </dgm:pt>
    <dgm:pt modelId="{76A17A9D-62A0-4864-A033-3896E19ABB67}" type="sibTrans" cxnId="{B042B8A3-7DBA-45C7-B065-E4369B7A5366}">
      <dgm:prSet/>
      <dgm:spPr/>
      <dgm:t>
        <a:bodyPr/>
        <a:lstStyle/>
        <a:p>
          <a:endParaRPr lang="en-US"/>
        </a:p>
      </dgm:t>
    </dgm:pt>
    <dgm:pt modelId="{F6EF5604-44B4-48DD-92B1-73779D0CBFB7}">
      <dgm:prSet custT="1"/>
      <dgm:spPr/>
      <dgm:t>
        <a:bodyPr/>
        <a:lstStyle/>
        <a:p>
          <a:r>
            <a:rPr lang="ru-RU" sz="1100" dirty="0" smtClean="0">
              <a:sym typeface="Symbol"/>
            </a:rPr>
            <a:t></a:t>
          </a:r>
          <a:r>
            <a:rPr lang="ru-RU" sz="1100" dirty="0" smtClean="0"/>
            <a:t> Применение квалифицированной ЭП</a:t>
          </a:r>
          <a:endParaRPr lang="ru-RU" sz="1100" dirty="0"/>
        </a:p>
      </dgm:t>
    </dgm:pt>
    <dgm:pt modelId="{5EED493D-C1E5-4C1B-9802-1E71BEB89BFA}" type="parTrans" cxnId="{E6519595-3F89-45D9-A373-09DAA6DBE89C}">
      <dgm:prSet/>
      <dgm:spPr/>
      <dgm:t>
        <a:bodyPr/>
        <a:lstStyle/>
        <a:p>
          <a:endParaRPr lang="en-US"/>
        </a:p>
      </dgm:t>
    </dgm:pt>
    <dgm:pt modelId="{7D28C5EE-86A8-484E-B660-8FB35F855BA0}" type="sibTrans" cxnId="{E6519595-3F89-45D9-A373-09DAA6DBE89C}">
      <dgm:prSet/>
      <dgm:spPr/>
      <dgm:t>
        <a:bodyPr/>
        <a:lstStyle/>
        <a:p>
          <a:endParaRPr lang="en-US"/>
        </a:p>
      </dgm:t>
    </dgm:pt>
    <dgm:pt modelId="{F7591F9C-CA8C-423D-AD6D-AD3C17270356}">
      <dgm:prSet custT="1"/>
      <dgm:spPr/>
      <dgm:t>
        <a:bodyPr/>
        <a:lstStyle/>
        <a:p>
          <a:r>
            <a:rPr lang="ru-RU" sz="1100" dirty="0" smtClean="0">
              <a:sym typeface="Symbol"/>
            </a:rPr>
            <a:t> </a:t>
          </a:r>
          <a:r>
            <a:rPr lang="ru-RU" sz="1100" dirty="0" smtClean="0"/>
            <a:t>Клиент СМЭВ 3</a:t>
          </a:r>
          <a:endParaRPr lang="ru-RU" sz="1100" dirty="0"/>
        </a:p>
      </dgm:t>
    </dgm:pt>
    <dgm:pt modelId="{DD8253CC-EB11-4C1E-BF05-75CD142B7297}" type="parTrans" cxnId="{02A41C82-362B-4059-B3D1-6C0DFA542799}">
      <dgm:prSet/>
      <dgm:spPr/>
      <dgm:t>
        <a:bodyPr/>
        <a:lstStyle/>
        <a:p>
          <a:endParaRPr lang="en-US"/>
        </a:p>
      </dgm:t>
    </dgm:pt>
    <dgm:pt modelId="{8423758E-888A-4603-AE9A-EFC1DF18052F}" type="sibTrans" cxnId="{02A41C82-362B-4059-B3D1-6C0DFA542799}">
      <dgm:prSet/>
      <dgm:spPr/>
      <dgm:t>
        <a:bodyPr/>
        <a:lstStyle/>
        <a:p>
          <a:endParaRPr lang="en-US"/>
        </a:p>
      </dgm:t>
    </dgm:pt>
    <dgm:pt modelId="{5708DDD6-04D5-42D2-88D4-622E721EC730}">
      <dgm:prSet custT="1"/>
      <dgm:spPr/>
      <dgm:t>
        <a:bodyPr/>
        <a:lstStyle/>
        <a:p>
          <a:r>
            <a:rPr lang="ru-RU" sz="1100" dirty="0" smtClean="0">
              <a:sym typeface="Symbol"/>
            </a:rPr>
            <a:t> </a:t>
          </a:r>
          <a:r>
            <a:rPr lang="ru-RU" sz="1100" dirty="0" smtClean="0"/>
            <a:t>Целостность данных, сохранение      конфиденциальности, подтверждение гарантированной доставки документов</a:t>
          </a:r>
          <a:endParaRPr lang="ru-RU" sz="1100" dirty="0"/>
        </a:p>
      </dgm:t>
    </dgm:pt>
    <dgm:pt modelId="{8545800F-F10E-4AA5-963C-13838132A9DC}" type="parTrans" cxnId="{4F9A1C77-34F1-4209-83E7-3DFC198916A1}">
      <dgm:prSet/>
      <dgm:spPr/>
      <dgm:t>
        <a:bodyPr/>
        <a:lstStyle/>
        <a:p>
          <a:endParaRPr lang="en-US"/>
        </a:p>
      </dgm:t>
    </dgm:pt>
    <dgm:pt modelId="{E326BD41-1DAB-4683-B1F0-9833D01C0FF0}" type="sibTrans" cxnId="{4F9A1C77-34F1-4209-83E7-3DFC198916A1}">
      <dgm:prSet/>
      <dgm:spPr/>
      <dgm:t>
        <a:bodyPr/>
        <a:lstStyle/>
        <a:p>
          <a:endParaRPr lang="en-US"/>
        </a:p>
      </dgm:t>
    </dgm:pt>
    <dgm:pt modelId="{24453DCA-3AAA-4AF4-8CA0-6311E15DB0EA}">
      <dgm:prSet custT="1"/>
      <dgm:spPr/>
      <dgm:t>
        <a:bodyPr/>
        <a:lstStyle/>
        <a:p>
          <a:r>
            <a:rPr lang="ru-RU" sz="1100" dirty="0" smtClean="0">
              <a:sym typeface="Symbol"/>
            </a:rPr>
            <a:t> </a:t>
          </a:r>
          <a:r>
            <a:rPr lang="ru-RU" sz="1100" dirty="0" smtClean="0"/>
            <a:t>Соблюдение требований правовых актов в части форматно-логического контроля и криптографических алгоритмов</a:t>
          </a:r>
          <a:endParaRPr lang="ru-RU" sz="1100" dirty="0"/>
        </a:p>
      </dgm:t>
    </dgm:pt>
    <dgm:pt modelId="{73A3B28C-DF84-4F2C-9164-E13EA40D8E17}" type="parTrans" cxnId="{6CBBCA20-C990-437C-AF8D-684CC483EEC2}">
      <dgm:prSet/>
      <dgm:spPr/>
      <dgm:t>
        <a:bodyPr/>
        <a:lstStyle/>
        <a:p>
          <a:endParaRPr lang="en-US"/>
        </a:p>
      </dgm:t>
    </dgm:pt>
    <dgm:pt modelId="{B70822D7-F007-4A94-AC63-412625544285}" type="sibTrans" cxnId="{6CBBCA20-C990-437C-AF8D-684CC483EEC2}">
      <dgm:prSet/>
      <dgm:spPr/>
      <dgm:t>
        <a:bodyPr/>
        <a:lstStyle/>
        <a:p>
          <a:endParaRPr lang="en-US"/>
        </a:p>
      </dgm:t>
    </dgm:pt>
    <dgm:pt modelId="{F881CA5A-1E7B-4564-9950-7A2CDF9F9A74}">
      <dgm:prSet custT="1"/>
      <dgm:spPr/>
      <dgm:t>
        <a:bodyPr/>
        <a:lstStyle/>
        <a:p>
          <a:pPr rtl="0"/>
          <a:r>
            <a:rPr lang="ru-RU" sz="1100" dirty="0" smtClean="0">
              <a:sym typeface="Symbol"/>
            </a:rPr>
            <a:t> </a:t>
          </a:r>
          <a:r>
            <a:rPr lang="ru" sz="1100" dirty="0" smtClean="0"/>
            <a:t>Подсистема контроля здоровья: метрики и реакции на их нарушение</a:t>
          </a:r>
        </a:p>
        <a:p>
          <a:pPr rtl="0"/>
          <a:r>
            <a:rPr lang="ru-RU" sz="1100" dirty="0" smtClean="0">
              <a:sym typeface="Symbol"/>
            </a:rPr>
            <a:t> </a:t>
          </a:r>
          <a:r>
            <a:rPr lang="ru" sz="1100" dirty="0" smtClean="0"/>
            <a:t>Стратегии гарантированной доставки при  неработоспособности смежных систем</a:t>
          </a:r>
        </a:p>
        <a:p>
          <a:pPr rtl="0"/>
          <a:r>
            <a:rPr lang="ru-RU" sz="1100" dirty="0" smtClean="0">
              <a:sym typeface="Symbol"/>
            </a:rPr>
            <a:t> </a:t>
          </a:r>
          <a:r>
            <a:rPr lang="ru" sz="1100" dirty="0" smtClean="0"/>
            <a:t>Автотестирование и валидация прикладных сценариев</a:t>
          </a:r>
        </a:p>
        <a:p>
          <a:pPr rtl="0"/>
          <a:r>
            <a:rPr lang="ru-RU" sz="1100" dirty="0" smtClean="0">
              <a:sym typeface="Symbol"/>
            </a:rPr>
            <a:t> </a:t>
          </a:r>
          <a:r>
            <a:rPr lang="ru" sz="1100" b="0" dirty="0" smtClean="0"/>
            <a:t>Автоматизация развертывания</a:t>
          </a:r>
          <a:endParaRPr lang="en-US" sz="1100" b="0" dirty="0"/>
        </a:p>
      </dgm:t>
    </dgm:pt>
    <dgm:pt modelId="{C78CCB36-7916-4F7F-B408-4723BB176FF3}" type="parTrans" cxnId="{8878D56C-B3D6-4802-841D-2F57B42E7F98}">
      <dgm:prSet/>
      <dgm:spPr/>
      <dgm:t>
        <a:bodyPr/>
        <a:lstStyle/>
        <a:p>
          <a:endParaRPr lang="en-US"/>
        </a:p>
      </dgm:t>
    </dgm:pt>
    <dgm:pt modelId="{4CE87F12-5FE2-4E03-9137-3243797F3F92}" type="sibTrans" cxnId="{8878D56C-B3D6-4802-841D-2F57B42E7F98}">
      <dgm:prSet/>
      <dgm:spPr/>
      <dgm:t>
        <a:bodyPr/>
        <a:lstStyle/>
        <a:p>
          <a:endParaRPr lang="en-US"/>
        </a:p>
      </dgm:t>
    </dgm:pt>
    <dgm:pt modelId="{9A4943BF-3AB0-422D-A387-F61EED548A7C}" type="pres">
      <dgm:prSet presAssocID="{8BA3A01A-EBBB-442D-909B-69E3888088D9}" presName="Name0" presStyleCnt="0">
        <dgm:presLayoutVars>
          <dgm:chMax val="5"/>
          <dgm:chPref val="5"/>
          <dgm:dir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A562DDD6-3017-4F58-8C67-323076E819BD}" type="pres">
      <dgm:prSet presAssocID="{0285C545-57C4-4CC4-8636-2F4F790D5255}" presName="parentText1" presStyleLbl="node1" presStyleIdx="0" presStyleCnt="2">
        <dgm:presLayoutVars>
          <dgm:chMax/>
          <dgm:chPref val="3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6F19ADB-212F-4835-B85F-B5F07EBF3F7B}" type="pres">
      <dgm:prSet presAssocID="{0285C545-57C4-4CC4-8636-2F4F790D5255}" presName="childText1" presStyleLbl="solidAlignAcc1" presStyleIdx="0" presStyleCnt="2" custScaleX="100200" custLinFactNeighborY="-92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7AB26DA-B7CF-486C-A43A-E056F56E3AD1}" type="pres">
      <dgm:prSet presAssocID="{EBBE363E-8810-4C23-9506-EFE55C3A779F}" presName="parentText2" presStyleLbl="node1" presStyleIdx="1" presStyleCnt="2" custLinFactNeighborX="-322">
        <dgm:presLayoutVars>
          <dgm:chMax/>
          <dgm:chPref val="3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FBD1F9D-8CE1-46E9-BCDF-878A3D8EBBA7}" type="pres">
      <dgm:prSet presAssocID="{EBBE363E-8810-4C23-9506-EFE55C3A779F}" presName="childText2" presStyleLbl="solidAlignAcc1" presStyleIdx="1" presStyleCnt="2" custScaleY="122265" custLinFactNeighborX="0" custLinFactNeighborY="585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691BD04-7811-4453-98ED-8A465CCAA8EB}" type="presOf" srcId="{F881CA5A-1E7B-4564-9950-7A2CDF9F9A74}" destId="{3FBD1F9D-8CE1-46E9-BCDF-878A3D8EBBA7}" srcOrd="0" destOrd="1" presId="urn:microsoft.com/office/officeart/2009/3/layout/IncreasingArrowsProcess"/>
    <dgm:cxn modelId="{4F9A1C77-34F1-4209-83E7-3DFC198916A1}" srcId="{0285C545-57C4-4CC4-8636-2F4F790D5255}" destId="{5708DDD6-04D5-42D2-88D4-622E721EC730}" srcOrd="4" destOrd="0" parTransId="{8545800F-F10E-4AA5-963C-13838132A9DC}" sibTransId="{E326BD41-1DAB-4683-B1F0-9833D01C0FF0}"/>
    <dgm:cxn modelId="{B4E22917-07DE-4657-ACB0-D6CAF171F53A}" srcId="{8BA3A01A-EBBB-442D-909B-69E3888088D9}" destId="{EBBE363E-8810-4C23-9506-EFE55C3A779F}" srcOrd="1" destOrd="0" parTransId="{C31F81BA-3D21-4032-9377-5BB20FCB14EE}" sibTransId="{FD85D4B8-5E6D-4807-9A79-8790CC79233A}"/>
    <dgm:cxn modelId="{200CADDB-5E52-424E-B961-C7F27770C8A7}" type="presOf" srcId="{9D48A24E-E162-4A20-888F-AAAC9CB2A4F1}" destId="{26F19ADB-212F-4835-B85F-B5F07EBF3F7B}" srcOrd="0" destOrd="0" presId="urn:microsoft.com/office/officeart/2009/3/layout/IncreasingArrowsProcess"/>
    <dgm:cxn modelId="{DED72790-A99E-450A-8657-C6E0E7EE9A10}" type="presOf" srcId="{9A7C3A8E-CDBD-41DA-9747-A0BF0257E94A}" destId="{26F19ADB-212F-4835-B85F-B5F07EBF3F7B}" srcOrd="0" destOrd="1" presId="urn:microsoft.com/office/officeart/2009/3/layout/IncreasingArrowsProcess"/>
    <dgm:cxn modelId="{48733DF8-94D3-40D3-88A1-1826CD0057FA}" type="presOf" srcId="{8BA3A01A-EBBB-442D-909B-69E3888088D9}" destId="{9A4943BF-3AB0-422D-A387-F61EED548A7C}" srcOrd="0" destOrd="0" presId="urn:microsoft.com/office/officeart/2009/3/layout/IncreasingArrowsProcess"/>
    <dgm:cxn modelId="{E6519595-3F89-45D9-A373-09DAA6DBE89C}" srcId="{0285C545-57C4-4CC4-8636-2F4F790D5255}" destId="{F6EF5604-44B4-48DD-92B1-73779D0CBFB7}" srcOrd="2" destOrd="0" parTransId="{5EED493D-C1E5-4C1B-9802-1E71BEB89BFA}" sibTransId="{7D28C5EE-86A8-484E-B660-8FB35F855BA0}"/>
    <dgm:cxn modelId="{718C196B-0EAC-40A2-B175-7A0C5D11F47D}" type="presOf" srcId="{0285C545-57C4-4CC4-8636-2F4F790D5255}" destId="{A562DDD6-3017-4F58-8C67-323076E819BD}" srcOrd="0" destOrd="0" presId="urn:microsoft.com/office/officeart/2009/3/layout/IncreasingArrowsProcess"/>
    <dgm:cxn modelId="{8878D56C-B3D6-4802-841D-2F57B42E7F98}" srcId="{EBBE363E-8810-4C23-9506-EFE55C3A779F}" destId="{F881CA5A-1E7B-4564-9950-7A2CDF9F9A74}" srcOrd="1" destOrd="0" parTransId="{C78CCB36-7916-4F7F-B408-4723BB176FF3}" sibTransId="{4CE87F12-5FE2-4E03-9137-3243797F3F92}"/>
    <dgm:cxn modelId="{7355A649-AF07-4747-811A-690B33FFD6F8}" srcId="{EBBE363E-8810-4C23-9506-EFE55C3A779F}" destId="{79A1F262-691D-4BB2-BC64-35D3386EF518}" srcOrd="0" destOrd="0" parTransId="{0CEF8D5C-E306-416F-ABB9-B4C21377AB8C}" sibTransId="{62D5D1CB-80E9-4594-8113-84B2391D8930}"/>
    <dgm:cxn modelId="{14CBAEC1-5018-4834-8C9A-89A589C42C98}" type="presOf" srcId="{F6EF5604-44B4-48DD-92B1-73779D0CBFB7}" destId="{26F19ADB-212F-4835-B85F-B5F07EBF3F7B}" srcOrd="0" destOrd="2" presId="urn:microsoft.com/office/officeart/2009/3/layout/IncreasingArrowsProcess"/>
    <dgm:cxn modelId="{02A41C82-362B-4059-B3D1-6C0DFA542799}" srcId="{0285C545-57C4-4CC4-8636-2F4F790D5255}" destId="{F7591F9C-CA8C-423D-AD6D-AD3C17270356}" srcOrd="3" destOrd="0" parTransId="{DD8253CC-EB11-4C1E-BF05-75CD142B7297}" sibTransId="{8423758E-888A-4603-AE9A-EFC1DF18052F}"/>
    <dgm:cxn modelId="{B042B8A3-7DBA-45C7-B065-E4369B7A5366}" srcId="{0285C545-57C4-4CC4-8636-2F4F790D5255}" destId="{9A7C3A8E-CDBD-41DA-9747-A0BF0257E94A}" srcOrd="1" destOrd="0" parTransId="{48E5C83B-08A8-4B92-A5C7-2244D69DA599}" sibTransId="{76A17A9D-62A0-4864-A033-3896E19ABB67}"/>
    <dgm:cxn modelId="{6CBBCA20-C990-437C-AF8D-684CC483EEC2}" srcId="{0285C545-57C4-4CC4-8636-2F4F790D5255}" destId="{24453DCA-3AAA-4AF4-8CA0-6311E15DB0EA}" srcOrd="5" destOrd="0" parTransId="{73A3B28C-DF84-4F2C-9164-E13EA40D8E17}" sibTransId="{B70822D7-F007-4A94-AC63-412625544285}"/>
    <dgm:cxn modelId="{F4511E28-E597-44E1-ACFE-63B39D94F4A8}" srcId="{0285C545-57C4-4CC4-8636-2F4F790D5255}" destId="{9D48A24E-E162-4A20-888F-AAAC9CB2A4F1}" srcOrd="0" destOrd="0" parTransId="{76EE0DF5-1417-4E9D-BD34-C91446E7D8D4}" sibTransId="{098237B1-38AD-46A4-A3D7-14625E2365B3}"/>
    <dgm:cxn modelId="{EFABB87D-1467-46D5-AAC2-9BB2E11C2F4D}" type="presOf" srcId="{5708DDD6-04D5-42D2-88D4-622E721EC730}" destId="{26F19ADB-212F-4835-B85F-B5F07EBF3F7B}" srcOrd="0" destOrd="4" presId="urn:microsoft.com/office/officeart/2009/3/layout/IncreasingArrowsProcess"/>
    <dgm:cxn modelId="{113E4FFF-B88C-4B43-B9F8-240D0A1AC7A6}" type="presOf" srcId="{24453DCA-3AAA-4AF4-8CA0-6311E15DB0EA}" destId="{26F19ADB-212F-4835-B85F-B5F07EBF3F7B}" srcOrd="0" destOrd="5" presId="urn:microsoft.com/office/officeart/2009/3/layout/IncreasingArrowsProcess"/>
    <dgm:cxn modelId="{CEBC3202-D0D2-4A65-B0DF-FE45D7E58236}" type="presOf" srcId="{F7591F9C-CA8C-423D-AD6D-AD3C17270356}" destId="{26F19ADB-212F-4835-B85F-B5F07EBF3F7B}" srcOrd="0" destOrd="3" presId="urn:microsoft.com/office/officeart/2009/3/layout/IncreasingArrowsProcess"/>
    <dgm:cxn modelId="{A5E042A5-6780-42BA-81BF-16CE244B3AF2}" srcId="{8BA3A01A-EBBB-442D-909B-69E3888088D9}" destId="{0285C545-57C4-4CC4-8636-2F4F790D5255}" srcOrd="0" destOrd="0" parTransId="{518E670B-150C-45A0-B513-C120929B9F04}" sibTransId="{ABA98BDA-707B-4E93-B807-BB9202639888}"/>
    <dgm:cxn modelId="{796A53EA-6869-4592-B96B-A7F009CE9429}" type="presOf" srcId="{EBBE363E-8810-4C23-9506-EFE55C3A779F}" destId="{F7AB26DA-B7CF-486C-A43A-E056F56E3AD1}" srcOrd="0" destOrd="0" presId="urn:microsoft.com/office/officeart/2009/3/layout/IncreasingArrowsProcess"/>
    <dgm:cxn modelId="{E81A65BE-7DF5-4A75-B2CE-DBDD0DCA8C6A}" type="presOf" srcId="{79A1F262-691D-4BB2-BC64-35D3386EF518}" destId="{3FBD1F9D-8CE1-46E9-BCDF-878A3D8EBBA7}" srcOrd="0" destOrd="0" presId="urn:microsoft.com/office/officeart/2009/3/layout/IncreasingArrowsProcess"/>
    <dgm:cxn modelId="{4C723729-9265-46E5-A381-3BBB42A638A3}" type="presParOf" srcId="{9A4943BF-3AB0-422D-A387-F61EED548A7C}" destId="{A562DDD6-3017-4F58-8C67-323076E819BD}" srcOrd="0" destOrd="0" presId="urn:microsoft.com/office/officeart/2009/3/layout/IncreasingArrowsProcess"/>
    <dgm:cxn modelId="{321DE167-0CE5-4973-B089-EE4DB9B3F95F}" type="presParOf" srcId="{9A4943BF-3AB0-422D-A387-F61EED548A7C}" destId="{26F19ADB-212F-4835-B85F-B5F07EBF3F7B}" srcOrd="1" destOrd="0" presId="urn:microsoft.com/office/officeart/2009/3/layout/IncreasingArrowsProcess"/>
    <dgm:cxn modelId="{80C42196-E6BA-4D61-BC5D-8B4C333AE902}" type="presParOf" srcId="{9A4943BF-3AB0-422D-A387-F61EED548A7C}" destId="{F7AB26DA-B7CF-486C-A43A-E056F56E3AD1}" srcOrd="2" destOrd="0" presId="urn:microsoft.com/office/officeart/2009/3/layout/IncreasingArrowsProcess"/>
    <dgm:cxn modelId="{F1D76533-4504-411B-B022-F2B10289B3BA}" type="presParOf" srcId="{9A4943BF-3AB0-422D-A387-F61EED548A7C}" destId="{3FBD1F9D-8CE1-46E9-BCDF-878A3D8EBBA7}" srcOrd="3" destOrd="0" presId="urn:microsoft.com/office/officeart/2009/3/layout/IncreasingArrows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AAE4D349-972D-48DD-87CE-800601116AAD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44C5D6D-5EB2-4A78-B517-D1631C7FA0F3}">
      <dgm:prSet custT="1"/>
      <dgm:spPr>
        <a:solidFill>
          <a:schemeClr val="accent4">
            <a:lumMod val="50000"/>
            <a:alpha val="15000"/>
          </a:schemeClr>
        </a:solidFill>
      </dgm:spPr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100" b="1" noProof="0" dirty="0" smtClean="0">
              <a:solidFill>
                <a:srgbClr val="0070C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Внедрение и развитие подсистемы управления расходами в части компонента, обеспечивающего учет бюджетных и денежных обязательств</a:t>
          </a:r>
          <a:endParaRPr lang="ru-RU" sz="1100" b="1" dirty="0">
            <a:solidFill>
              <a:srgbClr val="0070C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4F8E4F2-3359-4B47-97F1-CC65F2DB6111}" type="parTrans" cxnId="{6D97C75D-48AC-4AC5-92CB-0F4C58145902}">
      <dgm:prSet/>
      <dgm:spPr/>
      <dgm:t>
        <a:bodyPr/>
        <a:lstStyle/>
        <a:p>
          <a:endParaRPr lang="ru-RU" sz="1600"/>
        </a:p>
      </dgm:t>
    </dgm:pt>
    <dgm:pt modelId="{F6C8972B-7642-4DBC-A17B-830488A3C31F}" type="sibTrans" cxnId="{6D97C75D-48AC-4AC5-92CB-0F4C58145902}">
      <dgm:prSet/>
      <dgm:spPr/>
      <dgm:t>
        <a:bodyPr/>
        <a:lstStyle/>
        <a:p>
          <a:endParaRPr lang="ru-RU" sz="1600"/>
        </a:p>
      </dgm:t>
    </dgm:pt>
    <dgm:pt modelId="{52F88587-ABC0-4E4B-A5FC-9E96AED7BACD}">
      <dgm:prSet custT="1"/>
      <dgm:spPr>
        <a:solidFill>
          <a:schemeClr val="accent4">
            <a:lumMod val="50000"/>
            <a:alpha val="15000"/>
          </a:schemeClr>
        </a:solidFill>
      </dgm:spPr>
      <dgm:t>
        <a:bodyPr/>
        <a:lstStyle/>
        <a:p>
          <a:r>
            <a:rPr lang="ru-RU" sz="1100" b="1" noProof="0" dirty="0" smtClean="0">
              <a:solidFill>
                <a:srgbClr val="0070C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Создание и внедрение подсистемы управления расходами в части компонента, обеспечивающего доведение бюджетных данных</a:t>
          </a:r>
          <a:endParaRPr lang="ru-RU" sz="1100" b="1" dirty="0">
            <a:solidFill>
              <a:srgbClr val="0070C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933874B-FEBF-4ABD-953C-D2E343E2AB67}" type="parTrans" cxnId="{22D241FE-D05D-44EE-967D-7FE2D866C184}">
      <dgm:prSet/>
      <dgm:spPr/>
      <dgm:t>
        <a:bodyPr/>
        <a:lstStyle/>
        <a:p>
          <a:endParaRPr lang="ru-RU"/>
        </a:p>
      </dgm:t>
    </dgm:pt>
    <dgm:pt modelId="{234C199C-7CAC-4870-B4FC-AF547BB6CDDD}" type="sibTrans" cxnId="{22D241FE-D05D-44EE-967D-7FE2D866C184}">
      <dgm:prSet/>
      <dgm:spPr/>
      <dgm:t>
        <a:bodyPr/>
        <a:lstStyle/>
        <a:p>
          <a:endParaRPr lang="ru-RU"/>
        </a:p>
      </dgm:t>
    </dgm:pt>
    <dgm:pt modelId="{F807CC32-A859-400D-8911-C6155285FA5D}">
      <dgm:prSet custT="1"/>
      <dgm:spPr>
        <a:solidFill>
          <a:schemeClr val="accent4">
            <a:lumMod val="50000"/>
            <a:alpha val="15000"/>
          </a:schemeClr>
        </a:solidFill>
      </dgm:spPr>
      <dgm:t>
        <a:bodyPr/>
        <a:lstStyle/>
        <a:p>
          <a:r>
            <a:rPr lang="ru-RU" sz="1100" b="1" dirty="0" smtClean="0">
              <a:solidFill>
                <a:srgbClr val="0070C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Внедрение и развитие централизованной подсистемы НСИ</a:t>
          </a:r>
          <a:endParaRPr lang="ru-RU" sz="1100" dirty="0">
            <a:solidFill>
              <a:srgbClr val="0070C0"/>
            </a:solidFill>
          </a:endParaRPr>
        </a:p>
      </dgm:t>
    </dgm:pt>
    <dgm:pt modelId="{E655CBE6-9392-4ABE-AEE5-72192F6531FC}" type="parTrans" cxnId="{F08E755C-55D3-40A2-8AF4-7DA0E0B23963}">
      <dgm:prSet/>
      <dgm:spPr/>
      <dgm:t>
        <a:bodyPr/>
        <a:lstStyle/>
        <a:p>
          <a:endParaRPr lang="ru-RU"/>
        </a:p>
      </dgm:t>
    </dgm:pt>
    <dgm:pt modelId="{FEDBA7E7-F03D-429A-BF39-0EA9A0A2A04E}" type="sibTrans" cxnId="{F08E755C-55D3-40A2-8AF4-7DA0E0B23963}">
      <dgm:prSet/>
      <dgm:spPr/>
      <dgm:t>
        <a:bodyPr/>
        <a:lstStyle/>
        <a:p>
          <a:endParaRPr lang="ru-RU"/>
        </a:p>
      </dgm:t>
    </dgm:pt>
    <dgm:pt modelId="{D8DE2119-A3E3-4781-AD00-BE9BD7C733B7}">
      <dgm:prSet custT="1"/>
      <dgm:spPr>
        <a:solidFill>
          <a:schemeClr val="accent4">
            <a:lumMod val="50000"/>
            <a:alpha val="15000"/>
          </a:schemeClr>
        </a:solidFill>
      </dgm:spPr>
      <dgm:t>
        <a:bodyPr/>
        <a:lstStyle/>
        <a:p>
          <a:r>
            <a:rPr lang="ru-RU" sz="1100" b="1" dirty="0" smtClean="0">
              <a:solidFill>
                <a:srgbClr val="0070C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Внедрение установленного Минфином России порядка регистрации участников системы «Электронный бюджет»</a:t>
          </a:r>
          <a:endParaRPr lang="ru-RU" sz="1100" b="1" dirty="0">
            <a:solidFill>
              <a:srgbClr val="0070C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9E9A981-72A9-4685-887F-F4EDECCF430D}" type="parTrans" cxnId="{2E31FB05-91A0-4B9B-9BF9-D89BB7A08F72}">
      <dgm:prSet/>
      <dgm:spPr/>
      <dgm:t>
        <a:bodyPr/>
        <a:lstStyle/>
        <a:p>
          <a:endParaRPr lang="ru-RU"/>
        </a:p>
      </dgm:t>
    </dgm:pt>
    <dgm:pt modelId="{80771C8D-BBFC-4940-89B1-E57734135256}" type="sibTrans" cxnId="{2E31FB05-91A0-4B9B-9BF9-D89BB7A08F72}">
      <dgm:prSet/>
      <dgm:spPr/>
      <dgm:t>
        <a:bodyPr/>
        <a:lstStyle/>
        <a:p>
          <a:endParaRPr lang="ru-RU"/>
        </a:p>
      </dgm:t>
    </dgm:pt>
    <dgm:pt modelId="{935DCDCB-D683-43F3-AE14-8E07AC283D19}">
      <dgm:prSet custT="1"/>
      <dgm:spPr>
        <a:solidFill>
          <a:schemeClr val="accent4">
            <a:lumMod val="50000"/>
            <a:alpha val="15000"/>
          </a:schemeClr>
        </a:solidFill>
      </dgm:spPr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100" b="1" noProof="0" dirty="0" smtClean="0">
              <a:solidFill>
                <a:srgbClr val="0070C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Внедрение и развитие подсистемы управления расходами в части компонента, обеспечивающего ведение реестра соглашений</a:t>
          </a:r>
          <a:endParaRPr lang="ru-RU" sz="1100" b="1" dirty="0">
            <a:solidFill>
              <a:srgbClr val="0070C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2DF6081-351C-4CC5-B303-62225ADA431E}" type="parTrans" cxnId="{6549DEDE-313C-4D2C-8141-AB0FE5412142}">
      <dgm:prSet/>
      <dgm:spPr/>
      <dgm:t>
        <a:bodyPr/>
        <a:lstStyle/>
        <a:p>
          <a:endParaRPr lang="ru-RU"/>
        </a:p>
      </dgm:t>
    </dgm:pt>
    <dgm:pt modelId="{739AD047-6E9C-4A15-8DE5-063D31C2505F}" type="sibTrans" cxnId="{6549DEDE-313C-4D2C-8141-AB0FE5412142}">
      <dgm:prSet/>
      <dgm:spPr/>
      <dgm:t>
        <a:bodyPr/>
        <a:lstStyle/>
        <a:p>
          <a:endParaRPr lang="ru-RU"/>
        </a:p>
      </dgm:t>
    </dgm:pt>
    <dgm:pt modelId="{D2F6442E-AA6C-4D44-A6A6-B7E049ECF022}">
      <dgm:prSet/>
      <dgm:spPr>
        <a:solidFill>
          <a:schemeClr val="accent4">
            <a:lumMod val="50000"/>
            <a:alpha val="15000"/>
          </a:schemeClr>
        </a:solidFill>
      </dgm:spPr>
      <dgm:t>
        <a:bodyPr/>
        <a:lstStyle/>
        <a:p>
          <a:endParaRPr lang="ru-RU" sz="3600" dirty="0"/>
        </a:p>
      </dgm:t>
    </dgm:pt>
    <dgm:pt modelId="{17007149-5061-4836-9182-5F2532D60FDC}" type="parTrans" cxnId="{CCC0AC97-5DE3-4634-91A5-1198D6259475}">
      <dgm:prSet/>
      <dgm:spPr/>
      <dgm:t>
        <a:bodyPr/>
        <a:lstStyle/>
        <a:p>
          <a:endParaRPr lang="ru-RU"/>
        </a:p>
      </dgm:t>
    </dgm:pt>
    <dgm:pt modelId="{4C83B957-B4C2-48F8-A879-6F92F7F044C5}" type="sibTrans" cxnId="{CCC0AC97-5DE3-4634-91A5-1198D6259475}">
      <dgm:prSet/>
      <dgm:spPr/>
      <dgm:t>
        <a:bodyPr/>
        <a:lstStyle/>
        <a:p>
          <a:endParaRPr lang="ru-RU"/>
        </a:p>
      </dgm:t>
    </dgm:pt>
    <dgm:pt modelId="{4C1830DF-911B-431D-B3DA-AD03C402A28D}">
      <dgm:prSet custT="1"/>
      <dgm:spPr>
        <a:solidFill>
          <a:schemeClr val="accent4">
            <a:lumMod val="50000"/>
            <a:alpha val="15000"/>
          </a:schemeClr>
        </a:solidFill>
      </dgm:spPr>
      <dgm:t>
        <a:bodyPr/>
        <a:lstStyle/>
        <a:p>
          <a:r>
            <a:rPr lang="ru-RU" sz="1100" b="1" dirty="0" smtClean="0">
              <a:solidFill>
                <a:srgbClr val="0070C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Развитие ЕПБС (в том числе мобильной версии) в соответствии с новым приказом Минфина России</a:t>
          </a:r>
          <a:endParaRPr lang="ru-RU" sz="1100" b="1" dirty="0">
            <a:solidFill>
              <a:srgbClr val="0070C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5B7BC17-CF73-4CF4-BAA5-8C936AC191DB}" type="sibTrans" cxnId="{D8CA8C6C-3400-48B4-8771-64DC7263792F}">
      <dgm:prSet/>
      <dgm:spPr/>
      <dgm:t>
        <a:bodyPr/>
        <a:lstStyle/>
        <a:p>
          <a:endParaRPr lang="ru-RU"/>
        </a:p>
      </dgm:t>
    </dgm:pt>
    <dgm:pt modelId="{C0F7C112-3BB0-4FC5-A50E-EB1A87EDB0FE}" type="parTrans" cxnId="{D8CA8C6C-3400-48B4-8771-64DC7263792F}">
      <dgm:prSet/>
      <dgm:spPr/>
      <dgm:t>
        <a:bodyPr/>
        <a:lstStyle/>
        <a:p>
          <a:endParaRPr lang="ru-RU"/>
        </a:p>
      </dgm:t>
    </dgm:pt>
    <dgm:pt modelId="{3379784E-8C97-452C-B35B-F9AA8976A57A}">
      <dgm:prSet custT="1"/>
      <dgm:spPr>
        <a:solidFill>
          <a:schemeClr val="accent4">
            <a:lumMod val="50000"/>
            <a:alpha val="15000"/>
          </a:schemeClr>
        </a:solidFill>
      </dgm:spPr>
      <dgm:t>
        <a:bodyPr/>
        <a:lstStyle/>
        <a:p>
          <a:r>
            <a:rPr lang="ru-RU" sz="1100" b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Ввод в эксплуатацию подсистем, компонентов, модулей, оператором которых является Федеральное казначейство</a:t>
          </a:r>
          <a:endParaRPr lang="ru-RU" sz="1100" b="1" dirty="0">
            <a:solidFill>
              <a:srgbClr val="0070C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C617C0F-F1D5-424A-8E32-8B5C67C8C2D9}" type="parTrans" cxnId="{EBDD3FD4-EA66-4BE4-A539-CB0BA60027EB}">
      <dgm:prSet/>
      <dgm:spPr/>
      <dgm:t>
        <a:bodyPr/>
        <a:lstStyle/>
        <a:p>
          <a:endParaRPr lang="ru-RU"/>
        </a:p>
      </dgm:t>
    </dgm:pt>
    <dgm:pt modelId="{92287157-1F85-4084-A711-881C69C6E3EA}" type="sibTrans" cxnId="{EBDD3FD4-EA66-4BE4-A539-CB0BA60027EB}">
      <dgm:prSet/>
      <dgm:spPr>
        <a:ln>
          <a:solidFill>
            <a:schemeClr val="accent4">
              <a:lumMod val="50000"/>
              <a:alpha val="41000"/>
            </a:schemeClr>
          </a:solidFill>
        </a:ln>
      </dgm:spPr>
      <dgm:t>
        <a:bodyPr/>
        <a:lstStyle/>
        <a:p>
          <a:endParaRPr lang="ru-RU"/>
        </a:p>
      </dgm:t>
    </dgm:pt>
    <dgm:pt modelId="{B1D94514-E415-4320-974B-92F33275F7D8}" type="pres">
      <dgm:prSet presAssocID="{AAE4D349-972D-48DD-87CE-800601116AAD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F96CCDA9-E75C-4C24-AC45-5DF3A673E181}" type="pres">
      <dgm:prSet presAssocID="{AAE4D349-972D-48DD-87CE-800601116AAD}" presName="Name1" presStyleCnt="0"/>
      <dgm:spPr/>
    </dgm:pt>
    <dgm:pt modelId="{EE12027A-BA52-401B-93DF-83BA2A3EC66F}" type="pres">
      <dgm:prSet presAssocID="{AAE4D349-972D-48DD-87CE-800601116AAD}" presName="cycle" presStyleCnt="0"/>
      <dgm:spPr/>
    </dgm:pt>
    <dgm:pt modelId="{D915158A-2877-48DE-AC32-E3074C9B4A86}" type="pres">
      <dgm:prSet presAssocID="{AAE4D349-972D-48DD-87CE-800601116AAD}" presName="srcNode" presStyleLbl="node1" presStyleIdx="0" presStyleCnt="7"/>
      <dgm:spPr/>
    </dgm:pt>
    <dgm:pt modelId="{6431F3B2-57CC-4ADF-B9B8-F518077F894F}" type="pres">
      <dgm:prSet presAssocID="{AAE4D349-972D-48DD-87CE-800601116AAD}" presName="conn" presStyleLbl="parChTrans1D2" presStyleIdx="0" presStyleCnt="1" custLinFactNeighborX="-747" custLinFactNeighborY="1336"/>
      <dgm:spPr/>
      <dgm:t>
        <a:bodyPr/>
        <a:lstStyle/>
        <a:p>
          <a:endParaRPr lang="ru-RU"/>
        </a:p>
      </dgm:t>
    </dgm:pt>
    <dgm:pt modelId="{5B5CA652-0862-4C23-B121-1ABA4C8EA8F7}" type="pres">
      <dgm:prSet presAssocID="{AAE4D349-972D-48DD-87CE-800601116AAD}" presName="extraNode" presStyleLbl="node1" presStyleIdx="0" presStyleCnt="7"/>
      <dgm:spPr/>
    </dgm:pt>
    <dgm:pt modelId="{20862D57-D13D-475B-8970-A34B0EC85382}" type="pres">
      <dgm:prSet presAssocID="{AAE4D349-972D-48DD-87CE-800601116AAD}" presName="dstNode" presStyleLbl="node1" presStyleIdx="0" presStyleCnt="7"/>
      <dgm:spPr/>
    </dgm:pt>
    <dgm:pt modelId="{B42BED02-EDA3-4768-A724-3743DED839BC}" type="pres">
      <dgm:prSet presAssocID="{3379784E-8C97-452C-B35B-F9AA8976A57A}" presName="text_1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8ABE497-B268-45CB-B9EC-61C57C5A4F23}" type="pres">
      <dgm:prSet presAssocID="{3379784E-8C97-452C-B35B-F9AA8976A57A}" presName="accent_1" presStyleCnt="0"/>
      <dgm:spPr/>
    </dgm:pt>
    <dgm:pt modelId="{EC848C40-CCED-44EA-A75B-47BA56E90193}" type="pres">
      <dgm:prSet presAssocID="{3379784E-8C97-452C-B35B-F9AA8976A57A}" presName="accentRepeatNode" presStyleLbl="solidFgAcc1" presStyleIdx="0" presStyleCnt="7"/>
      <dgm:spPr>
        <a:solidFill>
          <a:schemeClr val="accent4">
            <a:lumMod val="20000"/>
            <a:lumOff val="80000"/>
          </a:schemeClr>
        </a:solidFill>
        <a:ln>
          <a:solidFill>
            <a:schemeClr val="accent4">
              <a:lumMod val="50000"/>
              <a:alpha val="27000"/>
            </a:schemeClr>
          </a:solidFill>
        </a:ln>
      </dgm:spPr>
      <dgm:t>
        <a:bodyPr/>
        <a:lstStyle/>
        <a:p>
          <a:endParaRPr lang="ru-RU"/>
        </a:p>
      </dgm:t>
    </dgm:pt>
    <dgm:pt modelId="{B9C5B830-C622-4342-B824-377E75934B7B}" type="pres">
      <dgm:prSet presAssocID="{D8DE2119-A3E3-4781-AD00-BE9BD7C733B7}" presName="text_2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6FB0398-82CB-47F5-8FD8-9F5D0525105A}" type="pres">
      <dgm:prSet presAssocID="{D8DE2119-A3E3-4781-AD00-BE9BD7C733B7}" presName="accent_2" presStyleCnt="0"/>
      <dgm:spPr/>
    </dgm:pt>
    <dgm:pt modelId="{D6162928-09BD-412F-8E15-627139129080}" type="pres">
      <dgm:prSet presAssocID="{D8DE2119-A3E3-4781-AD00-BE9BD7C733B7}" presName="accentRepeatNode" presStyleLbl="solidFgAcc1" presStyleIdx="1" presStyleCnt="7"/>
      <dgm:spPr>
        <a:solidFill>
          <a:schemeClr val="accent4">
            <a:lumMod val="20000"/>
            <a:lumOff val="80000"/>
          </a:schemeClr>
        </a:solidFill>
        <a:ln>
          <a:solidFill>
            <a:schemeClr val="accent4">
              <a:lumMod val="50000"/>
              <a:alpha val="27000"/>
            </a:schemeClr>
          </a:solidFill>
        </a:ln>
      </dgm:spPr>
      <dgm:t>
        <a:bodyPr/>
        <a:lstStyle/>
        <a:p>
          <a:endParaRPr lang="ru-RU"/>
        </a:p>
      </dgm:t>
    </dgm:pt>
    <dgm:pt modelId="{6DE87408-9C72-4897-B621-D69E45ADA14E}" type="pres">
      <dgm:prSet presAssocID="{4C1830DF-911B-431D-B3DA-AD03C402A28D}" presName="text_3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A56783B-7D9C-4B4C-843B-F3F8DFA01611}" type="pres">
      <dgm:prSet presAssocID="{4C1830DF-911B-431D-B3DA-AD03C402A28D}" presName="accent_3" presStyleCnt="0"/>
      <dgm:spPr/>
    </dgm:pt>
    <dgm:pt modelId="{AFB864DB-33DD-4ECB-A6D0-4D12A4B4FB9A}" type="pres">
      <dgm:prSet presAssocID="{4C1830DF-911B-431D-B3DA-AD03C402A28D}" presName="accentRepeatNode" presStyleLbl="solidFgAcc1" presStyleIdx="2" presStyleCnt="7"/>
      <dgm:spPr>
        <a:solidFill>
          <a:schemeClr val="accent4">
            <a:lumMod val="20000"/>
            <a:lumOff val="80000"/>
          </a:schemeClr>
        </a:solidFill>
        <a:ln>
          <a:solidFill>
            <a:schemeClr val="accent4">
              <a:lumMod val="50000"/>
              <a:alpha val="27000"/>
            </a:schemeClr>
          </a:solidFill>
        </a:ln>
      </dgm:spPr>
      <dgm:t>
        <a:bodyPr/>
        <a:lstStyle/>
        <a:p>
          <a:endParaRPr lang="ru-RU"/>
        </a:p>
      </dgm:t>
    </dgm:pt>
    <dgm:pt modelId="{6F4086C1-4C41-4226-BD44-0F23D890215C}" type="pres">
      <dgm:prSet presAssocID="{F807CC32-A859-400D-8911-C6155285FA5D}" presName="text_4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739D5A0-9B13-4611-9089-28C1EF0BAF9B}" type="pres">
      <dgm:prSet presAssocID="{F807CC32-A859-400D-8911-C6155285FA5D}" presName="accent_4" presStyleCnt="0"/>
      <dgm:spPr/>
    </dgm:pt>
    <dgm:pt modelId="{2C64FCFB-B4AE-420F-8360-0C85FFCE3741}" type="pres">
      <dgm:prSet presAssocID="{F807CC32-A859-400D-8911-C6155285FA5D}" presName="accentRepeatNode" presStyleLbl="solidFgAcc1" presStyleIdx="3" presStyleCnt="7"/>
      <dgm:spPr>
        <a:solidFill>
          <a:schemeClr val="accent4">
            <a:lumMod val="20000"/>
            <a:lumOff val="80000"/>
          </a:schemeClr>
        </a:solidFill>
        <a:ln>
          <a:solidFill>
            <a:schemeClr val="accent4">
              <a:lumMod val="50000"/>
              <a:alpha val="27000"/>
            </a:schemeClr>
          </a:solidFill>
        </a:ln>
      </dgm:spPr>
      <dgm:t>
        <a:bodyPr/>
        <a:lstStyle/>
        <a:p>
          <a:endParaRPr lang="ru-RU"/>
        </a:p>
      </dgm:t>
    </dgm:pt>
    <dgm:pt modelId="{57983B61-5FC5-45C1-943B-9B71844CC0A4}" type="pres">
      <dgm:prSet presAssocID="{52F88587-ABC0-4E4B-A5FC-9E96AED7BACD}" presName="text_5" presStyleLbl="node1" presStyleIdx="4" presStyleCnt="7" custScaleY="12183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BCED743-91CC-40D1-8696-EAFF85966066}" type="pres">
      <dgm:prSet presAssocID="{52F88587-ABC0-4E4B-A5FC-9E96AED7BACD}" presName="accent_5" presStyleCnt="0"/>
      <dgm:spPr/>
    </dgm:pt>
    <dgm:pt modelId="{A9C1C454-8472-481E-A7DC-089ADD20BECB}" type="pres">
      <dgm:prSet presAssocID="{52F88587-ABC0-4E4B-A5FC-9E96AED7BACD}" presName="accentRepeatNode" presStyleLbl="solidFgAcc1" presStyleIdx="4" presStyleCnt="7"/>
      <dgm:spPr>
        <a:solidFill>
          <a:schemeClr val="accent4">
            <a:lumMod val="20000"/>
            <a:lumOff val="80000"/>
          </a:schemeClr>
        </a:solidFill>
        <a:ln>
          <a:solidFill>
            <a:schemeClr val="accent4">
              <a:lumMod val="50000"/>
              <a:alpha val="27000"/>
            </a:schemeClr>
          </a:solidFill>
        </a:ln>
      </dgm:spPr>
      <dgm:t>
        <a:bodyPr/>
        <a:lstStyle/>
        <a:p>
          <a:endParaRPr lang="ru-RU"/>
        </a:p>
      </dgm:t>
    </dgm:pt>
    <dgm:pt modelId="{94DCC389-4C7C-4117-A7E8-901F3D459723}" type="pres">
      <dgm:prSet presAssocID="{944C5D6D-5EB2-4A78-B517-D1631C7FA0F3}" presName="text_6" presStyleLbl="node1" presStyleIdx="5" presStyleCnt="7" custScaleY="10462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D07DDB0-1D1B-48F9-A873-CC0E50599CB7}" type="pres">
      <dgm:prSet presAssocID="{944C5D6D-5EB2-4A78-B517-D1631C7FA0F3}" presName="accent_6" presStyleCnt="0"/>
      <dgm:spPr/>
    </dgm:pt>
    <dgm:pt modelId="{997280DC-AC86-4800-924C-634D2BBE37EF}" type="pres">
      <dgm:prSet presAssocID="{944C5D6D-5EB2-4A78-B517-D1631C7FA0F3}" presName="accentRepeatNode" presStyleLbl="solidFgAcc1" presStyleIdx="5" presStyleCnt="7"/>
      <dgm:spPr>
        <a:solidFill>
          <a:schemeClr val="accent4">
            <a:lumMod val="20000"/>
            <a:lumOff val="80000"/>
          </a:schemeClr>
        </a:solidFill>
        <a:ln>
          <a:solidFill>
            <a:schemeClr val="accent4">
              <a:lumMod val="50000"/>
              <a:alpha val="27000"/>
            </a:schemeClr>
          </a:solidFill>
        </a:ln>
      </dgm:spPr>
      <dgm:t>
        <a:bodyPr/>
        <a:lstStyle/>
        <a:p>
          <a:endParaRPr lang="ru-RU"/>
        </a:p>
      </dgm:t>
    </dgm:pt>
    <dgm:pt modelId="{66174526-6B8E-4EF9-B5B1-4664046D0A02}" type="pres">
      <dgm:prSet presAssocID="{935DCDCB-D683-43F3-AE14-8E07AC283D19}" presName="text_7" presStyleLbl="node1" presStyleIdx="6" presStyleCnt="7" custLinFactNeighborY="1421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7214793-5FD0-4C70-ABCB-E5F0984153D7}" type="pres">
      <dgm:prSet presAssocID="{935DCDCB-D683-43F3-AE14-8E07AC283D19}" presName="accent_7" presStyleCnt="0"/>
      <dgm:spPr/>
    </dgm:pt>
    <dgm:pt modelId="{2E674B86-A1AC-496A-8E3A-08B26DE53605}" type="pres">
      <dgm:prSet presAssocID="{935DCDCB-D683-43F3-AE14-8E07AC283D19}" presName="accentRepeatNode" presStyleLbl="solidFgAcc1" presStyleIdx="6" presStyleCnt="7"/>
      <dgm:spPr>
        <a:solidFill>
          <a:schemeClr val="accent4">
            <a:lumMod val="20000"/>
            <a:lumOff val="80000"/>
          </a:schemeClr>
        </a:solidFill>
        <a:ln>
          <a:solidFill>
            <a:schemeClr val="accent4">
              <a:lumMod val="50000"/>
              <a:alpha val="27000"/>
            </a:schemeClr>
          </a:solidFill>
        </a:ln>
      </dgm:spPr>
      <dgm:t>
        <a:bodyPr/>
        <a:lstStyle/>
        <a:p>
          <a:endParaRPr lang="ru-RU"/>
        </a:p>
      </dgm:t>
    </dgm:pt>
  </dgm:ptLst>
  <dgm:cxnLst>
    <dgm:cxn modelId="{3670CCBB-D421-4BF4-8536-89FDCDDEE356}" type="presOf" srcId="{AAE4D349-972D-48DD-87CE-800601116AAD}" destId="{B1D94514-E415-4320-974B-92F33275F7D8}" srcOrd="0" destOrd="0" presId="urn:microsoft.com/office/officeart/2008/layout/VerticalCurvedList"/>
    <dgm:cxn modelId="{CCC0AC97-5DE3-4634-91A5-1198D6259475}" srcId="{D8DE2119-A3E3-4781-AD00-BE9BD7C733B7}" destId="{D2F6442E-AA6C-4D44-A6A6-B7E049ECF022}" srcOrd="0" destOrd="0" parTransId="{17007149-5061-4836-9182-5F2532D60FDC}" sibTransId="{4C83B957-B4C2-48F8-A879-6F92F7F044C5}"/>
    <dgm:cxn modelId="{6549DEDE-313C-4D2C-8141-AB0FE5412142}" srcId="{AAE4D349-972D-48DD-87CE-800601116AAD}" destId="{935DCDCB-D683-43F3-AE14-8E07AC283D19}" srcOrd="6" destOrd="0" parTransId="{52DF6081-351C-4CC5-B303-62225ADA431E}" sibTransId="{739AD047-6E9C-4A15-8DE5-063D31C2505F}"/>
    <dgm:cxn modelId="{EE719271-C332-4560-981E-6632B6C406AB}" type="presOf" srcId="{935DCDCB-D683-43F3-AE14-8E07AC283D19}" destId="{66174526-6B8E-4EF9-B5B1-4664046D0A02}" srcOrd="0" destOrd="0" presId="urn:microsoft.com/office/officeart/2008/layout/VerticalCurvedList"/>
    <dgm:cxn modelId="{A63F3BE4-AE5A-4CA4-84A3-D6EF6892D548}" type="presOf" srcId="{4C1830DF-911B-431D-B3DA-AD03C402A28D}" destId="{6DE87408-9C72-4897-B621-D69E45ADA14E}" srcOrd="0" destOrd="0" presId="urn:microsoft.com/office/officeart/2008/layout/VerticalCurvedList"/>
    <dgm:cxn modelId="{F08E755C-55D3-40A2-8AF4-7DA0E0B23963}" srcId="{AAE4D349-972D-48DD-87CE-800601116AAD}" destId="{F807CC32-A859-400D-8911-C6155285FA5D}" srcOrd="3" destOrd="0" parTransId="{E655CBE6-9392-4ABE-AEE5-72192F6531FC}" sibTransId="{FEDBA7E7-F03D-429A-BF39-0EA9A0A2A04E}"/>
    <dgm:cxn modelId="{6D97C75D-48AC-4AC5-92CB-0F4C58145902}" srcId="{AAE4D349-972D-48DD-87CE-800601116AAD}" destId="{944C5D6D-5EB2-4A78-B517-D1631C7FA0F3}" srcOrd="5" destOrd="0" parTransId="{B4F8E4F2-3359-4B47-97F1-CC65F2DB6111}" sibTransId="{F6C8972B-7642-4DBC-A17B-830488A3C31F}"/>
    <dgm:cxn modelId="{D8CA8C6C-3400-48B4-8771-64DC7263792F}" srcId="{AAE4D349-972D-48DD-87CE-800601116AAD}" destId="{4C1830DF-911B-431D-B3DA-AD03C402A28D}" srcOrd="2" destOrd="0" parTransId="{C0F7C112-3BB0-4FC5-A50E-EB1A87EDB0FE}" sibTransId="{85B7BC17-CF73-4CF4-BAA5-8C936AC191DB}"/>
    <dgm:cxn modelId="{9339F6CD-EDBD-4E6B-AED4-55491764BA9A}" type="presOf" srcId="{3379784E-8C97-452C-B35B-F9AA8976A57A}" destId="{B42BED02-EDA3-4768-A724-3743DED839BC}" srcOrd="0" destOrd="0" presId="urn:microsoft.com/office/officeart/2008/layout/VerticalCurvedList"/>
    <dgm:cxn modelId="{EA57D1D6-5868-4CE4-BF78-306E78DF3789}" type="presOf" srcId="{92287157-1F85-4084-A711-881C69C6E3EA}" destId="{6431F3B2-57CC-4ADF-B9B8-F518077F894F}" srcOrd="0" destOrd="0" presId="urn:microsoft.com/office/officeart/2008/layout/VerticalCurvedList"/>
    <dgm:cxn modelId="{6FBB0084-F291-4D23-A9D6-4BA554B68280}" type="presOf" srcId="{D8DE2119-A3E3-4781-AD00-BE9BD7C733B7}" destId="{B9C5B830-C622-4342-B824-377E75934B7B}" srcOrd="0" destOrd="0" presId="urn:microsoft.com/office/officeart/2008/layout/VerticalCurvedList"/>
    <dgm:cxn modelId="{EBDD3FD4-EA66-4BE4-A539-CB0BA60027EB}" srcId="{AAE4D349-972D-48DD-87CE-800601116AAD}" destId="{3379784E-8C97-452C-B35B-F9AA8976A57A}" srcOrd="0" destOrd="0" parTransId="{3C617C0F-F1D5-424A-8E32-8B5C67C8C2D9}" sibTransId="{92287157-1F85-4084-A711-881C69C6E3EA}"/>
    <dgm:cxn modelId="{A64A4E23-05EC-4171-908C-F4B7CCB1DC5D}" type="presOf" srcId="{944C5D6D-5EB2-4A78-B517-D1631C7FA0F3}" destId="{94DCC389-4C7C-4117-A7E8-901F3D459723}" srcOrd="0" destOrd="0" presId="urn:microsoft.com/office/officeart/2008/layout/VerticalCurvedList"/>
    <dgm:cxn modelId="{22D241FE-D05D-44EE-967D-7FE2D866C184}" srcId="{AAE4D349-972D-48DD-87CE-800601116AAD}" destId="{52F88587-ABC0-4E4B-A5FC-9E96AED7BACD}" srcOrd="4" destOrd="0" parTransId="{F933874B-FEBF-4ABD-953C-D2E343E2AB67}" sibTransId="{234C199C-7CAC-4870-B4FC-AF547BB6CDDD}"/>
    <dgm:cxn modelId="{C96355C3-734B-4150-8305-FE8F8E2AB4B4}" type="presOf" srcId="{52F88587-ABC0-4E4B-A5FC-9E96AED7BACD}" destId="{57983B61-5FC5-45C1-943B-9B71844CC0A4}" srcOrd="0" destOrd="0" presId="urn:microsoft.com/office/officeart/2008/layout/VerticalCurvedList"/>
    <dgm:cxn modelId="{7FC8E964-F4D4-4C7A-AC3F-7F8F3D072A44}" type="presOf" srcId="{F807CC32-A859-400D-8911-C6155285FA5D}" destId="{6F4086C1-4C41-4226-BD44-0F23D890215C}" srcOrd="0" destOrd="0" presId="urn:microsoft.com/office/officeart/2008/layout/VerticalCurvedList"/>
    <dgm:cxn modelId="{2E31FB05-91A0-4B9B-9BF9-D89BB7A08F72}" srcId="{AAE4D349-972D-48DD-87CE-800601116AAD}" destId="{D8DE2119-A3E3-4781-AD00-BE9BD7C733B7}" srcOrd="1" destOrd="0" parTransId="{99E9A981-72A9-4685-887F-F4EDECCF430D}" sibTransId="{80771C8D-BBFC-4940-89B1-E57734135256}"/>
    <dgm:cxn modelId="{D522A028-4A64-483F-BB45-36C1A2A7CA87}" type="presOf" srcId="{D2F6442E-AA6C-4D44-A6A6-B7E049ECF022}" destId="{B9C5B830-C622-4342-B824-377E75934B7B}" srcOrd="0" destOrd="1" presId="urn:microsoft.com/office/officeart/2008/layout/VerticalCurvedList"/>
    <dgm:cxn modelId="{190B90F4-AAC5-42A2-A1C0-9D0D2C60E418}" type="presParOf" srcId="{B1D94514-E415-4320-974B-92F33275F7D8}" destId="{F96CCDA9-E75C-4C24-AC45-5DF3A673E181}" srcOrd="0" destOrd="0" presId="urn:microsoft.com/office/officeart/2008/layout/VerticalCurvedList"/>
    <dgm:cxn modelId="{33150749-B2F7-4EFC-9481-1CB5E7DF4715}" type="presParOf" srcId="{F96CCDA9-E75C-4C24-AC45-5DF3A673E181}" destId="{EE12027A-BA52-401B-93DF-83BA2A3EC66F}" srcOrd="0" destOrd="0" presId="urn:microsoft.com/office/officeart/2008/layout/VerticalCurvedList"/>
    <dgm:cxn modelId="{6B102DFA-CB68-4B73-8B23-DAA07BE4C9E9}" type="presParOf" srcId="{EE12027A-BA52-401B-93DF-83BA2A3EC66F}" destId="{D915158A-2877-48DE-AC32-E3074C9B4A86}" srcOrd="0" destOrd="0" presId="urn:microsoft.com/office/officeart/2008/layout/VerticalCurvedList"/>
    <dgm:cxn modelId="{8B7EE13E-C1B9-4D41-9E44-C0C6F6B83C02}" type="presParOf" srcId="{EE12027A-BA52-401B-93DF-83BA2A3EC66F}" destId="{6431F3B2-57CC-4ADF-B9B8-F518077F894F}" srcOrd="1" destOrd="0" presId="urn:microsoft.com/office/officeart/2008/layout/VerticalCurvedList"/>
    <dgm:cxn modelId="{B3290883-401F-4947-84D9-F2D1BFBE3305}" type="presParOf" srcId="{EE12027A-BA52-401B-93DF-83BA2A3EC66F}" destId="{5B5CA652-0862-4C23-B121-1ABA4C8EA8F7}" srcOrd="2" destOrd="0" presId="urn:microsoft.com/office/officeart/2008/layout/VerticalCurvedList"/>
    <dgm:cxn modelId="{C3D54D6D-9EF4-4800-AD04-7275D3FBD51D}" type="presParOf" srcId="{EE12027A-BA52-401B-93DF-83BA2A3EC66F}" destId="{20862D57-D13D-475B-8970-A34B0EC85382}" srcOrd="3" destOrd="0" presId="urn:microsoft.com/office/officeart/2008/layout/VerticalCurvedList"/>
    <dgm:cxn modelId="{D3061C26-D201-480C-85C2-31C29B5B6AB2}" type="presParOf" srcId="{F96CCDA9-E75C-4C24-AC45-5DF3A673E181}" destId="{B42BED02-EDA3-4768-A724-3743DED839BC}" srcOrd="1" destOrd="0" presId="urn:microsoft.com/office/officeart/2008/layout/VerticalCurvedList"/>
    <dgm:cxn modelId="{CDB1345C-DF29-4517-9138-83E7B7DC3465}" type="presParOf" srcId="{F96CCDA9-E75C-4C24-AC45-5DF3A673E181}" destId="{38ABE497-B268-45CB-B9EC-61C57C5A4F23}" srcOrd="2" destOrd="0" presId="urn:microsoft.com/office/officeart/2008/layout/VerticalCurvedList"/>
    <dgm:cxn modelId="{2A602C40-36C0-4296-B6E1-B33A964097A9}" type="presParOf" srcId="{38ABE497-B268-45CB-B9EC-61C57C5A4F23}" destId="{EC848C40-CCED-44EA-A75B-47BA56E90193}" srcOrd="0" destOrd="0" presId="urn:microsoft.com/office/officeart/2008/layout/VerticalCurvedList"/>
    <dgm:cxn modelId="{EE329B71-22D1-4BA7-AA51-25771258259A}" type="presParOf" srcId="{F96CCDA9-E75C-4C24-AC45-5DF3A673E181}" destId="{B9C5B830-C622-4342-B824-377E75934B7B}" srcOrd="3" destOrd="0" presId="urn:microsoft.com/office/officeart/2008/layout/VerticalCurvedList"/>
    <dgm:cxn modelId="{BC8D7142-E5AE-4C1E-8962-EEC2DDD8E78F}" type="presParOf" srcId="{F96CCDA9-E75C-4C24-AC45-5DF3A673E181}" destId="{56FB0398-82CB-47F5-8FD8-9F5D0525105A}" srcOrd="4" destOrd="0" presId="urn:microsoft.com/office/officeart/2008/layout/VerticalCurvedList"/>
    <dgm:cxn modelId="{E7EF69AF-9614-4F25-8714-988F952034D8}" type="presParOf" srcId="{56FB0398-82CB-47F5-8FD8-9F5D0525105A}" destId="{D6162928-09BD-412F-8E15-627139129080}" srcOrd="0" destOrd="0" presId="urn:microsoft.com/office/officeart/2008/layout/VerticalCurvedList"/>
    <dgm:cxn modelId="{0E80651B-B645-4887-8FD5-BBCC55B59D96}" type="presParOf" srcId="{F96CCDA9-E75C-4C24-AC45-5DF3A673E181}" destId="{6DE87408-9C72-4897-B621-D69E45ADA14E}" srcOrd="5" destOrd="0" presId="urn:microsoft.com/office/officeart/2008/layout/VerticalCurvedList"/>
    <dgm:cxn modelId="{EA0FF5BB-A135-4E38-8591-A29DF5A02E46}" type="presParOf" srcId="{F96CCDA9-E75C-4C24-AC45-5DF3A673E181}" destId="{BA56783B-7D9C-4B4C-843B-F3F8DFA01611}" srcOrd="6" destOrd="0" presId="urn:microsoft.com/office/officeart/2008/layout/VerticalCurvedList"/>
    <dgm:cxn modelId="{3D93E8DA-6E6E-410C-B43C-E4BE16416936}" type="presParOf" srcId="{BA56783B-7D9C-4B4C-843B-F3F8DFA01611}" destId="{AFB864DB-33DD-4ECB-A6D0-4D12A4B4FB9A}" srcOrd="0" destOrd="0" presId="urn:microsoft.com/office/officeart/2008/layout/VerticalCurvedList"/>
    <dgm:cxn modelId="{DFF12A18-D13D-4020-AA88-D8768B559FD8}" type="presParOf" srcId="{F96CCDA9-E75C-4C24-AC45-5DF3A673E181}" destId="{6F4086C1-4C41-4226-BD44-0F23D890215C}" srcOrd="7" destOrd="0" presId="urn:microsoft.com/office/officeart/2008/layout/VerticalCurvedList"/>
    <dgm:cxn modelId="{041C36B5-5CA5-456D-871C-4731639462AA}" type="presParOf" srcId="{F96CCDA9-E75C-4C24-AC45-5DF3A673E181}" destId="{A739D5A0-9B13-4611-9089-28C1EF0BAF9B}" srcOrd="8" destOrd="0" presId="urn:microsoft.com/office/officeart/2008/layout/VerticalCurvedList"/>
    <dgm:cxn modelId="{1D3B7225-18BB-43AA-8FBA-325ACF50C895}" type="presParOf" srcId="{A739D5A0-9B13-4611-9089-28C1EF0BAF9B}" destId="{2C64FCFB-B4AE-420F-8360-0C85FFCE3741}" srcOrd="0" destOrd="0" presId="urn:microsoft.com/office/officeart/2008/layout/VerticalCurvedList"/>
    <dgm:cxn modelId="{BD13FDCC-4EC2-4318-B5B7-80679408A32E}" type="presParOf" srcId="{F96CCDA9-E75C-4C24-AC45-5DF3A673E181}" destId="{57983B61-5FC5-45C1-943B-9B71844CC0A4}" srcOrd="9" destOrd="0" presId="urn:microsoft.com/office/officeart/2008/layout/VerticalCurvedList"/>
    <dgm:cxn modelId="{4044D0EB-769E-48CA-B499-2AF4EDD7839B}" type="presParOf" srcId="{F96CCDA9-E75C-4C24-AC45-5DF3A673E181}" destId="{4BCED743-91CC-40D1-8696-EAFF85966066}" srcOrd="10" destOrd="0" presId="urn:microsoft.com/office/officeart/2008/layout/VerticalCurvedList"/>
    <dgm:cxn modelId="{DFE0ECE8-2EFB-4280-A715-7579DDD0FB17}" type="presParOf" srcId="{4BCED743-91CC-40D1-8696-EAFF85966066}" destId="{A9C1C454-8472-481E-A7DC-089ADD20BECB}" srcOrd="0" destOrd="0" presId="urn:microsoft.com/office/officeart/2008/layout/VerticalCurvedList"/>
    <dgm:cxn modelId="{0169D700-B4EE-4FD5-B8A7-3343F5BC8689}" type="presParOf" srcId="{F96CCDA9-E75C-4C24-AC45-5DF3A673E181}" destId="{94DCC389-4C7C-4117-A7E8-901F3D459723}" srcOrd="11" destOrd="0" presId="urn:microsoft.com/office/officeart/2008/layout/VerticalCurvedList"/>
    <dgm:cxn modelId="{658A29DB-539B-4B13-A9C7-8A32357FC641}" type="presParOf" srcId="{F96CCDA9-E75C-4C24-AC45-5DF3A673E181}" destId="{BD07DDB0-1D1B-48F9-A873-CC0E50599CB7}" srcOrd="12" destOrd="0" presId="urn:microsoft.com/office/officeart/2008/layout/VerticalCurvedList"/>
    <dgm:cxn modelId="{C6FCE4FB-870A-4DA0-A013-88447C3F0CF9}" type="presParOf" srcId="{BD07DDB0-1D1B-48F9-A873-CC0E50599CB7}" destId="{997280DC-AC86-4800-924C-634D2BBE37EF}" srcOrd="0" destOrd="0" presId="urn:microsoft.com/office/officeart/2008/layout/VerticalCurvedList"/>
    <dgm:cxn modelId="{264AF6DF-382C-41F1-A8BC-804BB362DDAD}" type="presParOf" srcId="{F96CCDA9-E75C-4C24-AC45-5DF3A673E181}" destId="{66174526-6B8E-4EF9-B5B1-4664046D0A02}" srcOrd="13" destOrd="0" presId="urn:microsoft.com/office/officeart/2008/layout/VerticalCurvedList"/>
    <dgm:cxn modelId="{676A567A-5A0A-4BF9-A8CA-AB2B966C2FCB}" type="presParOf" srcId="{F96CCDA9-E75C-4C24-AC45-5DF3A673E181}" destId="{57214793-5FD0-4C70-ABCB-E5F0984153D7}" srcOrd="14" destOrd="0" presId="urn:microsoft.com/office/officeart/2008/layout/VerticalCurvedList"/>
    <dgm:cxn modelId="{DA4FB32F-3399-4FAC-8081-5DBA03F307F9}" type="presParOf" srcId="{57214793-5FD0-4C70-ABCB-E5F0984153D7}" destId="{2E674B86-A1AC-496A-8E3A-08B26DE53605}" srcOrd="0" destOrd="0" presId="urn:microsoft.com/office/officeart/2008/layout/VerticalCurvedList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AAE4D349-972D-48DD-87CE-800601116AAD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44C5D6D-5EB2-4A78-B517-D1631C7FA0F3}">
      <dgm:prSet custT="1"/>
      <dgm:spPr>
        <a:solidFill>
          <a:schemeClr val="accent4">
            <a:lumMod val="50000"/>
            <a:alpha val="15000"/>
          </a:schemeClr>
        </a:solidFill>
      </dgm:spPr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100" b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Создание подсистемы информационно – аналитического обеспечения</a:t>
          </a:r>
          <a:endParaRPr lang="ru-RU" sz="1100" b="1" dirty="0">
            <a:solidFill>
              <a:srgbClr val="0070C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4F8E4F2-3359-4B47-97F1-CC65F2DB6111}" type="parTrans" cxnId="{6D97C75D-48AC-4AC5-92CB-0F4C58145902}">
      <dgm:prSet/>
      <dgm:spPr/>
      <dgm:t>
        <a:bodyPr/>
        <a:lstStyle/>
        <a:p>
          <a:endParaRPr lang="ru-RU" sz="1600"/>
        </a:p>
      </dgm:t>
    </dgm:pt>
    <dgm:pt modelId="{F6C8972B-7642-4DBC-A17B-830488A3C31F}" type="sibTrans" cxnId="{6D97C75D-48AC-4AC5-92CB-0F4C58145902}">
      <dgm:prSet/>
      <dgm:spPr/>
      <dgm:t>
        <a:bodyPr/>
        <a:lstStyle/>
        <a:p>
          <a:endParaRPr lang="ru-RU" sz="1600"/>
        </a:p>
      </dgm:t>
    </dgm:pt>
    <dgm:pt modelId="{52F88587-ABC0-4E4B-A5FC-9E96AED7BACD}">
      <dgm:prSet custT="1"/>
      <dgm:spPr>
        <a:solidFill>
          <a:schemeClr val="accent4">
            <a:lumMod val="50000"/>
            <a:alpha val="15000"/>
          </a:schemeClr>
        </a:solidFill>
      </dgm:spPr>
      <dgm:t>
        <a:bodyPr/>
        <a:lstStyle/>
        <a:p>
          <a:r>
            <a:rPr lang="ru-RU" sz="1100" b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Проектирование подсистемы управления денежными средствами</a:t>
          </a:r>
          <a:endParaRPr lang="ru-RU" sz="1100" b="1" dirty="0">
            <a:solidFill>
              <a:srgbClr val="0070C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933874B-FEBF-4ABD-953C-D2E343E2AB67}" type="parTrans" cxnId="{22D241FE-D05D-44EE-967D-7FE2D866C184}">
      <dgm:prSet/>
      <dgm:spPr/>
      <dgm:t>
        <a:bodyPr/>
        <a:lstStyle/>
        <a:p>
          <a:endParaRPr lang="ru-RU"/>
        </a:p>
      </dgm:t>
    </dgm:pt>
    <dgm:pt modelId="{234C199C-7CAC-4870-B4FC-AF547BB6CDDD}" type="sibTrans" cxnId="{22D241FE-D05D-44EE-967D-7FE2D866C184}">
      <dgm:prSet/>
      <dgm:spPr/>
      <dgm:t>
        <a:bodyPr/>
        <a:lstStyle/>
        <a:p>
          <a:endParaRPr lang="ru-RU"/>
        </a:p>
      </dgm:t>
    </dgm:pt>
    <dgm:pt modelId="{F807CC32-A859-400D-8911-C6155285FA5D}">
      <dgm:prSet custT="1"/>
      <dgm:spPr>
        <a:solidFill>
          <a:schemeClr val="accent4">
            <a:lumMod val="50000"/>
            <a:alpha val="15000"/>
          </a:schemeClr>
        </a:solidFill>
      </dgm:spPr>
      <dgm:t>
        <a:bodyPr/>
        <a:lstStyle/>
        <a:p>
          <a:r>
            <a:rPr lang="ru-RU" sz="1100" b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Проектирование подсистемы управления доходами</a:t>
          </a:r>
          <a:endParaRPr lang="ru-RU" sz="1100" b="1" dirty="0">
            <a:solidFill>
              <a:srgbClr val="0070C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655CBE6-9392-4ABE-AEE5-72192F6531FC}" type="parTrans" cxnId="{F08E755C-55D3-40A2-8AF4-7DA0E0B23963}">
      <dgm:prSet/>
      <dgm:spPr/>
      <dgm:t>
        <a:bodyPr/>
        <a:lstStyle/>
        <a:p>
          <a:endParaRPr lang="ru-RU"/>
        </a:p>
      </dgm:t>
    </dgm:pt>
    <dgm:pt modelId="{FEDBA7E7-F03D-429A-BF39-0EA9A0A2A04E}" type="sibTrans" cxnId="{F08E755C-55D3-40A2-8AF4-7DA0E0B23963}">
      <dgm:prSet/>
      <dgm:spPr/>
      <dgm:t>
        <a:bodyPr/>
        <a:lstStyle/>
        <a:p>
          <a:endParaRPr lang="ru-RU"/>
        </a:p>
      </dgm:t>
    </dgm:pt>
    <dgm:pt modelId="{D8DE2119-A3E3-4781-AD00-BE9BD7C733B7}">
      <dgm:prSet custT="1"/>
      <dgm:spPr>
        <a:solidFill>
          <a:schemeClr val="accent4">
            <a:lumMod val="50000"/>
            <a:alpha val="15000"/>
          </a:schemeClr>
        </a:solidFill>
      </dgm:spPr>
      <dgm:t>
        <a:bodyPr/>
        <a:lstStyle/>
        <a:p>
          <a:r>
            <a:rPr lang="ru-RU" sz="1100" b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Внедрение и развитие подсистемы учета и отчетности, в том числе в части ведения бухгалтерского учета </a:t>
          </a:r>
          <a:endParaRPr lang="ru-RU" sz="1100" b="1" dirty="0">
            <a:solidFill>
              <a:srgbClr val="0070C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9E9A981-72A9-4685-887F-F4EDECCF430D}" type="parTrans" cxnId="{2E31FB05-91A0-4B9B-9BF9-D89BB7A08F72}">
      <dgm:prSet/>
      <dgm:spPr/>
      <dgm:t>
        <a:bodyPr/>
        <a:lstStyle/>
        <a:p>
          <a:endParaRPr lang="ru-RU"/>
        </a:p>
      </dgm:t>
    </dgm:pt>
    <dgm:pt modelId="{80771C8D-BBFC-4940-89B1-E57734135256}" type="sibTrans" cxnId="{2E31FB05-91A0-4B9B-9BF9-D89BB7A08F72}">
      <dgm:prSet/>
      <dgm:spPr/>
      <dgm:t>
        <a:bodyPr/>
        <a:lstStyle/>
        <a:p>
          <a:endParaRPr lang="ru-RU"/>
        </a:p>
      </dgm:t>
    </dgm:pt>
    <dgm:pt modelId="{935DCDCB-D683-43F3-AE14-8E07AC283D19}">
      <dgm:prSet custT="1"/>
      <dgm:spPr>
        <a:solidFill>
          <a:schemeClr val="accent4">
            <a:lumMod val="50000"/>
            <a:alpha val="15000"/>
          </a:schemeClr>
        </a:solidFill>
      </dgm:spPr>
      <dgm:t>
        <a:bodyPr/>
        <a:lstStyle/>
        <a:p>
          <a:r>
            <a:rPr lang="ru-RU" sz="1100" b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Создание подсистемы финансового контроля</a:t>
          </a:r>
          <a:endParaRPr lang="ru-RU" sz="1100" b="1" dirty="0">
            <a:solidFill>
              <a:srgbClr val="0070C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2DF6081-351C-4CC5-B303-62225ADA431E}" type="parTrans" cxnId="{6549DEDE-313C-4D2C-8141-AB0FE5412142}">
      <dgm:prSet/>
      <dgm:spPr/>
      <dgm:t>
        <a:bodyPr/>
        <a:lstStyle/>
        <a:p>
          <a:endParaRPr lang="ru-RU"/>
        </a:p>
      </dgm:t>
    </dgm:pt>
    <dgm:pt modelId="{739AD047-6E9C-4A15-8DE5-063D31C2505F}" type="sibTrans" cxnId="{6549DEDE-313C-4D2C-8141-AB0FE5412142}">
      <dgm:prSet/>
      <dgm:spPr/>
      <dgm:t>
        <a:bodyPr/>
        <a:lstStyle/>
        <a:p>
          <a:endParaRPr lang="ru-RU"/>
        </a:p>
      </dgm:t>
    </dgm:pt>
    <dgm:pt modelId="{4C1830DF-911B-431D-B3DA-AD03C402A28D}">
      <dgm:prSet custT="1"/>
      <dgm:spPr>
        <a:solidFill>
          <a:schemeClr val="accent4">
            <a:lumMod val="50000"/>
            <a:alpha val="15000"/>
          </a:schemeClr>
        </a:solidFill>
      </dgm:spPr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100" b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Проектирование подсистемы управления нефинансовыми активами и подсистемы управления кадрами</a:t>
          </a:r>
          <a:endParaRPr lang="ru-RU" sz="1100" b="1" dirty="0">
            <a:solidFill>
              <a:srgbClr val="0070C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5B7BC17-CF73-4CF4-BAA5-8C936AC191DB}" type="sibTrans" cxnId="{D8CA8C6C-3400-48B4-8771-64DC7263792F}">
      <dgm:prSet/>
      <dgm:spPr/>
      <dgm:t>
        <a:bodyPr/>
        <a:lstStyle/>
        <a:p>
          <a:endParaRPr lang="ru-RU"/>
        </a:p>
      </dgm:t>
    </dgm:pt>
    <dgm:pt modelId="{C0F7C112-3BB0-4FC5-A50E-EB1A87EDB0FE}" type="parTrans" cxnId="{D8CA8C6C-3400-48B4-8771-64DC7263792F}">
      <dgm:prSet/>
      <dgm:spPr/>
      <dgm:t>
        <a:bodyPr/>
        <a:lstStyle/>
        <a:p>
          <a:endParaRPr lang="ru-RU"/>
        </a:p>
      </dgm:t>
    </dgm:pt>
    <dgm:pt modelId="{3379784E-8C97-452C-B35B-F9AA8976A57A}">
      <dgm:prSet custT="1"/>
      <dgm:spPr>
        <a:solidFill>
          <a:schemeClr val="accent4">
            <a:lumMod val="50000"/>
            <a:alpha val="15000"/>
          </a:schemeClr>
        </a:solidFill>
      </dgm:spPr>
      <dgm:t>
        <a:bodyPr/>
        <a:lstStyle/>
        <a:p>
          <a:r>
            <a:rPr lang="ru-RU" sz="1100" b="1" dirty="0" smtClean="0">
              <a:solidFill>
                <a:srgbClr val="0070C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Внедрение и развитие подсистемы управления закупками, в том числе в части модуля формирования и ведения документации в части определения поставщика</a:t>
          </a:r>
          <a:endParaRPr lang="ru-RU" sz="1100" b="1" dirty="0">
            <a:solidFill>
              <a:srgbClr val="0070C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C617C0F-F1D5-424A-8E32-8B5C67C8C2D9}" type="parTrans" cxnId="{EBDD3FD4-EA66-4BE4-A539-CB0BA60027EB}">
      <dgm:prSet/>
      <dgm:spPr/>
      <dgm:t>
        <a:bodyPr/>
        <a:lstStyle/>
        <a:p>
          <a:endParaRPr lang="ru-RU"/>
        </a:p>
      </dgm:t>
    </dgm:pt>
    <dgm:pt modelId="{92287157-1F85-4084-A711-881C69C6E3EA}" type="sibTrans" cxnId="{EBDD3FD4-EA66-4BE4-A539-CB0BA60027EB}">
      <dgm:prSet/>
      <dgm:spPr>
        <a:ln>
          <a:solidFill>
            <a:schemeClr val="accent4">
              <a:lumMod val="50000"/>
              <a:alpha val="41000"/>
            </a:schemeClr>
          </a:solidFill>
        </a:ln>
      </dgm:spPr>
      <dgm:t>
        <a:bodyPr/>
        <a:lstStyle/>
        <a:p>
          <a:endParaRPr lang="ru-RU"/>
        </a:p>
      </dgm:t>
    </dgm:pt>
    <dgm:pt modelId="{B1D94514-E415-4320-974B-92F33275F7D8}" type="pres">
      <dgm:prSet presAssocID="{AAE4D349-972D-48DD-87CE-800601116AAD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F96CCDA9-E75C-4C24-AC45-5DF3A673E181}" type="pres">
      <dgm:prSet presAssocID="{AAE4D349-972D-48DD-87CE-800601116AAD}" presName="Name1" presStyleCnt="0"/>
      <dgm:spPr/>
    </dgm:pt>
    <dgm:pt modelId="{EE12027A-BA52-401B-93DF-83BA2A3EC66F}" type="pres">
      <dgm:prSet presAssocID="{AAE4D349-972D-48DD-87CE-800601116AAD}" presName="cycle" presStyleCnt="0"/>
      <dgm:spPr/>
    </dgm:pt>
    <dgm:pt modelId="{D915158A-2877-48DE-AC32-E3074C9B4A86}" type="pres">
      <dgm:prSet presAssocID="{AAE4D349-972D-48DD-87CE-800601116AAD}" presName="srcNode" presStyleLbl="node1" presStyleIdx="0" presStyleCnt="7"/>
      <dgm:spPr/>
    </dgm:pt>
    <dgm:pt modelId="{6431F3B2-57CC-4ADF-B9B8-F518077F894F}" type="pres">
      <dgm:prSet presAssocID="{AAE4D349-972D-48DD-87CE-800601116AAD}" presName="conn" presStyleLbl="parChTrans1D2" presStyleIdx="0" presStyleCnt="1" custLinFactNeighborX="-747" custLinFactNeighborY="1336"/>
      <dgm:spPr/>
      <dgm:t>
        <a:bodyPr/>
        <a:lstStyle/>
        <a:p>
          <a:endParaRPr lang="ru-RU"/>
        </a:p>
      </dgm:t>
    </dgm:pt>
    <dgm:pt modelId="{5B5CA652-0862-4C23-B121-1ABA4C8EA8F7}" type="pres">
      <dgm:prSet presAssocID="{AAE4D349-972D-48DD-87CE-800601116AAD}" presName="extraNode" presStyleLbl="node1" presStyleIdx="0" presStyleCnt="7"/>
      <dgm:spPr/>
    </dgm:pt>
    <dgm:pt modelId="{20862D57-D13D-475B-8970-A34B0EC85382}" type="pres">
      <dgm:prSet presAssocID="{AAE4D349-972D-48DD-87CE-800601116AAD}" presName="dstNode" presStyleLbl="node1" presStyleIdx="0" presStyleCnt="7"/>
      <dgm:spPr/>
    </dgm:pt>
    <dgm:pt modelId="{B42BED02-EDA3-4768-A724-3743DED839BC}" type="pres">
      <dgm:prSet presAssocID="{3379784E-8C97-452C-B35B-F9AA8976A57A}" presName="text_1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8ABE497-B268-45CB-B9EC-61C57C5A4F23}" type="pres">
      <dgm:prSet presAssocID="{3379784E-8C97-452C-B35B-F9AA8976A57A}" presName="accent_1" presStyleCnt="0"/>
      <dgm:spPr/>
    </dgm:pt>
    <dgm:pt modelId="{EC848C40-CCED-44EA-A75B-47BA56E90193}" type="pres">
      <dgm:prSet presAssocID="{3379784E-8C97-452C-B35B-F9AA8976A57A}" presName="accentRepeatNode" presStyleLbl="solidFgAcc1" presStyleIdx="0" presStyleCnt="7"/>
      <dgm:spPr>
        <a:solidFill>
          <a:schemeClr val="accent4">
            <a:lumMod val="20000"/>
            <a:lumOff val="80000"/>
          </a:schemeClr>
        </a:solidFill>
        <a:ln>
          <a:solidFill>
            <a:schemeClr val="accent4">
              <a:lumMod val="50000"/>
              <a:alpha val="27000"/>
            </a:schemeClr>
          </a:solidFill>
        </a:ln>
      </dgm:spPr>
      <dgm:t>
        <a:bodyPr/>
        <a:lstStyle/>
        <a:p>
          <a:endParaRPr lang="ru-RU"/>
        </a:p>
      </dgm:t>
    </dgm:pt>
    <dgm:pt modelId="{B9C5B830-C622-4342-B824-377E75934B7B}" type="pres">
      <dgm:prSet presAssocID="{D8DE2119-A3E3-4781-AD00-BE9BD7C733B7}" presName="text_2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6FB0398-82CB-47F5-8FD8-9F5D0525105A}" type="pres">
      <dgm:prSet presAssocID="{D8DE2119-A3E3-4781-AD00-BE9BD7C733B7}" presName="accent_2" presStyleCnt="0"/>
      <dgm:spPr/>
    </dgm:pt>
    <dgm:pt modelId="{D6162928-09BD-412F-8E15-627139129080}" type="pres">
      <dgm:prSet presAssocID="{D8DE2119-A3E3-4781-AD00-BE9BD7C733B7}" presName="accentRepeatNode" presStyleLbl="solidFgAcc1" presStyleIdx="1" presStyleCnt="7"/>
      <dgm:spPr>
        <a:solidFill>
          <a:schemeClr val="accent4">
            <a:lumMod val="20000"/>
            <a:lumOff val="80000"/>
          </a:schemeClr>
        </a:solidFill>
        <a:ln>
          <a:solidFill>
            <a:schemeClr val="accent4">
              <a:lumMod val="50000"/>
              <a:alpha val="27000"/>
            </a:schemeClr>
          </a:solidFill>
        </a:ln>
      </dgm:spPr>
      <dgm:t>
        <a:bodyPr/>
        <a:lstStyle/>
        <a:p>
          <a:endParaRPr lang="ru-RU"/>
        </a:p>
      </dgm:t>
    </dgm:pt>
    <dgm:pt modelId="{6DE87408-9C72-4897-B621-D69E45ADA14E}" type="pres">
      <dgm:prSet presAssocID="{4C1830DF-911B-431D-B3DA-AD03C402A28D}" presName="text_3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A56783B-7D9C-4B4C-843B-F3F8DFA01611}" type="pres">
      <dgm:prSet presAssocID="{4C1830DF-911B-431D-B3DA-AD03C402A28D}" presName="accent_3" presStyleCnt="0"/>
      <dgm:spPr/>
    </dgm:pt>
    <dgm:pt modelId="{AFB864DB-33DD-4ECB-A6D0-4D12A4B4FB9A}" type="pres">
      <dgm:prSet presAssocID="{4C1830DF-911B-431D-B3DA-AD03C402A28D}" presName="accentRepeatNode" presStyleLbl="solidFgAcc1" presStyleIdx="2" presStyleCnt="7"/>
      <dgm:spPr>
        <a:solidFill>
          <a:schemeClr val="accent4">
            <a:lumMod val="20000"/>
            <a:lumOff val="80000"/>
          </a:schemeClr>
        </a:solidFill>
        <a:ln>
          <a:solidFill>
            <a:schemeClr val="accent4">
              <a:lumMod val="50000"/>
              <a:alpha val="27000"/>
            </a:schemeClr>
          </a:solidFill>
        </a:ln>
      </dgm:spPr>
      <dgm:t>
        <a:bodyPr/>
        <a:lstStyle/>
        <a:p>
          <a:endParaRPr lang="ru-RU"/>
        </a:p>
      </dgm:t>
    </dgm:pt>
    <dgm:pt modelId="{6F4086C1-4C41-4226-BD44-0F23D890215C}" type="pres">
      <dgm:prSet presAssocID="{F807CC32-A859-400D-8911-C6155285FA5D}" presName="text_4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739D5A0-9B13-4611-9089-28C1EF0BAF9B}" type="pres">
      <dgm:prSet presAssocID="{F807CC32-A859-400D-8911-C6155285FA5D}" presName="accent_4" presStyleCnt="0"/>
      <dgm:spPr/>
    </dgm:pt>
    <dgm:pt modelId="{2C64FCFB-B4AE-420F-8360-0C85FFCE3741}" type="pres">
      <dgm:prSet presAssocID="{F807CC32-A859-400D-8911-C6155285FA5D}" presName="accentRepeatNode" presStyleLbl="solidFgAcc1" presStyleIdx="3" presStyleCnt="7"/>
      <dgm:spPr>
        <a:solidFill>
          <a:schemeClr val="accent4">
            <a:lumMod val="20000"/>
            <a:lumOff val="80000"/>
          </a:schemeClr>
        </a:solidFill>
        <a:ln>
          <a:solidFill>
            <a:schemeClr val="accent4">
              <a:lumMod val="50000"/>
              <a:alpha val="27000"/>
            </a:schemeClr>
          </a:solidFill>
        </a:ln>
      </dgm:spPr>
      <dgm:t>
        <a:bodyPr/>
        <a:lstStyle/>
        <a:p>
          <a:endParaRPr lang="ru-RU"/>
        </a:p>
      </dgm:t>
    </dgm:pt>
    <dgm:pt modelId="{57983B61-5FC5-45C1-943B-9B71844CC0A4}" type="pres">
      <dgm:prSet presAssocID="{52F88587-ABC0-4E4B-A5FC-9E96AED7BACD}" presName="text_5" presStyleLbl="node1" presStyleIdx="4" presStyleCnt="7" custScaleY="121836" custLinFactNeighborX="474" custLinFactNeighborY="-39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BCED743-91CC-40D1-8696-EAFF85966066}" type="pres">
      <dgm:prSet presAssocID="{52F88587-ABC0-4E4B-A5FC-9E96AED7BACD}" presName="accent_5" presStyleCnt="0"/>
      <dgm:spPr/>
    </dgm:pt>
    <dgm:pt modelId="{A9C1C454-8472-481E-A7DC-089ADD20BECB}" type="pres">
      <dgm:prSet presAssocID="{52F88587-ABC0-4E4B-A5FC-9E96AED7BACD}" presName="accentRepeatNode" presStyleLbl="solidFgAcc1" presStyleIdx="4" presStyleCnt="7"/>
      <dgm:spPr>
        <a:solidFill>
          <a:schemeClr val="accent4">
            <a:lumMod val="20000"/>
            <a:lumOff val="80000"/>
          </a:schemeClr>
        </a:solidFill>
        <a:ln>
          <a:solidFill>
            <a:schemeClr val="accent4">
              <a:lumMod val="50000"/>
              <a:alpha val="27000"/>
            </a:schemeClr>
          </a:solidFill>
        </a:ln>
      </dgm:spPr>
      <dgm:t>
        <a:bodyPr/>
        <a:lstStyle/>
        <a:p>
          <a:endParaRPr lang="ru-RU"/>
        </a:p>
      </dgm:t>
    </dgm:pt>
    <dgm:pt modelId="{94DCC389-4C7C-4117-A7E8-901F3D459723}" type="pres">
      <dgm:prSet presAssocID="{944C5D6D-5EB2-4A78-B517-D1631C7FA0F3}" presName="text_6" presStyleLbl="node1" presStyleIdx="5" presStyleCnt="7" custScaleY="1007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D07DDB0-1D1B-48F9-A873-CC0E50599CB7}" type="pres">
      <dgm:prSet presAssocID="{944C5D6D-5EB2-4A78-B517-D1631C7FA0F3}" presName="accent_6" presStyleCnt="0"/>
      <dgm:spPr/>
    </dgm:pt>
    <dgm:pt modelId="{997280DC-AC86-4800-924C-634D2BBE37EF}" type="pres">
      <dgm:prSet presAssocID="{944C5D6D-5EB2-4A78-B517-D1631C7FA0F3}" presName="accentRepeatNode" presStyleLbl="solidFgAcc1" presStyleIdx="5" presStyleCnt="7"/>
      <dgm:spPr>
        <a:solidFill>
          <a:schemeClr val="accent4">
            <a:lumMod val="20000"/>
            <a:lumOff val="80000"/>
          </a:schemeClr>
        </a:solidFill>
        <a:ln>
          <a:solidFill>
            <a:schemeClr val="accent4">
              <a:lumMod val="50000"/>
              <a:alpha val="27000"/>
            </a:schemeClr>
          </a:solidFill>
        </a:ln>
      </dgm:spPr>
      <dgm:t>
        <a:bodyPr/>
        <a:lstStyle/>
        <a:p>
          <a:endParaRPr lang="ru-RU"/>
        </a:p>
      </dgm:t>
    </dgm:pt>
    <dgm:pt modelId="{66174526-6B8E-4EF9-B5B1-4664046D0A02}" type="pres">
      <dgm:prSet presAssocID="{935DCDCB-D683-43F3-AE14-8E07AC283D19}" presName="text_7" presStyleLbl="node1" presStyleIdx="6" presStyleCnt="7" custLinFactNeighborY="1044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7214793-5FD0-4C70-ABCB-E5F0984153D7}" type="pres">
      <dgm:prSet presAssocID="{935DCDCB-D683-43F3-AE14-8E07AC283D19}" presName="accent_7" presStyleCnt="0"/>
      <dgm:spPr/>
    </dgm:pt>
    <dgm:pt modelId="{2E674B86-A1AC-496A-8E3A-08B26DE53605}" type="pres">
      <dgm:prSet presAssocID="{935DCDCB-D683-43F3-AE14-8E07AC283D19}" presName="accentRepeatNode" presStyleLbl="solidFgAcc1" presStyleIdx="6" presStyleCnt="7"/>
      <dgm:spPr>
        <a:solidFill>
          <a:schemeClr val="accent4">
            <a:lumMod val="20000"/>
            <a:lumOff val="80000"/>
          </a:schemeClr>
        </a:solidFill>
        <a:ln>
          <a:solidFill>
            <a:schemeClr val="accent4">
              <a:lumMod val="50000"/>
              <a:alpha val="27000"/>
            </a:schemeClr>
          </a:solidFill>
        </a:ln>
      </dgm:spPr>
      <dgm:t>
        <a:bodyPr/>
        <a:lstStyle/>
        <a:p>
          <a:endParaRPr lang="ru-RU"/>
        </a:p>
      </dgm:t>
    </dgm:pt>
  </dgm:ptLst>
  <dgm:cxnLst>
    <dgm:cxn modelId="{EBDD3FD4-EA66-4BE4-A539-CB0BA60027EB}" srcId="{AAE4D349-972D-48DD-87CE-800601116AAD}" destId="{3379784E-8C97-452C-B35B-F9AA8976A57A}" srcOrd="0" destOrd="0" parTransId="{3C617C0F-F1D5-424A-8E32-8B5C67C8C2D9}" sibTransId="{92287157-1F85-4084-A711-881C69C6E3EA}"/>
    <dgm:cxn modelId="{4138C9BB-3224-482E-B5E8-63CA018FE720}" type="presOf" srcId="{4C1830DF-911B-431D-B3DA-AD03C402A28D}" destId="{6DE87408-9C72-4897-B621-D69E45ADA14E}" srcOrd="0" destOrd="0" presId="urn:microsoft.com/office/officeart/2008/layout/VerticalCurvedList"/>
    <dgm:cxn modelId="{2E31FB05-91A0-4B9B-9BF9-D89BB7A08F72}" srcId="{AAE4D349-972D-48DD-87CE-800601116AAD}" destId="{D8DE2119-A3E3-4781-AD00-BE9BD7C733B7}" srcOrd="1" destOrd="0" parTransId="{99E9A981-72A9-4685-887F-F4EDECCF430D}" sibTransId="{80771C8D-BBFC-4940-89B1-E57734135256}"/>
    <dgm:cxn modelId="{2E11BE50-7BAC-4FE6-819B-8885E0F3FC14}" type="presOf" srcId="{92287157-1F85-4084-A711-881C69C6E3EA}" destId="{6431F3B2-57CC-4ADF-B9B8-F518077F894F}" srcOrd="0" destOrd="0" presId="urn:microsoft.com/office/officeart/2008/layout/VerticalCurvedList"/>
    <dgm:cxn modelId="{50A7545B-8C59-4DEE-955D-E5B1B78799F0}" type="presOf" srcId="{D8DE2119-A3E3-4781-AD00-BE9BD7C733B7}" destId="{B9C5B830-C622-4342-B824-377E75934B7B}" srcOrd="0" destOrd="0" presId="urn:microsoft.com/office/officeart/2008/layout/VerticalCurvedList"/>
    <dgm:cxn modelId="{359EE309-17E1-47F6-804B-0FCBA2CE6AAC}" type="presOf" srcId="{52F88587-ABC0-4E4B-A5FC-9E96AED7BACD}" destId="{57983B61-5FC5-45C1-943B-9B71844CC0A4}" srcOrd="0" destOrd="0" presId="urn:microsoft.com/office/officeart/2008/layout/VerticalCurvedList"/>
    <dgm:cxn modelId="{EF51096D-E62E-4737-9B81-FC2EC39ACFC7}" type="presOf" srcId="{3379784E-8C97-452C-B35B-F9AA8976A57A}" destId="{B42BED02-EDA3-4768-A724-3743DED839BC}" srcOrd="0" destOrd="0" presId="urn:microsoft.com/office/officeart/2008/layout/VerticalCurvedList"/>
    <dgm:cxn modelId="{22D241FE-D05D-44EE-967D-7FE2D866C184}" srcId="{AAE4D349-972D-48DD-87CE-800601116AAD}" destId="{52F88587-ABC0-4E4B-A5FC-9E96AED7BACD}" srcOrd="4" destOrd="0" parTransId="{F933874B-FEBF-4ABD-953C-D2E343E2AB67}" sibTransId="{234C199C-7CAC-4870-B4FC-AF547BB6CDDD}"/>
    <dgm:cxn modelId="{5AC0AD77-FDDB-4F15-9578-A5D02DA6411D}" type="presOf" srcId="{F807CC32-A859-400D-8911-C6155285FA5D}" destId="{6F4086C1-4C41-4226-BD44-0F23D890215C}" srcOrd="0" destOrd="0" presId="urn:microsoft.com/office/officeart/2008/layout/VerticalCurvedList"/>
    <dgm:cxn modelId="{3F39D9AA-74DB-4D74-BA8A-309747DDBFB8}" type="presOf" srcId="{AAE4D349-972D-48DD-87CE-800601116AAD}" destId="{B1D94514-E415-4320-974B-92F33275F7D8}" srcOrd="0" destOrd="0" presId="urn:microsoft.com/office/officeart/2008/layout/VerticalCurvedList"/>
    <dgm:cxn modelId="{F08E755C-55D3-40A2-8AF4-7DA0E0B23963}" srcId="{AAE4D349-972D-48DD-87CE-800601116AAD}" destId="{F807CC32-A859-400D-8911-C6155285FA5D}" srcOrd="3" destOrd="0" parTransId="{E655CBE6-9392-4ABE-AEE5-72192F6531FC}" sibTransId="{FEDBA7E7-F03D-429A-BF39-0EA9A0A2A04E}"/>
    <dgm:cxn modelId="{6D97C75D-48AC-4AC5-92CB-0F4C58145902}" srcId="{AAE4D349-972D-48DD-87CE-800601116AAD}" destId="{944C5D6D-5EB2-4A78-B517-D1631C7FA0F3}" srcOrd="5" destOrd="0" parTransId="{B4F8E4F2-3359-4B47-97F1-CC65F2DB6111}" sibTransId="{F6C8972B-7642-4DBC-A17B-830488A3C31F}"/>
    <dgm:cxn modelId="{D8CA8C6C-3400-48B4-8771-64DC7263792F}" srcId="{AAE4D349-972D-48DD-87CE-800601116AAD}" destId="{4C1830DF-911B-431D-B3DA-AD03C402A28D}" srcOrd="2" destOrd="0" parTransId="{C0F7C112-3BB0-4FC5-A50E-EB1A87EDB0FE}" sibTransId="{85B7BC17-CF73-4CF4-BAA5-8C936AC191DB}"/>
    <dgm:cxn modelId="{EA1A9A24-6CC8-4A6C-9131-CB528C66C18B}" type="presOf" srcId="{935DCDCB-D683-43F3-AE14-8E07AC283D19}" destId="{66174526-6B8E-4EF9-B5B1-4664046D0A02}" srcOrd="0" destOrd="0" presId="urn:microsoft.com/office/officeart/2008/layout/VerticalCurvedList"/>
    <dgm:cxn modelId="{66813CA2-9F1C-4A8F-8DE1-0AB44E482CB4}" type="presOf" srcId="{944C5D6D-5EB2-4A78-B517-D1631C7FA0F3}" destId="{94DCC389-4C7C-4117-A7E8-901F3D459723}" srcOrd="0" destOrd="0" presId="urn:microsoft.com/office/officeart/2008/layout/VerticalCurvedList"/>
    <dgm:cxn modelId="{6549DEDE-313C-4D2C-8141-AB0FE5412142}" srcId="{AAE4D349-972D-48DD-87CE-800601116AAD}" destId="{935DCDCB-D683-43F3-AE14-8E07AC283D19}" srcOrd="6" destOrd="0" parTransId="{52DF6081-351C-4CC5-B303-62225ADA431E}" sibTransId="{739AD047-6E9C-4A15-8DE5-063D31C2505F}"/>
    <dgm:cxn modelId="{202D1F66-8B11-41AF-ACEA-A8B7DA180A30}" type="presParOf" srcId="{B1D94514-E415-4320-974B-92F33275F7D8}" destId="{F96CCDA9-E75C-4C24-AC45-5DF3A673E181}" srcOrd="0" destOrd="0" presId="urn:microsoft.com/office/officeart/2008/layout/VerticalCurvedList"/>
    <dgm:cxn modelId="{F32B3509-73FE-45F2-B605-DD4D02BD99AF}" type="presParOf" srcId="{F96CCDA9-E75C-4C24-AC45-5DF3A673E181}" destId="{EE12027A-BA52-401B-93DF-83BA2A3EC66F}" srcOrd="0" destOrd="0" presId="urn:microsoft.com/office/officeart/2008/layout/VerticalCurvedList"/>
    <dgm:cxn modelId="{432E67ED-A509-4330-A86E-E522F3F6ABB5}" type="presParOf" srcId="{EE12027A-BA52-401B-93DF-83BA2A3EC66F}" destId="{D915158A-2877-48DE-AC32-E3074C9B4A86}" srcOrd="0" destOrd="0" presId="urn:microsoft.com/office/officeart/2008/layout/VerticalCurvedList"/>
    <dgm:cxn modelId="{028BFF20-AF38-4869-A7B0-8FA038C17A7C}" type="presParOf" srcId="{EE12027A-BA52-401B-93DF-83BA2A3EC66F}" destId="{6431F3B2-57CC-4ADF-B9B8-F518077F894F}" srcOrd="1" destOrd="0" presId="urn:microsoft.com/office/officeart/2008/layout/VerticalCurvedList"/>
    <dgm:cxn modelId="{18179DAE-E4C2-4CE9-9786-A2E3BF5BF412}" type="presParOf" srcId="{EE12027A-BA52-401B-93DF-83BA2A3EC66F}" destId="{5B5CA652-0862-4C23-B121-1ABA4C8EA8F7}" srcOrd="2" destOrd="0" presId="urn:microsoft.com/office/officeart/2008/layout/VerticalCurvedList"/>
    <dgm:cxn modelId="{4D09B442-8E15-468E-8177-BBD22F4A266A}" type="presParOf" srcId="{EE12027A-BA52-401B-93DF-83BA2A3EC66F}" destId="{20862D57-D13D-475B-8970-A34B0EC85382}" srcOrd="3" destOrd="0" presId="urn:microsoft.com/office/officeart/2008/layout/VerticalCurvedList"/>
    <dgm:cxn modelId="{B9B25B8E-F04A-40D6-BE48-5EB7BED6A5B1}" type="presParOf" srcId="{F96CCDA9-E75C-4C24-AC45-5DF3A673E181}" destId="{B42BED02-EDA3-4768-A724-3743DED839BC}" srcOrd="1" destOrd="0" presId="urn:microsoft.com/office/officeart/2008/layout/VerticalCurvedList"/>
    <dgm:cxn modelId="{2060444A-0A57-405C-8B91-8B9E6D84511E}" type="presParOf" srcId="{F96CCDA9-E75C-4C24-AC45-5DF3A673E181}" destId="{38ABE497-B268-45CB-B9EC-61C57C5A4F23}" srcOrd="2" destOrd="0" presId="urn:microsoft.com/office/officeart/2008/layout/VerticalCurvedList"/>
    <dgm:cxn modelId="{B675AF6E-390A-4881-A755-635FB752916D}" type="presParOf" srcId="{38ABE497-B268-45CB-B9EC-61C57C5A4F23}" destId="{EC848C40-CCED-44EA-A75B-47BA56E90193}" srcOrd="0" destOrd="0" presId="urn:microsoft.com/office/officeart/2008/layout/VerticalCurvedList"/>
    <dgm:cxn modelId="{7A871CF3-8367-4777-88ED-31B2F29ED499}" type="presParOf" srcId="{F96CCDA9-E75C-4C24-AC45-5DF3A673E181}" destId="{B9C5B830-C622-4342-B824-377E75934B7B}" srcOrd="3" destOrd="0" presId="urn:microsoft.com/office/officeart/2008/layout/VerticalCurvedList"/>
    <dgm:cxn modelId="{8E183F9C-31F9-4E04-B028-364BA252945F}" type="presParOf" srcId="{F96CCDA9-E75C-4C24-AC45-5DF3A673E181}" destId="{56FB0398-82CB-47F5-8FD8-9F5D0525105A}" srcOrd="4" destOrd="0" presId="urn:microsoft.com/office/officeart/2008/layout/VerticalCurvedList"/>
    <dgm:cxn modelId="{BBE941B8-861D-4DD3-9CC6-46E03E559E52}" type="presParOf" srcId="{56FB0398-82CB-47F5-8FD8-9F5D0525105A}" destId="{D6162928-09BD-412F-8E15-627139129080}" srcOrd="0" destOrd="0" presId="urn:microsoft.com/office/officeart/2008/layout/VerticalCurvedList"/>
    <dgm:cxn modelId="{F0160643-A1BE-49A0-963B-9232890577CC}" type="presParOf" srcId="{F96CCDA9-E75C-4C24-AC45-5DF3A673E181}" destId="{6DE87408-9C72-4897-B621-D69E45ADA14E}" srcOrd="5" destOrd="0" presId="urn:microsoft.com/office/officeart/2008/layout/VerticalCurvedList"/>
    <dgm:cxn modelId="{6F30D624-4DF2-466F-BA5F-138BFB4B3B21}" type="presParOf" srcId="{F96CCDA9-E75C-4C24-AC45-5DF3A673E181}" destId="{BA56783B-7D9C-4B4C-843B-F3F8DFA01611}" srcOrd="6" destOrd="0" presId="urn:microsoft.com/office/officeart/2008/layout/VerticalCurvedList"/>
    <dgm:cxn modelId="{5093CFCD-91E7-48A1-BFEB-DAB7564415E4}" type="presParOf" srcId="{BA56783B-7D9C-4B4C-843B-F3F8DFA01611}" destId="{AFB864DB-33DD-4ECB-A6D0-4D12A4B4FB9A}" srcOrd="0" destOrd="0" presId="urn:microsoft.com/office/officeart/2008/layout/VerticalCurvedList"/>
    <dgm:cxn modelId="{F6CD8F7F-617F-4FE5-A608-9E2113933CAD}" type="presParOf" srcId="{F96CCDA9-E75C-4C24-AC45-5DF3A673E181}" destId="{6F4086C1-4C41-4226-BD44-0F23D890215C}" srcOrd="7" destOrd="0" presId="urn:microsoft.com/office/officeart/2008/layout/VerticalCurvedList"/>
    <dgm:cxn modelId="{6ECAF18F-61BD-465F-8FA0-8462054FE9AE}" type="presParOf" srcId="{F96CCDA9-E75C-4C24-AC45-5DF3A673E181}" destId="{A739D5A0-9B13-4611-9089-28C1EF0BAF9B}" srcOrd="8" destOrd="0" presId="urn:microsoft.com/office/officeart/2008/layout/VerticalCurvedList"/>
    <dgm:cxn modelId="{6EAA36E3-BFE6-40DF-A464-3AA848F5E340}" type="presParOf" srcId="{A739D5A0-9B13-4611-9089-28C1EF0BAF9B}" destId="{2C64FCFB-B4AE-420F-8360-0C85FFCE3741}" srcOrd="0" destOrd="0" presId="urn:microsoft.com/office/officeart/2008/layout/VerticalCurvedList"/>
    <dgm:cxn modelId="{C8EFDD50-E428-413F-9B5C-102313F736DC}" type="presParOf" srcId="{F96CCDA9-E75C-4C24-AC45-5DF3A673E181}" destId="{57983B61-5FC5-45C1-943B-9B71844CC0A4}" srcOrd="9" destOrd="0" presId="urn:microsoft.com/office/officeart/2008/layout/VerticalCurvedList"/>
    <dgm:cxn modelId="{6E490530-085A-4F0E-863B-60182EFD829A}" type="presParOf" srcId="{F96CCDA9-E75C-4C24-AC45-5DF3A673E181}" destId="{4BCED743-91CC-40D1-8696-EAFF85966066}" srcOrd="10" destOrd="0" presId="urn:microsoft.com/office/officeart/2008/layout/VerticalCurvedList"/>
    <dgm:cxn modelId="{94AA22BA-C984-4D38-BF70-7B48239BD5BB}" type="presParOf" srcId="{4BCED743-91CC-40D1-8696-EAFF85966066}" destId="{A9C1C454-8472-481E-A7DC-089ADD20BECB}" srcOrd="0" destOrd="0" presId="urn:microsoft.com/office/officeart/2008/layout/VerticalCurvedList"/>
    <dgm:cxn modelId="{77321A38-30F7-4176-A1C9-757AE4A22C4F}" type="presParOf" srcId="{F96CCDA9-E75C-4C24-AC45-5DF3A673E181}" destId="{94DCC389-4C7C-4117-A7E8-901F3D459723}" srcOrd="11" destOrd="0" presId="urn:microsoft.com/office/officeart/2008/layout/VerticalCurvedList"/>
    <dgm:cxn modelId="{02711C97-93C2-470A-9943-BE124AFE9C2F}" type="presParOf" srcId="{F96CCDA9-E75C-4C24-AC45-5DF3A673E181}" destId="{BD07DDB0-1D1B-48F9-A873-CC0E50599CB7}" srcOrd="12" destOrd="0" presId="urn:microsoft.com/office/officeart/2008/layout/VerticalCurvedList"/>
    <dgm:cxn modelId="{713EA17C-D86D-4AD5-BAB8-7AD9E1F60885}" type="presParOf" srcId="{BD07DDB0-1D1B-48F9-A873-CC0E50599CB7}" destId="{997280DC-AC86-4800-924C-634D2BBE37EF}" srcOrd="0" destOrd="0" presId="urn:microsoft.com/office/officeart/2008/layout/VerticalCurvedList"/>
    <dgm:cxn modelId="{0F65B978-3A25-4A8E-8A08-936BD9061B68}" type="presParOf" srcId="{F96CCDA9-E75C-4C24-AC45-5DF3A673E181}" destId="{66174526-6B8E-4EF9-B5B1-4664046D0A02}" srcOrd="13" destOrd="0" presId="urn:microsoft.com/office/officeart/2008/layout/VerticalCurvedList"/>
    <dgm:cxn modelId="{6DEFD2A6-013C-4F08-9D96-1E9DB02A8020}" type="presParOf" srcId="{F96CCDA9-E75C-4C24-AC45-5DF3A673E181}" destId="{57214793-5FD0-4C70-ABCB-E5F0984153D7}" srcOrd="14" destOrd="0" presId="urn:microsoft.com/office/officeart/2008/layout/VerticalCurvedList"/>
    <dgm:cxn modelId="{6A21AED6-04C9-4213-BE28-11A6008847BC}" type="presParOf" srcId="{57214793-5FD0-4C70-ABCB-E5F0984153D7}" destId="{2E674B86-A1AC-496A-8E3A-08B26DE53605}" srcOrd="0" destOrd="0" presId="urn:microsoft.com/office/officeart/2008/layout/VerticalCurvedList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947EF99-5DE8-48B3-901A-427D5D303475}" type="doc">
      <dgm:prSet loTypeId="urn:microsoft.com/office/officeart/2005/8/layout/matrix3" loCatId="matrix" qsTypeId="urn:microsoft.com/office/officeart/2005/8/quickstyle/simple5" qsCatId="simple" csTypeId="urn:microsoft.com/office/officeart/2005/8/colors/colorful1#1" csCatId="colorful" phldr="1"/>
      <dgm:spPr/>
      <dgm:t>
        <a:bodyPr/>
        <a:lstStyle/>
        <a:p>
          <a:endParaRPr lang="ru-RU"/>
        </a:p>
      </dgm:t>
    </dgm:pt>
    <dgm:pt modelId="{C63E1186-9CC0-43E9-85CA-78201D391C89}">
      <dgm:prSet phldrT="[Текст]" custT="1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ru-RU" sz="800" b="1" i="0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Модуль бюджетного мониторинга </a:t>
          </a:r>
        </a:p>
      </dgm:t>
    </dgm:pt>
    <dgm:pt modelId="{8290407A-CC75-4441-93F9-18AC6640B17C}" type="parTrans" cxnId="{A8D62523-AA86-4491-A849-4C7B86F3DD32}">
      <dgm:prSet/>
      <dgm:spPr/>
      <dgm:t>
        <a:bodyPr/>
        <a:lstStyle/>
        <a:p>
          <a:endParaRPr lang="ru-RU" sz="2800">
            <a:solidFill>
              <a:schemeClr val="accent5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94C5DA1-8D16-43D1-97D8-78E84013BC1A}" type="sibTrans" cxnId="{A8D62523-AA86-4491-A849-4C7B86F3DD32}">
      <dgm:prSet/>
      <dgm:spPr/>
      <dgm:t>
        <a:bodyPr/>
        <a:lstStyle/>
        <a:p>
          <a:endParaRPr lang="ru-RU" sz="2800">
            <a:solidFill>
              <a:schemeClr val="accent5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7B239FD-FFF0-4508-AB64-F080B59D0C87}">
      <dgm:prSet phldrT="[Текст]" custT="1"/>
      <dgm:spPr/>
      <dgm:t>
        <a:bodyPr/>
        <a:lstStyle/>
        <a:p>
          <a:endParaRPr lang="ru-RU" sz="900" b="1" i="0" dirty="0">
            <a:solidFill>
              <a:schemeClr val="accent5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endParaRPr lang="ru-RU" sz="900" b="1" i="0" dirty="0">
            <a:solidFill>
              <a:schemeClr val="accent5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r>
            <a:rPr lang="ru-RU" sz="800" b="1" i="0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Модуль аналитических мероприятий по проведению Анализа ВФК </a:t>
          </a:r>
          <a:br>
            <a:rPr lang="ru-RU" sz="800" b="1" i="0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ru-RU" sz="800" b="1" i="0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 ВФА, аналитических мероприятий по проведению Анализа ИБП</a:t>
          </a:r>
        </a:p>
        <a:p>
          <a:endParaRPr lang="ru-RU" sz="900" b="1" i="0" dirty="0">
            <a:solidFill>
              <a:schemeClr val="accent5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endParaRPr lang="ru-RU" sz="900" i="0" dirty="0">
            <a:solidFill>
              <a:schemeClr val="accent5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99CFA0C-22D4-47D6-B583-930D0D1C49F6}" type="parTrans" cxnId="{FEE0656E-E60F-408C-BD92-4595DA4B6F66}">
      <dgm:prSet/>
      <dgm:spPr/>
      <dgm:t>
        <a:bodyPr/>
        <a:lstStyle/>
        <a:p>
          <a:endParaRPr lang="ru-RU" sz="2800">
            <a:solidFill>
              <a:schemeClr val="accent5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043480A-C220-4FDC-9E07-DF4C88255AB1}" type="sibTrans" cxnId="{FEE0656E-E60F-408C-BD92-4595DA4B6F66}">
      <dgm:prSet/>
      <dgm:spPr/>
      <dgm:t>
        <a:bodyPr/>
        <a:lstStyle/>
        <a:p>
          <a:endParaRPr lang="ru-RU" sz="2800">
            <a:solidFill>
              <a:schemeClr val="accent5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C43AD2D-4DB0-44EE-9515-FC47B6BB7564}">
      <dgm:prSet phldrT="[Текст]" custT="1"/>
      <dgm:spPr/>
      <dgm:t>
        <a:bodyPr/>
        <a:lstStyle/>
        <a:p>
          <a:endParaRPr lang="ru-RU" sz="1200" b="1" i="0" dirty="0">
            <a:solidFill>
              <a:schemeClr val="accent5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r>
            <a:rPr lang="ru-RU" sz="800" b="1" i="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Модуль внутреннего финансового контроля и внутреннего финансового аудита</a:t>
          </a:r>
        </a:p>
        <a:p>
          <a:endParaRPr lang="ru-RU" sz="1200" i="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0E70CD2-0CF7-4CF8-8CFF-85AE9984BFF3}" type="parTrans" cxnId="{8B706FAC-DB6A-47AC-8268-0329F534C681}">
      <dgm:prSet/>
      <dgm:spPr/>
      <dgm:t>
        <a:bodyPr/>
        <a:lstStyle/>
        <a:p>
          <a:endParaRPr lang="ru-RU" sz="2800">
            <a:solidFill>
              <a:schemeClr val="accent5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C14AFFF-C1BE-406C-B4A0-F95CC620D726}" type="sibTrans" cxnId="{8B706FAC-DB6A-47AC-8268-0329F534C681}">
      <dgm:prSet/>
      <dgm:spPr/>
      <dgm:t>
        <a:bodyPr/>
        <a:lstStyle/>
        <a:p>
          <a:endParaRPr lang="ru-RU" sz="2800">
            <a:solidFill>
              <a:schemeClr val="accent5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F26D15A-B15F-409B-9FF2-7CF70AC18552}">
      <dgm:prSet phldrT="[Текст]" custT="1"/>
      <dgm:spPr>
        <a:solidFill>
          <a:schemeClr val="accent4">
            <a:lumMod val="40000"/>
            <a:lumOff val="60000"/>
          </a:schemeClr>
        </a:solidFill>
      </dgm:spPr>
      <dgm:t>
        <a:bodyPr/>
        <a:lstStyle/>
        <a:p>
          <a:endParaRPr lang="ru-RU" sz="1200" b="1" i="0" dirty="0">
            <a:solidFill>
              <a:schemeClr val="accent5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r>
            <a:rPr lang="ru-RU" sz="800" b="1" i="0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Модуль внутреннего государственного (муниципального) финансового контроля</a:t>
          </a:r>
        </a:p>
        <a:p>
          <a:endParaRPr lang="ru-RU" sz="1200" b="1" i="0" dirty="0">
            <a:solidFill>
              <a:schemeClr val="accent5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6326231-2F7B-4331-B183-6C13D543677D}" type="sibTrans" cxnId="{A3053E04-275E-4828-9541-58A7475E4AA3}">
      <dgm:prSet/>
      <dgm:spPr/>
      <dgm:t>
        <a:bodyPr/>
        <a:lstStyle/>
        <a:p>
          <a:endParaRPr lang="ru-RU" sz="2800">
            <a:solidFill>
              <a:schemeClr val="accent5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942EC1E-B59F-47F1-B0B3-F71E6D55180B}" type="parTrans" cxnId="{A3053E04-275E-4828-9541-58A7475E4AA3}">
      <dgm:prSet/>
      <dgm:spPr/>
      <dgm:t>
        <a:bodyPr/>
        <a:lstStyle/>
        <a:p>
          <a:endParaRPr lang="ru-RU" sz="2800">
            <a:solidFill>
              <a:schemeClr val="accent5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A015AC5-A409-4B7E-9239-1CF9467E326B}" type="pres">
      <dgm:prSet presAssocID="{1947EF99-5DE8-48B3-901A-427D5D303475}" presName="matrix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F558CE1-8979-4FFA-AFC4-DF64F8B85679}" type="pres">
      <dgm:prSet presAssocID="{1947EF99-5DE8-48B3-901A-427D5D303475}" presName="diamond" presStyleLbl="bgShp" presStyleIdx="0" presStyleCnt="1" custScaleY="94469" custLinFactNeighborX="-652" custLinFactNeighborY="5252"/>
      <dgm:spPr>
        <a:solidFill>
          <a:schemeClr val="accent3">
            <a:lumMod val="40000"/>
            <a:lumOff val="60000"/>
          </a:schemeClr>
        </a:solidFill>
      </dgm:spPr>
    </dgm:pt>
    <dgm:pt modelId="{1C09F853-C416-456F-A17E-BAB74B4E0B8F}" type="pres">
      <dgm:prSet presAssocID="{1947EF99-5DE8-48B3-901A-427D5D303475}" presName="quad1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37381CC-825B-434E-9D1E-75579EE2F29A}" type="pres">
      <dgm:prSet presAssocID="{1947EF99-5DE8-48B3-901A-427D5D303475}" presName="quad2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C13BAA5-EDC8-4E88-80CC-94783BC338FA}" type="pres">
      <dgm:prSet presAssocID="{1947EF99-5DE8-48B3-901A-427D5D303475}" presName="quad3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A2B9D73-0A71-4B41-BDDA-9B34A4B17D38}" type="pres">
      <dgm:prSet presAssocID="{1947EF99-5DE8-48B3-901A-427D5D303475}" presName="quad4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8D62523-AA86-4491-A849-4C7B86F3DD32}" srcId="{1947EF99-5DE8-48B3-901A-427D5D303475}" destId="{C63E1186-9CC0-43E9-85CA-78201D391C89}" srcOrd="1" destOrd="0" parTransId="{8290407A-CC75-4441-93F9-18AC6640B17C}" sibTransId="{294C5DA1-8D16-43D1-97D8-78E84013BC1A}"/>
    <dgm:cxn modelId="{A3053E04-275E-4828-9541-58A7475E4AA3}" srcId="{1947EF99-5DE8-48B3-901A-427D5D303475}" destId="{3F26D15A-B15F-409B-9FF2-7CF70AC18552}" srcOrd="0" destOrd="0" parTransId="{1942EC1E-B59F-47F1-B0B3-F71E6D55180B}" sibTransId="{56326231-2F7B-4331-B183-6C13D543677D}"/>
    <dgm:cxn modelId="{8B706FAC-DB6A-47AC-8268-0329F534C681}" srcId="{1947EF99-5DE8-48B3-901A-427D5D303475}" destId="{5C43AD2D-4DB0-44EE-9515-FC47B6BB7564}" srcOrd="3" destOrd="0" parTransId="{D0E70CD2-0CF7-4CF8-8CFF-85AE9984BFF3}" sibTransId="{4C14AFFF-C1BE-406C-B4A0-F95CC620D726}"/>
    <dgm:cxn modelId="{9560928F-FFBE-4E8B-A9AE-28F74AF73BB8}" type="presOf" srcId="{C63E1186-9CC0-43E9-85CA-78201D391C89}" destId="{937381CC-825B-434E-9D1E-75579EE2F29A}" srcOrd="0" destOrd="0" presId="urn:microsoft.com/office/officeart/2005/8/layout/matrix3"/>
    <dgm:cxn modelId="{B2495DA3-65E0-4706-AB20-2DAA2663A40A}" type="presOf" srcId="{1947EF99-5DE8-48B3-901A-427D5D303475}" destId="{1A015AC5-A409-4B7E-9239-1CF9467E326B}" srcOrd="0" destOrd="0" presId="urn:microsoft.com/office/officeart/2005/8/layout/matrix3"/>
    <dgm:cxn modelId="{0E8BCD24-C937-483D-B387-EB527CD65A27}" type="presOf" srcId="{5C43AD2D-4DB0-44EE-9515-FC47B6BB7564}" destId="{CA2B9D73-0A71-4B41-BDDA-9B34A4B17D38}" srcOrd="0" destOrd="0" presId="urn:microsoft.com/office/officeart/2005/8/layout/matrix3"/>
    <dgm:cxn modelId="{ACD10701-9617-420E-AC15-143944FB65FB}" type="presOf" srcId="{A7B239FD-FFF0-4508-AB64-F080B59D0C87}" destId="{BC13BAA5-EDC8-4E88-80CC-94783BC338FA}" srcOrd="0" destOrd="0" presId="urn:microsoft.com/office/officeart/2005/8/layout/matrix3"/>
    <dgm:cxn modelId="{FEE0656E-E60F-408C-BD92-4595DA4B6F66}" srcId="{1947EF99-5DE8-48B3-901A-427D5D303475}" destId="{A7B239FD-FFF0-4508-AB64-F080B59D0C87}" srcOrd="2" destOrd="0" parTransId="{C99CFA0C-22D4-47D6-B583-930D0D1C49F6}" sibTransId="{7043480A-C220-4FDC-9E07-DF4C88255AB1}"/>
    <dgm:cxn modelId="{A49F4398-8FD0-4166-91DF-F53A32F58337}" type="presOf" srcId="{3F26D15A-B15F-409B-9FF2-7CF70AC18552}" destId="{1C09F853-C416-456F-A17E-BAB74B4E0B8F}" srcOrd="0" destOrd="0" presId="urn:microsoft.com/office/officeart/2005/8/layout/matrix3"/>
    <dgm:cxn modelId="{2D3C344E-7A95-4E08-B04E-713417504C1D}" type="presParOf" srcId="{1A015AC5-A409-4B7E-9239-1CF9467E326B}" destId="{6F558CE1-8979-4FFA-AFC4-DF64F8B85679}" srcOrd="0" destOrd="0" presId="urn:microsoft.com/office/officeart/2005/8/layout/matrix3"/>
    <dgm:cxn modelId="{49C25611-55F9-47CA-9758-DC2F16E069A8}" type="presParOf" srcId="{1A015AC5-A409-4B7E-9239-1CF9467E326B}" destId="{1C09F853-C416-456F-A17E-BAB74B4E0B8F}" srcOrd="1" destOrd="0" presId="urn:microsoft.com/office/officeart/2005/8/layout/matrix3"/>
    <dgm:cxn modelId="{41E1103C-2EB3-4C15-B9FC-3263FC0050EF}" type="presParOf" srcId="{1A015AC5-A409-4B7E-9239-1CF9467E326B}" destId="{937381CC-825B-434E-9D1E-75579EE2F29A}" srcOrd="2" destOrd="0" presId="urn:microsoft.com/office/officeart/2005/8/layout/matrix3"/>
    <dgm:cxn modelId="{AE86E8EF-5D55-4767-AC28-242ACE29F00E}" type="presParOf" srcId="{1A015AC5-A409-4B7E-9239-1CF9467E326B}" destId="{BC13BAA5-EDC8-4E88-80CC-94783BC338FA}" srcOrd="3" destOrd="0" presId="urn:microsoft.com/office/officeart/2005/8/layout/matrix3"/>
    <dgm:cxn modelId="{DE0C2E61-0DC3-4EAD-ABEE-2091B4E12E6B}" type="presParOf" srcId="{1A015AC5-A409-4B7E-9239-1CF9467E326B}" destId="{CA2B9D73-0A71-4B41-BDDA-9B34A4B17D38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431F3B2-57CC-4ADF-B9B8-F518077F894F}">
      <dsp:nvSpPr>
        <dsp:cNvPr id="0" name=""/>
        <dsp:cNvSpPr/>
      </dsp:nvSpPr>
      <dsp:spPr>
        <a:xfrm>
          <a:off x="-4787858" y="-657824"/>
          <a:ext cx="5704314" cy="5704314"/>
        </a:xfrm>
        <a:prstGeom prst="blockArc">
          <a:avLst>
            <a:gd name="adj1" fmla="val 18900000"/>
            <a:gd name="adj2" fmla="val 2700000"/>
            <a:gd name="adj3" fmla="val 379"/>
          </a:avLst>
        </a:prstGeom>
        <a:noFill/>
        <a:ln w="12700" cap="flat" cmpd="sng" algn="ctr">
          <a:solidFill>
            <a:schemeClr val="accent4">
              <a:lumMod val="50000"/>
              <a:alpha val="41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42BED02-EDA3-4768-A724-3743DED839BC}">
      <dsp:nvSpPr>
        <dsp:cNvPr id="0" name=""/>
        <dsp:cNvSpPr/>
      </dsp:nvSpPr>
      <dsp:spPr>
        <a:xfrm>
          <a:off x="297172" y="192579"/>
          <a:ext cx="6282214" cy="384990"/>
        </a:xfrm>
        <a:prstGeom prst="rect">
          <a:avLst/>
        </a:prstGeom>
        <a:solidFill>
          <a:schemeClr val="accent4">
            <a:lumMod val="50000"/>
            <a:alpha val="1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5586" tIns="27940" rIns="27940" bIns="27940" numCol="1" spcCol="1270" anchor="ctr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Единый портал бюджетной системы</a:t>
          </a:r>
          <a:endParaRPr lang="ru-RU" sz="1100" b="1" kern="1200" dirty="0">
            <a:solidFill>
              <a:srgbClr val="0070C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97172" y="192579"/>
        <a:ext cx="6282214" cy="384990"/>
      </dsp:txXfrm>
    </dsp:sp>
    <dsp:sp modelId="{EC848C40-CCED-44EA-A75B-47BA56E90193}">
      <dsp:nvSpPr>
        <dsp:cNvPr id="0" name=""/>
        <dsp:cNvSpPr/>
      </dsp:nvSpPr>
      <dsp:spPr>
        <a:xfrm>
          <a:off x="56553" y="144455"/>
          <a:ext cx="481237" cy="481237"/>
        </a:xfrm>
        <a:prstGeom prst="ellipse">
          <a:avLst/>
        </a:prstGeom>
        <a:solidFill>
          <a:schemeClr val="accent4">
            <a:lumMod val="20000"/>
            <a:lumOff val="80000"/>
          </a:schemeClr>
        </a:solidFill>
        <a:ln w="12700" cap="flat" cmpd="sng" algn="ctr">
          <a:solidFill>
            <a:schemeClr val="accent4">
              <a:lumMod val="50000"/>
              <a:alpha val="27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9C5B830-C622-4342-B824-377E75934B7B}">
      <dsp:nvSpPr>
        <dsp:cNvPr id="0" name=""/>
        <dsp:cNvSpPr/>
      </dsp:nvSpPr>
      <dsp:spPr>
        <a:xfrm>
          <a:off x="645815" y="770403"/>
          <a:ext cx="5933571" cy="384990"/>
        </a:xfrm>
        <a:prstGeom prst="rect">
          <a:avLst/>
        </a:prstGeom>
        <a:solidFill>
          <a:schemeClr val="accent4">
            <a:lumMod val="50000"/>
            <a:alpha val="1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5586" tIns="27940" rIns="27940" bIns="27940" numCol="1" spcCol="1270" anchor="ctr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Подсистема ведения НСИ (Реестр участников и </a:t>
          </a:r>
          <a:r>
            <a:rPr lang="ru-RU" sz="1100" b="1" kern="1200" dirty="0" err="1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неучастников</a:t>
          </a:r>
          <a:r>
            <a:rPr lang="ru-RU" sz="1100" b="1" kern="1200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бюджетного процесса)</a:t>
          </a:r>
          <a:endParaRPr lang="ru-RU" sz="1100" b="1" kern="1200" dirty="0">
            <a:solidFill>
              <a:srgbClr val="0070C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45815" y="770403"/>
        <a:ext cx="5933571" cy="384990"/>
      </dsp:txXfrm>
    </dsp:sp>
    <dsp:sp modelId="{D6162928-09BD-412F-8E15-627139129080}">
      <dsp:nvSpPr>
        <dsp:cNvPr id="0" name=""/>
        <dsp:cNvSpPr/>
      </dsp:nvSpPr>
      <dsp:spPr>
        <a:xfrm>
          <a:off x="405196" y="722279"/>
          <a:ext cx="481237" cy="481237"/>
        </a:xfrm>
        <a:prstGeom prst="ellipse">
          <a:avLst/>
        </a:prstGeom>
        <a:solidFill>
          <a:schemeClr val="accent4">
            <a:lumMod val="20000"/>
            <a:lumOff val="80000"/>
          </a:schemeClr>
        </a:solidFill>
        <a:ln w="12700" cap="flat" cmpd="sng" algn="ctr">
          <a:solidFill>
            <a:schemeClr val="accent4">
              <a:lumMod val="50000"/>
              <a:alpha val="27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DE87408-9C72-4897-B621-D69E45ADA14E}">
      <dsp:nvSpPr>
        <dsp:cNvPr id="0" name=""/>
        <dsp:cNvSpPr/>
      </dsp:nvSpPr>
      <dsp:spPr>
        <a:xfrm>
          <a:off x="836870" y="1347804"/>
          <a:ext cx="5742516" cy="384990"/>
        </a:xfrm>
        <a:prstGeom prst="rect">
          <a:avLst/>
        </a:prstGeom>
        <a:solidFill>
          <a:schemeClr val="accent4">
            <a:lumMod val="50000"/>
            <a:alpha val="1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5586" tIns="27940" rIns="27940" bIns="27940" numCol="1" spcCol="1270" anchor="ctr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Подсистема ведения НСИ (б</a:t>
          </a:r>
          <a:r>
            <a:rPr lang="ru-RU" altLang="ru-RU" sz="1100" b="1" kern="1200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азовые (отраслевые) и ведомственные перечни государственных (муниципальных) услуг и работ)</a:t>
          </a:r>
          <a:endParaRPr lang="ru-RU" sz="1100" b="1" kern="1200" dirty="0">
            <a:solidFill>
              <a:srgbClr val="0070C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836870" y="1347804"/>
        <a:ext cx="5742516" cy="384990"/>
      </dsp:txXfrm>
    </dsp:sp>
    <dsp:sp modelId="{AFB864DB-33DD-4ECB-A6D0-4D12A4B4FB9A}">
      <dsp:nvSpPr>
        <dsp:cNvPr id="0" name=""/>
        <dsp:cNvSpPr/>
      </dsp:nvSpPr>
      <dsp:spPr>
        <a:xfrm>
          <a:off x="596251" y="1299680"/>
          <a:ext cx="481237" cy="481237"/>
        </a:xfrm>
        <a:prstGeom prst="ellipse">
          <a:avLst/>
        </a:prstGeom>
        <a:solidFill>
          <a:schemeClr val="accent4">
            <a:lumMod val="20000"/>
            <a:lumOff val="80000"/>
          </a:schemeClr>
        </a:solidFill>
        <a:ln w="12700" cap="flat" cmpd="sng" algn="ctr">
          <a:solidFill>
            <a:schemeClr val="accent4">
              <a:lumMod val="50000"/>
              <a:alpha val="27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F4086C1-4C41-4226-BD44-0F23D890215C}">
      <dsp:nvSpPr>
        <dsp:cNvPr id="0" name=""/>
        <dsp:cNvSpPr/>
      </dsp:nvSpPr>
      <dsp:spPr>
        <a:xfrm>
          <a:off x="897872" y="1925627"/>
          <a:ext cx="5681514" cy="384990"/>
        </a:xfrm>
        <a:prstGeom prst="rect">
          <a:avLst/>
        </a:prstGeom>
        <a:solidFill>
          <a:schemeClr val="accent4">
            <a:lumMod val="50000"/>
            <a:alpha val="1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5586" tIns="27940" rIns="27940" bIns="27940" numCol="1" spcCol="1270" anchor="ctr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Подсистема управления расходами (реестр государственных (муниципальных) заданий  и реестр соглашений о предоставлении субсидий)</a:t>
          </a:r>
          <a:endParaRPr lang="ru-RU" sz="1100" kern="1200" dirty="0">
            <a:solidFill>
              <a:srgbClr val="0070C0"/>
            </a:solidFill>
          </a:endParaRPr>
        </a:p>
      </dsp:txBody>
      <dsp:txXfrm>
        <a:off x="897872" y="1925627"/>
        <a:ext cx="5681514" cy="384990"/>
      </dsp:txXfrm>
    </dsp:sp>
    <dsp:sp modelId="{2C64FCFB-B4AE-420F-8360-0C85FFCE3741}">
      <dsp:nvSpPr>
        <dsp:cNvPr id="0" name=""/>
        <dsp:cNvSpPr/>
      </dsp:nvSpPr>
      <dsp:spPr>
        <a:xfrm>
          <a:off x="657253" y="1877504"/>
          <a:ext cx="481237" cy="481237"/>
        </a:xfrm>
        <a:prstGeom prst="ellipse">
          <a:avLst/>
        </a:prstGeom>
        <a:solidFill>
          <a:schemeClr val="accent4">
            <a:lumMod val="20000"/>
            <a:lumOff val="80000"/>
          </a:schemeClr>
        </a:solidFill>
        <a:ln w="12700" cap="flat" cmpd="sng" algn="ctr">
          <a:solidFill>
            <a:schemeClr val="accent4">
              <a:lumMod val="50000"/>
              <a:alpha val="27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7983B61-5FC5-45C1-943B-9B71844CC0A4}">
      <dsp:nvSpPr>
        <dsp:cNvPr id="0" name=""/>
        <dsp:cNvSpPr/>
      </dsp:nvSpPr>
      <dsp:spPr>
        <a:xfrm>
          <a:off x="836870" y="2461418"/>
          <a:ext cx="5742516" cy="469056"/>
        </a:xfrm>
        <a:prstGeom prst="rect">
          <a:avLst/>
        </a:prstGeom>
        <a:solidFill>
          <a:schemeClr val="accent4">
            <a:lumMod val="50000"/>
            <a:alpha val="1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5586" tIns="27940" rIns="27940" bIns="27940" numCol="1" spcCol="1270" anchor="ctr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Подсистема управления расходами (учет бюджетных и денежных обязательств получателей средств федерального бюджета)</a:t>
          </a:r>
          <a:endParaRPr lang="ru-RU" sz="1100" b="1" kern="1200" dirty="0">
            <a:solidFill>
              <a:srgbClr val="0070C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836870" y="2461418"/>
        <a:ext cx="5742516" cy="469056"/>
      </dsp:txXfrm>
    </dsp:sp>
    <dsp:sp modelId="{A9C1C454-8472-481E-A7DC-089ADD20BECB}">
      <dsp:nvSpPr>
        <dsp:cNvPr id="0" name=""/>
        <dsp:cNvSpPr/>
      </dsp:nvSpPr>
      <dsp:spPr>
        <a:xfrm>
          <a:off x="596251" y="2455328"/>
          <a:ext cx="481237" cy="481237"/>
        </a:xfrm>
        <a:prstGeom prst="ellipse">
          <a:avLst/>
        </a:prstGeom>
        <a:solidFill>
          <a:schemeClr val="accent4">
            <a:lumMod val="20000"/>
            <a:lumOff val="80000"/>
          </a:schemeClr>
        </a:solidFill>
        <a:ln w="12700" cap="flat" cmpd="sng" algn="ctr">
          <a:solidFill>
            <a:schemeClr val="accent4">
              <a:lumMod val="50000"/>
              <a:alpha val="27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4DCC389-4C7C-4117-A7E8-901F3D459723}">
      <dsp:nvSpPr>
        <dsp:cNvPr id="0" name=""/>
        <dsp:cNvSpPr/>
      </dsp:nvSpPr>
      <dsp:spPr>
        <a:xfrm>
          <a:off x="645815" y="3010008"/>
          <a:ext cx="5933571" cy="526677"/>
        </a:xfrm>
        <a:prstGeom prst="rect">
          <a:avLst/>
        </a:prstGeom>
        <a:solidFill>
          <a:schemeClr val="accent4">
            <a:lumMod val="50000"/>
            <a:alpha val="1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5586" tIns="27940" rIns="27940" bIns="27940" numCol="1" spcCol="1270" anchor="ctr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Подсистема управления закупками (планирование закупок, подготовка документов для размещения в ЕИС ФКС, контроль ст. 99 44-ФЗ, реестры </a:t>
          </a:r>
          <a:r>
            <a:rPr lang="ru-RU" sz="1100" b="1" kern="1200" dirty="0" err="1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госконтрактов</a:t>
          </a:r>
          <a:r>
            <a:rPr lang="ru-RU" sz="1100" b="1" kern="1200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и банковских гарантий)</a:t>
          </a:r>
          <a:endParaRPr lang="ru-RU" sz="1100" b="1" kern="1200" dirty="0">
            <a:solidFill>
              <a:srgbClr val="0070C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45815" y="3010008"/>
        <a:ext cx="5933571" cy="526677"/>
      </dsp:txXfrm>
    </dsp:sp>
    <dsp:sp modelId="{997280DC-AC86-4800-924C-634D2BBE37EF}">
      <dsp:nvSpPr>
        <dsp:cNvPr id="0" name=""/>
        <dsp:cNvSpPr/>
      </dsp:nvSpPr>
      <dsp:spPr>
        <a:xfrm>
          <a:off x="405196" y="3032728"/>
          <a:ext cx="481237" cy="481237"/>
        </a:xfrm>
        <a:prstGeom prst="ellipse">
          <a:avLst/>
        </a:prstGeom>
        <a:solidFill>
          <a:schemeClr val="accent4">
            <a:lumMod val="20000"/>
            <a:lumOff val="80000"/>
          </a:schemeClr>
        </a:solidFill>
        <a:ln w="12700" cap="flat" cmpd="sng" algn="ctr">
          <a:solidFill>
            <a:schemeClr val="accent4">
              <a:lumMod val="50000"/>
              <a:alpha val="27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6174526-6B8E-4EF9-B5B1-4664046D0A02}">
      <dsp:nvSpPr>
        <dsp:cNvPr id="0" name=""/>
        <dsp:cNvSpPr/>
      </dsp:nvSpPr>
      <dsp:spPr>
        <a:xfrm>
          <a:off x="297172" y="3713406"/>
          <a:ext cx="6282214" cy="384990"/>
        </a:xfrm>
        <a:prstGeom prst="rect">
          <a:avLst/>
        </a:prstGeom>
        <a:solidFill>
          <a:schemeClr val="accent4">
            <a:lumMod val="50000"/>
            <a:alpha val="1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5586" tIns="27940" rIns="27940" bIns="27940" numCol="1" spcCol="1270" anchor="ctr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Подсистема учета и отчетности (формирования сводной отчетности ГАДБ, ГВФ и прием отчетности от ФО)</a:t>
          </a:r>
          <a:endParaRPr lang="ru-RU" sz="1100" b="1" kern="1200" dirty="0">
            <a:solidFill>
              <a:srgbClr val="0070C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97172" y="3713406"/>
        <a:ext cx="6282214" cy="384990"/>
      </dsp:txXfrm>
    </dsp:sp>
    <dsp:sp modelId="{2E674B86-A1AC-496A-8E3A-08B26DE53605}">
      <dsp:nvSpPr>
        <dsp:cNvPr id="0" name=""/>
        <dsp:cNvSpPr/>
      </dsp:nvSpPr>
      <dsp:spPr>
        <a:xfrm>
          <a:off x="56553" y="3610552"/>
          <a:ext cx="481237" cy="481237"/>
        </a:xfrm>
        <a:prstGeom prst="ellipse">
          <a:avLst/>
        </a:prstGeom>
        <a:solidFill>
          <a:schemeClr val="accent4">
            <a:lumMod val="20000"/>
            <a:lumOff val="80000"/>
          </a:schemeClr>
        </a:solidFill>
        <a:ln w="12700" cap="flat" cmpd="sng" algn="ctr">
          <a:solidFill>
            <a:schemeClr val="accent4">
              <a:lumMod val="50000"/>
              <a:alpha val="27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9/3/layout/IncreasingArrowsProcess">
  <dgm:title val=""/>
  <dgm:desc val=""/>
  <dgm:catLst>
    <dgm:cat type="process" pri="5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 val="5"/>
      <dgm:chPref val="5"/>
      <dgm:dir/>
      <dgm:animLvl val="lvl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choose name="Name3">
          <dgm:if name="Name4" axis="ch ch" ptType="node node" func="cnt" op="equ" val="0">
            <dgm:alg type="composite">
              <dgm:param type="ar" val="6.8662"/>
            </dgm:alg>
            <dgm:choose name="Name5">
              <dgm:if name="Name6" func="var" arg="dir" op="equ" val="norm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if>
              <dgm:else name="Name7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else>
            </dgm:choose>
          </dgm:if>
          <dgm:else name="Name8">
            <dgm:alg type="composite">
              <dgm:param type="ar" val="1.9864"/>
            </dgm:alg>
            <dgm:choose name="Name9">
              <dgm:if name="Name1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if>
              <dgm:else name="Name1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.076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else>
            </dgm:choose>
          </dgm:else>
        </dgm:choose>
      </dgm:if>
      <dgm:if name="Name12" axis="ch" ptType="node" func="cnt" op="equ" val="2">
        <dgm:choose name="Name13">
          <dgm:if name="Name14" axis="ch ch" ptType="node node" func="cnt" op="equ" val="0">
            <dgm:alg type="composite">
              <dgm:param type="ar" val="5.1498"/>
            </dgm:alg>
            <dgm:choose name="Name15">
              <dgm:if name="Name1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.462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if>
              <dgm:else name="Name1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else>
            </dgm:choose>
          </dgm:if>
          <dgm:else name="Name18">
            <dgm:alg type="composite">
              <dgm:param type="ar" val="2.0563"/>
            </dgm:alg>
            <dgm:choose name="Name19">
              <dgm:if name="Name2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.462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462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if>
              <dgm:else name="Name2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.538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076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else>
            </dgm:choose>
          </dgm:else>
        </dgm:choose>
      </dgm:if>
      <dgm:if name="Name22" axis="ch" ptType="node" func="cnt" op="equ" val="3">
        <dgm:choose name="Name23">
          <dgm:if name="Name24" axis="ch ch" ptType="node node" func="cnt" op="equ" val="0">
            <dgm:alg type="composite">
              <dgm:param type="ar" val="4.1198"/>
            </dgm:alg>
            <dgm:choose name="Name25">
              <dgm:if name="Name2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.308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.616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if>
              <dgm:else name="Name2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else>
            </dgm:choose>
          </dgm:if>
          <dgm:else name="Name28">
            <dgm:alg type="composite">
              <dgm:param type="ar" val="2.0702"/>
            </dgm:alg>
            <dgm:choose name="Name29">
              <dgm:if name="Name3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08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61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.308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.616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if>
              <dgm:else name="Name3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.692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84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07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else>
            </dgm:choose>
          </dgm:else>
        </dgm:choose>
      </dgm:if>
      <dgm:if name="Name32" axis="ch" ptType="node" func="cnt" op="equ" val="4">
        <dgm:choose name="Name33">
          <dgm:if name="Name34" axis="ch ch" ptType="node node" func="cnt" op="equ" val="0">
            <dgm:alg type="composite">
              <dgm:param type="ar" val="3.435"/>
            </dgm:alg>
            <dgm:choose name="Name35">
              <dgm:if name="Name3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.2305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.461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.6915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if>
              <dgm:else name="Name3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else>
            </dgm:choose>
          </dgm:if>
          <dgm:else name="Name38">
            <dgm:alg type="composite">
              <dgm:param type="ar" val="1.9377"/>
            </dgm:alg>
            <dgm:choose name="Name39">
              <dgm:if name="Name4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2305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461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6915"/>
                  <dgm:constr type="t" for="ch" forName="childText4" refType="h" fact="0.5"/>
                  <dgm:constr type="w" for="ch" forName="childText4" refType="w" fact="0.232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.2305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.461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.6915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if>
              <dgm:else name="Name4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.7695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539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3085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076"/>
                  <dgm:constr type="t" for="ch" forName="childText4" refType="h" fact="0.5"/>
                  <dgm:constr type="w" for="ch" forName="childText4" refType="w" fact="0.234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else>
            </dgm:choose>
          </dgm:else>
        </dgm:choose>
      </dgm:if>
      <dgm:else name="Name42">
        <dgm:choose name="Name43">
          <dgm:if name="Name44" axis="ch ch" ptType="node node" func="cnt" op="equ" val="0">
            <dgm:alg type="composite">
              <dgm:param type="ar" val="2.9463"/>
            </dgm:alg>
            <dgm:choose name="Name45">
              <dgm:if name="Name4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.1848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.3696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.5545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.7393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if>
              <dgm:else name="Name4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else>
            </dgm:choose>
          </dgm:if>
          <dgm:else name="Name48">
            <dgm:alg type="composite">
              <dgm:param type="ar" val="1.7837"/>
            </dgm:alg>
            <dgm:choose name="Name49">
              <dgm:if name="Name5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1848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3696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5545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7393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.1848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.3696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.5545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.7393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if>
              <dgm:else name="Name5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.81518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63036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44554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26072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0759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else>
            </dgm:choose>
          </dgm:else>
        </dgm:choose>
      </dgm:else>
    </dgm:choose>
    <dgm:forEach name="Name52" axis="ch" ptType="node" cnt="1">
      <dgm:layoutNode name="parentText1" styleLbl="node1">
        <dgm:varLst>
          <dgm:chMax/>
          <dgm:chPref val="3"/>
          <dgm:bulletEnabled val="1"/>
        </dgm:varLst>
        <dgm:choose name="Name53">
          <dgm:if name="Name54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55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56">
        <dgm:if name="Name57" axis="ch" ptType="node" func="cnt" op="gte" val="1">
          <dgm:layoutNode name="childText1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58"/>
      </dgm:choose>
    </dgm:forEach>
    <dgm:forEach name="Name59" axis="ch" ptType="node" st="2" cnt="1">
      <dgm:layoutNode name="parentText2" styleLbl="node1">
        <dgm:varLst>
          <dgm:chMax/>
          <dgm:chPref val="3"/>
          <dgm:bulletEnabled val="1"/>
        </dgm:varLst>
        <dgm:choose name="Name60">
          <dgm:if name="Name61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2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63">
        <dgm:if name="Name64" axis="ch" ptType="node" func="cnt" op="gte" val="1">
          <dgm:layoutNode name="childText2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5"/>
      </dgm:choose>
    </dgm:forEach>
    <dgm:forEach name="Name66" axis="ch" ptType="node" st="3" cnt="1">
      <dgm:layoutNode name="parentText3" styleLbl="node1">
        <dgm:varLst>
          <dgm:chMax/>
          <dgm:chPref val="3"/>
          <dgm:bulletEnabled val="1"/>
        </dgm:varLst>
        <dgm:choose name="Name67">
          <dgm:if name="Name68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9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0">
        <dgm:if name="Name71" axis="ch" ptType="node" func="cnt" op="gte" val="1">
          <dgm:layoutNode name="childText3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2"/>
      </dgm:choose>
    </dgm:forEach>
    <dgm:forEach name="Name73" axis="ch" ptType="node" st="4" cnt="1">
      <dgm:layoutNode name="parentText4" styleLbl="node1">
        <dgm:varLst>
          <dgm:chMax/>
          <dgm:chPref val="3"/>
          <dgm:bulletEnabled val="1"/>
        </dgm:varLst>
        <dgm:choose name="Name74">
          <dgm:if name="Name75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76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7">
        <dgm:if name="Name78" axis="ch" ptType="node" func="cnt" op="gte" val="1">
          <dgm:layoutNode name="childText4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9"/>
      </dgm:choose>
    </dgm:forEach>
    <dgm:forEach name="Name80" axis="ch" ptType="node" st="5" cnt="1">
      <dgm:layoutNode name="parentText5" styleLbl="node1">
        <dgm:varLst>
          <dgm:chMax/>
          <dgm:chPref val="3"/>
          <dgm:bulletEnabled val="1"/>
        </dgm:varLst>
        <dgm:choose name="Name81">
          <dgm:if name="Name82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83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84">
        <dgm:if name="Name85" axis="ch" ptType="node" func="cnt" op="gte" val="1">
          <dgm:layoutNode name="childText5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86"/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image" Target="../media/image22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2125" cy="339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0" hangingPunct="0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621338" y="0"/>
            <a:ext cx="4303712" cy="339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0" hangingPunct="0">
              <a:defRPr sz="1200"/>
            </a:lvl1pPr>
          </a:lstStyle>
          <a:p>
            <a:pPr>
              <a:defRPr/>
            </a:pPr>
            <a:fld id="{A8C4D486-205B-4F44-B651-E3FBE2C534BD}" type="datetimeFigureOut">
              <a:rPr lang="ru-RU"/>
              <a:pPr>
                <a:defRPr/>
              </a:pPr>
              <a:t>14.03.2017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6456363"/>
            <a:ext cx="4302125" cy="339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0" hangingPunct="0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621338" y="6456363"/>
            <a:ext cx="4303712" cy="3397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C3FD70A5-B3B7-4386-B82F-71909638C88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1104647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2125" cy="339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0" hangingPunct="0">
              <a:defRPr sz="1200"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22925" y="0"/>
            <a:ext cx="4302125" cy="339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0" hangingPunct="0">
              <a:defRPr sz="1200">
                <a:cs typeface="Arial" charset="0"/>
              </a:defRPr>
            </a:lvl1pPr>
          </a:lstStyle>
          <a:p>
            <a:pPr>
              <a:defRPr/>
            </a:pPr>
            <a:fld id="{0A60219C-8B47-455A-9CC9-D16E536AB63B}" type="datetimeFigureOut">
              <a:rPr lang="ru-RU"/>
              <a:pPr>
                <a:defRPr/>
              </a:pPr>
              <a:t>14.03.2017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697163" y="509588"/>
            <a:ext cx="4532312" cy="25495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dirty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2188" y="3228975"/>
            <a:ext cx="7942262" cy="305911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456363"/>
            <a:ext cx="4302125" cy="339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0" hangingPunct="0">
              <a:defRPr sz="1200"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22925" y="6456363"/>
            <a:ext cx="4302125" cy="3397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C17AE6A9-7CE5-4DE7-8F14-73AA5526D2A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0437758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9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30000"/>
              </a:spcBef>
              <a:defRPr sz="9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30000"/>
              </a:spcBef>
              <a:defRPr sz="9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30000"/>
              </a:spcBef>
              <a:defRPr sz="9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30000"/>
              </a:spcBef>
              <a:defRPr sz="9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</a:pPr>
            <a:fld id="{6CEA9C25-DA04-4D25-9DD5-9ECE677F9205}" type="slidenum">
              <a:rPr lang="ru-RU" altLang="ru-RU" sz="1200" smtClean="0"/>
              <a:pPr>
                <a:spcBef>
                  <a:spcPct val="0"/>
                </a:spcBef>
              </a:pPr>
              <a:t>2</a:t>
            </a:fld>
            <a:endParaRPr lang="ru-RU" altLang="ru-RU" sz="120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3482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3D7CD6CC-651D-445B-A666-1BDCDA1FDF60}" type="slidenum">
              <a:rPr lang="ru-RU" altLang="ru-RU" smtClean="0"/>
              <a:pPr/>
              <a:t>4</a:t>
            </a:fld>
            <a:endParaRPr lang="ru-RU" altLang="ru-RU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84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3584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C5A88B0C-2CAB-4743-AE44-A5C3E7036A60}" type="slidenum">
              <a:rPr lang="ru-RU" altLang="ru-RU" smtClean="0"/>
              <a:pPr/>
              <a:t>5</a:t>
            </a:fld>
            <a:endParaRPr lang="ru-RU" altLang="ru-RU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3686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35D31BEB-8592-4FAA-B3F8-45F662A71F6D}" type="slidenum">
              <a:rPr lang="ru-RU" altLang="ru-RU" smtClean="0"/>
              <a:pPr/>
              <a:t>6</a:t>
            </a:fld>
            <a:endParaRPr lang="ru-RU" altLang="ru-RU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3789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fld id="{E4414A5E-B79D-4052-9FAD-2613BA6835B8}" type="slidenum">
              <a:rPr lang="ru-RU" altLang="ru-RU" smtClean="0"/>
              <a:pPr/>
              <a:t>7</a:t>
            </a:fld>
            <a:endParaRPr lang="ru-RU" altLang="ru-RU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91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3891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E1F3A9CF-3D48-4756-A4F2-B33BC1A6FDBF}" type="slidenum">
              <a:rPr lang="ru-RU" altLang="ru-RU" smtClean="0"/>
              <a:pPr/>
              <a:t>8</a:t>
            </a:fld>
            <a:endParaRPr lang="ru-RU" altLang="ru-RU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3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3994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FFBF9BBE-5477-4387-91CB-10B559D7A26E}" type="slidenum">
              <a:rPr lang="ru-RU" altLang="ru-RU" smtClean="0"/>
              <a:pPr/>
              <a:t>9</a:t>
            </a:fld>
            <a:endParaRPr lang="ru-RU" altLang="ru-RU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z="1200" smtClean="0"/>
          </a:p>
        </p:txBody>
      </p:sp>
      <p:sp>
        <p:nvSpPr>
          <p:cNvPr id="4096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BF5B72C1-DB28-4299-A9A0-8FC7D1ACCFAB}" type="slidenum">
              <a:rPr lang="ru-RU" altLang="ru-RU" smtClean="0"/>
              <a:pPr/>
              <a:t>11</a:t>
            </a:fld>
            <a:endParaRPr lang="ru-RU" altLang="ru-RU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z="1200" smtClean="0"/>
          </a:p>
        </p:txBody>
      </p:sp>
      <p:sp>
        <p:nvSpPr>
          <p:cNvPr id="4198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E4386F5E-47CB-4A3F-8A43-4135EA85C052}" type="slidenum">
              <a:rPr lang="ru-RU" altLang="ru-RU" smtClean="0"/>
              <a:pPr/>
              <a:t>12</a:t>
            </a:fld>
            <a:endParaRPr lang="ru-RU" altLang="ru-RU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301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z="1200" smtClean="0"/>
          </a:p>
        </p:txBody>
      </p:sp>
      <p:sp>
        <p:nvSpPr>
          <p:cNvPr id="4301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2C511BB4-B51B-4669-878B-17FDC637604A}" type="slidenum">
              <a:rPr lang="ru-RU" altLang="ru-RU" smtClean="0"/>
              <a:pPr/>
              <a:t>13</a:t>
            </a:fld>
            <a:endParaRPr lang="ru-RU" altLang="ru-RU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403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4403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9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30000"/>
              </a:spcBef>
              <a:defRPr sz="9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30000"/>
              </a:spcBef>
              <a:defRPr sz="9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30000"/>
              </a:spcBef>
              <a:defRPr sz="9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30000"/>
              </a:spcBef>
              <a:defRPr sz="9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</a:pPr>
            <a:fld id="{8BE187DD-7B37-4727-9CE6-1D6DC031F52F}" type="slidenum">
              <a:rPr lang="ru-RU" altLang="ru-RU" sz="1200" smtClean="0"/>
              <a:pPr>
                <a:spcBef>
                  <a:spcPct val="0"/>
                </a:spcBef>
              </a:pPr>
              <a:t>14</a:t>
            </a:fld>
            <a:endParaRPr lang="ru-RU" altLang="ru-RU" sz="1200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505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4506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9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30000"/>
              </a:spcBef>
              <a:defRPr sz="9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30000"/>
              </a:spcBef>
              <a:defRPr sz="9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30000"/>
              </a:spcBef>
              <a:defRPr sz="9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30000"/>
              </a:spcBef>
              <a:defRPr sz="9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</a:pPr>
            <a:fld id="{EDD43C83-3D79-4823-81F7-5702CB4904E2}" type="slidenum">
              <a:rPr lang="ru-RU" altLang="ru-RU" sz="1200" smtClean="0"/>
              <a:pPr>
                <a:spcBef>
                  <a:spcPct val="0"/>
                </a:spcBef>
              </a:pPr>
              <a:t>15</a:t>
            </a:fld>
            <a:endParaRPr lang="ru-RU" altLang="ru-RU" sz="1200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4608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458E73E2-246C-4D9C-B7D2-3449C2774AA3}" type="slidenum">
              <a:rPr lang="ru-RU" altLang="ru-RU" smtClean="0"/>
              <a:pPr/>
              <a:t>20</a:t>
            </a:fld>
            <a:endParaRPr lang="ru-RU" altLang="ru-RU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710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ru-RU" altLang="ru-RU" smtClean="0"/>
              <a:t>   Федеральное казначейство, являясь оператором Государственной информационной системы о государственных и муниципальных платежах, в 2016 году проводило работу, направленную на повышение полноты и качества предоставляемой участниками информации: ужесточение форматно-логических контролей, завершена подготовка новой редакции Порядка ведения ГИС ГМП. Одновременно с этим, за счет адресной работы с участниками как центрального аппарата, так и территориальных органов Федерального казначейства, обеспечен прирост участников, взаимодействующих с системой. С системой взаимодействуют 96% кредитных организаций, если быть точным 596. Прирост федеральных и региональных администраторов начислений, взаимодействующих в 2016 году относительно 2015 года, составил 30 и 75% соответственно.</a:t>
            </a:r>
          </a:p>
          <a:p>
            <a:r>
              <a:rPr lang="ru-RU" altLang="ru-RU" smtClean="0"/>
              <a:t>   Вместе с тем, в 2016 году в ГИС ГМП были созданы новые сервисы, обеспечивающие реализацию требований законодательства. Так, с июля 2016 годы запущен сервис автоматического погашения штрафов в области дорожного движения, оплаченных в 20-дневный срок с 50-процентной скидкой. К 1 января 2017 года создан сервис оплаты государственной пошлины с коэффициентом 0,7. Следует отметить, что реализованные в ГИС ГМП сервисы имеют возможность адаптации под требования регионального законодательства. Так, с августа 2016 года заработал сервис ГИС ГМП для оплаты с 25-процентной скидкой стоимости перемещения и хранения транспортного средства на территории города Москвы.</a:t>
            </a:r>
          </a:p>
          <a:p>
            <a:r>
              <a:rPr lang="ru-RU" altLang="ru-RU" smtClean="0"/>
              <a:t>   Также с июля 2016 года в соответствии с изменениями в законе об исполнительном производстве применение ГИС ГМП распространено и на платежи в счет погашения задолженности по исполнительному производству, осуществляемые на счета судебных приставов-исполнителей.</a:t>
            </a:r>
          </a:p>
        </p:txBody>
      </p:sp>
      <p:sp>
        <p:nvSpPr>
          <p:cNvPr id="4710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F547D3F7-04E7-4E47-AE74-9BFD7EABC923}" type="slidenum">
              <a:rPr lang="ru-RU" altLang="ru-RU" smtClean="0"/>
              <a:pPr/>
              <a:t>23</a:t>
            </a:fld>
            <a:endParaRPr lang="ru-RU" altLang="ru-RU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ru-RU" altLang="ru-RU" sz="1200" smtClean="0"/>
              <a:t>   В рамках развития ГАС «Управление» в 2016 году Федеральным казначейством реализованы инструменты сбора показателей и их представление в форме следующих тематических витрин (информационно-аналитических панелей):</a:t>
            </a:r>
          </a:p>
          <a:p>
            <a:r>
              <a:rPr lang="ru-RU" altLang="ru-RU" sz="1200" smtClean="0"/>
              <a:t>      – прогноз социально-экономического развития Российской Федерации;</a:t>
            </a:r>
          </a:p>
          <a:p>
            <a:r>
              <a:rPr lang="ru-RU" altLang="ru-RU" sz="1200" smtClean="0"/>
              <a:t>      – социально-экономическое развитие субъектов Российской Федерации;</a:t>
            </a:r>
          </a:p>
          <a:p>
            <a:r>
              <a:rPr lang="ru-RU" altLang="ru-RU" sz="1200" smtClean="0"/>
              <a:t>      – оценка эффективности региональных органов исполнительной власти.</a:t>
            </a:r>
          </a:p>
          <a:p>
            <a:r>
              <a:rPr lang="ru-RU" altLang="ru-RU" sz="1200" smtClean="0"/>
              <a:t>   В целях обеспечения мониторинга финансового состояния моногородов информационная панель «Мониторинг моногородов» в 2016 году дополнена отчетами, позволяющими анализировать состояние доходов и расходов моногородов, в том числе в динамике.</a:t>
            </a:r>
          </a:p>
          <a:p>
            <a:r>
              <a:rPr lang="ru-RU" altLang="ru-RU" sz="1200" smtClean="0"/>
              <a:t>   В рамках осуществления информационного обеспечения стратегического планирования посредством ГАС «Управление реализован полный бизнес-процесс государственной регистрации документов стратегического планирования, включая функции по формированию уведомлений об их утверждении (одобрении) и государственной регистрации или направлению уведомления на доработку, а также по обеспечению ведения федерального государственного реестра документов стратегического планирования, в котором по состоянию на 1 января 2017 года зарегистрировано 45 658 документов стратегического планирования. Доступ к реестру предоставлен </a:t>
            </a:r>
            <a:br>
              <a:rPr lang="ru-RU" altLang="ru-RU" sz="1200" smtClean="0"/>
            </a:br>
            <a:r>
              <a:rPr lang="ru-RU" altLang="ru-RU" sz="1200" smtClean="0"/>
              <a:t>в открытой части портала ГАС «Управление» (gasu.gov.ru).</a:t>
            </a:r>
          </a:p>
          <a:p>
            <a:r>
              <a:rPr lang="ru-RU" altLang="ru-RU" sz="1200" smtClean="0"/>
              <a:t>   В 2016 году Федеральным казначейством продолжены работы по развитию в ГАС «Управление» функционала по мониторингу казначейского сопровождения отдельных государственных контрактов, а также реализован автоматизированный сбор, свод, визуализация данных в рамках осуществления комбинированного сопровождения отдельных государственных контрактов (контрактов, договоров), учитывающий одновременное участие в кооперации организаций, находящихся на казначейском сопровождении, и организаций, находящихся на банковском сопровождении, с последующим формированием соответствующих отчетов, обязанность по предоставлению которой определена постановлением Правительства Российской Федерации от 4 февраля 2016 г. № 70 «О порядке казначейского сопровождения в 2016 году государственных контрактов, договоров (соглашений), а также контрактов, договоров, соглашений, заключенных в рамках их исполнения».</a:t>
            </a:r>
          </a:p>
          <a:p>
            <a:r>
              <a:rPr lang="ru-RU" altLang="ru-RU" smtClean="0"/>
              <a:t>   Во исполнение поручения Президента Российской Федерации о проведении инвентаризации объектов незавершенного строительства, не включенных в федеральную адресную инвестиционную программу, и создании информационного ресурса, содержащего полную информацию по указанным объектам Федеральное казначейство в 2016 году приступило к реализации в ГАС «Управление» функционала по мониторингу объектов незавершенного строительства, в том числе не включенных в федеральную адресную инвестиционную программу, а также соответствующих витрин данных.</a:t>
            </a:r>
          </a:p>
          <a:p>
            <a:r>
              <a:rPr lang="ru-RU" altLang="ru-RU" sz="1200" smtClean="0"/>
              <a:t>   В 2016 году число пользователей закрытой части портала ГАС «Управление» увеличилось в 2,6 раза и составило 36 257.</a:t>
            </a:r>
          </a:p>
          <a:p>
            <a:r>
              <a:rPr lang="ru-RU" altLang="ru-RU" sz="1200" smtClean="0"/>
              <a:t>   Количество подключенных к закрытой части портала ГАС «Управление» органов государственной власти и местного самоуправления составило:</a:t>
            </a:r>
          </a:p>
          <a:p>
            <a:r>
              <a:rPr lang="ru-RU" altLang="ru-RU" sz="1200" smtClean="0"/>
              <a:t>      – 65 федеральных органов исполнительной власти;</a:t>
            </a:r>
          </a:p>
          <a:p>
            <a:r>
              <a:rPr lang="ru-RU" altLang="ru-RU" sz="1200" smtClean="0"/>
              <a:t>      – 2 832 региональных органов исполнительной власти;</a:t>
            </a:r>
          </a:p>
          <a:p>
            <a:r>
              <a:rPr lang="ru-RU" altLang="ru-RU" sz="1200" smtClean="0"/>
              <a:t>      – 11 949 органов местного самоуправления.</a:t>
            </a:r>
          </a:p>
          <a:p>
            <a:r>
              <a:rPr lang="ru-RU" altLang="ru-RU" sz="1200" smtClean="0"/>
              <a:t>   Кроме того, в 2016 году реализовывались мероприятия по интеграции информационных систем ФОИВ и РОИВ с ГАС «Управление», в результате которых по состоянию на 1 января 2017 года:</a:t>
            </a:r>
          </a:p>
          <a:p>
            <a:r>
              <a:rPr lang="ru-RU" altLang="ru-RU" sz="1200" smtClean="0"/>
              <a:t>      – 12 федеральными органами исполнительной власти и 33 субъектами Российской Федерации мероприятия по интеграция с ГАС</a:t>
            </a:r>
            <a:r>
              <a:rPr lang="en-US" altLang="ru-RU" sz="1200" smtClean="0"/>
              <a:t> </a:t>
            </a:r>
            <a:r>
              <a:rPr lang="ru-RU" altLang="ru-RU" sz="1200" smtClean="0"/>
              <a:t>«Управление» завершены;</a:t>
            </a:r>
          </a:p>
          <a:p>
            <a:r>
              <a:rPr lang="ru-RU" altLang="ru-RU" sz="1200" smtClean="0"/>
              <a:t>      – 11 федеральными органами исполнительной власти и 1 региональным органом исполнительной власти осуществляется апробация взаимодействия с ГАС</a:t>
            </a:r>
            <a:r>
              <a:rPr lang="en-US" altLang="ru-RU" sz="1200" smtClean="0"/>
              <a:t> </a:t>
            </a:r>
            <a:r>
              <a:rPr lang="ru-RU" altLang="ru-RU" sz="1200" smtClean="0"/>
              <a:t>«Управление».</a:t>
            </a:r>
          </a:p>
          <a:p>
            <a:r>
              <a:rPr lang="ru-RU" altLang="ru-RU" sz="1200" smtClean="0"/>
              <a:t>   Выросла востребованность данных системы. Так индекс цитируемости вырос в 2 раза.</a:t>
            </a:r>
          </a:p>
        </p:txBody>
      </p:sp>
      <p:sp>
        <p:nvSpPr>
          <p:cNvPr id="4813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FA6E15AA-0708-4FCD-A7DE-29B4B221FACB}" type="slidenum">
              <a:rPr lang="ru-RU" altLang="ru-RU" smtClean="0"/>
              <a:pPr/>
              <a:t>25</a:t>
            </a:fld>
            <a:endParaRPr lang="ru-RU" altLang="ru-RU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4915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C5B1147C-CA6D-4650-8FAB-438B2B44D719}" type="slidenum">
              <a:rPr lang="ru-RU" altLang="ru-RU" smtClean="0"/>
              <a:pPr/>
              <a:t>26</a:t>
            </a:fld>
            <a:endParaRPr lang="ru-RU" altLang="ru-RU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5018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3F734C3D-A142-4255-A955-97340A16DE64}" type="slidenum">
              <a:rPr lang="ru-RU" altLang="ru-RU" smtClean="0"/>
              <a:pPr/>
              <a:t>27</a:t>
            </a:fld>
            <a:endParaRPr lang="ru-RU" altLang="ru-RU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900">
                <a:solidFill>
                  <a:schemeClr val="tx1"/>
                </a:solidFill>
                <a:latin typeface="Calibri" pitchFamily="34" charset="0"/>
              </a:defRPr>
            </a:lvl1pPr>
            <a:lvl2pPr marL="741363" indent="-284163">
              <a:spcBef>
                <a:spcPct val="30000"/>
              </a:spcBef>
              <a:defRPr sz="900">
                <a:solidFill>
                  <a:schemeClr val="tx1"/>
                </a:solidFill>
                <a:latin typeface="Calibri" pitchFamily="34" charset="0"/>
              </a:defRPr>
            </a:lvl2pPr>
            <a:lvl3pPr marL="1139825" indent="-227013">
              <a:spcBef>
                <a:spcPct val="30000"/>
              </a:spcBef>
              <a:defRPr sz="900">
                <a:solidFill>
                  <a:schemeClr val="tx1"/>
                </a:solidFill>
                <a:latin typeface="Calibri" pitchFamily="34" charset="0"/>
              </a:defRPr>
            </a:lvl3pPr>
            <a:lvl4pPr marL="1597025" indent="-227013">
              <a:spcBef>
                <a:spcPct val="30000"/>
              </a:spcBef>
              <a:defRPr sz="900">
                <a:solidFill>
                  <a:schemeClr val="tx1"/>
                </a:solidFill>
                <a:latin typeface="Calibri" pitchFamily="34" charset="0"/>
              </a:defRPr>
            </a:lvl4pPr>
            <a:lvl5pPr marL="2054225" indent="-227013">
              <a:spcBef>
                <a:spcPct val="30000"/>
              </a:spcBef>
              <a:defRPr sz="900">
                <a:solidFill>
                  <a:schemeClr val="tx1"/>
                </a:solidFill>
                <a:latin typeface="Calibri" pitchFamily="34" charset="0"/>
              </a:defRPr>
            </a:lvl5pPr>
            <a:lvl6pPr marL="2511425" indent="-227013" eaLnBrk="0" fontAlgn="base" hangingPunct="0">
              <a:spcBef>
                <a:spcPct val="3000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Calibri" pitchFamily="34" charset="0"/>
              </a:defRPr>
            </a:lvl6pPr>
            <a:lvl7pPr marL="2968625" indent="-227013" eaLnBrk="0" fontAlgn="base" hangingPunct="0">
              <a:spcBef>
                <a:spcPct val="3000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Calibri" pitchFamily="34" charset="0"/>
              </a:defRPr>
            </a:lvl7pPr>
            <a:lvl8pPr marL="3425825" indent="-227013" eaLnBrk="0" fontAlgn="base" hangingPunct="0">
              <a:spcBef>
                <a:spcPct val="3000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Calibri" pitchFamily="34" charset="0"/>
              </a:defRPr>
            </a:lvl8pPr>
            <a:lvl9pPr marL="3883025" indent="-227013" eaLnBrk="0" fontAlgn="base" hangingPunct="0">
              <a:spcBef>
                <a:spcPct val="3000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FAF6D8F2-54A7-499D-B561-6D1B36BF053F}" type="slidenum">
              <a:rPr lang="ru-RU" altLang="ru-RU" sz="1200" smtClean="0">
                <a:latin typeface="Arial" pitchFamily="34" charset="0"/>
              </a:rPr>
              <a:pPr eaLnBrk="1" hangingPunct="1">
                <a:spcBef>
                  <a:spcPct val="0"/>
                </a:spcBef>
              </a:pPr>
              <a:t>28</a:t>
            </a:fld>
            <a:endParaRPr lang="ru-RU" altLang="ru-RU" sz="1200" smtClean="0">
              <a:latin typeface="Arial" pitchFamily="34" charset="0"/>
            </a:endParaRPr>
          </a:p>
        </p:txBody>
      </p:sp>
      <p:sp>
        <p:nvSpPr>
          <p:cNvPr id="51203" name="Rectangle 7"/>
          <p:cNvSpPr txBox="1">
            <a:spLocks noGrp="1" noChangeArrowheads="1"/>
          </p:cNvSpPr>
          <p:nvPr/>
        </p:nvSpPr>
        <p:spPr bwMode="auto">
          <a:xfrm>
            <a:off x="5626100" y="6456363"/>
            <a:ext cx="429895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511" tIns="46257" rIns="92511" bIns="46257" anchor="b"/>
          <a:lstStyle>
            <a:lvl1pPr defTabSz="925513">
              <a:spcBef>
                <a:spcPct val="30000"/>
              </a:spcBef>
              <a:defRPr sz="9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925513">
              <a:spcBef>
                <a:spcPct val="30000"/>
              </a:spcBef>
              <a:defRPr sz="9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925513">
              <a:spcBef>
                <a:spcPct val="30000"/>
              </a:spcBef>
              <a:defRPr sz="9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925513">
              <a:spcBef>
                <a:spcPct val="30000"/>
              </a:spcBef>
              <a:defRPr sz="9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925513">
              <a:spcBef>
                <a:spcPct val="30000"/>
              </a:spcBef>
              <a:defRPr sz="9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925513" eaLnBrk="0" fontAlgn="base" hangingPunct="0">
              <a:spcBef>
                <a:spcPct val="3000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925513" eaLnBrk="0" fontAlgn="base" hangingPunct="0">
              <a:spcBef>
                <a:spcPct val="3000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925513" eaLnBrk="0" fontAlgn="base" hangingPunct="0">
              <a:spcBef>
                <a:spcPct val="3000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925513" eaLnBrk="0" fontAlgn="base" hangingPunct="0">
              <a:spcBef>
                <a:spcPct val="3000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B78FE82A-7632-4969-A0E3-058823FEEB51}" type="slidenum">
              <a:rPr lang="ru-RU" altLang="ru-RU" sz="1200">
                <a:latin typeface="Arial" pitchFamily="34" charset="0"/>
              </a:rPr>
              <a:pPr algn="r" eaLnBrk="1" hangingPunct="1">
                <a:spcBef>
                  <a:spcPct val="0"/>
                </a:spcBef>
              </a:pPr>
              <a:t>28</a:t>
            </a:fld>
            <a:endParaRPr lang="ru-RU" altLang="ru-RU" sz="1200">
              <a:latin typeface="Arial" pitchFamily="34" charset="0"/>
            </a:endParaRPr>
          </a:p>
        </p:txBody>
      </p:sp>
      <p:sp>
        <p:nvSpPr>
          <p:cNvPr id="51204" name="Rectangle 7"/>
          <p:cNvSpPr txBox="1">
            <a:spLocks noGrp="1" noChangeArrowheads="1"/>
          </p:cNvSpPr>
          <p:nvPr/>
        </p:nvSpPr>
        <p:spPr bwMode="auto">
          <a:xfrm>
            <a:off x="5626100" y="6456363"/>
            <a:ext cx="429895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511" tIns="46257" rIns="92511" bIns="46257" anchor="b"/>
          <a:lstStyle>
            <a:lvl1pPr defTabSz="925513">
              <a:spcBef>
                <a:spcPct val="30000"/>
              </a:spcBef>
              <a:defRPr sz="9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925513">
              <a:spcBef>
                <a:spcPct val="30000"/>
              </a:spcBef>
              <a:defRPr sz="9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925513">
              <a:spcBef>
                <a:spcPct val="30000"/>
              </a:spcBef>
              <a:defRPr sz="9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925513">
              <a:spcBef>
                <a:spcPct val="30000"/>
              </a:spcBef>
              <a:defRPr sz="9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925513">
              <a:spcBef>
                <a:spcPct val="30000"/>
              </a:spcBef>
              <a:defRPr sz="9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925513" eaLnBrk="0" fontAlgn="base" hangingPunct="0">
              <a:spcBef>
                <a:spcPct val="3000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925513" eaLnBrk="0" fontAlgn="base" hangingPunct="0">
              <a:spcBef>
                <a:spcPct val="3000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925513" eaLnBrk="0" fontAlgn="base" hangingPunct="0">
              <a:spcBef>
                <a:spcPct val="3000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925513" eaLnBrk="0" fontAlgn="base" hangingPunct="0">
              <a:spcBef>
                <a:spcPct val="3000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9300029E-3DCD-4CB7-8AB0-75556E37CCB2}" type="slidenum">
              <a:rPr lang="ru-RU" altLang="ru-RU" sz="1200">
                <a:latin typeface="Arial" pitchFamily="34" charset="0"/>
              </a:rPr>
              <a:pPr algn="r" eaLnBrk="1" hangingPunct="1">
                <a:spcBef>
                  <a:spcPct val="0"/>
                </a:spcBef>
              </a:pPr>
              <a:t>28</a:t>
            </a:fld>
            <a:endParaRPr lang="ru-RU" altLang="ru-RU" sz="1200">
              <a:latin typeface="Arial" pitchFamily="34" charset="0"/>
            </a:endParaRPr>
          </a:p>
        </p:txBody>
      </p:sp>
      <p:sp>
        <p:nvSpPr>
          <p:cNvPr id="5120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0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2511" tIns="46257" rIns="92511" bIns="46257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altLang="ru-RU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4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64D672-5F63-46B3-804F-23CDE0DACF3E}" type="datetime1">
              <a:rPr lang="ru-RU"/>
              <a:pPr>
                <a:defRPr/>
              </a:pPr>
              <a:t>14.03.2017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B5D3CB-FFA2-4783-B4DD-4C66510D83E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60857506"/>
      </p:ext>
    </p:extLst>
  </p:cSld>
  <p:clrMapOvr>
    <a:masterClrMapping/>
  </p:clrMapOvr>
  <p:transition spd="slow">
    <p:cov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141D25-443A-4829-BB64-25D5B61AB733}" type="datetime1">
              <a:rPr lang="ru-RU"/>
              <a:pPr>
                <a:defRPr/>
              </a:pPr>
              <a:t>14.03.2017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E2ED70-DDBD-4C4F-903A-0C17D685729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994453753"/>
      </p:ext>
    </p:extLst>
  </p:cSld>
  <p:clrMapOvr>
    <a:masterClrMapping/>
  </p:clrMapOvr>
  <p:transition spd="slow">
    <p:cov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A7AC9F-B132-451A-B9A3-2B0704C41C43}" type="datetime1">
              <a:rPr lang="ru-RU"/>
              <a:pPr>
                <a:defRPr/>
              </a:pPr>
              <a:t>14.03.2017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F6B54B-3015-4C42-9A60-E2E310183E4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4261868"/>
      </p:ext>
    </p:extLst>
  </p:cSld>
  <p:clrMapOvr>
    <a:masterClrMapping/>
  </p:clrMapOvr>
  <p:transition spd="slow">
    <p:cov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9C37AE-A33E-4E25-BF15-F60CF3D25311}" type="datetime1">
              <a:rPr lang="ru-RU"/>
              <a:pPr>
                <a:defRPr/>
              </a:pPr>
              <a:t>14.03.2017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9C4E2F-864B-4BBA-98BD-25ED8D20C1D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05600119"/>
      </p:ext>
    </p:extLst>
  </p:cSld>
  <p:clrMapOvr>
    <a:masterClrMapping/>
  </p:clrMapOvr>
  <p:transition spd="slow">
    <p:cov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0E6174-EB7F-4FCD-AC57-0146CDCD8344}" type="datetime1">
              <a:rPr lang="ru-RU"/>
              <a:pPr>
                <a:defRPr/>
              </a:pPr>
              <a:t>14.03.2017</a:t>
            </a:fld>
            <a:endParaRPr lang="ru-RU" dirty="0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77DD08-8FD5-4AEE-AB36-1E40DC0DF5A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234743211"/>
      </p:ext>
    </p:extLst>
  </p:cSld>
  <p:clrMapOvr>
    <a:masterClrMapping/>
  </p:clrMapOvr>
  <p:transition spd="slow">
    <p:cov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7FF028-1756-4915-ADE7-66383D214AD9}" type="datetime1">
              <a:rPr lang="ru-RU"/>
              <a:pPr>
                <a:defRPr/>
              </a:pPr>
              <a:t>14.03.2017</a:t>
            </a:fld>
            <a:endParaRPr lang="ru-RU" dirty="0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94110C-8906-4610-8ED0-2E7C9542B06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122556346"/>
      </p:ext>
    </p:extLst>
  </p:cSld>
  <p:clrMapOvr>
    <a:masterClrMapping/>
  </p:clrMapOvr>
  <p:transition spd="slow">
    <p:cov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D9C302-956F-4F94-8DF5-F1CEB5D328F9}" type="datetime1">
              <a:rPr lang="ru-RU"/>
              <a:pPr>
                <a:defRPr/>
              </a:pPr>
              <a:t>14.03.2017</a:t>
            </a:fld>
            <a:endParaRPr lang="ru-RU" dirty="0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1A28CD-C962-408A-8786-7AEF9A2A940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62380632"/>
      </p:ext>
    </p:extLst>
  </p:cSld>
  <p:clrMapOvr>
    <a:masterClrMapping/>
  </p:clrMapOvr>
  <p:transition spd="slow">
    <p:cov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100"/>
            </a:lvl2pPr>
            <a:lvl3pPr marL="685800" indent="0">
              <a:buNone/>
              <a:defRPr sz="900"/>
            </a:lvl3pPr>
            <a:lvl4pPr marL="1028700" indent="0">
              <a:buNone/>
              <a:defRPr sz="800"/>
            </a:lvl4pPr>
            <a:lvl5pPr marL="1371600" indent="0">
              <a:buNone/>
              <a:defRPr sz="800"/>
            </a:lvl5pPr>
            <a:lvl6pPr marL="1714500" indent="0">
              <a:buNone/>
              <a:defRPr sz="800"/>
            </a:lvl6pPr>
            <a:lvl7pPr marL="2057400" indent="0">
              <a:buNone/>
              <a:defRPr sz="800"/>
            </a:lvl7pPr>
            <a:lvl8pPr marL="2400300" indent="0">
              <a:buNone/>
              <a:defRPr sz="800"/>
            </a:lvl8pPr>
            <a:lvl9pPr marL="2743200" indent="0">
              <a:buNone/>
              <a:defRPr sz="8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50775F-1B49-4293-850F-66A36A243AD1}" type="datetime1">
              <a:rPr lang="ru-RU"/>
              <a:pPr>
                <a:defRPr/>
              </a:pPr>
              <a:t>14.03.2017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CD8B3D-3BE3-43F7-9DAD-0AF6BF441FF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146510241"/>
      </p:ext>
    </p:extLst>
  </p:cSld>
  <p:clrMapOvr>
    <a:masterClrMapping/>
  </p:clrMapOvr>
  <p:transition spd="slow">
    <p:cov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100"/>
            </a:lvl2pPr>
            <a:lvl3pPr marL="685800" indent="0">
              <a:buNone/>
              <a:defRPr sz="900"/>
            </a:lvl3pPr>
            <a:lvl4pPr marL="1028700" indent="0">
              <a:buNone/>
              <a:defRPr sz="800"/>
            </a:lvl4pPr>
            <a:lvl5pPr marL="1371600" indent="0">
              <a:buNone/>
              <a:defRPr sz="800"/>
            </a:lvl5pPr>
            <a:lvl6pPr marL="1714500" indent="0">
              <a:buNone/>
              <a:defRPr sz="800"/>
            </a:lvl6pPr>
            <a:lvl7pPr marL="2057400" indent="0">
              <a:buNone/>
              <a:defRPr sz="800"/>
            </a:lvl7pPr>
            <a:lvl8pPr marL="2400300" indent="0">
              <a:buNone/>
              <a:defRPr sz="800"/>
            </a:lvl8pPr>
            <a:lvl9pPr marL="2743200" indent="0">
              <a:buNone/>
              <a:defRPr sz="8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B38D80-C5C5-41E6-A122-530188793B52}" type="datetime1">
              <a:rPr lang="ru-RU"/>
              <a:pPr>
                <a:defRPr/>
              </a:pPr>
              <a:t>14.03.2017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789711-0A0F-4579-9C07-ACE78C9070B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11875169"/>
      </p:ext>
    </p:extLst>
  </p:cSld>
  <p:clrMapOvr>
    <a:masterClrMapping/>
  </p:clrMapOvr>
  <p:transition spd="slow">
    <p:cov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E0F35C-A132-480A-8433-75E053BD6D96}" type="datetime1">
              <a:rPr lang="ru-RU"/>
              <a:pPr>
                <a:defRPr/>
              </a:pPr>
              <a:t>14.03.2017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E6ABF0-C1F8-4B65-92A0-7CB4B24278B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789352431"/>
      </p:ext>
    </p:extLst>
  </p:cSld>
  <p:clrMapOvr>
    <a:masterClrMapping/>
  </p:clrMapOvr>
  <p:transition spd="slow">
    <p:cov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65EBE0-BB43-41B7-B21E-F25BB0D350FC}" type="datetime1">
              <a:rPr lang="ru-RU"/>
              <a:pPr>
                <a:defRPr/>
              </a:pPr>
              <a:t>14.03.2017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3CECAB-E4D9-48D8-AAC4-CA2DAED2618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057942373"/>
      </p:ext>
    </p:extLst>
  </p:cSld>
  <p:clrMapOvr>
    <a:masterClrMapping/>
  </p:clrMapOvr>
  <p:transition spd="slow">
    <p:cover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Заголовок и объе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8815" y="187103"/>
            <a:ext cx="7361339" cy="857250"/>
          </a:xfrm>
          <a:prstGeom prst="rect">
            <a:avLst/>
          </a:prstGeom>
        </p:spPr>
        <p:txBody>
          <a:bodyPr lIns="0" anchor="t">
            <a:normAutofit/>
          </a:bodyPr>
          <a:lstStyle>
            <a:lvl1pPr>
              <a:defRPr sz="3375"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Номер слайда 5"/>
          <p:cNvSpPr>
            <a:spLocks noGrp="1"/>
          </p:cNvSpPr>
          <p:nvPr>
            <p:ph type="sldNum" sz="quarter" idx="10"/>
          </p:nvPr>
        </p:nvSpPr>
        <p:spPr>
          <a:xfrm>
            <a:off x="8401050" y="4729163"/>
            <a:ext cx="369888" cy="27463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131D30-FE5A-4C96-BCFD-006FD2593EE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0156730"/>
      </p:ext>
    </p:extLst>
  </p:cSld>
  <p:clrMapOvr>
    <a:masterClrMapping/>
  </p:clrMapOvr>
  <p:transition spd="slow">
    <p:cover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4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EEA391-DC54-446A-BD4C-7A9B0915A028}" type="datetime1">
              <a:rPr lang="ru-RU"/>
              <a:pPr>
                <a:defRPr/>
              </a:pPr>
              <a:t>14.03.2017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4DF434-9E6D-4D12-A1C7-4491A70D55A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260352475"/>
      </p:ext>
    </p:extLst>
  </p:cSld>
  <p:clrMapOvr>
    <a:masterClrMapping/>
  </p:clrMapOvr>
  <p:transition spd="slow">
    <p:cover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C18CC0-FFF0-4E30-9082-EC84A86F86B5}" type="datetime1">
              <a:rPr lang="ru-RU"/>
              <a:pPr>
                <a:defRPr/>
              </a:pPr>
              <a:t>14.03.2017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1EE548-ECCC-4C10-B286-613ACDD1336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631589570"/>
      </p:ext>
    </p:extLst>
  </p:cSld>
  <p:clrMapOvr>
    <a:masterClrMapping/>
  </p:clrMapOvr>
  <p:transition spd="slow">
    <p:cover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0BFDC9-B219-46E1-82A0-E9107FE97A75}" type="datetime1">
              <a:rPr lang="ru-RU"/>
              <a:pPr>
                <a:defRPr/>
              </a:pPr>
              <a:t>14.03.2017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C3825A-1365-46FC-BC3F-6A98E89F09B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560164056"/>
      </p:ext>
    </p:extLst>
  </p:cSld>
  <p:clrMapOvr>
    <a:masterClrMapping/>
  </p:clrMapOvr>
  <p:transition spd="slow">
    <p:cover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5EB810-1DF2-4504-AB09-A18EE68E3BB7}" type="datetime1">
              <a:rPr lang="ru-RU"/>
              <a:pPr>
                <a:defRPr/>
              </a:pPr>
              <a:t>14.03.2017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26796F-768C-4F89-87D8-AFF1290352C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78452330"/>
      </p:ext>
    </p:extLst>
  </p:cSld>
  <p:clrMapOvr>
    <a:masterClrMapping/>
  </p:clrMapOvr>
  <p:transition spd="slow">
    <p:cover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DB1BD8-9B97-4EF2-B269-128A6E11171E}" type="datetime1">
              <a:rPr lang="ru-RU"/>
              <a:pPr>
                <a:defRPr/>
              </a:pPr>
              <a:t>14.03.2017</a:t>
            </a:fld>
            <a:endParaRPr lang="ru-RU" dirty="0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ABBB08-0FD0-4B7E-9050-635C239664D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438540202"/>
      </p:ext>
    </p:extLst>
  </p:cSld>
  <p:clrMapOvr>
    <a:masterClrMapping/>
  </p:clrMapOvr>
  <p:transition spd="slow">
    <p:cover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357A75-BCD5-4519-AFFD-E649DCA0FD80}" type="datetime1">
              <a:rPr lang="ru-RU"/>
              <a:pPr>
                <a:defRPr/>
              </a:pPr>
              <a:t>14.03.2017</a:t>
            </a:fld>
            <a:endParaRPr lang="ru-RU" dirty="0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96FC8D-9134-41FE-9636-58FD7FE7244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603205382"/>
      </p:ext>
    </p:extLst>
  </p:cSld>
  <p:clrMapOvr>
    <a:masterClrMapping/>
  </p:clrMapOvr>
  <p:transition spd="slow">
    <p:cover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088AC5-4B23-4D02-AD98-42CB29C57994}" type="datetime1">
              <a:rPr lang="ru-RU"/>
              <a:pPr>
                <a:defRPr/>
              </a:pPr>
              <a:t>14.03.2017</a:t>
            </a:fld>
            <a:endParaRPr lang="ru-RU" dirty="0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A5BCE6-8CCA-48CE-AA51-A91E1AEA59D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395239648"/>
      </p:ext>
    </p:extLst>
  </p:cSld>
  <p:clrMapOvr>
    <a:masterClrMapping/>
  </p:clrMapOvr>
  <p:transition spd="slow">
    <p:cover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100"/>
            </a:lvl2pPr>
            <a:lvl3pPr marL="685800" indent="0">
              <a:buNone/>
              <a:defRPr sz="900"/>
            </a:lvl3pPr>
            <a:lvl4pPr marL="1028700" indent="0">
              <a:buNone/>
              <a:defRPr sz="800"/>
            </a:lvl4pPr>
            <a:lvl5pPr marL="1371600" indent="0">
              <a:buNone/>
              <a:defRPr sz="800"/>
            </a:lvl5pPr>
            <a:lvl6pPr marL="1714500" indent="0">
              <a:buNone/>
              <a:defRPr sz="800"/>
            </a:lvl6pPr>
            <a:lvl7pPr marL="2057400" indent="0">
              <a:buNone/>
              <a:defRPr sz="800"/>
            </a:lvl7pPr>
            <a:lvl8pPr marL="2400300" indent="0">
              <a:buNone/>
              <a:defRPr sz="800"/>
            </a:lvl8pPr>
            <a:lvl9pPr marL="2743200" indent="0">
              <a:buNone/>
              <a:defRPr sz="8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BCCC61-3584-4B81-8914-E9969DABF868}" type="datetime1">
              <a:rPr lang="ru-RU"/>
              <a:pPr>
                <a:defRPr/>
              </a:pPr>
              <a:t>14.03.2017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15178F-115C-4E4E-B224-26679D683FD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014633744"/>
      </p:ext>
    </p:extLst>
  </p:cSld>
  <p:clrMapOvr>
    <a:masterClrMapping/>
  </p:clrMapOvr>
  <p:transition spd="slow">
    <p:cover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100"/>
            </a:lvl2pPr>
            <a:lvl3pPr marL="685800" indent="0">
              <a:buNone/>
              <a:defRPr sz="900"/>
            </a:lvl3pPr>
            <a:lvl4pPr marL="1028700" indent="0">
              <a:buNone/>
              <a:defRPr sz="800"/>
            </a:lvl4pPr>
            <a:lvl5pPr marL="1371600" indent="0">
              <a:buNone/>
              <a:defRPr sz="800"/>
            </a:lvl5pPr>
            <a:lvl6pPr marL="1714500" indent="0">
              <a:buNone/>
              <a:defRPr sz="800"/>
            </a:lvl6pPr>
            <a:lvl7pPr marL="2057400" indent="0">
              <a:buNone/>
              <a:defRPr sz="800"/>
            </a:lvl7pPr>
            <a:lvl8pPr marL="2400300" indent="0">
              <a:buNone/>
              <a:defRPr sz="800"/>
            </a:lvl8pPr>
            <a:lvl9pPr marL="2743200" indent="0">
              <a:buNone/>
              <a:defRPr sz="8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AD5C3F-4FCF-4367-BA91-AE4C2A69EB29}" type="datetime1">
              <a:rPr lang="ru-RU"/>
              <a:pPr>
                <a:defRPr/>
              </a:pPr>
              <a:t>14.03.2017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DBCA40-6767-4B4D-BE73-9E331971852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318041682"/>
      </p:ext>
    </p:extLst>
  </p:cSld>
  <p:clrMapOvr>
    <a:masterClrMapping/>
  </p:clrMapOvr>
  <p:transition spd="slow">
    <p:cover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C8E18A-B826-4A43-9D69-FA21A1D8F8EA}" type="datetime1">
              <a:rPr lang="ru-RU"/>
              <a:pPr>
                <a:defRPr/>
              </a:pPr>
              <a:t>14.03.2017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D87C8A-4E9B-469A-A226-566FC3A67A2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901574216"/>
      </p:ext>
    </p:extLst>
  </p:cSld>
  <p:clrMapOvr>
    <a:masterClrMapping/>
  </p:clrMapOvr>
  <p:transition spd="slow">
    <p:cover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0E42FE-DEE8-45CE-B9B8-8E700A33B9C3}" type="datetime1">
              <a:rPr lang="ru-RU"/>
              <a:pPr>
                <a:defRPr/>
              </a:pPr>
              <a:t>14.03.2017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679018-FEED-4883-9453-5BA829C5C55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81630572"/>
      </p:ext>
    </p:extLst>
  </p:cSld>
  <p:clrMapOvr>
    <a:masterClrMapping/>
  </p:clrMapOvr>
  <p:transition spd="slow">
    <p:cover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628650" y="274638"/>
            <a:ext cx="7886700" cy="99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628650" y="1370013"/>
            <a:ext cx="7886700" cy="326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54E9C79-2972-44E2-866D-3EFBE9039FDA}" type="datetime1">
              <a:rPr lang="ru-RU"/>
              <a:pPr>
                <a:defRPr/>
              </a:pPr>
              <a:t>14.03.2017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9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EBD4A033-547D-49E6-A404-BED1D1DA586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2" r:id="rId1"/>
    <p:sldLayoutId id="2147483783" r:id="rId2"/>
    <p:sldLayoutId id="2147483784" r:id="rId3"/>
    <p:sldLayoutId id="2147483785" r:id="rId4"/>
    <p:sldLayoutId id="2147483786" r:id="rId5"/>
    <p:sldLayoutId id="2147483787" r:id="rId6"/>
    <p:sldLayoutId id="2147483788" r:id="rId7"/>
    <p:sldLayoutId id="2147483789" r:id="rId8"/>
    <p:sldLayoutId id="2147483790" r:id="rId9"/>
    <p:sldLayoutId id="2147483791" r:id="rId10"/>
    <p:sldLayoutId id="2147483792" r:id="rId11"/>
    <p:sldLayoutId id="2147483804" r:id="rId12"/>
  </p:sldLayoutIdLst>
  <p:transition spd="slow">
    <p:cover/>
  </p:transition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5pPr>
      <a:lvl6pPr marL="342900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6pPr>
      <a:lvl7pPr marL="685800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7pPr>
      <a:lvl8pPr marL="1028700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8pPr>
      <a:lvl9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9pPr>
    </p:titleStyle>
    <p:bodyStyle>
      <a:lvl1pPr marL="171450" indent="-171450" algn="l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 noGrp="1"/>
          </p:cNvSpPr>
          <p:nvPr>
            <p:ph type="title"/>
          </p:nvPr>
        </p:nvSpPr>
        <p:spPr bwMode="auto">
          <a:xfrm>
            <a:off x="628650" y="274638"/>
            <a:ext cx="7886700" cy="99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2051" name="Текст 2"/>
          <p:cNvSpPr>
            <a:spLocks noGrp="1"/>
          </p:cNvSpPr>
          <p:nvPr>
            <p:ph type="body" idx="1"/>
          </p:nvPr>
        </p:nvSpPr>
        <p:spPr bwMode="auto">
          <a:xfrm>
            <a:off x="628650" y="1370013"/>
            <a:ext cx="7886700" cy="326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C1462E1-01EC-4828-AFDE-8A67F4423D0D}" type="datetime1">
              <a:rPr lang="ru-RU"/>
              <a:pPr>
                <a:defRPr/>
              </a:pPr>
              <a:t>14.03.2017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9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1EA03526-87F2-4420-A51A-25F80E8FD73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ransition spd="slow">
    <p:cover/>
  </p:transition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5pPr>
      <a:lvl6pPr marL="342900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6pPr>
      <a:lvl7pPr marL="685800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7pPr>
      <a:lvl8pPr marL="1028700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8pPr>
      <a:lvl9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9pPr>
    </p:titleStyle>
    <p:bodyStyle>
      <a:lvl1pPr marL="171450" indent="-171450" algn="l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13" Type="http://schemas.openxmlformats.org/officeDocument/2006/relationships/image" Target="../media/image7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image" Target="../media/image5.png"/><Relationship Id="rId5" Type="http://schemas.openxmlformats.org/officeDocument/2006/relationships/diagramQuickStyle" Target="../diagrams/quickStyle1.xml"/><Relationship Id="rId15" Type="http://schemas.openxmlformats.org/officeDocument/2006/relationships/image" Target="../media/image9.png"/><Relationship Id="rId10" Type="http://schemas.openxmlformats.org/officeDocument/2006/relationships/image" Target="../media/image4.jpeg"/><Relationship Id="rId4" Type="http://schemas.openxmlformats.org/officeDocument/2006/relationships/diagramLayout" Target="../diagrams/layout1.xml"/><Relationship Id="rId9" Type="http://schemas.openxmlformats.org/officeDocument/2006/relationships/image" Target="../media/image3.jpeg"/><Relationship Id="rId1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21.jpe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12" Type="http://schemas.openxmlformats.org/officeDocument/2006/relationships/image" Target="../media/image20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Microsoft_Excel_97-2003_Worksheet2.xls"/><Relationship Id="rId13" Type="http://schemas.openxmlformats.org/officeDocument/2006/relationships/image" Target="../media/image25.jpeg"/><Relationship Id="rId3" Type="http://schemas.openxmlformats.org/officeDocument/2006/relationships/notesSlide" Target="../notesSlides/notesSlide2.xml"/><Relationship Id="rId7" Type="http://schemas.openxmlformats.org/officeDocument/2006/relationships/oleObject" Target="../embeddings/oleObject2.bin"/><Relationship Id="rId12" Type="http://schemas.openxmlformats.org/officeDocument/2006/relationships/image" Target="../media/image2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2.png"/><Relationship Id="rId11" Type="http://schemas.openxmlformats.org/officeDocument/2006/relationships/oleObject" Target="../embeddings/Microsoft_Excel_97-2003_Worksheet3.xls"/><Relationship Id="rId5" Type="http://schemas.openxmlformats.org/officeDocument/2006/relationships/oleObject" Target="../embeddings/Microsoft_Excel_97-2003_Worksheet1.xls"/><Relationship Id="rId10" Type="http://schemas.openxmlformats.org/officeDocument/2006/relationships/oleObject" Target="../embeddings/oleObject3.bin"/><Relationship Id="rId4" Type="http://schemas.openxmlformats.org/officeDocument/2006/relationships/oleObject" Target="../embeddings/oleObject1.bin"/><Relationship Id="rId9" Type="http://schemas.openxmlformats.org/officeDocument/2006/relationships/image" Target="../media/image2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image" Target="../media/image28.png"/><Relationship Id="rId7" Type="http://schemas.openxmlformats.org/officeDocument/2006/relationships/diagramData" Target="../diagrams/data2.xml"/><Relationship Id="rId12" Type="http://schemas.openxmlformats.org/officeDocument/2006/relationships/image" Target="../media/image3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jpeg"/><Relationship Id="rId11" Type="http://schemas.microsoft.com/office/2007/relationships/diagramDrawing" Target="../diagrams/drawing2.xml"/><Relationship Id="rId5" Type="http://schemas.openxmlformats.org/officeDocument/2006/relationships/image" Target="../media/image30.png"/><Relationship Id="rId10" Type="http://schemas.openxmlformats.org/officeDocument/2006/relationships/diagramColors" Target="../diagrams/colors2.xml"/><Relationship Id="rId4" Type="http://schemas.openxmlformats.org/officeDocument/2006/relationships/image" Target="../media/image29.png"/><Relationship Id="rId9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35.jpeg"/><Relationship Id="rId7" Type="http://schemas.openxmlformats.org/officeDocument/2006/relationships/diagramColors" Target="../diagrams/colors3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Relationship Id="rId9" Type="http://schemas.openxmlformats.org/officeDocument/2006/relationships/image" Target="../media/image36.jpeg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image" Target="../media/image37.png"/><Relationship Id="rId7" Type="http://schemas.openxmlformats.org/officeDocument/2006/relationships/diagramColors" Target="../diagrams/colors4.xml"/><Relationship Id="rId12" Type="http://schemas.openxmlformats.org/officeDocument/2006/relationships/image" Target="../media/image4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Relationship Id="rId6" Type="http://schemas.openxmlformats.org/officeDocument/2006/relationships/diagramQuickStyle" Target="../diagrams/quickStyle4.xml"/><Relationship Id="rId11" Type="http://schemas.openxmlformats.org/officeDocument/2006/relationships/image" Target="../media/image40.png"/><Relationship Id="rId5" Type="http://schemas.openxmlformats.org/officeDocument/2006/relationships/diagramLayout" Target="../diagrams/layout4.xml"/><Relationship Id="rId10" Type="http://schemas.openxmlformats.org/officeDocument/2006/relationships/image" Target="../media/image39.png"/><Relationship Id="rId4" Type="http://schemas.openxmlformats.org/officeDocument/2006/relationships/diagramData" Target="../diagrams/data4.xml"/><Relationship Id="rId9" Type="http://schemas.openxmlformats.org/officeDocument/2006/relationships/image" Target="../media/image38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jpeg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13" Type="http://schemas.openxmlformats.org/officeDocument/2006/relationships/image" Target="../media/image6.png"/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12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11" Type="http://schemas.openxmlformats.org/officeDocument/2006/relationships/image" Target="../media/image5.png"/><Relationship Id="rId5" Type="http://schemas.openxmlformats.org/officeDocument/2006/relationships/diagramQuickStyle" Target="../diagrams/quickStyle6.xml"/><Relationship Id="rId10" Type="http://schemas.openxmlformats.org/officeDocument/2006/relationships/image" Target="../media/image44.jpeg"/><Relationship Id="rId4" Type="http://schemas.openxmlformats.org/officeDocument/2006/relationships/diagramLayout" Target="../diagrams/layout6.xml"/><Relationship Id="rId9" Type="http://schemas.openxmlformats.org/officeDocument/2006/relationships/image" Target="../media/image43.jpeg"/><Relationship Id="rId14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12" Type="http://schemas.openxmlformats.org/officeDocument/2006/relationships/image" Target="../media/image4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7.xml"/><Relationship Id="rId11" Type="http://schemas.openxmlformats.org/officeDocument/2006/relationships/image" Target="../media/image47.png"/><Relationship Id="rId5" Type="http://schemas.openxmlformats.org/officeDocument/2006/relationships/diagramQuickStyle" Target="../diagrams/quickStyle7.xml"/><Relationship Id="rId10" Type="http://schemas.openxmlformats.org/officeDocument/2006/relationships/image" Target="../media/image46.jpeg"/><Relationship Id="rId4" Type="http://schemas.openxmlformats.org/officeDocument/2006/relationships/diagramLayout" Target="../diagrams/layout7.xml"/><Relationship Id="rId9" Type="http://schemas.openxmlformats.org/officeDocument/2006/relationships/image" Target="../media/image4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jpe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13" Type="http://schemas.openxmlformats.org/officeDocument/2006/relationships/image" Target="../media/image52.png"/><Relationship Id="rId18" Type="http://schemas.openxmlformats.org/officeDocument/2006/relationships/image" Target="../media/image68.png"/><Relationship Id="rId3" Type="http://schemas.openxmlformats.org/officeDocument/2006/relationships/image" Target="../media/image55.png"/><Relationship Id="rId21" Type="http://schemas.openxmlformats.org/officeDocument/2006/relationships/image" Target="../media/image71.jpeg"/><Relationship Id="rId7" Type="http://schemas.openxmlformats.org/officeDocument/2006/relationships/image" Target="../media/image59.png"/><Relationship Id="rId12" Type="http://schemas.openxmlformats.org/officeDocument/2006/relationships/image" Target="../media/image64.png"/><Relationship Id="rId17" Type="http://schemas.openxmlformats.org/officeDocument/2006/relationships/image" Target="../media/image67.png"/><Relationship Id="rId2" Type="http://schemas.openxmlformats.org/officeDocument/2006/relationships/image" Target="../media/image54.png"/><Relationship Id="rId16" Type="http://schemas.openxmlformats.org/officeDocument/2006/relationships/image" Target="../media/image66.png"/><Relationship Id="rId20" Type="http://schemas.openxmlformats.org/officeDocument/2006/relationships/image" Target="../media/image7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8.png"/><Relationship Id="rId11" Type="http://schemas.openxmlformats.org/officeDocument/2006/relationships/image" Target="../media/image63.jpeg"/><Relationship Id="rId5" Type="http://schemas.openxmlformats.org/officeDocument/2006/relationships/image" Target="../media/image57.png"/><Relationship Id="rId15" Type="http://schemas.openxmlformats.org/officeDocument/2006/relationships/image" Target="../media/image65.png"/><Relationship Id="rId10" Type="http://schemas.openxmlformats.org/officeDocument/2006/relationships/image" Target="../media/image62.png"/><Relationship Id="rId19" Type="http://schemas.openxmlformats.org/officeDocument/2006/relationships/image" Target="../media/image69.png"/><Relationship Id="rId4" Type="http://schemas.openxmlformats.org/officeDocument/2006/relationships/image" Target="../media/image56.png"/><Relationship Id="rId9" Type="http://schemas.openxmlformats.org/officeDocument/2006/relationships/image" Target="../media/image61.png"/><Relationship Id="rId14" Type="http://schemas.openxmlformats.org/officeDocument/2006/relationships/image" Target="../media/image15.png"/></Relationships>
</file>

<file path=ppt/slides/_rels/slide1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8.xml"/><Relationship Id="rId3" Type="http://schemas.openxmlformats.org/officeDocument/2006/relationships/image" Target="../media/image73.png"/><Relationship Id="rId7" Type="http://schemas.openxmlformats.org/officeDocument/2006/relationships/diagramColors" Target="../diagrams/colors8.xml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8.xml"/><Relationship Id="rId5" Type="http://schemas.openxmlformats.org/officeDocument/2006/relationships/diagramLayout" Target="../diagrams/layout8.xml"/><Relationship Id="rId10" Type="http://schemas.openxmlformats.org/officeDocument/2006/relationships/image" Target="../media/image75.jpeg"/><Relationship Id="rId4" Type="http://schemas.openxmlformats.org/officeDocument/2006/relationships/diagramData" Target="../diagrams/data8.xml"/><Relationship Id="rId9" Type="http://schemas.openxmlformats.org/officeDocument/2006/relationships/image" Target="../media/image74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7" Type="http://schemas.openxmlformats.org/officeDocument/2006/relationships/image" Target="../media/image8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84.jpeg"/><Relationship Id="rId5" Type="http://schemas.openxmlformats.org/officeDocument/2006/relationships/image" Target="../media/image83.jpeg"/><Relationship Id="rId4" Type="http://schemas.openxmlformats.org/officeDocument/2006/relationships/image" Target="../media/image82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7" Type="http://schemas.openxmlformats.org/officeDocument/2006/relationships/image" Target="../media/image91.jpe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90.png"/><Relationship Id="rId5" Type="http://schemas.openxmlformats.org/officeDocument/2006/relationships/image" Target="../media/image89.png"/><Relationship Id="rId4" Type="http://schemas.openxmlformats.org/officeDocument/2006/relationships/image" Target="../media/image8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93.png"/><Relationship Id="rId5" Type="http://schemas.openxmlformats.org/officeDocument/2006/relationships/image" Target="../media/image84.jpeg"/><Relationship Id="rId4" Type="http://schemas.openxmlformats.org/officeDocument/2006/relationships/image" Target="../media/image83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98.jpeg"/><Relationship Id="rId5" Type="http://schemas.openxmlformats.org/officeDocument/2006/relationships/image" Target="../media/image97.png"/><Relationship Id="rId4" Type="http://schemas.openxmlformats.org/officeDocument/2006/relationships/image" Target="../media/image96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Box 2"/>
          <p:cNvSpPr txBox="1">
            <a:spLocks noChangeArrowheads="1"/>
          </p:cNvSpPr>
          <p:nvPr/>
        </p:nvSpPr>
        <p:spPr bwMode="auto">
          <a:xfrm>
            <a:off x="4895850" y="3665538"/>
            <a:ext cx="3455988" cy="931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400">
                <a:cs typeface="Times New Roman" pitchFamily="18" charset="0"/>
              </a:rPr>
              <a:t>Заместитель руководителя </a:t>
            </a:r>
          </a:p>
          <a:p>
            <a:pPr algn="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400">
                <a:cs typeface="Times New Roman" pitchFamily="18" charset="0"/>
              </a:rPr>
              <a:t>Федерального казначейства</a:t>
            </a:r>
          </a:p>
          <a:p>
            <a:pPr algn="r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ru-RU" altLang="ru-RU" sz="1400">
              <a:cs typeface="Times New Roman" pitchFamily="18" charset="0"/>
            </a:endParaRPr>
          </a:p>
          <a:p>
            <a:pPr algn="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400" b="1">
                <a:cs typeface="Times New Roman" pitchFamily="18" charset="0"/>
              </a:rPr>
              <a:t>Д.С. Гришин</a:t>
            </a:r>
          </a:p>
        </p:txBody>
      </p:sp>
      <p:sp>
        <p:nvSpPr>
          <p:cNvPr id="6147" name="TextBox 3"/>
          <p:cNvSpPr txBox="1">
            <a:spLocks noChangeArrowheads="1"/>
          </p:cNvSpPr>
          <p:nvPr/>
        </p:nvSpPr>
        <p:spPr bwMode="auto">
          <a:xfrm>
            <a:off x="1630363" y="1163638"/>
            <a:ext cx="6530975" cy="222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ru-RU" altLang="ru-RU" sz="20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Текущее состояние и перспективы развития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ru-RU" altLang="ru-RU" sz="20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Государственной интегрированной информационной системы 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ru-RU" altLang="ru-RU" sz="20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управления общественными финансами «Электронный бюджет» 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ru-RU" altLang="ru-RU" sz="20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вопросы технологического обеспечения деятельности Федерального казначейства</a:t>
            </a:r>
          </a:p>
        </p:txBody>
      </p:sp>
      <p:sp>
        <p:nvSpPr>
          <p:cNvPr id="4100" name="TextBox 4"/>
          <p:cNvSpPr txBox="1">
            <a:spLocks noChangeArrowheads="1"/>
          </p:cNvSpPr>
          <p:nvPr/>
        </p:nvSpPr>
        <p:spPr bwMode="auto">
          <a:xfrm>
            <a:off x="1084263" y="4297363"/>
            <a:ext cx="173037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400">
                <a:cs typeface="Times New Roman" pitchFamily="18" charset="0"/>
              </a:rPr>
              <a:t>14 марта 2017 г.</a:t>
            </a:r>
            <a:endParaRPr lang="ru-RU" altLang="ru-RU" sz="1400" b="1"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хема 5"/>
          <p:cNvGraphicFramePr/>
          <p:nvPr/>
        </p:nvGraphicFramePr>
        <p:xfrm>
          <a:off x="2118592" y="764382"/>
          <a:ext cx="6635941" cy="42362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3094038" y="93663"/>
            <a:ext cx="5961062" cy="560387"/>
          </a:xfrm>
        </p:spPr>
        <p:txBody>
          <a:bodyPr>
            <a:spAutoFit/>
          </a:bodyPr>
          <a:lstStyle/>
          <a:p>
            <a:pPr algn="ctr" eaLnBrk="1" hangingPunct="1">
              <a:lnSpc>
                <a:spcPct val="100000"/>
              </a:lnSpc>
              <a:defRPr/>
            </a:pPr>
            <a:r>
              <a:rPr lang="ru-RU" altLang="ru-RU" sz="1600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Компоненты </a:t>
            </a:r>
            <a:r>
              <a:rPr lang="ru-RU" altLang="ru-RU" sz="16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(модули) </a:t>
            </a:r>
            <a:r>
              <a:rPr lang="ru-RU" altLang="ru-RU" sz="1600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системы </a:t>
            </a:r>
            <a:r>
              <a:rPr lang="ru-RU" altLang="ru-RU" sz="1600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 pitchFamily="34" charset="0"/>
              </a:rPr>
              <a:t>«Электронный бюджет</a:t>
            </a:r>
            <a:r>
              <a:rPr lang="ru-RU" altLang="ru-RU" sz="16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 pitchFamily="34" charset="0"/>
              </a:rPr>
              <a:t>», созданные и частично внедренные на начало 2016 </a:t>
            </a:r>
            <a:r>
              <a:rPr lang="ru-RU" altLang="ru-RU" sz="1600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 pitchFamily="34" charset="0"/>
              </a:rPr>
              <a:t>год</a:t>
            </a:r>
            <a:endParaRPr lang="ru-RU" altLang="ru-RU" sz="1600" b="1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5124" name="Номер слайда 1"/>
          <p:cNvSpPr>
            <a:spLocks noGrp="1"/>
          </p:cNvSpPr>
          <p:nvPr>
            <p:ph type="sldNum" sz="quarter" idx="12"/>
          </p:nvPr>
        </p:nvSpPr>
        <p:spPr bwMode="auto">
          <a:xfrm>
            <a:off x="7042150" y="4826000"/>
            <a:ext cx="2057400" cy="2746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557213" indent="-214313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857250" indent="-17145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200150" indent="-17145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1543050" indent="-17145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000250" indent="-17145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457450" indent="-17145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2914650" indent="-17145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371850" indent="-17145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F9D76103-F1EB-4CA6-AF98-AB1231476B3D}" type="slidenum">
              <a:rPr lang="ru-RU" altLang="ru-RU" sz="1000" b="1" smtClean="0">
                <a:latin typeface="Times New Roman" pitchFamily="18" charset="0"/>
                <a:cs typeface="Times New Roman" pitchFamily="18" charset="0"/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2</a:t>
            </a:fld>
            <a:endParaRPr lang="ru-RU" altLang="ru-RU" sz="1000" b="1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5" name="Рисунок 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838" y="2224088"/>
            <a:ext cx="1833562" cy="1100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6" name="Рисунок 6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738" y="3238500"/>
            <a:ext cx="1209675" cy="120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7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100" y="1100138"/>
            <a:ext cx="1504950" cy="1128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8" name="Picture 36" descr="244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3338" y="3843338"/>
            <a:ext cx="365125" cy="315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9" name="Picture 5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0350" y="3294063"/>
            <a:ext cx="341313" cy="303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0" name="Picture 33" descr="3D_15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1875" y="4462463"/>
            <a:ext cx="2984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1" name="Picture 31" descr="242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1463" y="2132013"/>
            <a:ext cx="282575" cy="36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2" name="Picture 31" descr="242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313" y="1563688"/>
            <a:ext cx="282575" cy="36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3" name="Picture 17" descr="017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1463" y="2689225"/>
            <a:ext cx="358775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4" name="Picture 36" descr="244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9325" y="942975"/>
            <a:ext cx="365125" cy="315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 bwMode="auto">
          <a:xfrm>
            <a:off x="4546600" y="890588"/>
            <a:ext cx="4219575" cy="317500"/>
          </a:xfrm>
          <a:prstGeom prst="rect">
            <a:avLst/>
          </a:prstGeom>
          <a:solidFill>
            <a:srgbClr val="D3A7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86000" tIns="27000" bIns="27000"/>
          <a:lstStyle>
            <a:lvl1pPr defTabSz="814388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514350" indent="-171450" defTabSz="814388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814388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814388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814388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814388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814388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814388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814388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ru-RU" altLang="ru-RU" sz="800" dirty="0" smtClean="0">
                <a:solidFill>
                  <a:schemeClr val="bg1"/>
                </a:solidFill>
                <a:latin typeface="Open Sans Condensed"/>
                <a:ea typeface="Open Sans Condensed"/>
                <a:cs typeface="Open Sans Condensed"/>
              </a:rPr>
              <a:t>Создан в соответствии с Приказом Минфина России </a:t>
            </a:r>
            <a:br>
              <a:rPr lang="ru-RU" altLang="ru-RU" sz="800" dirty="0" smtClean="0">
                <a:solidFill>
                  <a:schemeClr val="bg1"/>
                </a:solidFill>
                <a:latin typeface="Open Sans Condensed"/>
                <a:ea typeface="Open Sans Condensed"/>
                <a:cs typeface="Open Sans Condensed"/>
              </a:rPr>
            </a:br>
            <a:r>
              <a:rPr lang="ru-RU" altLang="ru-RU" sz="800" dirty="0" smtClean="0">
                <a:solidFill>
                  <a:schemeClr val="bg1"/>
                </a:solidFill>
                <a:latin typeface="Open Sans Condensed"/>
                <a:ea typeface="Open Sans Condensed"/>
                <a:cs typeface="Open Sans Condensed"/>
              </a:rPr>
              <a:t>от 27 декабря 2013 № 141н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endParaRPr lang="ru-RU" altLang="ru-RU" sz="800" dirty="0" smtClean="0">
              <a:solidFill>
                <a:srgbClr val="404040"/>
              </a:solidFill>
              <a:latin typeface="Open Sans Condensed Light"/>
              <a:ea typeface="Open Sans Condensed Light"/>
              <a:cs typeface="Open Sans Condensed Light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endParaRPr lang="ru-RU" altLang="ru-RU" sz="800" dirty="0" smtClean="0">
              <a:solidFill>
                <a:srgbClr val="404040"/>
              </a:solidFill>
              <a:latin typeface="Open Sans Condensed Light"/>
              <a:ea typeface="Open Sans Condensed Light"/>
              <a:cs typeface="Open Sans Condensed Light"/>
            </a:endParaRPr>
          </a:p>
        </p:txBody>
      </p:sp>
      <p:sp>
        <p:nvSpPr>
          <p:cNvPr id="7" name="Rectangle 202"/>
          <p:cNvSpPr>
            <a:spLocks noChangeArrowheads="1"/>
          </p:cNvSpPr>
          <p:nvPr/>
        </p:nvSpPr>
        <p:spPr bwMode="auto">
          <a:xfrm>
            <a:off x="4548188" y="1208088"/>
            <a:ext cx="4217987" cy="319087"/>
          </a:xfrm>
          <a:prstGeom prst="rect">
            <a:avLst/>
          </a:prstGeom>
          <a:solidFill>
            <a:srgbClr val="BBA1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86000" tIns="54000" bIns="27000"/>
          <a:lstStyle/>
          <a:p>
            <a:pPr defTabSz="815579" eaLnBrk="1" hangingPunct="1">
              <a:lnSpc>
                <a:spcPct val="86000"/>
              </a:lnSpc>
              <a:buClr>
                <a:srgbClr val="000000"/>
              </a:buClr>
              <a:buSzPct val="100000"/>
              <a:tabLst>
                <a:tab pos="0" algn="l"/>
                <a:tab pos="335756" algn="l"/>
                <a:tab pos="672704" algn="l"/>
                <a:tab pos="1009650" algn="l"/>
                <a:tab pos="1346597" algn="l"/>
                <a:tab pos="1683544" algn="l"/>
                <a:tab pos="2020491" algn="l"/>
                <a:tab pos="2357438" algn="l"/>
                <a:tab pos="2694385" algn="l"/>
                <a:tab pos="3031331" algn="l"/>
                <a:tab pos="3368279" algn="l"/>
                <a:tab pos="3705225" algn="l"/>
                <a:tab pos="4042172" algn="l"/>
                <a:tab pos="4379119" algn="l"/>
                <a:tab pos="4716066" algn="l"/>
                <a:tab pos="5053013" algn="l"/>
                <a:tab pos="5389960" algn="l"/>
                <a:tab pos="5726906" algn="l"/>
                <a:tab pos="6063854" algn="l"/>
                <a:tab pos="6400800" algn="l"/>
                <a:tab pos="6737747" algn="l"/>
              </a:tabLst>
              <a:defRPr/>
            </a:pPr>
            <a:r>
              <a:rPr lang="ru-RU" altLang="ru-RU" sz="800" dirty="0">
                <a:solidFill>
                  <a:schemeClr val="bg1"/>
                </a:solidFill>
                <a:latin typeface="Open Sans Condensed" pitchFamily="34" charset="0"/>
                <a:ea typeface="Open Sans Condensed" pitchFamily="34" charset="0"/>
                <a:cs typeface="Open Sans Condensed" pitchFamily="34" charset="0"/>
              </a:rPr>
              <a:t>Введен в промышленную эксплуатацию 01.07.2015 Приказом Минфина России от 30.06.2015 г. № 192</a:t>
            </a:r>
          </a:p>
        </p:txBody>
      </p:sp>
      <p:sp>
        <p:nvSpPr>
          <p:cNvPr id="6148" name="Прямоугольник 45"/>
          <p:cNvSpPr>
            <a:spLocks noChangeArrowheads="1"/>
          </p:cNvSpPr>
          <p:nvPr/>
        </p:nvSpPr>
        <p:spPr bwMode="auto">
          <a:xfrm>
            <a:off x="4554538" y="896938"/>
            <a:ext cx="427037" cy="633412"/>
          </a:xfrm>
          <a:prstGeom prst="rect">
            <a:avLst/>
          </a:prstGeom>
          <a:solidFill>
            <a:srgbClr val="E2C178">
              <a:alpha val="7097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32000" tIns="29160" rIns="58320" bIns="29160" anchor="ctr"/>
          <a:lstStyle>
            <a:lvl1pPr indent="53975"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1828800" indent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286000" indent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2743200" indent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200400" indent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endParaRPr lang="ru-RU" altLang="ru-RU" sz="800">
              <a:solidFill>
                <a:schemeClr val="bg1"/>
              </a:solidFill>
              <a:latin typeface="Open Sans Condensed Light"/>
              <a:ea typeface="Open Sans Condensed Light"/>
              <a:cs typeface="Open Sans Condensed Light"/>
            </a:endParaRPr>
          </a:p>
        </p:txBody>
      </p:sp>
      <p:sp>
        <p:nvSpPr>
          <p:cNvPr id="6149" name="Rectangle 204"/>
          <p:cNvSpPr>
            <a:spLocks noChangeArrowheads="1"/>
          </p:cNvSpPr>
          <p:nvPr/>
        </p:nvSpPr>
        <p:spPr bwMode="auto">
          <a:xfrm>
            <a:off x="4552950" y="3449638"/>
            <a:ext cx="4213225" cy="407987"/>
          </a:xfrm>
          <a:prstGeom prst="rect">
            <a:avLst/>
          </a:prstGeom>
          <a:solidFill>
            <a:srgbClr val="3C7BA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86000" tIns="29160" rIns="58320" bIns="29160" anchor="ctr"/>
          <a:lstStyle>
            <a:lvl1pPr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1828800" indent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286000" indent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2743200" indent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200400" indent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ru-RU" altLang="ru-RU" sz="800">
                <a:solidFill>
                  <a:schemeClr val="bg1"/>
                </a:solidFill>
                <a:latin typeface="Open Sans Condensed"/>
                <a:ea typeface="Open Sans Condensed"/>
                <a:cs typeface="Open Sans Condensed"/>
              </a:rPr>
              <a:t>49 видов источников поступающей информации из ГИИС «ЭБ»</a:t>
            </a:r>
            <a:br>
              <a:rPr lang="ru-RU" altLang="ru-RU" sz="800">
                <a:solidFill>
                  <a:schemeClr val="bg1"/>
                </a:solidFill>
                <a:latin typeface="Open Sans Condensed"/>
                <a:ea typeface="Open Sans Condensed"/>
                <a:cs typeface="Open Sans Condensed"/>
              </a:rPr>
            </a:br>
            <a:r>
              <a:rPr lang="ru-RU" altLang="ru-RU" sz="800">
                <a:solidFill>
                  <a:schemeClr val="bg1"/>
                </a:solidFill>
                <a:latin typeface="Open Sans Condensed"/>
                <a:ea typeface="Open Sans Condensed"/>
                <a:cs typeface="Open Sans Condensed"/>
              </a:rPr>
              <a:t>и внешних подсистем</a:t>
            </a:r>
          </a:p>
        </p:txBody>
      </p:sp>
      <p:sp>
        <p:nvSpPr>
          <p:cNvPr id="6150" name="Rectangle 204"/>
          <p:cNvSpPr>
            <a:spLocks noChangeArrowheads="1"/>
          </p:cNvSpPr>
          <p:nvPr/>
        </p:nvSpPr>
        <p:spPr bwMode="auto">
          <a:xfrm>
            <a:off x="4548188" y="3844925"/>
            <a:ext cx="4217987" cy="407988"/>
          </a:xfrm>
          <a:prstGeom prst="rect">
            <a:avLst/>
          </a:prstGeom>
          <a:solidFill>
            <a:srgbClr val="2F5F7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32000" tIns="29160" rIns="58320" bIns="29160" anchor="ctr"/>
          <a:lstStyle>
            <a:lvl1pPr indent="53975"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1828800" indent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286000" indent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2743200" indent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200400" indent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ru-RU" altLang="ru-RU" sz="800">
                <a:solidFill>
                  <a:schemeClr val="bg1"/>
                </a:solidFill>
                <a:latin typeface="Open Sans Condensed"/>
                <a:ea typeface="Open Sans Condensed"/>
                <a:cs typeface="Open Sans Condensed"/>
              </a:rPr>
              <a:t>Интеграция с 5 подсистемами ГИИС «ЭБ»: НСИ, ПУР, ПОИ, ПОИБ, ПОЮЗД;  </a:t>
            </a:r>
          </a:p>
          <a:p>
            <a:pPr eaLnBrk="1" hangingPunct="1"/>
            <a:r>
              <a:rPr lang="ru-RU" altLang="ru-RU" sz="800">
                <a:solidFill>
                  <a:schemeClr val="bg1"/>
                </a:solidFill>
                <a:latin typeface="Open Sans Condensed"/>
                <a:ea typeface="Open Sans Condensed"/>
                <a:cs typeface="Open Sans Condensed"/>
              </a:rPr>
              <a:t>5 внешними системами: КПЭ, АС ФК, АИС Финансы, ГМУ, ЕИС</a:t>
            </a:r>
          </a:p>
        </p:txBody>
      </p:sp>
      <p:sp>
        <p:nvSpPr>
          <p:cNvPr id="6151" name="Прямоугольник 40"/>
          <p:cNvSpPr>
            <a:spLocks noChangeArrowheads="1"/>
          </p:cNvSpPr>
          <p:nvPr/>
        </p:nvSpPr>
        <p:spPr bwMode="auto">
          <a:xfrm>
            <a:off x="4546600" y="3449638"/>
            <a:ext cx="427038" cy="800100"/>
          </a:xfrm>
          <a:prstGeom prst="rect">
            <a:avLst/>
          </a:prstGeom>
          <a:solidFill>
            <a:srgbClr val="2F5F7D">
              <a:alpha val="7097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32000" tIns="29160" rIns="58320" bIns="29160" anchor="ctr"/>
          <a:lstStyle>
            <a:lvl1pPr indent="53975"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1828800" indent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286000" indent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2743200" indent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200400" indent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endParaRPr lang="ru-RU" altLang="ru-RU" sz="800">
              <a:solidFill>
                <a:schemeClr val="bg1"/>
              </a:solidFill>
              <a:latin typeface="Open Sans Condensed Light"/>
              <a:ea typeface="Open Sans Condensed Light"/>
              <a:cs typeface="Open Sans Condensed Light"/>
            </a:endParaRPr>
          </a:p>
        </p:txBody>
      </p:sp>
      <p:pic>
        <p:nvPicPr>
          <p:cNvPr id="615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100" y="4027488"/>
            <a:ext cx="457200" cy="44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4" name="Прямоугольник 63"/>
          <p:cNvSpPr/>
          <p:nvPr/>
        </p:nvSpPr>
        <p:spPr>
          <a:xfrm>
            <a:off x="82550" y="4437063"/>
            <a:ext cx="887413" cy="609600"/>
          </a:xfrm>
          <a:prstGeom prst="rect">
            <a:avLst/>
          </a:prstGeom>
          <a:solidFill>
            <a:srgbClr val="E6E6E6"/>
          </a:solidFill>
          <a:ln/>
          <a:effectLst>
            <a:outerShdw sx="1000" sy="1000" algn="ctr" rotWithShape="0">
              <a:schemeClr val="bg2">
                <a:lumMod val="90000"/>
              </a:schemeClr>
            </a:outerShdw>
          </a:effec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58285" tIns="29142" rIns="58285" bIns="29142" anchor="ctr"/>
          <a:lstStyle/>
          <a:p>
            <a:pPr algn="ctr" eaLnBrk="1" hangingPunct="1">
              <a:defRPr/>
            </a:pPr>
            <a:endParaRPr lang="ru-RU" sz="1050" b="1" dirty="0">
              <a:solidFill>
                <a:schemeClr val="bg1"/>
              </a:solidFill>
              <a:latin typeface="Open Sans Condensed" pitchFamily="34" charset="0"/>
              <a:cs typeface="Open Sans Condensed" pitchFamily="34" charset="0"/>
            </a:endParaRPr>
          </a:p>
        </p:txBody>
      </p:sp>
      <p:pic>
        <p:nvPicPr>
          <p:cNvPr id="6154" name="Picture 2" descr="C:\Users\smyslova\Desktop\Презентация\11111111111111111111f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871538"/>
            <a:ext cx="3997325" cy="311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55" name="Прямоугольник 4"/>
          <p:cNvSpPr>
            <a:spLocks noChangeArrowheads="1"/>
          </p:cNvSpPr>
          <p:nvPr/>
        </p:nvSpPr>
        <p:spPr bwMode="auto">
          <a:xfrm>
            <a:off x="3195638" y="114300"/>
            <a:ext cx="583723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ru-RU" altLang="ru-RU" sz="1600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ea typeface="Open Sans Condensed"/>
                <a:cs typeface="Times New Roman" panose="02020603050405020304" pitchFamily="18" charset="0"/>
              </a:rPr>
              <a:t>Единый портал бюджетной системы</a:t>
            </a:r>
          </a:p>
          <a:p>
            <a:pPr algn="ctr" eaLnBrk="1" hangingPunct="1">
              <a:defRPr/>
            </a:pPr>
            <a:r>
              <a:rPr lang="ru-RU" altLang="ru-RU" sz="1600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ea typeface="Open Sans Condensed"/>
                <a:cs typeface="Times New Roman" panose="02020603050405020304" pitchFamily="18" charset="0"/>
              </a:rPr>
              <a:t>Российской Федерации</a:t>
            </a:r>
            <a:endParaRPr lang="ru-RU" altLang="ru-RU" sz="1600" b="1" dirty="0">
              <a:solidFill>
                <a:srgbClr val="1468A7"/>
              </a:solidFill>
              <a:latin typeface="Open Sans Condensed"/>
              <a:ea typeface="Open Sans Condensed"/>
              <a:cs typeface="Open Sans Condensed"/>
            </a:endParaRPr>
          </a:p>
        </p:txBody>
      </p:sp>
      <p:sp>
        <p:nvSpPr>
          <p:cNvPr id="6156" name="Rectangle 204"/>
          <p:cNvSpPr>
            <a:spLocks noChangeArrowheads="1"/>
          </p:cNvSpPr>
          <p:nvPr/>
        </p:nvSpPr>
        <p:spPr bwMode="auto">
          <a:xfrm>
            <a:off x="4560888" y="2571750"/>
            <a:ext cx="4205287" cy="406400"/>
          </a:xfrm>
          <a:prstGeom prst="rect">
            <a:avLst/>
          </a:prstGeom>
          <a:solidFill>
            <a:srgbClr val="4DA0B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32000" tIns="29160" rIns="58320" bIns="29160" anchor="ctr"/>
          <a:lstStyle>
            <a:lvl1pPr indent="53975" defTabSz="814388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defTabSz="814388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defTabSz="814388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defTabSz="814388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defTabSz="814388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1828800" indent="457200" defTabSz="8143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286000" indent="457200" defTabSz="8143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2743200" indent="457200" defTabSz="8143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200400" indent="457200" defTabSz="8143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ru-RU" altLang="ru-RU" sz="800">
                <a:solidFill>
                  <a:schemeClr val="bg1"/>
                </a:solidFill>
                <a:latin typeface="Open Sans Condensed"/>
                <a:ea typeface="Open Sans Condensed"/>
                <a:cs typeface="Open Sans Condensed"/>
              </a:rPr>
              <a:t>69 наборов открытых данных, в т.ч. в форматах </a:t>
            </a:r>
            <a:r>
              <a:rPr lang="en-US" altLang="ru-RU" sz="800">
                <a:solidFill>
                  <a:schemeClr val="bg1"/>
                </a:solidFill>
                <a:latin typeface="Open Sans Condensed"/>
                <a:ea typeface="Open Sans Condensed"/>
                <a:cs typeface="Open Sans Condensed"/>
              </a:rPr>
              <a:t>csv, xml, API</a:t>
            </a:r>
            <a:endParaRPr lang="ru-RU" altLang="ru-RU" sz="800">
              <a:solidFill>
                <a:schemeClr val="bg1"/>
              </a:solidFill>
              <a:latin typeface="Open Sans Condensed"/>
              <a:ea typeface="Open Sans Condensed"/>
              <a:cs typeface="Open Sans Condensed"/>
            </a:endParaRPr>
          </a:p>
        </p:txBody>
      </p:sp>
      <p:sp>
        <p:nvSpPr>
          <p:cNvPr id="6157" name="Rectangle 203"/>
          <p:cNvSpPr>
            <a:spLocks noChangeArrowheads="1"/>
          </p:cNvSpPr>
          <p:nvPr/>
        </p:nvSpPr>
        <p:spPr bwMode="auto">
          <a:xfrm>
            <a:off x="4546600" y="3005138"/>
            <a:ext cx="4219575" cy="407987"/>
          </a:xfrm>
          <a:prstGeom prst="rect">
            <a:avLst/>
          </a:prstGeom>
          <a:solidFill>
            <a:srgbClr val="4DA0BB">
              <a:alpha val="74901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32000" tIns="29160" rIns="58320" bIns="29160" anchor="ctr"/>
          <a:lstStyle>
            <a:lvl1pPr indent="53975" defTabSz="814388"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defTabSz="814388"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defTabSz="814388"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defTabSz="814388"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defTabSz="814388"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1828800" indent="457200" defTabSz="814388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286000" indent="457200" defTabSz="814388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2743200" indent="457200" defTabSz="814388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200400" indent="457200" defTabSz="814388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ru-RU" altLang="ru-RU" sz="800">
                <a:solidFill>
                  <a:schemeClr val="bg1"/>
                </a:solidFill>
                <a:latin typeface="Open Sans Condensed"/>
                <a:ea typeface="Open Sans Condensed"/>
                <a:cs typeface="Open Sans Condensed"/>
              </a:rPr>
              <a:t>62 многомерные базы данных для конструктора данных</a:t>
            </a:r>
          </a:p>
        </p:txBody>
      </p:sp>
      <p:sp>
        <p:nvSpPr>
          <p:cNvPr id="6158" name="Прямоугольник 8"/>
          <p:cNvSpPr>
            <a:spLocks noChangeArrowheads="1"/>
          </p:cNvSpPr>
          <p:nvPr/>
        </p:nvSpPr>
        <p:spPr bwMode="auto">
          <a:xfrm>
            <a:off x="4552950" y="1541463"/>
            <a:ext cx="4213225" cy="573087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  <a:effectLst>
            <a:outerShdw sx="999" sy="999" algn="ctr" rotWithShape="0">
              <a:srgbClr val="D0CECE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86000" tIns="29142" rIns="58285" bIns="29142" anchor="ctr"/>
          <a:lstStyle>
            <a:lvl1pPr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1828800" indent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286000" indent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2743200" indent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200400" indent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ru-RU" altLang="ru-RU" sz="800">
                <a:solidFill>
                  <a:schemeClr val="bg1"/>
                </a:solidFill>
                <a:latin typeface="Open Sans Condensed"/>
                <a:ea typeface="Open Sans Condensed"/>
                <a:cs typeface="Open Sans Condensed"/>
              </a:rPr>
              <a:t>224 страницы портала, в т.ч.: вертикально интегрированные перечни </a:t>
            </a:r>
            <a:br>
              <a:rPr lang="ru-RU" altLang="ru-RU" sz="800">
                <a:solidFill>
                  <a:schemeClr val="bg1"/>
                </a:solidFill>
                <a:latin typeface="Open Sans Condensed"/>
                <a:ea typeface="Open Sans Condensed"/>
                <a:cs typeface="Open Sans Condensed"/>
              </a:rPr>
            </a:br>
            <a:r>
              <a:rPr lang="ru-RU" altLang="ru-RU" sz="800">
                <a:solidFill>
                  <a:schemeClr val="bg1"/>
                </a:solidFill>
                <a:latin typeface="Open Sans Condensed"/>
                <a:ea typeface="Open Sans Condensed"/>
                <a:cs typeface="Open Sans Condensed"/>
              </a:rPr>
              <a:t>и реестры: базовые и ведомственные перечни, реестры участников и неучастников бюджетного процесса, реестры государственных заданий</a:t>
            </a:r>
            <a:br>
              <a:rPr lang="ru-RU" altLang="ru-RU" sz="800">
                <a:solidFill>
                  <a:schemeClr val="bg1"/>
                </a:solidFill>
                <a:latin typeface="Open Sans Condensed"/>
                <a:ea typeface="Open Sans Condensed"/>
                <a:cs typeface="Open Sans Condensed"/>
              </a:rPr>
            </a:br>
            <a:r>
              <a:rPr lang="ru-RU" altLang="ru-RU" sz="800">
                <a:solidFill>
                  <a:schemeClr val="bg1"/>
                </a:solidFill>
                <a:latin typeface="Open Sans Condensed"/>
                <a:ea typeface="Open Sans Condensed"/>
                <a:cs typeface="Open Sans Condensed"/>
              </a:rPr>
              <a:t>и реестры соглашений</a:t>
            </a:r>
          </a:p>
        </p:txBody>
      </p:sp>
      <p:sp>
        <p:nvSpPr>
          <p:cNvPr id="16" name="Прямоугольник 15"/>
          <p:cNvSpPr/>
          <p:nvPr/>
        </p:nvSpPr>
        <p:spPr bwMode="auto">
          <a:xfrm>
            <a:off x="3079750" y="4052888"/>
            <a:ext cx="993775" cy="569912"/>
          </a:xfrm>
          <a:prstGeom prst="rect">
            <a:avLst/>
          </a:prstGeom>
          <a:solidFill>
            <a:srgbClr val="D3A7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648000" rIns="0" bIns="27000" anchor="ctr"/>
          <a:lstStyle>
            <a:lvl1pPr defTabSz="814388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514350" indent="-171450" defTabSz="814388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814388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814388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814388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814388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814388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814388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814388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86000"/>
              </a:lnSpc>
              <a:spcBef>
                <a:spcPct val="0"/>
              </a:spcBef>
              <a:buFontTx/>
              <a:buNone/>
              <a:defRPr/>
            </a:pPr>
            <a:r>
              <a:rPr lang="ru-RU" altLang="ru-RU" sz="1200" smtClean="0">
                <a:solidFill>
                  <a:schemeClr val="bg1"/>
                </a:solidFill>
                <a:latin typeface="Open Sans Condensed"/>
                <a:ea typeface="Open Sans Condensed"/>
                <a:cs typeface="Open Sans Condensed"/>
              </a:rPr>
              <a:t>333 856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endParaRPr lang="ru-RU" altLang="ru-RU" sz="900" smtClean="0">
              <a:solidFill>
                <a:schemeClr val="bg1"/>
              </a:solidFill>
              <a:latin typeface="Open Sans Condensed"/>
              <a:ea typeface="Open Sans Condensed"/>
              <a:cs typeface="Open Sans Condensed"/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endParaRPr lang="ru-RU" altLang="ru-RU" sz="900" smtClean="0">
              <a:solidFill>
                <a:schemeClr val="bg1"/>
              </a:solidFill>
              <a:latin typeface="Open Sans Condensed"/>
              <a:ea typeface="Open Sans Condensed"/>
              <a:cs typeface="Open Sans Condensed"/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endParaRPr lang="ru-RU" altLang="ru-RU" sz="900" smtClean="0">
              <a:solidFill>
                <a:schemeClr val="bg1"/>
              </a:solidFill>
              <a:latin typeface="Open Sans Condensed"/>
              <a:ea typeface="Open Sans Condensed"/>
              <a:cs typeface="Open Sans Condensed"/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endParaRPr lang="ru-RU" altLang="ru-RU" sz="900" smtClean="0">
              <a:solidFill>
                <a:schemeClr val="bg1"/>
              </a:solidFill>
              <a:latin typeface="Open Sans Condensed"/>
              <a:ea typeface="Open Sans Condensed"/>
              <a:cs typeface="Open Sans Condensed"/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endParaRPr lang="ru-RU" altLang="ru-RU" sz="900" smtClean="0">
              <a:solidFill>
                <a:schemeClr val="bg1"/>
              </a:solidFill>
              <a:latin typeface="Open Sans Condensed"/>
              <a:ea typeface="Open Sans Condensed"/>
              <a:cs typeface="Open Sans Condensed"/>
            </a:endParaRPr>
          </a:p>
        </p:txBody>
      </p:sp>
      <p:sp>
        <p:nvSpPr>
          <p:cNvPr id="17" name="Прямоугольник 16"/>
          <p:cNvSpPr/>
          <p:nvPr/>
        </p:nvSpPr>
        <p:spPr bwMode="auto">
          <a:xfrm>
            <a:off x="2019300" y="4183063"/>
            <a:ext cx="993775" cy="441325"/>
          </a:xfrm>
          <a:prstGeom prst="rect">
            <a:avLst/>
          </a:prstGeom>
          <a:solidFill>
            <a:srgbClr val="4DA0BB">
              <a:alpha val="7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000" tIns="162000" bIns="27000"/>
          <a:lstStyle>
            <a:lvl1pPr defTabSz="336550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  <a:tab pos="7058025" algn="l"/>
                <a:tab pos="7600950" algn="l"/>
                <a:tab pos="8143875" algn="l"/>
                <a:tab pos="8686800" algn="l"/>
              </a:tabLst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514350" indent="-171450" defTabSz="3365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  <a:tab pos="7058025" algn="l"/>
                <a:tab pos="7600950" algn="l"/>
                <a:tab pos="8143875" algn="l"/>
                <a:tab pos="86868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3365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  <a:tab pos="7058025" algn="l"/>
                <a:tab pos="7600950" algn="l"/>
                <a:tab pos="8143875" algn="l"/>
                <a:tab pos="8686800" algn="l"/>
              </a:tabLst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3365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  <a:tab pos="7058025" algn="l"/>
                <a:tab pos="7600950" algn="l"/>
                <a:tab pos="8143875" algn="l"/>
                <a:tab pos="86868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3365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  <a:tab pos="7058025" algn="l"/>
                <a:tab pos="7600950" algn="l"/>
                <a:tab pos="8143875" algn="l"/>
                <a:tab pos="86868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33655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  <a:tab pos="7058025" algn="l"/>
                <a:tab pos="7600950" algn="l"/>
                <a:tab pos="8143875" algn="l"/>
                <a:tab pos="86868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33655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  <a:tab pos="7058025" algn="l"/>
                <a:tab pos="7600950" algn="l"/>
                <a:tab pos="8143875" algn="l"/>
                <a:tab pos="86868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33655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  <a:tab pos="7058025" algn="l"/>
                <a:tab pos="7600950" algn="l"/>
                <a:tab pos="8143875" algn="l"/>
                <a:tab pos="86868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33655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  <a:tab pos="7058025" algn="l"/>
                <a:tab pos="7600950" algn="l"/>
                <a:tab pos="8143875" algn="l"/>
                <a:tab pos="86868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86000"/>
              </a:lnSpc>
              <a:spcBef>
                <a:spcPct val="0"/>
              </a:spcBef>
              <a:buFontTx/>
              <a:buNone/>
              <a:defRPr/>
            </a:pPr>
            <a:r>
              <a:rPr lang="ru-RU" altLang="ru-RU" sz="1200" b="1" smtClean="0">
                <a:solidFill>
                  <a:schemeClr val="bg1"/>
                </a:solidFill>
                <a:latin typeface="Open Sans Condensed"/>
                <a:ea typeface="Open Sans Condensed"/>
                <a:cs typeface="Open Sans Condensed"/>
              </a:rPr>
              <a:t>265 323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endParaRPr lang="ru-RU" altLang="ru-RU" sz="1000" smtClean="0">
              <a:latin typeface="Open Sans Condensed Light"/>
              <a:ea typeface="Open Sans Condensed Light"/>
              <a:cs typeface="Open Sans Condensed Light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endParaRPr lang="ru-RU" altLang="ru-RU" sz="1000" smtClean="0">
              <a:latin typeface="Open Sans Condensed Light"/>
              <a:ea typeface="Open Sans Condensed Light"/>
              <a:cs typeface="Open Sans Condensed Light"/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endParaRPr lang="ru-RU" altLang="ru-RU" sz="1800" smtClean="0">
              <a:latin typeface="Open Sans Condensed Light"/>
              <a:ea typeface="Open Sans Condensed Light"/>
              <a:cs typeface="Open Sans Condensed Light"/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endParaRPr lang="ru-RU" altLang="ru-RU" sz="1800" smtClean="0">
              <a:latin typeface="Open Sans Condensed Light"/>
              <a:ea typeface="Open Sans Condensed Light"/>
              <a:cs typeface="Open Sans Condensed Light"/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endParaRPr lang="ru-RU" altLang="ru-RU" sz="1800" smtClean="0">
              <a:latin typeface="Open Sans Condensed Light"/>
              <a:ea typeface="Open Sans Condensed Light"/>
              <a:cs typeface="Open Sans Condensed Light"/>
            </a:endParaRPr>
          </a:p>
        </p:txBody>
      </p:sp>
      <p:sp>
        <p:nvSpPr>
          <p:cNvPr id="47" name="Прямоугольник 46"/>
          <p:cNvSpPr/>
          <p:nvPr/>
        </p:nvSpPr>
        <p:spPr bwMode="auto">
          <a:xfrm>
            <a:off x="963613" y="4383088"/>
            <a:ext cx="995362" cy="238125"/>
          </a:xfrm>
          <a:prstGeom prst="rect">
            <a:avLst/>
          </a:prstGeom>
          <a:solidFill>
            <a:srgbClr val="9FB9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000" tIns="54000" bIns="27000"/>
          <a:lstStyle>
            <a:lvl1pPr defTabSz="336550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  <a:tab pos="7058025" algn="l"/>
                <a:tab pos="7600950" algn="l"/>
                <a:tab pos="8143875" algn="l"/>
                <a:tab pos="8686800" algn="l"/>
              </a:tabLst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514350" indent="-171450" defTabSz="3365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  <a:tab pos="7058025" algn="l"/>
                <a:tab pos="7600950" algn="l"/>
                <a:tab pos="8143875" algn="l"/>
                <a:tab pos="86868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3365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  <a:tab pos="7058025" algn="l"/>
                <a:tab pos="7600950" algn="l"/>
                <a:tab pos="8143875" algn="l"/>
                <a:tab pos="8686800" algn="l"/>
              </a:tabLst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3365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  <a:tab pos="7058025" algn="l"/>
                <a:tab pos="7600950" algn="l"/>
                <a:tab pos="8143875" algn="l"/>
                <a:tab pos="86868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3365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  <a:tab pos="7058025" algn="l"/>
                <a:tab pos="7600950" algn="l"/>
                <a:tab pos="8143875" algn="l"/>
                <a:tab pos="86868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33655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  <a:tab pos="7058025" algn="l"/>
                <a:tab pos="7600950" algn="l"/>
                <a:tab pos="8143875" algn="l"/>
                <a:tab pos="86868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33655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  <a:tab pos="7058025" algn="l"/>
                <a:tab pos="7600950" algn="l"/>
                <a:tab pos="8143875" algn="l"/>
                <a:tab pos="86868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33655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  <a:tab pos="7058025" algn="l"/>
                <a:tab pos="7600950" algn="l"/>
                <a:tab pos="8143875" algn="l"/>
                <a:tab pos="86868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33655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  <a:tab pos="7058025" algn="l"/>
                <a:tab pos="7600950" algn="l"/>
                <a:tab pos="8143875" algn="l"/>
                <a:tab pos="86868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86000"/>
              </a:lnSpc>
              <a:spcBef>
                <a:spcPct val="0"/>
              </a:spcBef>
              <a:buFontTx/>
              <a:buNone/>
              <a:defRPr/>
            </a:pPr>
            <a:r>
              <a:rPr lang="ru-RU" altLang="ru-RU" sz="1200" b="1" smtClean="0">
                <a:solidFill>
                  <a:schemeClr val="bg1"/>
                </a:solidFill>
                <a:latin typeface="Open Sans Condensed"/>
                <a:ea typeface="Open Sans Condensed"/>
                <a:cs typeface="Open Sans Condensed"/>
              </a:rPr>
              <a:t>118 180</a:t>
            </a:r>
            <a:endParaRPr lang="ru-RU" altLang="ru-RU" sz="1200" smtClean="0">
              <a:solidFill>
                <a:schemeClr val="bg1"/>
              </a:solidFill>
              <a:latin typeface="Open Sans Condensed Light"/>
              <a:ea typeface="Open Sans Condensed Light"/>
              <a:cs typeface="Open Sans Condensed Light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endParaRPr lang="ru-RU" altLang="ru-RU" sz="1000" smtClean="0">
              <a:latin typeface="Open Sans Condensed Light"/>
              <a:ea typeface="Open Sans Condensed Light"/>
              <a:cs typeface="Open Sans Condensed Light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endParaRPr lang="ru-RU" altLang="ru-RU" sz="1000" smtClean="0">
              <a:latin typeface="Open Sans Condensed Light"/>
              <a:ea typeface="Open Sans Condensed Light"/>
              <a:cs typeface="Open Sans Condensed Light"/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endParaRPr lang="ru-RU" altLang="ru-RU" sz="1800" smtClean="0">
              <a:latin typeface="Open Sans Condensed Light"/>
              <a:ea typeface="Open Sans Condensed Light"/>
              <a:cs typeface="Open Sans Condensed Light"/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endParaRPr lang="ru-RU" altLang="ru-RU" sz="1800" smtClean="0">
              <a:latin typeface="Open Sans Condensed Light"/>
              <a:ea typeface="Open Sans Condensed Light"/>
              <a:cs typeface="Open Sans Condensed Light"/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endParaRPr lang="ru-RU" altLang="ru-RU" sz="1800" smtClean="0">
              <a:latin typeface="Open Sans Condensed Light"/>
              <a:ea typeface="Open Sans Condensed Light"/>
              <a:cs typeface="Open Sans Condensed Light"/>
            </a:endParaRPr>
          </a:p>
        </p:txBody>
      </p:sp>
      <p:pic>
        <p:nvPicPr>
          <p:cNvPr id="51" name="Рисунок 47" descr="челоке.png"/>
          <p:cNvPicPr>
            <a:picLocks noChangeAspect="1"/>
          </p:cNvPicPr>
          <p:nvPr/>
        </p:nvPicPr>
        <p:blipFill>
          <a:blip r:embed="rId5" cstate="print">
            <a:duotone>
              <a:prstClr val="black"/>
              <a:schemeClr val="tx2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106868" y="4429049"/>
            <a:ext cx="805667" cy="5887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63" name="Прямоугольник 8"/>
          <p:cNvSpPr>
            <a:spLocks noChangeArrowheads="1"/>
          </p:cNvSpPr>
          <p:nvPr/>
        </p:nvSpPr>
        <p:spPr bwMode="auto">
          <a:xfrm>
            <a:off x="4552950" y="2138363"/>
            <a:ext cx="4213225" cy="407987"/>
          </a:xfrm>
          <a:prstGeom prst="rect">
            <a:avLst/>
          </a:prstGeom>
          <a:solidFill>
            <a:srgbClr val="9FB97D"/>
          </a:solidFill>
          <a:ln>
            <a:noFill/>
          </a:ln>
          <a:effectLst>
            <a:outerShdw sx="999" sy="999" algn="ctr" rotWithShape="0">
              <a:srgbClr val="D0CECE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86000" tIns="29142" rIns="58285" bIns="29142" anchor="ctr"/>
          <a:lstStyle>
            <a:lvl1pPr defTabSz="814388"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defTabSz="814388"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defTabSz="814388"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defTabSz="814388"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defTabSz="814388"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1828800" indent="457200" defTabSz="814388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286000" indent="457200" defTabSz="814388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2743200" indent="457200" defTabSz="814388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200400" indent="457200" defTabSz="814388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ru-RU" altLang="ru-RU" sz="800">
                <a:solidFill>
                  <a:schemeClr val="bg1"/>
                </a:solidFill>
                <a:latin typeface="Open Sans Condensed"/>
                <a:ea typeface="Open Sans Condensed"/>
                <a:cs typeface="Open Sans Condensed"/>
              </a:rPr>
              <a:t>5 калькуляторов, в т.ч. расчет НДФЛ, налоговых вычетов </a:t>
            </a:r>
            <a:br>
              <a:rPr lang="ru-RU" altLang="ru-RU" sz="800">
                <a:solidFill>
                  <a:schemeClr val="bg1"/>
                </a:solidFill>
                <a:latin typeface="Open Sans Condensed"/>
                <a:ea typeface="Open Sans Condensed"/>
                <a:cs typeface="Open Sans Condensed"/>
              </a:rPr>
            </a:br>
            <a:r>
              <a:rPr lang="ru-RU" altLang="ru-RU" sz="800">
                <a:solidFill>
                  <a:schemeClr val="bg1"/>
                </a:solidFill>
                <a:latin typeface="Open Sans Condensed"/>
                <a:ea typeface="Open Sans Condensed"/>
                <a:cs typeface="Open Sans Condensed"/>
              </a:rPr>
              <a:t>и пособия по беременности и родам</a:t>
            </a:r>
          </a:p>
        </p:txBody>
      </p:sp>
      <p:pic>
        <p:nvPicPr>
          <p:cNvPr id="6164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1625" y="990600"/>
            <a:ext cx="333375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65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1625" y="1538288"/>
            <a:ext cx="333375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6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1625" y="2085975"/>
            <a:ext cx="333375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67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1625" y="2633663"/>
            <a:ext cx="333375" cy="344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68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1625" y="3181350"/>
            <a:ext cx="333375" cy="344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69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1625" y="3730625"/>
            <a:ext cx="333375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" name="Прямоугольник 34"/>
          <p:cNvSpPr/>
          <p:nvPr/>
        </p:nvSpPr>
        <p:spPr>
          <a:xfrm>
            <a:off x="944563" y="4789488"/>
            <a:ext cx="3121025" cy="260350"/>
          </a:xfrm>
          <a:prstGeom prst="rect">
            <a:avLst/>
          </a:prstGeom>
          <a:solidFill>
            <a:srgbClr val="E6E6E6"/>
          </a:solidFill>
          <a:ln/>
          <a:effectLst>
            <a:outerShdw sx="1000" sy="1000" algn="ctr" rotWithShape="0">
              <a:schemeClr val="bg2">
                <a:lumMod val="90000"/>
              </a:schemeClr>
            </a:outerShdw>
          </a:effec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58285" tIns="29142" rIns="58285" bIns="29142" anchor="ctr"/>
          <a:lstStyle/>
          <a:p>
            <a:pPr algn="ctr" eaLnBrk="1" hangingPunct="1">
              <a:defRPr/>
            </a:pPr>
            <a:r>
              <a:rPr lang="ru-RU" altLang="ru-RU" sz="900" dirty="0">
                <a:solidFill>
                  <a:srgbClr val="5E5E5E"/>
                </a:solidFill>
                <a:latin typeface="Open Sans Condensed" pitchFamily="34" charset="0"/>
                <a:ea typeface="Open Sans Condensed" pitchFamily="34" charset="0"/>
                <a:cs typeface="Open Sans Condensed" pitchFamily="34" charset="0"/>
              </a:rPr>
              <a:t>Число уникальных посетителей, человек</a:t>
            </a:r>
          </a:p>
        </p:txBody>
      </p:sp>
      <p:sp>
        <p:nvSpPr>
          <p:cNvPr id="37" name="Прямоугольник 36"/>
          <p:cNvSpPr/>
          <p:nvPr/>
        </p:nvSpPr>
        <p:spPr>
          <a:xfrm>
            <a:off x="963613" y="4622800"/>
            <a:ext cx="995362" cy="163513"/>
          </a:xfrm>
          <a:prstGeom prst="rect">
            <a:avLst/>
          </a:prstGeom>
          <a:solidFill>
            <a:srgbClr val="A6A6A6"/>
          </a:solidFill>
          <a:ln/>
          <a:effectLst>
            <a:outerShdw sx="1000" sy="1000" algn="ctr" rotWithShape="0">
              <a:schemeClr val="bg2">
                <a:lumMod val="90000"/>
              </a:schemeClr>
            </a:outerShdw>
          </a:effec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58285" tIns="29142" rIns="58285" bIns="29142" anchor="ctr"/>
          <a:lstStyle/>
          <a:p>
            <a:pPr algn="ctr" eaLnBrk="1" hangingPunct="1">
              <a:defRPr/>
            </a:pPr>
            <a:r>
              <a:rPr lang="ru-RU" altLang="ru-RU" sz="1000" b="1">
                <a:solidFill>
                  <a:schemeClr val="bg1"/>
                </a:solidFill>
                <a:latin typeface="Open Sans Condensed"/>
                <a:ea typeface="Open Sans Condensed"/>
                <a:cs typeface="Open Sans Condensed"/>
              </a:rPr>
              <a:t>2014 год</a:t>
            </a:r>
          </a:p>
        </p:txBody>
      </p:sp>
      <p:sp>
        <p:nvSpPr>
          <p:cNvPr id="42" name="Прямоугольник 41"/>
          <p:cNvSpPr/>
          <p:nvPr/>
        </p:nvSpPr>
        <p:spPr>
          <a:xfrm>
            <a:off x="3074988" y="4622800"/>
            <a:ext cx="995362" cy="163513"/>
          </a:xfrm>
          <a:prstGeom prst="rect">
            <a:avLst/>
          </a:prstGeom>
          <a:solidFill>
            <a:srgbClr val="A6A6A6"/>
          </a:solidFill>
          <a:ln/>
          <a:effectLst>
            <a:outerShdw sx="1000" sy="1000" algn="ctr" rotWithShape="0">
              <a:schemeClr val="bg2">
                <a:lumMod val="90000"/>
              </a:schemeClr>
            </a:outerShdw>
          </a:effec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58285" tIns="29142" rIns="58285" bIns="29142" anchor="ctr"/>
          <a:lstStyle/>
          <a:p>
            <a:pPr algn="ctr" eaLnBrk="1" hangingPunct="1">
              <a:defRPr/>
            </a:pPr>
            <a:r>
              <a:rPr lang="ru-RU" altLang="ru-RU" sz="1000" b="1">
                <a:solidFill>
                  <a:schemeClr val="bg1"/>
                </a:solidFill>
                <a:latin typeface="Open Sans Condensed"/>
                <a:ea typeface="Open Sans Condensed"/>
                <a:cs typeface="Open Sans Condensed"/>
              </a:rPr>
              <a:t>2016 год</a:t>
            </a:r>
          </a:p>
        </p:txBody>
      </p:sp>
      <p:sp>
        <p:nvSpPr>
          <p:cNvPr id="43" name="Прямоугольник 42"/>
          <p:cNvSpPr/>
          <p:nvPr/>
        </p:nvSpPr>
        <p:spPr>
          <a:xfrm>
            <a:off x="2019300" y="4622800"/>
            <a:ext cx="993775" cy="163513"/>
          </a:xfrm>
          <a:prstGeom prst="rect">
            <a:avLst/>
          </a:prstGeom>
          <a:solidFill>
            <a:srgbClr val="A6A6A6"/>
          </a:solidFill>
          <a:ln/>
          <a:effectLst>
            <a:outerShdw sx="1000" sy="1000" algn="ctr" rotWithShape="0">
              <a:schemeClr val="bg2">
                <a:lumMod val="90000"/>
              </a:schemeClr>
            </a:outerShdw>
          </a:effec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58285" tIns="29142" rIns="58285" bIns="29142" anchor="ctr"/>
          <a:lstStyle/>
          <a:p>
            <a:pPr algn="ctr" eaLnBrk="1" hangingPunct="1">
              <a:defRPr/>
            </a:pPr>
            <a:r>
              <a:rPr lang="ru-RU" altLang="ru-RU" sz="1000" b="1">
                <a:solidFill>
                  <a:schemeClr val="bg1"/>
                </a:solidFill>
                <a:latin typeface="Open Sans Condensed"/>
                <a:ea typeface="Open Sans Condensed"/>
                <a:cs typeface="Open Sans Condensed"/>
              </a:rPr>
              <a:t>2015 год</a:t>
            </a:r>
          </a:p>
        </p:txBody>
      </p:sp>
      <p:pic>
        <p:nvPicPr>
          <p:cNvPr id="6174" name="Рисунок 37" descr="1486657422_database.png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8675" y="3540125"/>
            <a:ext cx="279400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75" name="Рисунок 38" descr="1486665172_calculator.png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5025" y="2187575"/>
            <a:ext cx="26828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76" name="Рисунок 39" descr="1486666099_bookshelf-01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3263" y="2946400"/>
            <a:ext cx="5238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77" name="Рисунок 43" descr="1486666237_document.png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0738" y="1123950"/>
            <a:ext cx="274637" cy="36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78" name="Рисунок 47" descr="1486666410_Download-Computer.pn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4388" y="1681163"/>
            <a:ext cx="287337" cy="25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79" name="Рисунок 48" descr="1486666576_Checklist.png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5025" y="2617788"/>
            <a:ext cx="241300" cy="31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80" name="Номер слайда 2"/>
          <p:cNvSpPr>
            <a:spLocks noGrp="1"/>
          </p:cNvSpPr>
          <p:nvPr>
            <p:ph type="sldNum" sz="quarter" idx="12"/>
          </p:nvPr>
        </p:nvSpPr>
        <p:spPr bwMode="auto">
          <a:xfrm>
            <a:off x="7034213" y="4838700"/>
            <a:ext cx="2057400" cy="2746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8AF31D48-DFDC-45B4-9C8F-10ED2DB277BC}" type="slidenum">
              <a:rPr lang="ru-RU" altLang="ru-RU" sz="10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3</a:t>
            </a:fld>
            <a:endParaRPr lang="ru-RU" altLang="ru-RU" sz="1000" b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81" name="Рисунок 1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9288" y="4252913"/>
            <a:ext cx="1039812" cy="860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3292475" y="119063"/>
            <a:ext cx="5635625" cy="561975"/>
          </a:xfrm>
          <a:prstGeom prst="rect">
            <a:avLst/>
          </a:prstGeom>
          <a:noFill/>
        </p:spPr>
        <p:txBody>
          <a:bodyPr lIns="68580" tIns="34290" rIns="68580" bIns="34290">
            <a:spAutoFit/>
          </a:bodyPr>
          <a:lstStyle/>
          <a:p>
            <a:pPr algn="ctr">
              <a:defRPr/>
            </a:pPr>
            <a:r>
              <a:rPr lang="ru-RU" sz="1600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Базовые (отраслевые) и ведомственные перечни</a:t>
            </a:r>
          </a:p>
          <a:p>
            <a:pPr algn="ctr">
              <a:defRPr/>
            </a:pPr>
            <a:r>
              <a:rPr lang="ru-RU" sz="1600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 и услуг</a:t>
            </a:r>
            <a:endParaRPr lang="ru-RU" altLang="ru-RU" sz="1600" b="1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171" name="Диаграмма 13"/>
          <p:cNvGraphicFramePr>
            <a:graphicFrameLocks/>
          </p:cNvGraphicFramePr>
          <p:nvPr/>
        </p:nvGraphicFramePr>
        <p:xfrm>
          <a:off x="2982913" y="1422400"/>
          <a:ext cx="2773362" cy="2122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1" r:id="rId5" imgW="2773920" imgH="2127688" progId="Excel.Chart.8">
                  <p:embed/>
                </p:oleObj>
              </mc:Choice>
              <mc:Fallback>
                <p:oleObj r:id="rId5" imgW="2773920" imgH="2127688" progId="Excel.Chart.8">
                  <p:embed/>
                  <p:pic>
                    <p:nvPicPr>
                      <p:cNvPr id="0" name="Диаграмма 13"/>
                      <p:cNvPicPr>
                        <a:picLocks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82913" y="1422400"/>
                        <a:ext cx="2773362" cy="21224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2" name="Диаграмма 17"/>
          <p:cNvGraphicFramePr>
            <a:graphicFrameLocks/>
          </p:cNvGraphicFramePr>
          <p:nvPr/>
        </p:nvGraphicFramePr>
        <p:xfrm>
          <a:off x="398463" y="1435100"/>
          <a:ext cx="2563812" cy="2127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2" r:id="rId8" imgW="2566638" imgH="2127688" progId="Excel.Chart.8">
                  <p:embed/>
                </p:oleObj>
              </mc:Choice>
              <mc:Fallback>
                <p:oleObj r:id="rId8" imgW="2566638" imgH="2127688" progId="Excel.Chart.8">
                  <p:embed/>
                  <p:pic>
                    <p:nvPicPr>
                      <p:cNvPr id="0" name="Диаграмма 17"/>
                      <p:cNvPicPr>
                        <a:picLocks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8463" y="1435100"/>
                        <a:ext cx="2563812" cy="2127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3" name="Диаграмма 21"/>
          <p:cNvGraphicFramePr>
            <a:graphicFrameLocks/>
          </p:cNvGraphicFramePr>
          <p:nvPr/>
        </p:nvGraphicFramePr>
        <p:xfrm>
          <a:off x="5788025" y="1443038"/>
          <a:ext cx="2398713" cy="2114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3" r:id="rId11" imgW="2402032" imgH="2109399" progId="Excel.Chart.8">
                  <p:embed/>
                </p:oleObj>
              </mc:Choice>
              <mc:Fallback>
                <p:oleObj r:id="rId11" imgW="2402032" imgH="2109399" progId="Excel.Chart.8">
                  <p:embed/>
                  <p:pic>
                    <p:nvPicPr>
                      <p:cNvPr id="0" name="Диаграмма 21"/>
                      <p:cNvPicPr>
                        <a:picLocks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88025" y="1443038"/>
                        <a:ext cx="2398713" cy="2114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Скругленная прямоугольная выноска 19"/>
          <p:cNvSpPr/>
          <p:nvPr/>
        </p:nvSpPr>
        <p:spPr>
          <a:xfrm>
            <a:off x="3683000" y="2420938"/>
            <a:ext cx="554038" cy="184150"/>
          </a:xfrm>
          <a:prstGeom prst="wedgeRoundRectCallout">
            <a:avLst>
              <a:gd name="adj1" fmla="val 118378"/>
              <a:gd name="adj2" fmla="val 198901"/>
              <a:gd name="adj3" fmla="val 16667"/>
            </a:avLst>
          </a:prstGeom>
          <a:solidFill>
            <a:schemeClr val="bg1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r>
              <a:rPr lang="ru-RU" sz="800" b="1" dirty="0">
                <a:solidFill>
                  <a:schemeClr val="accent2">
                    <a:lumMod val="50000"/>
                  </a:schemeClr>
                </a:solidFill>
              </a:rPr>
              <a:t>+ 80 422 </a:t>
            </a:r>
          </a:p>
        </p:txBody>
      </p:sp>
      <p:sp>
        <p:nvSpPr>
          <p:cNvPr id="17" name="Скругленная прямоугольная выноска 16"/>
          <p:cNvSpPr/>
          <p:nvPr/>
        </p:nvSpPr>
        <p:spPr>
          <a:xfrm>
            <a:off x="4237038" y="2312988"/>
            <a:ext cx="585787" cy="184150"/>
          </a:xfrm>
          <a:prstGeom prst="wedgeRoundRectCallout">
            <a:avLst>
              <a:gd name="adj1" fmla="val 47917"/>
              <a:gd name="adj2" fmla="val 140278"/>
              <a:gd name="adj3" fmla="val 16667"/>
            </a:avLst>
          </a:prstGeom>
          <a:solidFill>
            <a:schemeClr val="bg1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r>
              <a:rPr lang="ru-RU" sz="800" b="1" dirty="0">
                <a:solidFill>
                  <a:schemeClr val="accent2">
                    <a:lumMod val="50000"/>
                  </a:schemeClr>
                </a:solidFill>
              </a:rPr>
              <a:t>+ 111 947</a:t>
            </a:r>
          </a:p>
        </p:txBody>
      </p:sp>
      <p:pic>
        <p:nvPicPr>
          <p:cNvPr id="7176" name="Рисунок 1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6288" y="3711575"/>
            <a:ext cx="1889125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7" name="Номер слайда 2"/>
          <p:cNvSpPr>
            <a:spLocks noGrp="1"/>
          </p:cNvSpPr>
          <p:nvPr>
            <p:ph type="sldNum" sz="quarter" idx="12"/>
          </p:nvPr>
        </p:nvSpPr>
        <p:spPr bwMode="auto">
          <a:xfrm>
            <a:off x="7034213" y="4789488"/>
            <a:ext cx="2057400" cy="27463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6F092A17-8141-485F-90D0-C0BB396FCED7}" type="slidenum">
              <a:rPr lang="ru-RU" altLang="ru-RU" sz="10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4</a:t>
            </a:fld>
            <a:endParaRPr lang="ru-RU" altLang="ru-RU" sz="1000" b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Номер слайда 1"/>
          <p:cNvSpPr>
            <a:spLocks noGrp="1"/>
          </p:cNvSpPr>
          <p:nvPr>
            <p:ph type="sldNum" sz="quarter" idx="12"/>
          </p:nvPr>
        </p:nvSpPr>
        <p:spPr bwMode="auto">
          <a:xfrm>
            <a:off x="7042150" y="4819650"/>
            <a:ext cx="2057400" cy="2746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557213" indent="-214313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857250" indent="-17145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200150" indent="-17145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1543050" indent="-17145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000250" indent="-17145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457450" indent="-17145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2914650" indent="-17145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371850" indent="-17145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A89E2F2A-3371-44EC-881F-331E18763E67}" type="slidenum">
              <a:rPr lang="ru-RU" altLang="ru-RU" sz="1000" b="1" smtClean="0">
                <a:latin typeface="Times New Roman" pitchFamily="18" charset="0"/>
                <a:cs typeface="Times New Roman" pitchFamily="18" charset="0"/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5</a:t>
            </a:fld>
            <a:endParaRPr lang="ru-RU" altLang="ru-RU" sz="1000" b="1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250825" y="1212850"/>
          <a:ext cx="8702674" cy="355441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76053"/>
                <a:gridCol w="2318787"/>
                <a:gridCol w="129668"/>
                <a:gridCol w="1615854"/>
                <a:gridCol w="91516"/>
                <a:gridCol w="1653847"/>
                <a:gridCol w="1716949"/>
              </a:tblGrid>
              <a:tr h="366492"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ru-RU" sz="1000" b="1" kern="1200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НАИМЕНОВАНИЕ МЕРОПРИЯТИЯ</a:t>
                      </a:r>
                      <a:endParaRPr lang="ru-RU" sz="1000" b="1" kern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184" marR="5184" marT="5137" marB="0" anchor="ctr">
                    <a:solidFill>
                      <a:schemeClr val="accent1">
                        <a:lumMod val="20000"/>
                        <a:lumOff val="80000"/>
                        <a:alpha val="3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en-US" sz="1000" b="1" kern="1200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I </a:t>
                      </a:r>
                      <a:r>
                        <a:rPr lang="ru-RU" sz="1000" b="1" kern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квартал</a:t>
                      </a:r>
                    </a:p>
                  </a:txBody>
                  <a:tcPr marL="5184" marR="5184" marT="5137" marB="0" anchor="ctr">
                    <a:solidFill>
                      <a:schemeClr val="accent1">
                        <a:lumMod val="20000"/>
                        <a:lumOff val="80000"/>
                        <a:alpha val="39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en-US" sz="1000" b="1" kern="1200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II </a:t>
                      </a:r>
                      <a:r>
                        <a:rPr lang="ru-RU" sz="1000" b="1" kern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квартал</a:t>
                      </a:r>
                    </a:p>
                  </a:txBody>
                  <a:tcPr marL="5184" marR="5184" marT="5137" marB="0" anchor="ctr">
                    <a:solidFill>
                      <a:schemeClr val="accent1">
                        <a:lumMod val="20000"/>
                        <a:lumOff val="80000"/>
                        <a:alpha val="39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en-US" sz="1000" b="1" kern="1200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III </a:t>
                      </a:r>
                      <a:r>
                        <a:rPr lang="ru-RU" sz="1000" b="1" kern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квартал</a:t>
                      </a:r>
                    </a:p>
                  </a:txBody>
                  <a:tcPr marL="5184" marR="5184" marT="5137" marB="0" anchor="ctr">
                    <a:solidFill>
                      <a:schemeClr val="accent1">
                        <a:lumMod val="20000"/>
                        <a:lumOff val="80000"/>
                        <a:alpha val="39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IV </a:t>
                      </a:r>
                      <a:r>
                        <a:rPr lang="ru-RU" sz="1000" b="1" kern="1200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квартал</a:t>
                      </a:r>
                    </a:p>
                  </a:txBody>
                  <a:tcPr marL="5184" marR="5184" marT="5137" marB="0" anchor="ctr">
                    <a:solidFill>
                      <a:schemeClr val="accent1">
                        <a:lumMod val="20000"/>
                        <a:lumOff val="80000"/>
                        <a:alpha val="39000"/>
                      </a:schemeClr>
                    </a:solidFill>
                  </a:tcPr>
                </a:tc>
              </a:tr>
              <a:tr h="309988">
                <a:tc rowSpan="2"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ru-RU" sz="1000" b="1" kern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1. </a:t>
                      </a:r>
                      <a:r>
                        <a:rPr lang="ru-RU" sz="1000" b="1" kern="1200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Развитие технологических подсистем системы «Электронный бюджет»</a:t>
                      </a:r>
                      <a:endParaRPr lang="ru-RU" sz="1000" b="1" kern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46648" marR="5184" marT="5137" marB="0" anchor="ctr">
                    <a:solidFill>
                      <a:schemeClr val="accent1">
                        <a:lumMod val="20000"/>
                        <a:lumOff val="80000"/>
                        <a:alpha val="39000"/>
                      </a:schemeClr>
                    </a:solidFill>
                  </a:tcPr>
                </a:tc>
                <a:tc gridSpan="5"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ru-RU" sz="1000" b="0" kern="12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Внедрение установленного Минфином России порядка регистрации участников системы «Электронный бюджет»</a:t>
                      </a:r>
                      <a:endParaRPr lang="ru-RU" sz="1000" b="0" kern="12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184" marR="5184" marT="5137" marB="0" anchor="ctr">
                    <a:solidFill>
                      <a:srgbClr val="FF0000">
                        <a:alpha val="14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L="5184" marR="5184" marT="5134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L="5184" marR="5184" marT="5134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000" dirty="0"/>
                    </a:p>
                  </a:txBody>
                  <a:tcPr marL="5184" marR="5184" marT="5137" marB="0" anchor="ctr">
                    <a:solidFill>
                      <a:schemeClr val="bg1"/>
                    </a:solidFill>
                  </a:tcPr>
                </a:tc>
              </a:tr>
              <a:tr h="46742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ru-RU" sz="1000" b="0" kern="12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Доработка</a:t>
                      </a:r>
                      <a:r>
                        <a:rPr lang="ru-RU" sz="1000" b="0" kern="1200" baseline="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и развитие технологических подсистем системы «Электронный бюджет»</a:t>
                      </a:r>
                      <a:endParaRPr lang="ru-RU" sz="1000" b="0" kern="12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184" marR="5184" marT="5137" marB="0" anchor="ctr">
                    <a:solidFill>
                      <a:srgbClr val="FF0000">
                        <a:alpha val="14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L="5184" marR="5184" marT="5134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L="5184" marR="5184" marT="5134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000" dirty="0"/>
                    </a:p>
                  </a:txBody>
                  <a:tcPr marL="5184" marR="5184" marT="5137" marB="0" anchor="ctr">
                    <a:solidFill>
                      <a:schemeClr val="bg1"/>
                    </a:solidFill>
                  </a:tcPr>
                </a:tc>
              </a:tr>
              <a:tr h="157562">
                <a:tc rowSpan="9">
                  <a:txBody>
                    <a:bodyPr/>
                    <a:lstStyle/>
                    <a:p>
                      <a:pPr marL="0" marR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kern="1200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1000" b="1" kern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ru-RU" sz="1000" b="1" kern="1200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Создание и внедрение централизованных подсистем системы «Электронный бюджет» </a:t>
                      </a:r>
                    </a:p>
                    <a:p>
                      <a:pPr marL="0" algn="l" defTabSz="457200" rtl="0" eaLnBrk="1" fontAlgn="ctr" latinLnBrk="0" hangingPunct="1"/>
                      <a:endParaRPr lang="ru-RU" sz="1000" b="1" kern="1200" dirty="0">
                        <a:solidFill>
                          <a:schemeClr val="accent5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46648" marR="5184" marT="5137" marB="0" anchor="ctr">
                    <a:solidFill>
                      <a:schemeClr val="accent1">
                        <a:lumMod val="20000"/>
                        <a:lumOff val="80000"/>
                        <a:alpha val="39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ru-RU" sz="1000" b="0" kern="12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Развитие ЕПБС в части размещения сведений субъектов РФ</a:t>
                      </a:r>
                      <a:endParaRPr lang="ru-RU" sz="1000" b="0" kern="12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184" marR="5184" marT="5137" marB="0" anchor="ctr">
                    <a:solidFill>
                      <a:srgbClr val="FF0000">
                        <a:alpha val="14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L="5184" marR="5184" marT="5134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L="5184" marR="5184" marT="5134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5756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kern="12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Разработка мобильной версии ЕПБС</a:t>
                      </a:r>
                      <a:endParaRPr lang="ru-RU" sz="1000" b="0" kern="12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184" marR="5184" marT="5137" marB="0" anchor="ctr">
                    <a:solidFill>
                      <a:srgbClr val="FF0000">
                        <a:alpha val="14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6675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kern="1200" noProof="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Создание и внедрение подсистемы управления расходами в части компонента, обеспечивающего доведение бюджетных данных</a:t>
                      </a:r>
                      <a:endParaRPr lang="ru-RU" sz="1000" b="0" kern="12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184" marR="5184" marT="5137" marB="0" anchor="ctr">
                    <a:solidFill>
                      <a:srgbClr val="FF0000">
                        <a:alpha val="14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>
                        <a:solidFill>
                          <a:srgbClr val="7030A0"/>
                        </a:solidFill>
                      </a:endParaRPr>
                    </a:p>
                  </a:txBody>
                  <a:tcPr marL="5184" marR="5184" marT="5134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>
                        <a:solidFill>
                          <a:srgbClr val="7030A0"/>
                        </a:solidFill>
                      </a:endParaRPr>
                    </a:p>
                  </a:txBody>
                  <a:tcPr marL="5184" marR="5184" marT="5134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0998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ru-RU" sz="1000" b="0" kern="1200" dirty="0" smtClean="0">
                          <a:solidFill>
                            <a:srgbClr val="009E47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Разработка и внедрение подсистемы управления закупками, в том числе в части компонента обеспечивающего осуществление контроля по ст.99 44-ФЗ</a:t>
                      </a:r>
                      <a:endParaRPr lang="ru-RU" sz="1000" b="0" kern="1200" dirty="0">
                        <a:solidFill>
                          <a:srgbClr val="009E47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184" marR="5184" marT="5137" marB="0" anchor="ctr">
                    <a:solidFill>
                      <a:schemeClr val="accent6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rgbClr val="7030A0"/>
                        </a:solidFill>
                      </a:endParaRPr>
                    </a:p>
                  </a:txBody>
                  <a:tcPr marL="5184" marR="5184" marT="5134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rgbClr val="7030A0"/>
                        </a:solidFill>
                      </a:endParaRPr>
                    </a:p>
                  </a:txBody>
                  <a:tcPr marL="5184" marR="5184" marT="5134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5756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ru-RU" sz="1000" b="0" kern="1200" dirty="0" smtClean="0">
                          <a:solidFill>
                            <a:srgbClr val="009E47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Интеграция подсистемы управления закупками с ЕИС ФКС</a:t>
                      </a:r>
                      <a:endParaRPr lang="ru-RU" sz="1000" b="0" kern="1200" dirty="0">
                        <a:solidFill>
                          <a:srgbClr val="009E47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184" marR="5184" marT="5137" marB="0" anchor="ctr">
                    <a:solidFill>
                      <a:schemeClr val="accent6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5756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kern="1200" noProof="0" dirty="0" smtClean="0">
                          <a:solidFill>
                            <a:srgbClr val="009E47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Создание </a:t>
                      </a:r>
                      <a:r>
                        <a:rPr lang="ru-RU" sz="1000" b="0" kern="1200" noProof="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и внедрение </a:t>
                      </a:r>
                      <a:r>
                        <a:rPr lang="ru-RU" sz="1000" b="0" kern="1200" noProof="0" dirty="0" smtClean="0">
                          <a:solidFill>
                            <a:srgbClr val="009E47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подсистемы управления расходами в части компонента, обеспечивающего ведение денежных обязательств</a:t>
                      </a:r>
                      <a:endParaRPr lang="ru-RU" sz="1000" b="0" kern="1200" dirty="0">
                        <a:solidFill>
                          <a:srgbClr val="009E47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184" marR="5184" marT="5137" marB="0" anchor="ctr">
                    <a:solidFill>
                      <a:schemeClr val="accent6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4752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ru-RU" sz="1000" b="0" kern="1200" dirty="0" smtClean="0">
                          <a:solidFill>
                            <a:srgbClr val="009E47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Создание </a:t>
                      </a:r>
                      <a:r>
                        <a:rPr lang="ru-RU" sz="1000" b="0" kern="12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и внедрение </a:t>
                      </a:r>
                      <a:r>
                        <a:rPr lang="ru-RU" sz="1000" b="0" kern="1200" dirty="0" smtClean="0">
                          <a:solidFill>
                            <a:srgbClr val="009E47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подсистемы управления расходами в части компонента, обеспечивающего ведение бюджетных обязательств </a:t>
                      </a:r>
                      <a:endParaRPr lang="ru-RU" sz="1000" b="0" kern="1200" dirty="0">
                        <a:solidFill>
                          <a:srgbClr val="009E47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184" marR="5184" marT="5137" marB="0" anchor="ctr">
                    <a:solidFill>
                      <a:schemeClr val="accent6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ru-RU" sz="1000" dirty="0">
                        <a:solidFill>
                          <a:srgbClr val="7030A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84" marR="5184" marT="5137" marB="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000" dirty="0">
                        <a:solidFill>
                          <a:srgbClr val="7030A0"/>
                        </a:solidFill>
                      </a:endParaRPr>
                    </a:p>
                  </a:txBody>
                  <a:tcPr marL="5184" marR="5184" marT="5137" marB="0" anchor="ctr">
                    <a:solidFill>
                      <a:schemeClr val="bg1"/>
                    </a:solidFill>
                  </a:tcPr>
                </a:tc>
              </a:tr>
              <a:tr h="46241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ru-RU" sz="1000" b="0" kern="1200" dirty="0" smtClean="0">
                          <a:solidFill>
                            <a:srgbClr val="009E47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Внедрение компонента подсистемы управления расходами, обеспечивающего ведение реестра соглашений</a:t>
                      </a:r>
                      <a:endParaRPr lang="ru-RU" sz="1000" b="0" kern="1200" dirty="0">
                        <a:solidFill>
                          <a:srgbClr val="009E47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184" marR="5184" marT="5137" marB="0" anchor="ctr">
                    <a:solidFill>
                      <a:schemeClr val="accent6">
                        <a:lumMod val="20000"/>
                        <a:lumOff val="80000"/>
                        <a:alpha val="53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L="5184" marR="5184" marT="5134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endParaRPr lang="ru-RU" sz="1000" b="0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184" marR="5184" marT="5137" marB="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>
                        <a:solidFill>
                          <a:srgbClr val="7030A0"/>
                        </a:solidFill>
                      </a:endParaRPr>
                    </a:p>
                  </a:txBody>
                  <a:tcPr marL="5184" marR="5184" marT="5134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/>
                    </a:p>
                  </a:txBody>
                  <a:tcPr marL="5184" marR="5184" marT="5137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solidFill>
                          <a:srgbClr val="7030A0"/>
                        </a:solidFill>
                      </a:endParaRPr>
                    </a:p>
                  </a:txBody>
                  <a:tcPr marL="5184" marR="5184" marT="5137" marB="0" anchor="ctr">
                    <a:solidFill>
                      <a:schemeClr val="bg1"/>
                    </a:solidFill>
                  </a:tcPr>
                </a:tc>
              </a:tr>
              <a:tr h="49357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ru-RU" sz="1000" b="0" kern="1200" dirty="0" smtClean="0">
                          <a:solidFill>
                            <a:srgbClr val="009E47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Внедрение подсистемы учета и отчетности  в части компонента представления бюджетной отчетности  и формирования консолидированной бюджетной отчетности</a:t>
                      </a:r>
                      <a:endParaRPr lang="ru-RU" sz="1000" b="0" kern="1200" dirty="0">
                        <a:solidFill>
                          <a:srgbClr val="009E47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184" marR="5184" marT="5137" marB="0" anchor="ctr">
                    <a:solidFill>
                      <a:schemeClr val="accent6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5184" marR="5184" marT="5134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L="5184" marR="5184" marT="5134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>
                        <a:solidFill>
                          <a:srgbClr val="7030A0"/>
                        </a:solidFill>
                      </a:endParaRPr>
                    </a:p>
                  </a:txBody>
                  <a:tcPr marL="5184" marR="5184" marT="5134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00" dirty="0"/>
                    </a:p>
                  </a:txBody>
                  <a:tcPr marL="5184" marR="5184" marT="5137" marB="0" anchor="ctr"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000" dirty="0">
                        <a:solidFill>
                          <a:srgbClr val="7030A0"/>
                        </a:solidFill>
                      </a:endParaRPr>
                    </a:p>
                  </a:txBody>
                  <a:tcPr marL="5184" marR="5184" marT="5137" marB="0" anchor="ctr">
                    <a:noFill/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277938" y="815975"/>
            <a:ext cx="7675562" cy="238125"/>
          </a:xfrm>
          <a:prstGeom prst="rect">
            <a:avLst/>
          </a:prstGeom>
          <a:noFill/>
        </p:spPr>
        <p:txBody>
          <a:bodyPr lIns="68580" tIns="34290" rIns="68580" bIns="34290">
            <a:spAutoFit/>
          </a:bodyPr>
          <a:lstStyle/>
          <a:p>
            <a:pPr algn="ctr" eaLnBrk="1" hangingPunct="1">
              <a:spcAft>
                <a:spcPts val="0"/>
              </a:spcAft>
              <a:defRPr/>
            </a:pPr>
            <a:r>
              <a:rPr lang="ru-RU" altLang="ru-RU" sz="1100" b="1" dirty="0">
                <a:solidFill>
                  <a:schemeClr val="accent3">
                    <a:lumMod val="50000"/>
                  </a:schemeClr>
                </a:solidFill>
                <a:latin typeface="+mj-lt"/>
              </a:rPr>
              <a:t>Утвержден Первым заместителем Министра финансов Российской Федерации Т.Г. Нестеренко 18 января 2016 года</a:t>
            </a:r>
          </a:p>
        </p:txBody>
      </p:sp>
      <p:sp>
        <p:nvSpPr>
          <p:cNvPr id="9271" name="Прямоугольник 6"/>
          <p:cNvSpPr>
            <a:spLocks noChangeArrowheads="1"/>
          </p:cNvSpPr>
          <p:nvPr/>
        </p:nvSpPr>
        <p:spPr bwMode="auto">
          <a:xfrm>
            <a:off x="3005138" y="74613"/>
            <a:ext cx="6005512" cy="56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/>
          <a:p>
            <a:pPr algn="ctr" eaLnBrk="1" hangingPunct="1">
              <a:defRPr/>
            </a:pPr>
            <a:r>
              <a:rPr lang="ru-RU" altLang="ru-RU" sz="1600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 panose="020B0604020202020204" pitchFamily="34" charset="0"/>
              </a:rPr>
              <a:t>Мероприятия 2016 г. по развитию ГИИС «Электронный бюджет»</a:t>
            </a:r>
            <a:r>
              <a:rPr lang="en-US" altLang="ru-RU" sz="1600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 panose="020B0604020202020204" pitchFamily="34" charset="0"/>
              </a:rPr>
              <a:t> </a:t>
            </a:r>
            <a:r>
              <a:rPr lang="ru-RU" altLang="ru-RU" sz="1600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 panose="020B0604020202020204" pitchFamily="34" charset="0"/>
              </a:rPr>
              <a:t>(ответственный – Казначейство России)</a:t>
            </a:r>
          </a:p>
        </p:txBody>
      </p:sp>
      <p:pic>
        <p:nvPicPr>
          <p:cNvPr id="8248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2188" y="3487738"/>
            <a:ext cx="2190750" cy="155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49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5088" y="1573213"/>
            <a:ext cx="679450" cy="785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Номер слайда 3"/>
          <p:cNvSpPr>
            <a:spLocks noGrp="1"/>
          </p:cNvSpPr>
          <p:nvPr>
            <p:ph type="sldNum" sz="quarter" idx="12"/>
          </p:nvPr>
        </p:nvSpPr>
        <p:spPr bwMode="auto">
          <a:xfrm>
            <a:off x="7034213" y="4827588"/>
            <a:ext cx="2057400" cy="2730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ru-RU" altLang="ru-RU" sz="10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6</a:t>
            </a:r>
          </a:p>
        </p:txBody>
      </p:sp>
      <p:graphicFrame>
        <p:nvGraphicFramePr>
          <p:cNvPr id="5167" name="Group 47"/>
          <p:cNvGraphicFramePr>
            <a:graphicFrameLocks noGrp="1"/>
          </p:cNvGraphicFramePr>
          <p:nvPr/>
        </p:nvGraphicFramePr>
        <p:xfrm>
          <a:off x="338138" y="1222375"/>
          <a:ext cx="8439150" cy="3444875"/>
        </p:xfrm>
        <a:graphic>
          <a:graphicData uri="http://schemas.openxmlformats.org/drawingml/2006/table">
            <a:tbl>
              <a:tblPr/>
              <a:tblGrid>
                <a:gridCol w="1687512"/>
                <a:gridCol w="1687513"/>
                <a:gridCol w="1689100"/>
                <a:gridCol w="1687512"/>
                <a:gridCol w="1687513"/>
              </a:tblGrid>
              <a:tr h="766080"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charset="0"/>
                        <a:defRPr sz="19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charset="0"/>
                        <a:defRPr sz="13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1828800" indent="4572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286000" indent="4572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2743200" indent="4572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200400" indent="4572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Пользователи</a:t>
                      </a:r>
                    </a:p>
                  </a:txBody>
                  <a:tcPr marL="68572" marR="68572" marT="34264" marB="34264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charset="0"/>
                        <a:defRPr sz="19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charset="0"/>
                        <a:defRPr sz="13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1828800" indent="4572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286000" indent="4572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2743200" indent="4572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200400" indent="4572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Всего</a:t>
                      </a:r>
                    </a:p>
                  </a:txBody>
                  <a:tcPr marL="68572" marR="68572" marT="34264" marB="34264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charset="0"/>
                        <a:defRPr sz="19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charset="0"/>
                        <a:defRPr sz="13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1828800" indent="4572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286000" indent="4572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2743200" indent="4572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200400" indent="4572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Работающие в ПУиО на 13.03.2017</a:t>
                      </a:r>
                    </a:p>
                  </a:txBody>
                  <a:tcPr marL="68572" marR="68572" marT="34264" marB="34264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charset="0"/>
                        <a:defRPr sz="19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charset="0"/>
                        <a:defRPr sz="13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1828800" indent="4572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286000" indent="4572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2743200" indent="4572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200400" indent="4572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Периодичность отчетов</a:t>
                      </a:r>
                    </a:p>
                  </a:txBody>
                  <a:tcPr marL="68572" marR="68572" marT="34264" marB="34264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charset="0"/>
                        <a:defRPr sz="19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charset="0"/>
                        <a:defRPr sz="13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1828800" indent="4572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286000" indent="4572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2743200" indent="4572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200400" indent="4572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Количество отчетов</a:t>
                      </a:r>
                    </a:p>
                  </a:txBody>
                  <a:tcPr marL="68572" marR="68572" marT="34264" marB="34264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E75B6"/>
                    </a:solidFill>
                  </a:tcPr>
                </a:tc>
              </a:tr>
              <a:tr h="539836">
                <a:tc rowSpan="2"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charset="0"/>
                        <a:defRPr sz="19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charset="0"/>
                        <a:defRPr sz="13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1828800" indent="4572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286000" indent="4572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2743200" indent="4572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200400" indent="4572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03864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03864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ГРБС</a:t>
                      </a:r>
                    </a:p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03864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(включая всю подведомственную сеть)</a:t>
                      </a:r>
                    </a:p>
                  </a:txBody>
                  <a:tcPr marL="68572" marR="68572" marT="34264" marB="34264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charset="0"/>
                        <a:defRPr sz="19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charset="0"/>
                        <a:defRPr sz="13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1828800" indent="4572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286000" indent="4572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2743200" indent="4572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200400" indent="4572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87</a:t>
                      </a:r>
                    </a:p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(15 421)</a:t>
                      </a:r>
                    </a:p>
                  </a:txBody>
                  <a:tcPr marL="68572" marR="68572" marT="34264" marB="34264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charset="0"/>
                        <a:defRPr sz="19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charset="0"/>
                        <a:defRPr sz="13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1828800" indent="4572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286000" indent="4572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2743200" indent="4572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200400" indent="4572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28</a:t>
                      </a:r>
                    </a:p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(12 788)</a:t>
                      </a:r>
                    </a:p>
                  </a:txBody>
                  <a:tcPr marL="68572" marR="68572" marT="34264" marB="34264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charset="0"/>
                        <a:defRPr sz="19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charset="0"/>
                        <a:defRPr sz="13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1828800" indent="4572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286000" indent="4572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2743200" indent="4572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200400" indent="4572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Ежемесячная</a:t>
                      </a:r>
                    </a:p>
                  </a:txBody>
                  <a:tcPr marL="68572" marR="68572" marT="34264" marB="34264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charset="0"/>
                        <a:defRPr sz="19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charset="0"/>
                        <a:defRPr sz="13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1828800" indent="4572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286000" indent="4572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2743200" indent="4572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200400" indent="4572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503</a:t>
                      </a:r>
                    </a:p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(3 530)</a:t>
                      </a:r>
                    </a:p>
                  </a:txBody>
                  <a:tcPr marL="68572" marR="68572" marT="34264" marB="34264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59566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charset="0"/>
                        <a:defRPr sz="19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charset="0"/>
                        <a:defRPr sz="13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1828800" indent="4572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286000" indent="4572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2743200" indent="4572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200400" indent="4572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Годовая</a:t>
                      </a:r>
                    </a:p>
                  </a:txBody>
                  <a:tcPr marL="68572" marR="68572" marT="34264" marB="34264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charset="0"/>
                        <a:defRPr sz="19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charset="0"/>
                        <a:defRPr sz="13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1828800" indent="4572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286000" indent="4572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2743200" indent="4572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200400" indent="4572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1 165</a:t>
                      </a:r>
                    </a:p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(325 515)</a:t>
                      </a:r>
                    </a:p>
                  </a:txBody>
                  <a:tcPr marL="68572" marR="68572" marT="34264" marB="34264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85824">
                <a:tc rowSpan="2"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charset="0"/>
                        <a:defRPr sz="19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charset="0"/>
                        <a:defRPr sz="13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1828800" indent="4572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286000" indent="4572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2743200" indent="4572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200400" indent="4572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03864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03864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ФО</a:t>
                      </a:r>
                    </a:p>
                  </a:txBody>
                  <a:tcPr marL="68572" marR="68572" marT="34264" marB="34264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charset="0"/>
                        <a:defRPr sz="19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charset="0"/>
                        <a:defRPr sz="13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1828800" indent="4572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286000" indent="4572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2743200" indent="4572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200400" indent="4572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85</a:t>
                      </a:r>
                    </a:p>
                  </a:txBody>
                  <a:tcPr marL="68572" marR="68572" marT="34264" marB="34264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charset="0"/>
                        <a:defRPr sz="19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charset="0"/>
                        <a:defRPr sz="13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1828800" indent="4572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286000" indent="4572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2743200" indent="4572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200400" indent="4572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40</a:t>
                      </a:r>
                    </a:p>
                  </a:txBody>
                  <a:tcPr marL="68572" marR="68572" marT="34264" marB="34264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charset="0"/>
                        <a:defRPr sz="19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charset="0"/>
                        <a:defRPr sz="13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1828800" indent="4572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286000" indent="4572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2743200" indent="4572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200400" indent="4572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Ежемесячная</a:t>
                      </a:r>
                    </a:p>
                  </a:txBody>
                  <a:tcPr marL="68572" marR="68572" marT="34264" marB="34264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charset="0"/>
                        <a:defRPr sz="19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charset="0"/>
                        <a:defRPr sz="13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1828800" indent="4572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286000" indent="4572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2743200" indent="4572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200400" indent="4572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528</a:t>
                      </a:r>
                    </a:p>
                  </a:txBody>
                  <a:tcPr marL="68572" marR="68572" marT="34264" marB="34264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8582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charset="0"/>
                        <a:defRPr sz="19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charset="0"/>
                        <a:defRPr sz="13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1828800" indent="4572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286000" indent="4572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2743200" indent="4572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200400" indent="4572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Годовая</a:t>
                      </a:r>
                    </a:p>
                  </a:txBody>
                  <a:tcPr marL="68572" marR="68572" marT="34264" marB="34264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charset="0"/>
                        <a:defRPr sz="19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charset="0"/>
                        <a:defRPr sz="13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1828800" indent="4572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286000" indent="4572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2743200" indent="4572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200400" indent="4572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740</a:t>
                      </a:r>
                    </a:p>
                  </a:txBody>
                  <a:tcPr marL="68572" marR="68572" marT="34264" marB="34264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85824">
                <a:tc rowSpan="2"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charset="0"/>
                        <a:defRPr sz="19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charset="0"/>
                        <a:defRPr sz="13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1828800" indent="4572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286000" indent="4572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2743200" indent="4572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200400" indent="4572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03864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03864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ВБФ</a:t>
                      </a:r>
                    </a:p>
                  </a:txBody>
                  <a:tcPr marL="68572" marR="68572" marT="34264" marB="34264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charset="0"/>
                        <a:defRPr sz="19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charset="0"/>
                        <a:defRPr sz="13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1828800" indent="4572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286000" indent="4572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2743200" indent="4572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200400" indent="4572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68572" marR="68572" marT="34264" marB="34264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charset="0"/>
                        <a:defRPr sz="19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charset="0"/>
                        <a:defRPr sz="13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1828800" indent="4572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286000" indent="4572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2743200" indent="4572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200400" indent="4572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68572" marR="68572" marT="34264" marB="34264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charset="0"/>
                        <a:defRPr sz="19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charset="0"/>
                        <a:defRPr sz="13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1828800" indent="4572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286000" indent="4572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2743200" indent="4572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200400" indent="4572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Ежемесячная</a:t>
                      </a:r>
                    </a:p>
                  </a:txBody>
                  <a:tcPr marL="68572" marR="68572" marT="34264" marB="34264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charset="0"/>
                        <a:defRPr sz="19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charset="0"/>
                        <a:defRPr sz="13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1828800" indent="4572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286000" indent="4572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2743200" indent="4572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200400" indent="4572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</a:p>
                  </a:txBody>
                  <a:tcPr marL="68572" marR="68572" marT="34264" marB="34264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8582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charset="0"/>
                        <a:defRPr sz="19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charset="0"/>
                        <a:defRPr sz="13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1828800" indent="4572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286000" indent="4572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2743200" indent="4572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200400" indent="4572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Годовая</a:t>
                      </a:r>
                    </a:p>
                  </a:txBody>
                  <a:tcPr marL="68572" marR="68572" marT="34264" marB="34264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charset="0"/>
                        <a:defRPr sz="19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charset="0"/>
                        <a:defRPr sz="13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1828800" indent="4572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286000" indent="4572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2743200" indent="4572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200400" indent="4572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</a:p>
                  </a:txBody>
                  <a:tcPr marL="68572" marR="68572" marT="34264" marB="34264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Прямоугольник 6"/>
          <p:cNvSpPr>
            <a:spLocks noChangeArrowheads="1"/>
          </p:cNvSpPr>
          <p:nvPr/>
        </p:nvSpPr>
        <p:spPr bwMode="auto">
          <a:xfrm>
            <a:off x="3005138" y="74613"/>
            <a:ext cx="6005512" cy="30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/>
          <a:p>
            <a:pPr algn="ctr" eaLnBrk="1" hangingPunct="1">
              <a:defRPr/>
            </a:pPr>
            <a:r>
              <a:rPr lang="ru-RU" altLang="ru-RU" sz="1500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 panose="020B0604020202020204" pitchFamily="34" charset="0"/>
              </a:rPr>
              <a:t>Статистика внедрения подсистемы учета и отчетности</a:t>
            </a: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Номер слайда 3"/>
          <p:cNvSpPr>
            <a:spLocks noGrp="1"/>
          </p:cNvSpPr>
          <p:nvPr>
            <p:ph type="sldNum" sz="quarter" idx="12"/>
          </p:nvPr>
        </p:nvSpPr>
        <p:spPr bwMode="auto">
          <a:xfrm>
            <a:off x="7038975" y="4819650"/>
            <a:ext cx="2057400" cy="2730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ru-RU" altLang="ru-RU" sz="10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7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163513" y="798513"/>
          <a:ext cx="8772526" cy="3989386"/>
        </p:xfrm>
        <a:graphic>
          <a:graphicData uri="http://schemas.openxmlformats.org/drawingml/2006/table">
            <a:tbl>
              <a:tblPr/>
              <a:tblGrid>
                <a:gridCol w="1927715"/>
                <a:gridCol w="1712231"/>
                <a:gridCol w="1578281"/>
                <a:gridCol w="1949482"/>
                <a:gridCol w="1604817"/>
              </a:tblGrid>
              <a:tr h="434392"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28800" indent="4572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86000" indent="4572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3200" indent="4572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0400" indent="4572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Функциональное направление</a:t>
                      </a:r>
                    </a:p>
                  </a:txBody>
                  <a:tcPr marL="68577" marR="68577" marT="34308" marB="34308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28800" indent="4572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86000" indent="4572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3200" indent="4572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0400" indent="4572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Кол-во организаций за 2016 </a:t>
                      </a:r>
                    </a:p>
                  </a:txBody>
                  <a:tcPr marL="68577" marR="68577" marT="34308" marB="34308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28800" indent="4572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86000" indent="4572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3200" indent="4572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0400" indent="4572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Кол-во документов </a:t>
                      </a:r>
                    </a:p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 2016</a:t>
                      </a:r>
                    </a:p>
                  </a:txBody>
                  <a:tcPr marL="68577" marR="68577" marT="34308" marB="34308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28800" indent="4572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86000" indent="4572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3200" indent="4572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0400" indent="4572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Кол-во организаций за 2017 </a:t>
                      </a:r>
                    </a:p>
                  </a:txBody>
                  <a:tcPr marL="68577" marR="68577" marT="34308" marB="34308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28800" indent="4572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86000" indent="4572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3200" indent="4572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0400" indent="4572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Кол-во документов за 2017</a:t>
                      </a:r>
                    </a:p>
                  </a:txBody>
                  <a:tcPr marL="68577" marR="68577" marT="34308" marB="34308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E75B6"/>
                    </a:solidFill>
                  </a:tcPr>
                </a:tc>
              </a:tr>
              <a:tr h="761294"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28800" indent="4572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86000" indent="4572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3200" indent="4572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0400" indent="4572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03864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Ведение реестра соглашений</a:t>
                      </a:r>
                    </a:p>
                  </a:txBody>
                  <a:tcPr marL="68577" marR="68577" marT="34308" marB="34308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 ГРБС через ПУР </a:t>
                      </a:r>
                      <a:r>
                        <a:rPr kumimoji="0" lang="ru-RU" altLang="ru-RU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kumimoji="0" lang="ru-RU" altLang="ru-RU" sz="1100" b="1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Минпромторг</a:t>
                      </a:r>
                      <a:r>
                        <a:rPr kumimoji="0" lang="ru-RU" altLang="ru-RU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kumimoji="0" lang="ru-RU" altLang="ru-RU" sz="1100" b="1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Росавтодор</a:t>
                      </a:r>
                      <a:r>
                        <a:rPr kumimoji="0" lang="ru-RU" altLang="ru-RU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kumimoji="0" lang="ru-RU" altLang="ru-RU" sz="1100" b="1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Минкультура</a:t>
                      </a:r>
                      <a:r>
                        <a:rPr kumimoji="0" lang="ru-RU" altLang="ru-RU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)</a:t>
                      </a:r>
                      <a:endParaRPr kumimoji="0" lang="ru-RU" sz="11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77" marR="68577" marT="34308" marB="34308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5011 (через ПУР)</a:t>
                      </a:r>
                      <a:endParaRPr kumimoji="0" lang="ru-RU" sz="11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77" marR="68577" marT="34308" marB="34308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28800" indent="4572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86000" indent="4572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3200" indent="4572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0400" indent="4572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 ГРБС через ПУР (</a:t>
                      </a:r>
                      <a:r>
                        <a:rPr kumimoji="0" lang="ru-RU" altLang="ru-RU" sz="1100" b="1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Минпромторг</a:t>
                      </a:r>
                      <a:r>
                        <a:rPr kumimoji="0" lang="ru-RU" altLang="ru-RU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kumimoji="0" lang="ru-RU" altLang="ru-RU" sz="1100" b="1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Росавтодор</a:t>
                      </a:r>
                      <a:r>
                        <a:rPr kumimoji="0" lang="ru-RU" altLang="ru-RU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)</a:t>
                      </a:r>
                    </a:p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 ГРБС через БП (ФАНО, </a:t>
                      </a:r>
                      <a:r>
                        <a:rPr kumimoji="0" lang="ru-RU" altLang="ru-RU" sz="1100" b="1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Минкультура</a:t>
                      </a:r>
                      <a:r>
                        <a:rPr kumimoji="0" lang="ru-RU" altLang="ru-RU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68577" marR="68577" marT="34308" marB="34308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28800" indent="4572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86000" indent="4572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3200" indent="4572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0400" indent="4572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362 (через ПУР)</a:t>
                      </a:r>
                    </a:p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1 994 (через ПБП)</a:t>
                      </a:r>
                    </a:p>
                  </a:txBody>
                  <a:tcPr marL="68577" marR="68577" marT="34308" marB="34308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3288"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28800" indent="4572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86000" indent="4572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3200" indent="4572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0400" indent="4572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03864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Учет БО </a:t>
                      </a:r>
                    </a:p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03864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(закупочные через ПУЗ)</a:t>
                      </a:r>
                    </a:p>
                  </a:txBody>
                  <a:tcPr marL="68577" marR="68577" marT="34308" marB="34308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5 216 ПБС</a:t>
                      </a:r>
                      <a:endParaRPr kumimoji="0" lang="ru-RU" sz="11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77" marR="68577" marT="34308" marB="34308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28 939 СБО</a:t>
                      </a:r>
                      <a:endParaRPr kumimoji="0" lang="ru-RU" sz="11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77" marR="68577" marT="34308" marB="34308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28800" indent="4572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86000" indent="4572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3200" indent="4572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0400" indent="4572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58 пилотные ПБС</a:t>
                      </a:r>
                    </a:p>
                  </a:txBody>
                  <a:tcPr marL="68577" marR="68577" marT="34308" marB="34308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28800" indent="4572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86000" indent="4572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3200" indent="4572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0400" indent="4572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1 476 </a:t>
                      </a:r>
                      <a:r>
                        <a:rPr kumimoji="0" lang="ru-RU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СБО</a:t>
                      </a:r>
                    </a:p>
                  </a:txBody>
                  <a:tcPr marL="68577" marR="68577" marT="34308" marB="34308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61294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28800" indent="4572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86000" indent="4572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3200" indent="4572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0400" indent="4572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03864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Учет БО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03864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(малые закупки,  ИД/РНО, иные через ПУР)</a:t>
                      </a:r>
                    </a:p>
                  </a:txBody>
                  <a:tcPr marL="68577" marR="68577" marT="34308" marB="34308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3 155 ПБС</a:t>
                      </a:r>
                      <a:endParaRPr kumimoji="0" lang="ru-RU" sz="11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77" marR="68577" marT="34308" marB="34308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17 600 СБО</a:t>
                      </a:r>
                      <a:endParaRPr kumimoji="0" lang="ru-RU" sz="11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77" marR="68577" marT="34308" marB="34308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28800" indent="4572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86000" indent="4572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3200" indent="4572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0400" indent="4572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2 454 ПБС</a:t>
                      </a:r>
                    </a:p>
                  </a:txBody>
                  <a:tcPr marL="68577" marR="68577" marT="34308" marB="34308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28800" indent="4572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86000" indent="4572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3200" indent="4572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0400" indent="4572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ru-RU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39</a:t>
                      </a:r>
                      <a:r>
                        <a:rPr kumimoji="0" lang="ru-RU" altLang="ru-RU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altLang="ru-RU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669</a:t>
                      </a:r>
                      <a:r>
                        <a:rPr kumimoji="0" lang="ru-RU" altLang="ru-RU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СБО</a:t>
                      </a:r>
                    </a:p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1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77" marR="68577" marT="34308" marB="34308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3288"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28800" indent="4572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86000" indent="4572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3200" indent="4572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0400" indent="4572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03864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Учет денежных обязательств</a:t>
                      </a:r>
                    </a:p>
                  </a:txBody>
                  <a:tcPr marL="68577" marR="68577" marT="34308" marB="34308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</a:t>
                      </a:r>
                      <a:endParaRPr kumimoji="0" lang="ru-RU" sz="11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77" marR="68577" marT="34308" marB="34308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</a:t>
                      </a:r>
                      <a:endParaRPr kumimoji="0" lang="ru-RU" sz="11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77" marR="68577" marT="34308" marB="34308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28800" indent="4572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86000" indent="4572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3200" indent="4572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0400" indent="4572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174 ПБС</a:t>
                      </a:r>
                    </a:p>
                  </a:txBody>
                  <a:tcPr marL="68577" marR="68577" marT="34308" marB="34308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28800" indent="4572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86000" indent="4572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3200" indent="4572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0400" indent="4572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1 694 СДО</a:t>
                      </a:r>
                    </a:p>
                  </a:txBody>
                  <a:tcPr marL="68577" marR="68577" marT="34308" marB="34308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3288"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28800" indent="4572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86000" indent="4572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3200" indent="4572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0400" indent="4572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03864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Ведение реестра </a:t>
                      </a:r>
                      <a:r>
                        <a:rPr kumimoji="0" lang="ru-RU" altLang="ru-RU" sz="11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203864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госзаданий</a:t>
                      </a:r>
                      <a:endParaRPr kumimoji="0" lang="ru-RU" alt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03864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77" marR="68577" marT="34308" marB="34308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59 ГРБС</a:t>
                      </a:r>
                    </a:p>
                  </a:txBody>
                  <a:tcPr marL="68577" marR="68577" marT="34308" marB="34308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7042 </a:t>
                      </a:r>
                      <a:r>
                        <a:rPr kumimoji="0" lang="ru-RU" altLang="ru-RU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ГЗ</a:t>
                      </a:r>
                      <a:endParaRPr kumimoji="0" lang="ru-RU" sz="11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77" marR="68577" marT="34308" marB="34308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28800" indent="4572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86000" indent="4572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3200" indent="4572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0400" indent="4572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59 ГРБС</a:t>
                      </a:r>
                    </a:p>
                  </a:txBody>
                  <a:tcPr marL="68577" marR="68577" marT="34308" marB="34308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28800" indent="4572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86000" indent="4572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3200" indent="4572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0400" indent="4572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2 891 ГЗ</a:t>
                      </a:r>
                    </a:p>
                  </a:txBody>
                  <a:tcPr marL="68577" marR="68577" marT="34308" marB="34308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92542"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03864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Централизация данных по л/с</a:t>
                      </a:r>
                    </a:p>
                  </a:txBody>
                  <a:tcPr marL="68577" marR="68577" marT="34308" marB="34308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77" marR="68577" marT="34308" marB="34308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по 41 л/с: </a:t>
                      </a:r>
                      <a:r>
                        <a:rPr kumimoji="0" lang="ru-RU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20522</a:t>
                      </a:r>
                      <a:r>
                        <a:rPr kumimoji="0" lang="ru-RU" altLang="ru-RU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Описей</a:t>
                      </a:r>
                    </a:p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по 03,14 л/с: </a:t>
                      </a:r>
                      <a:r>
                        <a:rPr kumimoji="0" lang="ru-RU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2676</a:t>
                      </a:r>
                      <a:r>
                        <a:rPr kumimoji="0" lang="ru-RU" altLang="ru-RU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Описей</a:t>
                      </a:r>
                    </a:p>
                  </a:txBody>
                  <a:tcPr marL="68577" marR="68577" marT="34308" marB="34308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86 ТОФК</a:t>
                      </a:r>
                    </a:p>
                  </a:txBody>
                  <a:tcPr marL="68577" marR="68577" marT="34308" marB="34308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по 41 л/с: 3347 Описей</a:t>
                      </a:r>
                    </a:p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по 03,14 л/с: 3244 Описей</a:t>
                      </a:r>
                    </a:p>
                  </a:txBody>
                  <a:tcPr marL="68577" marR="68577" marT="34308" marB="34308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" name="Прямоугольник 6"/>
          <p:cNvSpPr>
            <a:spLocks noChangeArrowheads="1"/>
          </p:cNvSpPr>
          <p:nvPr/>
        </p:nvSpPr>
        <p:spPr bwMode="auto">
          <a:xfrm>
            <a:off x="3005138" y="47625"/>
            <a:ext cx="6005512" cy="53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/>
          <a:p>
            <a:pPr algn="ctr" eaLnBrk="1" hangingPunct="1">
              <a:defRPr/>
            </a:pPr>
            <a:r>
              <a:rPr lang="ru-RU" altLang="ru-RU" sz="1500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 panose="020B0604020202020204" pitchFamily="34" charset="0"/>
              </a:rPr>
              <a:t>Статистика внедрения подсистемы управления расходами</a:t>
            </a:r>
          </a:p>
          <a:p>
            <a:pPr algn="ctr" eaLnBrk="1" hangingPunct="1">
              <a:defRPr/>
            </a:pPr>
            <a:r>
              <a:rPr lang="ru-RU" altLang="ru-RU" sz="1500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 panose="020B0604020202020204" pitchFamily="34" charset="0"/>
              </a:rPr>
              <a:t> за 2016 год и 1й квартал 2017 года</a:t>
            </a: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Номер слайда 3"/>
          <p:cNvSpPr>
            <a:spLocks noGrp="1"/>
          </p:cNvSpPr>
          <p:nvPr>
            <p:ph type="sldNum" sz="quarter" idx="12"/>
          </p:nvPr>
        </p:nvSpPr>
        <p:spPr bwMode="auto">
          <a:xfrm>
            <a:off x="7046913" y="4826000"/>
            <a:ext cx="2057400" cy="2730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ru-RU" altLang="ru-RU" sz="10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8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355600" y="1293813"/>
          <a:ext cx="8428038" cy="3379787"/>
        </p:xfrm>
        <a:graphic>
          <a:graphicData uri="http://schemas.openxmlformats.org/drawingml/2006/table">
            <a:tbl>
              <a:tblPr/>
              <a:tblGrid>
                <a:gridCol w="2808785"/>
                <a:gridCol w="5619253"/>
              </a:tblGrid>
              <a:tr h="281990"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28800" indent="4572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86000" indent="4572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3200" indent="4572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0400" indent="4572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Функциональное направление</a:t>
                      </a:r>
                    </a:p>
                  </a:txBody>
                  <a:tcPr marL="68584" marR="68584" marT="34293" marB="34293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28800" indent="4572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86000" indent="4572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3200" indent="4572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0400" indent="4572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4" marR="68584" marT="34293" marB="34293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E75B6"/>
                    </a:solidFill>
                  </a:tcPr>
                </a:tc>
              </a:tr>
              <a:tr h="525432"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28800" indent="4572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86000" indent="4572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3200" indent="4572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0400" indent="4572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03864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Формирование планов закупок и планов – графиков закупок в УЗ</a:t>
                      </a:r>
                    </a:p>
                  </a:txBody>
                  <a:tcPr marL="68584" marR="68584" marT="34293" marB="34293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28800" indent="4572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86000" indent="4572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3200" indent="4572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0400" indent="4572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03864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4" marR="68584" marT="34293" marB="34293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35958"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28800" indent="4572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86000" indent="4572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3200" indent="4572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0400" indent="4572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03864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Контроль планов закупок </a:t>
                      </a:r>
                    </a:p>
                  </a:txBody>
                  <a:tcPr marL="68584" marR="68584" marT="34293" marB="34293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28800" indent="4572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86000" indent="4572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3200" indent="4572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0400" indent="4572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03864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4" marR="68584" marT="34293" marB="34293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08799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28800" indent="4572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86000" indent="4572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3200" indent="4572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0400" indent="4572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03864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Контроль планов – графиков закупок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03864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4" marR="68584" marT="34293" marB="34293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28800" indent="4572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86000" indent="4572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3200" indent="4572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0400" indent="4572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03864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4" marR="68584" marT="34293" marB="34293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1009"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28800" indent="4572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86000" indent="4572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3200" indent="4572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0400" indent="4572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03864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Контроль извещений и протоколов</a:t>
                      </a:r>
                    </a:p>
                  </a:txBody>
                  <a:tcPr marL="68584" marR="68584" marT="34293" marB="34293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28800" indent="4572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86000" indent="4572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3200" indent="4572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0400" indent="4572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03864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4" marR="68584" marT="34293" marB="34293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86599"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28800" indent="4572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86000" indent="4572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3200" indent="4572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0400" indent="4572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03864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Контроль сведений о контрактах</a:t>
                      </a:r>
                    </a:p>
                  </a:txBody>
                  <a:tcPr marL="68584" marR="68584" marT="34293" marB="34293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1828800" indent="4572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286000" indent="4572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2743200" indent="4572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200400" indent="4572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03864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4" marR="68584" marT="34293" marB="34293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" name="Прямоугольник 6"/>
          <p:cNvSpPr>
            <a:spLocks noChangeArrowheads="1"/>
          </p:cNvSpPr>
          <p:nvPr/>
        </p:nvSpPr>
        <p:spPr bwMode="auto">
          <a:xfrm>
            <a:off x="3005138" y="74613"/>
            <a:ext cx="6005512" cy="53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/>
          <a:p>
            <a:pPr algn="ctr" eaLnBrk="1" hangingPunct="1">
              <a:defRPr/>
            </a:pPr>
            <a:r>
              <a:rPr lang="ru-RU" altLang="ru-RU" sz="1500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 panose="020B0604020202020204" pitchFamily="34" charset="0"/>
              </a:rPr>
              <a:t>Мероприятия по внедрению ГИИС «Электронный бюджет».</a:t>
            </a:r>
            <a:r>
              <a:rPr lang="en-US" altLang="ru-RU" sz="1500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 panose="020B0604020202020204" pitchFamily="34" charset="0"/>
              </a:rPr>
              <a:t> </a:t>
            </a:r>
            <a:r>
              <a:rPr lang="ru-RU" altLang="ru-RU" sz="1500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 panose="020B0604020202020204" pitchFamily="34" charset="0"/>
              </a:rPr>
              <a:t>Статистика внедрения подсистемы управления закупками в 2017 г.</a:t>
            </a:r>
          </a:p>
        </p:txBody>
      </p:sp>
      <p:grpSp>
        <p:nvGrpSpPr>
          <p:cNvPr id="11291" name="Группа 6"/>
          <p:cNvGrpSpPr>
            <a:grpSpLocks/>
          </p:cNvGrpSpPr>
          <p:nvPr/>
        </p:nvGrpSpPr>
        <p:grpSpPr bwMode="auto">
          <a:xfrm>
            <a:off x="3273425" y="1381125"/>
            <a:ext cx="1235075" cy="371475"/>
            <a:chOff x="3272920" y="1381059"/>
            <a:chExt cx="1236018" cy="372067"/>
          </a:xfrm>
        </p:grpSpPr>
        <p:sp>
          <p:nvSpPr>
            <p:cNvPr id="3" name="Пятиугольник 2"/>
            <p:cNvSpPr/>
            <p:nvPr/>
          </p:nvSpPr>
          <p:spPr>
            <a:xfrm rot="5400000">
              <a:off x="3720796" y="964984"/>
              <a:ext cx="340266" cy="1236018"/>
            </a:xfrm>
            <a:prstGeom prst="homePlate">
              <a:avLst>
                <a:gd name="adj" fmla="val 27778"/>
              </a:avLst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1342" name="TextBox 3"/>
            <p:cNvSpPr txBox="1">
              <a:spLocks noChangeArrowheads="1"/>
            </p:cNvSpPr>
            <p:nvPr/>
          </p:nvSpPr>
          <p:spPr bwMode="auto">
            <a:xfrm>
              <a:off x="3272920" y="1381059"/>
              <a:ext cx="1236015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ru-RU" altLang="ru-RU" sz="900" b="1">
                  <a:solidFill>
                    <a:schemeClr val="bg1"/>
                  </a:solidFill>
                </a:rPr>
                <a:t>Приступили к работе в УЗ</a:t>
              </a: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3370263" y="1752600"/>
            <a:ext cx="1041400" cy="3397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11 500 </a:t>
            </a:r>
            <a:r>
              <a:rPr lang="ru-RU" sz="1000" dirty="0"/>
              <a:t>орг.</a:t>
            </a:r>
          </a:p>
        </p:txBody>
      </p:sp>
      <p:grpSp>
        <p:nvGrpSpPr>
          <p:cNvPr id="11293" name="Группа 8"/>
          <p:cNvGrpSpPr>
            <a:grpSpLocks/>
          </p:cNvGrpSpPr>
          <p:nvPr/>
        </p:nvGrpSpPr>
        <p:grpSpPr bwMode="auto">
          <a:xfrm>
            <a:off x="4554538" y="1374775"/>
            <a:ext cx="1235075" cy="371475"/>
            <a:chOff x="3272920" y="1381059"/>
            <a:chExt cx="1236018" cy="372067"/>
          </a:xfrm>
        </p:grpSpPr>
        <p:sp>
          <p:nvSpPr>
            <p:cNvPr id="10" name="Пятиугольник 9"/>
            <p:cNvSpPr/>
            <p:nvPr/>
          </p:nvSpPr>
          <p:spPr>
            <a:xfrm rot="5400000">
              <a:off x="3720796" y="964984"/>
              <a:ext cx="340266" cy="1236018"/>
            </a:xfrm>
            <a:prstGeom prst="homePlate">
              <a:avLst>
                <a:gd name="adj" fmla="val 27778"/>
              </a:avLst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1340" name="TextBox 10"/>
            <p:cNvSpPr txBox="1">
              <a:spLocks noChangeArrowheads="1"/>
            </p:cNvSpPr>
            <p:nvPr/>
          </p:nvSpPr>
          <p:spPr bwMode="auto">
            <a:xfrm>
              <a:off x="3272920" y="1381059"/>
              <a:ext cx="1236015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ru-RU" altLang="ru-RU" sz="900" b="1">
                  <a:solidFill>
                    <a:schemeClr val="bg1"/>
                  </a:solidFill>
                </a:rPr>
                <a:t>Сформировали ПЗ в УЗ</a:t>
              </a: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4651375" y="1752600"/>
            <a:ext cx="1041400" cy="3397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10 200 </a:t>
            </a:r>
            <a:r>
              <a:rPr lang="ru-RU" sz="1000" dirty="0"/>
              <a:t>орг.</a:t>
            </a:r>
          </a:p>
        </p:txBody>
      </p:sp>
      <p:grpSp>
        <p:nvGrpSpPr>
          <p:cNvPr id="11295" name="Группа 12"/>
          <p:cNvGrpSpPr>
            <a:grpSpLocks/>
          </p:cNvGrpSpPr>
          <p:nvPr/>
        </p:nvGrpSpPr>
        <p:grpSpPr bwMode="auto">
          <a:xfrm>
            <a:off x="5840413" y="1376363"/>
            <a:ext cx="1236662" cy="373062"/>
            <a:chOff x="3272920" y="1381059"/>
            <a:chExt cx="1236018" cy="372067"/>
          </a:xfrm>
        </p:grpSpPr>
        <p:sp>
          <p:nvSpPr>
            <p:cNvPr id="14" name="Пятиугольник 13"/>
            <p:cNvSpPr/>
            <p:nvPr/>
          </p:nvSpPr>
          <p:spPr>
            <a:xfrm rot="5400000">
              <a:off x="3720728" y="964916"/>
              <a:ext cx="340402" cy="1236018"/>
            </a:xfrm>
            <a:prstGeom prst="homePlate">
              <a:avLst>
                <a:gd name="adj" fmla="val 27778"/>
              </a:avLst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1338" name="TextBox 14"/>
            <p:cNvSpPr txBox="1">
              <a:spLocks noChangeArrowheads="1"/>
            </p:cNvSpPr>
            <p:nvPr/>
          </p:nvSpPr>
          <p:spPr bwMode="auto">
            <a:xfrm>
              <a:off x="3272920" y="1381059"/>
              <a:ext cx="1236015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ru-RU" altLang="ru-RU" sz="900" b="1">
                  <a:solidFill>
                    <a:schemeClr val="bg1"/>
                  </a:solidFill>
                </a:rPr>
                <a:t>Сформировали ПГЗ в в УЗ</a:t>
              </a:r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5988050" y="1752600"/>
            <a:ext cx="1041400" cy="3397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8 106 </a:t>
            </a:r>
            <a:r>
              <a:rPr lang="ru-RU" sz="1000" dirty="0"/>
              <a:t>орг.</a:t>
            </a:r>
          </a:p>
        </p:txBody>
      </p:sp>
      <p:grpSp>
        <p:nvGrpSpPr>
          <p:cNvPr id="11297" name="Группа 16"/>
          <p:cNvGrpSpPr>
            <a:grpSpLocks/>
          </p:cNvGrpSpPr>
          <p:nvPr/>
        </p:nvGrpSpPr>
        <p:grpSpPr bwMode="auto">
          <a:xfrm>
            <a:off x="7159625" y="1343025"/>
            <a:ext cx="1581150" cy="390525"/>
            <a:chOff x="3272920" y="1362141"/>
            <a:chExt cx="1236018" cy="390985"/>
          </a:xfrm>
        </p:grpSpPr>
        <p:sp>
          <p:nvSpPr>
            <p:cNvPr id="18" name="Пятиугольник 17"/>
            <p:cNvSpPr/>
            <p:nvPr/>
          </p:nvSpPr>
          <p:spPr>
            <a:xfrm rot="5400000">
              <a:off x="3720866" y="965055"/>
              <a:ext cx="340125" cy="1236018"/>
            </a:xfrm>
            <a:prstGeom prst="homePlate">
              <a:avLst>
                <a:gd name="adj" fmla="val 27778"/>
              </a:avLst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1336" name="TextBox 18"/>
            <p:cNvSpPr txBox="1">
              <a:spLocks noChangeArrowheads="1"/>
            </p:cNvSpPr>
            <p:nvPr/>
          </p:nvSpPr>
          <p:spPr bwMode="auto">
            <a:xfrm>
              <a:off x="3272920" y="1362141"/>
              <a:ext cx="1236015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ru-RU" altLang="ru-RU" sz="900" b="1">
                  <a:solidFill>
                    <a:schemeClr val="bg1"/>
                  </a:solidFill>
                </a:rPr>
                <a:t>На текущий момент продолжают работу в УЗ</a:t>
              </a:r>
            </a:p>
          </p:txBody>
        </p:sp>
      </p:grpSp>
      <p:sp>
        <p:nvSpPr>
          <p:cNvPr id="20" name="TextBox 19"/>
          <p:cNvSpPr txBox="1"/>
          <p:nvPr/>
        </p:nvSpPr>
        <p:spPr>
          <a:xfrm>
            <a:off x="7429500" y="1752600"/>
            <a:ext cx="1041400" cy="3397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3 717 </a:t>
            </a:r>
            <a:r>
              <a:rPr lang="ru-RU" sz="1000" dirty="0"/>
              <a:t>орг.</a:t>
            </a:r>
          </a:p>
        </p:txBody>
      </p:sp>
      <p:grpSp>
        <p:nvGrpSpPr>
          <p:cNvPr id="11299" name="Группа 7"/>
          <p:cNvGrpSpPr>
            <a:grpSpLocks/>
          </p:cNvGrpSpPr>
          <p:nvPr/>
        </p:nvGrpSpPr>
        <p:grpSpPr bwMode="auto">
          <a:xfrm>
            <a:off x="3241675" y="2000250"/>
            <a:ext cx="3513138" cy="735013"/>
            <a:chOff x="3241390" y="2000121"/>
            <a:chExt cx="3513083" cy="735831"/>
          </a:xfrm>
        </p:grpSpPr>
        <p:grpSp>
          <p:nvGrpSpPr>
            <p:cNvPr id="11327" name="Группа 20"/>
            <p:cNvGrpSpPr>
              <a:grpSpLocks/>
            </p:cNvGrpSpPr>
            <p:nvPr/>
          </p:nvGrpSpPr>
          <p:grpSpPr bwMode="auto">
            <a:xfrm>
              <a:off x="3241390" y="2025344"/>
              <a:ext cx="1507185" cy="372067"/>
              <a:chOff x="3227727" y="1381059"/>
              <a:chExt cx="1507185" cy="372067"/>
            </a:xfrm>
          </p:grpSpPr>
          <p:sp>
            <p:nvSpPr>
              <p:cNvPr id="22" name="Пятиугольник 21"/>
              <p:cNvSpPr/>
              <p:nvPr/>
            </p:nvSpPr>
            <p:spPr>
              <a:xfrm rot="5400000">
                <a:off x="3833156" y="852069"/>
                <a:ext cx="340103" cy="1462065"/>
              </a:xfrm>
              <a:prstGeom prst="homePlate">
                <a:avLst>
                  <a:gd name="adj" fmla="val 16667"/>
                </a:avLst>
              </a:prstGeom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ru-RU"/>
              </a:p>
            </p:txBody>
          </p:sp>
          <p:sp>
            <p:nvSpPr>
              <p:cNvPr id="11334" name="TextBox 22"/>
              <p:cNvSpPr txBox="1">
                <a:spLocks noChangeArrowheads="1"/>
              </p:cNvSpPr>
              <p:nvPr/>
            </p:nvSpPr>
            <p:spPr bwMode="auto">
              <a:xfrm>
                <a:off x="3227727" y="1381059"/>
                <a:ext cx="1507185" cy="3539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/>
              <a:p>
                <a:pPr algn="ctr"/>
                <a:r>
                  <a:rPr lang="ru-RU" altLang="ru-RU" sz="900" b="1">
                    <a:solidFill>
                      <a:schemeClr val="bg1"/>
                    </a:solidFill>
                  </a:rPr>
                  <a:t> </a:t>
                </a:r>
                <a:r>
                  <a:rPr lang="ru-RU" altLang="ru-RU" sz="800" b="1">
                    <a:solidFill>
                      <a:schemeClr val="bg1"/>
                    </a:solidFill>
                  </a:rPr>
                  <a:t>Количество организаций, направивших на контроль ПЗ</a:t>
                </a:r>
              </a:p>
            </p:txBody>
          </p:sp>
        </p:grpSp>
        <p:sp>
          <p:nvSpPr>
            <p:cNvPr id="24" name="TextBox 23"/>
            <p:cNvSpPr txBox="1"/>
            <p:nvPr/>
          </p:nvSpPr>
          <p:spPr>
            <a:xfrm>
              <a:off x="3474749" y="2372009"/>
              <a:ext cx="1177907" cy="338514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ru-RU" sz="16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164 916 </a:t>
              </a:r>
              <a:r>
                <a:rPr lang="ru-RU" sz="1000" dirty="0"/>
                <a:t>орг.</a:t>
              </a:r>
            </a:p>
          </p:txBody>
        </p:sp>
        <p:grpSp>
          <p:nvGrpSpPr>
            <p:cNvPr id="11329" name="Группа 24"/>
            <p:cNvGrpSpPr>
              <a:grpSpLocks/>
            </p:cNvGrpSpPr>
            <p:nvPr/>
          </p:nvGrpSpPr>
          <p:grpSpPr bwMode="auto">
            <a:xfrm>
              <a:off x="4951422" y="2000121"/>
              <a:ext cx="1803051" cy="384679"/>
              <a:chOff x="3227727" y="1368447"/>
              <a:chExt cx="1803051" cy="384679"/>
            </a:xfrm>
          </p:grpSpPr>
          <p:sp>
            <p:nvSpPr>
              <p:cNvPr id="26" name="Пятиугольник 25"/>
              <p:cNvSpPr/>
              <p:nvPr/>
            </p:nvSpPr>
            <p:spPr>
              <a:xfrm rot="5400000">
                <a:off x="3981264" y="703537"/>
                <a:ext cx="340103" cy="1758923"/>
              </a:xfrm>
              <a:prstGeom prst="homePlate">
                <a:avLst>
                  <a:gd name="adj" fmla="val 16667"/>
                </a:avLst>
              </a:prstGeom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ru-RU"/>
              </a:p>
            </p:txBody>
          </p:sp>
          <p:sp>
            <p:nvSpPr>
              <p:cNvPr id="11332" name="TextBox 26"/>
              <p:cNvSpPr txBox="1">
                <a:spLocks noChangeArrowheads="1"/>
              </p:cNvSpPr>
              <p:nvPr/>
            </p:nvSpPr>
            <p:spPr bwMode="auto">
              <a:xfrm>
                <a:off x="3227727" y="1368447"/>
                <a:ext cx="1752076" cy="3539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/>
              <a:p>
                <a:pPr algn="ctr"/>
                <a:r>
                  <a:rPr lang="ru-RU" altLang="ru-RU" sz="900" b="1">
                    <a:solidFill>
                      <a:schemeClr val="bg1"/>
                    </a:solidFill>
                  </a:rPr>
                  <a:t> </a:t>
                </a:r>
                <a:r>
                  <a:rPr lang="ru-RU" altLang="ru-RU" sz="800" b="1">
                    <a:solidFill>
                      <a:schemeClr val="bg1"/>
                    </a:solidFill>
                  </a:rPr>
                  <a:t>Количество размещенных на ЕИС ПЗ, прошедших контроль</a:t>
                </a:r>
              </a:p>
            </p:txBody>
          </p:sp>
        </p:grpSp>
        <p:sp>
          <p:nvSpPr>
            <p:cNvPr id="28" name="TextBox 27"/>
            <p:cNvSpPr txBox="1"/>
            <p:nvPr/>
          </p:nvSpPr>
          <p:spPr>
            <a:xfrm>
              <a:off x="5206684" y="2397438"/>
              <a:ext cx="1168382" cy="338514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ru-RU" sz="16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160 387 </a:t>
              </a:r>
              <a:r>
                <a:rPr lang="ru-RU" sz="1000" dirty="0"/>
                <a:t>док.</a:t>
              </a:r>
            </a:p>
          </p:txBody>
        </p:sp>
      </p:grpSp>
      <p:grpSp>
        <p:nvGrpSpPr>
          <p:cNvPr id="11300" name="Группа 29"/>
          <p:cNvGrpSpPr>
            <a:grpSpLocks/>
          </p:cNvGrpSpPr>
          <p:nvPr/>
        </p:nvGrpSpPr>
        <p:grpSpPr bwMode="auto">
          <a:xfrm>
            <a:off x="3233738" y="2649538"/>
            <a:ext cx="3521075" cy="736600"/>
            <a:chOff x="3225623" y="2000121"/>
            <a:chExt cx="3521492" cy="735831"/>
          </a:xfrm>
        </p:grpSpPr>
        <p:grpSp>
          <p:nvGrpSpPr>
            <p:cNvPr id="11319" name="Группа 30"/>
            <p:cNvGrpSpPr>
              <a:grpSpLocks/>
            </p:cNvGrpSpPr>
            <p:nvPr/>
          </p:nvGrpSpPr>
          <p:grpSpPr bwMode="auto">
            <a:xfrm>
              <a:off x="3225623" y="2018108"/>
              <a:ext cx="1583913" cy="379303"/>
              <a:chOff x="3211960" y="1373823"/>
              <a:chExt cx="1583913" cy="379303"/>
            </a:xfrm>
          </p:grpSpPr>
          <p:sp>
            <p:nvSpPr>
              <p:cNvPr id="37" name="Пятиугольник 36"/>
              <p:cNvSpPr/>
              <p:nvPr/>
            </p:nvSpPr>
            <p:spPr>
              <a:xfrm rot="5400000">
                <a:off x="3833739" y="851479"/>
                <a:ext cx="340956" cy="1463849"/>
              </a:xfrm>
              <a:prstGeom prst="homePlate">
                <a:avLst>
                  <a:gd name="adj" fmla="val 16667"/>
                </a:avLst>
              </a:prstGeom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ru-RU"/>
              </a:p>
            </p:txBody>
          </p:sp>
          <p:sp>
            <p:nvSpPr>
              <p:cNvPr id="11326" name="TextBox 37"/>
              <p:cNvSpPr txBox="1">
                <a:spLocks noChangeArrowheads="1"/>
              </p:cNvSpPr>
              <p:nvPr/>
            </p:nvSpPr>
            <p:spPr bwMode="auto">
              <a:xfrm>
                <a:off x="3211960" y="1373823"/>
                <a:ext cx="1583913" cy="3539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/>
              <a:p>
                <a:pPr algn="ctr"/>
                <a:r>
                  <a:rPr lang="ru-RU" altLang="ru-RU" sz="900" b="1">
                    <a:solidFill>
                      <a:schemeClr val="bg1"/>
                    </a:solidFill>
                  </a:rPr>
                  <a:t> </a:t>
                </a:r>
                <a:r>
                  <a:rPr lang="ru-RU" altLang="ru-RU" sz="800" b="1">
                    <a:solidFill>
                      <a:schemeClr val="bg1"/>
                    </a:solidFill>
                  </a:rPr>
                  <a:t>Количество организаций, направивших на контроль ПГЗ</a:t>
                </a:r>
              </a:p>
            </p:txBody>
          </p:sp>
        </p:grpSp>
        <p:sp>
          <p:nvSpPr>
            <p:cNvPr id="32" name="TextBox 31"/>
            <p:cNvSpPr txBox="1"/>
            <p:nvPr/>
          </p:nvSpPr>
          <p:spPr>
            <a:xfrm>
              <a:off x="3474890" y="2372794"/>
              <a:ext cx="1170127" cy="33778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ru-RU" sz="16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161 789 </a:t>
              </a:r>
              <a:r>
                <a:rPr lang="ru-RU" sz="1000" dirty="0"/>
                <a:t>орг.</a:t>
              </a:r>
            </a:p>
          </p:txBody>
        </p:sp>
        <p:grpSp>
          <p:nvGrpSpPr>
            <p:cNvPr id="11321" name="Группа 32"/>
            <p:cNvGrpSpPr>
              <a:grpSpLocks/>
            </p:cNvGrpSpPr>
            <p:nvPr/>
          </p:nvGrpSpPr>
          <p:grpSpPr bwMode="auto">
            <a:xfrm>
              <a:off x="4951422" y="2000121"/>
              <a:ext cx="1795693" cy="384679"/>
              <a:chOff x="3227727" y="1368447"/>
              <a:chExt cx="1795693" cy="384679"/>
            </a:xfrm>
          </p:grpSpPr>
          <p:sp>
            <p:nvSpPr>
              <p:cNvPr id="35" name="Пятиугольник 34"/>
              <p:cNvSpPr/>
              <p:nvPr/>
            </p:nvSpPr>
            <p:spPr>
              <a:xfrm rot="5400000">
                <a:off x="3977332" y="707718"/>
                <a:ext cx="340956" cy="1751221"/>
              </a:xfrm>
              <a:prstGeom prst="homePlate">
                <a:avLst>
                  <a:gd name="adj" fmla="val 16667"/>
                </a:avLst>
              </a:prstGeom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ru-RU"/>
              </a:p>
            </p:txBody>
          </p:sp>
          <p:sp>
            <p:nvSpPr>
              <p:cNvPr id="11324" name="TextBox 35"/>
              <p:cNvSpPr txBox="1">
                <a:spLocks noChangeArrowheads="1"/>
              </p:cNvSpPr>
              <p:nvPr/>
            </p:nvSpPr>
            <p:spPr bwMode="auto">
              <a:xfrm>
                <a:off x="3227727" y="1368447"/>
                <a:ext cx="1744717" cy="3539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/>
              <a:p>
                <a:pPr algn="ctr"/>
                <a:r>
                  <a:rPr lang="ru-RU" altLang="ru-RU" sz="900" b="1">
                    <a:solidFill>
                      <a:schemeClr val="bg1"/>
                    </a:solidFill>
                  </a:rPr>
                  <a:t> </a:t>
                </a:r>
                <a:r>
                  <a:rPr lang="ru-RU" altLang="ru-RU" sz="800" b="1">
                    <a:solidFill>
                      <a:schemeClr val="bg1"/>
                    </a:solidFill>
                  </a:rPr>
                  <a:t>Количество размещенных на ЕИС ПГЗ, прошедших контроль</a:t>
                </a:r>
              </a:p>
            </p:txBody>
          </p:sp>
        </p:grpSp>
        <p:sp>
          <p:nvSpPr>
            <p:cNvPr id="34" name="TextBox 33"/>
            <p:cNvSpPr txBox="1"/>
            <p:nvPr/>
          </p:nvSpPr>
          <p:spPr>
            <a:xfrm>
              <a:off x="5207058" y="2398167"/>
              <a:ext cx="1168538" cy="33778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ru-RU" sz="16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157 826 </a:t>
              </a:r>
              <a:r>
                <a:rPr lang="ru-RU" sz="1000" dirty="0"/>
                <a:t>док.</a:t>
              </a:r>
            </a:p>
          </p:txBody>
        </p:sp>
      </p:grpSp>
      <p:grpSp>
        <p:nvGrpSpPr>
          <p:cNvPr id="11301" name="Группа 38"/>
          <p:cNvGrpSpPr>
            <a:grpSpLocks/>
          </p:cNvGrpSpPr>
          <p:nvPr/>
        </p:nvGrpSpPr>
        <p:grpSpPr bwMode="auto">
          <a:xfrm>
            <a:off x="3275013" y="3349625"/>
            <a:ext cx="3429000" cy="736600"/>
            <a:chOff x="3241390" y="2000121"/>
            <a:chExt cx="3428997" cy="735831"/>
          </a:xfrm>
        </p:grpSpPr>
        <p:grpSp>
          <p:nvGrpSpPr>
            <p:cNvPr id="11311" name="Группа 39"/>
            <p:cNvGrpSpPr>
              <a:grpSpLocks/>
            </p:cNvGrpSpPr>
            <p:nvPr/>
          </p:nvGrpSpPr>
          <p:grpSpPr bwMode="auto">
            <a:xfrm>
              <a:off x="3241390" y="2025344"/>
              <a:ext cx="1507185" cy="372067"/>
              <a:chOff x="3227727" y="1381059"/>
              <a:chExt cx="1507185" cy="372067"/>
            </a:xfrm>
          </p:grpSpPr>
          <p:sp>
            <p:nvSpPr>
              <p:cNvPr id="46" name="Пятиугольник 45"/>
              <p:cNvSpPr/>
              <p:nvPr/>
            </p:nvSpPr>
            <p:spPr>
              <a:xfrm rot="5400000">
                <a:off x="3832742" y="852362"/>
                <a:ext cx="340957" cy="1462086"/>
              </a:xfrm>
              <a:prstGeom prst="homePlate">
                <a:avLst>
                  <a:gd name="adj" fmla="val 16667"/>
                </a:avLst>
              </a:prstGeom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ru-RU"/>
              </a:p>
            </p:txBody>
          </p:sp>
          <p:sp>
            <p:nvSpPr>
              <p:cNvPr id="11318" name="TextBox 46"/>
              <p:cNvSpPr txBox="1">
                <a:spLocks noChangeArrowheads="1"/>
              </p:cNvSpPr>
              <p:nvPr/>
            </p:nvSpPr>
            <p:spPr bwMode="auto">
              <a:xfrm>
                <a:off x="3227727" y="1381059"/>
                <a:ext cx="1507185" cy="3539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/>
              <a:p>
                <a:pPr algn="ctr"/>
                <a:r>
                  <a:rPr lang="ru-RU" altLang="ru-RU" sz="900" b="1">
                    <a:solidFill>
                      <a:schemeClr val="bg1"/>
                    </a:solidFill>
                  </a:rPr>
                  <a:t> </a:t>
                </a:r>
                <a:r>
                  <a:rPr lang="ru-RU" altLang="ru-RU" sz="800" b="1">
                    <a:solidFill>
                      <a:schemeClr val="bg1"/>
                    </a:solidFill>
                  </a:rPr>
                  <a:t>Количество направленных на контроль Извещений</a:t>
                </a:r>
              </a:p>
            </p:txBody>
          </p:sp>
        </p:grpSp>
        <p:sp>
          <p:nvSpPr>
            <p:cNvPr id="41" name="TextBox 40"/>
            <p:cNvSpPr txBox="1"/>
            <p:nvPr/>
          </p:nvSpPr>
          <p:spPr>
            <a:xfrm>
              <a:off x="3474752" y="2372795"/>
              <a:ext cx="1169987" cy="337784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ru-RU" sz="16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459 941 </a:t>
              </a:r>
              <a:r>
                <a:rPr lang="ru-RU" sz="1000" dirty="0"/>
                <a:t>док.</a:t>
              </a:r>
            </a:p>
          </p:txBody>
        </p:sp>
        <p:grpSp>
          <p:nvGrpSpPr>
            <p:cNvPr id="11313" name="Группа 41"/>
            <p:cNvGrpSpPr>
              <a:grpSpLocks/>
            </p:cNvGrpSpPr>
            <p:nvPr/>
          </p:nvGrpSpPr>
          <p:grpSpPr bwMode="auto">
            <a:xfrm>
              <a:off x="4951422" y="2000121"/>
              <a:ext cx="1718965" cy="384679"/>
              <a:chOff x="3227727" y="1368447"/>
              <a:chExt cx="1718965" cy="384679"/>
            </a:xfrm>
          </p:grpSpPr>
          <p:sp>
            <p:nvSpPr>
              <p:cNvPr id="44" name="Пятиугольник 43"/>
              <p:cNvSpPr/>
              <p:nvPr/>
            </p:nvSpPr>
            <p:spPr>
              <a:xfrm rot="5400000">
                <a:off x="3938808" y="745923"/>
                <a:ext cx="340957" cy="1674811"/>
              </a:xfrm>
              <a:prstGeom prst="homePlate">
                <a:avLst>
                  <a:gd name="adj" fmla="val 16667"/>
                </a:avLst>
              </a:prstGeom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ru-RU"/>
              </a:p>
            </p:txBody>
          </p:sp>
          <p:sp>
            <p:nvSpPr>
              <p:cNvPr id="11316" name="TextBox 44"/>
              <p:cNvSpPr txBox="1">
                <a:spLocks noChangeArrowheads="1"/>
              </p:cNvSpPr>
              <p:nvPr/>
            </p:nvSpPr>
            <p:spPr bwMode="auto">
              <a:xfrm>
                <a:off x="3227727" y="1368447"/>
                <a:ext cx="1718965" cy="3539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/>
              <a:p>
                <a:pPr algn="ctr"/>
                <a:r>
                  <a:rPr lang="ru-RU" altLang="ru-RU" sz="900" b="1">
                    <a:solidFill>
                      <a:schemeClr val="bg1"/>
                    </a:solidFill>
                  </a:rPr>
                  <a:t> </a:t>
                </a:r>
                <a:r>
                  <a:rPr lang="ru-RU" altLang="ru-RU" sz="800" b="1">
                    <a:solidFill>
                      <a:schemeClr val="bg1"/>
                    </a:solidFill>
                  </a:rPr>
                  <a:t>Количество размещенных на ЕИС Извещений, прошедших контроль</a:t>
                </a:r>
              </a:p>
            </p:txBody>
          </p:sp>
        </p:grpSp>
        <p:sp>
          <p:nvSpPr>
            <p:cNvPr id="43" name="TextBox 42"/>
            <p:cNvSpPr txBox="1"/>
            <p:nvPr/>
          </p:nvSpPr>
          <p:spPr>
            <a:xfrm>
              <a:off x="5206713" y="2398168"/>
              <a:ext cx="1168399" cy="337784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ru-RU" sz="16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433 180 </a:t>
              </a:r>
              <a:r>
                <a:rPr lang="ru-RU" sz="1000" dirty="0"/>
                <a:t>док.</a:t>
              </a:r>
            </a:p>
          </p:txBody>
        </p:sp>
      </p:grpSp>
      <p:grpSp>
        <p:nvGrpSpPr>
          <p:cNvPr id="11302" name="Группа 47"/>
          <p:cNvGrpSpPr>
            <a:grpSpLocks/>
          </p:cNvGrpSpPr>
          <p:nvPr/>
        </p:nvGrpSpPr>
        <p:grpSpPr bwMode="auto">
          <a:xfrm>
            <a:off x="3287713" y="3987800"/>
            <a:ext cx="3429000" cy="717550"/>
            <a:chOff x="3241390" y="2000121"/>
            <a:chExt cx="3428997" cy="717720"/>
          </a:xfrm>
        </p:grpSpPr>
        <p:grpSp>
          <p:nvGrpSpPr>
            <p:cNvPr id="11303" name="Группа 48"/>
            <p:cNvGrpSpPr>
              <a:grpSpLocks/>
            </p:cNvGrpSpPr>
            <p:nvPr/>
          </p:nvGrpSpPr>
          <p:grpSpPr bwMode="auto">
            <a:xfrm>
              <a:off x="3241390" y="2025344"/>
              <a:ext cx="1507185" cy="372067"/>
              <a:chOff x="3227727" y="1381059"/>
              <a:chExt cx="1507185" cy="372067"/>
            </a:xfrm>
          </p:grpSpPr>
          <p:sp>
            <p:nvSpPr>
              <p:cNvPr id="55" name="Пятиугольник 54"/>
              <p:cNvSpPr/>
              <p:nvPr/>
            </p:nvSpPr>
            <p:spPr>
              <a:xfrm rot="5400000">
                <a:off x="3833317" y="851859"/>
                <a:ext cx="339805" cy="1462086"/>
              </a:xfrm>
              <a:prstGeom prst="homePlate">
                <a:avLst>
                  <a:gd name="adj" fmla="val 16667"/>
                </a:avLst>
              </a:prstGeom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ru-RU"/>
              </a:p>
            </p:txBody>
          </p:sp>
          <p:sp>
            <p:nvSpPr>
              <p:cNvPr id="11310" name="TextBox 55"/>
              <p:cNvSpPr txBox="1">
                <a:spLocks noChangeArrowheads="1"/>
              </p:cNvSpPr>
              <p:nvPr/>
            </p:nvSpPr>
            <p:spPr bwMode="auto">
              <a:xfrm>
                <a:off x="3227727" y="1381059"/>
                <a:ext cx="1507185" cy="3539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/>
              <a:p>
                <a:pPr algn="ctr"/>
                <a:r>
                  <a:rPr lang="ru-RU" altLang="ru-RU" sz="900" b="1">
                    <a:solidFill>
                      <a:schemeClr val="bg1"/>
                    </a:solidFill>
                  </a:rPr>
                  <a:t> </a:t>
                </a:r>
                <a:r>
                  <a:rPr lang="ru-RU" altLang="ru-RU" sz="800" b="1">
                    <a:solidFill>
                      <a:schemeClr val="bg1"/>
                    </a:solidFill>
                  </a:rPr>
                  <a:t>Количество направленных на контроль сведений</a:t>
                </a:r>
              </a:p>
            </p:txBody>
          </p:sp>
        </p:grpSp>
        <p:sp>
          <p:nvSpPr>
            <p:cNvPr id="50" name="TextBox 49"/>
            <p:cNvSpPr txBox="1"/>
            <p:nvPr/>
          </p:nvSpPr>
          <p:spPr>
            <a:xfrm>
              <a:off x="3474752" y="2371684"/>
              <a:ext cx="1392237" cy="33821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ru-RU" sz="16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869 413 </a:t>
              </a:r>
              <a:r>
                <a:rPr lang="ru-RU" sz="1000" dirty="0" err="1"/>
                <a:t>свед</a:t>
              </a:r>
              <a:r>
                <a:rPr lang="ru-RU" sz="1000" dirty="0"/>
                <a:t>.</a:t>
              </a:r>
            </a:p>
          </p:txBody>
        </p:sp>
        <p:grpSp>
          <p:nvGrpSpPr>
            <p:cNvPr id="11305" name="Группа 50"/>
            <p:cNvGrpSpPr>
              <a:grpSpLocks/>
            </p:cNvGrpSpPr>
            <p:nvPr/>
          </p:nvGrpSpPr>
          <p:grpSpPr bwMode="auto">
            <a:xfrm>
              <a:off x="4951422" y="2000121"/>
              <a:ext cx="1718965" cy="384679"/>
              <a:chOff x="3227727" y="1368447"/>
              <a:chExt cx="1718965" cy="384679"/>
            </a:xfrm>
          </p:grpSpPr>
          <p:sp>
            <p:nvSpPr>
              <p:cNvPr id="53" name="Пятиугольник 52"/>
              <p:cNvSpPr/>
              <p:nvPr/>
            </p:nvSpPr>
            <p:spPr>
              <a:xfrm rot="5400000">
                <a:off x="3939384" y="745405"/>
                <a:ext cx="339805" cy="1674811"/>
              </a:xfrm>
              <a:prstGeom prst="homePlate">
                <a:avLst>
                  <a:gd name="adj" fmla="val 16667"/>
                </a:avLst>
              </a:prstGeom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ru-RU"/>
              </a:p>
            </p:txBody>
          </p:sp>
          <p:sp>
            <p:nvSpPr>
              <p:cNvPr id="11308" name="TextBox 53"/>
              <p:cNvSpPr txBox="1">
                <a:spLocks noChangeArrowheads="1"/>
              </p:cNvSpPr>
              <p:nvPr/>
            </p:nvSpPr>
            <p:spPr bwMode="auto">
              <a:xfrm>
                <a:off x="3227727" y="1368447"/>
                <a:ext cx="1718965" cy="3539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/>
              <a:p>
                <a:pPr algn="ctr"/>
                <a:r>
                  <a:rPr lang="ru-RU" altLang="ru-RU" sz="900" b="1">
                    <a:solidFill>
                      <a:schemeClr val="bg1"/>
                    </a:solidFill>
                  </a:rPr>
                  <a:t> </a:t>
                </a:r>
                <a:r>
                  <a:rPr lang="ru-RU" altLang="ru-RU" sz="800" b="1">
                    <a:solidFill>
                      <a:schemeClr val="bg1"/>
                    </a:solidFill>
                  </a:rPr>
                  <a:t>Количество размещенных на ЕИС Сведений, прошедших контроль</a:t>
                </a:r>
              </a:p>
            </p:txBody>
          </p:sp>
        </p:grpSp>
        <p:sp>
          <p:nvSpPr>
            <p:cNvPr id="52" name="TextBox 51"/>
            <p:cNvSpPr txBox="1"/>
            <p:nvPr/>
          </p:nvSpPr>
          <p:spPr>
            <a:xfrm>
              <a:off x="5206713" y="2379624"/>
              <a:ext cx="1323974" cy="33821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ru-RU" sz="16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818 586 </a:t>
              </a:r>
              <a:r>
                <a:rPr lang="ru-RU" sz="1000" dirty="0" err="1"/>
                <a:t>свед</a:t>
              </a:r>
              <a:r>
                <a:rPr lang="ru-RU" sz="1000" dirty="0"/>
                <a:t>.</a:t>
              </a:r>
            </a:p>
          </p:txBody>
        </p:sp>
      </p:grpSp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Номер слайда 2"/>
          <p:cNvSpPr>
            <a:spLocks noGrp="1"/>
          </p:cNvSpPr>
          <p:nvPr>
            <p:ph type="sldNum" sz="quarter" idx="12"/>
          </p:nvPr>
        </p:nvSpPr>
        <p:spPr bwMode="auto">
          <a:xfrm>
            <a:off x="7034213" y="4821238"/>
            <a:ext cx="2057400" cy="27463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557213" indent="-214313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857250" indent="-17145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200150" indent="-17145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1543050" indent="-17145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000250" indent="-17145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457450" indent="-17145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2914650" indent="-17145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371850" indent="-17145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EAEA248C-515F-49D2-B354-BC065592C628}" type="slidenum">
              <a:rPr lang="ru-RU" altLang="ru-RU" sz="1000" b="1" smtClean="0">
                <a:latin typeface="Times New Roman" pitchFamily="18" charset="0"/>
                <a:cs typeface="Times New Roman" pitchFamily="18" charset="0"/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9</a:t>
            </a:fld>
            <a:endParaRPr lang="ru-RU" altLang="ru-RU" sz="1000" b="1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020888" y="1939925"/>
            <a:ext cx="4894262" cy="369888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eaLnBrk="1" hangingPunct="1">
              <a:defRPr/>
            </a:pPr>
            <a:r>
              <a:rPr lang="ru-RU" sz="1200" dirty="0">
                <a:solidFill>
                  <a:schemeClr val="accent2">
                    <a:lumMod val="75000"/>
                  </a:schemeClr>
                </a:solidFill>
                <a:latin typeface="Book Antiqua" panose="02040602050305030304" pitchFamily="18" charset="0"/>
              </a:rPr>
              <a:t>в том числе </a:t>
            </a:r>
            <a:r>
              <a:rPr lang="ru-RU" b="1" dirty="0">
                <a:solidFill>
                  <a:srgbClr val="FF0000"/>
                </a:solidFill>
                <a:latin typeface="Book Antiqua" panose="02040602050305030304" pitchFamily="18" charset="0"/>
              </a:rPr>
              <a:t>13.565</a:t>
            </a:r>
            <a:r>
              <a:rPr lang="ru-RU" sz="1200" b="1" dirty="0">
                <a:solidFill>
                  <a:schemeClr val="accent2">
                    <a:lumMod val="75000"/>
                  </a:schemeClr>
                </a:solidFill>
                <a:latin typeface="Book Antiqua" panose="02040602050305030304" pitchFamily="18" charset="0"/>
              </a:rPr>
              <a:t> </a:t>
            </a:r>
            <a:r>
              <a:rPr lang="ru-RU" sz="1200" dirty="0">
                <a:solidFill>
                  <a:schemeClr val="accent2">
                    <a:lumMod val="75000"/>
                  </a:schemeClr>
                </a:solidFill>
                <a:latin typeface="Book Antiqua" panose="02040602050305030304" pitchFamily="18" charset="0"/>
              </a:rPr>
              <a:t>уполномоченных организаций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568325" y="1717675"/>
            <a:ext cx="5538788" cy="276225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eaLnBrk="1" hangingPunct="1">
              <a:defRPr/>
            </a:pPr>
            <a:r>
              <a:rPr lang="ru-RU" sz="1200" dirty="0">
                <a:solidFill>
                  <a:schemeClr val="accent2">
                    <a:lumMod val="75000"/>
                  </a:schemeClr>
                </a:solidFill>
                <a:latin typeface="Book Antiqua" panose="02040602050305030304" pitchFamily="18" charset="0"/>
              </a:rPr>
              <a:t>Зарегистрировано сведений о </a:t>
            </a:r>
            <a:r>
              <a:rPr lang="ru-RU" sz="1200" b="1" dirty="0">
                <a:solidFill>
                  <a:srgbClr val="FF0000"/>
                </a:solidFill>
                <a:latin typeface="Book Antiqua" panose="02040602050305030304" pitchFamily="18" charset="0"/>
              </a:rPr>
              <a:t>234.215</a:t>
            </a:r>
            <a:r>
              <a:rPr lang="ru-RU" sz="1200" dirty="0">
                <a:solidFill>
                  <a:schemeClr val="accent2">
                    <a:lumMod val="75000"/>
                  </a:schemeClr>
                </a:solidFill>
                <a:latin typeface="Book Antiqua" panose="02040602050305030304" pitchFamily="18" charset="0"/>
              </a:rPr>
              <a:t> организациях и подразделениях</a:t>
            </a:r>
          </a:p>
        </p:txBody>
      </p:sp>
      <p:sp>
        <p:nvSpPr>
          <p:cNvPr id="36" name="Прямоугольник 35"/>
          <p:cNvSpPr/>
          <p:nvPr/>
        </p:nvSpPr>
        <p:spPr>
          <a:xfrm>
            <a:off x="2144713" y="2193925"/>
            <a:ext cx="3740150" cy="276225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eaLnBrk="1" hangingPunct="1">
              <a:defRPr/>
            </a:pPr>
            <a:r>
              <a:rPr lang="ru-RU" sz="1200" b="1" dirty="0">
                <a:solidFill>
                  <a:srgbClr val="FF0000"/>
                </a:solidFill>
                <a:latin typeface="Book Antiqua" panose="02040602050305030304" pitchFamily="18" charset="0"/>
              </a:rPr>
              <a:t>161.677</a:t>
            </a:r>
            <a:r>
              <a:rPr lang="ru-RU" sz="1200" dirty="0">
                <a:solidFill>
                  <a:schemeClr val="accent2">
                    <a:lumMod val="75000"/>
                  </a:schemeClr>
                </a:solidFill>
                <a:latin typeface="Book Antiqua" panose="02040602050305030304" pitchFamily="18" charset="0"/>
              </a:rPr>
              <a:t> – средний объем изменений в квартал</a:t>
            </a:r>
          </a:p>
        </p:txBody>
      </p:sp>
      <p:sp>
        <p:nvSpPr>
          <p:cNvPr id="12294" name="Прямоугольник 36"/>
          <p:cNvSpPr>
            <a:spLocks noChangeArrowheads="1"/>
          </p:cNvSpPr>
          <p:nvPr/>
        </p:nvSpPr>
        <p:spPr bwMode="auto">
          <a:xfrm>
            <a:off x="125413" y="1247775"/>
            <a:ext cx="56673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ru-RU" altLang="ru-RU" sz="1200" b="1">
                <a:solidFill>
                  <a:srgbClr val="00B050"/>
                </a:solidFill>
                <a:latin typeface="Book Antiqua" pitchFamily="18" charset="0"/>
              </a:rPr>
              <a:t>Реестр участников бюджетного процесса, а также юридических лиц не являющихся участниками бюджетного процесса</a:t>
            </a:r>
          </a:p>
        </p:txBody>
      </p:sp>
      <p:sp>
        <p:nvSpPr>
          <p:cNvPr id="12295" name="Прямоугольник 19"/>
          <p:cNvSpPr>
            <a:spLocks noChangeArrowheads="1"/>
          </p:cNvSpPr>
          <p:nvPr/>
        </p:nvSpPr>
        <p:spPr bwMode="auto">
          <a:xfrm>
            <a:off x="217488" y="3233738"/>
            <a:ext cx="262731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 eaLnBrk="1" hangingPunct="1"/>
            <a:r>
              <a:rPr lang="ru-RU" altLang="ru-RU" sz="1400" b="1">
                <a:solidFill>
                  <a:srgbClr val="00B050"/>
                </a:solidFill>
                <a:latin typeface="Book Antiqua" pitchFamily="18" charset="0"/>
              </a:rPr>
              <a:t>Источники эталонной НСИ</a:t>
            </a:r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2463800" y="3551238"/>
            <a:ext cx="428625" cy="436562"/>
          </a:xfrm>
          <a:prstGeom prst="roundRect">
            <a:avLst>
              <a:gd name="adj" fmla="val 10000"/>
            </a:avLst>
          </a:prstGeom>
          <a:blipFill rotWithShape="1">
            <a:blip r:embed="rId3" cstate="print"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2297" name="Прямоугольник 21"/>
          <p:cNvSpPr>
            <a:spLocks noChangeArrowheads="1"/>
          </p:cNvSpPr>
          <p:nvPr/>
        </p:nvSpPr>
        <p:spPr bwMode="auto">
          <a:xfrm>
            <a:off x="2892425" y="3525838"/>
            <a:ext cx="59055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ru-RU" altLang="ru-RU" sz="1000">
                <a:solidFill>
                  <a:srgbClr val="4235A1"/>
                </a:solidFill>
                <a:latin typeface="Book Antiqua" pitchFamily="18" charset="0"/>
              </a:rPr>
              <a:t>ФНС</a:t>
            </a:r>
          </a:p>
        </p:txBody>
      </p:sp>
      <p:pic>
        <p:nvPicPr>
          <p:cNvPr id="12298" name="Picture 19" descr="http://library.guu.ru/wp-content/uploads/sites/5/2015/05/gks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3175" y="3429000"/>
            <a:ext cx="1857375" cy="61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9" name="Picture 21" descr="http://talk-s.ru/wp-content/uploads/2014/01/minfin-1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713" y="3502025"/>
            <a:ext cx="1190625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00" name="Picture 23" descr="https://im0-tub-ru.yandex.net/i?id=010f6210a4521a65da3d7860251282cd-l&amp;n=13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5088" y="3311525"/>
            <a:ext cx="1209675" cy="906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2" name="Схема 51"/>
          <p:cNvGraphicFramePr/>
          <p:nvPr/>
        </p:nvGraphicFramePr>
        <p:xfrm>
          <a:off x="6550343" y="1543690"/>
          <a:ext cx="2341594" cy="239108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2302" name="Прямоугольник 52"/>
          <p:cNvSpPr>
            <a:spLocks noChangeArrowheads="1"/>
          </p:cNvSpPr>
          <p:nvPr/>
        </p:nvSpPr>
        <p:spPr bwMode="auto">
          <a:xfrm>
            <a:off x="6302375" y="1109663"/>
            <a:ext cx="26701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/>
            <a:r>
              <a:rPr lang="ru-RU" altLang="ru-RU" b="1">
                <a:solidFill>
                  <a:srgbClr val="00B050"/>
                </a:solidFill>
                <a:latin typeface="Book Antiqua" pitchFamily="18" charset="0"/>
              </a:rPr>
              <a:t>Потребители НСИ</a:t>
            </a:r>
          </a:p>
        </p:txBody>
      </p:sp>
      <p:sp>
        <p:nvSpPr>
          <p:cNvPr id="55" name="Прямоугольник 54"/>
          <p:cNvSpPr/>
          <p:nvPr/>
        </p:nvSpPr>
        <p:spPr>
          <a:xfrm>
            <a:off x="125413" y="2581275"/>
            <a:ext cx="4289425" cy="461963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eaLnBrk="1" hangingPunct="1">
              <a:defRPr/>
            </a:pPr>
            <a:r>
              <a:rPr lang="ru-RU" sz="1200" b="1" dirty="0">
                <a:solidFill>
                  <a:schemeClr val="accent2">
                    <a:lumMod val="75000"/>
                  </a:schemeClr>
                </a:solidFill>
                <a:latin typeface="Book Antiqua" panose="02040602050305030304" pitchFamily="18" charset="0"/>
              </a:rPr>
              <a:t>87</a:t>
            </a:r>
            <a:r>
              <a:rPr lang="ru-RU" sz="1200" dirty="0">
                <a:solidFill>
                  <a:schemeClr val="accent2">
                    <a:lumMod val="75000"/>
                  </a:schemeClr>
                </a:solidFill>
                <a:latin typeface="Book Antiqua" panose="02040602050305030304" pitchFamily="18" charset="0"/>
              </a:rPr>
              <a:t> вспомогательных справочников и классификаторов,  с общим объемом </a:t>
            </a:r>
            <a:r>
              <a:rPr lang="ru-RU" sz="1200" b="1" dirty="0">
                <a:solidFill>
                  <a:srgbClr val="FF0000"/>
                </a:solidFill>
                <a:latin typeface="Book Antiqua" panose="02040602050305030304" pitchFamily="18" charset="0"/>
              </a:rPr>
              <a:t>более 7 млн. записей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6454775" y="4095750"/>
            <a:ext cx="2689225" cy="246063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eaLnBrk="1" hangingPunct="1">
              <a:defRPr/>
            </a:pPr>
            <a:r>
              <a:rPr lang="ru-RU" sz="1000" b="1" dirty="0">
                <a:solidFill>
                  <a:srgbClr val="FF0000"/>
                </a:solidFill>
                <a:latin typeface="Book Antiqua" panose="02040602050305030304" pitchFamily="18" charset="0"/>
              </a:rPr>
              <a:t>Более 5млн. </a:t>
            </a:r>
            <a:r>
              <a:rPr lang="ru-RU" sz="1000" dirty="0">
                <a:solidFill>
                  <a:schemeClr val="accent2">
                    <a:lumMod val="75000"/>
                  </a:schemeClr>
                </a:solidFill>
                <a:latin typeface="Book Antiqua" panose="02040602050305030304" pitchFamily="18" charset="0"/>
              </a:rPr>
              <a:t>транзакций в год</a:t>
            </a:r>
          </a:p>
        </p:txBody>
      </p:sp>
      <p:sp>
        <p:nvSpPr>
          <p:cNvPr id="20" name="Прямоугольник 6"/>
          <p:cNvSpPr>
            <a:spLocks noChangeArrowheads="1"/>
          </p:cNvSpPr>
          <p:nvPr/>
        </p:nvSpPr>
        <p:spPr bwMode="auto">
          <a:xfrm>
            <a:off x="3005138" y="74613"/>
            <a:ext cx="6086475" cy="53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/>
          <a:p>
            <a:pPr algn="ctr" eaLnBrk="1" hangingPunct="1">
              <a:defRPr/>
            </a:pPr>
            <a:r>
              <a:rPr lang="ru-RU" altLang="ru-RU" sz="1500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 panose="020B0604020202020204" pitchFamily="34" charset="0"/>
              </a:rPr>
              <a:t>Мероприятия по внедрению ГИИС «Электронный бюджет».</a:t>
            </a:r>
            <a:r>
              <a:rPr lang="en-US" altLang="ru-RU" sz="1500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 panose="020B0604020202020204" pitchFamily="34" charset="0"/>
              </a:rPr>
              <a:t> </a:t>
            </a:r>
            <a:r>
              <a:rPr lang="ru-RU" altLang="ru-RU" sz="1500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 panose="020B0604020202020204" pitchFamily="34" charset="0"/>
              </a:rPr>
              <a:t>Статистика внедрения подсистемы ведения НСИ за 2016 г.</a:t>
            </a:r>
          </a:p>
        </p:txBody>
      </p:sp>
      <p:pic>
        <p:nvPicPr>
          <p:cNvPr id="12306" name="Рисунок 1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2788" y="2984500"/>
            <a:ext cx="661987" cy="75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Номер слайда 2"/>
          <p:cNvSpPr>
            <a:spLocks noGrp="1"/>
          </p:cNvSpPr>
          <p:nvPr>
            <p:ph type="sldNum" sz="quarter" idx="12"/>
          </p:nvPr>
        </p:nvSpPr>
        <p:spPr bwMode="auto">
          <a:xfrm>
            <a:off x="7040563" y="4826000"/>
            <a:ext cx="2057400" cy="2746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557213" indent="-214313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857250" indent="-17145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200150" indent="-17145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1543050" indent="-17145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000250" indent="-17145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457450" indent="-17145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2914650" indent="-17145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371850" indent="-17145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C17DC1A8-68D3-4B57-8DAB-F2FA5224A7A0}" type="slidenum">
              <a:rPr lang="ru-RU" altLang="ru-RU" sz="1000" b="1" smtClean="0">
                <a:latin typeface="Times New Roman" pitchFamily="18" charset="0"/>
                <a:cs typeface="Times New Roman" pitchFamily="18" charset="0"/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10</a:t>
            </a:fld>
            <a:endParaRPr lang="ru-RU" altLang="ru-RU" sz="1000" b="1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315" name="Прямоугольник 1"/>
          <p:cNvSpPr>
            <a:spLocks noChangeArrowheads="1"/>
          </p:cNvSpPr>
          <p:nvPr/>
        </p:nvSpPr>
        <p:spPr bwMode="auto">
          <a:xfrm>
            <a:off x="161925" y="3484563"/>
            <a:ext cx="2884488" cy="369887"/>
          </a:xfrm>
          <a:prstGeom prst="rect">
            <a:avLst/>
          </a:prstGeom>
          <a:gradFill rotWithShape="1">
            <a:gsLst>
              <a:gs pos="0">
                <a:srgbClr val="FFAD9C"/>
              </a:gs>
              <a:gs pos="50000">
                <a:srgbClr val="FFCBC1"/>
              </a:gs>
              <a:gs pos="100000">
                <a:srgbClr val="FFE5E1"/>
              </a:gs>
            </a:gsLst>
            <a:lin ang="189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ru-RU" altLang="ru-RU" sz="900">
                <a:latin typeface="Times New Roman" pitchFamily="18" charset="0"/>
                <a:cs typeface="Times New Roman" pitchFamily="18" charset="0"/>
              </a:rPr>
              <a:t>Недооценка рисков неприемлемых трудозатрат на переходном этапе (до автоматизации процесса)</a:t>
            </a:r>
          </a:p>
        </p:txBody>
      </p:sp>
      <p:sp>
        <p:nvSpPr>
          <p:cNvPr id="13316" name="Прямоугольник 2"/>
          <p:cNvSpPr>
            <a:spLocks noChangeArrowheads="1"/>
          </p:cNvSpPr>
          <p:nvPr/>
        </p:nvSpPr>
        <p:spPr bwMode="auto">
          <a:xfrm>
            <a:off x="165100" y="3894138"/>
            <a:ext cx="2881313" cy="369887"/>
          </a:xfrm>
          <a:prstGeom prst="rect">
            <a:avLst/>
          </a:prstGeom>
          <a:gradFill rotWithShape="1">
            <a:gsLst>
              <a:gs pos="0">
                <a:srgbClr val="FFAD9C"/>
              </a:gs>
              <a:gs pos="50000">
                <a:srgbClr val="FFCBC1"/>
              </a:gs>
              <a:gs pos="100000">
                <a:srgbClr val="FFE5E1"/>
              </a:gs>
            </a:gsLst>
            <a:lin ang="189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ru-RU" altLang="ru-RU" sz="900">
                <a:latin typeface="Times New Roman" pitchFamily="18" charset="0"/>
                <a:cs typeface="Times New Roman" pitchFamily="18" charset="0"/>
              </a:rPr>
              <a:t>Позднее формирование управленческой структуры проектов и создания инструментов мониторинга  ИС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5789613" y="3738563"/>
            <a:ext cx="3074987" cy="230187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6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6">
                  <a:lumMod val="60000"/>
                  <a:lumOff val="40000"/>
                  <a:tint val="23500"/>
                  <a:satMod val="160000"/>
                </a:schemeClr>
              </a:gs>
            </a:gsLst>
            <a:lin ang="2700000" scaled="1"/>
            <a:tileRect/>
          </a:gradFill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Проработка запасных вариантов выполнения функций</a:t>
            </a:r>
          </a:p>
        </p:txBody>
      </p:sp>
      <p:sp>
        <p:nvSpPr>
          <p:cNvPr id="13318" name="Прямоугольник 6"/>
          <p:cNvSpPr>
            <a:spLocks noChangeArrowheads="1"/>
          </p:cNvSpPr>
          <p:nvPr/>
        </p:nvSpPr>
        <p:spPr bwMode="auto">
          <a:xfrm>
            <a:off x="161925" y="1719263"/>
            <a:ext cx="2884488" cy="508000"/>
          </a:xfrm>
          <a:prstGeom prst="rect">
            <a:avLst/>
          </a:prstGeom>
          <a:gradFill rotWithShape="1">
            <a:gsLst>
              <a:gs pos="0">
                <a:srgbClr val="FFAD9C"/>
              </a:gs>
              <a:gs pos="50000">
                <a:srgbClr val="FFCBC1"/>
              </a:gs>
              <a:gs pos="100000">
                <a:srgbClr val="FFE5E1"/>
              </a:gs>
            </a:gsLst>
            <a:lin ang="189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ru-RU" altLang="ru-RU" sz="900">
                <a:latin typeface="Times New Roman" pitchFamily="18" charset="0"/>
                <a:cs typeface="Times New Roman" pitchFamily="18" charset="0"/>
              </a:rPr>
              <a:t>Отсутствие нормативно установленной возможности внедрения новаций на ограниченном контингенте пользователей ИС</a:t>
            </a:r>
          </a:p>
        </p:txBody>
      </p:sp>
      <p:sp>
        <p:nvSpPr>
          <p:cNvPr id="13319" name="Прямоугольник 9"/>
          <p:cNvSpPr>
            <a:spLocks noChangeArrowheads="1"/>
          </p:cNvSpPr>
          <p:nvPr/>
        </p:nvSpPr>
        <p:spPr bwMode="auto">
          <a:xfrm>
            <a:off x="165100" y="2646363"/>
            <a:ext cx="2881313" cy="368300"/>
          </a:xfrm>
          <a:prstGeom prst="rect">
            <a:avLst/>
          </a:prstGeom>
          <a:gradFill rotWithShape="1">
            <a:gsLst>
              <a:gs pos="0">
                <a:srgbClr val="FFAD9C"/>
              </a:gs>
              <a:gs pos="50000">
                <a:srgbClr val="FFCBC1"/>
              </a:gs>
              <a:gs pos="100000">
                <a:srgbClr val="FFE5E1"/>
              </a:gs>
            </a:gsLst>
            <a:lin ang="189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ru-RU" altLang="ru-RU" sz="900">
                <a:latin typeface="Times New Roman" pitchFamily="18" charset="0"/>
                <a:cs typeface="Times New Roman" pitchFamily="18" charset="0"/>
              </a:rPr>
              <a:t>Рассинхронизация справочных данных и форматно – логических контролей в интегрируемых системах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5789613" y="1190625"/>
            <a:ext cx="3074987" cy="369888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6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6">
                  <a:lumMod val="60000"/>
                  <a:lumOff val="40000"/>
                  <a:tint val="23500"/>
                  <a:satMod val="160000"/>
                </a:schemeClr>
              </a:gs>
            </a:gsLst>
            <a:lin ang="2700000" scaled="1"/>
            <a:tileRect/>
          </a:gradFill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Исключение случаев одновременного вступления в силу большого количества новаций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5789613" y="2678113"/>
            <a:ext cx="3074987" cy="369887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6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6">
                  <a:lumMod val="60000"/>
                  <a:lumOff val="40000"/>
                  <a:tint val="23500"/>
                  <a:satMod val="160000"/>
                </a:schemeClr>
              </a:gs>
            </a:gsLst>
            <a:lin ang="2700000" scaled="1"/>
            <a:tileRect/>
          </a:gradFill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ИС только после завершения внедрения уже созданной функциональности ИС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5789613" y="2138363"/>
            <a:ext cx="3074987" cy="5080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6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6">
                  <a:lumMod val="60000"/>
                  <a:lumOff val="40000"/>
                  <a:tint val="23500"/>
                  <a:satMod val="160000"/>
                </a:schemeClr>
              </a:gs>
            </a:gsLst>
            <a:lin ang="2700000" scaled="1"/>
            <a:tileRect/>
          </a:gradFill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Определение сроков вступления в силу нормативных правовых актов с учетом сроков гарантированного завершения всех этапов жизненного цикла создания ИС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5789613" y="1598613"/>
            <a:ext cx="3074987" cy="506412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6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6">
                  <a:lumMod val="60000"/>
                  <a:lumOff val="40000"/>
                  <a:tint val="23500"/>
                  <a:satMod val="160000"/>
                </a:schemeClr>
              </a:gs>
            </a:gsLst>
            <a:lin ang="2700000" scaled="1"/>
            <a:tileRect/>
          </a:gradFill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Нормативное правовое регулирование возможности внедрения новаций на ограниченном контингенте пользователей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5789613" y="3332163"/>
            <a:ext cx="3074987" cy="369887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6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6">
                  <a:lumMod val="60000"/>
                  <a:lumOff val="40000"/>
                  <a:tint val="23500"/>
                  <a:satMod val="160000"/>
                </a:schemeClr>
              </a:gs>
            </a:gsLst>
            <a:lin ang="2700000" scaled="1"/>
            <a:tileRect/>
          </a:gradFill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Внедрение только введенных в эксплуатацию подсистем, компонентов, модулей до ноября – декабря текущего года</a:t>
            </a:r>
          </a:p>
        </p:txBody>
      </p:sp>
      <p:sp>
        <p:nvSpPr>
          <p:cNvPr id="17" name="Заголовок 1"/>
          <p:cNvSpPr>
            <a:spLocks noGrp="1"/>
          </p:cNvSpPr>
          <p:nvPr>
            <p:ph type="title"/>
          </p:nvPr>
        </p:nvSpPr>
        <p:spPr>
          <a:xfrm>
            <a:off x="3046413" y="44450"/>
            <a:ext cx="6045200" cy="512763"/>
          </a:xfrm>
          <a:extLst/>
        </p:spPr>
        <p:txBody>
          <a:bodyPr rtlCol="0">
            <a:spAutoFit/>
          </a:bodyPr>
          <a:lstStyle/>
          <a:p>
            <a:pPr algn="ctr" eaLnBrk="1" hangingPunct="1">
              <a:defRPr/>
            </a:pPr>
            <a:r>
              <a:rPr lang="ru-RU" sz="1600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Уроки Федерального казначейства по результатам внедрения новых функций в </a:t>
            </a:r>
            <a:r>
              <a:rPr lang="ru-RU" sz="16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конце 2016 - начале </a:t>
            </a:r>
            <a:r>
              <a:rPr lang="ru-RU" sz="1600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2017 года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3507029" y="1760463"/>
            <a:ext cx="1872764" cy="930181"/>
          </a:xfrm>
          <a:prstGeom prst="roundRect">
            <a:avLst/>
          </a:prstGeom>
          <a:solidFill>
            <a:srgbClr val="FF1D1D">
              <a:alpha val="63922"/>
            </a:srgbClr>
          </a:solidFill>
          <a:ln>
            <a:solidFill>
              <a:srgbClr val="C0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05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Сложности внедрения функций контроля,   предусмотренных частью 5 ст. 99 Закона № 44-ФЗ</a:t>
            </a: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3507029" y="2784475"/>
            <a:ext cx="1872764" cy="934882"/>
          </a:xfrm>
          <a:prstGeom prst="roundRect">
            <a:avLst/>
          </a:prstGeom>
          <a:solidFill>
            <a:srgbClr val="FF1D1D">
              <a:alpha val="63922"/>
            </a:srgbClr>
          </a:solidFill>
          <a:ln>
            <a:solidFill>
              <a:srgbClr val="C0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05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Перенос сроков реализации учета бюджетных и денежных обязательств получателей средств федерального бюджета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5789613" y="3076575"/>
            <a:ext cx="3074987" cy="230188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6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6">
                  <a:lumMod val="60000"/>
                  <a:lumOff val="40000"/>
                  <a:tint val="23500"/>
                  <a:satMod val="160000"/>
                </a:schemeClr>
              </a:gs>
            </a:gsLst>
            <a:lin ang="2700000" scaled="1"/>
            <a:tileRect/>
          </a:gradFill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 качества нормативной справочной информации</a:t>
            </a:r>
          </a:p>
        </p:txBody>
      </p:sp>
      <p:sp>
        <p:nvSpPr>
          <p:cNvPr id="13333" name="Прямоугольник 18"/>
          <p:cNvSpPr>
            <a:spLocks noChangeArrowheads="1"/>
          </p:cNvSpPr>
          <p:nvPr/>
        </p:nvSpPr>
        <p:spPr bwMode="auto">
          <a:xfrm>
            <a:off x="165100" y="2252663"/>
            <a:ext cx="2881313" cy="368300"/>
          </a:xfrm>
          <a:prstGeom prst="rect">
            <a:avLst/>
          </a:prstGeom>
          <a:gradFill rotWithShape="1">
            <a:gsLst>
              <a:gs pos="0">
                <a:srgbClr val="FFAD9C"/>
              </a:gs>
              <a:gs pos="50000">
                <a:srgbClr val="FFCBC1"/>
              </a:gs>
              <a:gs pos="100000">
                <a:srgbClr val="FFE5E1"/>
              </a:gs>
            </a:gsLst>
            <a:lin ang="189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ru-RU" altLang="ru-RU" sz="900">
                <a:latin typeface="Times New Roman" pitchFamily="18" charset="0"/>
                <a:cs typeface="Times New Roman" pitchFamily="18" charset="0"/>
              </a:rPr>
              <a:t>Не соблюдение жизненного цикла создания информационных систем (отсутствие этапа ОЭ)</a:t>
            </a:r>
          </a:p>
        </p:txBody>
      </p:sp>
      <p:sp>
        <p:nvSpPr>
          <p:cNvPr id="13334" name="Прямоугольник 19"/>
          <p:cNvSpPr>
            <a:spLocks noChangeArrowheads="1"/>
          </p:cNvSpPr>
          <p:nvPr/>
        </p:nvSpPr>
        <p:spPr bwMode="auto">
          <a:xfrm>
            <a:off x="161925" y="1190625"/>
            <a:ext cx="2884488" cy="508000"/>
          </a:xfrm>
          <a:prstGeom prst="rect">
            <a:avLst/>
          </a:prstGeom>
          <a:gradFill rotWithShape="1">
            <a:gsLst>
              <a:gs pos="0">
                <a:srgbClr val="FFAD9C"/>
              </a:gs>
              <a:gs pos="50000">
                <a:srgbClr val="FFCBC1"/>
              </a:gs>
              <a:gs pos="100000">
                <a:srgbClr val="FFE5E1"/>
              </a:gs>
            </a:gsLst>
            <a:lin ang="189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ru-RU" altLang="ru-RU" sz="900">
                <a:latin typeface="Times New Roman" pitchFamily="18" charset="0"/>
                <a:cs typeface="Times New Roman" pitchFamily="18" charset="0"/>
              </a:rPr>
              <a:t>Одновременное внедрение большого количества новаций в нескольких интегрированных между собой информационных системах (в т.ч. внешних ИС)</a:t>
            </a:r>
          </a:p>
        </p:txBody>
      </p:sp>
      <p:sp>
        <p:nvSpPr>
          <p:cNvPr id="13335" name="Прямоугольник 20"/>
          <p:cNvSpPr>
            <a:spLocks noChangeArrowheads="1"/>
          </p:cNvSpPr>
          <p:nvPr/>
        </p:nvSpPr>
        <p:spPr bwMode="auto">
          <a:xfrm>
            <a:off x="165100" y="3065463"/>
            <a:ext cx="2881313" cy="369887"/>
          </a:xfrm>
          <a:prstGeom prst="rect">
            <a:avLst/>
          </a:prstGeom>
          <a:gradFill rotWithShape="1">
            <a:gsLst>
              <a:gs pos="0">
                <a:srgbClr val="FFAD9C"/>
              </a:gs>
              <a:gs pos="50000">
                <a:srgbClr val="FFCBC1"/>
              </a:gs>
              <a:gs pos="100000">
                <a:srgbClr val="FFE5E1"/>
              </a:gs>
            </a:gsLst>
            <a:lin ang="189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ru-RU" altLang="ru-RU" sz="900">
                <a:latin typeface="Times New Roman" pitchFamily="18" charset="0"/>
                <a:cs typeface="Times New Roman" pitchFamily="18" charset="0"/>
              </a:rPr>
              <a:t>Недооценка рисков по интеграционному взаимодействию различных информационных систем</a:t>
            </a:r>
          </a:p>
        </p:txBody>
      </p:sp>
      <p:pic>
        <p:nvPicPr>
          <p:cNvPr id="13336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1425" y="623888"/>
            <a:ext cx="1323975" cy="974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37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0438" y="3841750"/>
            <a:ext cx="1839912" cy="1225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38" name="Прямоугольник 23"/>
          <p:cNvSpPr>
            <a:spLocks noChangeArrowheads="1"/>
          </p:cNvSpPr>
          <p:nvPr/>
        </p:nvSpPr>
        <p:spPr bwMode="auto">
          <a:xfrm>
            <a:off x="165100" y="4308475"/>
            <a:ext cx="2881313" cy="231775"/>
          </a:xfrm>
          <a:prstGeom prst="rect">
            <a:avLst/>
          </a:prstGeom>
          <a:gradFill rotWithShape="1">
            <a:gsLst>
              <a:gs pos="0">
                <a:srgbClr val="FFAD9C"/>
              </a:gs>
              <a:gs pos="50000">
                <a:srgbClr val="FFCBC1"/>
              </a:gs>
              <a:gs pos="100000">
                <a:srgbClr val="FFE5E1"/>
              </a:gs>
            </a:gsLst>
            <a:lin ang="189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ru-RU" altLang="ru-RU" sz="900">
                <a:latin typeface="Times New Roman" pitchFamily="18" charset="0"/>
                <a:cs typeface="Times New Roman" pitchFamily="18" charset="0"/>
              </a:rPr>
              <a:t>Неготовность внешней среды к внедрению новаций </a:t>
            </a:r>
          </a:p>
        </p:txBody>
      </p:sp>
      <p:sp>
        <p:nvSpPr>
          <p:cNvPr id="13339" name="Прямоугольник 24"/>
          <p:cNvSpPr>
            <a:spLocks noChangeArrowheads="1"/>
          </p:cNvSpPr>
          <p:nvPr/>
        </p:nvSpPr>
        <p:spPr bwMode="auto">
          <a:xfrm>
            <a:off x="165100" y="4594225"/>
            <a:ext cx="2881313" cy="369888"/>
          </a:xfrm>
          <a:prstGeom prst="rect">
            <a:avLst/>
          </a:prstGeom>
          <a:gradFill rotWithShape="1">
            <a:gsLst>
              <a:gs pos="0">
                <a:srgbClr val="FFAD9C"/>
              </a:gs>
              <a:gs pos="50000">
                <a:srgbClr val="FFCBC1"/>
              </a:gs>
              <a:gs pos="100000">
                <a:srgbClr val="FFE5E1"/>
              </a:gs>
            </a:gsLst>
            <a:lin ang="189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ru-RU" altLang="ru-RU" sz="900">
                <a:latin typeface="Times New Roman" pitchFamily="18" charset="0"/>
                <a:cs typeface="Times New Roman" pitchFamily="18" charset="0"/>
              </a:rPr>
              <a:t>Внедрение новаций в конце финансового года в условиях большого объема операций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5789613" y="4010025"/>
            <a:ext cx="3074987" cy="5080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6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6">
                  <a:lumMod val="60000"/>
                  <a:lumOff val="40000"/>
                  <a:tint val="23500"/>
                  <a:satMod val="160000"/>
                </a:schemeClr>
              </a:gs>
            </a:gsLst>
            <a:lin ang="2700000" scaled="1"/>
            <a:tileRect/>
          </a:gradFill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Оценка трудозатрат территориальных органов Федерального казначейства и клиентов ТОФК (иных организаций) и упрощение функциональных процессов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5789613" y="4560888"/>
            <a:ext cx="3074987" cy="3683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6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6">
                  <a:lumMod val="60000"/>
                  <a:lumOff val="40000"/>
                  <a:tint val="23500"/>
                  <a:satMod val="160000"/>
                </a:schemeClr>
              </a:gs>
            </a:gsLst>
            <a:lin ang="2700000" scaled="1"/>
            <a:tileRect/>
          </a:gradFill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средств мониторинга сквозных интеграционных процессов</a:t>
            </a: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Прямоугольник 38"/>
          <p:cNvSpPr/>
          <p:nvPr/>
        </p:nvSpPr>
        <p:spPr>
          <a:xfrm>
            <a:off x="3057525" y="66675"/>
            <a:ext cx="6003925" cy="6000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ru-RU" sz="1600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Регламентация процессов создания и развития информационных систем Федерального казначейства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34938" y="696913"/>
            <a:ext cx="8780462" cy="3286125"/>
          </a:xfrm>
          <a:prstGeom prst="roundRect">
            <a:avLst/>
          </a:prstGeom>
          <a:solidFill>
            <a:srgbClr val="BFA4C6"/>
          </a:solidFill>
          <a:ln>
            <a:solidFill>
              <a:srgbClr val="00449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/>
          <a:lstStyle/>
          <a:p>
            <a:pPr algn="ctr" eaLnBrk="1" hangingPunct="1">
              <a:defRPr/>
            </a:pPr>
            <a:endParaRPr lang="ru-RU" sz="1050" dirty="0">
              <a:solidFill>
                <a:srgbClr val="FFFF99"/>
              </a:solidFill>
            </a:endParaRPr>
          </a:p>
        </p:txBody>
      </p:sp>
      <p:grpSp>
        <p:nvGrpSpPr>
          <p:cNvPr id="14340" name="Группа 9"/>
          <p:cNvGrpSpPr>
            <a:grpSpLocks/>
          </p:cNvGrpSpPr>
          <p:nvPr/>
        </p:nvGrpSpPr>
        <p:grpSpPr bwMode="auto">
          <a:xfrm>
            <a:off x="1597025" y="696913"/>
            <a:ext cx="7264400" cy="3286125"/>
            <a:chOff x="0" y="3047122"/>
            <a:chExt cx="2319883" cy="1449964"/>
          </a:xfrm>
        </p:grpSpPr>
        <p:sp>
          <p:nvSpPr>
            <p:cNvPr id="11" name="Скругленный прямоугольник 10"/>
            <p:cNvSpPr/>
            <p:nvPr/>
          </p:nvSpPr>
          <p:spPr>
            <a:xfrm>
              <a:off x="0" y="3047122"/>
              <a:ext cx="2319883" cy="1449964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10395692"/>
                <a:satOff val="-47968"/>
                <a:lumOff val="1765"/>
                <a:alphaOff val="0"/>
              </a:schemeClr>
            </a:fillRef>
            <a:effectRef idx="0">
              <a:schemeClr val="accent4">
                <a:hueOff val="10395692"/>
                <a:satOff val="-47968"/>
                <a:lumOff val="1765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Скругленный прямоугольник 4"/>
            <p:cNvSpPr/>
            <p:nvPr/>
          </p:nvSpPr>
          <p:spPr>
            <a:xfrm>
              <a:off x="70975" y="3117869"/>
              <a:ext cx="2177932" cy="130847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vert="vert270" lIns="40005" tIns="20003" rIns="40005" bIns="20003" spcCol="1270"/>
            <a:lstStyle/>
            <a:p>
              <a:pPr algn="ctr" defTabSz="466725" eaLnBrk="1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ru-RU" sz="1050" dirty="0"/>
            </a:p>
          </p:txBody>
        </p:sp>
      </p:grpSp>
      <p:sp>
        <p:nvSpPr>
          <p:cNvPr id="4" name="Скругленный прямоугольник 3"/>
          <p:cNvSpPr/>
          <p:nvPr/>
        </p:nvSpPr>
        <p:spPr>
          <a:xfrm>
            <a:off x="2463800" y="696913"/>
            <a:ext cx="6311900" cy="3286125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  <p:grpSp>
        <p:nvGrpSpPr>
          <p:cNvPr id="14342" name="Группа 50"/>
          <p:cNvGrpSpPr>
            <a:grpSpLocks/>
          </p:cNvGrpSpPr>
          <p:nvPr/>
        </p:nvGrpSpPr>
        <p:grpSpPr bwMode="auto">
          <a:xfrm>
            <a:off x="2736850" y="750888"/>
            <a:ext cx="5715000" cy="3133725"/>
            <a:chOff x="494252" y="1263084"/>
            <a:chExt cx="10604718" cy="5222093"/>
          </a:xfrm>
        </p:grpSpPr>
        <p:sp>
          <p:nvSpPr>
            <p:cNvPr id="52" name="Стрелка вправо 51"/>
            <p:cNvSpPr/>
            <p:nvPr/>
          </p:nvSpPr>
          <p:spPr>
            <a:xfrm rot="1618079">
              <a:off x="5802503" y="3773603"/>
              <a:ext cx="2792576" cy="484116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ru-RU" sz="900"/>
            </a:p>
          </p:txBody>
        </p:sp>
        <p:sp>
          <p:nvSpPr>
            <p:cNvPr id="53" name="Стрелка вправо 52"/>
            <p:cNvSpPr/>
            <p:nvPr/>
          </p:nvSpPr>
          <p:spPr>
            <a:xfrm rot="5400000">
              <a:off x="5106603" y="4129770"/>
              <a:ext cx="1388855" cy="486049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ru-RU" sz="900"/>
            </a:p>
          </p:txBody>
        </p:sp>
        <p:sp>
          <p:nvSpPr>
            <p:cNvPr id="54" name="Блок-схема: документ 53"/>
            <p:cNvSpPr/>
            <p:nvPr/>
          </p:nvSpPr>
          <p:spPr>
            <a:xfrm>
              <a:off x="818285" y="2294805"/>
              <a:ext cx="2324202" cy="1351818"/>
            </a:xfrm>
            <a:prstGeom prst="flowChartDocument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ru-RU" sz="800" dirty="0">
                  <a:solidFill>
                    <a:schemeClr val="tx1"/>
                  </a:solidFill>
                </a:rPr>
                <a:t>Регламент инициации создания (развития) ИС ФК</a:t>
              </a:r>
            </a:p>
            <a:p>
              <a:pPr algn="ctr" eaLnBrk="1" hangingPunct="1">
                <a:defRPr/>
              </a:pPr>
              <a:r>
                <a:rPr lang="ru-RU" sz="800" dirty="0">
                  <a:solidFill>
                    <a:schemeClr val="tx1"/>
                  </a:solidFill>
                </a:rPr>
                <a:t>Приказ от 10.02.2017 № 25</a:t>
              </a:r>
            </a:p>
          </p:txBody>
        </p:sp>
        <p:sp>
          <p:nvSpPr>
            <p:cNvPr id="55" name="Блок-схема: документ 54"/>
            <p:cNvSpPr/>
            <p:nvPr/>
          </p:nvSpPr>
          <p:spPr>
            <a:xfrm>
              <a:off x="818285" y="4387344"/>
              <a:ext cx="2324202" cy="1013203"/>
            </a:xfrm>
            <a:prstGeom prst="flowChartDocument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ru-RU" sz="800" dirty="0">
                  <a:solidFill>
                    <a:schemeClr val="tx1"/>
                  </a:solidFill>
                </a:rPr>
                <a:t>Регламент создания (развития) ИС ФК</a:t>
              </a:r>
              <a:endParaRPr lang="en-US" sz="800" dirty="0">
                <a:solidFill>
                  <a:schemeClr val="tx1"/>
                </a:solidFill>
              </a:endParaRPr>
            </a:p>
            <a:p>
              <a:pPr algn="ctr" eaLnBrk="1" hangingPunct="1">
                <a:defRPr/>
              </a:pPr>
              <a:r>
                <a:rPr lang="ru-RU" sz="800" dirty="0">
                  <a:solidFill>
                    <a:schemeClr val="tx1"/>
                  </a:solidFill>
                </a:rPr>
                <a:t>Приказ от 10.02.2017 № 2</a:t>
              </a:r>
              <a:r>
                <a:rPr lang="en-US" sz="800" dirty="0">
                  <a:solidFill>
                    <a:schemeClr val="tx1"/>
                  </a:solidFill>
                </a:rPr>
                <a:t>6</a:t>
              </a:r>
              <a:endParaRPr lang="ru-RU" sz="800" dirty="0">
                <a:solidFill>
                  <a:schemeClr val="tx1"/>
                </a:solidFill>
              </a:endParaRPr>
            </a:p>
          </p:txBody>
        </p:sp>
        <p:sp>
          <p:nvSpPr>
            <p:cNvPr id="56" name="Блок-схема: документ 55"/>
            <p:cNvSpPr/>
            <p:nvPr/>
          </p:nvSpPr>
          <p:spPr>
            <a:xfrm>
              <a:off x="4638930" y="5067223"/>
              <a:ext cx="2324200" cy="1013202"/>
            </a:xfrm>
            <a:prstGeom prst="flowChartDocument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ru-RU" sz="800" dirty="0">
                  <a:solidFill>
                    <a:schemeClr val="tx1"/>
                  </a:solidFill>
                </a:rPr>
                <a:t>Регламент приемки (испытаний) ИС ФК</a:t>
              </a:r>
              <a:endParaRPr lang="en-US" sz="800" dirty="0">
                <a:solidFill>
                  <a:schemeClr val="tx1"/>
                </a:solidFill>
              </a:endParaRPr>
            </a:p>
            <a:p>
              <a:pPr algn="ctr" eaLnBrk="1" hangingPunct="1">
                <a:defRPr/>
              </a:pPr>
              <a:r>
                <a:rPr lang="ru-RU" sz="800" dirty="0">
                  <a:solidFill>
                    <a:schemeClr val="tx1"/>
                  </a:solidFill>
                </a:rPr>
                <a:t>Приказ от 10.02.2017 № 2</a:t>
              </a:r>
              <a:r>
                <a:rPr lang="en-US" sz="800" dirty="0">
                  <a:solidFill>
                    <a:schemeClr val="tx1"/>
                  </a:solidFill>
                </a:rPr>
                <a:t>7</a:t>
              </a:r>
              <a:endParaRPr lang="ru-RU" sz="800" dirty="0">
                <a:solidFill>
                  <a:schemeClr val="tx1"/>
                </a:solidFill>
              </a:endParaRPr>
            </a:p>
          </p:txBody>
        </p:sp>
        <p:sp>
          <p:nvSpPr>
            <p:cNvPr id="57" name="Блок-схема: документ 56"/>
            <p:cNvSpPr/>
            <p:nvPr/>
          </p:nvSpPr>
          <p:spPr>
            <a:xfrm>
              <a:off x="8441899" y="2294805"/>
              <a:ext cx="2324202" cy="1013202"/>
            </a:xfrm>
            <a:prstGeom prst="flowChartDocumen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ru-RU" sz="800" dirty="0">
                  <a:solidFill>
                    <a:schemeClr val="tx1"/>
                  </a:solidFill>
                </a:rPr>
                <a:t>Регламент вывода из эксплуатации ИС ФК</a:t>
              </a:r>
              <a:endParaRPr lang="en-US" sz="800" dirty="0">
                <a:solidFill>
                  <a:schemeClr val="tx1"/>
                </a:solidFill>
              </a:endParaRPr>
            </a:p>
            <a:p>
              <a:pPr algn="ctr" eaLnBrk="1" hangingPunct="1">
                <a:defRPr/>
              </a:pPr>
              <a:r>
                <a:rPr lang="ru-RU" sz="800" dirty="0">
                  <a:solidFill>
                    <a:schemeClr val="tx1"/>
                  </a:solidFill>
                </a:rPr>
                <a:t>Приказ от 1</a:t>
              </a:r>
              <a:r>
                <a:rPr lang="en-US" sz="800" dirty="0">
                  <a:solidFill>
                    <a:schemeClr val="tx1"/>
                  </a:solidFill>
                </a:rPr>
                <a:t>5</a:t>
              </a:r>
              <a:r>
                <a:rPr lang="ru-RU" sz="800" dirty="0">
                  <a:solidFill>
                    <a:schemeClr val="tx1"/>
                  </a:solidFill>
                </a:rPr>
                <a:t>.0</a:t>
              </a:r>
              <a:r>
                <a:rPr lang="en-US" sz="800" dirty="0">
                  <a:solidFill>
                    <a:schemeClr val="tx1"/>
                  </a:solidFill>
                </a:rPr>
                <a:t>7</a:t>
              </a:r>
              <a:r>
                <a:rPr lang="ru-RU" sz="800" dirty="0">
                  <a:solidFill>
                    <a:schemeClr val="tx1"/>
                  </a:solidFill>
                </a:rPr>
                <a:t>.201</a:t>
              </a:r>
              <a:r>
                <a:rPr lang="en-US" sz="800" dirty="0">
                  <a:solidFill>
                    <a:schemeClr val="tx1"/>
                  </a:solidFill>
                </a:rPr>
                <a:t>6</a:t>
              </a:r>
              <a:r>
                <a:rPr lang="ru-RU" sz="800" dirty="0">
                  <a:solidFill>
                    <a:schemeClr val="tx1"/>
                  </a:solidFill>
                </a:rPr>
                <a:t> № 2</a:t>
              </a:r>
              <a:r>
                <a:rPr lang="en-US" sz="800" dirty="0">
                  <a:solidFill>
                    <a:schemeClr val="tx1"/>
                  </a:solidFill>
                </a:rPr>
                <a:t>65</a:t>
              </a:r>
              <a:endParaRPr lang="ru-RU" sz="800" dirty="0">
                <a:solidFill>
                  <a:schemeClr val="tx1"/>
                </a:solidFill>
              </a:endParaRPr>
            </a:p>
          </p:txBody>
        </p:sp>
        <p:sp>
          <p:nvSpPr>
            <p:cNvPr id="58" name="Блок-схема: документ 57"/>
            <p:cNvSpPr/>
            <p:nvPr/>
          </p:nvSpPr>
          <p:spPr>
            <a:xfrm>
              <a:off x="8450737" y="4387344"/>
              <a:ext cx="2324200" cy="1013203"/>
            </a:xfrm>
            <a:prstGeom prst="flowChartDocumen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ru-RU" sz="800" dirty="0">
                  <a:solidFill>
                    <a:schemeClr val="tx1"/>
                  </a:solidFill>
                </a:rPr>
                <a:t>Регламент ввода в эксплуатацию и эксплуатации ИС ФК</a:t>
              </a:r>
            </a:p>
          </p:txBody>
        </p:sp>
        <p:sp>
          <p:nvSpPr>
            <p:cNvPr id="59" name="Стрелка вправо 58"/>
            <p:cNvSpPr/>
            <p:nvPr/>
          </p:nvSpPr>
          <p:spPr>
            <a:xfrm rot="10800000">
              <a:off x="3142487" y="2339776"/>
              <a:ext cx="1484661" cy="48676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ru-RU" sz="900"/>
            </a:p>
          </p:txBody>
        </p:sp>
        <p:sp>
          <p:nvSpPr>
            <p:cNvPr id="60" name="Стрелка вправо 59"/>
            <p:cNvSpPr/>
            <p:nvPr/>
          </p:nvSpPr>
          <p:spPr>
            <a:xfrm rot="9119599">
              <a:off x="3051167" y="4014339"/>
              <a:ext cx="1788074" cy="484114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ru-RU" sz="900"/>
            </a:p>
          </p:txBody>
        </p:sp>
        <p:sp>
          <p:nvSpPr>
            <p:cNvPr id="61" name="Блок-схема: документ 60"/>
            <p:cNvSpPr/>
            <p:nvPr/>
          </p:nvSpPr>
          <p:spPr>
            <a:xfrm>
              <a:off x="4638930" y="1263084"/>
              <a:ext cx="2324200" cy="2865008"/>
            </a:xfrm>
            <a:prstGeom prst="flowChartDocument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ru-RU" sz="800" dirty="0"/>
                <a:t>Приказ от 23.06.2016 № 211</a:t>
              </a:r>
            </a:p>
            <a:p>
              <a:pPr algn="ctr" eaLnBrk="1" hangingPunct="1">
                <a:defRPr/>
              </a:pPr>
              <a:r>
                <a:rPr lang="ru-RU" sz="800" dirty="0"/>
                <a:t>Об утверждении Матрицы ролей</a:t>
              </a:r>
            </a:p>
            <a:p>
              <a:pPr algn="ctr" eaLnBrk="1" hangingPunct="1">
                <a:defRPr/>
              </a:pPr>
              <a:endParaRPr lang="ru-RU" sz="800" dirty="0"/>
            </a:p>
            <a:p>
              <a:pPr algn="ctr" eaLnBrk="1" hangingPunct="1">
                <a:defRPr/>
              </a:pPr>
              <a:r>
                <a:rPr lang="ru-RU" sz="800" dirty="0"/>
                <a:t>Приказ от 23.06.2016 № 212</a:t>
              </a:r>
            </a:p>
            <a:p>
              <a:pPr algn="ctr" eaLnBrk="1" hangingPunct="1">
                <a:defRPr/>
              </a:pPr>
              <a:r>
                <a:rPr lang="ru-RU" sz="800" dirty="0"/>
                <a:t>Об утверждении Порядка организации процессов ЖЦ ИС ФК</a:t>
              </a:r>
            </a:p>
          </p:txBody>
        </p:sp>
        <p:sp>
          <p:nvSpPr>
            <p:cNvPr id="62" name="Стрелка вправо 61"/>
            <p:cNvSpPr/>
            <p:nvPr/>
          </p:nvSpPr>
          <p:spPr>
            <a:xfrm>
              <a:off x="6963130" y="2339776"/>
              <a:ext cx="1481716" cy="48676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ru-RU" sz="900"/>
            </a:p>
          </p:txBody>
        </p:sp>
        <p:cxnSp>
          <p:nvCxnSpPr>
            <p:cNvPr id="63" name="Прямая со стрелкой 62"/>
            <p:cNvCxnSpPr>
              <a:stCxn id="54" idx="2"/>
              <a:endCxn id="55" idx="0"/>
            </p:cNvCxnSpPr>
            <p:nvPr/>
          </p:nvCxnSpPr>
          <p:spPr>
            <a:xfrm>
              <a:off x="1978913" y="3556677"/>
              <a:ext cx="0" cy="830667"/>
            </a:xfrm>
            <a:prstGeom prst="straightConnector1">
              <a:avLst/>
            </a:prstGeom>
            <a:ln w="254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Прямая со стрелкой 63"/>
            <p:cNvCxnSpPr>
              <a:endCxn id="56" idx="1"/>
            </p:cNvCxnSpPr>
            <p:nvPr/>
          </p:nvCxnSpPr>
          <p:spPr>
            <a:xfrm>
              <a:off x="3148378" y="4979922"/>
              <a:ext cx="1490552" cy="648133"/>
            </a:xfrm>
            <a:prstGeom prst="straightConnector1">
              <a:avLst/>
            </a:prstGeom>
            <a:ln w="254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Прямая со стрелкой 64"/>
            <p:cNvCxnSpPr>
              <a:stCxn id="56" idx="3"/>
            </p:cNvCxnSpPr>
            <p:nvPr/>
          </p:nvCxnSpPr>
          <p:spPr>
            <a:xfrm flipV="1">
              <a:off x="6963130" y="5098968"/>
              <a:ext cx="1487607" cy="476179"/>
            </a:xfrm>
            <a:prstGeom prst="straightConnector1">
              <a:avLst/>
            </a:prstGeom>
            <a:ln w="254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Прямая со стрелкой 65"/>
            <p:cNvCxnSpPr>
              <a:stCxn id="58" idx="0"/>
              <a:endCxn id="57" idx="2"/>
            </p:cNvCxnSpPr>
            <p:nvPr/>
          </p:nvCxnSpPr>
          <p:spPr>
            <a:xfrm flipH="1" flipV="1">
              <a:off x="9605473" y="3241871"/>
              <a:ext cx="5892" cy="1145473"/>
            </a:xfrm>
            <a:prstGeom prst="straightConnector1">
              <a:avLst/>
            </a:prstGeom>
            <a:ln w="254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Прямая соединительная линия 66"/>
            <p:cNvCxnSpPr/>
            <p:nvPr/>
          </p:nvCxnSpPr>
          <p:spPr>
            <a:xfrm flipH="1">
              <a:off x="500144" y="6485177"/>
              <a:ext cx="10598826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Прямая соединительная линия 67"/>
            <p:cNvCxnSpPr/>
            <p:nvPr/>
          </p:nvCxnSpPr>
          <p:spPr>
            <a:xfrm flipV="1">
              <a:off x="494252" y="2580512"/>
              <a:ext cx="0" cy="389672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Прямая со стрелкой 68"/>
            <p:cNvCxnSpPr/>
            <p:nvPr/>
          </p:nvCxnSpPr>
          <p:spPr>
            <a:xfrm>
              <a:off x="494252" y="2583156"/>
              <a:ext cx="324033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Прямая соединительная линия 69"/>
            <p:cNvCxnSpPr>
              <a:stCxn id="58" idx="2"/>
            </p:cNvCxnSpPr>
            <p:nvPr/>
          </p:nvCxnSpPr>
          <p:spPr>
            <a:xfrm flipH="1">
              <a:off x="9605473" y="5334411"/>
              <a:ext cx="5892" cy="103965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Прямая соединительная линия 70"/>
            <p:cNvCxnSpPr/>
            <p:nvPr/>
          </p:nvCxnSpPr>
          <p:spPr>
            <a:xfrm flipH="1">
              <a:off x="5793666" y="6397877"/>
              <a:ext cx="3811807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Прямая со стрелкой 71"/>
            <p:cNvCxnSpPr>
              <a:endCxn id="56" idx="2"/>
            </p:cNvCxnSpPr>
            <p:nvPr/>
          </p:nvCxnSpPr>
          <p:spPr>
            <a:xfrm flipV="1">
              <a:off x="5799558" y="6014289"/>
              <a:ext cx="0" cy="38358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Прямая соединительная линия 72"/>
            <p:cNvCxnSpPr/>
            <p:nvPr/>
          </p:nvCxnSpPr>
          <p:spPr>
            <a:xfrm flipH="1" flipV="1">
              <a:off x="11093078" y="4892624"/>
              <a:ext cx="5892" cy="159255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Прямая соединительная линия 73"/>
            <p:cNvCxnSpPr>
              <a:endCxn id="58" idx="3"/>
            </p:cNvCxnSpPr>
            <p:nvPr/>
          </p:nvCxnSpPr>
          <p:spPr>
            <a:xfrm flipH="1">
              <a:off x="10774937" y="4895268"/>
              <a:ext cx="318142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Прямая со стрелкой 74"/>
            <p:cNvCxnSpPr>
              <a:stCxn id="76" idx="4"/>
              <a:endCxn id="54" idx="0"/>
            </p:cNvCxnSpPr>
            <p:nvPr/>
          </p:nvCxnSpPr>
          <p:spPr>
            <a:xfrm>
              <a:off x="1978913" y="2011742"/>
              <a:ext cx="0" cy="283063"/>
            </a:xfrm>
            <a:prstGeom prst="straightConnector1">
              <a:avLst/>
            </a:prstGeom>
            <a:ln w="254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6" name="Блок-схема: узел 75"/>
            <p:cNvSpPr/>
            <p:nvPr/>
          </p:nvSpPr>
          <p:spPr>
            <a:xfrm>
              <a:off x="1752090" y="1554082"/>
              <a:ext cx="456591" cy="457660"/>
            </a:xfrm>
            <a:prstGeom prst="flowChartConnector">
              <a:avLst/>
            </a:prstGeom>
            <a:ln w="254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ru-RU" sz="900"/>
            </a:p>
          </p:txBody>
        </p:sp>
        <p:sp>
          <p:nvSpPr>
            <p:cNvPr id="77" name="Блок-схема: узел 76"/>
            <p:cNvSpPr/>
            <p:nvPr/>
          </p:nvSpPr>
          <p:spPr>
            <a:xfrm>
              <a:off x="9384541" y="1554082"/>
              <a:ext cx="456593" cy="457660"/>
            </a:xfrm>
            <a:prstGeom prst="flowChartConnector">
              <a:avLst/>
            </a:prstGeom>
            <a:solidFill>
              <a:schemeClr val="tx1"/>
            </a:solidFill>
            <a:ln w="254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ru-RU" sz="900"/>
            </a:p>
          </p:txBody>
        </p:sp>
        <p:cxnSp>
          <p:nvCxnSpPr>
            <p:cNvPr id="78" name="Прямая со стрелкой 77"/>
            <p:cNvCxnSpPr>
              <a:stCxn id="57" idx="0"/>
              <a:endCxn id="77" idx="4"/>
            </p:cNvCxnSpPr>
            <p:nvPr/>
          </p:nvCxnSpPr>
          <p:spPr>
            <a:xfrm flipV="1">
              <a:off x="9605473" y="2011742"/>
              <a:ext cx="5892" cy="283063"/>
            </a:xfrm>
            <a:prstGeom prst="straightConnector1">
              <a:avLst/>
            </a:prstGeom>
            <a:ln w="254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0" name="TextBox 49"/>
          <p:cNvSpPr txBox="1"/>
          <p:nvPr/>
        </p:nvSpPr>
        <p:spPr>
          <a:xfrm>
            <a:off x="1739795" y="1004856"/>
            <a:ext cx="830997" cy="2723021"/>
          </a:xfrm>
          <a:prstGeom prst="rect">
            <a:avLst/>
          </a:prstGeom>
          <a:solidFill>
            <a:srgbClr val="92D050"/>
          </a:solidFill>
        </p:spPr>
        <p:txBody>
          <a:bodyPr vert="vert270">
            <a:spAutoFit/>
          </a:bodyPr>
          <a:lstStyle/>
          <a:p>
            <a:pPr algn="ctr" eaLnBrk="1" hangingPunct="1">
              <a:defRPr/>
            </a:pPr>
            <a:r>
              <a:rPr lang="ru-RU" sz="1050" dirty="0"/>
              <a:t>Приказ МФ РФ о документации, разрабатываемой в рамках создания и развития ГИИС ЭБ</a:t>
            </a:r>
          </a:p>
          <a:p>
            <a:pPr algn="ctr" eaLnBrk="1" hangingPunct="1">
              <a:defRPr/>
            </a:pPr>
            <a:endParaRPr lang="ru-RU" sz="1050" dirty="0"/>
          </a:p>
        </p:txBody>
      </p:sp>
      <p:sp>
        <p:nvSpPr>
          <p:cNvPr id="14344" name="TextBox 4095"/>
          <p:cNvSpPr txBox="1">
            <a:spLocks noChangeArrowheads="1"/>
          </p:cNvSpPr>
          <p:nvPr/>
        </p:nvSpPr>
        <p:spPr bwMode="auto">
          <a:xfrm>
            <a:off x="176213" y="760413"/>
            <a:ext cx="1462087" cy="289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algn="ctr" eaLnBrk="1" hangingPunct="1"/>
            <a:r>
              <a:rPr lang="ru-RU" altLang="ru-RU" sz="1000">
                <a:solidFill>
                  <a:srgbClr val="FFFF99"/>
                </a:solidFill>
              </a:rPr>
              <a:t>Постановление Правительства РФ</a:t>
            </a:r>
          </a:p>
          <a:p>
            <a:pPr algn="ctr" eaLnBrk="1" hangingPunct="1"/>
            <a:r>
              <a:rPr lang="ru-RU" altLang="ru-RU" sz="1000">
                <a:solidFill>
                  <a:srgbClr val="FFFF99"/>
                </a:solidFill>
              </a:rPr>
              <a:t>от 6 июля 2015 г.</a:t>
            </a:r>
          </a:p>
          <a:p>
            <a:pPr algn="ctr" eaLnBrk="1" hangingPunct="1"/>
            <a:r>
              <a:rPr lang="ru-RU" altLang="ru-RU" sz="1000">
                <a:solidFill>
                  <a:srgbClr val="FFFF99"/>
                </a:solidFill>
              </a:rPr>
              <a:t>№ 676</a:t>
            </a:r>
          </a:p>
          <a:p>
            <a:pPr algn="ctr" eaLnBrk="1" hangingPunct="1"/>
            <a:r>
              <a:rPr lang="ru-RU" altLang="ru-RU" sz="1000">
                <a:solidFill>
                  <a:srgbClr val="FFFF99"/>
                </a:solidFill>
              </a:rPr>
              <a:t>"О требованиях к порядку создания, развития, ввода в эксплуатацию, эксплуатации и вывода из эксплуатации государственных информационных систем и дальнейшего хранения содержащейся в их базах данных информации"</a:t>
            </a:r>
          </a:p>
          <a:p>
            <a:pPr eaLnBrk="1" hangingPunct="1"/>
            <a:endParaRPr lang="ru-RU" altLang="ru-RU" sz="1200"/>
          </a:p>
        </p:txBody>
      </p:sp>
      <p:sp>
        <p:nvSpPr>
          <p:cNvPr id="81" name="Скругленная прямоугольная выноска 80"/>
          <p:cNvSpPr/>
          <p:nvPr/>
        </p:nvSpPr>
        <p:spPr>
          <a:xfrm>
            <a:off x="3762375" y="750888"/>
            <a:ext cx="1071563" cy="311150"/>
          </a:xfrm>
          <a:prstGeom prst="wedgeRoundRectCallout">
            <a:avLst>
              <a:gd name="adj1" fmla="val 105606"/>
              <a:gd name="adj2" fmla="val 220658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900" dirty="0">
                <a:solidFill>
                  <a:schemeClr val="tx1"/>
                </a:solidFill>
              </a:rPr>
              <a:t>Функциональный заказчик</a:t>
            </a:r>
          </a:p>
        </p:txBody>
      </p:sp>
      <p:sp>
        <p:nvSpPr>
          <p:cNvPr id="82" name="Скругленная прямоугольная выноска 81"/>
          <p:cNvSpPr/>
          <p:nvPr/>
        </p:nvSpPr>
        <p:spPr>
          <a:xfrm>
            <a:off x="6324600" y="750888"/>
            <a:ext cx="1071563" cy="311150"/>
          </a:xfrm>
          <a:prstGeom prst="wedgeRoundRectCallout">
            <a:avLst>
              <a:gd name="adj1" fmla="val -92684"/>
              <a:gd name="adj2" fmla="val 220658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900" dirty="0">
                <a:solidFill>
                  <a:schemeClr val="tx1"/>
                </a:solidFill>
              </a:rPr>
              <a:t>Функциональный интегратор</a:t>
            </a:r>
          </a:p>
        </p:txBody>
      </p:sp>
      <p:sp>
        <p:nvSpPr>
          <p:cNvPr id="83" name="Скругленная прямоугольная выноска 82"/>
          <p:cNvSpPr/>
          <p:nvPr/>
        </p:nvSpPr>
        <p:spPr>
          <a:xfrm>
            <a:off x="3779838" y="1957388"/>
            <a:ext cx="1071562" cy="447675"/>
          </a:xfrm>
          <a:prstGeom prst="wedgeRoundRectCallout">
            <a:avLst>
              <a:gd name="adj1" fmla="val -66667"/>
              <a:gd name="adj2" fmla="val -62533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900" dirty="0">
                <a:solidFill>
                  <a:schemeClr val="tx1"/>
                </a:solidFill>
              </a:rPr>
              <a:t>Рассмотрение на комиссии по информатизации</a:t>
            </a:r>
          </a:p>
        </p:txBody>
      </p:sp>
      <p:sp>
        <p:nvSpPr>
          <p:cNvPr id="84" name="Скругленная прямоугольная выноска 83"/>
          <p:cNvSpPr/>
          <p:nvPr/>
        </p:nvSpPr>
        <p:spPr>
          <a:xfrm>
            <a:off x="2343150" y="735013"/>
            <a:ext cx="1071563" cy="312737"/>
          </a:xfrm>
          <a:prstGeom prst="wedgeRoundRectCallout">
            <a:avLst>
              <a:gd name="adj1" fmla="val 40960"/>
              <a:gd name="adj2" fmla="val 178856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900" dirty="0">
                <a:solidFill>
                  <a:schemeClr val="tx1"/>
                </a:solidFill>
              </a:rPr>
              <a:t>Функциональные требования</a:t>
            </a:r>
          </a:p>
        </p:txBody>
      </p:sp>
      <p:pic>
        <p:nvPicPr>
          <p:cNvPr id="14349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8913" y="3267075"/>
            <a:ext cx="506412" cy="550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96" name="Схема 95"/>
          <p:cNvGraphicFramePr/>
          <p:nvPr/>
        </p:nvGraphicFramePr>
        <p:xfrm>
          <a:off x="73312" y="3884029"/>
          <a:ext cx="9021940" cy="9465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05" name="Правая круглая скобка 104"/>
          <p:cNvSpPr/>
          <p:nvPr/>
        </p:nvSpPr>
        <p:spPr>
          <a:xfrm rot="5400000">
            <a:off x="5300662" y="968376"/>
            <a:ext cx="73025" cy="7308850"/>
          </a:xfrm>
          <a:prstGeom prst="rightBracket">
            <a:avLst>
              <a:gd name="adj" fmla="val 23796"/>
            </a:avLst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68580" tIns="34290" rIns="68580" bIns="34290" anchor="ctr"/>
          <a:lstStyle/>
          <a:p>
            <a:pPr algn="ctr" eaLnBrk="1" hangingPunct="1">
              <a:defRPr/>
            </a:pPr>
            <a:endParaRPr lang="ru-RU" b="1" dirty="0"/>
          </a:p>
        </p:txBody>
      </p:sp>
      <p:sp>
        <p:nvSpPr>
          <p:cNvPr id="14352" name="Прямоугольник 9"/>
          <p:cNvSpPr>
            <a:spLocks noChangeArrowheads="1"/>
          </p:cNvSpPr>
          <p:nvPr/>
        </p:nvSpPr>
        <p:spPr bwMode="auto">
          <a:xfrm>
            <a:off x="4268788" y="4662488"/>
            <a:ext cx="1563687" cy="252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/>
          <a:p>
            <a:pPr algn="ctr" eaLnBrk="1" hangingPunct="1"/>
            <a:r>
              <a:rPr lang="ru-RU" altLang="ru-RU" sz="1200" b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Не менее 6 месяцев</a:t>
            </a:r>
            <a:endParaRPr lang="ru-RU" altLang="ru-RU" sz="800" b="1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353" name="Рисунок 107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0475" y="3240088"/>
            <a:ext cx="496888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9" name="Правая круглая скобка 108"/>
          <p:cNvSpPr/>
          <p:nvPr/>
        </p:nvSpPr>
        <p:spPr>
          <a:xfrm rot="5400000">
            <a:off x="826294" y="3850482"/>
            <a:ext cx="73025" cy="1550987"/>
          </a:xfrm>
          <a:prstGeom prst="rightBracket">
            <a:avLst>
              <a:gd name="adj" fmla="val 23796"/>
            </a:avLst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68580" tIns="34290" rIns="68580" bIns="34290" anchor="ctr"/>
          <a:lstStyle/>
          <a:p>
            <a:pPr algn="ctr" eaLnBrk="1" hangingPunct="1">
              <a:defRPr/>
            </a:pPr>
            <a:endParaRPr lang="ru-RU" b="1" dirty="0"/>
          </a:p>
        </p:txBody>
      </p:sp>
      <p:sp>
        <p:nvSpPr>
          <p:cNvPr id="14355" name="Прямоугольник 9"/>
          <p:cNvSpPr>
            <a:spLocks noChangeArrowheads="1"/>
          </p:cNvSpPr>
          <p:nvPr/>
        </p:nvSpPr>
        <p:spPr bwMode="auto">
          <a:xfrm>
            <a:off x="73025" y="4668838"/>
            <a:ext cx="1565275" cy="25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/>
          <a:p>
            <a:pPr algn="ctr" eaLnBrk="1" hangingPunct="1"/>
            <a:r>
              <a:rPr lang="ru-RU" altLang="ru-RU" sz="1200" b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Не менее 3 месяцев</a:t>
            </a:r>
            <a:endParaRPr lang="ru-RU" altLang="ru-RU" sz="800" b="1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356" name="Номер слайда 23"/>
          <p:cNvSpPr>
            <a:spLocks noGrp="1"/>
          </p:cNvSpPr>
          <p:nvPr>
            <p:ph type="sldNum" sz="quarter" idx="12"/>
          </p:nvPr>
        </p:nvSpPr>
        <p:spPr bwMode="auto">
          <a:xfrm>
            <a:off x="7059613" y="4795838"/>
            <a:ext cx="2057400" cy="27463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E331B0E5-9FEA-4118-BB63-AD4248F285EA}" type="slidenum">
              <a:rPr lang="ru-RU" altLang="ru-RU" sz="10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11</a:t>
            </a:fld>
            <a:endParaRPr lang="ru-RU" altLang="ru-RU" sz="1000" b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00" r="4422" b="6250"/>
          <a:stretch>
            <a:fillRect/>
          </a:stretch>
        </p:blipFill>
        <p:spPr bwMode="auto">
          <a:xfrm>
            <a:off x="5759450" y="3257550"/>
            <a:ext cx="2262188" cy="977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" name="Прямоугольник 38"/>
          <p:cNvSpPr/>
          <p:nvPr/>
        </p:nvSpPr>
        <p:spPr>
          <a:xfrm>
            <a:off x="3046413" y="84138"/>
            <a:ext cx="6024562" cy="6000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ru-RU" sz="1600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Мониторинг функциональных показателей </a:t>
            </a:r>
          </a:p>
          <a:p>
            <a:pPr algn="ctr" eaLnBrk="1" hangingPunct="1">
              <a:defRPr/>
            </a:pPr>
            <a:r>
              <a:rPr lang="ru-RU" sz="1600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исполняемых процессов</a:t>
            </a:r>
          </a:p>
        </p:txBody>
      </p:sp>
      <p:sp>
        <p:nvSpPr>
          <p:cNvPr id="15364" name="Номер слайда 2"/>
          <p:cNvSpPr>
            <a:spLocks noGrp="1"/>
          </p:cNvSpPr>
          <p:nvPr>
            <p:ph type="sldNum" sz="quarter" idx="12"/>
          </p:nvPr>
        </p:nvSpPr>
        <p:spPr bwMode="auto">
          <a:xfrm>
            <a:off x="7013575" y="4830763"/>
            <a:ext cx="2057400" cy="27463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557213" indent="-214313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857250" indent="-17145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200150" indent="-17145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1543050" indent="-17145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000250" indent="-17145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457450" indent="-17145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2914650" indent="-17145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371850" indent="-17145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8FA57C4F-ED3F-4F3F-B5AF-21B5488BBF3F}" type="slidenum">
              <a:rPr lang="ru-RU" altLang="ru-RU" sz="1000" b="1" smtClean="0">
                <a:latin typeface="Times New Roman" pitchFamily="18" charset="0"/>
                <a:cs typeface="Times New Roman" pitchFamily="18" charset="0"/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12</a:t>
            </a:fld>
            <a:endParaRPr lang="ru-RU" altLang="ru-RU" sz="1000" b="1" smtClean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15365" name="Группа 4"/>
          <p:cNvGrpSpPr>
            <a:grpSpLocks/>
          </p:cNvGrpSpPr>
          <p:nvPr/>
        </p:nvGrpSpPr>
        <p:grpSpPr bwMode="auto">
          <a:xfrm>
            <a:off x="117475" y="1227138"/>
            <a:ext cx="974725" cy="3584575"/>
            <a:chOff x="142844" y="1142984"/>
            <a:chExt cx="1571636" cy="5286413"/>
          </a:xfrm>
        </p:grpSpPr>
        <p:sp>
          <p:nvSpPr>
            <p:cNvPr id="6" name="Скругленный прямоугольник 5"/>
            <p:cNvSpPr/>
            <p:nvPr/>
          </p:nvSpPr>
          <p:spPr>
            <a:xfrm>
              <a:off x="142844" y="3956630"/>
              <a:ext cx="1571636" cy="2472767"/>
            </a:xfrm>
            <a:prstGeom prst="roundRect">
              <a:avLst/>
            </a:prstGeom>
            <a:solidFill>
              <a:srgbClr val="BFA4C6"/>
            </a:solidFill>
            <a:ln>
              <a:solidFill>
                <a:srgbClr val="00449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anchor="ctr"/>
            <a:lstStyle/>
            <a:p>
              <a:pPr algn="ctr" eaLnBrk="1" hangingPunct="1">
                <a:defRPr/>
              </a:pPr>
              <a:r>
                <a:rPr lang="ru-RU" sz="1050" dirty="0">
                  <a:solidFill>
                    <a:schemeClr val="tx2"/>
                  </a:solidFill>
                </a:rPr>
                <a:t>Бизнес- витрины контроля пользовательской активности</a:t>
              </a:r>
            </a:p>
          </p:txBody>
        </p:sp>
        <p:sp>
          <p:nvSpPr>
            <p:cNvPr id="7" name="Скругленный прямоугольник 6"/>
            <p:cNvSpPr/>
            <p:nvPr/>
          </p:nvSpPr>
          <p:spPr>
            <a:xfrm>
              <a:off x="142844" y="1142984"/>
              <a:ext cx="1571636" cy="2755867"/>
            </a:xfrm>
            <a:prstGeom prst="roundRect">
              <a:avLst/>
            </a:prstGeom>
            <a:solidFill>
              <a:srgbClr val="BFA4C6"/>
            </a:solidFill>
            <a:ln>
              <a:solidFill>
                <a:srgbClr val="00449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anchor="ctr"/>
            <a:lstStyle/>
            <a:p>
              <a:pPr algn="ctr" eaLnBrk="1" hangingPunct="1">
                <a:defRPr/>
              </a:pPr>
              <a:r>
                <a:rPr lang="ru-RU" sz="1050" dirty="0">
                  <a:solidFill>
                    <a:schemeClr val="tx2"/>
                  </a:solidFill>
                </a:rPr>
                <a:t>Бизнес- витрины контроля исполнения бизнес-процессов</a:t>
              </a:r>
            </a:p>
          </p:txBody>
        </p:sp>
      </p:grpSp>
      <p:graphicFrame>
        <p:nvGraphicFramePr>
          <p:cNvPr id="8" name="Схема 7"/>
          <p:cNvGraphicFramePr/>
          <p:nvPr/>
        </p:nvGraphicFramePr>
        <p:xfrm>
          <a:off x="1" y="1283426"/>
          <a:ext cx="3125288" cy="35813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15367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95" b="6250"/>
          <a:stretch>
            <a:fillRect/>
          </a:stretch>
        </p:blipFill>
        <p:spPr bwMode="auto">
          <a:xfrm>
            <a:off x="6319838" y="3875088"/>
            <a:ext cx="2259012" cy="1030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Стрелка вправо 12"/>
          <p:cNvSpPr/>
          <p:nvPr/>
        </p:nvSpPr>
        <p:spPr>
          <a:xfrm>
            <a:off x="2214563" y="4154488"/>
            <a:ext cx="361950" cy="43973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  <p:grpSp>
        <p:nvGrpSpPr>
          <p:cNvPr id="15369" name="Группа 13"/>
          <p:cNvGrpSpPr>
            <a:grpSpLocks/>
          </p:cNvGrpSpPr>
          <p:nvPr/>
        </p:nvGrpSpPr>
        <p:grpSpPr bwMode="auto">
          <a:xfrm>
            <a:off x="2616200" y="4029075"/>
            <a:ext cx="2674938" cy="801688"/>
            <a:chOff x="1233050" y="3084653"/>
            <a:chExt cx="1690256" cy="1467823"/>
          </a:xfrm>
        </p:grpSpPr>
        <p:sp>
          <p:nvSpPr>
            <p:cNvPr id="15" name="Скругленный прямоугольник 14"/>
            <p:cNvSpPr/>
            <p:nvPr/>
          </p:nvSpPr>
          <p:spPr>
            <a:xfrm>
              <a:off x="1233050" y="3084653"/>
              <a:ext cx="1690256" cy="1467823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10395693"/>
                <a:satOff val="-47968"/>
                <a:lumOff val="1765"/>
                <a:alphaOff val="0"/>
              </a:schemeClr>
            </a:fillRef>
            <a:effectRef idx="0">
              <a:schemeClr val="accent4">
                <a:hueOff val="10395693"/>
                <a:satOff val="-47968"/>
                <a:lumOff val="1765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6" name="Скругленный прямоугольник 4"/>
            <p:cNvSpPr/>
            <p:nvPr/>
          </p:nvSpPr>
          <p:spPr>
            <a:xfrm>
              <a:off x="1304272" y="3157318"/>
              <a:ext cx="1547812" cy="132249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40005" tIns="20003" rIns="40005" bIns="20003" spcCol="1270" anchor="ctr"/>
            <a:lstStyle/>
            <a:p>
              <a:pPr defTabSz="466725" eaLnBrk="1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1050" dirty="0"/>
                <a:t>Возможность снижения нагрузки на Систему за счет  выявления и устранения избыточно / ошибочно назначенных ролей пользователям </a:t>
              </a:r>
            </a:p>
          </p:txBody>
        </p:sp>
      </p:grpSp>
      <p:pic>
        <p:nvPicPr>
          <p:cNvPr id="15370" name="Picture 3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89" b="21339"/>
          <a:stretch>
            <a:fillRect/>
          </a:stretch>
        </p:blipFill>
        <p:spPr bwMode="auto">
          <a:xfrm>
            <a:off x="5691188" y="1179513"/>
            <a:ext cx="3175000" cy="95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Стрелка вправо 17"/>
          <p:cNvSpPr/>
          <p:nvPr/>
        </p:nvSpPr>
        <p:spPr>
          <a:xfrm>
            <a:off x="5346700" y="4219575"/>
            <a:ext cx="361950" cy="44132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  <p:grpSp>
        <p:nvGrpSpPr>
          <p:cNvPr id="15372" name="Группа 18"/>
          <p:cNvGrpSpPr>
            <a:grpSpLocks/>
          </p:cNvGrpSpPr>
          <p:nvPr/>
        </p:nvGrpSpPr>
        <p:grpSpPr bwMode="auto">
          <a:xfrm>
            <a:off x="2608263" y="2236788"/>
            <a:ext cx="2633662" cy="898525"/>
            <a:chOff x="1233050" y="1539622"/>
            <a:chExt cx="1708000" cy="1467823"/>
          </a:xfrm>
        </p:grpSpPr>
        <p:sp>
          <p:nvSpPr>
            <p:cNvPr id="20" name="Скругленный прямоугольник 19"/>
            <p:cNvSpPr/>
            <p:nvPr/>
          </p:nvSpPr>
          <p:spPr>
            <a:xfrm>
              <a:off x="1233050" y="1539622"/>
              <a:ext cx="1708000" cy="1467823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5197847"/>
                <a:satOff val="-23984"/>
                <a:lumOff val="883"/>
                <a:alphaOff val="0"/>
              </a:schemeClr>
            </a:fillRef>
            <a:effectRef idx="0">
              <a:schemeClr val="accent4">
                <a:hueOff val="5197847"/>
                <a:satOff val="-23984"/>
                <a:lumOff val="883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1" name="Скругленный прямоугольник 4"/>
            <p:cNvSpPr/>
            <p:nvPr/>
          </p:nvSpPr>
          <p:spPr>
            <a:xfrm>
              <a:off x="1305118" y="1612235"/>
              <a:ext cx="1550481" cy="121367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40005" tIns="20003" rIns="40005" bIns="20003" spcCol="1270" anchor="ctr"/>
            <a:lstStyle/>
            <a:p>
              <a:pPr defTabSz="466725" eaLnBrk="1" hangingPunct="1">
                <a:lnSpc>
                  <a:spcPct val="90000"/>
                </a:lnSpc>
                <a:spcAft>
                  <a:spcPct val="35000"/>
                </a:spcAft>
                <a:buFont typeface="Arial" pitchFamily="34" charset="0"/>
                <a:buChar char="•"/>
                <a:defRPr/>
              </a:pPr>
              <a:r>
                <a:rPr lang="ru-RU" sz="1050" dirty="0"/>
                <a:t> Определение контрольных точек мониторинга</a:t>
              </a:r>
            </a:p>
            <a:p>
              <a:pPr defTabSz="466725" eaLnBrk="1" hangingPunct="1">
                <a:lnSpc>
                  <a:spcPct val="90000"/>
                </a:lnSpc>
                <a:spcAft>
                  <a:spcPct val="35000"/>
                </a:spcAft>
                <a:buFont typeface="Arial" pitchFamily="34" charset="0"/>
                <a:buChar char="•"/>
                <a:defRPr/>
              </a:pPr>
              <a:r>
                <a:rPr lang="ru-RU" sz="1050" dirty="0"/>
                <a:t>Выявление узких мест бизнес-процесса</a:t>
              </a:r>
            </a:p>
          </p:txBody>
        </p:sp>
      </p:grpSp>
      <p:sp>
        <p:nvSpPr>
          <p:cNvPr id="22" name="Стрелка вправо 21"/>
          <p:cNvSpPr/>
          <p:nvPr/>
        </p:nvSpPr>
        <p:spPr>
          <a:xfrm>
            <a:off x="2211388" y="2387600"/>
            <a:ext cx="361950" cy="439738"/>
          </a:xfrm>
          <a:prstGeom prst="rightArrow">
            <a:avLst/>
          </a:prstGeom>
          <a:solidFill>
            <a:srgbClr val="99FF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  <p:sp>
        <p:nvSpPr>
          <p:cNvPr id="24" name="Стрелка вправо 23"/>
          <p:cNvSpPr/>
          <p:nvPr/>
        </p:nvSpPr>
        <p:spPr>
          <a:xfrm>
            <a:off x="5303838" y="2443163"/>
            <a:ext cx="361950" cy="439737"/>
          </a:xfrm>
          <a:prstGeom prst="rightArrow">
            <a:avLst/>
          </a:prstGeom>
          <a:solidFill>
            <a:srgbClr val="99FF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  <p:grpSp>
        <p:nvGrpSpPr>
          <p:cNvPr id="15375" name="Группа 24"/>
          <p:cNvGrpSpPr>
            <a:grpSpLocks/>
          </p:cNvGrpSpPr>
          <p:nvPr/>
        </p:nvGrpSpPr>
        <p:grpSpPr bwMode="auto">
          <a:xfrm>
            <a:off x="2586038" y="1296988"/>
            <a:ext cx="2635250" cy="887412"/>
            <a:chOff x="1233050" y="-76154"/>
            <a:chExt cx="1717971" cy="1467823"/>
          </a:xfrm>
        </p:grpSpPr>
        <p:sp>
          <p:nvSpPr>
            <p:cNvPr id="26" name="Скругленный прямоугольник 25"/>
            <p:cNvSpPr/>
            <p:nvPr/>
          </p:nvSpPr>
          <p:spPr>
            <a:xfrm>
              <a:off x="1233050" y="-76154"/>
              <a:ext cx="1717971" cy="1467823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7" name="Скругленный прямоугольник 4"/>
            <p:cNvSpPr/>
            <p:nvPr/>
          </p:nvSpPr>
          <p:spPr>
            <a:xfrm>
              <a:off x="1311704" y="7872"/>
              <a:ext cx="1575152" cy="132603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40005" tIns="20003" rIns="40005" bIns="20003" spcCol="1270" anchor="ctr"/>
            <a:lstStyle/>
            <a:p>
              <a:pPr defTabSz="466725" eaLnBrk="1" hangingPunct="1">
                <a:lnSpc>
                  <a:spcPct val="90000"/>
                </a:lnSpc>
                <a:spcAft>
                  <a:spcPct val="35000"/>
                </a:spcAft>
                <a:buFont typeface="Arial" pitchFamily="34" charset="0"/>
                <a:buChar char="•"/>
                <a:defRPr/>
              </a:pPr>
              <a:r>
                <a:rPr lang="ru-RU" sz="1050" dirty="0"/>
                <a:t>Возможность выявления  интеграционных сбоев</a:t>
              </a:r>
            </a:p>
            <a:p>
              <a:pPr defTabSz="466725" eaLnBrk="1" hangingPunct="1">
                <a:lnSpc>
                  <a:spcPct val="90000"/>
                </a:lnSpc>
                <a:spcAft>
                  <a:spcPct val="35000"/>
                </a:spcAft>
                <a:buFont typeface="Arial" pitchFamily="34" charset="0"/>
                <a:buChar char="•"/>
                <a:defRPr/>
              </a:pPr>
              <a:r>
                <a:rPr lang="ru-RU" sz="1050" dirty="0"/>
                <a:t> Контроль согласованности функциональных контролей</a:t>
              </a:r>
            </a:p>
          </p:txBody>
        </p:sp>
      </p:grpSp>
      <p:sp>
        <p:nvSpPr>
          <p:cNvPr id="28" name="Стрелка вправо 27"/>
          <p:cNvSpPr/>
          <p:nvPr/>
        </p:nvSpPr>
        <p:spPr>
          <a:xfrm>
            <a:off x="2236788" y="1541463"/>
            <a:ext cx="361950" cy="441325"/>
          </a:xfrm>
          <a:prstGeom prst="rightArrow">
            <a:avLst/>
          </a:prstGeom>
          <a:solidFill>
            <a:srgbClr val="FFDA3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  <p:sp>
        <p:nvSpPr>
          <p:cNvPr id="29" name="Стрелка вправо 28"/>
          <p:cNvSpPr/>
          <p:nvPr/>
        </p:nvSpPr>
        <p:spPr>
          <a:xfrm>
            <a:off x="5270500" y="1498600"/>
            <a:ext cx="363538" cy="441325"/>
          </a:xfrm>
          <a:prstGeom prst="rightArrow">
            <a:avLst/>
          </a:prstGeom>
          <a:solidFill>
            <a:srgbClr val="FFDA3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  <p:grpSp>
        <p:nvGrpSpPr>
          <p:cNvPr id="15378" name="Группа 29"/>
          <p:cNvGrpSpPr>
            <a:grpSpLocks/>
          </p:cNvGrpSpPr>
          <p:nvPr/>
        </p:nvGrpSpPr>
        <p:grpSpPr bwMode="auto">
          <a:xfrm>
            <a:off x="2636838" y="3159125"/>
            <a:ext cx="2614612" cy="808038"/>
            <a:chOff x="1234446" y="2466581"/>
            <a:chExt cx="1710982" cy="1036429"/>
          </a:xfrm>
        </p:grpSpPr>
        <p:sp>
          <p:nvSpPr>
            <p:cNvPr id="31" name="Скругленный прямоугольник 30"/>
            <p:cNvSpPr/>
            <p:nvPr/>
          </p:nvSpPr>
          <p:spPr>
            <a:xfrm>
              <a:off x="1234446" y="2466581"/>
              <a:ext cx="1710982" cy="1036429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6930462"/>
                <a:satOff val="-31979"/>
                <a:lumOff val="1177"/>
                <a:alphaOff val="0"/>
              </a:schemeClr>
            </a:fillRef>
            <a:effectRef idx="0">
              <a:schemeClr val="accent4">
                <a:hueOff val="6930462"/>
                <a:satOff val="-31979"/>
                <a:lumOff val="1177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2" name="Скругленный прямоугольник 4"/>
            <p:cNvSpPr/>
            <p:nvPr/>
          </p:nvSpPr>
          <p:spPr>
            <a:xfrm>
              <a:off x="1284311" y="2472690"/>
              <a:ext cx="1598786" cy="100384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40005" tIns="20003" rIns="40005" bIns="20003" spcCol="1270" anchor="ctr"/>
            <a:lstStyle/>
            <a:p>
              <a:pPr defTabSz="466725" eaLnBrk="1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1050" dirty="0"/>
                <a:t>Анализ подготовленности организаций к работе в ФП ЭБ в рамках выделенных полномочий</a:t>
              </a:r>
            </a:p>
          </p:txBody>
        </p:sp>
      </p:grpSp>
      <p:sp>
        <p:nvSpPr>
          <p:cNvPr id="34" name="Стрелка вправо 33"/>
          <p:cNvSpPr/>
          <p:nvPr/>
        </p:nvSpPr>
        <p:spPr>
          <a:xfrm>
            <a:off x="2249488" y="3308350"/>
            <a:ext cx="363537" cy="441325"/>
          </a:xfrm>
          <a:prstGeom prst="rightArrow">
            <a:avLst/>
          </a:prstGeom>
          <a:solidFill>
            <a:srgbClr val="47E5E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  <p:sp>
        <p:nvSpPr>
          <p:cNvPr id="35" name="Стрелка вправо 34"/>
          <p:cNvSpPr/>
          <p:nvPr/>
        </p:nvSpPr>
        <p:spPr>
          <a:xfrm>
            <a:off x="5313363" y="3363913"/>
            <a:ext cx="361950" cy="441325"/>
          </a:xfrm>
          <a:prstGeom prst="rightArrow">
            <a:avLst/>
          </a:prstGeom>
          <a:solidFill>
            <a:srgbClr val="47E5E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  <p:pic>
        <p:nvPicPr>
          <p:cNvPr id="15381" name="Picture 2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8" t="32576" r="2888" b="32765"/>
          <a:stretch>
            <a:fillRect/>
          </a:stretch>
        </p:blipFill>
        <p:spPr bwMode="auto">
          <a:xfrm>
            <a:off x="5726113" y="2306638"/>
            <a:ext cx="2295525" cy="79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82" name="Рисунок 2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1638" y="2608263"/>
            <a:ext cx="942975" cy="94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Прямоугольник 38"/>
          <p:cNvSpPr/>
          <p:nvPr/>
        </p:nvSpPr>
        <p:spPr>
          <a:xfrm>
            <a:off x="3336925" y="128588"/>
            <a:ext cx="5691188" cy="5842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ru-RU" sz="1600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технологической подсистемы обеспечения интеграции ГИИС «Электронный бюджет»</a:t>
            </a:r>
          </a:p>
        </p:txBody>
      </p:sp>
      <p:sp>
        <p:nvSpPr>
          <p:cNvPr id="16387" name="Номер слайда 2"/>
          <p:cNvSpPr>
            <a:spLocks noGrp="1"/>
          </p:cNvSpPr>
          <p:nvPr>
            <p:ph type="sldNum" sz="quarter" idx="12"/>
          </p:nvPr>
        </p:nvSpPr>
        <p:spPr bwMode="auto">
          <a:xfrm>
            <a:off x="7034213" y="4813300"/>
            <a:ext cx="2057400" cy="2746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557213" indent="-214313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857250" indent="-17145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200150" indent="-17145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1543050" indent="-17145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000250" indent="-17145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457450" indent="-17145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2914650" indent="-17145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371850" indent="-17145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DA46EF9E-6111-49B4-B720-0EA4B294F273}" type="slidenum">
              <a:rPr lang="ru-RU" altLang="ru-RU" sz="1000" b="1" smtClean="0">
                <a:latin typeface="Times New Roman" pitchFamily="18" charset="0"/>
                <a:cs typeface="Times New Roman" pitchFamily="18" charset="0"/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13</a:t>
            </a:fld>
            <a:endParaRPr lang="ru-RU" altLang="ru-RU" sz="1000" b="1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104775" y="1177925"/>
          <a:ext cx="1430338" cy="5572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30338"/>
              </a:tblGrid>
              <a:tr h="278607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Пользователей</a:t>
                      </a:r>
                      <a:endParaRPr lang="ru-RU" sz="1100" dirty="0"/>
                    </a:p>
                  </a:txBody>
                  <a:tcPr marL="68558" marR="68558" marT="34349" marB="34349"/>
                </a:tc>
              </a:tr>
              <a:tr h="278607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204 308</a:t>
                      </a:r>
                      <a:endParaRPr lang="ru-RU" sz="1100" dirty="0"/>
                    </a:p>
                  </a:txBody>
                  <a:tcPr marL="68558" marR="68558" marT="34349" marB="34349"/>
                </a:tc>
              </a:tr>
            </a:tbl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104775" y="1820863"/>
          <a:ext cx="1441450" cy="6810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1450"/>
              </a:tblGrid>
              <a:tr h="403648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Опубликованных сервисов</a:t>
                      </a:r>
                      <a:endParaRPr lang="ru-RU" sz="1100" dirty="0"/>
                    </a:p>
                  </a:txBody>
                  <a:tcPr marL="68569" marR="68569" marT="34197" marB="34197"/>
                </a:tc>
              </a:tr>
              <a:tr h="277389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79</a:t>
                      </a:r>
                      <a:endParaRPr lang="ru-RU" sz="1100" dirty="0"/>
                    </a:p>
                  </a:txBody>
                  <a:tcPr marL="68569" marR="68569" marT="34197" marB="34197"/>
                </a:tc>
              </a:tr>
            </a:tbl>
          </a:graphicData>
        </a:graphic>
      </p:graphicFrame>
      <p:graphicFrame>
        <p:nvGraphicFramePr>
          <p:cNvPr id="100" name="Таблица 99"/>
          <p:cNvGraphicFramePr>
            <a:graphicFrameLocks noGrp="1"/>
          </p:cNvGraphicFramePr>
          <p:nvPr/>
        </p:nvGraphicFramePr>
        <p:xfrm>
          <a:off x="109538" y="2587625"/>
          <a:ext cx="1436687" cy="5572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36687"/>
              </a:tblGrid>
              <a:tr h="278607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Формуляров</a:t>
                      </a:r>
                      <a:endParaRPr lang="ru-RU" sz="1100" dirty="0"/>
                    </a:p>
                  </a:txBody>
                  <a:tcPr marL="68602" marR="68602" marT="34349" marB="34349"/>
                </a:tc>
              </a:tr>
              <a:tr h="278607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115 781 539</a:t>
                      </a:r>
                      <a:endParaRPr lang="ru-RU" sz="1100" dirty="0"/>
                    </a:p>
                  </a:txBody>
                  <a:tcPr marL="68602" marR="68602" marT="34349" marB="34349"/>
                </a:tc>
              </a:tr>
            </a:tbl>
          </a:graphicData>
        </a:graphic>
      </p:graphicFrame>
      <p:graphicFrame>
        <p:nvGraphicFramePr>
          <p:cNvPr id="101" name="Таблица 100"/>
          <p:cNvGraphicFramePr>
            <a:graphicFrameLocks noGrp="1"/>
          </p:cNvGraphicFramePr>
          <p:nvPr/>
        </p:nvGraphicFramePr>
        <p:xfrm>
          <a:off x="109538" y="3246438"/>
          <a:ext cx="1436687" cy="8493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36687"/>
              </a:tblGrid>
              <a:tr h="571418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Транзакций распространения НСИ в подсистемы</a:t>
                      </a:r>
                      <a:endParaRPr lang="ru-RU" sz="1100" dirty="0"/>
                    </a:p>
                  </a:txBody>
                  <a:tcPr marL="68569" marR="68569" marT="34260" marB="34260"/>
                </a:tc>
              </a:tr>
              <a:tr h="277894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479 824</a:t>
                      </a:r>
                      <a:endParaRPr lang="ru-RU" sz="1100" dirty="0"/>
                    </a:p>
                  </a:txBody>
                  <a:tcPr marL="68569" marR="68569" marT="34260" marB="34260"/>
                </a:tc>
              </a:tr>
            </a:tbl>
          </a:graphicData>
        </a:graphic>
      </p:graphicFrame>
      <p:graphicFrame>
        <p:nvGraphicFramePr>
          <p:cNvPr id="102" name="Таблица 101"/>
          <p:cNvGraphicFramePr>
            <a:graphicFrameLocks noGrp="1"/>
          </p:cNvGraphicFramePr>
          <p:nvPr/>
        </p:nvGraphicFramePr>
        <p:xfrm>
          <a:off x="131763" y="4176713"/>
          <a:ext cx="1425575" cy="6826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25575"/>
              </a:tblGrid>
              <a:tr h="404236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Выгрузок  НСИ в файлы</a:t>
                      </a:r>
                      <a:endParaRPr lang="ru-RU" sz="1100" dirty="0"/>
                    </a:p>
                  </a:txBody>
                  <a:tcPr marL="68591" marR="68591" marT="34322" marB="34322"/>
                </a:tc>
              </a:tr>
              <a:tr h="278389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466 622</a:t>
                      </a:r>
                      <a:endParaRPr lang="ru-RU" sz="1100" dirty="0"/>
                    </a:p>
                  </a:txBody>
                  <a:tcPr marL="68591" marR="68591" marT="34322" marB="34322"/>
                </a:tc>
              </a:tr>
            </a:tbl>
          </a:graphicData>
        </a:graphic>
      </p:graphicFrame>
      <p:graphicFrame>
        <p:nvGraphicFramePr>
          <p:cNvPr id="17" name="Схема 16"/>
          <p:cNvGraphicFramePr/>
          <p:nvPr/>
        </p:nvGraphicFramePr>
        <p:xfrm>
          <a:off x="1741714" y="590968"/>
          <a:ext cx="7249886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6429" name="Рисунок 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4613" y="3965575"/>
            <a:ext cx="120015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хема 5"/>
          <p:cNvGraphicFramePr/>
          <p:nvPr/>
        </p:nvGraphicFramePr>
        <p:xfrm>
          <a:off x="2118592" y="764382"/>
          <a:ext cx="6610541" cy="42362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3052763" y="22225"/>
            <a:ext cx="5961062" cy="560388"/>
          </a:xfrm>
        </p:spPr>
        <p:txBody>
          <a:bodyPr>
            <a:spAutoFit/>
          </a:bodyPr>
          <a:lstStyle/>
          <a:p>
            <a:pPr algn="ctr" eaLnBrk="1" hangingPunct="1">
              <a:lnSpc>
                <a:spcPct val="100000"/>
              </a:lnSpc>
              <a:defRPr/>
            </a:pPr>
            <a:r>
              <a:rPr lang="ru-RU" altLang="ru-RU" sz="1600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Компоненты (сервисы) системы </a:t>
            </a:r>
            <a:r>
              <a:rPr lang="ru-RU" altLang="ru-RU" sz="1600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 pitchFamily="34" charset="0"/>
              </a:rPr>
              <a:t>«Электронный бюджет</a:t>
            </a:r>
            <a:r>
              <a:rPr lang="ru-RU" altLang="ru-RU" sz="16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 pitchFamily="34" charset="0"/>
              </a:rPr>
              <a:t>» </a:t>
            </a:r>
            <a:br>
              <a:rPr lang="ru-RU" altLang="ru-RU" sz="16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 pitchFamily="34" charset="0"/>
              </a:rPr>
            </a:br>
            <a:r>
              <a:rPr lang="ru-RU" altLang="ru-RU" sz="16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 pitchFamily="34" charset="0"/>
              </a:rPr>
              <a:t>(завершение исполнения задач 2016 г.)</a:t>
            </a:r>
            <a:endParaRPr lang="ru-RU" altLang="ru-RU" sz="1600" b="1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7412" name="Номер слайда 1"/>
          <p:cNvSpPr>
            <a:spLocks noGrp="1"/>
          </p:cNvSpPr>
          <p:nvPr>
            <p:ph type="sldNum" sz="quarter" idx="12"/>
          </p:nvPr>
        </p:nvSpPr>
        <p:spPr bwMode="auto">
          <a:xfrm>
            <a:off x="7042150" y="4808538"/>
            <a:ext cx="2057400" cy="27463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557213" indent="-214313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857250" indent="-17145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200150" indent="-17145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1543050" indent="-17145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000250" indent="-17145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457450" indent="-17145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2914650" indent="-17145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371850" indent="-17145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0146C864-84A6-4C68-939B-8EED2BA6C87D}" type="slidenum">
              <a:rPr lang="ru-RU" altLang="ru-RU" sz="1000" b="1" smtClean="0">
                <a:latin typeface="Times New Roman" pitchFamily="18" charset="0"/>
                <a:cs typeface="Times New Roman" pitchFamily="18" charset="0"/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14</a:t>
            </a:fld>
            <a:endParaRPr lang="ru-RU" altLang="ru-RU" sz="1000" b="1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413" name="Рисунок 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838" y="2224088"/>
            <a:ext cx="1833562" cy="1100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4" name="Рисунок 4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200" y="1173163"/>
            <a:ext cx="1254125" cy="1254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5" name="Рисунок 8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838" y="3392488"/>
            <a:ext cx="1641475" cy="1331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6" name="Picture 36" descr="244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8913" y="2111375"/>
            <a:ext cx="365125" cy="315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7" name="Picture 31" descr="242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313" y="1563688"/>
            <a:ext cx="282575" cy="36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8" name="Picture 31" descr="242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1475" y="2701925"/>
            <a:ext cx="282575" cy="36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9" name="Picture 5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0350" y="3294063"/>
            <a:ext cx="341313" cy="303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20" name="Picture 5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8575" y="3863975"/>
            <a:ext cx="341313" cy="303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21" name="Picture 5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8375" y="4437063"/>
            <a:ext cx="33972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22" name="Picture 17" descr="017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8850" y="957263"/>
            <a:ext cx="35877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хема 5"/>
          <p:cNvGraphicFramePr/>
          <p:nvPr/>
        </p:nvGraphicFramePr>
        <p:xfrm>
          <a:off x="2118592" y="764382"/>
          <a:ext cx="6576675" cy="42362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3094038" y="93663"/>
            <a:ext cx="5961062" cy="560387"/>
          </a:xfrm>
        </p:spPr>
        <p:txBody>
          <a:bodyPr>
            <a:spAutoFit/>
          </a:bodyPr>
          <a:lstStyle/>
          <a:p>
            <a:pPr algn="ctr" eaLnBrk="1" hangingPunct="1">
              <a:lnSpc>
                <a:spcPct val="100000"/>
              </a:lnSpc>
              <a:defRPr/>
            </a:pPr>
            <a:r>
              <a:rPr lang="ru-RU" altLang="ru-RU" sz="1600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Компоненты </a:t>
            </a:r>
            <a:r>
              <a:rPr lang="ru-RU" altLang="ru-RU" sz="16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(модули) </a:t>
            </a:r>
            <a:r>
              <a:rPr lang="ru-RU" altLang="ru-RU" sz="1600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системы </a:t>
            </a:r>
            <a:r>
              <a:rPr lang="ru-RU" altLang="ru-RU" sz="1600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 pitchFamily="34" charset="0"/>
              </a:rPr>
              <a:t>«Электронный бюджет</a:t>
            </a:r>
            <a:r>
              <a:rPr lang="ru-RU" altLang="ru-RU" sz="16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 pitchFamily="34" charset="0"/>
              </a:rPr>
              <a:t>» </a:t>
            </a:r>
            <a:br>
              <a:rPr lang="ru-RU" altLang="ru-RU" sz="16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 pitchFamily="34" charset="0"/>
              </a:rPr>
            </a:br>
            <a:r>
              <a:rPr lang="ru-RU" altLang="ru-RU" sz="16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 pitchFamily="34" charset="0"/>
              </a:rPr>
              <a:t>(предложения в план на 2017 г.)</a:t>
            </a:r>
            <a:endParaRPr lang="ru-RU" altLang="ru-RU" sz="1600" b="1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8436" name="Номер слайда 1"/>
          <p:cNvSpPr>
            <a:spLocks noGrp="1"/>
          </p:cNvSpPr>
          <p:nvPr>
            <p:ph type="sldNum" sz="quarter" idx="12"/>
          </p:nvPr>
        </p:nvSpPr>
        <p:spPr bwMode="auto">
          <a:xfrm>
            <a:off x="7042150" y="4837113"/>
            <a:ext cx="2057400" cy="27463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557213" indent="-214313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857250" indent="-17145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200150" indent="-17145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1543050" indent="-17145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000250" indent="-17145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457450" indent="-17145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2914650" indent="-17145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371850" indent="-17145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B24E9A51-84D5-47DE-AAC3-5247E1F8711D}" type="slidenum">
              <a:rPr lang="ru-RU" altLang="ru-RU" sz="1000" b="1" smtClean="0">
                <a:latin typeface="Times New Roman" pitchFamily="18" charset="0"/>
                <a:cs typeface="Times New Roman" pitchFamily="18" charset="0"/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15</a:t>
            </a:fld>
            <a:endParaRPr lang="ru-RU" altLang="ru-RU" sz="1000" b="1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8437" name="Рисунок 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363" y="2224088"/>
            <a:ext cx="1833562" cy="1100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8" name="Рисунок 2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100" y="1117600"/>
            <a:ext cx="1463675" cy="1106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9" name="Рисунок 4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100" y="3444875"/>
            <a:ext cx="1169988" cy="1169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0" name="Рисунок 10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7738" y="965200"/>
            <a:ext cx="388937" cy="44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1" name="Рисунок 25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7013" y="3270250"/>
            <a:ext cx="390525" cy="44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2" name="Рисунок 27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1463" y="2727325"/>
            <a:ext cx="388937" cy="44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3" name="Рисунок 30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7013" y="2117725"/>
            <a:ext cx="390525" cy="44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4" name="Рисунок 30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9213" y="1552575"/>
            <a:ext cx="390525" cy="44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5" name="Рисунок 25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1750" y="3876675"/>
            <a:ext cx="390525" cy="44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6" name="Рисунок 25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7738" y="4452938"/>
            <a:ext cx="390525" cy="44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Прямоугольник 99"/>
          <p:cNvSpPr/>
          <p:nvPr/>
        </p:nvSpPr>
        <p:spPr>
          <a:xfrm>
            <a:off x="603250" y="1897063"/>
            <a:ext cx="2087563" cy="58737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  <p:pic>
        <p:nvPicPr>
          <p:cNvPr id="56" name="Picture 3" descr="C:\Users\smyslova\Desktop\Презентация\карта по субъектам.pn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3530777" y="820591"/>
            <a:ext cx="2742857" cy="1542857"/>
          </a:xfrm>
          <a:prstGeom prst="rect">
            <a:avLst/>
          </a:prstGeom>
          <a:noFill/>
        </p:spPr>
      </p:pic>
      <p:sp>
        <p:nvSpPr>
          <p:cNvPr id="99" name="Прямоугольник 98"/>
          <p:cNvSpPr/>
          <p:nvPr/>
        </p:nvSpPr>
        <p:spPr>
          <a:xfrm>
            <a:off x="3044825" y="2152650"/>
            <a:ext cx="1608138" cy="30321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  <p:pic>
        <p:nvPicPr>
          <p:cNvPr id="1026" name="Picture 2" descr="C:\Users\smyslova\Desktop\Презентация\1777777.png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lum contrast="5000"/>
          </a:blip>
          <a:srcRect/>
          <a:stretch>
            <a:fillRect/>
          </a:stretch>
        </p:blipFill>
        <p:spPr bwMode="auto">
          <a:xfrm rot="21142594">
            <a:off x="6688772" y="871152"/>
            <a:ext cx="1740143" cy="1496858"/>
          </a:xfrm>
          <a:prstGeom prst="rect">
            <a:avLst/>
          </a:prstGeom>
          <a:noFill/>
        </p:spPr>
      </p:pic>
      <p:sp>
        <p:nvSpPr>
          <p:cNvPr id="98" name="Прямоугольник 97"/>
          <p:cNvSpPr/>
          <p:nvPr/>
        </p:nvSpPr>
        <p:spPr>
          <a:xfrm>
            <a:off x="6624638" y="2166938"/>
            <a:ext cx="1895475" cy="3048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  <p:sp>
        <p:nvSpPr>
          <p:cNvPr id="72711" name="Прямоугольник 16"/>
          <p:cNvSpPr>
            <a:spLocks noChangeArrowheads="1"/>
          </p:cNvSpPr>
          <p:nvPr/>
        </p:nvSpPr>
        <p:spPr bwMode="auto">
          <a:xfrm>
            <a:off x="2684463" y="63500"/>
            <a:ext cx="6400800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1828800" indent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286000" indent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2743200" indent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200400" indent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 eaLnBrk="1" hangingPunct="1">
              <a:defRPr/>
            </a:pPr>
            <a:r>
              <a:rPr lang="ru-RU" altLang="ru-RU" sz="15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ea typeface="Open Sans Condensed"/>
                <a:cs typeface="Times New Roman" panose="02020603050405020304" pitchFamily="18" charset="0"/>
              </a:rPr>
              <a:t>Единый портал бюджетной системы</a:t>
            </a:r>
            <a:endParaRPr lang="ru-RU" altLang="ru-RU" b="1" dirty="0" smtClean="0">
              <a:solidFill>
                <a:srgbClr val="1468A7"/>
              </a:solidFill>
              <a:latin typeface="Open Sans Condensed"/>
              <a:ea typeface="Open Sans Condensed"/>
              <a:cs typeface="Open Sans Condensed"/>
            </a:endParaRPr>
          </a:p>
        </p:txBody>
      </p:sp>
      <p:sp>
        <p:nvSpPr>
          <p:cNvPr id="19" name="Rectangle 204"/>
          <p:cNvSpPr>
            <a:spLocks noChangeArrowheads="1"/>
          </p:cNvSpPr>
          <p:nvPr/>
        </p:nvSpPr>
        <p:spPr bwMode="auto">
          <a:xfrm>
            <a:off x="606425" y="1681163"/>
            <a:ext cx="2290763" cy="1006475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lIns="58320" tIns="29160" rIns="58320" bIns="29160" anchor="ctr"/>
          <a:lstStyle/>
          <a:p>
            <a:pPr defTabSz="336947" eaLnBrk="1" hangingPunct="1">
              <a:lnSpc>
                <a:spcPct val="86000"/>
              </a:lnSpc>
              <a:buSzPct val="100000"/>
              <a:tabLst>
                <a:tab pos="0" algn="l"/>
                <a:tab pos="335756" algn="l"/>
                <a:tab pos="672704" algn="l"/>
                <a:tab pos="1009650" algn="l"/>
                <a:tab pos="1346597" algn="l"/>
                <a:tab pos="1683544" algn="l"/>
                <a:tab pos="2020491" algn="l"/>
                <a:tab pos="2357438" algn="l"/>
                <a:tab pos="2694385" algn="l"/>
                <a:tab pos="3031331" algn="l"/>
                <a:tab pos="3368279" algn="l"/>
                <a:tab pos="3705225" algn="l"/>
                <a:tab pos="4042172" algn="l"/>
                <a:tab pos="4379119" algn="l"/>
                <a:tab pos="4716066" algn="l"/>
                <a:tab pos="5053013" algn="l"/>
                <a:tab pos="5389960" algn="l"/>
                <a:tab pos="5726906" algn="l"/>
                <a:tab pos="6063854" algn="l"/>
                <a:tab pos="6400800" algn="l"/>
                <a:tab pos="6737747" algn="l"/>
                <a:tab pos="7058025" algn="l"/>
                <a:tab pos="7600950" algn="l"/>
                <a:tab pos="8143875" algn="l"/>
                <a:tab pos="8686800" algn="l"/>
              </a:tabLst>
              <a:defRPr/>
            </a:pPr>
            <a:r>
              <a:rPr lang="ru-RU" altLang="ru-RU" sz="700" dirty="0">
                <a:solidFill>
                  <a:schemeClr val="bg1">
                    <a:lumMod val="50000"/>
                  </a:schemeClr>
                </a:solidFill>
                <a:latin typeface="Open Sans Condensed" pitchFamily="34" charset="0"/>
                <a:ea typeface="Open Sans Condensed" pitchFamily="34" charset="0"/>
                <a:cs typeface="Open Sans Condensed" pitchFamily="34" charset="0"/>
              </a:rPr>
              <a:t>Размещение информации Минфина России, Федерального казначейства,  оператора единого портала, главных администраторов средств федерального бюджета, органов управления государственными внебюджетными фондами</a:t>
            </a:r>
          </a:p>
        </p:txBody>
      </p:sp>
      <p:sp>
        <p:nvSpPr>
          <p:cNvPr id="21" name="Rectangle 204"/>
          <p:cNvSpPr>
            <a:spLocks noChangeArrowheads="1"/>
          </p:cNvSpPr>
          <p:nvPr/>
        </p:nvSpPr>
        <p:spPr bwMode="auto">
          <a:xfrm>
            <a:off x="6650038" y="2132013"/>
            <a:ext cx="1901825" cy="382587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lIns="58320" tIns="29160" rIns="58320" bIns="29160" anchor="ctr"/>
          <a:lstStyle/>
          <a:p>
            <a:pPr defTabSz="336947" eaLnBrk="1" hangingPunct="1">
              <a:lnSpc>
                <a:spcPct val="86000"/>
              </a:lnSpc>
              <a:buSzPct val="100000"/>
              <a:tabLst>
                <a:tab pos="0" algn="l"/>
                <a:tab pos="335756" algn="l"/>
                <a:tab pos="672704" algn="l"/>
                <a:tab pos="1009650" algn="l"/>
                <a:tab pos="1346597" algn="l"/>
                <a:tab pos="1683544" algn="l"/>
                <a:tab pos="2020491" algn="l"/>
                <a:tab pos="2357438" algn="l"/>
                <a:tab pos="2694385" algn="l"/>
                <a:tab pos="3031331" algn="l"/>
                <a:tab pos="3368279" algn="l"/>
                <a:tab pos="3705225" algn="l"/>
                <a:tab pos="4042172" algn="l"/>
                <a:tab pos="4379119" algn="l"/>
                <a:tab pos="4716066" algn="l"/>
                <a:tab pos="5053013" algn="l"/>
                <a:tab pos="5389960" algn="l"/>
                <a:tab pos="5726906" algn="l"/>
                <a:tab pos="6063854" algn="l"/>
                <a:tab pos="6400800" algn="l"/>
                <a:tab pos="6737747" algn="l"/>
                <a:tab pos="7058025" algn="l"/>
                <a:tab pos="7600950" algn="l"/>
                <a:tab pos="8143875" algn="l"/>
                <a:tab pos="8686800" algn="l"/>
              </a:tabLst>
              <a:defRPr/>
            </a:pPr>
            <a:r>
              <a:rPr lang="ru-RU" altLang="ru-RU" sz="750" dirty="0">
                <a:solidFill>
                  <a:schemeClr val="bg1">
                    <a:lumMod val="50000"/>
                  </a:schemeClr>
                </a:solidFill>
                <a:latin typeface="Open Sans Condensed" pitchFamily="34" charset="0"/>
                <a:ea typeface="Open Sans Condensed" pitchFamily="34" charset="0"/>
                <a:cs typeface="Open Sans Condensed" pitchFamily="34" charset="0"/>
              </a:rPr>
              <a:t>Размещение информации финансовых органов муниципальных образований</a:t>
            </a:r>
          </a:p>
        </p:txBody>
      </p:sp>
      <p:sp>
        <p:nvSpPr>
          <p:cNvPr id="19466" name="Прямоугольник 8"/>
          <p:cNvSpPr>
            <a:spLocks noChangeArrowheads="1"/>
          </p:cNvSpPr>
          <p:nvPr/>
        </p:nvSpPr>
        <p:spPr bwMode="auto">
          <a:xfrm>
            <a:off x="2571750" y="4230688"/>
            <a:ext cx="1001713" cy="292100"/>
          </a:xfrm>
          <a:prstGeom prst="rect">
            <a:avLst/>
          </a:prstGeom>
          <a:solidFill>
            <a:srgbClr val="4DA0BB"/>
          </a:solidFill>
          <a:ln>
            <a:noFill/>
          </a:ln>
          <a:effectLst>
            <a:outerShdw sx="999" sy="999" algn="ctr" rotWithShape="0">
              <a:srgbClr val="D0CECE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29142" rIns="58285" bIns="29142" anchor="ctr"/>
          <a:lstStyle>
            <a:lvl1pPr marL="80963" defTabSz="431800">
              <a:tabLst>
                <a:tab pos="211138" algn="l"/>
                <a:tab pos="547688" algn="l"/>
                <a:tab pos="884238" algn="l"/>
                <a:tab pos="1220788" algn="l"/>
                <a:tab pos="1557338" algn="l"/>
                <a:tab pos="1895475" algn="l"/>
                <a:tab pos="2232025" algn="l"/>
                <a:tab pos="2568575" algn="l"/>
                <a:tab pos="2905125" algn="l"/>
                <a:tab pos="3243263" algn="l"/>
                <a:tab pos="3579813" algn="l"/>
                <a:tab pos="3916363" algn="l"/>
                <a:tab pos="4252913" algn="l"/>
                <a:tab pos="4591050" algn="l"/>
                <a:tab pos="4927600" algn="l"/>
                <a:tab pos="5264150" algn="l"/>
                <a:tab pos="5600700" algn="l"/>
                <a:tab pos="5938838" algn="l"/>
                <a:tab pos="6275388" algn="l"/>
                <a:tab pos="6611938" algn="l"/>
                <a:tab pos="6948488" algn="l"/>
                <a:tab pos="7058025" algn="l"/>
                <a:tab pos="7600950" algn="l"/>
                <a:tab pos="8143875" algn="l"/>
                <a:tab pos="86868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defTabSz="431800">
              <a:tabLst>
                <a:tab pos="211138" algn="l"/>
                <a:tab pos="547688" algn="l"/>
                <a:tab pos="884238" algn="l"/>
                <a:tab pos="1220788" algn="l"/>
                <a:tab pos="1557338" algn="l"/>
                <a:tab pos="1895475" algn="l"/>
                <a:tab pos="2232025" algn="l"/>
                <a:tab pos="2568575" algn="l"/>
                <a:tab pos="2905125" algn="l"/>
                <a:tab pos="3243263" algn="l"/>
                <a:tab pos="3579813" algn="l"/>
                <a:tab pos="3916363" algn="l"/>
                <a:tab pos="4252913" algn="l"/>
                <a:tab pos="4591050" algn="l"/>
                <a:tab pos="4927600" algn="l"/>
                <a:tab pos="5264150" algn="l"/>
                <a:tab pos="5600700" algn="l"/>
                <a:tab pos="5938838" algn="l"/>
                <a:tab pos="6275388" algn="l"/>
                <a:tab pos="6611938" algn="l"/>
                <a:tab pos="6948488" algn="l"/>
                <a:tab pos="7058025" algn="l"/>
                <a:tab pos="7600950" algn="l"/>
                <a:tab pos="8143875" algn="l"/>
                <a:tab pos="86868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defTabSz="431800">
              <a:tabLst>
                <a:tab pos="211138" algn="l"/>
                <a:tab pos="547688" algn="l"/>
                <a:tab pos="884238" algn="l"/>
                <a:tab pos="1220788" algn="l"/>
                <a:tab pos="1557338" algn="l"/>
                <a:tab pos="1895475" algn="l"/>
                <a:tab pos="2232025" algn="l"/>
                <a:tab pos="2568575" algn="l"/>
                <a:tab pos="2905125" algn="l"/>
                <a:tab pos="3243263" algn="l"/>
                <a:tab pos="3579813" algn="l"/>
                <a:tab pos="3916363" algn="l"/>
                <a:tab pos="4252913" algn="l"/>
                <a:tab pos="4591050" algn="l"/>
                <a:tab pos="4927600" algn="l"/>
                <a:tab pos="5264150" algn="l"/>
                <a:tab pos="5600700" algn="l"/>
                <a:tab pos="5938838" algn="l"/>
                <a:tab pos="6275388" algn="l"/>
                <a:tab pos="6611938" algn="l"/>
                <a:tab pos="6948488" algn="l"/>
                <a:tab pos="7058025" algn="l"/>
                <a:tab pos="7600950" algn="l"/>
                <a:tab pos="8143875" algn="l"/>
                <a:tab pos="86868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defTabSz="431800">
              <a:tabLst>
                <a:tab pos="211138" algn="l"/>
                <a:tab pos="547688" algn="l"/>
                <a:tab pos="884238" algn="l"/>
                <a:tab pos="1220788" algn="l"/>
                <a:tab pos="1557338" algn="l"/>
                <a:tab pos="1895475" algn="l"/>
                <a:tab pos="2232025" algn="l"/>
                <a:tab pos="2568575" algn="l"/>
                <a:tab pos="2905125" algn="l"/>
                <a:tab pos="3243263" algn="l"/>
                <a:tab pos="3579813" algn="l"/>
                <a:tab pos="3916363" algn="l"/>
                <a:tab pos="4252913" algn="l"/>
                <a:tab pos="4591050" algn="l"/>
                <a:tab pos="4927600" algn="l"/>
                <a:tab pos="5264150" algn="l"/>
                <a:tab pos="5600700" algn="l"/>
                <a:tab pos="5938838" algn="l"/>
                <a:tab pos="6275388" algn="l"/>
                <a:tab pos="6611938" algn="l"/>
                <a:tab pos="6948488" algn="l"/>
                <a:tab pos="7058025" algn="l"/>
                <a:tab pos="7600950" algn="l"/>
                <a:tab pos="8143875" algn="l"/>
                <a:tab pos="86868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defTabSz="431800">
              <a:tabLst>
                <a:tab pos="211138" algn="l"/>
                <a:tab pos="547688" algn="l"/>
                <a:tab pos="884238" algn="l"/>
                <a:tab pos="1220788" algn="l"/>
                <a:tab pos="1557338" algn="l"/>
                <a:tab pos="1895475" algn="l"/>
                <a:tab pos="2232025" algn="l"/>
                <a:tab pos="2568575" algn="l"/>
                <a:tab pos="2905125" algn="l"/>
                <a:tab pos="3243263" algn="l"/>
                <a:tab pos="3579813" algn="l"/>
                <a:tab pos="3916363" algn="l"/>
                <a:tab pos="4252913" algn="l"/>
                <a:tab pos="4591050" algn="l"/>
                <a:tab pos="4927600" algn="l"/>
                <a:tab pos="5264150" algn="l"/>
                <a:tab pos="5600700" algn="l"/>
                <a:tab pos="5938838" algn="l"/>
                <a:tab pos="6275388" algn="l"/>
                <a:tab pos="6611938" algn="l"/>
                <a:tab pos="6948488" algn="l"/>
                <a:tab pos="7058025" algn="l"/>
                <a:tab pos="7600950" algn="l"/>
                <a:tab pos="8143875" algn="l"/>
                <a:tab pos="86868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1828800" indent="457200" defTabSz="431800" eaLnBrk="0" fontAlgn="base" hangingPunct="0">
              <a:spcBef>
                <a:spcPct val="0"/>
              </a:spcBef>
              <a:spcAft>
                <a:spcPct val="0"/>
              </a:spcAft>
              <a:tabLst>
                <a:tab pos="211138" algn="l"/>
                <a:tab pos="547688" algn="l"/>
                <a:tab pos="884238" algn="l"/>
                <a:tab pos="1220788" algn="l"/>
                <a:tab pos="1557338" algn="l"/>
                <a:tab pos="1895475" algn="l"/>
                <a:tab pos="2232025" algn="l"/>
                <a:tab pos="2568575" algn="l"/>
                <a:tab pos="2905125" algn="l"/>
                <a:tab pos="3243263" algn="l"/>
                <a:tab pos="3579813" algn="l"/>
                <a:tab pos="3916363" algn="l"/>
                <a:tab pos="4252913" algn="l"/>
                <a:tab pos="4591050" algn="l"/>
                <a:tab pos="4927600" algn="l"/>
                <a:tab pos="5264150" algn="l"/>
                <a:tab pos="5600700" algn="l"/>
                <a:tab pos="5938838" algn="l"/>
                <a:tab pos="6275388" algn="l"/>
                <a:tab pos="6611938" algn="l"/>
                <a:tab pos="6948488" algn="l"/>
                <a:tab pos="7058025" algn="l"/>
                <a:tab pos="7600950" algn="l"/>
                <a:tab pos="8143875" algn="l"/>
                <a:tab pos="86868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286000" indent="457200" defTabSz="431800" eaLnBrk="0" fontAlgn="base" hangingPunct="0">
              <a:spcBef>
                <a:spcPct val="0"/>
              </a:spcBef>
              <a:spcAft>
                <a:spcPct val="0"/>
              </a:spcAft>
              <a:tabLst>
                <a:tab pos="211138" algn="l"/>
                <a:tab pos="547688" algn="l"/>
                <a:tab pos="884238" algn="l"/>
                <a:tab pos="1220788" algn="l"/>
                <a:tab pos="1557338" algn="l"/>
                <a:tab pos="1895475" algn="l"/>
                <a:tab pos="2232025" algn="l"/>
                <a:tab pos="2568575" algn="l"/>
                <a:tab pos="2905125" algn="l"/>
                <a:tab pos="3243263" algn="l"/>
                <a:tab pos="3579813" algn="l"/>
                <a:tab pos="3916363" algn="l"/>
                <a:tab pos="4252913" algn="l"/>
                <a:tab pos="4591050" algn="l"/>
                <a:tab pos="4927600" algn="l"/>
                <a:tab pos="5264150" algn="l"/>
                <a:tab pos="5600700" algn="l"/>
                <a:tab pos="5938838" algn="l"/>
                <a:tab pos="6275388" algn="l"/>
                <a:tab pos="6611938" algn="l"/>
                <a:tab pos="6948488" algn="l"/>
                <a:tab pos="7058025" algn="l"/>
                <a:tab pos="7600950" algn="l"/>
                <a:tab pos="8143875" algn="l"/>
                <a:tab pos="86868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2743200" indent="457200" defTabSz="431800" eaLnBrk="0" fontAlgn="base" hangingPunct="0">
              <a:spcBef>
                <a:spcPct val="0"/>
              </a:spcBef>
              <a:spcAft>
                <a:spcPct val="0"/>
              </a:spcAft>
              <a:tabLst>
                <a:tab pos="211138" algn="l"/>
                <a:tab pos="547688" algn="l"/>
                <a:tab pos="884238" algn="l"/>
                <a:tab pos="1220788" algn="l"/>
                <a:tab pos="1557338" algn="l"/>
                <a:tab pos="1895475" algn="l"/>
                <a:tab pos="2232025" algn="l"/>
                <a:tab pos="2568575" algn="l"/>
                <a:tab pos="2905125" algn="l"/>
                <a:tab pos="3243263" algn="l"/>
                <a:tab pos="3579813" algn="l"/>
                <a:tab pos="3916363" algn="l"/>
                <a:tab pos="4252913" algn="l"/>
                <a:tab pos="4591050" algn="l"/>
                <a:tab pos="4927600" algn="l"/>
                <a:tab pos="5264150" algn="l"/>
                <a:tab pos="5600700" algn="l"/>
                <a:tab pos="5938838" algn="l"/>
                <a:tab pos="6275388" algn="l"/>
                <a:tab pos="6611938" algn="l"/>
                <a:tab pos="6948488" algn="l"/>
                <a:tab pos="7058025" algn="l"/>
                <a:tab pos="7600950" algn="l"/>
                <a:tab pos="8143875" algn="l"/>
                <a:tab pos="86868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200400" indent="457200" defTabSz="431800" eaLnBrk="0" fontAlgn="base" hangingPunct="0">
              <a:spcBef>
                <a:spcPct val="0"/>
              </a:spcBef>
              <a:spcAft>
                <a:spcPct val="0"/>
              </a:spcAft>
              <a:tabLst>
                <a:tab pos="211138" algn="l"/>
                <a:tab pos="547688" algn="l"/>
                <a:tab pos="884238" algn="l"/>
                <a:tab pos="1220788" algn="l"/>
                <a:tab pos="1557338" algn="l"/>
                <a:tab pos="1895475" algn="l"/>
                <a:tab pos="2232025" algn="l"/>
                <a:tab pos="2568575" algn="l"/>
                <a:tab pos="2905125" algn="l"/>
                <a:tab pos="3243263" algn="l"/>
                <a:tab pos="3579813" algn="l"/>
                <a:tab pos="3916363" algn="l"/>
                <a:tab pos="4252913" algn="l"/>
                <a:tab pos="4591050" algn="l"/>
                <a:tab pos="4927600" algn="l"/>
                <a:tab pos="5264150" algn="l"/>
                <a:tab pos="5600700" algn="l"/>
                <a:tab pos="5938838" algn="l"/>
                <a:tab pos="6275388" algn="l"/>
                <a:tab pos="6611938" algn="l"/>
                <a:tab pos="6948488" algn="l"/>
                <a:tab pos="7058025" algn="l"/>
                <a:tab pos="7600950" algn="l"/>
                <a:tab pos="8143875" algn="l"/>
                <a:tab pos="86868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fontAlgn="ctr" hangingPunct="1">
              <a:lnSpc>
                <a:spcPct val="86000"/>
              </a:lnSpc>
              <a:buClr>
                <a:srgbClr val="000000"/>
              </a:buClr>
              <a:buSzPct val="100000"/>
            </a:pPr>
            <a:r>
              <a:rPr lang="ru-RU" altLang="ru-RU" sz="800">
                <a:solidFill>
                  <a:schemeClr val="bg1"/>
                </a:solidFill>
                <a:latin typeface="Open Sans Condensed"/>
                <a:ea typeface="Open Sans Condensed"/>
                <a:cs typeface="Open Sans Condensed"/>
              </a:rPr>
              <a:t>3 </a:t>
            </a:r>
            <a:r>
              <a:rPr lang="ru-RU" altLang="ru-RU" sz="800">
                <a:solidFill>
                  <a:schemeClr val="bg1"/>
                </a:solidFill>
                <a:latin typeface="Open Sans Condensed Light"/>
                <a:ea typeface="Open Sans Condensed Light"/>
                <a:cs typeface="Open Sans Condensed Light"/>
              </a:rPr>
              <a:t>новых простых справочника</a:t>
            </a:r>
          </a:p>
        </p:txBody>
      </p:sp>
      <p:sp>
        <p:nvSpPr>
          <p:cNvPr id="19467" name="Прямоугольник 8"/>
          <p:cNvSpPr>
            <a:spLocks noChangeArrowheads="1"/>
          </p:cNvSpPr>
          <p:nvPr/>
        </p:nvSpPr>
        <p:spPr bwMode="auto">
          <a:xfrm>
            <a:off x="2571750" y="4565650"/>
            <a:ext cx="1001713" cy="292100"/>
          </a:xfrm>
          <a:prstGeom prst="rect">
            <a:avLst/>
          </a:prstGeom>
          <a:solidFill>
            <a:srgbClr val="4DA0BB"/>
          </a:solidFill>
          <a:ln>
            <a:noFill/>
          </a:ln>
          <a:effectLst>
            <a:outerShdw sx="999" sy="999" algn="ctr" rotWithShape="0">
              <a:srgbClr val="D0CECE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29142" rIns="58285" bIns="29142" anchor="ctr"/>
          <a:lstStyle>
            <a:lvl1pPr marL="80963" defTabSz="431800">
              <a:tabLst>
                <a:tab pos="211138" algn="l"/>
                <a:tab pos="547688" algn="l"/>
                <a:tab pos="884238" algn="l"/>
                <a:tab pos="1220788" algn="l"/>
                <a:tab pos="1557338" algn="l"/>
                <a:tab pos="1895475" algn="l"/>
                <a:tab pos="2232025" algn="l"/>
                <a:tab pos="2568575" algn="l"/>
                <a:tab pos="2905125" algn="l"/>
                <a:tab pos="3243263" algn="l"/>
                <a:tab pos="3579813" algn="l"/>
                <a:tab pos="3916363" algn="l"/>
                <a:tab pos="4252913" algn="l"/>
                <a:tab pos="4591050" algn="l"/>
                <a:tab pos="4927600" algn="l"/>
                <a:tab pos="5264150" algn="l"/>
                <a:tab pos="5600700" algn="l"/>
                <a:tab pos="5938838" algn="l"/>
                <a:tab pos="6275388" algn="l"/>
                <a:tab pos="6611938" algn="l"/>
                <a:tab pos="6948488" algn="l"/>
                <a:tab pos="7058025" algn="l"/>
                <a:tab pos="7600950" algn="l"/>
                <a:tab pos="8143875" algn="l"/>
                <a:tab pos="86868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defTabSz="431800">
              <a:tabLst>
                <a:tab pos="211138" algn="l"/>
                <a:tab pos="547688" algn="l"/>
                <a:tab pos="884238" algn="l"/>
                <a:tab pos="1220788" algn="l"/>
                <a:tab pos="1557338" algn="l"/>
                <a:tab pos="1895475" algn="l"/>
                <a:tab pos="2232025" algn="l"/>
                <a:tab pos="2568575" algn="l"/>
                <a:tab pos="2905125" algn="l"/>
                <a:tab pos="3243263" algn="l"/>
                <a:tab pos="3579813" algn="l"/>
                <a:tab pos="3916363" algn="l"/>
                <a:tab pos="4252913" algn="l"/>
                <a:tab pos="4591050" algn="l"/>
                <a:tab pos="4927600" algn="l"/>
                <a:tab pos="5264150" algn="l"/>
                <a:tab pos="5600700" algn="l"/>
                <a:tab pos="5938838" algn="l"/>
                <a:tab pos="6275388" algn="l"/>
                <a:tab pos="6611938" algn="l"/>
                <a:tab pos="6948488" algn="l"/>
                <a:tab pos="7058025" algn="l"/>
                <a:tab pos="7600950" algn="l"/>
                <a:tab pos="8143875" algn="l"/>
                <a:tab pos="86868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defTabSz="431800">
              <a:tabLst>
                <a:tab pos="211138" algn="l"/>
                <a:tab pos="547688" algn="l"/>
                <a:tab pos="884238" algn="l"/>
                <a:tab pos="1220788" algn="l"/>
                <a:tab pos="1557338" algn="l"/>
                <a:tab pos="1895475" algn="l"/>
                <a:tab pos="2232025" algn="l"/>
                <a:tab pos="2568575" algn="l"/>
                <a:tab pos="2905125" algn="l"/>
                <a:tab pos="3243263" algn="l"/>
                <a:tab pos="3579813" algn="l"/>
                <a:tab pos="3916363" algn="l"/>
                <a:tab pos="4252913" algn="l"/>
                <a:tab pos="4591050" algn="l"/>
                <a:tab pos="4927600" algn="l"/>
                <a:tab pos="5264150" algn="l"/>
                <a:tab pos="5600700" algn="l"/>
                <a:tab pos="5938838" algn="l"/>
                <a:tab pos="6275388" algn="l"/>
                <a:tab pos="6611938" algn="l"/>
                <a:tab pos="6948488" algn="l"/>
                <a:tab pos="7058025" algn="l"/>
                <a:tab pos="7600950" algn="l"/>
                <a:tab pos="8143875" algn="l"/>
                <a:tab pos="86868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defTabSz="431800">
              <a:tabLst>
                <a:tab pos="211138" algn="l"/>
                <a:tab pos="547688" algn="l"/>
                <a:tab pos="884238" algn="l"/>
                <a:tab pos="1220788" algn="l"/>
                <a:tab pos="1557338" algn="l"/>
                <a:tab pos="1895475" algn="l"/>
                <a:tab pos="2232025" algn="l"/>
                <a:tab pos="2568575" algn="l"/>
                <a:tab pos="2905125" algn="l"/>
                <a:tab pos="3243263" algn="l"/>
                <a:tab pos="3579813" algn="l"/>
                <a:tab pos="3916363" algn="l"/>
                <a:tab pos="4252913" algn="l"/>
                <a:tab pos="4591050" algn="l"/>
                <a:tab pos="4927600" algn="l"/>
                <a:tab pos="5264150" algn="l"/>
                <a:tab pos="5600700" algn="l"/>
                <a:tab pos="5938838" algn="l"/>
                <a:tab pos="6275388" algn="l"/>
                <a:tab pos="6611938" algn="l"/>
                <a:tab pos="6948488" algn="l"/>
                <a:tab pos="7058025" algn="l"/>
                <a:tab pos="7600950" algn="l"/>
                <a:tab pos="8143875" algn="l"/>
                <a:tab pos="86868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defTabSz="431800">
              <a:tabLst>
                <a:tab pos="211138" algn="l"/>
                <a:tab pos="547688" algn="l"/>
                <a:tab pos="884238" algn="l"/>
                <a:tab pos="1220788" algn="l"/>
                <a:tab pos="1557338" algn="l"/>
                <a:tab pos="1895475" algn="l"/>
                <a:tab pos="2232025" algn="l"/>
                <a:tab pos="2568575" algn="l"/>
                <a:tab pos="2905125" algn="l"/>
                <a:tab pos="3243263" algn="l"/>
                <a:tab pos="3579813" algn="l"/>
                <a:tab pos="3916363" algn="l"/>
                <a:tab pos="4252913" algn="l"/>
                <a:tab pos="4591050" algn="l"/>
                <a:tab pos="4927600" algn="l"/>
                <a:tab pos="5264150" algn="l"/>
                <a:tab pos="5600700" algn="l"/>
                <a:tab pos="5938838" algn="l"/>
                <a:tab pos="6275388" algn="l"/>
                <a:tab pos="6611938" algn="l"/>
                <a:tab pos="6948488" algn="l"/>
                <a:tab pos="7058025" algn="l"/>
                <a:tab pos="7600950" algn="l"/>
                <a:tab pos="8143875" algn="l"/>
                <a:tab pos="86868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1828800" indent="457200" defTabSz="431800" eaLnBrk="0" fontAlgn="base" hangingPunct="0">
              <a:spcBef>
                <a:spcPct val="0"/>
              </a:spcBef>
              <a:spcAft>
                <a:spcPct val="0"/>
              </a:spcAft>
              <a:tabLst>
                <a:tab pos="211138" algn="l"/>
                <a:tab pos="547688" algn="l"/>
                <a:tab pos="884238" algn="l"/>
                <a:tab pos="1220788" algn="l"/>
                <a:tab pos="1557338" algn="l"/>
                <a:tab pos="1895475" algn="l"/>
                <a:tab pos="2232025" algn="l"/>
                <a:tab pos="2568575" algn="l"/>
                <a:tab pos="2905125" algn="l"/>
                <a:tab pos="3243263" algn="l"/>
                <a:tab pos="3579813" algn="l"/>
                <a:tab pos="3916363" algn="l"/>
                <a:tab pos="4252913" algn="l"/>
                <a:tab pos="4591050" algn="l"/>
                <a:tab pos="4927600" algn="l"/>
                <a:tab pos="5264150" algn="l"/>
                <a:tab pos="5600700" algn="l"/>
                <a:tab pos="5938838" algn="l"/>
                <a:tab pos="6275388" algn="l"/>
                <a:tab pos="6611938" algn="l"/>
                <a:tab pos="6948488" algn="l"/>
                <a:tab pos="7058025" algn="l"/>
                <a:tab pos="7600950" algn="l"/>
                <a:tab pos="8143875" algn="l"/>
                <a:tab pos="86868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286000" indent="457200" defTabSz="431800" eaLnBrk="0" fontAlgn="base" hangingPunct="0">
              <a:spcBef>
                <a:spcPct val="0"/>
              </a:spcBef>
              <a:spcAft>
                <a:spcPct val="0"/>
              </a:spcAft>
              <a:tabLst>
                <a:tab pos="211138" algn="l"/>
                <a:tab pos="547688" algn="l"/>
                <a:tab pos="884238" algn="l"/>
                <a:tab pos="1220788" algn="l"/>
                <a:tab pos="1557338" algn="l"/>
                <a:tab pos="1895475" algn="l"/>
                <a:tab pos="2232025" algn="l"/>
                <a:tab pos="2568575" algn="l"/>
                <a:tab pos="2905125" algn="l"/>
                <a:tab pos="3243263" algn="l"/>
                <a:tab pos="3579813" algn="l"/>
                <a:tab pos="3916363" algn="l"/>
                <a:tab pos="4252913" algn="l"/>
                <a:tab pos="4591050" algn="l"/>
                <a:tab pos="4927600" algn="l"/>
                <a:tab pos="5264150" algn="l"/>
                <a:tab pos="5600700" algn="l"/>
                <a:tab pos="5938838" algn="l"/>
                <a:tab pos="6275388" algn="l"/>
                <a:tab pos="6611938" algn="l"/>
                <a:tab pos="6948488" algn="l"/>
                <a:tab pos="7058025" algn="l"/>
                <a:tab pos="7600950" algn="l"/>
                <a:tab pos="8143875" algn="l"/>
                <a:tab pos="86868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2743200" indent="457200" defTabSz="431800" eaLnBrk="0" fontAlgn="base" hangingPunct="0">
              <a:spcBef>
                <a:spcPct val="0"/>
              </a:spcBef>
              <a:spcAft>
                <a:spcPct val="0"/>
              </a:spcAft>
              <a:tabLst>
                <a:tab pos="211138" algn="l"/>
                <a:tab pos="547688" algn="l"/>
                <a:tab pos="884238" algn="l"/>
                <a:tab pos="1220788" algn="l"/>
                <a:tab pos="1557338" algn="l"/>
                <a:tab pos="1895475" algn="l"/>
                <a:tab pos="2232025" algn="l"/>
                <a:tab pos="2568575" algn="l"/>
                <a:tab pos="2905125" algn="l"/>
                <a:tab pos="3243263" algn="l"/>
                <a:tab pos="3579813" algn="l"/>
                <a:tab pos="3916363" algn="l"/>
                <a:tab pos="4252913" algn="l"/>
                <a:tab pos="4591050" algn="l"/>
                <a:tab pos="4927600" algn="l"/>
                <a:tab pos="5264150" algn="l"/>
                <a:tab pos="5600700" algn="l"/>
                <a:tab pos="5938838" algn="l"/>
                <a:tab pos="6275388" algn="l"/>
                <a:tab pos="6611938" algn="l"/>
                <a:tab pos="6948488" algn="l"/>
                <a:tab pos="7058025" algn="l"/>
                <a:tab pos="7600950" algn="l"/>
                <a:tab pos="8143875" algn="l"/>
                <a:tab pos="86868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200400" indent="457200" defTabSz="431800" eaLnBrk="0" fontAlgn="base" hangingPunct="0">
              <a:spcBef>
                <a:spcPct val="0"/>
              </a:spcBef>
              <a:spcAft>
                <a:spcPct val="0"/>
              </a:spcAft>
              <a:tabLst>
                <a:tab pos="211138" algn="l"/>
                <a:tab pos="547688" algn="l"/>
                <a:tab pos="884238" algn="l"/>
                <a:tab pos="1220788" algn="l"/>
                <a:tab pos="1557338" algn="l"/>
                <a:tab pos="1895475" algn="l"/>
                <a:tab pos="2232025" algn="l"/>
                <a:tab pos="2568575" algn="l"/>
                <a:tab pos="2905125" algn="l"/>
                <a:tab pos="3243263" algn="l"/>
                <a:tab pos="3579813" algn="l"/>
                <a:tab pos="3916363" algn="l"/>
                <a:tab pos="4252913" algn="l"/>
                <a:tab pos="4591050" algn="l"/>
                <a:tab pos="4927600" algn="l"/>
                <a:tab pos="5264150" algn="l"/>
                <a:tab pos="5600700" algn="l"/>
                <a:tab pos="5938838" algn="l"/>
                <a:tab pos="6275388" algn="l"/>
                <a:tab pos="6611938" algn="l"/>
                <a:tab pos="6948488" algn="l"/>
                <a:tab pos="7058025" algn="l"/>
                <a:tab pos="7600950" algn="l"/>
                <a:tab pos="8143875" algn="l"/>
                <a:tab pos="86868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fontAlgn="ctr" hangingPunct="1">
              <a:lnSpc>
                <a:spcPct val="86000"/>
              </a:lnSpc>
              <a:buClr>
                <a:srgbClr val="000000"/>
              </a:buClr>
              <a:buSzPct val="100000"/>
            </a:pPr>
            <a:r>
              <a:rPr lang="ru-RU" altLang="ru-RU" sz="800">
                <a:solidFill>
                  <a:schemeClr val="bg1"/>
                </a:solidFill>
                <a:latin typeface="Open Sans Condensed"/>
                <a:ea typeface="Open Sans Condensed"/>
                <a:cs typeface="Open Sans Condensed"/>
              </a:rPr>
              <a:t>4</a:t>
            </a:r>
            <a:r>
              <a:rPr lang="ru-RU" altLang="ru-RU" sz="800">
                <a:solidFill>
                  <a:schemeClr val="bg1"/>
                </a:solidFill>
                <a:latin typeface="Open Sans Condensed Light"/>
                <a:ea typeface="Open Sans Condensed Light"/>
                <a:cs typeface="Open Sans Condensed Light"/>
              </a:rPr>
              <a:t> реестра</a:t>
            </a:r>
          </a:p>
        </p:txBody>
      </p:sp>
      <p:sp>
        <p:nvSpPr>
          <p:cNvPr id="19468" name="Прямоугольник 8"/>
          <p:cNvSpPr>
            <a:spLocks noChangeArrowheads="1"/>
          </p:cNvSpPr>
          <p:nvPr/>
        </p:nvSpPr>
        <p:spPr bwMode="auto">
          <a:xfrm>
            <a:off x="188913" y="4397375"/>
            <a:ext cx="1655762" cy="269875"/>
          </a:xfrm>
          <a:prstGeom prst="rect">
            <a:avLst/>
          </a:prstGeom>
          <a:solidFill>
            <a:srgbClr val="4DA0BB"/>
          </a:solidFill>
          <a:ln>
            <a:noFill/>
          </a:ln>
          <a:effectLst>
            <a:outerShdw sx="999" sy="999" algn="ctr" rotWithShape="0">
              <a:srgbClr val="D0CECE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29142" rIns="58285" bIns="29142" anchor="ctr"/>
          <a:lstStyle>
            <a:lvl1pPr marL="80963" defTabSz="431800">
              <a:tabLst>
                <a:tab pos="211138" algn="l"/>
                <a:tab pos="547688" algn="l"/>
                <a:tab pos="884238" algn="l"/>
                <a:tab pos="1220788" algn="l"/>
                <a:tab pos="1557338" algn="l"/>
                <a:tab pos="1895475" algn="l"/>
                <a:tab pos="2232025" algn="l"/>
                <a:tab pos="2568575" algn="l"/>
                <a:tab pos="2905125" algn="l"/>
                <a:tab pos="3243263" algn="l"/>
                <a:tab pos="3579813" algn="l"/>
                <a:tab pos="3916363" algn="l"/>
                <a:tab pos="4252913" algn="l"/>
                <a:tab pos="4591050" algn="l"/>
                <a:tab pos="4927600" algn="l"/>
                <a:tab pos="5264150" algn="l"/>
                <a:tab pos="5600700" algn="l"/>
                <a:tab pos="5938838" algn="l"/>
                <a:tab pos="6275388" algn="l"/>
                <a:tab pos="6611938" algn="l"/>
                <a:tab pos="6948488" algn="l"/>
                <a:tab pos="7058025" algn="l"/>
                <a:tab pos="7600950" algn="l"/>
                <a:tab pos="8143875" algn="l"/>
                <a:tab pos="86868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defTabSz="431800">
              <a:tabLst>
                <a:tab pos="211138" algn="l"/>
                <a:tab pos="547688" algn="l"/>
                <a:tab pos="884238" algn="l"/>
                <a:tab pos="1220788" algn="l"/>
                <a:tab pos="1557338" algn="l"/>
                <a:tab pos="1895475" algn="l"/>
                <a:tab pos="2232025" algn="l"/>
                <a:tab pos="2568575" algn="l"/>
                <a:tab pos="2905125" algn="l"/>
                <a:tab pos="3243263" algn="l"/>
                <a:tab pos="3579813" algn="l"/>
                <a:tab pos="3916363" algn="l"/>
                <a:tab pos="4252913" algn="l"/>
                <a:tab pos="4591050" algn="l"/>
                <a:tab pos="4927600" algn="l"/>
                <a:tab pos="5264150" algn="l"/>
                <a:tab pos="5600700" algn="l"/>
                <a:tab pos="5938838" algn="l"/>
                <a:tab pos="6275388" algn="l"/>
                <a:tab pos="6611938" algn="l"/>
                <a:tab pos="6948488" algn="l"/>
                <a:tab pos="7058025" algn="l"/>
                <a:tab pos="7600950" algn="l"/>
                <a:tab pos="8143875" algn="l"/>
                <a:tab pos="86868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defTabSz="431800">
              <a:tabLst>
                <a:tab pos="211138" algn="l"/>
                <a:tab pos="547688" algn="l"/>
                <a:tab pos="884238" algn="l"/>
                <a:tab pos="1220788" algn="l"/>
                <a:tab pos="1557338" algn="l"/>
                <a:tab pos="1895475" algn="l"/>
                <a:tab pos="2232025" algn="l"/>
                <a:tab pos="2568575" algn="l"/>
                <a:tab pos="2905125" algn="l"/>
                <a:tab pos="3243263" algn="l"/>
                <a:tab pos="3579813" algn="l"/>
                <a:tab pos="3916363" algn="l"/>
                <a:tab pos="4252913" algn="l"/>
                <a:tab pos="4591050" algn="l"/>
                <a:tab pos="4927600" algn="l"/>
                <a:tab pos="5264150" algn="l"/>
                <a:tab pos="5600700" algn="l"/>
                <a:tab pos="5938838" algn="l"/>
                <a:tab pos="6275388" algn="l"/>
                <a:tab pos="6611938" algn="l"/>
                <a:tab pos="6948488" algn="l"/>
                <a:tab pos="7058025" algn="l"/>
                <a:tab pos="7600950" algn="l"/>
                <a:tab pos="8143875" algn="l"/>
                <a:tab pos="86868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defTabSz="431800">
              <a:tabLst>
                <a:tab pos="211138" algn="l"/>
                <a:tab pos="547688" algn="l"/>
                <a:tab pos="884238" algn="l"/>
                <a:tab pos="1220788" algn="l"/>
                <a:tab pos="1557338" algn="l"/>
                <a:tab pos="1895475" algn="l"/>
                <a:tab pos="2232025" algn="l"/>
                <a:tab pos="2568575" algn="l"/>
                <a:tab pos="2905125" algn="l"/>
                <a:tab pos="3243263" algn="l"/>
                <a:tab pos="3579813" algn="l"/>
                <a:tab pos="3916363" algn="l"/>
                <a:tab pos="4252913" algn="l"/>
                <a:tab pos="4591050" algn="l"/>
                <a:tab pos="4927600" algn="l"/>
                <a:tab pos="5264150" algn="l"/>
                <a:tab pos="5600700" algn="l"/>
                <a:tab pos="5938838" algn="l"/>
                <a:tab pos="6275388" algn="l"/>
                <a:tab pos="6611938" algn="l"/>
                <a:tab pos="6948488" algn="l"/>
                <a:tab pos="7058025" algn="l"/>
                <a:tab pos="7600950" algn="l"/>
                <a:tab pos="8143875" algn="l"/>
                <a:tab pos="86868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defTabSz="431800">
              <a:tabLst>
                <a:tab pos="211138" algn="l"/>
                <a:tab pos="547688" algn="l"/>
                <a:tab pos="884238" algn="l"/>
                <a:tab pos="1220788" algn="l"/>
                <a:tab pos="1557338" algn="l"/>
                <a:tab pos="1895475" algn="l"/>
                <a:tab pos="2232025" algn="l"/>
                <a:tab pos="2568575" algn="l"/>
                <a:tab pos="2905125" algn="l"/>
                <a:tab pos="3243263" algn="l"/>
                <a:tab pos="3579813" algn="l"/>
                <a:tab pos="3916363" algn="l"/>
                <a:tab pos="4252913" algn="l"/>
                <a:tab pos="4591050" algn="l"/>
                <a:tab pos="4927600" algn="l"/>
                <a:tab pos="5264150" algn="l"/>
                <a:tab pos="5600700" algn="l"/>
                <a:tab pos="5938838" algn="l"/>
                <a:tab pos="6275388" algn="l"/>
                <a:tab pos="6611938" algn="l"/>
                <a:tab pos="6948488" algn="l"/>
                <a:tab pos="7058025" algn="l"/>
                <a:tab pos="7600950" algn="l"/>
                <a:tab pos="8143875" algn="l"/>
                <a:tab pos="86868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1828800" indent="457200" defTabSz="431800" eaLnBrk="0" fontAlgn="base" hangingPunct="0">
              <a:spcBef>
                <a:spcPct val="0"/>
              </a:spcBef>
              <a:spcAft>
                <a:spcPct val="0"/>
              </a:spcAft>
              <a:tabLst>
                <a:tab pos="211138" algn="l"/>
                <a:tab pos="547688" algn="l"/>
                <a:tab pos="884238" algn="l"/>
                <a:tab pos="1220788" algn="l"/>
                <a:tab pos="1557338" algn="l"/>
                <a:tab pos="1895475" algn="l"/>
                <a:tab pos="2232025" algn="l"/>
                <a:tab pos="2568575" algn="l"/>
                <a:tab pos="2905125" algn="l"/>
                <a:tab pos="3243263" algn="l"/>
                <a:tab pos="3579813" algn="l"/>
                <a:tab pos="3916363" algn="l"/>
                <a:tab pos="4252913" algn="l"/>
                <a:tab pos="4591050" algn="l"/>
                <a:tab pos="4927600" algn="l"/>
                <a:tab pos="5264150" algn="l"/>
                <a:tab pos="5600700" algn="l"/>
                <a:tab pos="5938838" algn="l"/>
                <a:tab pos="6275388" algn="l"/>
                <a:tab pos="6611938" algn="l"/>
                <a:tab pos="6948488" algn="l"/>
                <a:tab pos="7058025" algn="l"/>
                <a:tab pos="7600950" algn="l"/>
                <a:tab pos="8143875" algn="l"/>
                <a:tab pos="86868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286000" indent="457200" defTabSz="431800" eaLnBrk="0" fontAlgn="base" hangingPunct="0">
              <a:spcBef>
                <a:spcPct val="0"/>
              </a:spcBef>
              <a:spcAft>
                <a:spcPct val="0"/>
              </a:spcAft>
              <a:tabLst>
                <a:tab pos="211138" algn="l"/>
                <a:tab pos="547688" algn="l"/>
                <a:tab pos="884238" algn="l"/>
                <a:tab pos="1220788" algn="l"/>
                <a:tab pos="1557338" algn="l"/>
                <a:tab pos="1895475" algn="l"/>
                <a:tab pos="2232025" algn="l"/>
                <a:tab pos="2568575" algn="l"/>
                <a:tab pos="2905125" algn="l"/>
                <a:tab pos="3243263" algn="l"/>
                <a:tab pos="3579813" algn="l"/>
                <a:tab pos="3916363" algn="l"/>
                <a:tab pos="4252913" algn="l"/>
                <a:tab pos="4591050" algn="l"/>
                <a:tab pos="4927600" algn="l"/>
                <a:tab pos="5264150" algn="l"/>
                <a:tab pos="5600700" algn="l"/>
                <a:tab pos="5938838" algn="l"/>
                <a:tab pos="6275388" algn="l"/>
                <a:tab pos="6611938" algn="l"/>
                <a:tab pos="6948488" algn="l"/>
                <a:tab pos="7058025" algn="l"/>
                <a:tab pos="7600950" algn="l"/>
                <a:tab pos="8143875" algn="l"/>
                <a:tab pos="86868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2743200" indent="457200" defTabSz="431800" eaLnBrk="0" fontAlgn="base" hangingPunct="0">
              <a:spcBef>
                <a:spcPct val="0"/>
              </a:spcBef>
              <a:spcAft>
                <a:spcPct val="0"/>
              </a:spcAft>
              <a:tabLst>
                <a:tab pos="211138" algn="l"/>
                <a:tab pos="547688" algn="l"/>
                <a:tab pos="884238" algn="l"/>
                <a:tab pos="1220788" algn="l"/>
                <a:tab pos="1557338" algn="l"/>
                <a:tab pos="1895475" algn="l"/>
                <a:tab pos="2232025" algn="l"/>
                <a:tab pos="2568575" algn="l"/>
                <a:tab pos="2905125" algn="l"/>
                <a:tab pos="3243263" algn="l"/>
                <a:tab pos="3579813" algn="l"/>
                <a:tab pos="3916363" algn="l"/>
                <a:tab pos="4252913" algn="l"/>
                <a:tab pos="4591050" algn="l"/>
                <a:tab pos="4927600" algn="l"/>
                <a:tab pos="5264150" algn="l"/>
                <a:tab pos="5600700" algn="l"/>
                <a:tab pos="5938838" algn="l"/>
                <a:tab pos="6275388" algn="l"/>
                <a:tab pos="6611938" algn="l"/>
                <a:tab pos="6948488" algn="l"/>
                <a:tab pos="7058025" algn="l"/>
                <a:tab pos="7600950" algn="l"/>
                <a:tab pos="8143875" algn="l"/>
                <a:tab pos="86868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200400" indent="457200" defTabSz="431800" eaLnBrk="0" fontAlgn="base" hangingPunct="0">
              <a:spcBef>
                <a:spcPct val="0"/>
              </a:spcBef>
              <a:spcAft>
                <a:spcPct val="0"/>
              </a:spcAft>
              <a:tabLst>
                <a:tab pos="211138" algn="l"/>
                <a:tab pos="547688" algn="l"/>
                <a:tab pos="884238" algn="l"/>
                <a:tab pos="1220788" algn="l"/>
                <a:tab pos="1557338" algn="l"/>
                <a:tab pos="1895475" algn="l"/>
                <a:tab pos="2232025" algn="l"/>
                <a:tab pos="2568575" algn="l"/>
                <a:tab pos="2905125" algn="l"/>
                <a:tab pos="3243263" algn="l"/>
                <a:tab pos="3579813" algn="l"/>
                <a:tab pos="3916363" algn="l"/>
                <a:tab pos="4252913" algn="l"/>
                <a:tab pos="4591050" algn="l"/>
                <a:tab pos="4927600" algn="l"/>
                <a:tab pos="5264150" algn="l"/>
                <a:tab pos="5600700" algn="l"/>
                <a:tab pos="5938838" algn="l"/>
                <a:tab pos="6275388" algn="l"/>
                <a:tab pos="6611938" algn="l"/>
                <a:tab pos="6948488" algn="l"/>
                <a:tab pos="7058025" algn="l"/>
                <a:tab pos="7600950" algn="l"/>
                <a:tab pos="8143875" algn="l"/>
                <a:tab pos="86868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fontAlgn="ctr" hangingPunct="1">
              <a:lnSpc>
                <a:spcPct val="86000"/>
              </a:lnSpc>
              <a:buClr>
                <a:srgbClr val="000000"/>
              </a:buClr>
              <a:buSzPct val="100000"/>
            </a:pPr>
            <a:r>
              <a:rPr lang="ru-RU" altLang="ru-RU" sz="800">
                <a:solidFill>
                  <a:schemeClr val="bg1"/>
                </a:solidFill>
                <a:latin typeface="Open Sans Condensed"/>
                <a:ea typeface="Open Sans Condensed"/>
                <a:cs typeface="Open Sans Condensed"/>
              </a:rPr>
              <a:t>70</a:t>
            </a:r>
            <a:r>
              <a:rPr lang="ru-RU" altLang="ru-RU" sz="800">
                <a:solidFill>
                  <a:schemeClr val="bg1"/>
                </a:solidFill>
                <a:latin typeface="Open Sans Condensed Light"/>
                <a:ea typeface="Open Sans Condensed Light"/>
                <a:cs typeface="Open Sans Condensed Light"/>
              </a:rPr>
              <a:t> видов структурированной информации</a:t>
            </a:r>
          </a:p>
        </p:txBody>
      </p:sp>
      <p:sp>
        <p:nvSpPr>
          <p:cNvPr id="19469" name="Прямоугольник 8"/>
          <p:cNvSpPr>
            <a:spLocks noChangeArrowheads="1"/>
          </p:cNvSpPr>
          <p:nvPr/>
        </p:nvSpPr>
        <p:spPr bwMode="auto">
          <a:xfrm>
            <a:off x="185738" y="4706938"/>
            <a:ext cx="1658937" cy="269875"/>
          </a:xfrm>
          <a:prstGeom prst="rect">
            <a:avLst/>
          </a:prstGeom>
          <a:solidFill>
            <a:srgbClr val="4DA0BB"/>
          </a:solidFill>
          <a:ln>
            <a:noFill/>
          </a:ln>
          <a:effectLst>
            <a:outerShdw sx="999" sy="999" algn="ctr" rotWithShape="0">
              <a:srgbClr val="D0CECE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29142" rIns="58285" bIns="29142" anchor="ctr"/>
          <a:lstStyle>
            <a:lvl1pPr marL="80963" defTabSz="431800">
              <a:tabLst>
                <a:tab pos="211138" algn="l"/>
                <a:tab pos="547688" algn="l"/>
                <a:tab pos="884238" algn="l"/>
                <a:tab pos="1220788" algn="l"/>
                <a:tab pos="1557338" algn="l"/>
                <a:tab pos="1895475" algn="l"/>
                <a:tab pos="2232025" algn="l"/>
                <a:tab pos="2568575" algn="l"/>
                <a:tab pos="2905125" algn="l"/>
                <a:tab pos="3243263" algn="l"/>
                <a:tab pos="3579813" algn="l"/>
                <a:tab pos="3916363" algn="l"/>
                <a:tab pos="4252913" algn="l"/>
                <a:tab pos="4591050" algn="l"/>
                <a:tab pos="4927600" algn="l"/>
                <a:tab pos="5264150" algn="l"/>
                <a:tab pos="5600700" algn="l"/>
                <a:tab pos="5938838" algn="l"/>
                <a:tab pos="6275388" algn="l"/>
                <a:tab pos="6611938" algn="l"/>
                <a:tab pos="6948488" algn="l"/>
                <a:tab pos="7058025" algn="l"/>
                <a:tab pos="7600950" algn="l"/>
                <a:tab pos="8143875" algn="l"/>
                <a:tab pos="86868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defTabSz="431800">
              <a:tabLst>
                <a:tab pos="211138" algn="l"/>
                <a:tab pos="547688" algn="l"/>
                <a:tab pos="884238" algn="l"/>
                <a:tab pos="1220788" algn="l"/>
                <a:tab pos="1557338" algn="l"/>
                <a:tab pos="1895475" algn="l"/>
                <a:tab pos="2232025" algn="l"/>
                <a:tab pos="2568575" algn="l"/>
                <a:tab pos="2905125" algn="l"/>
                <a:tab pos="3243263" algn="l"/>
                <a:tab pos="3579813" algn="l"/>
                <a:tab pos="3916363" algn="l"/>
                <a:tab pos="4252913" algn="l"/>
                <a:tab pos="4591050" algn="l"/>
                <a:tab pos="4927600" algn="l"/>
                <a:tab pos="5264150" algn="l"/>
                <a:tab pos="5600700" algn="l"/>
                <a:tab pos="5938838" algn="l"/>
                <a:tab pos="6275388" algn="l"/>
                <a:tab pos="6611938" algn="l"/>
                <a:tab pos="6948488" algn="l"/>
                <a:tab pos="7058025" algn="l"/>
                <a:tab pos="7600950" algn="l"/>
                <a:tab pos="8143875" algn="l"/>
                <a:tab pos="86868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defTabSz="431800">
              <a:tabLst>
                <a:tab pos="211138" algn="l"/>
                <a:tab pos="547688" algn="l"/>
                <a:tab pos="884238" algn="l"/>
                <a:tab pos="1220788" algn="l"/>
                <a:tab pos="1557338" algn="l"/>
                <a:tab pos="1895475" algn="l"/>
                <a:tab pos="2232025" algn="l"/>
                <a:tab pos="2568575" algn="l"/>
                <a:tab pos="2905125" algn="l"/>
                <a:tab pos="3243263" algn="l"/>
                <a:tab pos="3579813" algn="l"/>
                <a:tab pos="3916363" algn="l"/>
                <a:tab pos="4252913" algn="l"/>
                <a:tab pos="4591050" algn="l"/>
                <a:tab pos="4927600" algn="l"/>
                <a:tab pos="5264150" algn="l"/>
                <a:tab pos="5600700" algn="l"/>
                <a:tab pos="5938838" algn="l"/>
                <a:tab pos="6275388" algn="l"/>
                <a:tab pos="6611938" algn="l"/>
                <a:tab pos="6948488" algn="l"/>
                <a:tab pos="7058025" algn="l"/>
                <a:tab pos="7600950" algn="l"/>
                <a:tab pos="8143875" algn="l"/>
                <a:tab pos="86868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defTabSz="431800">
              <a:tabLst>
                <a:tab pos="211138" algn="l"/>
                <a:tab pos="547688" algn="l"/>
                <a:tab pos="884238" algn="l"/>
                <a:tab pos="1220788" algn="l"/>
                <a:tab pos="1557338" algn="l"/>
                <a:tab pos="1895475" algn="l"/>
                <a:tab pos="2232025" algn="l"/>
                <a:tab pos="2568575" algn="l"/>
                <a:tab pos="2905125" algn="l"/>
                <a:tab pos="3243263" algn="l"/>
                <a:tab pos="3579813" algn="l"/>
                <a:tab pos="3916363" algn="l"/>
                <a:tab pos="4252913" algn="l"/>
                <a:tab pos="4591050" algn="l"/>
                <a:tab pos="4927600" algn="l"/>
                <a:tab pos="5264150" algn="l"/>
                <a:tab pos="5600700" algn="l"/>
                <a:tab pos="5938838" algn="l"/>
                <a:tab pos="6275388" algn="l"/>
                <a:tab pos="6611938" algn="l"/>
                <a:tab pos="6948488" algn="l"/>
                <a:tab pos="7058025" algn="l"/>
                <a:tab pos="7600950" algn="l"/>
                <a:tab pos="8143875" algn="l"/>
                <a:tab pos="86868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defTabSz="431800">
              <a:tabLst>
                <a:tab pos="211138" algn="l"/>
                <a:tab pos="547688" algn="l"/>
                <a:tab pos="884238" algn="l"/>
                <a:tab pos="1220788" algn="l"/>
                <a:tab pos="1557338" algn="l"/>
                <a:tab pos="1895475" algn="l"/>
                <a:tab pos="2232025" algn="l"/>
                <a:tab pos="2568575" algn="l"/>
                <a:tab pos="2905125" algn="l"/>
                <a:tab pos="3243263" algn="l"/>
                <a:tab pos="3579813" algn="l"/>
                <a:tab pos="3916363" algn="l"/>
                <a:tab pos="4252913" algn="l"/>
                <a:tab pos="4591050" algn="l"/>
                <a:tab pos="4927600" algn="l"/>
                <a:tab pos="5264150" algn="l"/>
                <a:tab pos="5600700" algn="l"/>
                <a:tab pos="5938838" algn="l"/>
                <a:tab pos="6275388" algn="l"/>
                <a:tab pos="6611938" algn="l"/>
                <a:tab pos="6948488" algn="l"/>
                <a:tab pos="7058025" algn="l"/>
                <a:tab pos="7600950" algn="l"/>
                <a:tab pos="8143875" algn="l"/>
                <a:tab pos="86868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1828800" indent="457200" defTabSz="431800" eaLnBrk="0" fontAlgn="base" hangingPunct="0">
              <a:spcBef>
                <a:spcPct val="0"/>
              </a:spcBef>
              <a:spcAft>
                <a:spcPct val="0"/>
              </a:spcAft>
              <a:tabLst>
                <a:tab pos="211138" algn="l"/>
                <a:tab pos="547688" algn="l"/>
                <a:tab pos="884238" algn="l"/>
                <a:tab pos="1220788" algn="l"/>
                <a:tab pos="1557338" algn="l"/>
                <a:tab pos="1895475" algn="l"/>
                <a:tab pos="2232025" algn="l"/>
                <a:tab pos="2568575" algn="l"/>
                <a:tab pos="2905125" algn="l"/>
                <a:tab pos="3243263" algn="l"/>
                <a:tab pos="3579813" algn="l"/>
                <a:tab pos="3916363" algn="l"/>
                <a:tab pos="4252913" algn="l"/>
                <a:tab pos="4591050" algn="l"/>
                <a:tab pos="4927600" algn="l"/>
                <a:tab pos="5264150" algn="l"/>
                <a:tab pos="5600700" algn="l"/>
                <a:tab pos="5938838" algn="l"/>
                <a:tab pos="6275388" algn="l"/>
                <a:tab pos="6611938" algn="l"/>
                <a:tab pos="6948488" algn="l"/>
                <a:tab pos="7058025" algn="l"/>
                <a:tab pos="7600950" algn="l"/>
                <a:tab pos="8143875" algn="l"/>
                <a:tab pos="86868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286000" indent="457200" defTabSz="431800" eaLnBrk="0" fontAlgn="base" hangingPunct="0">
              <a:spcBef>
                <a:spcPct val="0"/>
              </a:spcBef>
              <a:spcAft>
                <a:spcPct val="0"/>
              </a:spcAft>
              <a:tabLst>
                <a:tab pos="211138" algn="l"/>
                <a:tab pos="547688" algn="l"/>
                <a:tab pos="884238" algn="l"/>
                <a:tab pos="1220788" algn="l"/>
                <a:tab pos="1557338" algn="l"/>
                <a:tab pos="1895475" algn="l"/>
                <a:tab pos="2232025" algn="l"/>
                <a:tab pos="2568575" algn="l"/>
                <a:tab pos="2905125" algn="l"/>
                <a:tab pos="3243263" algn="l"/>
                <a:tab pos="3579813" algn="l"/>
                <a:tab pos="3916363" algn="l"/>
                <a:tab pos="4252913" algn="l"/>
                <a:tab pos="4591050" algn="l"/>
                <a:tab pos="4927600" algn="l"/>
                <a:tab pos="5264150" algn="l"/>
                <a:tab pos="5600700" algn="l"/>
                <a:tab pos="5938838" algn="l"/>
                <a:tab pos="6275388" algn="l"/>
                <a:tab pos="6611938" algn="l"/>
                <a:tab pos="6948488" algn="l"/>
                <a:tab pos="7058025" algn="l"/>
                <a:tab pos="7600950" algn="l"/>
                <a:tab pos="8143875" algn="l"/>
                <a:tab pos="86868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2743200" indent="457200" defTabSz="431800" eaLnBrk="0" fontAlgn="base" hangingPunct="0">
              <a:spcBef>
                <a:spcPct val="0"/>
              </a:spcBef>
              <a:spcAft>
                <a:spcPct val="0"/>
              </a:spcAft>
              <a:tabLst>
                <a:tab pos="211138" algn="l"/>
                <a:tab pos="547688" algn="l"/>
                <a:tab pos="884238" algn="l"/>
                <a:tab pos="1220788" algn="l"/>
                <a:tab pos="1557338" algn="l"/>
                <a:tab pos="1895475" algn="l"/>
                <a:tab pos="2232025" algn="l"/>
                <a:tab pos="2568575" algn="l"/>
                <a:tab pos="2905125" algn="l"/>
                <a:tab pos="3243263" algn="l"/>
                <a:tab pos="3579813" algn="l"/>
                <a:tab pos="3916363" algn="l"/>
                <a:tab pos="4252913" algn="l"/>
                <a:tab pos="4591050" algn="l"/>
                <a:tab pos="4927600" algn="l"/>
                <a:tab pos="5264150" algn="l"/>
                <a:tab pos="5600700" algn="l"/>
                <a:tab pos="5938838" algn="l"/>
                <a:tab pos="6275388" algn="l"/>
                <a:tab pos="6611938" algn="l"/>
                <a:tab pos="6948488" algn="l"/>
                <a:tab pos="7058025" algn="l"/>
                <a:tab pos="7600950" algn="l"/>
                <a:tab pos="8143875" algn="l"/>
                <a:tab pos="86868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200400" indent="457200" defTabSz="431800" eaLnBrk="0" fontAlgn="base" hangingPunct="0">
              <a:spcBef>
                <a:spcPct val="0"/>
              </a:spcBef>
              <a:spcAft>
                <a:spcPct val="0"/>
              </a:spcAft>
              <a:tabLst>
                <a:tab pos="211138" algn="l"/>
                <a:tab pos="547688" algn="l"/>
                <a:tab pos="884238" algn="l"/>
                <a:tab pos="1220788" algn="l"/>
                <a:tab pos="1557338" algn="l"/>
                <a:tab pos="1895475" algn="l"/>
                <a:tab pos="2232025" algn="l"/>
                <a:tab pos="2568575" algn="l"/>
                <a:tab pos="2905125" algn="l"/>
                <a:tab pos="3243263" algn="l"/>
                <a:tab pos="3579813" algn="l"/>
                <a:tab pos="3916363" algn="l"/>
                <a:tab pos="4252913" algn="l"/>
                <a:tab pos="4591050" algn="l"/>
                <a:tab pos="4927600" algn="l"/>
                <a:tab pos="5264150" algn="l"/>
                <a:tab pos="5600700" algn="l"/>
                <a:tab pos="5938838" algn="l"/>
                <a:tab pos="6275388" algn="l"/>
                <a:tab pos="6611938" algn="l"/>
                <a:tab pos="6948488" algn="l"/>
                <a:tab pos="7058025" algn="l"/>
                <a:tab pos="7600950" algn="l"/>
                <a:tab pos="8143875" algn="l"/>
                <a:tab pos="86868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fontAlgn="ctr" hangingPunct="1">
              <a:lnSpc>
                <a:spcPct val="86000"/>
              </a:lnSpc>
              <a:buClr>
                <a:srgbClr val="000000"/>
              </a:buClr>
              <a:buSzPct val="100000"/>
            </a:pPr>
            <a:r>
              <a:rPr lang="ru-RU" altLang="ru-RU" sz="800">
                <a:solidFill>
                  <a:schemeClr val="bg1"/>
                </a:solidFill>
                <a:latin typeface="Open Sans Condensed"/>
                <a:ea typeface="Open Sans Condensed"/>
                <a:cs typeface="Open Sans Condensed"/>
              </a:rPr>
              <a:t>53</a:t>
            </a:r>
            <a:r>
              <a:rPr lang="ru-RU" altLang="ru-RU" sz="800">
                <a:solidFill>
                  <a:schemeClr val="bg1"/>
                </a:solidFill>
                <a:latin typeface="Open Sans Condensed Light"/>
                <a:ea typeface="Open Sans Condensed Light"/>
                <a:cs typeface="Open Sans Condensed Light"/>
              </a:rPr>
              <a:t> вида неструктурированной информации</a:t>
            </a:r>
          </a:p>
        </p:txBody>
      </p:sp>
      <p:sp>
        <p:nvSpPr>
          <p:cNvPr id="19470" name="Прямоугольник 8"/>
          <p:cNvSpPr>
            <a:spLocks noChangeArrowheads="1"/>
          </p:cNvSpPr>
          <p:nvPr/>
        </p:nvSpPr>
        <p:spPr bwMode="auto">
          <a:xfrm>
            <a:off x="7843838" y="4057650"/>
            <a:ext cx="1058862" cy="214313"/>
          </a:xfrm>
          <a:prstGeom prst="rect">
            <a:avLst/>
          </a:prstGeom>
          <a:solidFill>
            <a:srgbClr val="4DA0BB"/>
          </a:solidFill>
          <a:ln>
            <a:noFill/>
          </a:ln>
          <a:effectLst>
            <a:outerShdw sx="999" sy="999" algn="ctr" rotWithShape="0">
              <a:srgbClr val="D0CECE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29142" rIns="58285" bIns="29142" anchor="ctr"/>
          <a:lstStyle>
            <a:lvl1pPr indent="53975" defTabSz="431800"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defTabSz="431800"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defTabSz="431800"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defTabSz="431800"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defTabSz="431800"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1828800" indent="457200" defTabSz="4318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286000" indent="457200" defTabSz="4318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2743200" indent="457200" defTabSz="4318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200400" indent="457200" defTabSz="4318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>
              <a:lnSpc>
                <a:spcPct val="86000"/>
              </a:lnSpc>
              <a:buClr>
                <a:srgbClr val="000000"/>
              </a:buClr>
              <a:buSzPct val="100000"/>
            </a:pPr>
            <a:r>
              <a:rPr lang="ru-RU" altLang="ru-RU" sz="800">
                <a:solidFill>
                  <a:schemeClr val="bg1"/>
                </a:solidFill>
                <a:latin typeface="Open Sans Condensed Light"/>
                <a:ea typeface="Open Sans Condensed Light"/>
                <a:cs typeface="Open Sans Condensed Light"/>
              </a:rPr>
              <a:t>Интерактивная - </a:t>
            </a:r>
            <a:r>
              <a:rPr lang="ru-RU" altLang="ru-RU" sz="800">
                <a:solidFill>
                  <a:schemeClr val="bg1"/>
                </a:solidFill>
                <a:latin typeface="Open Sans Condensed"/>
                <a:ea typeface="Open Sans Condensed"/>
                <a:cs typeface="Open Sans Condensed"/>
              </a:rPr>
              <a:t>18 </a:t>
            </a:r>
          </a:p>
        </p:txBody>
      </p:sp>
      <p:sp>
        <p:nvSpPr>
          <p:cNvPr id="19471" name="Прямоугольник 8"/>
          <p:cNvSpPr>
            <a:spLocks noChangeArrowheads="1"/>
          </p:cNvSpPr>
          <p:nvPr/>
        </p:nvSpPr>
        <p:spPr bwMode="auto">
          <a:xfrm>
            <a:off x="7848600" y="3814763"/>
            <a:ext cx="1054100" cy="214312"/>
          </a:xfrm>
          <a:prstGeom prst="rect">
            <a:avLst/>
          </a:prstGeom>
          <a:solidFill>
            <a:srgbClr val="4DA0BB"/>
          </a:solidFill>
          <a:ln>
            <a:noFill/>
          </a:ln>
          <a:effectLst>
            <a:outerShdw sx="999" sy="999" algn="ctr" rotWithShape="0">
              <a:srgbClr val="D0CECE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29142" rIns="58285" bIns="29142" anchor="ctr"/>
          <a:lstStyle>
            <a:lvl1pPr indent="53975" defTabSz="431800"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defTabSz="431800"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defTabSz="431800"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defTabSz="431800"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defTabSz="431800"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1828800" indent="457200" defTabSz="4318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286000" indent="457200" defTabSz="4318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2743200" indent="457200" defTabSz="4318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200400" indent="457200" defTabSz="4318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>
              <a:lnSpc>
                <a:spcPct val="86000"/>
              </a:lnSpc>
              <a:buClr>
                <a:srgbClr val="000000"/>
              </a:buClr>
              <a:buSzPct val="100000"/>
            </a:pPr>
            <a:r>
              <a:rPr lang="ru-RU" altLang="ru-RU" sz="800">
                <a:solidFill>
                  <a:schemeClr val="bg1"/>
                </a:solidFill>
                <a:latin typeface="Open Sans Condensed Light"/>
                <a:ea typeface="Open Sans Condensed Light"/>
                <a:cs typeface="Open Sans Condensed Light"/>
              </a:rPr>
              <a:t>Стандартная - </a:t>
            </a:r>
            <a:r>
              <a:rPr lang="ru-RU" altLang="ru-RU" sz="800">
                <a:solidFill>
                  <a:schemeClr val="bg1"/>
                </a:solidFill>
                <a:latin typeface="Open Sans Condensed"/>
                <a:ea typeface="Open Sans Condensed"/>
                <a:cs typeface="Open Sans Condensed"/>
              </a:rPr>
              <a:t>55</a:t>
            </a:r>
            <a:r>
              <a:rPr lang="ru-RU" altLang="ru-RU" sz="800">
                <a:solidFill>
                  <a:schemeClr val="bg1"/>
                </a:solidFill>
                <a:latin typeface="Open Sans Condensed Light"/>
                <a:ea typeface="Open Sans Condensed Light"/>
                <a:cs typeface="Open Sans Condensed Light"/>
              </a:rPr>
              <a:t> </a:t>
            </a:r>
          </a:p>
        </p:txBody>
      </p:sp>
      <p:sp>
        <p:nvSpPr>
          <p:cNvPr id="19472" name="Прямоугольник 56"/>
          <p:cNvSpPr>
            <a:spLocks noChangeArrowheads="1"/>
          </p:cNvSpPr>
          <p:nvPr/>
        </p:nvSpPr>
        <p:spPr bwMode="auto">
          <a:xfrm>
            <a:off x="92075" y="939800"/>
            <a:ext cx="2978150" cy="860425"/>
          </a:xfrm>
          <a:prstGeom prst="rect">
            <a:avLst/>
          </a:prstGeom>
          <a:solidFill>
            <a:srgbClr val="ECD6A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58320" tIns="0" rIns="58320" bIns="29160" anchor="ctr"/>
          <a:lstStyle>
            <a:lvl1pPr indent="134938" defTabSz="336550"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  <a:tab pos="7058025" algn="l"/>
                <a:tab pos="7600950" algn="l"/>
                <a:tab pos="8143875" algn="l"/>
                <a:tab pos="8686800" algn="l"/>
              </a:tabLst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514350" indent="-171450" defTabSz="33655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  <a:tab pos="7058025" algn="l"/>
                <a:tab pos="7600950" algn="l"/>
                <a:tab pos="8143875" algn="l"/>
                <a:tab pos="8686800" algn="l"/>
              </a:tabLst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33655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  <a:tab pos="7058025" algn="l"/>
                <a:tab pos="7600950" algn="l"/>
                <a:tab pos="8143875" algn="l"/>
                <a:tab pos="8686800" algn="l"/>
              </a:tabLst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33655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  <a:tab pos="7058025" algn="l"/>
                <a:tab pos="7600950" algn="l"/>
                <a:tab pos="8143875" algn="l"/>
                <a:tab pos="8686800" algn="l"/>
              </a:tabLst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33655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  <a:tab pos="7058025" algn="l"/>
                <a:tab pos="7600950" algn="l"/>
                <a:tab pos="8143875" algn="l"/>
                <a:tab pos="8686800" algn="l"/>
              </a:tabLst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33655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  <a:tab pos="7058025" algn="l"/>
                <a:tab pos="7600950" algn="l"/>
                <a:tab pos="8143875" algn="l"/>
                <a:tab pos="8686800" algn="l"/>
              </a:tabLs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33655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  <a:tab pos="7058025" algn="l"/>
                <a:tab pos="7600950" algn="l"/>
                <a:tab pos="8143875" algn="l"/>
                <a:tab pos="8686800" algn="l"/>
              </a:tabLs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33655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  <a:tab pos="7058025" algn="l"/>
                <a:tab pos="7600950" algn="l"/>
                <a:tab pos="8143875" algn="l"/>
                <a:tab pos="8686800" algn="l"/>
              </a:tabLs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33655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  <a:tab pos="7058025" algn="l"/>
                <a:tab pos="7600950" algn="l"/>
                <a:tab pos="8143875" algn="l"/>
                <a:tab pos="8686800" algn="l"/>
              </a:tabLs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86000"/>
              </a:lnSpc>
              <a:spcBef>
                <a:spcPct val="0"/>
              </a:spcBef>
            </a:pPr>
            <a:r>
              <a:rPr lang="ru-RU" altLang="ru-RU" sz="800">
                <a:latin typeface="Open Sans Condensed Light"/>
                <a:ea typeface="Open Sans Condensed Light"/>
                <a:cs typeface="Open Sans Condensed Light"/>
              </a:rPr>
              <a:t>Расширение состава информации, размещаемой на едином портале, в соответствии с перечнем информации;</a:t>
            </a:r>
          </a:p>
          <a:p>
            <a:pPr eaLnBrk="1" hangingPunct="1">
              <a:lnSpc>
                <a:spcPct val="86000"/>
              </a:lnSpc>
              <a:spcBef>
                <a:spcPct val="0"/>
              </a:spcBef>
            </a:pPr>
            <a:r>
              <a:rPr lang="ru-RU" altLang="ru-RU" sz="800">
                <a:latin typeface="Open Sans Condensed Light"/>
                <a:ea typeface="Open Sans Condensed Light"/>
                <a:cs typeface="Open Sans Condensed Light"/>
              </a:rPr>
              <a:t>Изменение правил формирования информации и представления ее для обработки и публикации на едином портале;</a:t>
            </a:r>
          </a:p>
          <a:p>
            <a:pPr eaLnBrk="1" hangingPunct="1">
              <a:lnSpc>
                <a:spcPct val="86000"/>
              </a:lnSpc>
              <a:spcBef>
                <a:spcPct val="0"/>
              </a:spcBef>
            </a:pPr>
            <a:r>
              <a:rPr lang="ru-RU" altLang="ru-RU" sz="800">
                <a:latin typeface="Open Sans Condensed Light"/>
                <a:ea typeface="Open Sans Condensed Light"/>
                <a:cs typeface="Open Sans Condensed Light"/>
              </a:rPr>
              <a:t>Изменение бизнес-процессов, в т.ч. порядка проведения опросов и голосований</a:t>
            </a:r>
            <a:endParaRPr lang="ru-RU" altLang="ru-RU" sz="800" b="1">
              <a:solidFill>
                <a:srgbClr val="404040"/>
              </a:solidFill>
              <a:latin typeface="Open Sans Condensed"/>
              <a:ea typeface="Open Sans Condensed"/>
              <a:cs typeface="Open Sans Condensed"/>
            </a:endParaRPr>
          </a:p>
        </p:txBody>
      </p:sp>
      <p:cxnSp>
        <p:nvCxnSpPr>
          <p:cNvPr id="71" name="Прямая соединительная линия 70"/>
          <p:cNvCxnSpPr/>
          <p:nvPr/>
        </p:nvCxnSpPr>
        <p:spPr>
          <a:xfrm flipH="1">
            <a:off x="2193925" y="4189413"/>
            <a:ext cx="11113" cy="654050"/>
          </a:xfrm>
          <a:prstGeom prst="line">
            <a:avLst/>
          </a:prstGeom>
          <a:ln w="25400">
            <a:solidFill>
              <a:srgbClr val="BE67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722" name="Прямоугольник 8"/>
          <p:cNvSpPr>
            <a:spLocks noChangeArrowheads="1"/>
          </p:cNvSpPr>
          <p:nvPr/>
        </p:nvSpPr>
        <p:spPr bwMode="auto">
          <a:xfrm>
            <a:off x="6672263" y="3897313"/>
            <a:ext cx="958850" cy="269875"/>
          </a:xfrm>
          <a:prstGeom prst="rect">
            <a:avLst/>
          </a:prstGeom>
          <a:solidFill>
            <a:srgbClr val="4DA0BB"/>
          </a:solidFill>
          <a:ln>
            <a:noFill/>
          </a:ln>
          <a:effectLst>
            <a:outerShdw sx="999" sy="999" algn="ctr" rotWithShape="0">
              <a:srgbClr val="D0CECE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29142" rIns="58285" bIns="29142" anchor="ctr"/>
          <a:lstStyle>
            <a:lvl1pPr indent="53975" defTabSz="431800"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defTabSz="431800"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defTabSz="431800"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defTabSz="431800"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defTabSz="431800"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1828800" indent="457200" defTabSz="4318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286000" indent="457200" defTabSz="4318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2743200" indent="457200" defTabSz="4318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200400" indent="457200" defTabSz="4318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>
              <a:lnSpc>
                <a:spcPct val="86000"/>
              </a:lnSpc>
              <a:buClr>
                <a:srgbClr val="000000"/>
              </a:buClr>
              <a:buSzPct val="100000"/>
              <a:defRPr/>
            </a:pPr>
            <a:r>
              <a:rPr lang="ru-RU" altLang="ru-RU" sz="750" dirty="0" err="1" smtClean="0">
                <a:solidFill>
                  <a:schemeClr val="bg1"/>
                </a:solidFill>
                <a:latin typeface="Open Sans Condensed Light"/>
                <a:ea typeface="Open Sans Condensed Light"/>
                <a:cs typeface="Open Sans Condensed Light"/>
              </a:rPr>
              <a:t>Инфографика</a:t>
            </a:r>
            <a:r>
              <a:rPr lang="ru-RU" altLang="ru-RU" sz="750" dirty="0" smtClean="0">
                <a:solidFill>
                  <a:schemeClr val="bg1"/>
                </a:solidFill>
                <a:latin typeface="Open Sans Condensed Light"/>
                <a:ea typeface="Open Sans Condensed Light"/>
                <a:cs typeface="Open Sans Condensed Light"/>
              </a:rPr>
              <a:t> - </a:t>
            </a:r>
            <a:r>
              <a:rPr lang="ru-RU" altLang="ru-RU" sz="750" dirty="0" smtClean="0">
                <a:solidFill>
                  <a:schemeClr val="bg1"/>
                </a:solidFill>
                <a:latin typeface="Open Sans Condensed"/>
                <a:ea typeface="Open Sans Condensed"/>
                <a:cs typeface="Open Sans Condensed"/>
              </a:rPr>
              <a:t>73</a:t>
            </a:r>
          </a:p>
        </p:txBody>
      </p:sp>
      <p:sp>
        <p:nvSpPr>
          <p:cNvPr id="19475" name="Прямоугольник 8"/>
          <p:cNvSpPr>
            <a:spLocks noChangeArrowheads="1"/>
          </p:cNvSpPr>
          <p:nvPr/>
        </p:nvSpPr>
        <p:spPr bwMode="auto">
          <a:xfrm>
            <a:off x="6672263" y="4219575"/>
            <a:ext cx="969962" cy="269875"/>
          </a:xfrm>
          <a:prstGeom prst="rect">
            <a:avLst/>
          </a:prstGeom>
          <a:solidFill>
            <a:srgbClr val="4DA0BB"/>
          </a:solidFill>
          <a:ln>
            <a:noFill/>
          </a:ln>
          <a:effectLst>
            <a:outerShdw sx="999" sy="999" algn="ctr" rotWithShape="0">
              <a:srgbClr val="D0CECE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29142" rIns="58285" bIns="29142" anchor="ctr"/>
          <a:lstStyle>
            <a:lvl1pPr marL="80963" defTabSz="431800">
              <a:tabLst>
                <a:tab pos="211138" algn="l"/>
                <a:tab pos="547688" algn="l"/>
                <a:tab pos="884238" algn="l"/>
                <a:tab pos="1220788" algn="l"/>
                <a:tab pos="1557338" algn="l"/>
                <a:tab pos="1895475" algn="l"/>
                <a:tab pos="2232025" algn="l"/>
                <a:tab pos="2568575" algn="l"/>
                <a:tab pos="2905125" algn="l"/>
                <a:tab pos="3243263" algn="l"/>
                <a:tab pos="3579813" algn="l"/>
                <a:tab pos="3916363" algn="l"/>
                <a:tab pos="4252913" algn="l"/>
                <a:tab pos="4591050" algn="l"/>
                <a:tab pos="4927600" algn="l"/>
                <a:tab pos="5264150" algn="l"/>
                <a:tab pos="5600700" algn="l"/>
                <a:tab pos="5938838" algn="l"/>
                <a:tab pos="6275388" algn="l"/>
                <a:tab pos="6611938" algn="l"/>
                <a:tab pos="6948488" algn="l"/>
                <a:tab pos="7058025" algn="l"/>
                <a:tab pos="7600950" algn="l"/>
                <a:tab pos="8143875" algn="l"/>
                <a:tab pos="86868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defTabSz="431800">
              <a:tabLst>
                <a:tab pos="211138" algn="l"/>
                <a:tab pos="547688" algn="l"/>
                <a:tab pos="884238" algn="l"/>
                <a:tab pos="1220788" algn="l"/>
                <a:tab pos="1557338" algn="l"/>
                <a:tab pos="1895475" algn="l"/>
                <a:tab pos="2232025" algn="l"/>
                <a:tab pos="2568575" algn="l"/>
                <a:tab pos="2905125" algn="l"/>
                <a:tab pos="3243263" algn="l"/>
                <a:tab pos="3579813" algn="l"/>
                <a:tab pos="3916363" algn="l"/>
                <a:tab pos="4252913" algn="l"/>
                <a:tab pos="4591050" algn="l"/>
                <a:tab pos="4927600" algn="l"/>
                <a:tab pos="5264150" algn="l"/>
                <a:tab pos="5600700" algn="l"/>
                <a:tab pos="5938838" algn="l"/>
                <a:tab pos="6275388" algn="l"/>
                <a:tab pos="6611938" algn="l"/>
                <a:tab pos="6948488" algn="l"/>
                <a:tab pos="7058025" algn="l"/>
                <a:tab pos="7600950" algn="l"/>
                <a:tab pos="8143875" algn="l"/>
                <a:tab pos="86868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defTabSz="431800">
              <a:tabLst>
                <a:tab pos="211138" algn="l"/>
                <a:tab pos="547688" algn="l"/>
                <a:tab pos="884238" algn="l"/>
                <a:tab pos="1220788" algn="l"/>
                <a:tab pos="1557338" algn="l"/>
                <a:tab pos="1895475" algn="l"/>
                <a:tab pos="2232025" algn="l"/>
                <a:tab pos="2568575" algn="l"/>
                <a:tab pos="2905125" algn="l"/>
                <a:tab pos="3243263" algn="l"/>
                <a:tab pos="3579813" algn="l"/>
                <a:tab pos="3916363" algn="l"/>
                <a:tab pos="4252913" algn="l"/>
                <a:tab pos="4591050" algn="l"/>
                <a:tab pos="4927600" algn="l"/>
                <a:tab pos="5264150" algn="l"/>
                <a:tab pos="5600700" algn="l"/>
                <a:tab pos="5938838" algn="l"/>
                <a:tab pos="6275388" algn="l"/>
                <a:tab pos="6611938" algn="l"/>
                <a:tab pos="6948488" algn="l"/>
                <a:tab pos="7058025" algn="l"/>
                <a:tab pos="7600950" algn="l"/>
                <a:tab pos="8143875" algn="l"/>
                <a:tab pos="86868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defTabSz="431800">
              <a:tabLst>
                <a:tab pos="211138" algn="l"/>
                <a:tab pos="547688" algn="l"/>
                <a:tab pos="884238" algn="l"/>
                <a:tab pos="1220788" algn="l"/>
                <a:tab pos="1557338" algn="l"/>
                <a:tab pos="1895475" algn="l"/>
                <a:tab pos="2232025" algn="l"/>
                <a:tab pos="2568575" algn="l"/>
                <a:tab pos="2905125" algn="l"/>
                <a:tab pos="3243263" algn="l"/>
                <a:tab pos="3579813" algn="l"/>
                <a:tab pos="3916363" algn="l"/>
                <a:tab pos="4252913" algn="l"/>
                <a:tab pos="4591050" algn="l"/>
                <a:tab pos="4927600" algn="l"/>
                <a:tab pos="5264150" algn="l"/>
                <a:tab pos="5600700" algn="l"/>
                <a:tab pos="5938838" algn="l"/>
                <a:tab pos="6275388" algn="l"/>
                <a:tab pos="6611938" algn="l"/>
                <a:tab pos="6948488" algn="l"/>
                <a:tab pos="7058025" algn="l"/>
                <a:tab pos="7600950" algn="l"/>
                <a:tab pos="8143875" algn="l"/>
                <a:tab pos="86868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defTabSz="431800">
              <a:tabLst>
                <a:tab pos="211138" algn="l"/>
                <a:tab pos="547688" algn="l"/>
                <a:tab pos="884238" algn="l"/>
                <a:tab pos="1220788" algn="l"/>
                <a:tab pos="1557338" algn="l"/>
                <a:tab pos="1895475" algn="l"/>
                <a:tab pos="2232025" algn="l"/>
                <a:tab pos="2568575" algn="l"/>
                <a:tab pos="2905125" algn="l"/>
                <a:tab pos="3243263" algn="l"/>
                <a:tab pos="3579813" algn="l"/>
                <a:tab pos="3916363" algn="l"/>
                <a:tab pos="4252913" algn="l"/>
                <a:tab pos="4591050" algn="l"/>
                <a:tab pos="4927600" algn="l"/>
                <a:tab pos="5264150" algn="l"/>
                <a:tab pos="5600700" algn="l"/>
                <a:tab pos="5938838" algn="l"/>
                <a:tab pos="6275388" algn="l"/>
                <a:tab pos="6611938" algn="l"/>
                <a:tab pos="6948488" algn="l"/>
                <a:tab pos="7058025" algn="l"/>
                <a:tab pos="7600950" algn="l"/>
                <a:tab pos="8143875" algn="l"/>
                <a:tab pos="86868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1828800" indent="457200" defTabSz="431800" eaLnBrk="0" fontAlgn="base" hangingPunct="0">
              <a:spcBef>
                <a:spcPct val="0"/>
              </a:spcBef>
              <a:spcAft>
                <a:spcPct val="0"/>
              </a:spcAft>
              <a:tabLst>
                <a:tab pos="211138" algn="l"/>
                <a:tab pos="547688" algn="l"/>
                <a:tab pos="884238" algn="l"/>
                <a:tab pos="1220788" algn="l"/>
                <a:tab pos="1557338" algn="l"/>
                <a:tab pos="1895475" algn="l"/>
                <a:tab pos="2232025" algn="l"/>
                <a:tab pos="2568575" algn="l"/>
                <a:tab pos="2905125" algn="l"/>
                <a:tab pos="3243263" algn="l"/>
                <a:tab pos="3579813" algn="l"/>
                <a:tab pos="3916363" algn="l"/>
                <a:tab pos="4252913" algn="l"/>
                <a:tab pos="4591050" algn="l"/>
                <a:tab pos="4927600" algn="l"/>
                <a:tab pos="5264150" algn="l"/>
                <a:tab pos="5600700" algn="l"/>
                <a:tab pos="5938838" algn="l"/>
                <a:tab pos="6275388" algn="l"/>
                <a:tab pos="6611938" algn="l"/>
                <a:tab pos="6948488" algn="l"/>
                <a:tab pos="7058025" algn="l"/>
                <a:tab pos="7600950" algn="l"/>
                <a:tab pos="8143875" algn="l"/>
                <a:tab pos="86868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286000" indent="457200" defTabSz="431800" eaLnBrk="0" fontAlgn="base" hangingPunct="0">
              <a:spcBef>
                <a:spcPct val="0"/>
              </a:spcBef>
              <a:spcAft>
                <a:spcPct val="0"/>
              </a:spcAft>
              <a:tabLst>
                <a:tab pos="211138" algn="l"/>
                <a:tab pos="547688" algn="l"/>
                <a:tab pos="884238" algn="l"/>
                <a:tab pos="1220788" algn="l"/>
                <a:tab pos="1557338" algn="l"/>
                <a:tab pos="1895475" algn="l"/>
                <a:tab pos="2232025" algn="l"/>
                <a:tab pos="2568575" algn="l"/>
                <a:tab pos="2905125" algn="l"/>
                <a:tab pos="3243263" algn="l"/>
                <a:tab pos="3579813" algn="l"/>
                <a:tab pos="3916363" algn="l"/>
                <a:tab pos="4252913" algn="l"/>
                <a:tab pos="4591050" algn="l"/>
                <a:tab pos="4927600" algn="l"/>
                <a:tab pos="5264150" algn="l"/>
                <a:tab pos="5600700" algn="l"/>
                <a:tab pos="5938838" algn="l"/>
                <a:tab pos="6275388" algn="l"/>
                <a:tab pos="6611938" algn="l"/>
                <a:tab pos="6948488" algn="l"/>
                <a:tab pos="7058025" algn="l"/>
                <a:tab pos="7600950" algn="l"/>
                <a:tab pos="8143875" algn="l"/>
                <a:tab pos="86868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2743200" indent="457200" defTabSz="431800" eaLnBrk="0" fontAlgn="base" hangingPunct="0">
              <a:spcBef>
                <a:spcPct val="0"/>
              </a:spcBef>
              <a:spcAft>
                <a:spcPct val="0"/>
              </a:spcAft>
              <a:tabLst>
                <a:tab pos="211138" algn="l"/>
                <a:tab pos="547688" algn="l"/>
                <a:tab pos="884238" algn="l"/>
                <a:tab pos="1220788" algn="l"/>
                <a:tab pos="1557338" algn="l"/>
                <a:tab pos="1895475" algn="l"/>
                <a:tab pos="2232025" algn="l"/>
                <a:tab pos="2568575" algn="l"/>
                <a:tab pos="2905125" algn="l"/>
                <a:tab pos="3243263" algn="l"/>
                <a:tab pos="3579813" algn="l"/>
                <a:tab pos="3916363" algn="l"/>
                <a:tab pos="4252913" algn="l"/>
                <a:tab pos="4591050" algn="l"/>
                <a:tab pos="4927600" algn="l"/>
                <a:tab pos="5264150" algn="l"/>
                <a:tab pos="5600700" algn="l"/>
                <a:tab pos="5938838" algn="l"/>
                <a:tab pos="6275388" algn="l"/>
                <a:tab pos="6611938" algn="l"/>
                <a:tab pos="6948488" algn="l"/>
                <a:tab pos="7058025" algn="l"/>
                <a:tab pos="7600950" algn="l"/>
                <a:tab pos="8143875" algn="l"/>
                <a:tab pos="86868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200400" indent="457200" defTabSz="431800" eaLnBrk="0" fontAlgn="base" hangingPunct="0">
              <a:spcBef>
                <a:spcPct val="0"/>
              </a:spcBef>
              <a:spcAft>
                <a:spcPct val="0"/>
              </a:spcAft>
              <a:tabLst>
                <a:tab pos="211138" algn="l"/>
                <a:tab pos="547688" algn="l"/>
                <a:tab pos="884238" algn="l"/>
                <a:tab pos="1220788" algn="l"/>
                <a:tab pos="1557338" algn="l"/>
                <a:tab pos="1895475" algn="l"/>
                <a:tab pos="2232025" algn="l"/>
                <a:tab pos="2568575" algn="l"/>
                <a:tab pos="2905125" algn="l"/>
                <a:tab pos="3243263" algn="l"/>
                <a:tab pos="3579813" algn="l"/>
                <a:tab pos="3916363" algn="l"/>
                <a:tab pos="4252913" algn="l"/>
                <a:tab pos="4591050" algn="l"/>
                <a:tab pos="4927600" algn="l"/>
                <a:tab pos="5264150" algn="l"/>
                <a:tab pos="5600700" algn="l"/>
                <a:tab pos="5938838" algn="l"/>
                <a:tab pos="6275388" algn="l"/>
                <a:tab pos="6611938" algn="l"/>
                <a:tab pos="6948488" algn="l"/>
                <a:tab pos="7058025" algn="l"/>
                <a:tab pos="7600950" algn="l"/>
                <a:tab pos="8143875" algn="l"/>
                <a:tab pos="86868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fontAlgn="ctr" hangingPunct="1">
              <a:lnSpc>
                <a:spcPct val="86000"/>
              </a:lnSpc>
              <a:buClr>
                <a:srgbClr val="000000"/>
              </a:buClr>
              <a:buSzPct val="100000"/>
            </a:pPr>
            <a:r>
              <a:rPr lang="ru-RU" altLang="ru-RU" sz="800">
                <a:solidFill>
                  <a:schemeClr val="bg1"/>
                </a:solidFill>
                <a:latin typeface="Open Sans Condensed Light"/>
                <a:ea typeface="Open Sans Condensed Light"/>
                <a:cs typeface="Open Sans Condensed Light"/>
              </a:rPr>
              <a:t>Гипертекст </a:t>
            </a:r>
            <a:r>
              <a:rPr lang="ru-RU" altLang="ru-RU" sz="800">
                <a:solidFill>
                  <a:schemeClr val="bg1"/>
                </a:solidFill>
                <a:latin typeface="Open Sans Condensed"/>
                <a:ea typeface="Open Sans Condensed"/>
                <a:cs typeface="Open Sans Condensed"/>
              </a:rPr>
              <a:t>- 215</a:t>
            </a:r>
          </a:p>
        </p:txBody>
      </p:sp>
      <p:sp>
        <p:nvSpPr>
          <p:cNvPr id="72724" name="Прямоугольник 8"/>
          <p:cNvSpPr>
            <a:spLocks noChangeArrowheads="1"/>
          </p:cNvSpPr>
          <p:nvPr/>
        </p:nvSpPr>
        <p:spPr bwMode="auto">
          <a:xfrm>
            <a:off x="6667500" y="4535488"/>
            <a:ext cx="1282700" cy="269875"/>
          </a:xfrm>
          <a:prstGeom prst="rect">
            <a:avLst/>
          </a:prstGeom>
          <a:solidFill>
            <a:srgbClr val="4DA0BB"/>
          </a:solidFill>
          <a:ln>
            <a:noFill/>
          </a:ln>
          <a:effectLst>
            <a:outerShdw sx="999" sy="999" algn="ctr" rotWithShape="0">
              <a:srgbClr val="D0CECE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29142" rIns="58285" bIns="29142" anchor="ctr"/>
          <a:lstStyle>
            <a:lvl1pPr marL="80963" defTabSz="431800">
              <a:tabLst>
                <a:tab pos="211138" algn="l"/>
                <a:tab pos="547688" algn="l"/>
                <a:tab pos="884238" algn="l"/>
                <a:tab pos="1220788" algn="l"/>
                <a:tab pos="1557338" algn="l"/>
                <a:tab pos="1895475" algn="l"/>
                <a:tab pos="2232025" algn="l"/>
                <a:tab pos="2568575" algn="l"/>
                <a:tab pos="2905125" algn="l"/>
                <a:tab pos="3243263" algn="l"/>
                <a:tab pos="3579813" algn="l"/>
                <a:tab pos="3916363" algn="l"/>
                <a:tab pos="4252913" algn="l"/>
                <a:tab pos="4591050" algn="l"/>
                <a:tab pos="4927600" algn="l"/>
                <a:tab pos="5264150" algn="l"/>
                <a:tab pos="5600700" algn="l"/>
                <a:tab pos="5938838" algn="l"/>
                <a:tab pos="6275388" algn="l"/>
                <a:tab pos="6611938" algn="l"/>
                <a:tab pos="6948488" algn="l"/>
                <a:tab pos="7058025" algn="l"/>
                <a:tab pos="7600950" algn="l"/>
                <a:tab pos="8143875" algn="l"/>
                <a:tab pos="86868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defTabSz="431800">
              <a:tabLst>
                <a:tab pos="211138" algn="l"/>
                <a:tab pos="547688" algn="l"/>
                <a:tab pos="884238" algn="l"/>
                <a:tab pos="1220788" algn="l"/>
                <a:tab pos="1557338" algn="l"/>
                <a:tab pos="1895475" algn="l"/>
                <a:tab pos="2232025" algn="l"/>
                <a:tab pos="2568575" algn="l"/>
                <a:tab pos="2905125" algn="l"/>
                <a:tab pos="3243263" algn="l"/>
                <a:tab pos="3579813" algn="l"/>
                <a:tab pos="3916363" algn="l"/>
                <a:tab pos="4252913" algn="l"/>
                <a:tab pos="4591050" algn="l"/>
                <a:tab pos="4927600" algn="l"/>
                <a:tab pos="5264150" algn="l"/>
                <a:tab pos="5600700" algn="l"/>
                <a:tab pos="5938838" algn="l"/>
                <a:tab pos="6275388" algn="l"/>
                <a:tab pos="6611938" algn="l"/>
                <a:tab pos="6948488" algn="l"/>
                <a:tab pos="7058025" algn="l"/>
                <a:tab pos="7600950" algn="l"/>
                <a:tab pos="8143875" algn="l"/>
                <a:tab pos="86868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defTabSz="431800">
              <a:tabLst>
                <a:tab pos="211138" algn="l"/>
                <a:tab pos="547688" algn="l"/>
                <a:tab pos="884238" algn="l"/>
                <a:tab pos="1220788" algn="l"/>
                <a:tab pos="1557338" algn="l"/>
                <a:tab pos="1895475" algn="l"/>
                <a:tab pos="2232025" algn="l"/>
                <a:tab pos="2568575" algn="l"/>
                <a:tab pos="2905125" algn="l"/>
                <a:tab pos="3243263" algn="l"/>
                <a:tab pos="3579813" algn="l"/>
                <a:tab pos="3916363" algn="l"/>
                <a:tab pos="4252913" algn="l"/>
                <a:tab pos="4591050" algn="l"/>
                <a:tab pos="4927600" algn="l"/>
                <a:tab pos="5264150" algn="l"/>
                <a:tab pos="5600700" algn="l"/>
                <a:tab pos="5938838" algn="l"/>
                <a:tab pos="6275388" algn="l"/>
                <a:tab pos="6611938" algn="l"/>
                <a:tab pos="6948488" algn="l"/>
                <a:tab pos="7058025" algn="l"/>
                <a:tab pos="7600950" algn="l"/>
                <a:tab pos="8143875" algn="l"/>
                <a:tab pos="86868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defTabSz="431800">
              <a:tabLst>
                <a:tab pos="211138" algn="l"/>
                <a:tab pos="547688" algn="l"/>
                <a:tab pos="884238" algn="l"/>
                <a:tab pos="1220788" algn="l"/>
                <a:tab pos="1557338" algn="l"/>
                <a:tab pos="1895475" algn="l"/>
                <a:tab pos="2232025" algn="l"/>
                <a:tab pos="2568575" algn="l"/>
                <a:tab pos="2905125" algn="l"/>
                <a:tab pos="3243263" algn="l"/>
                <a:tab pos="3579813" algn="l"/>
                <a:tab pos="3916363" algn="l"/>
                <a:tab pos="4252913" algn="l"/>
                <a:tab pos="4591050" algn="l"/>
                <a:tab pos="4927600" algn="l"/>
                <a:tab pos="5264150" algn="l"/>
                <a:tab pos="5600700" algn="l"/>
                <a:tab pos="5938838" algn="l"/>
                <a:tab pos="6275388" algn="l"/>
                <a:tab pos="6611938" algn="l"/>
                <a:tab pos="6948488" algn="l"/>
                <a:tab pos="7058025" algn="l"/>
                <a:tab pos="7600950" algn="l"/>
                <a:tab pos="8143875" algn="l"/>
                <a:tab pos="86868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defTabSz="431800">
              <a:tabLst>
                <a:tab pos="211138" algn="l"/>
                <a:tab pos="547688" algn="l"/>
                <a:tab pos="884238" algn="l"/>
                <a:tab pos="1220788" algn="l"/>
                <a:tab pos="1557338" algn="l"/>
                <a:tab pos="1895475" algn="l"/>
                <a:tab pos="2232025" algn="l"/>
                <a:tab pos="2568575" algn="l"/>
                <a:tab pos="2905125" algn="l"/>
                <a:tab pos="3243263" algn="l"/>
                <a:tab pos="3579813" algn="l"/>
                <a:tab pos="3916363" algn="l"/>
                <a:tab pos="4252913" algn="l"/>
                <a:tab pos="4591050" algn="l"/>
                <a:tab pos="4927600" algn="l"/>
                <a:tab pos="5264150" algn="l"/>
                <a:tab pos="5600700" algn="l"/>
                <a:tab pos="5938838" algn="l"/>
                <a:tab pos="6275388" algn="l"/>
                <a:tab pos="6611938" algn="l"/>
                <a:tab pos="6948488" algn="l"/>
                <a:tab pos="7058025" algn="l"/>
                <a:tab pos="7600950" algn="l"/>
                <a:tab pos="8143875" algn="l"/>
                <a:tab pos="86868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1828800" indent="457200" defTabSz="431800" eaLnBrk="0" fontAlgn="base" hangingPunct="0">
              <a:spcBef>
                <a:spcPct val="0"/>
              </a:spcBef>
              <a:spcAft>
                <a:spcPct val="0"/>
              </a:spcAft>
              <a:tabLst>
                <a:tab pos="211138" algn="l"/>
                <a:tab pos="547688" algn="l"/>
                <a:tab pos="884238" algn="l"/>
                <a:tab pos="1220788" algn="l"/>
                <a:tab pos="1557338" algn="l"/>
                <a:tab pos="1895475" algn="l"/>
                <a:tab pos="2232025" algn="l"/>
                <a:tab pos="2568575" algn="l"/>
                <a:tab pos="2905125" algn="l"/>
                <a:tab pos="3243263" algn="l"/>
                <a:tab pos="3579813" algn="l"/>
                <a:tab pos="3916363" algn="l"/>
                <a:tab pos="4252913" algn="l"/>
                <a:tab pos="4591050" algn="l"/>
                <a:tab pos="4927600" algn="l"/>
                <a:tab pos="5264150" algn="l"/>
                <a:tab pos="5600700" algn="l"/>
                <a:tab pos="5938838" algn="l"/>
                <a:tab pos="6275388" algn="l"/>
                <a:tab pos="6611938" algn="l"/>
                <a:tab pos="6948488" algn="l"/>
                <a:tab pos="7058025" algn="l"/>
                <a:tab pos="7600950" algn="l"/>
                <a:tab pos="8143875" algn="l"/>
                <a:tab pos="86868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286000" indent="457200" defTabSz="431800" eaLnBrk="0" fontAlgn="base" hangingPunct="0">
              <a:spcBef>
                <a:spcPct val="0"/>
              </a:spcBef>
              <a:spcAft>
                <a:spcPct val="0"/>
              </a:spcAft>
              <a:tabLst>
                <a:tab pos="211138" algn="l"/>
                <a:tab pos="547688" algn="l"/>
                <a:tab pos="884238" algn="l"/>
                <a:tab pos="1220788" algn="l"/>
                <a:tab pos="1557338" algn="l"/>
                <a:tab pos="1895475" algn="l"/>
                <a:tab pos="2232025" algn="l"/>
                <a:tab pos="2568575" algn="l"/>
                <a:tab pos="2905125" algn="l"/>
                <a:tab pos="3243263" algn="l"/>
                <a:tab pos="3579813" algn="l"/>
                <a:tab pos="3916363" algn="l"/>
                <a:tab pos="4252913" algn="l"/>
                <a:tab pos="4591050" algn="l"/>
                <a:tab pos="4927600" algn="l"/>
                <a:tab pos="5264150" algn="l"/>
                <a:tab pos="5600700" algn="l"/>
                <a:tab pos="5938838" algn="l"/>
                <a:tab pos="6275388" algn="l"/>
                <a:tab pos="6611938" algn="l"/>
                <a:tab pos="6948488" algn="l"/>
                <a:tab pos="7058025" algn="l"/>
                <a:tab pos="7600950" algn="l"/>
                <a:tab pos="8143875" algn="l"/>
                <a:tab pos="86868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2743200" indent="457200" defTabSz="431800" eaLnBrk="0" fontAlgn="base" hangingPunct="0">
              <a:spcBef>
                <a:spcPct val="0"/>
              </a:spcBef>
              <a:spcAft>
                <a:spcPct val="0"/>
              </a:spcAft>
              <a:tabLst>
                <a:tab pos="211138" algn="l"/>
                <a:tab pos="547688" algn="l"/>
                <a:tab pos="884238" algn="l"/>
                <a:tab pos="1220788" algn="l"/>
                <a:tab pos="1557338" algn="l"/>
                <a:tab pos="1895475" algn="l"/>
                <a:tab pos="2232025" algn="l"/>
                <a:tab pos="2568575" algn="l"/>
                <a:tab pos="2905125" algn="l"/>
                <a:tab pos="3243263" algn="l"/>
                <a:tab pos="3579813" algn="l"/>
                <a:tab pos="3916363" algn="l"/>
                <a:tab pos="4252913" algn="l"/>
                <a:tab pos="4591050" algn="l"/>
                <a:tab pos="4927600" algn="l"/>
                <a:tab pos="5264150" algn="l"/>
                <a:tab pos="5600700" algn="l"/>
                <a:tab pos="5938838" algn="l"/>
                <a:tab pos="6275388" algn="l"/>
                <a:tab pos="6611938" algn="l"/>
                <a:tab pos="6948488" algn="l"/>
                <a:tab pos="7058025" algn="l"/>
                <a:tab pos="7600950" algn="l"/>
                <a:tab pos="8143875" algn="l"/>
                <a:tab pos="86868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200400" indent="457200" defTabSz="431800" eaLnBrk="0" fontAlgn="base" hangingPunct="0">
              <a:spcBef>
                <a:spcPct val="0"/>
              </a:spcBef>
              <a:spcAft>
                <a:spcPct val="0"/>
              </a:spcAft>
              <a:tabLst>
                <a:tab pos="211138" algn="l"/>
                <a:tab pos="547688" algn="l"/>
                <a:tab pos="884238" algn="l"/>
                <a:tab pos="1220788" algn="l"/>
                <a:tab pos="1557338" algn="l"/>
                <a:tab pos="1895475" algn="l"/>
                <a:tab pos="2232025" algn="l"/>
                <a:tab pos="2568575" algn="l"/>
                <a:tab pos="2905125" algn="l"/>
                <a:tab pos="3243263" algn="l"/>
                <a:tab pos="3579813" algn="l"/>
                <a:tab pos="3916363" algn="l"/>
                <a:tab pos="4252913" algn="l"/>
                <a:tab pos="4591050" algn="l"/>
                <a:tab pos="4927600" algn="l"/>
                <a:tab pos="5264150" algn="l"/>
                <a:tab pos="5600700" algn="l"/>
                <a:tab pos="5938838" algn="l"/>
                <a:tab pos="6275388" algn="l"/>
                <a:tab pos="6611938" algn="l"/>
                <a:tab pos="6948488" algn="l"/>
                <a:tab pos="7058025" algn="l"/>
                <a:tab pos="7600950" algn="l"/>
                <a:tab pos="8143875" algn="l"/>
                <a:tab pos="86868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fontAlgn="ctr" hangingPunct="1">
              <a:lnSpc>
                <a:spcPct val="86000"/>
              </a:lnSpc>
              <a:buClr>
                <a:srgbClr val="000000"/>
              </a:buClr>
              <a:buSzPct val="100000"/>
              <a:defRPr/>
            </a:pPr>
            <a:r>
              <a:rPr lang="ru-RU" altLang="ru-RU" sz="750" dirty="0" smtClean="0">
                <a:solidFill>
                  <a:schemeClr val="bg1"/>
                </a:solidFill>
                <a:latin typeface="Open Sans Condensed Light"/>
                <a:ea typeface="Open Sans Condensed Light"/>
                <a:cs typeface="Open Sans Condensed Light"/>
              </a:rPr>
              <a:t>Открытые данные - </a:t>
            </a:r>
            <a:r>
              <a:rPr lang="ru-RU" altLang="ru-RU" sz="750" dirty="0" smtClean="0">
                <a:solidFill>
                  <a:schemeClr val="bg1"/>
                </a:solidFill>
                <a:latin typeface="Open Sans Condensed"/>
                <a:ea typeface="Open Sans Condensed"/>
                <a:cs typeface="Open Sans Condensed"/>
              </a:rPr>
              <a:t>116</a:t>
            </a:r>
          </a:p>
        </p:txBody>
      </p:sp>
      <p:sp>
        <p:nvSpPr>
          <p:cNvPr id="19477" name="Прямоугольник 8"/>
          <p:cNvSpPr>
            <a:spLocks noChangeArrowheads="1"/>
          </p:cNvSpPr>
          <p:nvPr/>
        </p:nvSpPr>
        <p:spPr bwMode="auto">
          <a:xfrm>
            <a:off x="4652963" y="4054475"/>
            <a:ext cx="1296987" cy="269875"/>
          </a:xfrm>
          <a:prstGeom prst="rect">
            <a:avLst/>
          </a:prstGeom>
          <a:solidFill>
            <a:srgbClr val="4DA0BB"/>
          </a:solidFill>
          <a:ln>
            <a:noFill/>
          </a:ln>
          <a:effectLst>
            <a:outerShdw sx="999" sy="999" algn="ctr" rotWithShape="0">
              <a:srgbClr val="D0CECE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29142" rIns="0" bIns="29142" anchor="ctr"/>
          <a:lstStyle>
            <a:lvl1pPr indent="53975" defTabSz="431800"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defTabSz="431800"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defTabSz="431800"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defTabSz="431800"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defTabSz="431800"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1828800" indent="457200" defTabSz="4318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286000" indent="457200" defTabSz="4318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2743200" indent="457200" defTabSz="4318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200400" indent="457200" defTabSz="4318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>
              <a:lnSpc>
                <a:spcPct val="86000"/>
              </a:lnSpc>
              <a:buClr>
                <a:srgbClr val="000000"/>
              </a:buClr>
              <a:buSzPct val="100000"/>
            </a:pPr>
            <a:r>
              <a:rPr lang="ru-RU" altLang="ru-RU" sz="700">
                <a:solidFill>
                  <a:schemeClr val="bg1"/>
                </a:solidFill>
                <a:latin typeface="Open Sans Condensed Light"/>
                <a:ea typeface="Open Sans Condensed Light"/>
                <a:cs typeface="Open Sans Condensed Light"/>
              </a:rPr>
              <a:t>Электронный документ - </a:t>
            </a:r>
            <a:r>
              <a:rPr lang="ru-RU" altLang="ru-RU" sz="700">
                <a:solidFill>
                  <a:schemeClr val="bg1"/>
                </a:solidFill>
                <a:latin typeface="Open Sans Condensed"/>
                <a:ea typeface="Open Sans Condensed"/>
                <a:cs typeface="Open Sans Condensed"/>
              </a:rPr>
              <a:t>25</a:t>
            </a:r>
          </a:p>
        </p:txBody>
      </p:sp>
      <p:cxnSp>
        <p:nvCxnSpPr>
          <p:cNvPr id="93" name="Прямая соединительная линия 92"/>
          <p:cNvCxnSpPr/>
          <p:nvPr/>
        </p:nvCxnSpPr>
        <p:spPr>
          <a:xfrm flipH="1">
            <a:off x="6319838" y="3857625"/>
            <a:ext cx="1587" cy="985838"/>
          </a:xfrm>
          <a:prstGeom prst="line">
            <a:avLst/>
          </a:prstGeom>
          <a:ln w="25400">
            <a:solidFill>
              <a:srgbClr val="BE67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479" name="Прямоугольник 8"/>
          <p:cNvSpPr>
            <a:spLocks noChangeArrowheads="1"/>
          </p:cNvSpPr>
          <p:nvPr/>
        </p:nvSpPr>
        <p:spPr bwMode="auto">
          <a:xfrm>
            <a:off x="4652963" y="4376738"/>
            <a:ext cx="1296987" cy="269875"/>
          </a:xfrm>
          <a:prstGeom prst="rect">
            <a:avLst/>
          </a:prstGeom>
          <a:solidFill>
            <a:srgbClr val="4DA0BB"/>
          </a:solidFill>
          <a:ln>
            <a:noFill/>
          </a:ln>
          <a:effectLst>
            <a:outerShdw sx="999" sy="999" algn="ctr" rotWithShape="0">
              <a:srgbClr val="D0CECE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29142" rIns="0" bIns="29142" anchor="ctr"/>
          <a:lstStyle>
            <a:lvl1pPr marL="80963" indent="53975" defTabSz="431800"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defTabSz="431800"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defTabSz="431800"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defTabSz="431800"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defTabSz="431800"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1828800" indent="457200" defTabSz="4318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286000" indent="457200" defTabSz="4318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2743200" indent="457200" defTabSz="4318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200400" indent="457200" defTabSz="4318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>
              <a:lnSpc>
                <a:spcPct val="86000"/>
              </a:lnSpc>
              <a:buClr>
                <a:srgbClr val="000000"/>
              </a:buClr>
              <a:buSzPct val="100000"/>
            </a:pPr>
            <a:r>
              <a:rPr lang="ru-RU" altLang="ru-RU" sz="800">
                <a:solidFill>
                  <a:schemeClr val="bg1"/>
                </a:solidFill>
                <a:latin typeface="Open Sans Condensed Light"/>
                <a:ea typeface="Open Sans Condensed Light"/>
                <a:cs typeface="Open Sans Condensed Light"/>
              </a:rPr>
              <a:t>Базы данных -109</a:t>
            </a:r>
          </a:p>
        </p:txBody>
      </p:sp>
      <p:sp>
        <p:nvSpPr>
          <p:cNvPr id="19480" name="Прямоугольник 8"/>
          <p:cNvSpPr>
            <a:spLocks noChangeArrowheads="1"/>
          </p:cNvSpPr>
          <p:nvPr/>
        </p:nvSpPr>
        <p:spPr bwMode="auto">
          <a:xfrm>
            <a:off x="4652963" y="4700588"/>
            <a:ext cx="1296987" cy="269875"/>
          </a:xfrm>
          <a:prstGeom prst="rect">
            <a:avLst/>
          </a:prstGeom>
          <a:solidFill>
            <a:srgbClr val="4DA0BB"/>
          </a:solidFill>
          <a:ln>
            <a:noFill/>
          </a:ln>
          <a:effectLst>
            <a:outerShdw sx="999" sy="999" algn="ctr" rotWithShape="0">
              <a:srgbClr val="D0CECE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29142" rIns="0" bIns="29142" anchor="ctr"/>
          <a:lstStyle>
            <a:lvl1pPr marL="80963" indent="53975" defTabSz="431800"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defTabSz="431800"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defTabSz="431800"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defTabSz="431800"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defTabSz="431800"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1828800" indent="457200" defTabSz="4318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286000" indent="457200" defTabSz="4318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2743200" indent="457200" defTabSz="4318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200400" indent="457200" defTabSz="4318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>
              <a:lnSpc>
                <a:spcPct val="86000"/>
              </a:lnSpc>
              <a:buClr>
                <a:srgbClr val="000000"/>
              </a:buClr>
              <a:buSzPct val="100000"/>
            </a:pPr>
            <a:r>
              <a:rPr lang="ru-RU" altLang="ru-RU" sz="800">
                <a:solidFill>
                  <a:schemeClr val="bg1"/>
                </a:solidFill>
                <a:latin typeface="Open Sans Condensed Light"/>
                <a:ea typeface="Open Sans Condensed Light"/>
                <a:cs typeface="Open Sans Condensed Light"/>
              </a:rPr>
              <a:t>Медиа - 2</a:t>
            </a:r>
          </a:p>
        </p:txBody>
      </p:sp>
      <p:cxnSp>
        <p:nvCxnSpPr>
          <p:cNvPr id="162" name="Прямая со стрелкой 161"/>
          <p:cNvCxnSpPr/>
          <p:nvPr/>
        </p:nvCxnSpPr>
        <p:spPr>
          <a:xfrm flipV="1">
            <a:off x="7631113" y="3921125"/>
            <a:ext cx="217487" cy="111125"/>
          </a:xfrm>
          <a:prstGeom prst="straightConnector1">
            <a:avLst/>
          </a:prstGeom>
          <a:ln w="25400">
            <a:solidFill>
              <a:srgbClr val="BE673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4" name="Прямая со стрелкой 163"/>
          <p:cNvCxnSpPr/>
          <p:nvPr/>
        </p:nvCxnSpPr>
        <p:spPr>
          <a:xfrm>
            <a:off x="7631113" y="4032250"/>
            <a:ext cx="212725" cy="133350"/>
          </a:xfrm>
          <a:prstGeom prst="straightConnector1">
            <a:avLst/>
          </a:prstGeom>
          <a:ln w="25400">
            <a:solidFill>
              <a:srgbClr val="BE673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Прямая со стрелкой 3"/>
          <p:cNvCxnSpPr/>
          <p:nvPr/>
        </p:nvCxnSpPr>
        <p:spPr>
          <a:xfrm>
            <a:off x="82550" y="2540000"/>
            <a:ext cx="8820150" cy="0"/>
          </a:xfrm>
          <a:prstGeom prst="straightConnector1">
            <a:avLst/>
          </a:prstGeom>
          <a:ln w="69850">
            <a:solidFill>
              <a:srgbClr val="DF6613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Прямоугольник 11"/>
          <p:cNvSpPr/>
          <p:nvPr/>
        </p:nvSpPr>
        <p:spPr>
          <a:xfrm>
            <a:off x="147638" y="2651125"/>
            <a:ext cx="995362" cy="203200"/>
          </a:xfrm>
          <a:prstGeom prst="rect">
            <a:avLst/>
          </a:prstGeom>
          <a:solidFill>
            <a:srgbClr val="A6A6A6"/>
          </a:solidFill>
          <a:ln/>
          <a:effectLst>
            <a:outerShdw sx="1000" sy="1000" algn="ctr" rotWithShape="0">
              <a:schemeClr val="bg2">
                <a:lumMod val="90000"/>
              </a:schemeClr>
            </a:outerShdw>
          </a:effec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58285" tIns="29142" rIns="58285" bIns="29142" anchor="ctr"/>
          <a:lstStyle/>
          <a:p>
            <a:pPr algn="ctr" eaLnBrk="1" hangingPunct="1">
              <a:defRPr/>
            </a:pPr>
            <a:r>
              <a:rPr lang="en-US" sz="1050" b="1" dirty="0">
                <a:solidFill>
                  <a:schemeClr val="bg1"/>
                </a:solidFill>
                <a:latin typeface="Open Sans Condensed" pitchFamily="34" charset="0"/>
                <a:cs typeface="Open Sans Condensed" pitchFamily="34" charset="0"/>
              </a:rPr>
              <a:t>01</a:t>
            </a:r>
            <a:r>
              <a:rPr lang="ru-RU" sz="1050" b="1" dirty="0">
                <a:solidFill>
                  <a:schemeClr val="bg1"/>
                </a:solidFill>
                <a:latin typeface="Open Sans Condensed" pitchFamily="34" charset="0"/>
                <a:cs typeface="Open Sans Condensed" pitchFamily="34" charset="0"/>
              </a:rPr>
              <a:t>.07.2017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6116638" y="2651125"/>
            <a:ext cx="995362" cy="203200"/>
          </a:xfrm>
          <a:prstGeom prst="rect">
            <a:avLst/>
          </a:prstGeom>
          <a:solidFill>
            <a:srgbClr val="A6A6A6"/>
          </a:solidFill>
          <a:ln/>
          <a:effectLst>
            <a:outerShdw sx="1000" sy="1000" algn="ctr" rotWithShape="0">
              <a:schemeClr val="bg2">
                <a:lumMod val="90000"/>
              </a:schemeClr>
            </a:outerShdw>
          </a:effec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58285" tIns="29142" rIns="58285" bIns="29142" anchor="ctr"/>
          <a:lstStyle/>
          <a:p>
            <a:pPr algn="ctr" eaLnBrk="1" hangingPunct="1">
              <a:defRPr/>
            </a:pPr>
            <a:r>
              <a:rPr lang="en-US" sz="1050" b="1" dirty="0">
                <a:solidFill>
                  <a:schemeClr val="bg1"/>
                </a:solidFill>
                <a:latin typeface="Open Sans Condensed" pitchFamily="34" charset="0"/>
                <a:cs typeface="Open Sans Condensed" pitchFamily="34" charset="0"/>
              </a:rPr>
              <a:t>01</a:t>
            </a:r>
            <a:r>
              <a:rPr lang="ru-RU" sz="1050" b="1" dirty="0">
                <a:solidFill>
                  <a:schemeClr val="bg1"/>
                </a:solidFill>
                <a:latin typeface="Open Sans Condensed" pitchFamily="34" charset="0"/>
                <a:cs typeface="Open Sans Condensed" pitchFamily="34" charset="0"/>
              </a:rPr>
              <a:t>.01.2019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2530475" y="2651125"/>
            <a:ext cx="993775" cy="203200"/>
          </a:xfrm>
          <a:prstGeom prst="rect">
            <a:avLst/>
          </a:prstGeom>
          <a:solidFill>
            <a:srgbClr val="A6A6A6"/>
          </a:solidFill>
          <a:ln/>
          <a:effectLst>
            <a:outerShdw sx="1000" sy="1000" algn="ctr" rotWithShape="0">
              <a:schemeClr val="bg2">
                <a:lumMod val="90000"/>
              </a:schemeClr>
            </a:outerShdw>
          </a:effec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58285" tIns="29142" rIns="58285" bIns="29142" anchor="ctr"/>
          <a:lstStyle/>
          <a:p>
            <a:pPr algn="ctr" eaLnBrk="1" hangingPunct="1">
              <a:defRPr/>
            </a:pPr>
            <a:r>
              <a:rPr lang="en-US" sz="1050" b="1" dirty="0">
                <a:solidFill>
                  <a:schemeClr val="bg1"/>
                </a:solidFill>
                <a:latin typeface="Open Sans Condensed" pitchFamily="34" charset="0"/>
                <a:cs typeface="Open Sans Condensed" pitchFamily="34" charset="0"/>
              </a:rPr>
              <a:t>01</a:t>
            </a:r>
            <a:r>
              <a:rPr lang="ru-RU" sz="1050" b="1" dirty="0">
                <a:solidFill>
                  <a:schemeClr val="bg1"/>
                </a:solidFill>
                <a:latin typeface="Open Sans Condensed" pitchFamily="34" charset="0"/>
                <a:cs typeface="Open Sans Condensed" pitchFamily="34" charset="0"/>
              </a:rPr>
              <a:t>.01.2018</a:t>
            </a:r>
          </a:p>
        </p:txBody>
      </p:sp>
      <p:cxnSp>
        <p:nvCxnSpPr>
          <p:cNvPr id="112" name="Прямая со стрелкой 111"/>
          <p:cNvCxnSpPr/>
          <p:nvPr/>
        </p:nvCxnSpPr>
        <p:spPr>
          <a:xfrm flipV="1">
            <a:off x="192088" y="2847975"/>
            <a:ext cx="11112" cy="927100"/>
          </a:xfrm>
          <a:prstGeom prst="straightConnector1">
            <a:avLst/>
          </a:prstGeom>
          <a:ln w="15875">
            <a:solidFill>
              <a:srgbClr val="C00000">
                <a:alpha val="64000"/>
              </a:srgbClr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Прямая со стрелкой 117"/>
          <p:cNvCxnSpPr/>
          <p:nvPr/>
        </p:nvCxnSpPr>
        <p:spPr>
          <a:xfrm flipV="1">
            <a:off x="3465513" y="2847975"/>
            <a:ext cx="0" cy="401638"/>
          </a:xfrm>
          <a:prstGeom prst="straightConnector1">
            <a:avLst/>
          </a:prstGeom>
          <a:ln w="15875">
            <a:solidFill>
              <a:srgbClr val="C00000">
                <a:alpha val="64000"/>
              </a:srgbClr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Прямая со стрелкой 121"/>
          <p:cNvCxnSpPr/>
          <p:nvPr/>
        </p:nvCxnSpPr>
        <p:spPr>
          <a:xfrm flipV="1">
            <a:off x="6515100" y="2854325"/>
            <a:ext cx="6350" cy="365125"/>
          </a:xfrm>
          <a:prstGeom prst="straightConnector1">
            <a:avLst/>
          </a:prstGeom>
          <a:ln w="15875">
            <a:solidFill>
              <a:srgbClr val="C00000">
                <a:alpha val="64000"/>
              </a:srgbClr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Прямая соединительная линия 133"/>
          <p:cNvCxnSpPr/>
          <p:nvPr/>
        </p:nvCxnSpPr>
        <p:spPr>
          <a:xfrm flipH="1">
            <a:off x="6619875" y="2174875"/>
            <a:ext cx="6350" cy="296863"/>
          </a:xfrm>
          <a:prstGeom prst="line">
            <a:avLst/>
          </a:prstGeom>
          <a:ln w="19050">
            <a:solidFill>
              <a:srgbClr val="DF661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Прямая со стрелкой 144"/>
          <p:cNvCxnSpPr/>
          <p:nvPr/>
        </p:nvCxnSpPr>
        <p:spPr>
          <a:xfrm flipH="1" flipV="1">
            <a:off x="414338" y="2841625"/>
            <a:ext cx="0" cy="384175"/>
          </a:xfrm>
          <a:prstGeom prst="straightConnector1">
            <a:avLst/>
          </a:prstGeom>
          <a:ln w="15875">
            <a:solidFill>
              <a:srgbClr val="C00000">
                <a:alpha val="64000"/>
              </a:srgbClr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9" name="Прямая соединительная линия 178"/>
          <p:cNvCxnSpPr/>
          <p:nvPr/>
        </p:nvCxnSpPr>
        <p:spPr>
          <a:xfrm>
            <a:off x="600075" y="1803400"/>
            <a:ext cx="0" cy="755650"/>
          </a:xfrm>
          <a:prstGeom prst="line">
            <a:avLst/>
          </a:prstGeom>
          <a:ln w="19050">
            <a:solidFill>
              <a:srgbClr val="DF661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493" name="Прямоугольник 8"/>
          <p:cNvSpPr>
            <a:spLocks noChangeArrowheads="1"/>
          </p:cNvSpPr>
          <p:nvPr/>
        </p:nvSpPr>
        <p:spPr bwMode="auto">
          <a:xfrm>
            <a:off x="1320800" y="3924300"/>
            <a:ext cx="1749425" cy="269875"/>
          </a:xfrm>
          <a:prstGeom prst="rect">
            <a:avLst/>
          </a:prstGeom>
          <a:solidFill>
            <a:srgbClr val="4DA0BB"/>
          </a:solidFill>
          <a:ln>
            <a:noFill/>
          </a:ln>
          <a:effectLst>
            <a:outerShdw sx="999" sy="999" algn="ctr" rotWithShape="0">
              <a:srgbClr val="D0CECE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58285" tIns="29142" rIns="58285" bIns="29142" anchor="ctr"/>
          <a:lstStyle>
            <a:lvl1pPr indent="53975"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1828800" indent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286000" indent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2743200" indent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200400" indent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ru-RU" altLang="ru-RU" sz="800">
                <a:solidFill>
                  <a:schemeClr val="bg1"/>
                </a:solidFill>
                <a:latin typeface="Open Sans Condensed"/>
                <a:ea typeface="Open Sans Condensed"/>
                <a:cs typeface="Open Sans Condensed"/>
              </a:rPr>
              <a:t>130 новых видов информации</a:t>
            </a:r>
          </a:p>
        </p:txBody>
      </p:sp>
      <p:sp>
        <p:nvSpPr>
          <p:cNvPr id="19494" name="Прямоугольник 8"/>
          <p:cNvSpPr>
            <a:spLocks noChangeArrowheads="1"/>
          </p:cNvSpPr>
          <p:nvPr/>
        </p:nvSpPr>
        <p:spPr bwMode="auto">
          <a:xfrm>
            <a:off x="5216525" y="3594100"/>
            <a:ext cx="2209800" cy="269875"/>
          </a:xfrm>
          <a:prstGeom prst="rect">
            <a:avLst/>
          </a:prstGeom>
          <a:solidFill>
            <a:srgbClr val="4DA0BB"/>
          </a:solidFill>
          <a:ln>
            <a:noFill/>
          </a:ln>
          <a:effectLst>
            <a:outerShdw sx="999" sy="999" algn="ctr" rotWithShape="0">
              <a:srgbClr val="D0CECE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58285" tIns="29142" rIns="58285" bIns="29142" anchor="ctr"/>
          <a:lstStyle>
            <a:lvl1pPr indent="53975"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1828800" indent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286000" indent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2743200" indent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200400" indent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ru-RU" altLang="ru-RU" sz="800">
                <a:solidFill>
                  <a:schemeClr val="bg1"/>
                </a:solidFill>
                <a:latin typeface="Open Sans Condensed"/>
                <a:ea typeface="Open Sans Condensed"/>
                <a:cs typeface="Open Sans Condensed"/>
              </a:rPr>
              <a:t>Формы публикации новой информации</a:t>
            </a:r>
          </a:p>
        </p:txBody>
      </p:sp>
      <p:sp>
        <p:nvSpPr>
          <p:cNvPr id="19495" name="Прямоугольник 149"/>
          <p:cNvSpPr>
            <a:spLocks noChangeArrowheads="1"/>
          </p:cNvSpPr>
          <p:nvPr/>
        </p:nvSpPr>
        <p:spPr bwMode="auto">
          <a:xfrm>
            <a:off x="407988" y="3116263"/>
            <a:ext cx="2446337" cy="319087"/>
          </a:xfrm>
          <a:prstGeom prst="rect">
            <a:avLst/>
          </a:prstGeom>
          <a:solidFill>
            <a:srgbClr val="D142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9000" tIns="29142" rIns="58285" bIns="29142" anchor="ctr"/>
          <a:lstStyle>
            <a:lvl1pPr>
              <a:tabLst>
                <a:tab pos="171450" algn="l"/>
                <a:tab pos="506413" algn="l"/>
                <a:tab pos="842963" algn="l"/>
                <a:tab pos="1181100" algn="l"/>
                <a:tab pos="1517650" algn="l"/>
                <a:tab pos="1854200" algn="l"/>
                <a:tab pos="2190750" algn="l"/>
                <a:tab pos="2528888" algn="l"/>
                <a:tab pos="2865438" algn="l"/>
                <a:tab pos="3201988" algn="l"/>
                <a:tab pos="3538538" algn="l"/>
                <a:tab pos="3876675" algn="l"/>
                <a:tab pos="4213225" algn="l"/>
                <a:tab pos="4549775" algn="l"/>
                <a:tab pos="4886325" algn="l"/>
                <a:tab pos="5224463" algn="l"/>
                <a:tab pos="5561013" algn="l"/>
                <a:tab pos="5897563" algn="l"/>
                <a:tab pos="6234113" algn="l"/>
                <a:tab pos="6572250" algn="l"/>
                <a:tab pos="6908800" algn="l"/>
                <a:tab pos="7058025" algn="l"/>
                <a:tab pos="7600950" algn="l"/>
                <a:tab pos="8143875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>
              <a:tabLst>
                <a:tab pos="171450" algn="l"/>
                <a:tab pos="506413" algn="l"/>
                <a:tab pos="842963" algn="l"/>
                <a:tab pos="1181100" algn="l"/>
                <a:tab pos="1517650" algn="l"/>
                <a:tab pos="1854200" algn="l"/>
                <a:tab pos="2190750" algn="l"/>
                <a:tab pos="2528888" algn="l"/>
                <a:tab pos="2865438" algn="l"/>
                <a:tab pos="3201988" algn="l"/>
                <a:tab pos="3538538" algn="l"/>
                <a:tab pos="3876675" algn="l"/>
                <a:tab pos="4213225" algn="l"/>
                <a:tab pos="4549775" algn="l"/>
                <a:tab pos="4886325" algn="l"/>
                <a:tab pos="5224463" algn="l"/>
                <a:tab pos="5561013" algn="l"/>
                <a:tab pos="5897563" algn="l"/>
                <a:tab pos="6234113" algn="l"/>
                <a:tab pos="6572250" algn="l"/>
                <a:tab pos="6908800" algn="l"/>
                <a:tab pos="7058025" algn="l"/>
                <a:tab pos="7600950" algn="l"/>
                <a:tab pos="8143875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>
              <a:tabLst>
                <a:tab pos="171450" algn="l"/>
                <a:tab pos="506413" algn="l"/>
                <a:tab pos="842963" algn="l"/>
                <a:tab pos="1181100" algn="l"/>
                <a:tab pos="1517650" algn="l"/>
                <a:tab pos="1854200" algn="l"/>
                <a:tab pos="2190750" algn="l"/>
                <a:tab pos="2528888" algn="l"/>
                <a:tab pos="2865438" algn="l"/>
                <a:tab pos="3201988" algn="l"/>
                <a:tab pos="3538538" algn="l"/>
                <a:tab pos="3876675" algn="l"/>
                <a:tab pos="4213225" algn="l"/>
                <a:tab pos="4549775" algn="l"/>
                <a:tab pos="4886325" algn="l"/>
                <a:tab pos="5224463" algn="l"/>
                <a:tab pos="5561013" algn="l"/>
                <a:tab pos="5897563" algn="l"/>
                <a:tab pos="6234113" algn="l"/>
                <a:tab pos="6572250" algn="l"/>
                <a:tab pos="6908800" algn="l"/>
                <a:tab pos="7058025" algn="l"/>
                <a:tab pos="7600950" algn="l"/>
                <a:tab pos="8143875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>
              <a:tabLst>
                <a:tab pos="171450" algn="l"/>
                <a:tab pos="506413" algn="l"/>
                <a:tab pos="842963" algn="l"/>
                <a:tab pos="1181100" algn="l"/>
                <a:tab pos="1517650" algn="l"/>
                <a:tab pos="1854200" algn="l"/>
                <a:tab pos="2190750" algn="l"/>
                <a:tab pos="2528888" algn="l"/>
                <a:tab pos="2865438" algn="l"/>
                <a:tab pos="3201988" algn="l"/>
                <a:tab pos="3538538" algn="l"/>
                <a:tab pos="3876675" algn="l"/>
                <a:tab pos="4213225" algn="l"/>
                <a:tab pos="4549775" algn="l"/>
                <a:tab pos="4886325" algn="l"/>
                <a:tab pos="5224463" algn="l"/>
                <a:tab pos="5561013" algn="l"/>
                <a:tab pos="5897563" algn="l"/>
                <a:tab pos="6234113" algn="l"/>
                <a:tab pos="6572250" algn="l"/>
                <a:tab pos="6908800" algn="l"/>
                <a:tab pos="7058025" algn="l"/>
                <a:tab pos="7600950" algn="l"/>
                <a:tab pos="8143875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>
              <a:tabLst>
                <a:tab pos="171450" algn="l"/>
                <a:tab pos="506413" algn="l"/>
                <a:tab pos="842963" algn="l"/>
                <a:tab pos="1181100" algn="l"/>
                <a:tab pos="1517650" algn="l"/>
                <a:tab pos="1854200" algn="l"/>
                <a:tab pos="2190750" algn="l"/>
                <a:tab pos="2528888" algn="l"/>
                <a:tab pos="2865438" algn="l"/>
                <a:tab pos="3201988" algn="l"/>
                <a:tab pos="3538538" algn="l"/>
                <a:tab pos="3876675" algn="l"/>
                <a:tab pos="4213225" algn="l"/>
                <a:tab pos="4549775" algn="l"/>
                <a:tab pos="4886325" algn="l"/>
                <a:tab pos="5224463" algn="l"/>
                <a:tab pos="5561013" algn="l"/>
                <a:tab pos="5897563" algn="l"/>
                <a:tab pos="6234113" algn="l"/>
                <a:tab pos="6572250" algn="l"/>
                <a:tab pos="6908800" algn="l"/>
                <a:tab pos="7058025" algn="l"/>
                <a:tab pos="7600950" algn="l"/>
                <a:tab pos="8143875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1828800" indent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" algn="l"/>
                <a:tab pos="506413" algn="l"/>
                <a:tab pos="842963" algn="l"/>
                <a:tab pos="1181100" algn="l"/>
                <a:tab pos="1517650" algn="l"/>
                <a:tab pos="1854200" algn="l"/>
                <a:tab pos="2190750" algn="l"/>
                <a:tab pos="2528888" algn="l"/>
                <a:tab pos="2865438" algn="l"/>
                <a:tab pos="3201988" algn="l"/>
                <a:tab pos="3538538" algn="l"/>
                <a:tab pos="3876675" algn="l"/>
                <a:tab pos="4213225" algn="l"/>
                <a:tab pos="4549775" algn="l"/>
                <a:tab pos="4886325" algn="l"/>
                <a:tab pos="5224463" algn="l"/>
                <a:tab pos="5561013" algn="l"/>
                <a:tab pos="5897563" algn="l"/>
                <a:tab pos="6234113" algn="l"/>
                <a:tab pos="6572250" algn="l"/>
                <a:tab pos="6908800" algn="l"/>
                <a:tab pos="7058025" algn="l"/>
                <a:tab pos="7600950" algn="l"/>
                <a:tab pos="8143875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286000" indent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" algn="l"/>
                <a:tab pos="506413" algn="l"/>
                <a:tab pos="842963" algn="l"/>
                <a:tab pos="1181100" algn="l"/>
                <a:tab pos="1517650" algn="l"/>
                <a:tab pos="1854200" algn="l"/>
                <a:tab pos="2190750" algn="l"/>
                <a:tab pos="2528888" algn="l"/>
                <a:tab pos="2865438" algn="l"/>
                <a:tab pos="3201988" algn="l"/>
                <a:tab pos="3538538" algn="l"/>
                <a:tab pos="3876675" algn="l"/>
                <a:tab pos="4213225" algn="l"/>
                <a:tab pos="4549775" algn="l"/>
                <a:tab pos="4886325" algn="l"/>
                <a:tab pos="5224463" algn="l"/>
                <a:tab pos="5561013" algn="l"/>
                <a:tab pos="5897563" algn="l"/>
                <a:tab pos="6234113" algn="l"/>
                <a:tab pos="6572250" algn="l"/>
                <a:tab pos="6908800" algn="l"/>
                <a:tab pos="7058025" algn="l"/>
                <a:tab pos="7600950" algn="l"/>
                <a:tab pos="8143875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2743200" indent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" algn="l"/>
                <a:tab pos="506413" algn="l"/>
                <a:tab pos="842963" algn="l"/>
                <a:tab pos="1181100" algn="l"/>
                <a:tab pos="1517650" algn="l"/>
                <a:tab pos="1854200" algn="l"/>
                <a:tab pos="2190750" algn="l"/>
                <a:tab pos="2528888" algn="l"/>
                <a:tab pos="2865438" algn="l"/>
                <a:tab pos="3201988" algn="l"/>
                <a:tab pos="3538538" algn="l"/>
                <a:tab pos="3876675" algn="l"/>
                <a:tab pos="4213225" algn="l"/>
                <a:tab pos="4549775" algn="l"/>
                <a:tab pos="4886325" algn="l"/>
                <a:tab pos="5224463" algn="l"/>
                <a:tab pos="5561013" algn="l"/>
                <a:tab pos="5897563" algn="l"/>
                <a:tab pos="6234113" algn="l"/>
                <a:tab pos="6572250" algn="l"/>
                <a:tab pos="6908800" algn="l"/>
                <a:tab pos="7058025" algn="l"/>
                <a:tab pos="7600950" algn="l"/>
                <a:tab pos="8143875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200400" indent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" algn="l"/>
                <a:tab pos="506413" algn="l"/>
                <a:tab pos="842963" algn="l"/>
                <a:tab pos="1181100" algn="l"/>
                <a:tab pos="1517650" algn="l"/>
                <a:tab pos="1854200" algn="l"/>
                <a:tab pos="2190750" algn="l"/>
                <a:tab pos="2528888" algn="l"/>
                <a:tab pos="2865438" algn="l"/>
                <a:tab pos="3201988" algn="l"/>
                <a:tab pos="3538538" algn="l"/>
                <a:tab pos="3876675" algn="l"/>
                <a:tab pos="4213225" algn="l"/>
                <a:tab pos="4549775" algn="l"/>
                <a:tab pos="4886325" algn="l"/>
                <a:tab pos="5224463" algn="l"/>
                <a:tab pos="5561013" algn="l"/>
                <a:tab pos="5897563" algn="l"/>
                <a:tab pos="6234113" algn="l"/>
                <a:tab pos="6572250" algn="l"/>
                <a:tab pos="6908800" algn="l"/>
                <a:tab pos="7058025" algn="l"/>
                <a:tab pos="7600950" algn="l"/>
                <a:tab pos="8143875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>
              <a:buClr>
                <a:srgbClr val="FF0000"/>
              </a:buClr>
              <a:buSzPct val="45000"/>
              <a:buFont typeface="Times New Roman" pitchFamily="18" charset="0"/>
              <a:buAutoNum type="arabicPeriod"/>
            </a:pPr>
            <a:r>
              <a:rPr lang="ru-RU" altLang="ru-RU" sz="600">
                <a:solidFill>
                  <a:schemeClr val="bg1"/>
                </a:solidFill>
                <a:latin typeface="Open Sans Condensed"/>
                <a:ea typeface="Open Sans Condensed"/>
                <a:cs typeface="Open Sans Condensed"/>
              </a:rPr>
              <a:t>Отсутствует  утвержденный приказ Минфина России; </a:t>
            </a:r>
          </a:p>
          <a:p>
            <a:pPr eaLnBrk="1" hangingPunct="1">
              <a:buClr>
                <a:srgbClr val="FF0000"/>
              </a:buClr>
              <a:buSzPct val="45000"/>
              <a:buFont typeface="Times New Roman" pitchFamily="18" charset="0"/>
              <a:buAutoNum type="arabicPeriod"/>
            </a:pPr>
            <a:r>
              <a:rPr lang="ru-RU" altLang="ru-RU" sz="600">
                <a:solidFill>
                  <a:schemeClr val="bg1"/>
                </a:solidFill>
                <a:latin typeface="Open Sans Condensed"/>
                <a:ea typeface="Open Sans Condensed"/>
                <a:cs typeface="Open Sans Condensed"/>
              </a:rPr>
              <a:t>Отсутствуют  макеты страниц</a:t>
            </a:r>
          </a:p>
        </p:txBody>
      </p:sp>
      <p:pic>
        <p:nvPicPr>
          <p:cNvPr id="19496" name="Рисунок 63" descr="1486651281_warning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188" y="3195638"/>
            <a:ext cx="41275" cy="138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97" name="Прямоугольник 149"/>
          <p:cNvSpPr>
            <a:spLocks noChangeArrowheads="1"/>
          </p:cNvSpPr>
          <p:nvPr/>
        </p:nvSpPr>
        <p:spPr bwMode="auto">
          <a:xfrm>
            <a:off x="3455988" y="3106738"/>
            <a:ext cx="2336800" cy="319087"/>
          </a:xfrm>
          <a:prstGeom prst="rect">
            <a:avLst/>
          </a:prstGeom>
          <a:solidFill>
            <a:srgbClr val="D142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9000" tIns="29142" rIns="58285" bIns="29142" anchor="ctr"/>
          <a:lstStyle>
            <a:lvl1pPr>
              <a:tabLst>
                <a:tab pos="171450" algn="l"/>
                <a:tab pos="506413" algn="l"/>
                <a:tab pos="842963" algn="l"/>
                <a:tab pos="1181100" algn="l"/>
                <a:tab pos="1517650" algn="l"/>
                <a:tab pos="1854200" algn="l"/>
                <a:tab pos="2190750" algn="l"/>
                <a:tab pos="2528888" algn="l"/>
                <a:tab pos="2865438" algn="l"/>
                <a:tab pos="3201988" algn="l"/>
                <a:tab pos="3538538" algn="l"/>
                <a:tab pos="3876675" algn="l"/>
                <a:tab pos="4213225" algn="l"/>
                <a:tab pos="4549775" algn="l"/>
                <a:tab pos="4886325" algn="l"/>
                <a:tab pos="5224463" algn="l"/>
                <a:tab pos="5561013" algn="l"/>
                <a:tab pos="5897563" algn="l"/>
                <a:tab pos="6234113" algn="l"/>
                <a:tab pos="6572250" algn="l"/>
                <a:tab pos="6908800" algn="l"/>
                <a:tab pos="7058025" algn="l"/>
                <a:tab pos="7600950" algn="l"/>
                <a:tab pos="8143875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>
              <a:tabLst>
                <a:tab pos="171450" algn="l"/>
                <a:tab pos="506413" algn="l"/>
                <a:tab pos="842963" algn="l"/>
                <a:tab pos="1181100" algn="l"/>
                <a:tab pos="1517650" algn="l"/>
                <a:tab pos="1854200" algn="l"/>
                <a:tab pos="2190750" algn="l"/>
                <a:tab pos="2528888" algn="l"/>
                <a:tab pos="2865438" algn="l"/>
                <a:tab pos="3201988" algn="l"/>
                <a:tab pos="3538538" algn="l"/>
                <a:tab pos="3876675" algn="l"/>
                <a:tab pos="4213225" algn="l"/>
                <a:tab pos="4549775" algn="l"/>
                <a:tab pos="4886325" algn="l"/>
                <a:tab pos="5224463" algn="l"/>
                <a:tab pos="5561013" algn="l"/>
                <a:tab pos="5897563" algn="l"/>
                <a:tab pos="6234113" algn="l"/>
                <a:tab pos="6572250" algn="l"/>
                <a:tab pos="6908800" algn="l"/>
                <a:tab pos="7058025" algn="l"/>
                <a:tab pos="7600950" algn="l"/>
                <a:tab pos="8143875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>
              <a:tabLst>
                <a:tab pos="171450" algn="l"/>
                <a:tab pos="506413" algn="l"/>
                <a:tab pos="842963" algn="l"/>
                <a:tab pos="1181100" algn="l"/>
                <a:tab pos="1517650" algn="l"/>
                <a:tab pos="1854200" algn="l"/>
                <a:tab pos="2190750" algn="l"/>
                <a:tab pos="2528888" algn="l"/>
                <a:tab pos="2865438" algn="l"/>
                <a:tab pos="3201988" algn="l"/>
                <a:tab pos="3538538" algn="l"/>
                <a:tab pos="3876675" algn="l"/>
                <a:tab pos="4213225" algn="l"/>
                <a:tab pos="4549775" algn="l"/>
                <a:tab pos="4886325" algn="l"/>
                <a:tab pos="5224463" algn="l"/>
                <a:tab pos="5561013" algn="l"/>
                <a:tab pos="5897563" algn="l"/>
                <a:tab pos="6234113" algn="l"/>
                <a:tab pos="6572250" algn="l"/>
                <a:tab pos="6908800" algn="l"/>
                <a:tab pos="7058025" algn="l"/>
                <a:tab pos="7600950" algn="l"/>
                <a:tab pos="8143875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>
              <a:tabLst>
                <a:tab pos="171450" algn="l"/>
                <a:tab pos="506413" algn="l"/>
                <a:tab pos="842963" algn="l"/>
                <a:tab pos="1181100" algn="l"/>
                <a:tab pos="1517650" algn="l"/>
                <a:tab pos="1854200" algn="l"/>
                <a:tab pos="2190750" algn="l"/>
                <a:tab pos="2528888" algn="l"/>
                <a:tab pos="2865438" algn="l"/>
                <a:tab pos="3201988" algn="l"/>
                <a:tab pos="3538538" algn="l"/>
                <a:tab pos="3876675" algn="l"/>
                <a:tab pos="4213225" algn="l"/>
                <a:tab pos="4549775" algn="l"/>
                <a:tab pos="4886325" algn="l"/>
                <a:tab pos="5224463" algn="l"/>
                <a:tab pos="5561013" algn="l"/>
                <a:tab pos="5897563" algn="l"/>
                <a:tab pos="6234113" algn="l"/>
                <a:tab pos="6572250" algn="l"/>
                <a:tab pos="6908800" algn="l"/>
                <a:tab pos="7058025" algn="l"/>
                <a:tab pos="7600950" algn="l"/>
                <a:tab pos="8143875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>
              <a:tabLst>
                <a:tab pos="171450" algn="l"/>
                <a:tab pos="506413" algn="l"/>
                <a:tab pos="842963" algn="l"/>
                <a:tab pos="1181100" algn="l"/>
                <a:tab pos="1517650" algn="l"/>
                <a:tab pos="1854200" algn="l"/>
                <a:tab pos="2190750" algn="l"/>
                <a:tab pos="2528888" algn="l"/>
                <a:tab pos="2865438" algn="l"/>
                <a:tab pos="3201988" algn="l"/>
                <a:tab pos="3538538" algn="l"/>
                <a:tab pos="3876675" algn="l"/>
                <a:tab pos="4213225" algn="l"/>
                <a:tab pos="4549775" algn="l"/>
                <a:tab pos="4886325" algn="l"/>
                <a:tab pos="5224463" algn="l"/>
                <a:tab pos="5561013" algn="l"/>
                <a:tab pos="5897563" algn="l"/>
                <a:tab pos="6234113" algn="l"/>
                <a:tab pos="6572250" algn="l"/>
                <a:tab pos="6908800" algn="l"/>
                <a:tab pos="7058025" algn="l"/>
                <a:tab pos="7600950" algn="l"/>
                <a:tab pos="8143875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1828800" indent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" algn="l"/>
                <a:tab pos="506413" algn="l"/>
                <a:tab pos="842963" algn="l"/>
                <a:tab pos="1181100" algn="l"/>
                <a:tab pos="1517650" algn="l"/>
                <a:tab pos="1854200" algn="l"/>
                <a:tab pos="2190750" algn="l"/>
                <a:tab pos="2528888" algn="l"/>
                <a:tab pos="2865438" algn="l"/>
                <a:tab pos="3201988" algn="l"/>
                <a:tab pos="3538538" algn="l"/>
                <a:tab pos="3876675" algn="l"/>
                <a:tab pos="4213225" algn="l"/>
                <a:tab pos="4549775" algn="l"/>
                <a:tab pos="4886325" algn="l"/>
                <a:tab pos="5224463" algn="l"/>
                <a:tab pos="5561013" algn="l"/>
                <a:tab pos="5897563" algn="l"/>
                <a:tab pos="6234113" algn="l"/>
                <a:tab pos="6572250" algn="l"/>
                <a:tab pos="6908800" algn="l"/>
                <a:tab pos="7058025" algn="l"/>
                <a:tab pos="7600950" algn="l"/>
                <a:tab pos="8143875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286000" indent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" algn="l"/>
                <a:tab pos="506413" algn="l"/>
                <a:tab pos="842963" algn="l"/>
                <a:tab pos="1181100" algn="l"/>
                <a:tab pos="1517650" algn="l"/>
                <a:tab pos="1854200" algn="l"/>
                <a:tab pos="2190750" algn="l"/>
                <a:tab pos="2528888" algn="l"/>
                <a:tab pos="2865438" algn="l"/>
                <a:tab pos="3201988" algn="l"/>
                <a:tab pos="3538538" algn="l"/>
                <a:tab pos="3876675" algn="l"/>
                <a:tab pos="4213225" algn="l"/>
                <a:tab pos="4549775" algn="l"/>
                <a:tab pos="4886325" algn="l"/>
                <a:tab pos="5224463" algn="l"/>
                <a:tab pos="5561013" algn="l"/>
                <a:tab pos="5897563" algn="l"/>
                <a:tab pos="6234113" algn="l"/>
                <a:tab pos="6572250" algn="l"/>
                <a:tab pos="6908800" algn="l"/>
                <a:tab pos="7058025" algn="l"/>
                <a:tab pos="7600950" algn="l"/>
                <a:tab pos="8143875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2743200" indent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" algn="l"/>
                <a:tab pos="506413" algn="l"/>
                <a:tab pos="842963" algn="l"/>
                <a:tab pos="1181100" algn="l"/>
                <a:tab pos="1517650" algn="l"/>
                <a:tab pos="1854200" algn="l"/>
                <a:tab pos="2190750" algn="l"/>
                <a:tab pos="2528888" algn="l"/>
                <a:tab pos="2865438" algn="l"/>
                <a:tab pos="3201988" algn="l"/>
                <a:tab pos="3538538" algn="l"/>
                <a:tab pos="3876675" algn="l"/>
                <a:tab pos="4213225" algn="l"/>
                <a:tab pos="4549775" algn="l"/>
                <a:tab pos="4886325" algn="l"/>
                <a:tab pos="5224463" algn="l"/>
                <a:tab pos="5561013" algn="l"/>
                <a:tab pos="5897563" algn="l"/>
                <a:tab pos="6234113" algn="l"/>
                <a:tab pos="6572250" algn="l"/>
                <a:tab pos="6908800" algn="l"/>
                <a:tab pos="7058025" algn="l"/>
                <a:tab pos="7600950" algn="l"/>
                <a:tab pos="8143875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200400" indent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" algn="l"/>
                <a:tab pos="506413" algn="l"/>
                <a:tab pos="842963" algn="l"/>
                <a:tab pos="1181100" algn="l"/>
                <a:tab pos="1517650" algn="l"/>
                <a:tab pos="1854200" algn="l"/>
                <a:tab pos="2190750" algn="l"/>
                <a:tab pos="2528888" algn="l"/>
                <a:tab pos="2865438" algn="l"/>
                <a:tab pos="3201988" algn="l"/>
                <a:tab pos="3538538" algn="l"/>
                <a:tab pos="3876675" algn="l"/>
                <a:tab pos="4213225" algn="l"/>
                <a:tab pos="4549775" algn="l"/>
                <a:tab pos="4886325" algn="l"/>
                <a:tab pos="5224463" algn="l"/>
                <a:tab pos="5561013" algn="l"/>
                <a:tab pos="5897563" algn="l"/>
                <a:tab pos="6234113" algn="l"/>
                <a:tab pos="6572250" algn="l"/>
                <a:tab pos="6908800" algn="l"/>
                <a:tab pos="7058025" algn="l"/>
                <a:tab pos="7600950" algn="l"/>
                <a:tab pos="8143875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>
              <a:buClr>
                <a:srgbClr val="FF0000"/>
              </a:buClr>
              <a:buSzPct val="45000"/>
            </a:pPr>
            <a:r>
              <a:rPr lang="ru-RU" altLang="ru-RU" sz="600">
                <a:solidFill>
                  <a:schemeClr val="bg1"/>
                </a:solidFill>
                <a:latin typeface="Open Sans Condensed"/>
                <a:ea typeface="Open Sans Condensed"/>
                <a:cs typeface="Open Sans Condensed"/>
              </a:rPr>
              <a:t>Необходима организация доступа субъектов РФ на единый портал</a:t>
            </a:r>
          </a:p>
        </p:txBody>
      </p:sp>
      <p:pic>
        <p:nvPicPr>
          <p:cNvPr id="19498" name="Рисунок 65" descr="1486651281_warning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2188" y="3186113"/>
            <a:ext cx="41275" cy="138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99" name="Прямоугольник 149"/>
          <p:cNvSpPr>
            <a:spLocks noChangeArrowheads="1"/>
          </p:cNvSpPr>
          <p:nvPr/>
        </p:nvSpPr>
        <p:spPr bwMode="auto">
          <a:xfrm>
            <a:off x="193675" y="3465513"/>
            <a:ext cx="2660650" cy="319087"/>
          </a:xfrm>
          <a:prstGeom prst="rect">
            <a:avLst/>
          </a:prstGeom>
          <a:solidFill>
            <a:srgbClr val="D142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9000" tIns="29142" rIns="58285" bIns="29142" anchor="ctr"/>
          <a:lstStyle>
            <a:lvl1pPr>
              <a:tabLst>
                <a:tab pos="171450" algn="l"/>
                <a:tab pos="506413" algn="l"/>
                <a:tab pos="842963" algn="l"/>
                <a:tab pos="1181100" algn="l"/>
                <a:tab pos="1517650" algn="l"/>
                <a:tab pos="1854200" algn="l"/>
                <a:tab pos="2190750" algn="l"/>
                <a:tab pos="2528888" algn="l"/>
                <a:tab pos="2865438" algn="l"/>
                <a:tab pos="3201988" algn="l"/>
                <a:tab pos="3538538" algn="l"/>
                <a:tab pos="3876675" algn="l"/>
                <a:tab pos="4213225" algn="l"/>
                <a:tab pos="4549775" algn="l"/>
                <a:tab pos="4886325" algn="l"/>
                <a:tab pos="5224463" algn="l"/>
                <a:tab pos="5561013" algn="l"/>
                <a:tab pos="5897563" algn="l"/>
                <a:tab pos="6234113" algn="l"/>
                <a:tab pos="6572250" algn="l"/>
                <a:tab pos="6908800" algn="l"/>
                <a:tab pos="7058025" algn="l"/>
                <a:tab pos="7600950" algn="l"/>
                <a:tab pos="8143875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>
              <a:tabLst>
                <a:tab pos="171450" algn="l"/>
                <a:tab pos="506413" algn="l"/>
                <a:tab pos="842963" algn="l"/>
                <a:tab pos="1181100" algn="l"/>
                <a:tab pos="1517650" algn="l"/>
                <a:tab pos="1854200" algn="l"/>
                <a:tab pos="2190750" algn="l"/>
                <a:tab pos="2528888" algn="l"/>
                <a:tab pos="2865438" algn="l"/>
                <a:tab pos="3201988" algn="l"/>
                <a:tab pos="3538538" algn="l"/>
                <a:tab pos="3876675" algn="l"/>
                <a:tab pos="4213225" algn="l"/>
                <a:tab pos="4549775" algn="l"/>
                <a:tab pos="4886325" algn="l"/>
                <a:tab pos="5224463" algn="l"/>
                <a:tab pos="5561013" algn="l"/>
                <a:tab pos="5897563" algn="l"/>
                <a:tab pos="6234113" algn="l"/>
                <a:tab pos="6572250" algn="l"/>
                <a:tab pos="6908800" algn="l"/>
                <a:tab pos="7058025" algn="l"/>
                <a:tab pos="7600950" algn="l"/>
                <a:tab pos="8143875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>
              <a:tabLst>
                <a:tab pos="171450" algn="l"/>
                <a:tab pos="506413" algn="l"/>
                <a:tab pos="842963" algn="l"/>
                <a:tab pos="1181100" algn="l"/>
                <a:tab pos="1517650" algn="l"/>
                <a:tab pos="1854200" algn="l"/>
                <a:tab pos="2190750" algn="l"/>
                <a:tab pos="2528888" algn="l"/>
                <a:tab pos="2865438" algn="l"/>
                <a:tab pos="3201988" algn="l"/>
                <a:tab pos="3538538" algn="l"/>
                <a:tab pos="3876675" algn="l"/>
                <a:tab pos="4213225" algn="l"/>
                <a:tab pos="4549775" algn="l"/>
                <a:tab pos="4886325" algn="l"/>
                <a:tab pos="5224463" algn="l"/>
                <a:tab pos="5561013" algn="l"/>
                <a:tab pos="5897563" algn="l"/>
                <a:tab pos="6234113" algn="l"/>
                <a:tab pos="6572250" algn="l"/>
                <a:tab pos="6908800" algn="l"/>
                <a:tab pos="7058025" algn="l"/>
                <a:tab pos="7600950" algn="l"/>
                <a:tab pos="8143875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>
              <a:tabLst>
                <a:tab pos="171450" algn="l"/>
                <a:tab pos="506413" algn="l"/>
                <a:tab pos="842963" algn="l"/>
                <a:tab pos="1181100" algn="l"/>
                <a:tab pos="1517650" algn="l"/>
                <a:tab pos="1854200" algn="l"/>
                <a:tab pos="2190750" algn="l"/>
                <a:tab pos="2528888" algn="l"/>
                <a:tab pos="2865438" algn="l"/>
                <a:tab pos="3201988" algn="l"/>
                <a:tab pos="3538538" algn="l"/>
                <a:tab pos="3876675" algn="l"/>
                <a:tab pos="4213225" algn="l"/>
                <a:tab pos="4549775" algn="l"/>
                <a:tab pos="4886325" algn="l"/>
                <a:tab pos="5224463" algn="l"/>
                <a:tab pos="5561013" algn="l"/>
                <a:tab pos="5897563" algn="l"/>
                <a:tab pos="6234113" algn="l"/>
                <a:tab pos="6572250" algn="l"/>
                <a:tab pos="6908800" algn="l"/>
                <a:tab pos="7058025" algn="l"/>
                <a:tab pos="7600950" algn="l"/>
                <a:tab pos="8143875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>
              <a:tabLst>
                <a:tab pos="171450" algn="l"/>
                <a:tab pos="506413" algn="l"/>
                <a:tab pos="842963" algn="l"/>
                <a:tab pos="1181100" algn="l"/>
                <a:tab pos="1517650" algn="l"/>
                <a:tab pos="1854200" algn="l"/>
                <a:tab pos="2190750" algn="l"/>
                <a:tab pos="2528888" algn="l"/>
                <a:tab pos="2865438" algn="l"/>
                <a:tab pos="3201988" algn="l"/>
                <a:tab pos="3538538" algn="l"/>
                <a:tab pos="3876675" algn="l"/>
                <a:tab pos="4213225" algn="l"/>
                <a:tab pos="4549775" algn="l"/>
                <a:tab pos="4886325" algn="l"/>
                <a:tab pos="5224463" algn="l"/>
                <a:tab pos="5561013" algn="l"/>
                <a:tab pos="5897563" algn="l"/>
                <a:tab pos="6234113" algn="l"/>
                <a:tab pos="6572250" algn="l"/>
                <a:tab pos="6908800" algn="l"/>
                <a:tab pos="7058025" algn="l"/>
                <a:tab pos="7600950" algn="l"/>
                <a:tab pos="8143875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1828800" indent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" algn="l"/>
                <a:tab pos="506413" algn="l"/>
                <a:tab pos="842963" algn="l"/>
                <a:tab pos="1181100" algn="l"/>
                <a:tab pos="1517650" algn="l"/>
                <a:tab pos="1854200" algn="l"/>
                <a:tab pos="2190750" algn="l"/>
                <a:tab pos="2528888" algn="l"/>
                <a:tab pos="2865438" algn="l"/>
                <a:tab pos="3201988" algn="l"/>
                <a:tab pos="3538538" algn="l"/>
                <a:tab pos="3876675" algn="l"/>
                <a:tab pos="4213225" algn="l"/>
                <a:tab pos="4549775" algn="l"/>
                <a:tab pos="4886325" algn="l"/>
                <a:tab pos="5224463" algn="l"/>
                <a:tab pos="5561013" algn="l"/>
                <a:tab pos="5897563" algn="l"/>
                <a:tab pos="6234113" algn="l"/>
                <a:tab pos="6572250" algn="l"/>
                <a:tab pos="6908800" algn="l"/>
                <a:tab pos="7058025" algn="l"/>
                <a:tab pos="7600950" algn="l"/>
                <a:tab pos="8143875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286000" indent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" algn="l"/>
                <a:tab pos="506413" algn="l"/>
                <a:tab pos="842963" algn="l"/>
                <a:tab pos="1181100" algn="l"/>
                <a:tab pos="1517650" algn="l"/>
                <a:tab pos="1854200" algn="l"/>
                <a:tab pos="2190750" algn="l"/>
                <a:tab pos="2528888" algn="l"/>
                <a:tab pos="2865438" algn="l"/>
                <a:tab pos="3201988" algn="l"/>
                <a:tab pos="3538538" algn="l"/>
                <a:tab pos="3876675" algn="l"/>
                <a:tab pos="4213225" algn="l"/>
                <a:tab pos="4549775" algn="l"/>
                <a:tab pos="4886325" algn="l"/>
                <a:tab pos="5224463" algn="l"/>
                <a:tab pos="5561013" algn="l"/>
                <a:tab pos="5897563" algn="l"/>
                <a:tab pos="6234113" algn="l"/>
                <a:tab pos="6572250" algn="l"/>
                <a:tab pos="6908800" algn="l"/>
                <a:tab pos="7058025" algn="l"/>
                <a:tab pos="7600950" algn="l"/>
                <a:tab pos="8143875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2743200" indent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" algn="l"/>
                <a:tab pos="506413" algn="l"/>
                <a:tab pos="842963" algn="l"/>
                <a:tab pos="1181100" algn="l"/>
                <a:tab pos="1517650" algn="l"/>
                <a:tab pos="1854200" algn="l"/>
                <a:tab pos="2190750" algn="l"/>
                <a:tab pos="2528888" algn="l"/>
                <a:tab pos="2865438" algn="l"/>
                <a:tab pos="3201988" algn="l"/>
                <a:tab pos="3538538" algn="l"/>
                <a:tab pos="3876675" algn="l"/>
                <a:tab pos="4213225" algn="l"/>
                <a:tab pos="4549775" algn="l"/>
                <a:tab pos="4886325" algn="l"/>
                <a:tab pos="5224463" algn="l"/>
                <a:tab pos="5561013" algn="l"/>
                <a:tab pos="5897563" algn="l"/>
                <a:tab pos="6234113" algn="l"/>
                <a:tab pos="6572250" algn="l"/>
                <a:tab pos="6908800" algn="l"/>
                <a:tab pos="7058025" algn="l"/>
                <a:tab pos="7600950" algn="l"/>
                <a:tab pos="8143875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200400" indent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" algn="l"/>
                <a:tab pos="506413" algn="l"/>
                <a:tab pos="842963" algn="l"/>
                <a:tab pos="1181100" algn="l"/>
                <a:tab pos="1517650" algn="l"/>
                <a:tab pos="1854200" algn="l"/>
                <a:tab pos="2190750" algn="l"/>
                <a:tab pos="2528888" algn="l"/>
                <a:tab pos="2865438" algn="l"/>
                <a:tab pos="3201988" algn="l"/>
                <a:tab pos="3538538" algn="l"/>
                <a:tab pos="3876675" algn="l"/>
                <a:tab pos="4213225" algn="l"/>
                <a:tab pos="4549775" algn="l"/>
                <a:tab pos="4886325" algn="l"/>
                <a:tab pos="5224463" algn="l"/>
                <a:tab pos="5561013" algn="l"/>
                <a:tab pos="5897563" algn="l"/>
                <a:tab pos="6234113" algn="l"/>
                <a:tab pos="6572250" algn="l"/>
                <a:tab pos="6908800" algn="l"/>
                <a:tab pos="7058025" algn="l"/>
                <a:tab pos="7600950" algn="l"/>
                <a:tab pos="8143875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>
              <a:buClr>
                <a:srgbClr val="FF0000"/>
              </a:buClr>
              <a:buSzPct val="45000"/>
              <a:buFont typeface="Times New Roman" pitchFamily="18" charset="0"/>
              <a:buAutoNum type="arabicPeriod"/>
            </a:pPr>
            <a:r>
              <a:rPr lang="ru-RU" altLang="ru-RU" sz="600">
                <a:solidFill>
                  <a:schemeClr val="bg1"/>
                </a:solidFill>
                <a:latin typeface="Open Sans Condensed"/>
                <a:ea typeface="Open Sans Condensed"/>
                <a:cs typeface="Open Sans Condensed"/>
              </a:rPr>
              <a:t>Необходимо расширение аппаратного обеспечения </a:t>
            </a:r>
          </a:p>
          <a:p>
            <a:pPr eaLnBrk="1" hangingPunct="1">
              <a:buClr>
                <a:srgbClr val="FF0000"/>
              </a:buClr>
              <a:buSzPct val="45000"/>
              <a:buFont typeface="Times New Roman" pitchFamily="18" charset="0"/>
              <a:buAutoNum type="arabicPeriod"/>
            </a:pPr>
            <a:r>
              <a:rPr lang="ru-RU" altLang="ru-RU" sz="600">
                <a:solidFill>
                  <a:schemeClr val="bg1"/>
                </a:solidFill>
                <a:latin typeface="Open Sans Condensed"/>
                <a:ea typeface="Open Sans Condensed"/>
                <a:cs typeface="Open Sans Condensed"/>
              </a:rPr>
              <a:t>единого портала</a:t>
            </a:r>
          </a:p>
        </p:txBody>
      </p:sp>
      <p:pic>
        <p:nvPicPr>
          <p:cNvPr id="19500" name="Рисунок 67" descr="1486651281_warning.p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925" y="3557588"/>
            <a:ext cx="41275" cy="13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501" name="Прямоугольник 149"/>
          <p:cNvSpPr>
            <a:spLocks noChangeArrowheads="1"/>
          </p:cNvSpPr>
          <p:nvPr/>
        </p:nvSpPr>
        <p:spPr bwMode="auto">
          <a:xfrm>
            <a:off x="6511925" y="3103563"/>
            <a:ext cx="2335213" cy="319087"/>
          </a:xfrm>
          <a:prstGeom prst="rect">
            <a:avLst/>
          </a:prstGeom>
          <a:solidFill>
            <a:srgbClr val="D142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9000" tIns="29142" rIns="58285" bIns="29142" anchor="ctr"/>
          <a:lstStyle>
            <a:lvl1pPr>
              <a:tabLst>
                <a:tab pos="171450" algn="l"/>
                <a:tab pos="506413" algn="l"/>
                <a:tab pos="842963" algn="l"/>
                <a:tab pos="1181100" algn="l"/>
                <a:tab pos="1517650" algn="l"/>
                <a:tab pos="1854200" algn="l"/>
                <a:tab pos="2190750" algn="l"/>
                <a:tab pos="2528888" algn="l"/>
                <a:tab pos="2865438" algn="l"/>
                <a:tab pos="3201988" algn="l"/>
                <a:tab pos="3538538" algn="l"/>
                <a:tab pos="3876675" algn="l"/>
                <a:tab pos="4213225" algn="l"/>
                <a:tab pos="4549775" algn="l"/>
                <a:tab pos="4886325" algn="l"/>
                <a:tab pos="5224463" algn="l"/>
                <a:tab pos="5561013" algn="l"/>
                <a:tab pos="5897563" algn="l"/>
                <a:tab pos="6234113" algn="l"/>
                <a:tab pos="6572250" algn="l"/>
                <a:tab pos="6908800" algn="l"/>
                <a:tab pos="7058025" algn="l"/>
                <a:tab pos="7600950" algn="l"/>
                <a:tab pos="8143875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>
              <a:tabLst>
                <a:tab pos="171450" algn="l"/>
                <a:tab pos="506413" algn="l"/>
                <a:tab pos="842963" algn="l"/>
                <a:tab pos="1181100" algn="l"/>
                <a:tab pos="1517650" algn="l"/>
                <a:tab pos="1854200" algn="l"/>
                <a:tab pos="2190750" algn="l"/>
                <a:tab pos="2528888" algn="l"/>
                <a:tab pos="2865438" algn="l"/>
                <a:tab pos="3201988" algn="l"/>
                <a:tab pos="3538538" algn="l"/>
                <a:tab pos="3876675" algn="l"/>
                <a:tab pos="4213225" algn="l"/>
                <a:tab pos="4549775" algn="l"/>
                <a:tab pos="4886325" algn="l"/>
                <a:tab pos="5224463" algn="l"/>
                <a:tab pos="5561013" algn="l"/>
                <a:tab pos="5897563" algn="l"/>
                <a:tab pos="6234113" algn="l"/>
                <a:tab pos="6572250" algn="l"/>
                <a:tab pos="6908800" algn="l"/>
                <a:tab pos="7058025" algn="l"/>
                <a:tab pos="7600950" algn="l"/>
                <a:tab pos="8143875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>
              <a:tabLst>
                <a:tab pos="171450" algn="l"/>
                <a:tab pos="506413" algn="l"/>
                <a:tab pos="842963" algn="l"/>
                <a:tab pos="1181100" algn="l"/>
                <a:tab pos="1517650" algn="l"/>
                <a:tab pos="1854200" algn="l"/>
                <a:tab pos="2190750" algn="l"/>
                <a:tab pos="2528888" algn="l"/>
                <a:tab pos="2865438" algn="l"/>
                <a:tab pos="3201988" algn="l"/>
                <a:tab pos="3538538" algn="l"/>
                <a:tab pos="3876675" algn="l"/>
                <a:tab pos="4213225" algn="l"/>
                <a:tab pos="4549775" algn="l"/>
                <a:tab pos="4886325" algn="l"/>
                <a:tab pos="5224463" algn="l"/>
                <a:tab pos="5561013" algn="l"/>
                <a:tab pos="5897563" algn="l"/>
                <a:tab pos="6234113" algn="l"/>
                <a:tab pos="6572250" algn="l"/>
                <a:tab pos="6908800" algn="l"/>
                <a:tab pos="7058025" algn="l"/>
                <a:tab pos="7600950" algn="l"/>
                <a:tab pos="8143875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>
              <a:tabLst>
                <a:tab pos="171450" algn="l"/>
                <a:tab pos="506413" algn="l"/>
                <a:tab pos="842963" algn="l"/>
                <a:tab pos="1181100" algn="l"/>
                <a:tab pos="1517650" algn="l"/>
                <a:tab pos="1854200" algn="l"/>
                <a:tab pos="2190750" algn="l"/>
                <a:tab pos="2528888" algn="l"/>
                <a:tab pos="2865438" algn="l"/>
                <a:tab pos="3201988" algn="l"/>
                <a:tab pos="3538538" algn="l"/>
                <a:tab pos="3876675" algn="l"/>
                <a:tab pos="4213225" algn="l"/>
                <a:tab pos="4549775" algn="l"/>
                <a:tab pos="4886325" algn="l"/>
                <a:tab pos="5224463" algn="l"/>
                <a:tab pos="5561013" algn="l"/>
                <a:tab pos="5897563" algn="l"/>
                <a:tab pos="6234113" algn="l"/>
                <a:tab pos="6572250" algn="l"/>
                <a:tab pos="6908800" algn="l"/>
                <a:tab pos="7058025" algn="l"/>
                <a:tab pos="7600950" algn="l"/>
                <a:tab pos="8143875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>
              <a:tabLst>
                <a:tab pos="171450" algn="l"/>
                <a:tab pos="506413" algn="l"/>
                <a:tab pos="842963" algn="l"/>
                <a:tab pos="1181100" algn="l"/>
                <a:tab pos="1517650" algn="l"/>
                <a:tab pos="1854200" algn="l"/>
                <a:tab pos="2190750" algn="l"/>
                <a:tab pos="2528888" algn="l"/>
                <a:tab pos="2865438" algn="l"/>
                <a:tab pos="3201988" algn="l"/>
                <a:tab pos="3538538" algn="l"/>
                <a:tab pos="3876675" algn="l"/>
                <a:tab pos="4213225" algn="l"/>
                <a:tab pos="4549775" algn="l"/>
                <a:tab pos="4886325" algn="l"/>
                <a:tab pos="5224463" algn="l"/>
                <a:tab pos="5561013" algn="l"/>
                <a:tab pos="5897563" algn="l"/>
                <a:tab pos="6234113" algn="l"/>
                <a:tab pos="6572250" algn="l"/>
                <a:tab pos="6908800" algn="l"/>
                <a:tab pos="7058025" algn="l"/>
                <a:tab pos="7600950" algn="l"/>
                <a:tab pos="8143875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1828800" indent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" algn="l"/>
                <a:tab pos="506413" algn="l"/>
                <a:tab pos="842963" algn="l"/>
                <a:tab pos="1181100" algn="l"/>
                <a:tab pos="1517650" algn="l"/>
                <a:tab pos="1854200" algn="l"/>
                <a:tab pos="2190750" algn="l"/>
                <a:tab pos="2528888" algn="l"/>
                <a:tab pos="2865438" algn="l"/>
                <a:tab pos="3201988" algn="l"/>
                <a:tab pos="3538538" algn="l"/>
                <a:tab pos="3876675" algn="l"/>
                <a:tab pos="4213225" algn="l"/>
                <a:tab pos="4549775" algn="l"/>
                <a:tab pos="4886325" algn="l"/>
                <a:tab pos="5224463" algn="l"/>
                <a:tab pos="5561013" algn="l"/>
                <a:tab pos="5897563" algn="l"/>
                <a:tab pos="6234113" algn="l"/>
                <a:tab pos="6572250" algn="l"/>
                <a:tab pos="6908800" algn="l"/>
                <a:tab pos="7058025" algn="l"/>
                <a:tab pos="7600950" algn="l"/>
                <a:tab pos="8143875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286000" indent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" algn="l"/>
                <a:tab pos="506413" algn="l"/>
                <a:tab pos="842963" algn="l"/>
                <a:tab pos="1181100" algn="l"/>
                <a:tab pos="1517650" algn="l"/>
                <a:tab pos="1854200" algn="l"/>
                <a:tab pos="2190750" algn="l"/>
                <a:tab pos="2528888" algn="l"/>
                <a:tab pos="2865438" algn="l"/>
                <a:tab pos="3201988" algn="l"/>
                <a:tab pos="3538538" algn="l"/>
                <a:tab pos="3876675" algn="l"/>
                <a:tab pos="4213225" algn="l"/>
                <a:tab pos="4549775" algn="l"/>
                <a:tab pos="4886325" algn="l"/>
                <a:tab pos="5224463" algn="l"/>
                <a:tab pos="5561013" algn="l"/>
                <a:tab pos="5897563" algn="l"/>
                <a:tab pos="6234113" algn="l"/>
                <a:tab pos="6572250" algn="l"/>
                <a:tab pos="6908800" algn="l"/>
                <a:tab pos="7058025" algn="l"/>
                <a:tab pos="7600950" algn="l"/>
                <a:tab pos="8143875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2743200" indent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" algn="l"/>
                <a:tab pos="506413" algn="l"/>
                <a:tab pos="842963" algn="l"/>
                <a:tab pos="1181100" algn="l"/>
                <a:tab pos="1517650" algn="l"/>
                <a:tab pos="1854200" algn="l"/>
                <a:tab pos="2190750" algn="l"/>
                <a:tab pos="2528888" algn="l"/>
                <a:tab pos="2865438" algn="l"/>
                <a:tab pos="3201988" algn="l"/>
                <a:tab pos="3538538" algn="l"/>
                <a:tab pos="3876675" algn="l"/>
                <a:tab pos="4213225" algn="l"/>
                <a:tab pos="4549775" algn="l"/>
                <a:tab pos="4886325" algn="l"/>
                <a:tab pos="5224463" algn="l"/>
                <a:tab pos="5561013" algn="l"/>
                <a:tab pos="5897563" algn="l"/>
                <a:tab pos="6234113" algn="l"/>
                <a:tab pos="6572250" algn="l"/>
                <a:tab pos="6908800" algn="l"/>
                <a:tab pos="7058025" algn="l"/>
                <a:tab pos="7600950" algn="l"/>
                <a:tab pos="8143875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200400" indent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" algn="l"/>
                <a:tab pos="506413" algn="l"/>
                <a:tab pos="842963" algn="l"/>
                <a:tab pos="1181100" algn="l"/>
                <a:tab pos="1517650" algn="l"/>
                <a:tab pos="1854200" algn="l"/>
                <a:tab pos="2190750" algn="l"/>
                <a:tab pos="2528888" algn="l"/>
                <a:tab pos="2865438" algn="l"/>
                <a:tab pos="3201988" algn="l"/>
                <a:tab pos="3538538" algn="l"/>
                <a:tab pos="3876675" algn="l"/>
                <a:tab pos="4213225" algn="l"/>
                <a:tab pos="4549775" algn="l"/>
                <a:tab pos="4886325" algn="l"/>
                <a:tab pos="5224463" algn="l"/>
                <a:tab pos="5561013" algn="l"/>
                <a:tab pos="5897563" algn="l"/>
                <a:tab pos="6234113" algn="l"/>
                <a:tab pos="6572250" algn="l"/>
                <a:tab pos="6908800" algn="l"/>
                <a:tab pos="7058025" algn="l"/>
                <a:tab pos="7600950" algn="l"/>
                <a:tab pos="8143875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>
              <a:buClr>
                <a:srgbClr val="FF0000"/>
              </a:buClr>
              <a:buSzPct val="45000"/>
              <a:buFont typeface="Times New Roman" pitchFamily="18" charset="0"/>
              <a:buAutoNum type="arabicPeriod"/>
            </a:pPr>
            <a:r>
              <a:rPr lang="ru-RU" altLang="ru-RU" sz="600">
                <a:solidFill>
                  <a:schemeClr val="bg1"/>
                </a:solidFill>
                <a:latin typeface="Open Sans Condensed"/>
                <a:ea typeface="Open Sans Condensed"/>
                <a:cs typeface="Open Sans Condensed"/>
              </a:rPr>
              <a:t>Необходима организация доступа муниципальных </a:t>
            </a:r>
          </a:p>
          <a:p>
            <a:pPr eaLnBrk="1" hangingPunct="1">
              <a:buClr>
                <a:srgbClr val="FF0000"/>
              </a:buClr>
              <a:buSzPct val="45000"/>
              <a:buFont typeface="Times New Roman" pitchFamily="18" charset="0"/>
              <a:buAutoNum type="arabicPeriod"/>
            </a:pPr>
            <a:r>
              <a:rPr lang="ru-RU" altLang="ru-RU" sz="600">
                <a:solidFill>
                  <a:schemeClr val="bg1"/>
                </a:solidFill>
                <a:latin typeface="Open Sans Condensed"/>
                <a:ea typeface="Open Sans Condensed"/>
                <a:cs typeface="Open Sans Condensed"/>
              </a:rPr>
              <a:t>образований на единый портал</a:t>
            </a:r>
          </a:p>
        </p:txBody>
      </p:sp>
      <p:pic>
        <p:nvPicPr>
          <p:cNvPr id="19502" name="Рисунок 71" descr="1486651281_warning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3525" y="3189288"/>
            <a:ext cx="39688" cy="138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3" name="Овал 72"/>
          <p:cNvSpPr/>
          <p:nvPr/>
        </p:nvSpPr>
        <p:spPr>
          <a:xfrm>
            <a:off x="512763" y="2446338"/>
            <a:ext cx="163512" cy="160337"/>
          </a:xfrm>
          <a:prstGeom prst="ellipse">
            <a:avLst/>
          </a:prstGeom>
          <a:solidFill>
            <a:srgbClr val="DF66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  <p:sp>
        <p:nvSpPr>
          <p:cNvPr id="75" name="Овал 74"/>
          <p:cNvSpPr/>
          <p:nvPr/>
        </p:nvSpPr>
        <p:spPr>
          <a:xfrm>
            <a:off x="2955925" y="2462213"/>
            <a:ext cx="165100" cy="160337"/>
          </a:xfrm>
          <a:prstGeom prst="ellipse">
            <a:avLst/>
          </a:prstGeom>
          <a:solidFill>
            <a:srgbClr val="DF66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  <p:sp>
        <p:nvSpPr>
          <p:cNvPr id="76" name="Овал 75"/>
          <p:cNvSpPr/>
          <p:nvPr/>
        </p:nvSpPr>
        <p:spPr>
          <a:xfrm>
            <a:off x="6532563" y="2455863"/>
            <a:ext cx="165100" cy="160337"/>
          </a:xfrm>
          <a:prstGeom prst="ellipse">
            <a:avLst/>
          </a:prstGeom>
          <a:solidFill>
            <a:srgbClr val="DF66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  <p:sp>
        <p:nvSpPr>
          <p:cNvPr id="19506" name="Номер слайда 2"/>
          <p:cNvSpPr txBox="1">
            <a:spLocks/>
          </p:cNvSpPr>
          <p:nvPr/>
        </p:nvSpPr>
        <p:spPr bwMode="auto">
          <a:xfrm>
            <a:off x="7027863" y="4830763"/>
            <a:ext cx="20574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>
            <a:lvl1pPr defTabSz="6858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defTabSz="6858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defTabSz="6858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defTabSz="6858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defTabSz="6858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1828800" indent="4572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286000" indent="4572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2743200" indent="4572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200400" indent="4572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r" eaLnBrk="1" hangingPunct="1"/>
            <a:fld id="{1EF41ECA-EE87-45F5-988A-A881407A45CA}" type="slidenum">
              <a:rPr lang="ru-RU" altLang="ru-RU" sz="1000" b="1">
                <a:latin typeface="Times New Roman" pitchFamily="18" charset="0"/>
                <a:cs typeface="Times New Roman" pitchFamily="18" charset="0"/>
              </a:rPr>
              <a:pPr algn="r" eaLnBrk="1" hangingPunct="1"/>
              <a:t>16</a:t>
            </a:fld>
            <a:endParaRPr lang="ru-RU" altLang="ru-RU" sz="1000" b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Rectangle 204"/>
          <p:cNvSpPr>
            <a:spLocks noChangeArrowheads="1"/>
          </p:cNvSpPr>
          <p:nvPr/>
        </p:nvSpPr>
        <p:spPr bwMode="auto">
          <a:xfrm>
            <a:off x="3063875" y="2132013"/>
            <a:ext cx="1639888" cy="347662"/>
          </a:xfrm>
          <a:prstGeom prst="rect">
            <a:avLst/>
          </a:prstGeom>
          <a:ln w="69850">
            <a:noFill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58320" tIns="29160" rIns="58320" bIns="29160" anchor="ctr"/>
          <a:lstStyle/>
          <a:p>
            <a:pPr defTabSz="336947" eaLnBrk="1" hangingPunct="1">
              <a:lnSpc>
                <a:spcPct val="86000"/>
              </a:lnSpc>
              <a:buSzPct val="100000"/>
              <a:tabLst>
                <a:tab pos="0" algn="l"/>
                <a:tab pos="335756" algn="l"/>
                <a:tab pos="672704" algn="l"/>
                <a:tab pos="1009650" algn="l"/>
                <a:tab pos="1346597" algn="l"/>
                <a:tab pos="1683544" algn="l"/>
                <a:tab pos="2020491" algn="l"/>
                <a:tab pos="2357438" algn="l"/>
                <a:tab pos="2694385" algn="l"/>
                <a:tab pos="3031331" algn="l"/>
                <a:tab pos="3368279" algn="l"/>
                <a:tab pos="3705225" algn="l"/>
                <a:tab pos="4042172" algn="l"/>
                <a:tab pos="4379119" algn="l"/>
                <a:tab pos="4716066" algn="l"/>
                <a:tab pos="5053013" algn="l"/>
                <a:tab pos="5389960" algn="l"/>
                <a:tab pos="5726906" algn="l"/>
                <a:tab pos="6063854" algn="l"/>
                <a:tab pos="6400800" algn="l"/>
                <a:tab pos="6737747" algn="l"/>
                <a:tab pos="7058025" algn="l"/>
                <a:tab pos="7600950" algn="l"/>
                <a:tab pos="8143875" algn="l"/>
                <a:tab pos="8686800" algn="l"/>
              </a:tabLst>
              <a:defRPr/>
            </a:pPr>
            <a:r>
              <a:rPr lang="ru-RU" altLang="ru-RU" sz="700" dirty="0">
                <a:solidFill>
                  <a:schemeClr val="bg1">
                    <a:lumMod val="50000"/>
                  </a:schemeClr>
                </a:solidFill>
                <a:latin typeface="Open Sans Condensed" pitchFamily="34" charset="0"/>
                <a:ea typeface="Open Sans Condensed" pitchFamily="34" charset="0"/>
                <a:cs typeface="Open Sans Condensed" pitchFamily="34" charset="0"/>
              </a:rPr>
              <a:t>Размещение информации финансовых органов субъектов РФ</a:t>
            </a:r>
          </a:p>
        </p:txBody>
      </p:sp>
      <p:cxnSp>
        <p:nvCxnSpPr>
          <p:cNvPr id="83" name="Прямая соединительная линия 82"/>
          <p:cNvCxnSpPr>
            <a:cxnSpLocks/>
          </p:cNvCxnSpPr>
          <p:nvPr/>
        </p:nvCxnSpPr>
        <p:spPr>
          <a:xfrm flipH="1">
            <a:off x="3040063" y="2152650"/>
            <a:ext cx="4762" cy="315913"/>
          </a:xfrm>
          <a:prstGeom prst="line">
            <a:avLst/>
          </a:prstGeom>
          <a:ln w="19050">
            <a:solidFill>
              <a:srgbClr val="DF661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Прямая со стрелкой 59"/>
          <p:cNvCxnSpPr/>
          <p:nvPr/>
        </p:nvCxnSpPr>
        <p:spPr>
          <a:xfrm>
            <a:off x="6313488" y="4035425"/>
            <a:ext cx="350837" cy="1588"/>
          </a:xfrm>
          <a:prstGeom prst="straightConnector1">
            <a:avLst/>
          </a:prstGeom>
          <a:ln w="25400">
            <a:solidFill>
              <a:srgbClr val="BE673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Прямая со стрелкой 60"/>
          <p:cNvCxnSpPr/>
          <p:nvPr/>
        </p:nvCxnSpPr>
        <p:spPr>
          <a:xfrm>
            <a:off x="6318250" y="4362450"/>
            <a:ext cx="350838" cy="1588"/>
          </a:xfrm>
          <a:prstGeom prst="straightConnector1">
            <a:avLst/>
          </a:prstGeom>
          <a:ln w="25400">
            <a:solidFill>
              <a:srgbClr val="BE673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Прямая со стрелкой 61"/>
          <p:cNvCxnSpPr/>
          <p:nvPr/>
        </p:nvCxnSpPr>
        <p:spPr>
          <a:xfrm>
            <a:off x="6311900" y="4667250"/>
            <a:ext cx="350838" cy="1588"/>
          </a:xfrm>
          <a:prstGeom prst="straightConnector1">
            <a:avLst/>
          </a:prstGeom>
          <a:ln w="25400">
            <a:solidFill>
              <a:srgbClr val="BE673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Прямая со стрелкой 68"/>
          <p:cNvCxnSpPr/>
          <p:nvPr/>
        </p:nvCxnSpPr>
        <p:spPr>
          <a:xfrm flipH="1">
            <a:off x="5961063" y="4200525"/>
            <a:ext cx="352425" cy="1588"/>
          </a:xfrm>
          <a:prstGeom prst="straightConnector1">
            <a:avLst/>
          </a:prstGeom>
          <a:ln w="25400">
            <a:solidFill>
              <a:srgbClr val="BE673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Прямая со стрелкой 73"/>
          <p:cNvCxnSpPr/>
          <p:nvPr/>
        </p:nvCxnSpPr>
        <p:spPr>
          <a:xfrm flipH="1">
            <a:off x="5965825" y="4503738"/>
            <a:ext cx="350838" cy="0"/>
          </a:xfrm>
          <a:prstGeom prst="straightConnector1">
            <a:avLst/>
          </a:prstGeom>
          <a:ln w="25400">
            <a:solidFill>
              <a:srgbClr val="BE673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Прямая со стрелкой 79"/>
          <p:cNvCxnSpPr/>
          <p:nvPr/>
        </p:nvCxnSpPr>
        <p:spPr>
          <a:xfrm flipH="1">
            <a:off x="5978525" y="4832350"/>
            <a:ext cx="350838" cy="1588"/>
          </a:xfrm>
          <a:prstGeom prst="straightConnector1">
            <a:avLst/>
          </a:prstGeom>
          <a:ln w="25400">
            <a:solidFill>
              <a:srgbClr val="BE673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Прямая со стрелкой 80"/>
          <p:cNvCxnSpPr/>
          <p:nvPr/>
        </p:nvCxnSpPr>
        <p:spPr>
          <a:xfrm>
            <a:off x="2197100" y="4362450"/>
            <a:ext cx="350838" cy="1588"/>
          </a:xfrm>
          <a:prstGeom prst="straightConnector1">
            <a:avLst/>
          </a:prstGeom>
          <a:ln w="25400">
            <a:solidFill>
              <a:srgbClr val="BE673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Прямая со стрелкой 83"/>
          <p:cNvCxnSpPr/>
          <p:nvPr/>
        </p:nvCxnSpPr>
        <p:spPr>
          <a:xfrm>
            <a:off x="2200275" y="4691063"/>
            <a:ext cx="350838" cy="1587"/>
          </a:xfrm>
          <a:prstGeom prst="straightConnector1">
            <a:avLst/>
          </a:prstGeom>
          <a:ln w="25400">
            <a:solidFill>
              <a:srgbClr val="BE673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Прямая со стрелкой 84"/>
          <p:cNvCxnSpPr/>
          <p:nvPr/>
        </p:nvCxnSpPr>
        <p:spPr>
          <a:xfrm flipH="1">
            <a:off x="1838325" y="4529138"/>
            <a:ext cx="350838" cy="1587"/>
          </a:xfrm>
          <a:prstGeom prst="straightConnector1">
            <a:avLst/>
          </a:prstGeom>
          <a:ln w="25400">
            <a:solidFill>
              <a:srgbClr val="BE673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Прямая со стрелкой 85"/>
          <p:cNvCxnSpPr/>
          <p:nvPr/>
        </p:nvCxnSpPr>
        <p:spPr>
          <a:xfrm flipH="1">
            <a:off x="1849438" y="4830763"/>
            <a:ext cx="350837" cy="1587"/>
          </a:xfrm>
          <a:prstGeom prst="straightConnector1">
            <a:avLst/>
          </a:prstGeom>
          <a:ln w="25400">
            <a:solidFill>
              <a:srgbClr val="BE673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519" name="Рисунок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8075" y="3565525"/>
            <a:ext cx="976313" cy="105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Выноска 1 145"/>
          <p:cNvSpPr>
            <a:spLocks/>
          </p:cNvSpPr>
          <p:nvPr/>
        </p:nvSpPr>
        <p:spPr bwMode="auto">
          <a:xfrm rot="-5400000">
            <a:off x="847725" y="1577975"/>
            <a:ext cx="1641475" cy="2879725"/>
          </a:xfrm>
          <a:prstGeom prst="borderCallout1">
            <a:avLst>
              <a:gd name="adj1" fmla="val 100329"/>
              <a:gd name="adj2" fmla="val 9861"/>
              <a:gd name="adj3" fmla="val 119676"/>
              <a:gd name="adj4" fmla="val 39787"/>
            </a:avLst>
          </a:prstGeom>
          <a:solidFill>
            <a:srgbClr val="82BDD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58320" tIns="29160" rIns="58320" bIns="29160" anchor="ctr"/>
          <a:lstStyle>
            <a:lvl1pPr defTabSz="814388"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defTabSz="814388"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defTabSz="814388"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defTabSz="814388"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defTabSz="814388"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1828800" indent="457200" defTabSz="814388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286000" indent="457200" defTabSz="814388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2743200" indent="457200" defTabSz="814388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200400" indent="457200" defTabSz="814388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 eaLnBrk="1" hangingPunct="1"/>
            <a:endParaRPr lang="ru-RU" altLang="ru-RU" sz="600" b="1">
              <a:solidFill>
                <a:schemeClr val="bg1"/>
              </a:solidFill>
              <a:latin typeface="Open Sans Condensed"/>
              <a:ea typeface="Open Sans Condensed"/>
              <a:cs typeface="Open Sans Condensed"/>
            </a:endParaRPr>
          </a:p>
        </p:txBody>
      </p:sp>
      <p:sp>
        <p:nvSpPr>
          <p:cNvPr id="20483" name="Прямоугольник 149"/>
          <p:cNvSpPr>
            <a:spLocks noChangeArrowheads="1"/>
          </p:cNvSpPr>
          <p:nvPr/>
        </p:nvSpPr>
        <p:spPr bwMode="auto">
          <a:xfrm>
            <a:off x="230188" y="2198688"/>
            <a:ext cx="2873375" cy="350837"/>
          </a:xfrm>
          <a:prstGeom prst="rect">
            <a:avLst/>
          </a:prstGeom>
          <a:solidFill>
            <a:srgbClr val="4DA0B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58320" tIns="29160" rIns="58320" bIns="29160" anchor="ctr"/>
          <a:lstStyle>
            <a:lvl1pPr defTabSz="814388"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defTabSz="814388"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defTabSz="814388"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defTabSz="814388"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defTabSz="814388"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1828800" indent="457200" defTabSz="814388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286000" indent="457200" defTabSz="814388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2743200" indent="457200" defTabSz="814388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200400" indent="457200" defTabSz="814388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 eaLnBrk="1" hangingPunct="1"/>
            <a:endParaRPr lang="ru-RU" altLang="ru-RU" sz="600" b="1">
              <a:solidFill>
                <a:schemeClr val="bg1"/>
              </a:solidFill>
              <a:latin typeface="Open Sans Condensed"/>
              <a:ea typeface="Open Sans Condensed"/>
              <a:cs typeface="Open Sans Condensed"/>
            </a:endParaRPr>
          </a:p>
        </p:txBody>
      </p:sp>
      <p:sp>
        <p:nvSpPr>
          <p:cNvPr id="20484" name="Стрелка влево 78"/>
          <p:cNvSpPr>
            <a:spLocks noChangeArrowheads="1"/>
          </p:cNvSpPr>
          <p:nvPr/>
        </p:nvSpPr>
        <p:spPr bwMode="auto">
          <a:xfrm rot="5400000" flipV="1">
            <a:off x="3740944" y="3845719"/>
            <a:ext cx="406400" cy="214312"/>
          </a:xfrm>
          <a:prstGeom prst="leftArrow">
            <a:avLst>
              <a:gd name="adj1" fmla="val 50000"/>
              <a:gd name="adj2" fmla="val 49997"/>
            </a:avLst>
          </a:prstGeom>
          <a:solidFill>
            <a:srgbClr val="9FB97D"/>
          </a:solidFill>
          <a:ln>
            <a:noFill/>
          </a:ln>
          <a:effectLst>
            <a:outerShdw sx="999" sy="999" algn="ctr" rotWithShape="0">
              <a:srgbClr val="D0CECE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58285" tIns="29142" rIns="58285" bIns="29142" anchor="ctr"/>
          <a:lstStyle>
            <a:lvl1pPr marL="80963" indent="134938" defTabSz="814388"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defTabSz="814388"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defTabSz="814388"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defTabSz="814388"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defTabSz="814388"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1828800" indent="457200" defTabSz="814388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286000" indent="457200" defTabSz="814388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2743200" indent="457200" defTabSz="814388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200400" indent="457200" defTabSz="814388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 eaLnBrk="1" hangingPunct="1">
              <a:lnSpc>
                <a:spcPct val="86000"/>
              </a:lnSpc>
              <a:buClr>
                <a:srgbClr val="000000"/>
              </a:buClr>
              <a:buSzPct val="100000"/>
            </a:pPr>
            <a:endParaRPr lang="ru-RU" altLang="ru-RU" sz="900">
              <a:solidFill>
                <a:schemeClr val="bg1"/>
              </a:solidFill>
              <a:latin typeface="Open Sans Condensed"/>
              <a:ea typeface="Open Sans Condensed"/>
              <a:cs typeface="Open Sans Condensed"/>
            </a:endParaRPr>
          </a:p>
        </p:txBody>
      </p:sp>
      <p:sp>
        <p:nvSpPr>
          <p:cNvPr id="20485" name="Прямоугольник 131"/>
          <p:cNvSpPr>
            <a:spLocks noChangeArrowheads="1"/>
          </p:cNvSpPr>
          <p:nvPr/>
        </p:nvSpPr>
        <p:spPr bwMode="auto">
          <a:xfrm>
            <a:off x="2481263" y="3983038"/>
            <a:ext cx="2824162" cy="1009650"/>
          </a:xfrm>
          <a:prstGeom prst="rect">
            <a:avLst/>
          </a:prstGeom>
          <a:solidFill>
            <a:srgbClr val="C2D2AC"/>
          </a:solidFill>
          <a:ln>
            <a:noFill/>
          </a:ln>
          <a:effectLst>
            <a:outerShdw sx="999" sy="999" algn="ctr" rotWithShape="0">
              <a:srgbClr val="D0CECE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58285" tIns="29142" rIns="58285" bIns="29142" anchor="ctr"/>
          <a:lstStyle>
            <a:lvl1pPr defTabSz="814388"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defTabSz="814388"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defTabSz="814388"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defTabSz="814388"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defTabSz="814388"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1828800" indent="457200" defTabSz="814388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286000" indent="457200" defTabSz="814388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2743200" indent="457200" defTabSz="814388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200400" indent="457200" defTabSz="814388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 eaLnBrk="1" hangingPunct="1"/>
            <a:endParaRPr lang="ru-RU" altLang="ru-RU" sz="900">
              <a:solidFill>
                <a:schemeClr val="bg1"/>
              </a:solidFill>
              <a:latin typeface="Open Sans Condensed"/>
              <a:ea typeface="Open Sans Condensed"/>
              <a:cs typeface="Open Sans Condensed"/>
            </a:endParaRPr>
          </a:p>
        </p:txBody>
      </p:sp>
      <p:sp>
        <p:nvSpPr>
          <p:cNvPr id="20486" name="Прямоугольник 148"/>
          <p:cNvSpPr>
            <a:spLocks noChangeArrowheads="1"/>
          </p:cNvSpPr>
          <p:nvPr/>
        </p:nvSpPr>
        <p:spPr bwMode="auto">
          <a:xfrm>
            <a:off x="2487613" y="3978275"/>
            <a:ext cx="2817812" cy="257175"/>
          </a:xfrm>
          <a:prstGeom prst="rect">
            <a:avLst/>
          </a:prstGeom>
          <a:solidFill>
            <a:srgbClr val="9FB97D"/>
          </a:solidFill>
          <a:ln>
            <a:noFill/>
          </a:ln>
          <a:effectLst>
            <a:outerShdw sx="999" sy="999" algn="ctr" rotWithShape="0">
              <a:srgbClr val="D0CECE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58285" tIns="29142" rIns="58285" bIns="29142" anchor="ctr"/>
          <a:lstStyle>
            <a:lvl1pPr defTabSz="814388"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defTabSz="814388"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defTabSz="814388"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defTabSz="814388"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defTabSz="814388"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1828800" indent="457200" defTabSz="814388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286000" indent="457200" defTabSz="814388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2743200" indent="457200" defTabSz="814388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200400" indent="457200" defTabSz="814388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 eaLnBrk="1" hangingPunct="1"/>
            <a:endParaRPr lang="ru-RU" altLang="ru-RU" sz="900">
              <a:solidFill>
                <a:schemeClr val="bg1"/>
              </a:solidFill>
              <a:latin typeface="Open Sans Condensed"/>
              <a:ea typeface="Open Sans Condensed"/>
              <a:cs typeface="Open Sans Condensed"/>
            </a:endParaRPr>
          </a:p>
        </p:txBody>
      </p:sp>
      <p:sp>
        <p:nvSpPr>
          <p:cNvPr id="131" name="Прямоугольник 130"/>
          <p:cNvSpPr/>
          <p:nvPr/>
        </p:nvSpPr>
        <p:spPr>
          <a:xfrm>
            <a:off x="5732463" y="2933700"/>
            <a:ext cx="3262312" cy="1598613"/>
          </a:xfrm>
          <a:prstGeom prst="rect">
            <a:avLst/>
          </a:prstGeom>
          <a:solidFill>
            <a:srgbClr val="ECD6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000" tIns="108000" bIns="27000"/>
          <a:lstStyle/>
          <a:p>
            <a:pPr marL="81000" indent="135000" algn="ctr" defTabSz="815579" eaLnBrk="1" hangingPunct="1">
              <a:lnSpc>
                <a:spcPct val="86000"/>
              </a:lnSpc>
              <a:buClr>
                <a:srgbClr val="000000"/>
              </a:buClr>
              <a:buSzPct val="100000"/>
              <a:tabLst>
                <a:tab pos="0" algn="l"/>
                <a:tab pos="335756" algn="l"/>
                <a:tab pos="672704" algn="l"/>
                <a:tab pos="1009650" algn="l"/>
                <a:tab pos="1346597" algn="l"/>
                <a:tab pos="1683544" algn="l"/>
                <a:tab pos="2020491" algn="l"/>
                <a:tab pos="2357438" algn="l"/>
                <a:tab pos="2694385" algn="l"/>
                <a:tab pos="3031331" algn="l"/>
                <a:tab pos="3368279" algn="l"/>
                <a:tab pos="3705225" algn="l"/>
                <a:tab pos="4042172" algn="l"/>
                <a:tab pos="4379119" algn="l"/>
                <a:tab pos="4716066" algn="l"/>
                <a:tab pos="5053013" algn="l"/>
                <a:tab pos="5389960" algn="l"/>
                <a:tab pos="5726906" algn="l"/>
                <a:tab pos="6063854" algn="l"/>
                <a:tab pos="6400800" algn="l"/>
                <a:tab pos="6737747" algn="l"/>
              </a:tabLst>
              <a:defRPr/>
            </a:pPr>
            <a:endParaRPr lang="ru-RU" altLang="ru-RU" sz="600" dirty="0">
              <a:latin typeface="Open Sans Condensed Light" pitchFamily="34" charset="0"/>
              <a:cs typeface="Open Sans Condensed Light" pitchFamily="34" charset="0"/>
            </a:endParaRPr>
          </a:p>
        </p:txBody>
      </p:sp>
      <p:sp>
        <p:nvSpPr>
          <p:cNvPr id="148" name="Прямоугольник 147"/>
          <p:cNvSpPr/>
          <p:nvPr/>
        </p:nvSpPr>
        <p:spPr>
          <a:xfrm>
            <a:off x="5734050" y="2932113"/>
            <a:ext cx="3262313" cy="350837"/>
          </a:xfrm>
          <a:prstGeom prst="rect">
            <a:avLst/>
          </a:prstGeom>
          <a:solidFill>
            <a:srgbClr val="D3A7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000" tIns="108000" bIns="27000"/>
          <a:lstStyle/>
          <a:p>
            <a:pPr algn="ctr" defTabSz="815579" eaLnBrk="1" hangingPunct="1">
              <a:tabLst>
                <a:tab pos="0" algn="l"/>
                <a:tab pos="335756" algn="l"/>
                <a:tab pos="672704" algn="l"/>
                <a:tab pos="1009650" algn="l"/>
                <a:tab pos="1346597" algn="l"/>
                <a:tab pos="1683544" algn="l"/>
                <a:tab pos="2020491" algn="l"/>
                <a:tab pos="2357438" algn="l"/>
                <a:tab pos="2694385" algn="l"/>
                <a:tab pos="3031331" algn="l"/>
                <a:tab pos="3368279" algn="l"/>
                <a:tab pos="3705225" algn="l"/>
                <a:tab pos="4042172" algn="l"/>
                <a:tab pos="4379119" algn="l"/>
                <a:tab pos="4716066" algn="l"/>
                <a:tab pos="5053013" algn="l"/>
                <a:tab pos="5389960" algn="l"/>
                <a:tab pos="5726906" algn="l"/>
                <a:tab pos="6063854" algn="l"/>
                <a:tab pos="6400800" algn="l"/>
                <a:tab pos="6737747" algn="l"/>
              </a:tabLst>
              <a:defRPr/>
            </a:pPr>
            <a:endParaRPr lang="ru-RU" altLang="ru-RU" sz="600" dirty="0">
              <a:latin typeface="Open Sans Condensed Light" pitchFamily="34" charset="0"/>
              <a:cs typeface="Open Sans Condensed Light" pitchFamily="34" charset="0"/>
            </a:endParaRPr>
          </a:p>
        </p:txBody>
      </p:sp>
      <p:sp>
        <p:nvSpPr>
          <p:cNvPr id="20489" name="Прямоугольник 132"/>
          <p:cNvSpPr>
            <a:spLocks noChangeArrowheads="1"/>
          </p:cNvSpPr>
          <p:nvPr/>
        </p:nvSpPr>
        <p:spPr bwMode="auto">
          <a:xfrm>
            <a:off x="5729288" y="1903413"/>
            <a:ext cx="3268662" cy="960437"/>
          </a:xfrm>
          <a:prstGeom prst="rect">
            <a:avLst/>
          </a:prstGeom>
          <a:solidFill>
            <a:srgbClr val="82BDD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58320" tIns="29160" rIns="58320" bIns="29160" anchor="ctr"/>
          <a:lstStyle>
            <a:lvl1pPr defTabSz="814388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defTabSz="814388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defTabSz="814388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defTabSz="814388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defTabSz="814388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1828800" indent="457200" defTabSz="8143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286000" indent="457200" defTabSz="8143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2743200" indent="457200" defTabSz="8143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200400" indent="457200" defTabSz="8143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 eaLnBrk="1" hangingPunct="1"/>
            <a:endParaRPr lang="ru-RU" altLang="ru-RU" sz="600" b="1">
              <a:solidFill>
                <a:schemeClr val="bg1"/>
              </a:solidFill>
              <a:latin typeface="Open Sans Condensed"/>
              <a:ea typeface="Open Sans Condensed"/>
              <a:cs typeface="Open Sans Condensed"/>
            </a:endParaRPr>
          </a:p>
        </p:txBody>
      </p:sp>
      <p:sp>
        <p:nvSpPr>
          <p:cNvPr id="20490" name="Прямоугольник 113"/>
          <p:cNvSpPr>
            <a:spLocks noChangeArrowheads="1"/>
          </p:cNvSpPr>
          <p:nvPr/>
        </p:nvSpPr>
        <p:spPr bwMode="auto">
          <a:xfrm>
            <a:off x="5734050" y="1903413"/>
            <a:ext cx="3262313" cy="350837"/>
          </a:xfrm>
          <a:prstGeom prst="rect">
            <a:avLst/>
          </a:prstGeom>
          <a:solidFill>
            <a:srgbClr val="4DA0B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58320" tIns="29160" rIns="58320" bIns="29160" anchor="ctr"/>
          <a:lstStyle>
            <a:lvl1pPr defTabSz="814388"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defTabSz="814388"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defTabSz="814388"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defTabSz="814388"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defTabSz="814388"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1828800" indent="457200" defTabSz="814388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286000" indent="457200" defTabSz="814388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2743200" indent="457200" defTabSz="814388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200400" indent="457200" defTabSz="814388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 eaLnBrk="1" hangingPunct="1"/>
            <a:endParaRPr lang="ru-RU" altLang="ru-RU" sz="600" b="1">
              <a:solidFill>
                <a:schemeClr val="bg1"/>
              </a:solidFill>
              <a:latin typeface="Open Sans Condensed"/>
              <a:ea typeface="Open Sans Condensed"/>
              <a:cs typeface="Open Sans Condensed"/>
            </a:endParaRPr>
          </a:p>
        </p:txBody>
      </p:sp>
      <p:sp>
        <p:nvSpPr>
          <p:cNvPr id="20491" name="Выноска 1 144"/>
          <p:cNvSpPr>
            <a:spLocks/>
          </p:cNvSpPr>
          <p:nvPr/>
        </p:nvSpPr>
        <p:spPr bwMode="auto">
          <a:xfrm rot="-5400000">
            <a:off x="6900863" y="-260350"/>
            <a:ext cx="927100" cy="3263900"/>
          </a:xfrm>
          <a:prstGeom prst="borderCallout1">
            <a:avLst>
              <a:gd name="adj1" fmla="val 100870"/>
              <a:gd name="adj2" fmla="val 34231"/>
              <a:gd name="adj3" fmla="val 116264"/>
              <a:gd name="adj4" fmla="val -16306"/>
            </a:avLst>
          </a:prstGeom>
          <a:solidFill>
            <a:srgbClr val="C2D2AC"/>
          </a:solidFill>
          <a:ln>
            <a:noFill/>
          </a:ln>
          <a:effectLst>
            <a:outerShdw sx="999" sy="999" algn="ctr" rotWithShape="0">
              <a:srgbClr val="D0CECE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58285" tIns="29142" rIns="58285" bIns="29142" anchor="ctr"/>
          <a:lstStyle>
            <a:lvl1pPr defTabSz="814388"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defTabSz="814388"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defTabSz="814388"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defTabSz="814388"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defTabSz="814388"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1828800" indent="457200" defTabSz="814388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286000" indent="457200" defTabSz="814388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2743200" indent="457200" defTabSz="814388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200400" indent="457200" defTabSz="814388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 eaLnBrk="1" hangingPunct="1"/>
            <a:endParaRPr lang="ru-RU" altLang="ru-RU" sz="600">
              <a:solidFill>
                <a:schemeClr val="bg1"/>
              </a:solidFill>
              <a:latin typeface="Open Sans Condensed"/>
              <a:ea typeface="Open Sans Condensed"/>
              <a:cs typeface="Open Sans Condensed"/>
            </a:endParaRPr>
          </a:p>
        </p:txBody>
      </p:sp>
      <p:sp>
        <p:nvSpPr>
          <p:cNvPr id="20492" name="Прямоугольник 100"/>
          <p:cNvSpPr>
            <a:spLocks noChangeArrowheads="1"/>
          </p:cNvSpPr>
          <p:nvPr/>
        </p:nvSpPr>
        <p:spPr bwMode="auto">
          <a:xfrm>
            <a:off x="5732463" y="908050"/>
            <a:ext cx="3255962" cy="257175"/>
          </a:xfrm>
          <a:prstGeom prst="rect">
            <a:avLst/>
          </a:prstGeom>
          <a:solidFill>
            <a:srgbClr val="9FB97D"/>
          </a:solidFill>
          <a:ln>
            <a:noFill/>
          </a:ln>
          <a:effectLst>
            <a:outerShdw sx="999" sy="999" algn="ctr" rotWithShape="0">
              <a:srgbClr val="D0CECE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58285" tIns="29142" rIns="58285" bIns="29142" anchor="ctr"/>
          <a:lstStyle>
            <a:lvl1pPr defTabSz="814388"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defTabSz="814388"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defTabSz="814388"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defTabSz="814388"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defTabSz="814388"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1828800" indent="457200" defTabSz="814388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286000" indent="457200" defTabSz="814388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2743200" indent="457200" defTabSz="814388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200400" indent="457200" defTabSz="814388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 eaLnBrk="1" hangingPunct="1"/>
            <a:endParaRPr lang="ru-RU" altLang="ru-RU" sz="600">
              <a:solidFill>
                <a:schemeClr val="bg1"/>
              </a:solidFill>
              <a:latin typeface="Open Sans Condensed"/>
              <a:ea typeface="Open Sans Condensed"/>
              <a:cs typeface="Open Sans Condensed"/>
            </a:endParaRPr>
          </a:p>
        </p:txBody>
      </p:sp>
      <p:sp>
        <p:nvSpPr>
          <p:cNvPr id="129" name="Прямоугольник 128"/>
          <p:cNvSpPr/>
          <p:nvPr/>
        </p:nvSpPr>
        <p:spPr>
          <a:xfrm>
            <a:off x="2341563" y="908050"/>
            <a:ext cx="2963862" cy="919163"/>
          </a:xfrm>
          <a:prstGeom prst="rect">
            <a:avLst/>
          </a:prstGeom>
          <a:solidFill>
            <a:srgbClr val="ECD6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000" tIns="108000" bIns="27000"/>
          <a:lstStyle/>
          <a:p>
            <a:pPr algn="ctr" defTabSz="815579" eaLnBrk="1" hangingPunct="1">
              <a:tabLst>
                <a:tab pos="0" algn="l"/>
                <a:tab pos="335756" algn="l"/>
                <a:tab pos="672704" algn="l"/>
                <a:tab pos="1009650" algn="l"/>
                <a:tab pos="1346597" algn="l"/>
                <a:tab pos="1683544" algn="l"/>
                <a:tab pos="2020491" algn="l"/>
                <a:tab pos="2357438" algn="l"/>
                <a:tab pos="2694385" algn="l"/>
                <a:tab pos="3031331" algn="l"/>
                <a:tab pos="3368279" algn="l"/>
                <a:tab pos="3705225" algn="l"/>
                <a:tab pos="4042172" algn="l"/>
                <a:tab pos="4379119" algn="l"/>
                <a:tab pos="4716066" algn="l"/>
                <a:tab pos="5053013" algn="l"/>
                <a:tab pos="5389960" algn="l"/>
                <a:tab pos="5726906" algn="l"/>
                <a:tab pos="6063854" algn="l"/>
                <a:tab pos="6400800" algn="l"/>
                <a:tab pos="6737747" algn="l"/>
              </a:tabLst>
              <a:defRPr/>
            </a:pPr>
            <a:endParaRPr lang="ru-RU" altLang="ru-RU" sz="600" dirty="0">
              <a:latin typeface="Open Sans Condensed Light" pitchFamily="34" charset="0"/>
              <a:cs typeface="Open Sans Condensed Light" pitchFamily="34" charset="0"/>
            </a:endParaRPr>
          </a:p>
        </p:txBody>
      </p:sp>
      <p:sp>
        <p:nvSpPr>
          <p:cNvPr id="100" name="Прямоугольник 99"/>
          <p:cNvSpPr/>
          <p:nvPr/>
        </p:nvSpPr>
        <p:spPr>
          <a:xfrm>
            <a:off x="2341563" y="908050"/>
            <a:ext cx="2963862" cy="257175"/>
          </a:xfrm>
          <a:prstGeom prst="rect">
            <a:avLst/>
          </a:prstGeom>
          <a:solidFill>
            <a:srgbClr val="D3A7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000" tIns="108000" bIns="27000"/>
          <a:lstStyle/>
          <a:p>
            <a:pPr algn="ctr" defTabSz="815579" eaLnBrk="1" hangingPunct="1">
              <a:tabLst>
                <a:tab pos="0" algn="l"/>
                <a:tab pos="335756" algn="l"/>
                <a:tab pos="672704" algn="l"/>
                <a:tab pos="1009650" algn="l"/>
                <a:tab pos="1346597" algn="l"/>
                <a:tab pos="1683544" algn="l"/>
                <a:tab pos="2020491" algn="l"/>
                <a:tab pos="2357438" algn="l"/>
                <a:tab pos="2694385" algn="l"/>
                <a:tab pos="3031331" algn="l"/>
                <a:tab pos="3368279" algn="l"/>
                <a:tab pos="3705225" algn="l"/>
                <a:tab pos="4042172" algn="l"/>
                <a:tab pos="4379119" algn="l"/>
                <a:tab pos="4716066" algn="l"/>
                <a:tab pos="5053013" algn="l"/>
                <a:tab pos="5389960" algn="l"/>
                <a:tab pos="5726906" algn="l"/>
                <a:tab pos="6063854" algn="l"/>
                <a:tab pos="6400800" algn="l"/>
                <a:tab pos="6737747" algn="l"/>
              </a:tabLst>
              <a:defRPr/>
            </a:pPr>
            <a:endParaRPr lang="ru-RU" altLang="ru-RU" sz="600" dirty="0">
              <a:latin typeface="Open Sans Condensed Light" pitchFamily="34" charset="0"/>
              <a:cs typeface="Open Sans Condensed Light" pitchFamily="34" charset="0"/>
            </a:endParaRPr>
          </a:p>
        </p:txBody>
      </p:sp>
      <p:sp>
        <p:nvSpPr>
          <p:cNvPr id="123" name="Стрелка углом 122"/>
          <p:cNvSpPr/>
          <p:nvPr/>
        </p:nvSpPr>
        <p:spPr>
          <a:xfrm rot="5400000" flipV="1">
            <a:off x="5268913" y="1576388"/>
            <a:ext cx="576262" cy="417512"/>
          </a:xfrm>
          <a:prstGeom prst="bentArrow">
            <a:avLst>
              <a:gd name="adj1" fmla="val 22260"/>
              <a:gd name="adj2" fmla="val 22945"/>
              <a:gd name="adj3" fmla="val 27740"/>
              <a:gd name="adj4" fmla="val 80479"/>
            </a:avLst>
          </a:prstGeom>
          <a:solidFill>
            <a:srgbClr val="C2D2AC"/>
          </a:solidFill>
          <a:ln w="9525">
            <a:noFill/>
            <a:miter lim="800000"/>
            <a:headEnd/>
            <a:tailEnd/>
          </a:ln>
          <a:effectLst>
            <a:outerShdw sx="999" sy="999" algn="ctr" rotWithShape="0">
              <a:srgbClr val="D0CECE"/>
            </a:outerShdw>
          </a:effectLst>
        </p:spPr>
        <p:txBody>
          <a:bodyPr lIns="58285" tIns="29142" rIns="58285" bIns="29142" anchor="ctr"/>
          <a:lstStyle/>
          <a:p>
            <a:pPr algn="ctr" defTabSz="815579" eaLnBrk="1" hangingPunct="1">
              <a:tabLst>
                <a:tab pos="0" algn="l"/>
                <a:tab pos="335756" algn="l"/>
                <a:tab pos="672704" algn="l"/>
                <a:tab pos="1009650" algn="l"/>
                <a:tab pos="1346597" algn="l"/>
                <a:tab pos="1683544" algn="l"/>
                <a:tab pos="2020491" algn="l"/>
                <a:tab pos="2357438" algn="l"/>
                <a:tab pos="2694385" algn="l"/>
                <a:tab pos="3031331" algn="l"/>
                <a:tab pos="3368279" algn="l"/>
                <a:tab pos="3705225" algn="l"/>
                <a:tab pos="4042172" algn="l"/>
                <a:tab pos="4379119" algn="l"/>
                <a:tab pos="4716066" algn="l"/>
                <a:tab pos="5053013" algn="l"/>
                <a:tab pos="5389960" algn="l"/>
                <a:tab pos="5726906" algn="l"/>
                <a:tab pos="6063854" algn="l"/>
                <a:tab pos="6400800" algn="l"/>
                <a:tab pos="6737747" algn="l"/>
              </a:tabLst>
              <a:defRPr/>
            </a:pPr>
            <a:endParaRPr lang="ru-RU" sz="900" dirty="0">
              <a:solidFill>
                <a:schemeClr val="bg1"/>
              </a:solidFill>
              <a:latin typeface="Open Sans Condensed" pitchFamily="34" charset="0"/>
              <a:ea typeface="Open Sans Condensed" pitchFamily="34" charset="0"/>
              <a:cs typeface="Open Sans Condensed" pitchFamily="34" charset="0"/>
            </a:endParaRPr>
          </a:p>
        </p:txBody>
      </p:sp>
      <p:sp>
        <p:nvSpPr>
          <p:cNvPr id="124" name="Стрелка влево 123"/>
          <p:cNvSpPr/>
          <p:nvPr/>
        </p:nvSpPr>
        <p:spPr>
          <a:xfrm rot="16200000">
            <a:off x="4159250" y="1695451"/>
            <a:ext cx="490537" cy="220662"/>
          </a:xfrm>
          <a:prstGeom prst="leftArrow">
            <a:avLst/>
          </a:prstGeom>
          <a:solidFill>
            <a:srgbClr val="ECD6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000" tIns="108000" bIns="27000"/>
          <a:lstStyle/>
          <a:p>
            <a:pPr marL="81000" indent="135000" algn="ctr" defTabSz="815579" eaLnBrk="1" hangingPunct="1">
              <a:lnSpc>
                <a:spcPct val="86000"/>
              </a:lnSpc>
              <a:buClr>
                <a:srgbClr val="000000"/>
              </a:buClr>
              <a:buSzPct val="100000"/>
              <a:tabLst>
                <a:tab pos="0" algn="l"/>
                <a:tab pos="335756" algn="l"/>
                <a:tab pos="672704" algn="l"/>
                <a:tab pos="1009650" algn="l"/>
                <a:tab pos="1346597" algn="l"/>
                <a:tab pos="1683544" algn="l"/>
                <a:tab pos="2020491" algn="l"/>
                <a:tab pos="2357438" algn="l"/>
                <a:tab pos="2694385" algn="l"/>
                <a:tab pos="3031331" algn="l"/>
                <a:tab pos="3368279" algn="l"/>
                <a:tab pos="3705225" algn="l"/>
                <a:tab pos="4042172" algn="l"/>
                <a:tab pos="4379119" algn="l"/>
                <a:tab pos="4716066" algn="l"/>
                <a:tab pos="5053013" algn="l"/>
                <a:tab pos="5389960" algn="l"/>
                <a:tab pos="5726906" algn="l"/>
                <a:tab pos="6063854" algn="l"/>
                <a:tab pos="6400800" algn="l"/>
                <a:tab pos="6737747" algn="l"/>
              </a:tabLst>
              <a:defRPr/>
            </a:pPr>
            <a:endParaRPr lang="ru-RU" altLang="ru-RU" sz="900" dirty="0">
              <a:latin typeface="Open Sans Condensed Light" pitchFamily="34" charset="0"/>
              <a:cs typeface="Open Sans Condensed Light" pitchFamily="34" charset="0"/>
            </a:endParaRPr>
          </a:p>
        </p:txBody>
      </p:sp>
      <p:sp>
        <p:nvSpPr>
          <p:cNvPr id="137" name="Стрелка влево 136"/>
          <p:cNvSpPr>
            <a:spLocks/>
          </p:cNvSpPr>
          <p:nvPr/>
        </p:nvSpPr>
        <p:spPr>
          <a:xfrm rot="16200000">
            <a:off x="555625" y="1497013"/>
            <a:ext cx="1106488" cy="201612"/>
          </a:xfrm>
          <a:prstGeom prst="leftArrow">
            <a:avLst/>
          </a:prstGeom>
          <a:solidFill>
            <a:srgbClr val="D14250">
              <a:alpha val="59000"/>
            </a:srgbClr>
          </a:solidFill>
          <a:ln w="9525">
            <a:noFill/>
            <a:miter lim="800000"/>
            <a:headEnd/>
            <a:tailEnd/>
          </a:ln>
        </p:spPr>
        <p:txBody>
          <a:bodyPr lIns="189000" tIns="29142" rIns="58285" bIns="29142" anchor="ctr"/>
          <a:lstStyle/>
          <a:p>
            <a:pPr marL="81000" indent="135000" defTabSz="815579" eaLnBrk="1" hangingPunct="1">
              <a:lnSpc>
                <a:spcPts val="750"/>
              </a:lnSpc>
              <a:buClr>
                <a:srgbClr val="000000"/>
              </a:buClr>
              <a:buSzPct val="100000"/>
              <a:tabLst>
                <a:tab pos="0" algn="l"/>
                <a:tab pos="335756" algn="l"/>
                <a:tab pos="672704" algn="l"/>
                <a:tab pos="1009650" algn="l"/>
                <a:tab pos="1346597" algn="l"/>
                <a:tab pos="1683544" algn="l"/>
                <a:tab pos="2020491" algn="l"/>
                <a:tab pos="2357438" algn="l"/>
                <a:tab pos="2694385" algn="l"/>
                <a:tab pos="3031331" algn="l"/>
                <a:tab pos="3368279" algn="l"/>
                <a:tab pos="3705225" algn="l"/>
                <a:tab pos="4042172" algn="l"/>
                <a:tab pos="4379119" algn="l"/>
                <a:tab pos="4716066" algn="l"/>
                <a:tab pos="5053013" algn="l"/>
                <a:tab pos="5389960" algn="l"/>
                <a:tab pos="5726906" algn="l"/>
                <a:tab pos="6063854" algn="l"/>
                <a:tab pos="6400800" algn="l"/>
                <a:tab pos="6737747" algn="l"/>
              </a:tabLst>
              <a:defRPr/>
            </a:pPr>
            <a:endParaRPr lang="ru-RU" altLang="ru-RU" sz="675" dirty="0">
              <a:solidFill>
                <a:schemeClr val="bg1"/>
              </a:solidFill>
              <a:latin typeface="Open Sans Condensed" pitchFamily="34" charset="0"/>
              <a:ea typeface="Open Sans Condensed" pitchFamily="34" charset="0"/>
              <a:cs typeface="Open Sans Condensed" pitchFamily="34" charset="0"/>
            </a:endParaRPr>
          </a:p>
        </p:txBody>
      </p:sp>
      <p:sp>
        <p:nvSpPr>
          <p:cNvPr id="104" name="Скругленный прямоугольник 103"/>
          <p:cNvSpPr/>
          <p:nvPr/>
        </p:nvSpPr>
        <p:spPr>
          <a:xfrm>
            <a:off x="366713" y="2674938"/>
            <a:ext cx="1500187" cy="458787"/>
          </a:xfrm>
          <a:prstGeom prst="roundRect">
            <a:avLst/>
          </a:prstGeom>
          <a:solidFill>
            <a:srgbClr val="BBE3EB"/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eaLnBrk="1" hangingPunct="1">
              <a:spcBef>
                <a:spcPts val="0"/>
              </a:spcBef>
              <a:defRPr/>
            </a:pPr>
            <a:endParaRPr lang="ru-RU" sz="600" dirty="0"/>
          </a:p>
        </p:txBody>
      </p:sp>
      <p:sp>
        <p:nvSpPr>
          <p:cNvPr id="20499" name="Номер слайда 2"/>
          <p:cNvSpPr>
            <a:spLocks noGrp="1"/>
          </p:cNvSpPr>
          <p:nvPr>
            <p:ph type="sldNum" sz="quarter" idx="12"/>
          </p:nvPr>
        </p:nvSpPr>
        <p:spPr bwMode="auto">
          <a:xfrm>
            <a:off x="7051675" y="4830763"/>
            <a:ext cx="2057400" cy="2730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1371C6A2-20B9-4695-8D1F-0CA23981978D}" type="slidenum">
              <a:rPr lang="ru-RU" altLang="ru-RU" sz="10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17</a:t>
            </a:fld>
            <a:endParaRPr lang="ru-RU" altLang="ru-RU" sz="1000" b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3748" name="Прямоугольник 33"/>
          <p:cNvSpPr>
            <a:spLocks noChangeArrowheads="1"/>
          </p:cNvSpPr>
          <p:nvPr/>
        </p:nvSpPr>
        <p:spPr bwMode="auto">
          <a:xfrm>
            <a:off x="3033713" y="74613"/>
            <a:ext cx="602615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ru-RU" altLang="ru-RU" sz="1600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ea typeface="Open Sans Condensed"/>
                <a:cs typeface="Times New Roman" panose="02020603050405020304" pitchFamily="18" charset="0"/>
              </a:rPr>
              <a:t>Подсистема информационно – аналитического обеспечения</a:t>
            </a:r>
          </a:p>
        </p:txBody>
      </p:sp>
      <p:sp>
        <p:nvSpPr>
          <p:cNvPr id="35" name="Прямоугольник 34"/>
          <p:cNvSpPr/>
          <p:nvPr/>
        </p:nvSpPr>
        <p:spPr>
          <a:xfrm>
            <a:off x="876300" y="4184650"/>
            <a:ext cx="1638300" cy="830263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ru-RU" sz="600" dirty="0">
                <a:latin typeface="Open Sans Condensed" pitchFamily="34" charset="0"/>
                <a:cs typeface="+mn-cs"/>
              </a:rPr>
              <a:t>Концепция создания и развития государственной интегрированной информационной системы управления общественными финансами «Электронный бюджет», одобренная распоряжением Правительства Российской Федерации</a:t>
            </a:r>
            <a:br>
              <a:rPr lang="ru-RU" sz="600" dirty="0">
                <a:latin typeface="Open Sans Condensed" pitchFamily="34" charset="0"/>
                <a:cs typeface="+mn-cs"/>
              </a:rPr>
            </a:br>
            <a:r>
              <a:rPr lang="ru-RU" sz="600" dirty="0">
                <a:latin typeface="Open Sans Condensed" pitchFamily="34" charset="0"/>
                <a:cs typeface="+mn-cs"/>
              </a:rPr>
              <a:t>от 20</a:t>
            </a:r>
            <a:r>
              <a:rPr lang="en-US" sz="600" dirty="0">
                <a:latin typeface="Open Sans Condensed" pitchFamily="34" charset="0"/>
                <a:cs typeface="+mn-cs"/>
              </a:rPr>
              <a:t> </a:t>
            </a:r>
            <a:r>
              <a:rPr lang="ru-RU" sz="600" dirty="0">
                <a:latin typeface="Open Sans Condensed" pitchFamily="34" charset="0"/>
                <a:cs typeface="+mn-cs"/>
              </a:rPr>
              <a:t>июля 2011</a:t>
            </a:r>
            <a:r>
              <a:rPr lang="en-US" sz="600" dirty="0">
                <a:latin typeface="Open Sans Condensed" pitchFamily="34" charset="0"/>
                <a:cs typeface="+mn-cs"/>
              </a:rPr>
              <a:t> </a:t>
            </a:r>
            <a:r>
              <a:rPr lang="ru-RU" sz="600" dirty="0">
                <a:latin typeface="Open Sans Condensed" pitchFamily="34" charset="0"/>
                <a:cs typeface="+mn-cs"/>
              </a:rPr>
              <a:t>г. </a:t>
            </a:r>
            <a:r>
              <a:rPr lang="ru-RU" sz="600" b="1" dirty="0">
                <a:latin typeface="Open Sans Condensed" pitchFamily="34" charset="0"/>
                <a:cs typeface="+mn-cs"/>
              </a:rPr>
              <a:t>№</a:t>
            </a:r>
            <a:r>
              <a:rPr lang="en-US" sz="600" b="1" dirty="0">
                <a:latin typeface="Open Sans Condensed" pitchFamily="34" charset="0"/>
                <a:cs typeface="+mn-cs"/>
              </a:rPr>
              <a:t> </a:t>
            </a:r>
            <a:r>
              <a:rPr lang="ru-RU" sz="600" b="1" dirty="0">
                <a:latin typeface="Open Sans Condensed" pitchFamily="34" charset="0"/>
                <a:cs typeface="+mn-cs"/>
              </a:rPr>
              <a:t>1</a:t>
            </a:r>
            <a:r>
              <a:rPr lang="ru-RU" sz="600" dirty="0">
                <a:latin typeface="Open Sans Condensed" pitchFamily="34" charset="0"/>
                <a:cs typeface="+mn-cs"/>
              </a:rPr>
              <a:t>275-р</a:t>
            </a:r>
            <a:endParaRPr lang="ru-RU" sz="750" dirty="0">
              <a:latin typeface="Open Sans Condensed" pitchFamily="34" charset="0"/>
              <a:cs typeface="+mn-cs"/>
            </a:endParaRPr>
          </a:p>
        </p:txBody>
      </p:sp>
      <p:sp>
        <p:nvSpPr>
          <p:cNvPr id="20502" name="Прямоугольник 35"/>
          <p:cNvSpPr>
            <a:spLocks noChangeArrowheads="1"/>
          </p:cNvSpPr>
          <p:nvPr/>
        </p:nvSpPr>
        <p:spPr bwMode="auto">
          <a:xfrm>
            <a:off x="2360613" y="927100"/>
            <a:ext cx="3221037" cy="230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ru-RU" altLang="ru-RU" sz="900">
                <a:solidFill>
                  <a:schemeClr val="bg1"/>
                </a:solidFill>
                <a:latin typeface="Open Sans Condensed"/>
              </a:rPr>
              <a:t>Организация централизованного хранилища данных</a:t>
            </a:r>
          </a:p>
        </p:txBody>
      </p:sp>
      <p:sp>
        <p:nvSpPr>
          <p:cNvPr id="20503" name="Прямоугольник 46"/>
          <p:cNvSpPr>
            <a:spLocks noChangeArrowheads="1"/>
          </p:cNvSpPr>
          <p:nvPr/>
        </p:nvSpPr>
        <p:spPr bwMode="auto">
          <a:xfrm>
            <a:off x="282575" y="2195513"/>
            <a:ext cx="34036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4318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defTabSz="4318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defTabSz="4318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defTabSz="4318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defTabSz="4318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1828800" indent="457200" defTabSz="431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286000" indent="457200" defTabSz="431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2743200" indent="457200" defTabSz="431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200400" indent="457200" defTabSz="431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ru-RU" altLang="ru-RU" sz="900">
                <a:solidFill>
                  <a:schemeClr val="bg1"/>
                </a:solidFill>
                <a:latin typeface="Open Sans Condensed"/>
              </a:rPr>
              <a:t>Прием информации из подсистем ЭБ и внешних информационных систем</a:t>
            </a:r>
          </a:p>
        </p:txBody>
      </p:sp>
      <p:sp>
        <p:nvSpPr>
          <p:cNvPr id="20504" name="Прямоугольник 70"/>
          <p:cNvSpPr>
            <a:spLocks noChangeArrowheads="1"/>
          </p:cNvSpPr>
          <p:nvPr/>
        </p:nvSpPr>
        <p:spPr bwMode="auto">
          <a:xfrm>
            <a:off x="5794375" y="925513"/>
            <a:ext cx="3514725" cy="23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4318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defTabSz="4318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defTabSz="4318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defTabSz="4318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defTabSz="4318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1828800" indent="457200" defTabSz="431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286000" indent="457200" defTabSz="431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2743200" indent="457200" defTabSz="431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200400" indent="457200" defTabSz="431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ru-RU" altLang="ru-RU" sz="900">
                <a:solidFill>
                  <a:schemeClr val="bg1"/>
                </a:solidFill>
                <a:latin typeface="Open Sans Condensed"/>
              </a:rPr>
              <a:t>Подготовка и обеспечение качества загружаемых данных</a:t>
            </a:r>
          </a:p>
        </p:txBody>
      </p:sp>
      <p:sp>
        <p:nvSpPr>
          <p:cNvPr id="72" name="Скругленный прямоугольник 71"/>
          <p:cNvSpPr/>
          <p:nvPr/>
        </p:nvSpPr>
        <p:spPr>
          <a:xfrm>
            <a:off x="7391400" y="1212850"/>
            <a:ext cx="1485900" cy="158750"/>
          </a:xfrm>
          <a:prstGeom prst="roundRect">
            <a:avLst/>
          </a:prstGeom>
          <a:solidFill>
            <a:srgbClr val="E0EAC0"/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eaLnBrk="1" hangingPunct="1">
              <a:spcBef>
                <a:spcPts val="450"/>
              </a:spcBef>
              <a:defRPr/>
            </a:pPr>
            <a:r>
              <a:rPr lang="ru-RU" sz="600" b="1" dirty="0">
                <a:solidFill>
                  <a:schemeClr val="tx1"/>
                </a:solidFill>
                <a:latin typeface="Open Sans Condensed" pitchFamily="34" charset="0"/>
              </a:rPr>
              <a:t>78 </a:t>
            </a:r>
            <a:r>
              <a:rPr lang="ru-RU" sz="600" dirty="0">
                <a:solidFill>
                  <a:schemeClr val="tx1"/>
                </a:solidFill>
                <a:latin typeface="Open Sans Condensed Light" pitchFamily="34" charset="0"/>
                <a:ea typeface="Open Sans Condensed Light" pitchFamily="34" charset="0"/>
                <a:cs typeface="Open Sans Condensed Light" pitchFamily="34" charset="0"/>
              </a:rPr>
              <a:t>для простых видов информации</a:t>
            </a:r>
            <a:endParaRPr lang="ru-RU" sz="600" dirty="0">
              <a:solidFill>
                <a:schemeClr val="tx1"/>
              </a:solidFill>
            </a:endParaRPr>
          </a:p>
        </p:txBody>
      </p:sp>
      <p:sp>
        <p:nvSpPr>
          <p:cNvPr id="73" name="Скругленный прямоугольник 72"/>
          <p:cNvSpPr/>
          <p:nvPr/>
        </p:nvSpPr>
        <p:spPr>
          <a:xfrm>
            <a:off x="7391400" y="1420813"/>
            <a:ext cx="1485900" cy="166687"/>
          </a:xfrm>
          <a:prstGeom prst="roundRect">
            <a:avLst/>
          </a:prstGeom>
          <a:solidFill>
            <a:srgbClr val="E0EAC0"/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eaLnBrk="1" hangingPunct="1">
              <a:spcBef>
                <a:spcPts val="450"/>
              </a:spcBef>
              <a:defRPr/>
            </a:pPr>
            <a:r>
              <a:rPr lang="ru-RU" sz="600" b="1" dirty="0">
                <a:solidFill>
                  <a:schemeClr val="tx1"/>
                </a:solidFill>
                <a:latin typeface="Open Sans Condensed" pitchFamily="34" charset="0"/>
              </a:rPr>
              <a:t>15 </a:t>
            </a:r>
            <a:r>
              <a:rPr lang="ru-RU" sz="600" dirty="0">
                <a:solidFill>
                  <a:schemeClr val="tx1"/>
                </a:solidFill>
                <a:latin typeface="Open Sans Condensed Light" pitchFamily="34" charset="0"/>
                <a:ea typeface="Open Sans Condensed Light" pitchFamily="34" charset="0"/>
                <a:cs typeface="Open Sans Condensed Light" pitchFamily="34" charset="0"/>
              </a:rPr>
              <a:t>для сложных видов информации</a:t>
            </a:r>
            <a:endParaRPr lang="ru-RU" sz="600" dirty="0">
              <a:solidFill>
                <a:schemeClr val="tx1"/>
              </a:solidFill>
            </a:endParaRPr>
          </a:p>
        </p:txBody>
      </p:sp>
      <p:sp>
        <p:nvSpPr>
          <p:cNvPr id="74" name="Скругленный прямоугольник 73"/>
          <p:cNvSpPr/>
          <p:nvPr/>
        </p:nvSpPr>
        <p:spPr>
          <a:xfrm>
            <a:off x="7391400" y="1638300"/>
            <a:ext cx="1485900" cy="133350"/>
          </a:xfrm>
          <a:prstGeom prst="roundRect">
            <a:avLst/>
          </a:prstGeom>
          <a:solidFill>
            <a:srgbClr val="E0EAC0"/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eaLnBrk="1" hangingPunct="1">
              <a:spcBef>
                <a:spcPts val="450"/>
              </a:spcBef>
              <a:defRPr/>
            </a:pPr>
            <a:r>
              <a:rPr lang="ru-RU" sz="600" b="1" dirty="0">
                <a:solidFill>
                  <a:schemeClr val="tx1"/>
                </a:solidFill>
                <a:latin typeface="Open Sans Condensed" pitchFamily="34" charset="0"/>
              </a:rPr>
              <a:t>4 </a:t>
            </a:r>
            <a:r>
              <a:rPr lang="ru-RU" sz="600" dirty="0">
                <a:solidFill>
                  <a:schemeClr val="tx1"/>
                </a:solidFill>
                <a:latin typeface="Open Sans Condensed Light" pitchFamily="34" charset="0"/>
                <a:ea typeface="Open Sans Condensed Light" pitchFamily="34" charset="0"/>
                <a:cs typeface="Open Sans Condensed Light" pitchFamily="34" charset="0"/>
              </a:rPr>
              <a:t>для сложных справочников</a:t>
            </a:r>
            <a:endParaRPr lang="ru-RU" sz="600" dirty="0">
              <a:solidFill>
                <a:schemeClr val="tx1"/>
              </a:solidFill>
            </a:endParaRPr>
          </a:p>
        </p:txBody>
      </p:sp>
      <p:sp>
        <p:nvSpPr>
          <p:cNvPr id="88" name="Скругленный прямоугольник 87"/>
          <p:cNvSpPr/>
          <p:nvPr/>
        </p:nvSpPr>
        <p:spPr>
          <a:xfrm>
            <a:off x="1273175" y="3297238"/>
            <a:ext cx="1728788" cy="458787"/>
          </a:xfrm>
          <a:prstGeom prst="roundRect">
            <a:avLst/>
          </a:prstGeom>
          <a:solidFill>
            <a:srgbClr val="BBE3EB"/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eaLnBrk="1" hangingPunct="1">
              <a:spcBef>
                <a:spcPts val="0"/>
              </a:spcBef>
              <a:defRPr/>
            </a:pPr>
            <a:endParaRPr lang="ru-RU" sz="600" dirty="0"/>
          </a:p>
        </p:txBody>
      </p:sp>
      <p:sp>
        <p:nvSpPr>
          <p:cNvPr id="20509" name="Прямоугольник 88"/>
          <p:cNvSpPr>
            <a:spLocks noChangeArrowheads="1"/>
          </p:cNvSpPr>
          <p:nvPr/>
        </p:nvSpPr>
        <p:spPr bwMode="auto">
          <a:xfrm>
            <a:off x="1354138" y="3525838"/>
            <a:ext cx="4095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ru-RU" altLang="ru-RU" sz="600">
                <a:latin typeface="Open Sans Condensed"/>
              </a:rPr>
              <a:t>АС ФК</a:t>
            </a:r>
          </a:p>
        </p:txBody>
      </p:sp>
      <p:sp>
        <p:nvSpPr>
          <p:cNvPr id="20510" name="Прямоугольник 89"/>
          <p:cNvSpPr>
            <a:spLocks noChangeArrowheads="1"/>
          </p:cNvSpPr>
          <p:nvPr/>
        </p:nvSpPr>
        <p:spPr bwMode="auto">
          <a:xfrm>
            <a:off x="2224088" y="3519488"/>
            <a:ext cx="409575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ru-RU" altLang="ru-RU" sz="600">
                <a:latin typeface="Open Sans Condensed"/>
              </a:rPr>
              <a:t>КПЭ</a:t>
            </a:r>
          </a:p>
        </p:txBody>
      </p:sp>
      <p:sp>
        <p:nvSpPr>
          <p:cNvPr id="20511" name="Прямоугольник 90"/>
          <p:cNvSpPr>
            <a:spLocks noChangeArrowheads="1"/>
          </p:cNvSpPr>
          <p:nvPr/>
        </p:nvSpPr>
        <p:spPr bwMode="auto">
          <a:xfrm>
            <a:off x="2624138" y="3519488"/>
            <a:ext cx="409575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ru-RU" altLang="ru-RU" sz="600">
                <a:latin typeface="Open Sans Condensed"/>
              </a:rPr>
              <a:t>ЕИС</a:t>
            </a:r>
          </a:p>
        </p:txBody>
      </p:sp>
      <p:sp>
        <p:nvSpPr>
          <p:cNvPr id="20512" name="Прямоугольник 95"/>
          <p:cNvSpPr>
            <a:spLocks noChangeArrowheads="1"/>
          </p:cNvSpPr>
          <p:nvPr/>
        </p:nvSpPr>
        <p:spPr bwMode="auto">
          <a:xfrm>
            <a:off x="1284288" y="3325813"/>
            <a:ext cx="1700212" cy="184150"/>
          </a:xfrm>
          <a:prstGeom prst="rect">
            <a:avLst/>
          </a:prstGeom>
          <a:solidFill>
            <a:srgbClr val="BBE3E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>
            <a:spAutoFit/>
          </a:bodyPr>
          <a:lstStyle/>
          <a:p>
            <a:pPr algn="ctr" eaLnBrk="1" hangingPunct="1"/>
            <a:r>
              <a:rPr lang="ru-RU" altLang="ru-RU" sz="600" b="1">
                <a:latin typeface="Open Sans Condensed"/>
                <a:ea typeface="Open Sans Condensed Light"/>
                <a:cs typeface="Open Sans Condensed Light"/>
              </a:rPr>
              <a:t>13</a:t>
            </a:r>
            <a:r>
              <a:rPr lang="ru-RU" altLang="ru-RU" sz="600">
                <a:solidFill>
                  <a:srgbClr val="7F7F7F"/>
                </a:solidFill>
                <a:latin typeface="Open Sans Condensed"/>
              </a:rPr>
              <a:t> </a:t>
            </a:r>
            <a:r>
              <a:rPr lang="ru-RU" altLang="ru-RU" sz="600">
                <a:latin typeface="Open Sans Condensed Light"/>
                <a:ea typeface="Open Sans Condensed Light"/>
                <a:cs typeface="Open Sans Condensed Light"/>
              </a:rPr>
              <a:t>внешних информационных систем, в т.ч.</a:t>
            </a:r>
          </a:p>
        </p:txBody>
      </p:sp>
      <p:sp>
        <p:nvSpPr>
          <p:cNvPr id="20513" name="Прямоугольник 96"/>
          <p:cNvSpPr>
            <a:spLocks noChangeArrowheads="1"/>
          </p:cNvSpPr>
          <p:nvPr/>
        </p:nvSpPr>
        <p:spPr bwMode="auto">
          <a:xfrm>
            <a:off x="1804988" y="3525838"/>
            <a:ext cx="409575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ru-RU" altLang="ru-RU" sz="600">
                <a:latin typeface="Open Sans Condensed"/>
              </a:rPr>
              <a:t>ГМУ</a:t>
            </a:r>
          </a:p>
        </p:txBody>
      </p:sp>
      <p:sp>
        <p:nvSpPr>
          <p:cNvPr id="20514" name="Прямоугольник 104"/>
          <p:cNvSpPr>
            <a:spLocks noChangeArrowheads="1"/>
          </p:cNvSpPr>
          <p:nvPr/>
        </p:nvSpPr>
        <p:spPr bwMode="auto">
          <a:xfrm>
            <a:off x="384175" y="2903538"/>
            <a:ext cx="409575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ru-RU" altLang="ru-RU" sz="600">
                <a:latin typeface="Open Sans Condensed"/>
              </a:rPr>
              <a:t>ПУР</a:t>
            </a:r>
          </a:p>
        </p:txBody>
      </p:sp>
      <p:sp>
        <p:nvSpPr>
          <p:cNvPr id="20515" name="Прямоугольник 105"/>
          <p:cNvSpPr>
            <a:spLocks noChangeArrowheads="1"/>
          </p:cNvSpPr>
          <p:nvPr/>
        </p:nvSpPr>
        <p:spPr bwMode="auto">
          <a:xfrm>
            <a:off x="987425" y="2903538"/>
            <a:ext cx="409575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ru-RU" altLang="ru-RU" sz="600">
                <a:latin typeface="Open Sans Condensed"/>
              </a:rPr>
              <a:t>ПУЗ</a:t>
            </a:r>
          </a:p>
        </p:txBody>
      </p:sp>
      <p:sp>
        <p:nvSpPr>
          <p:cNvPr id="20516" name="Прямоугольник 106"/>
          <p:cNvSpPr>
            <a:spLocks noChangeArrowheads="1"/>
          </p:cNvSpPr>
          <p:nvPr/>
        </p:nvSpPr>
        <p:spPr bwMode="auto">
          <a:xfrm>
            <a:off x="1298575" y="2903538"/>
            <a:ext cx="314325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ru-RU" altLang="ru-RU" sz="600">
                <a:latin typeface="Open Sans Condensed"/>
              </a:rPr>
              <a:t>БП</a:t>
            </a:r>
          </a:p>
        </p:txBody>
      </p:sp>
      <p:sp>
        <p:nvSpPr>
          <p:cNvPr id="20517" name="Прямоугольник 108"/>
          <p:cNvSpPr>
            <a:spLocks noChangeArrowheads="1"/>
          </p:cNvSpPr>
          <p:nvPr/>
        </p:nvSpPr>
        <p:spPr bwMode="auto">
          <a:xfrm>
            <a:off x="265113" y="2701925"/>
            <a:ext cx="168910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/>
            <a:r>
              <a:rPr lang="ru-RU" altLang="ru-RU" sz="600" b="1">
                <a:latin typeface="Open Sans Condensed"/>
                <a:ea typeface="Open Sans Condensed Light"/>
                <a:cs typeface="Open Sans Condensed Light"/>
              </a:rPr>
              <a:t>12</a:t>
            </a:r>
            <a:r>
              <a:rPr lang="ru-RU" altLang="ru-RU" sz="600">
                <a:solidFill>
                  <a:srgbClr val="7F7F7F"/>
                </a:solidFill>
                <a:latin typeface="Open Sans Condensed"/>
              </a:rPr>
              <a:t> </a:t>
            </a:r>
            <a:r>
              <a:rPr lang="ru-RU" altLang="ru-RU" sz="600">
                <a:latin typeface="Open Sans Condensed Light"/>
                <a:ea typeface="Open Sans Condensed Light"/>
                <a:cs typeface="Open Sans Condensed Light"/>
              </a:rPr>
              <a:t>подсистем ЭБ, в т.ч.  действующих</a:t>
            </a:r>
          </a:p>
        </p:txBody>
      </p:sp>
      <p:sp>
        <p:nvSpPr>
          <p:cNvPr id="20518" name="Прямоугольник 109"/>
          <p:cNvSpPr>
            <a:spLocks noChangeArrowheads="1"/>
          </p:cNvSpPr>
          <p:nvPr/>
        </p:nvSpPr>
        <p:spPr bwMode="auto">
          <a:xfrm>
            <a:off x="676275" y="2903538"/>
            <a:ext cx="409575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ru-RU" altLang="ru-RU" sz="600">
                <a:latin typeface="Open Sans Condensed"/>
              </a:rPr>
              <a:t>НСИ</a:t>
            </a:r>
          </a:p>
        </p:txBody>
      </p:sp>
      <p:sp>
        <p:nvSpPr>
          <p:cNvPr id="20519" name="Прямоугольник 110"/>
          <p:cNvSpPr>
            <a:spLocks noChangeArrowheads="1"/>
          </p:cNvSpPr>
          <p:nvPr/>
        </p:nvSpPr>
        <p:spPr bwMode="auto">
          <a:xfrm>
            <a:off x="1539875" y="2903538"/>
            <a:ext cx="409575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ru-RU" altLang="ru-RU" sz="600">
                <a:latin typeface="Open Sans Condensed"/>
              </a:rPr>
              <a:t>ПУО</a:t>
            </a:r>
          </a:p>
        </p:txBody>
      </p:sp>
      <p:sp>
        <p:nvSpPr>
          <p:cNvPr id="20520" name="Прямоугольник 111"/>
          <p:cNvSpPr>
            <a:spLocks noChangeArrowheads="1"/>
          </p:cNvSpPr>
          <p:nvPr/>
        </p:nvSpPr>
        <p:spPr bwMode="auto">
          <a:xfrm>
            <a:off x="2498725" y="3997325"/>
            <a:ext cx="2644775" cy="230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ru-RU" altLang="ru-RU" sz="900">
                <a:solidFill>
                  <a:schemeClr val="bg1"/>
                </a:solidFill>
                <a:latin typeface="Open Sans Condensed"/>
              </a:rPr>
              <a:t>Витрины данных</a:t>
            </a:r>
          </a:p>
        </p:txBody>
      </p:sp>
      <p:sp>
        <p:nvSpPr>
          <p:cNvPr id="20521" name="Прямоугольник 119"/>
          <p:cNvSpPr>
            <a:spLocks noChangeArrowheads="1"/>
          </p:cNvSpPr>
          <p:nvPr/>
        </p:nvSpPr>
        <p:spPr bwMode="auto">
          <a:xfrm>
            <a:off x="5813425" y="2932113"/>
            <a:ext cx="31940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4318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defTabSz="4318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defTabSz="4318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defTabSz="4318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defTabSz="4318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1828800" indent="457200" defTabSz="431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286000" indent="457200" defTabSz="431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2743200" indent="457200" defTabSz="431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200400" indent="457200" defTabSz="431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ru-RU" altLang="ru-RU" sz="900">
                <a:solidFill>
                  <a:schemeClr val="bg1"/>
                </a:solidFill>
                <a:latin typeface="Open Sans Condensed"/>
              </a:rPr>
              <a:t>Обеспечение формирования аналитических отчетов</a:t>
            </a:r>
            <a:br>
              <a:rPr lang="ru-RU" altLang="ru-RU" sz="900">
                <a:solidFill>
                  <a:schemeClr val="bg1"/>
                </a:solidFill>
                <a:latin typeface="Open Sans Condensed"/>
              </a:rPr>
            </a:br>
            <a:r>
              <a:rPr lang="ru-RU" altLang="ru-RU" sz="900">
                <a:solidFill>
                  <a:schemeClr val="bg1"/>
                </a:solidFill>
                <a:latin typeface="Open Sans Condensed"/>
              </a:rPr>
              <a:t>и обеспечение визуального анализа данных</a:t>
            </a:r>
          </a:p>
        </p:txBody>
      </p:sp>
      <p:sp>
        <p:nvSpPr>
          <p:cNvPr id="135" name="Стрелка влево 134"/>
          <p:cNvSpPr/>
          <p:nvPr/>
        </p:nvSpPr>
        <p:spPr>
          <a:xfrm rot="10800000">
            <a:off x="6523038" y="1304925"/>
            <a:ext cx="809625" cy="400050"/>
          </a:xfrm>
          <a:prstGeom prst="leftArrow">
            <a:avLst/>
          </a:prstGeom>
          <a:solidFill>
            <a:srgbClr val="E0EAC0"/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eaLnBrk="1" hangingPunct="1">
              <a:spcBef>
                <a:spcPts val="450"/>
              </a:spcBef>
              <a:defRPr/>
            </a:pPr>
            <a:endParaRPr lang="ru-RU" sz="600" b="1" dirty="0">
              <a:solidFill>
                <a:srgbClr val="7F7F7F"/>
              </a:solidFill>
              <a:latin typeface="Open Sans Condensed" pitchFamily="34" charset="0"/>
            </a:endParaRPr>
          </a:p>
        </p:txBody>
      </p:sp>
      <p:sp>
        <p:nvSpPr>
          <p:cNvPr id="20523" name="TextBox 62"/>
          <p:cNvSpPr txBox="1">
            <a:spLocks noChangeArrowheads="1"/>
          </p:cNvSpPr>
          <p:nvPr/>
        </p:nvSpPr>
        <p:spPr bwMode="auto">
          <a:xfrm>
            <a:off x="6500813" y="1403350"/>
            <a:ext cx="903287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8" tIns="45719" rIns="91438" bIns="45719">
            <a:spAutoFit/>
          </a:bodyPr>
          <a:lstStyle/>
          <a:p>
            <a:pPr eaLnBrk="1" hangingPunct="1"/>
            <a:r>
              <a:rPr lang="en-US" altLang="ru-RU" sz="600">
                <a:latin typeface="Open Sans Condensed"/>
              </a:rPr>
              <a:t>ETL</a:t>
            </a:r>
            <a:r>
              <a:rPr lang="ru-RU" altLang="ru-RU" sz="600">
                <a:latin typeface="Open Sans Condensed"/>
              </a:rPr>
              <a:t> ПРОЦЕДУРЫ</a:t>
            </a:r>
            <a:endParaRPr lang="en-US" altLang="ru-RU" sz="600">
              <a:latin typeface="Open Sans Condensed"/>
            </a:endParaRPr>
          </a:p>
        </p:txBody>
      </p:sp>
      <p:sp>
        <p:nvSpPr>
          <p:cNvPr id="20524" name="Прямоугольник 77"/>
          <p:cNvSpPr>
            <a:spLocks noChangeArrowheads="1"/>
          </p:cNvSpPr>
          <p:nvPr/>
        </p:nvSpPr>
        <p:spPr bwMode="auto">
          <a:xfrm>
            <a:off x="5810250" y="1898650"/>
            <a:ext cx="27114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ru-RU" altLang="ru-RU" sz="800">
                <a:solidFill>
                  <a:schemeClr val="bg1"/>
                </a:solidFill>
                <a:latin typeface="Open Sans Condensed"/>
              </a:rPr>
              <a:t>Обеспечение многомерного</a:t>
            </a:r>
            <a:r>
              <a:rPr lang="en-US" altLang="ru-RU" sz="800">
                <a:solidFill>
                  <a:schemeClr val="bg1"/>
                </a:solidFill>
                <a:latin typeface="Open Sans Condensed"/>
              </a:rPr>
              <a:t> </a:t>
            </a:r>
            <a:r>
              <a:rPr lang="ru-RU" altLang="ru-RU" sz="800">
                <a:solidFill>
                  <a:schemeClr val="bg1"/>
                </a:solidFill>
                <a:latin typeface="Open Sans Condensed"/>
              </a:rPr>
              <a:t>анализа данных</a:t>
            </a:r>
            <a:r>
              <a:rPr lang="en-US" altLang="ru-RU" sz="800">
                <a:solidFill>
                  <a:schemeClr val="bg1"/>
                </a:solidFill>
                <a:latin typeface="Open Sans Condensed"/>
              </a:rPr>
              <a:t/>
            </a:r>
            <a:br>
              <a:rPr lang="en-US" altLang="ru-RU" sz="800">
                <a:solidFill>
                  <a:schemeClr val="bg1"/>
                </a:solidFill>
                <a:latin typeface="Open Sans Condensed"/>
              </a:rPr>
            </a:br>
            <a:r>
              <a:rPr lang="ru-RU" altLang="ru-RU" sz="800">
                <a:solidFill>
                  <a:schemeClr val="bg1"/>
                </a:solidFill>
                <a:latin typeface="Open Sans Condensed"/>
              </a:rPr>
              <a:t>(OLAP – технологии)</a:t>
            </a:r>
          </a:p>
        </p:txBody>
      </p:sp>
      <p:sp>
        <p:nvSpPr>
          <p:cNvPr id="80" name="Скругленный прямоугольник 79"/>
          <p:cNvSpPr/>
          <p:nvPr/>
        </p:nvSpPr>
        <p:spPr>
          <a:xfrm>
            <a:off x="5884863" y="2387600"/>
            <a:ext cx="633412" cy="144463"/>
          </a:xfrm>
          <a:prstGeom prst="roundRect">
            <a:avLst/>
          </a:prstGeom>
          <a:solidFill>
            <a:srgbClr val="BBE3EB"/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eaLnBrk="1" hangingPunct="1">
              <a:spcBef>
                <a:spcPts val="450"/>
              </a:spcBef>
              <a:defRPr/>
            </a:pPr>
            <a:r>
              <a:rPr lang="ru-RU" sz="600" dirty="0">
                <a:solidFill>
                  <a:schemeClr val="tx1"/>
                </a:solidFill>
                <a:latin typeface="Open Sans Condensed" pitchFamily="34" charset="0"/>
              </a:rPr>
              <a:t>78 </a:t>
            </a:r>
            <a:r>
              <a:rPr lang="ru-RU" sz="600" dirty="0">
                <a:solidFill>
                  <a:schemeClr val="tx1"/>
                </a:solidFill>
                <a:latin typeface="Open Sans Condensed Light" pitchFamily="34" charset="0"/>
                <a:ea typeface="Open Sans Condensed Light" pitchFamily="34" charset="0"/>
                <a:cs typeface="Open Sans Condensed Light" pitchFamily="34" charset="0"/>
              </a:rPr>
              <a:t>простых</a:t>
            </a:r>
            <a:r>
              <a:rPr lang="en-US" sz="600" dirty="0">
                <a:solidFill>
                  <a:schemeClr val="tx1"/>
                </a:solidFill>
                <a:latin typeface="Open Sans Condensed Light" pitchFamily="34" charset="0"/>
                <a:ea typeface="Open Sans Condensed Light" pitchFamily="34" charset="0"/>
                <a:cs typeface="Open Sans Condensed Light" pitchFamily="34" charset="0"/>
              </a:rPr>
              <a:t> </a:t>
            </a:r>
            <a:endParaRPr lang="ru-RU" sz="600" dirty="0">
              <a:solidFill>
                <a:schemeClr val="tx1"/>
              </a:solidFill>
            </a:endParaRPr>
          </a:p>
        </p:txBody>
      </p:sp>
      <p:sp>
        <p:nvSpPr>
          <p:cNvPr id="81" name="Скругленный прямоугольник 80"/>
          <p:cNvSpPr/>
          <p:nvPr/>
        </p:nvSpPr>
        <p:spPr>
          <a:xfrm>
            <a:off x="5884863" y="2611438"/>
            <a:ext cx="633412" cy="144462"/>
          </a:xfrm>
          <a:prstGeom prst="roundRect">
            <a:avLst/>
          </a:prstGeom>
          <a:solidFill>
            <a:srgbClr val="BBE3EB"/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eaLnBrk="1" hangingPunct="1">
              <a:spcBef>
                <a:spcPts val="450"/>
              </a:spcBef>
              <a:defRPr/>
            </a:pPr>
            <a:r>
              <a:rPr lang="ru-RU" sz="600" dirty="0">
                <a:solidFill>
                  <a:schemeClr val="tx1"/>
                </a:solidFill>
                <a:latin typeface="Open Sans Condensed" pitchFamily="34" charset="0"/>
              </a:rPr>
              <a:t>1</a:t>
            </a:r>
            <a:r>
              <a:rPr lang="en-US" sz="600" dirty="0">
                <a:solidFill>
                  <a:schemeClr val="tx1"/>
                </a:solidFill>
                <a:latin typeface="Open Sans Condensed" pitchFamily="34" charset="0"/>
              </a:rPr>
              <a:t>9</a:t>
            </a:r>
            <a:r>
              <a:rPr lang="ru-RU" sz="600" dirty="0">
                <a:solidFill>
                  <a:schemeClr val="tx1"/>
                </a:solidFill>
                <a:latin typeface="Open Sans Condensed" pitchFamily="34" charset="0"/>
              </a:rPr>
              <a:t> </a:t>
            </a:r>
            <a:r>
              <a:rPr lang="ru-RU" sz="600" dirty="0">
                <a:solidFill>
                  <a:schemeClr val="tx1"/>
                </a:solidFill>
                <a:latin typeface="Open Sans Condensed Light" pitchFamily="34" charset="0"/>
                <a:ea typeface="Open Sans Condensed Light" pitchFamily="34" charset="0"/>
                <a:cs typeface="Open Sans Condensed Light" pitchFamily="34" charset="0"/>
              </a:rPr>
              <a:t>сложных</a:t>
            </a:r>
            <a:endParaRPr lang="ru-RU" sz="600" b="1" dirty="0">
              <a:solidFill>
                <a:schemeClr val="tx1"/>
              </a:solidFill>
              <a:latin typeface="Open Sans Condensed" pitchFamily="34" charset="0"/>
            </a:endParaRPr>
          </a:p>
        </p:txBody>
      </p:sp>
      <p:sp>
        <p:nvSpPr>
          <p:cNvPr id="139" name="Стрелка влево 138"/>
          <p:cNvSpPr/>
          <p:nvPr/>
        </p:nvSpPr>
        <p:spPr>
          <a:xfrm rot="10800000" flipH="1">
            <a:off x="6580188" y="2416175"/>
            <a:ext cx="1065212" cy="347663"/>
          </a:xfrm>
          <a:prstGeom prst="leftArrow">
            <a:avLst/>
          </a:prstGeom>
          <a:solidFill>
            <a:srgbClr val="BBE3EB"/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eaLnBrk="1" hangingPunct="1">
              <a:spcBef>
                <a:spcPts val="450"/>
              </a:spcBef>
              <a:defRPr/>
            </a:pPr>
            <a:endParaRPr lang="ru-RU" sz="600" b="1" dirty="0">
              <a:solidFill>
                <a:srgbClr val="7F7F7F"/>
              </a:solidFill>
              <a:latin typeface="Open Sans Condensed" pitchFamily="34" charset="0"/>
            </a:endParaRPr>
          </a:p>
        </p:txBody>
      </p:sp>
      <p:sp>
        <p:nvSpPr>
          <p:cNvPr id="20528" name="Прямоугольник 83"/>
          <p:cNvSpPr>
            <a:spLocks noChangeArrowheads="1"/>
          </p:cNvSpPr>
          <p:nvPr/>
        </p:nvSpPr>
        <p:spPr bwMode="auto">
          <a:xfrm>
            <a:off x="6634163" y="2498725"/>
            <a:ext cx="1101725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ru-RU" altLang="ru-RU" sz="600">
                <a:latin typeface="Open Sans Condensed"/>
              </a:rPr>
              <a:t>Многомерные модели</a:t>
            </a:r>
          </a:p>
        </p:txBody>
      </p:sp>
      <p:pic>
        <p:nvPicPr>
          <p:cNvPr id="20529" name="Рисунок 107" descr="https://officeblogswest.blob.core.windows.net/wp-content/2015/07/Introducing-new-and-modern-chart-types-now-available-in-Office-2016-Preview-7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27" t="5290" r="20284" b="780"/>
          <a:stretch>
            <a:fillRect/>
          </a:stretch>
        </p:blipFill>
        <p:spPr bwMode="auto">
          <a:xfrm>
            <a:off x="6621463" y="3622675"/>
            <a:ext cx="584200" cy="547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0825" y="3581400"/>
            <a:ext cx="893763" cy="563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1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1700" y="3933825"/>
            <a:ext cx="704850" cy="557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2" name="Рисунок 10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2163" y="3619500"/>
            <a:ext cx="75406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3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2325" y="3617913"/>
            <a:ext cx="736600" cy="682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534" name="Прямоугольник 149"/>
          <p:cNvSpPr>
            <a:spLocks noChangeArrowheads="1"/>
          </p:cNvSpPr>
          <p:nvPr/>
        </p:nvSpPr>
        <p:spPr bwMode="auto">
          <a:xfrm>
            <a:off x="239713" y="908050"/>
            <a:ext cx="1806575" cy="296863"/>
          </a:xfrm>
          <a:prstGeom prst="rect">
            <a:avLst/>
          </a:prstGeom>
          <a:solidFill>
            <a:srgbClr val="D142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9000" tIns="29142" rIns="58285" bIns="29142" anchor="ctr"/>
          <a:lstStyle>
            <a:lvl1pPr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1828800" indent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286000" indent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2743200" indent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200400" indent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 eaLnBrk="1" hangingPunct="1">
              <a:lnSpc>
                <a:spcPts val="750"/>
              </a:lnSpc>
            </a:pPr>
            <a:r>
              <a:rPr lang="ru-RU" altLang="ru-RU" sz="600">
                <a:solidFill>
                  <a:schemeClr val="bg1"/>
                </a:solidFill>
                <a:latin typeface="Open Sans Condensed"/>
                <a:ea typeface="Open Sans Condensed"/>
                <a:cs typeface="Open Sans Condensed"/>
              </a:rPr>
              <a:t>Риск несогласованности форматов, стандартов обмена информацией между системами</a:t>
            </a:r>
          </a:p>
        </p:txBody>
      </p:sp>
      <p:pic>
        <p:nvPicPr>
          <p:cNvPr id="20535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1563" y="2581275"/>
            <a:ext cx="1693862" cy="1128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15" name="Прямая со стрелкой 114"/>
          <p:cNvCxnSpPr/>
          <p:nvPr/>
        </p:nvCxnSpPr>
        <p:spPr>
          <a:xfrm flipV="1">
            <a:off x="2178050" y="3127375"/>
            <a:ext cx="1433513" cy="1112838"/>
          </a:xfrm>
          <a:prstGeom prst="straightConnector1">
            <a:avLst/>
          </a:prstGeom>
          <a:ln w="44450">
            <a:solidFill>
              <a:srgbClr val="F79646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537" name="Прямоугольник 149"/>
          <p:cNvSpPr>
            <a:spLocks noChangeArrowheads="1"/>
          </p:cNvSpPr>
          <p:nvPr/>
        </p:nvSpPr>
        <p:spPr bwMode="auto">
          <a:xfrm>
            <a:off x="234950" y="1268413"/>
            <a:ext cx="1804988" cy="296862"/>
          </a:xfrm>
          <a:prstGeom prst="rect">
            <a:avLst/>
          </a:prstGeom>
          <a:solidFill>
            <a:srgbClr val="D142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9000" tIns="29142" rIns="58285" bIns="29142" anchor="ctr"/>
          <a:lstStyle>
            <a:lvl1pPr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1828800" indent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286000" indent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2743200" indent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200400" indent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 eaLnBrk="1" hangingPunct="1">
              <a:lnSpc>
                <a:spcPts val="750"/>
              </a:lnSpc>
            </a:pPr>
            <a:r>
              <a:rPr lang="ru-RU" altLang="ru-RU" sz="600">
                <a:solidFill>
                  <a:schemeClr val="bg1"/>
                </a:solidFill>
                <a:latin typeface="Open Sans Condensed"/>
                <a:ea typeface="Open Sans Condensed"/>
                <a:cs typeface="Open Sans Condensed"/>
              </a:rPr>
              <a:t>Риск отсутствия каналов обмена информацией</a:t>
            </a:r>
          </a:p>
        </p:txBody>
      </p:sp>
      <p:sp>
        <p:nvSpPr>
          <p:cNvPr id="20538" name="Прямоугольник 149"/>
          <p:cNvSpPr>
            <a:spLocks noChangeArrowheads="1"/>
          </p:cNvSpPr>
          <p:nvPr/>
        </p:nvSpPr>
        <p:spPr bwMode="auto">
          <a:xfrm>
            <a:off x="234950" y="1651000"/>
            <a:ext cx="1804988" cy="296863"/>
          </a:xfrm>
          <a:prstGeom prst="rect">
            <a:avLst/>
          </a:prstGeom>
          <a:solidFill>
            <a:srgbClr val="D142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9000" tIns="29142" rIns="58285" bIns="29142" anchor="ctr"/>
          <a:lstStyle>
            <a:lvl1pPr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1828800" indent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286000" indent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2743200" indent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200400" indent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334963" algn="l"/>
                <a:tab pos="671513" algn="l"/>
                <a:tab pos="1009650" algn="l"/>
                <a:tab pos="1346200" algn="l"/>
                <a:tab pos="1682750" algn="l"/>
                <a:tab pos="2019300" algn="l"/>
                <a:tab pos="2357438" algn="l"/>
                <a:tab pos="2693988" algn="l"/>
                <a:tab pos="3030538" algn="l"/>
                <a:tab pos="3367088" algn="l"/>
                <a:tab pos="3705225" algn="l"/>
                <a:tab pos="4041775" algn="l"/>
                <a:tab pos="4378325" algn="l"/>
                <a:tab pos="4714875" algn="l"/>
                <a:tab pos="5053013" algn="l"/>
                <a:tab pos="5389563" algn="l"/>
                <a:tab pos="5726113" algn="l"/>
                <a:tab pos="6062663" algn="l"/>
                <a:tab pos="6400800" algn="l"/>
                <a:tab pos="673735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 eaLnBrk="1" hangingPunct="1">
              <a:lnSpc>
                <a:spcPts val="750"/>
              </a:lnSpc>
            </a:pPr>
            <a:r>
              <a:rPr lang="ru-RU" altLang="ru-RU" sz="600">
                <a:solidFill>
                  <a:schemeClr val="bg1"/>
                </a:solidFill>
                <a:latin typeface="Open Sans Condensed"/>
                <a:ea typeface="Open Sans Condensed"/>
                <a:cs typeface="Open Sans Condensed"/>
              </a:rPr>
              <a:t>Риск отсутствия информации в системах источниках</a:t>
            </a:r>
          </a:p>
        </p:txBody>
      </p:sp>
      <p:sp>
        <p:nvSpPr>
          <p:cNvPr id="138" name="Скругленный прямоугольник 137"/>
          <p:cNvSpPr/>
          <p:nvPr/>
        </p:nvSpPr>
        <p:spPr>
          <a:xfrm>
            <a:off x="2568575" y="4459288"/>
            <a:ext cx="923925" cy="147637"/>
          </a:xfrm>
          <a:prstGeom prst="roundRect">
            <a:avLst/>
          </a:prstGeom>
          <a:solidFill>
            <a:srgbClr val="E0EAC0"/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eaLnBrk="1" hangingPunct="1">
              <a:spcBef>
                <a:spcPts val="450"/>
              </a:spcBef>
              <a:defRPr/>
            </a:pPr>
            <a:r>
              <a:rPr lang="ru-RU" sz="600" b="1" dirty="0">
                <a:solidFill>
                  <a:schemeClr val="tx1"/>
                </a:solidFill>
                <a:latin typeface="Open Sans Condensed" pitchFamily="34" charset="0"/>
              </a:rPr>
              <a:t>8 </a:t>
            </a:r>
            <a:r>
              <a:rPr lang="ru-RU" sz="600" dirty="0">
                <a:solidFill>
                  <a:schemeClr val="tx1"/>
                </a:solidFill>
                <a:latin typeface="Open Sans Condensed Light" pitchFamily="34" charset="0"/>
                <a:ea typeface="Open Sans Condensed Light" pitchFamily="34" charset="0"/>
                <a:cs typeface="Open Sans Condensed Light" pitchFamily="34" charset="0"/>
              </a:rPr>
              <a:t>табличного вида</a:t>
            </a:r>
            <a:endParaRPr lang="ru-RU" sz="600" dirty="0">
              <a:solidFill>
                <a:schemeClr val="tx1"/>
              </a:solidFill>
            </a:endParaRPr>
          </a:p>
        </p:txBody>
      </p:sp>
      <p:sp>
        <p:nvSpPr>
          <p:cNvPr id="140" name="Скругленный прямоугольник 139"/>
          <p:cNvSpPr/>
          <p:nvPr/>
        </p:nvSpPr>
        <p:spPr>
          <a:xfrm>
            <a:off x="2568575" y="4662488"/>
            <a:ext cx="1108075" cy="153987"/>
          </a:xfrm>
          <a:prstGeom prst="roundRect">
            <a:avLst/>
          </a:prstGeom>
          <a:solidFill>
            <a:srgbClr val="DCE7B7"/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eaLnBrk="1" hangingPunct="1">
              <a:spcBef>
                <a:spcPts val="450"/>
              </a:spcBef>
              <a:defRPr/>
            </a:pPr>
            <a:r>
              <a:rPr lang="ru-RU" sz="600" b="1" dirty="0">
                <a:solidFill>
                  <a:schemeClr val="tx1"/>
                </a:solidFill>
                <a:latin typeface="Open Sans Condensed" pitchFamily="34" charset="0"/>
              </a:rPr>
              <a:t>5 </a:t>
            </a:r>
            <a:r>
              <a:rPr lang="ru-RU" sz="600" dirty="0">
                <a:solidFill>
                  <a:schemeClr val="tx1"/>
                </a:solidFill>
                <a:latin typeface="Open Sans Condensed Light" pitchFamily="34" charset="0"/>
                <a:ea typeface="Open Sans Condensed Light" pitchFamily="34" charset="0"/>
                <a:cs typeface="Open Sans Condensed Light" pitchFamily="34" charset="0"/>
              </a:rPr>
              <a:t>с набором </a:t>
            </a:r>
            <a:r>
              <a:rPr lang="ru-RU" sz="600" dirty="0" err="1">
                <a:solidFill>
                  <a:schemeClr val="tx1"/>
                </a:solidFill>
                <a:latin typeface="Open Sans Condensed Light" pitchFamily="34" charset="0"/>
                <a:ea typeface="Open Sans Condensed Light" pitchFamily="34" charset="0"/>
                <a:cs typeface="Open Sans Condensed Light" pitchFamily="34" charset="0"/>
              </a:rPr>
              <a:t>инфографики</a:t>
            </a:r>
            <a:endParaRPr lang="ru-RU" sz="600" dirty="0">
              <a:solidFill>
                <a:schemeClr val="tx1"/>
              </a:solidFill>
            </a:endParaRPr>
          </a:p>
        </p:txBody>
      </p:sp>
      <p:pic>
        <p:nvPicPr>
          <p:cNvPr id="99" name="Picture 2"/>
          <p:cNvPicPr>
            <a:picLocks noChangeAspect="1" noChangeArrowheads="1"/>
          </p:cNvPicPr>
          <p:nvPr/>
        </p:nvPicPr>
        <p:blipFill rotWithShape="1">
          <a:blip r:embed="rId8"/>
          <a:srcRect r="17827"/>
          <a:stretch/>
        </p:blipFill>
        <p:spPr bwMode="auto">
          <a:xfrm>
            <a:off x="3684588" y="4271963"/>
            <a:ext cx="1157287" cy="674687"/>
          </a:xfrm>
          <a:prstGeom prst="rect">
            <a:avLst/>
          </a:prstGeom>
          <a:noFill/>
          <a:ln w="3175">
            <a:solidFill>
              <a:schemeClr val="bg1">
                <a:lumMod val="6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2" name="Рисунок 198" descr="http://fmredmine.krista.ru/attachments/download/21116/RF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0063" y="4262438"/>
            <a:ext cx="930275" cy="70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3" name="Рисунок 112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6388" y="4049713"/>
            <a:ext cx="1058862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4" name="Рисунок 142" descr="C:\Go\20160507\Артюхин\Gr\gr_5.jp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83" b="5231"/>
          <a:stretch>
            <a:fillRect/>
          </a:stretch>
        </p:blipFill>
        <p:spPr bwMode="auto">
          <a:xfrm>
            <a:off x="7829550" y="3906838"/>
            <a:ext cx="1035050" cy="53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5" name="Picture 3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8575" y="4106863"/>
            <a:ext cx="908050" cy="298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6" name="Рисунок 81" descr="1486651281_warning.png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150" y="1349375"/>
            <a:ext cx="41275" cy="13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7" name="Рисунок 82" descr="1486651281_warning.png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150" y="977900"/>
            <a:ext cx="41275" cy="13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8" name="Рисунок 94" descr="1486651281_warning.png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150" y="1731963"/>
            <a:ext cx="41275" cy="13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8" name="Стрелка влево 97"/>
          <p:cNvSpPr/>
          <p:nvPr/>
        </p:nvSpPr>
        <p:spPr>
          <a:xfrm flipV="1">
            <a:off x="5356225" y="2649538"/>
            <a:ext cx="485775" cy="215900"/>
          </a:xfrm>
          <a:prstGeom prst="leftArrow">
            <a:avLst/>
          </a:prstGeom>
          <a:solidFill>
            <a:srgbClr val="82BDD0"/>
          </a:solidFill>
          <a:ln w="9525" cap="flat">
            <a:noFill/>
            <a:round/>
            <a:headEnd/>
            <a:tailEnd/>
          </a:ln>
          <a:effectLst/>
        </p:spPr>
        <p:txBody>
          <a:bodyPr lIns="58320" tIns="29160" rIns="58320" bIns="29160" anchor="ctr"/>
          <a:lstStyle/>
          <a:p>
            <a:pPr marL="81000" indent="135000" algn="ctr" defTabSz="815579" eaLnBrk="1" hangingPunct="1">
              <a:lnSpc>
                <a:spcPct val="86000"/>
              </a:lnSpc>
              <a:buClr>
                <a:srgbClr val="000000"/>
              </a:buClr>
              <a:buSzPct val="100000"/>
              <a:tabLst>
                <a:tab pos="0" algn="l"/>
                <a:tab pos="335756" algn="l"/>
                <a:tab pos="672704" algn="l"/>
                <a:tab pos="1009650" algn="l"/>
                <a:tab pos="1346597" algn="l"/>
                <a:tab pos="1683544" algn="l"/>
                <a:tab pos="2020491" algn="l"/>
                <a:tab pos="2357438" algn="l"/>
                <a:tab pos="2694385" algn="l"/>
                <a:tab pos="3031331" algn="l"/>
                <a:tab pos="3368279" algn="l"/>
                <a:tab pos="3705225" algn="l"/>
                <a:tab pos="4042172" algn="l"/>
                <a:tab pos="4379119" algn="l"/>
                <a:tab pos="4716066" algn="l"/>
                <a:tab pos="5053013" algn="l"/>
                <a:tab pos="5389960" algn="l"/>
                <a:tab pos="5726906" algn="l"/>
                <a:tab pos="6063854" algn="l"/>
                <a:tab pos="6400800" algn="l"/>
                <a:tab pos="6737747" algn="l"/>
              </a:tabLst>
              <a:defRPr/>
            </a:pPr>
            <a:endParaRPr lang="ru-RU" altLang="ru-RU" sz="1050" b="1" dirty="0">
              <a:solidFill>
                <a:schemeClr val="bg1"/>
              </a:solidFill>
              <a:latin typeface="Open Sans Condensed" pitchFamily="34" charset="0"/>
              <a:cs typeface="Open Sans Condensed" pitchFamily="34" charset="0"/>
            </a:endParaRPr>
          </a:p>
        </p:txBody>
      </p:sp>
      <p:sp>
        <p:nvSpPr>
          <p:cNvPr id="116" name="Скругленный прямоугольник 115"/>
          <p:cNvSpPr/>
          <p:nvPr/>
        </p:nvSpPr>
        <p:spPr>
          <a:xfrm>
            <a:off x="3305175" y="1208088"/>
            <a:ext cx="1944688" cy="157162"/>
          </a:xfrm>
          <a:prstGeom prst="roundRect">
            <a:avLst/>
          </a:prstGeom>
          <a:solidFill>
            <a:srgbClr val="F5E8C7"/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eaLnBrk="1" hangingPunct="1">
              <a:spcBef>
                <a:spcPts val="450"/>
              </a:spcBef>
              <a:defRPr/>
            </a:pPr>
            <a:r>
              <a:rPr lang="ru-RU" sz="600" dirty="0">
                <a:solidFill>
                  <a:schemeClr val="tx1"/>
                </a:solidFill>
                <a:latin typeface="Open Sans Condensed Light" pitchFamily="34" charset="0"/>
                <a:ea typeface="Open Sans Condensed Light" pitchFamily="34" charset="0"/>
                <a:cs typeface="Open Sans Condensed Light" pitchFamily="34" charset="0"/>
              </a:rPr>
              <a:t>Простой вид информации – </a:t>
            </a:r>
            <a:r>
              <a:rPr lang="ru-RU" sz="600" b="1" dirty="0">
                <a:solidFill>
                  <a:schemeClr val="tx1"/>
                </a:solidFill>
                <a:latin typeface="Open Sans Condensed" pitchFamily="34" charset="0"/>
                <a:ea typeface="Open Sans Condensed Light" pitchFamily="34" charset="0"/>
                <a:cs typeface="Open Sans Condensed Light" pitchFamily="34" charset="0"/>
              </a:rPr>
              <a:t>16 источников</a:t>
            </a:r>
            <a:endParaRPr lang="ru-RU" sz="600" dirty="0">
              <a:solidFill>
                <a:schemeClr val="tx1"/>
              </a:solidFill>
            </a:endParaRPr>
          </a:p>
        </p:txBody>
      </p:sp>
      <p:sp>
        <p:nvSpPr>
          <p:cNvPr id="117" name="Скругленный прямоугольник 116"/>
          <p:cNvSpPr/>
          <p:nvPr/>
        </p:nvSpPr>
        <p:spPr>
          <a:xfrm>
            <a:off x="3305175" y="1408113"/>
            <a:ext cx="1944688" cy="157162"/>
          </a:xfrm>
          <a:prstGeom prst="roundRect">
            <a:avLst/>
          </a:prstGeom>
          <a:solidFill>
            <a:srgbClr val="F5E8C7"/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eaLnBrk="1" hangingPunct="1">
              <a:spcBef>
                <a:spcPts val="450"/>
              </a:spcBef>
              <a:defRPr/>
            </a:pPr>
            <a:r>
              <a:rPr lang="ru-RU" sz="600" dirty="0">
                <a:solidFill>
                  <a:schemeClr val="tx1"/>
                </a:solidFill>
                <a:latin typeface="Open Sans Condensed Light" pitchFamily="34" charset="0"/>
                <a:ea typeface="Open Sans Condensed Light" pitchFamily="34" charset="0"/>
                <a:cs typeface="Open Sans Condensed Light" pitchFamily="34" charset="0"/>
              </a:rPr>
              <a:t>Сложный вид информации – </a:t>
            </a:r>
            <a:r>
              <a:rPr lang="ru-RU" sz="600" b="1" dirty="0">
                <a:solidFill>
                  <a:schemeClr val="tx1"/>
                </a:solidFill>
                <a:latin typeface="Open Sans Condensed" pitchFamily="34" charset="0"/>
                <a:ea typeface="Open Sans Condensed Light" pitchFamily="34" charset="0"/>
                <a:cs typeface="Open Sans Condensed Light" pitchFamily="34" charset="0"/>
              </a:rPr>
              <a:t>8 источников</a:t>
            </a:r>
            <a:endParaRPr lang="ru-RU" sz="600" dirty="0">
              <a:solidFill>
                <a:schemeClr val="tx1"/>
              </a:solidFill>
            </a:endParaRPr>
          </a:p>
        </p:txBody>
      </p:sp>
      <p:sp>
        <p:nvSpPr>
          <p:cNvPr id="118" name="Скругленный прямоугольник 117"/>
          <p:cNvSpPr/>
          <p:nvPr/>
        </p:nvSpPr>
        <p:spPr>
          <a:xfrm>
            <a:off x="3305175" y="1612900"/>
            <a:ext cx="1944688" cy="158750"/>
          </a:xfrm>
          <a:prstGeom prst="roundRect">
            <a:avLst/>
          </a:prstGeom>
          <a:solidFill>
            <a:srgbClr val="F5E8C7"/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eaLnBrk="1" hangingPunct="1">
              <a:spcBef>
                <a:spcPts val="450"/>
              </a:spcBef>
              <a:defRPr/>
            </a:pPr>
            <a:r>
              <a:rPr lang="ru-RU" sz="600" dirty="0">
                <a:solidFill>
                  <a:schemeClr val="tx1"/>
                </a:solidFill>
                <a:latin typeface="Open Sans Condensed Light" pitchFamily="34" charset="0"/>
                <a:ea typeface="Open Sans Condensed Light" pitchFamily="34" charset="0"/>
                <a:cs typeface="Open Sans Condensed Light" pitchFamily="34" charset="0"/>
              </a:rPr>
              <a:t>Сложный справочник – </a:t>
            </a:r>
            <a:r>
              <a:rPr lang="ru-RU" sz="600" b="1" dirty="0">
                <a:solidFill>
                  <a:schemeClr val="tx1"/>
                </a:solidFill>
                <a:latin typeface="Open Sans Condensed" pitchFamily="34" charset="0"/>
                <a:ea typeface="Open Sans Condensed Light" pitchFamily="34" charset="0"/>
                <a:cs typeface="Open Sans Condensed Light" pitchFamily="34" charset="0"/>
              </a:rPr>
              <a:t>7 источников</a:t>
            </a:r>
            <a:endParaRPr lang="ru-RU" sz="600" dirty="0">
              <a:solidFill>
                <a:schemeClr val="tx1"/>
              </a:solidFill>
            </a:endParaRPr>
          </a:p>
        </p:txBody>
      </p:sp>
      <p:pic>
        <p:nvPicPr>
          <p:cNvPr id="20553" name="Рисунок 118" descr="1486657422_database.png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0013" y="1209675"/>
            <a:ext cx="463550" cy="566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54" name="Рисунок 121" descr="1486657651_gear.png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0888" y="1350963"/>
            <a:ext cx="419100" cy="41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55" name="Рисунок 125" descr="1486657651_gear.png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853827">
            <a:off x="6188075" y="1235075"/>
            <a:ext cx="266700" cy="26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56" name="Рисунок 126" descr="куб.png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0375" y="2100263"/>
            <a:ext cx="655638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4" name="Скругленный прямоугольник 143"/>
          <p:cNvSpPr/>
          <p:nvPr/>
        </p:nvSpPr>
        <p:spPr>
          <a:xfrm>
            <a:off x="5900738" y="3368675"/>
            <a:ext cx="1106487" cy="157163"/>
          </a:xfrm>
          <a:prstGeom prst="roundRect">
            <a:avLst/>
          </a:prstGeom>
          <a:solidFill>
            <a:srgbClr val="F5E8C7"/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eaLnBrk="1" hangingPunct="1">
              <a:spcBef>
                <a:spcPts val="450"/>
              </a:spcBef>
              <a:defRPr/>
            </a:pPr>
            <a:r>
              <a:rPr lang="ru-RU" sz="600" b="1" dirty="0">
                <a:solidFill>
                  <a:schemeClr val="tx1"/>
                </a:solidFill>
                <a:latin typeface="Open Sans Condensed" pitchFamily="34" charset="0"/>
                <a:ea typeface="Open Sans Condensed Light" pitchFamily="34" charset="0"/>
                <a:cs typeface="Open Sans Condensed Light" pitchFamily="34" charset="0"/>
              </a:rPr>
              <a:t>6 </a:t>
            </a:r>
            <a:r>
              <a:rPr lang="ru-RU" sz="600" dirty="0">
                <a:solidFill>
                  <a:schemeClr val="tx1"/>
                </a:solidFill>
                <a:latin typeface="Open Sans Condensed Light" pitchFamily="34" charset="0"/>
                <a:ea typeface="Open Sans Condensed Light" pitchFamily="34" charset="0"/>
                <a:cs typeface="Open Sans Condensed Light" pitchFamily="34" charset="0"/>
              </a:rPr>
              <a:t>способов визуализации</a:t>
            </a:r>
            <a:endParaRPr lang="ru-RU" sz="600" dirty="0">
              <a:solidFill>
                <a:schemeClr val="tx1"/>
              </a:solidFill>
            </a:endParaRPr>
          </a:p>
        </p:txBody>
      </p:sp>
      <p:sp>
        <p:nvSpPr>
          <p:cNvPr id="147" name="Скругленный прямоугольник 146"/>
          <p:cNvSpPr/>
          <p:nvPr/>
        </p:nvSpPr>
        <p:spPr>
          <a:xfrm>
            <a:off x="7083425" y="3362325"/>
            <a:ext cx="1241425" cy="158750"/>
          </a:xfrm>
          <a:prstGeom prst="roundRect">
            <a:avLst/>
          </a:prstGeom>
          <a:solidFill>
            <a:srgbClr val="F5E8C7"/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eaLnBrk="1" hangingPunct="1">
              <a:spcBef>
                <a:spcPts val="450"/>
              </a:spcBef>
              <a:defRPr/>
            </a:pPr>
            <a:r>
              <a:rPr lang="ru-RU" sz="600" b="1" dirty="0">
                <a:solidFill>
                  <a:schemeClr val="tx1"/>
                </a:solidFill>
                <a:latin typeface="Open Sans Condensed" pitchFamily="34" charset="0"/>
                <a:ea typeface="Open Sans Condensed Light" pitchFamily="34" charset="0"/>
                <a:cs typeface="Open Sans Condensed Light" pitchFamily="34" charset="0"/>
              </a:rPr>
              <a:t>135 </a:t>
            </a:r>
            <a:r>
              <a:rPr lang="ru-RU" sz="600" dirty="0">
                <a:solidFill>
                  <a:schemeClr val="tx1"/>
                </a:solidFill>
                <a:latin typeface="Open Sans Condensed Light" pitchFamily="34" charset="0"/>
                <a:ea typeface="Open Sans Condensed Light" pitchFamily="34" charset="0"/>
                <a:cs typeface="Open Sans Condensed Light" pitchFamily="34" charset="0"/>
              </a:rPr>
              <a:t>аналитических отчетов</a:t>
            </a:r>
            <a:endParaRPr lang="ru-RU" sz="600" dirty="0">
              <a:solidFill>
                <a:schemeClr val="tx1"/>
              </a:solidFill>
            </a:endParaRPr>
          </a:p>
        </p:txBody>
      </p:sp>
      <p:pic>
        <p:nvPicPr>
          <p:cNvPr id="20559" name="Picture 2" descr="D:\КАТЯ\Задачи\Госсовет\коробки\поручения.png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763" y="4183063"/>
            <a:ext cx="639762" cy="788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1" name="Стрелка влево 150"/>
          <p:cNvSpPr/>
          <p:nvPr/>
        </p:nvSpPr>
        <p:spPr>
          <a:xfrm flipV="1">
            <a:off x="5367338" y="3281363"/>
            <a:ext cx="485775" cy="214312"/>
          </a:xfrm>
          <a:prstGeom prst="leftArrow">
            <a:avLst/>
          </a:prstGeom>
          <a:solidFill>
            <a:srgbClr val="ECD6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000" tIns="108000" bIns="27000"/>
          <a:lstStyle/>
          <a:p>
            <a:pPr marL="81000" indent="135000" algn="ctr" defTabSz="815579" eaLnBrk="1" hangingPunct="1">
              <a:lnSpc>
                <a:spcPct val="86000"/>
              </a:lnSpc>
              <a:buClr>
                <a:srgbClr val="000000"/>
              </a:buClr>
              <a:buSzPct val="100000"/>
              <a:tabLst>
                <a:tab pos="0" algn="l"/>
                <a:tab pos="335756" algn="l"/>
                <a:tab pos="672704" algn="l"/>
                <a:tab pos="1009650" algn="l"/>
                <a:tab pos="1346597" algn="l"/>
                <a:tab pos="1683544" algn="l"/>
                <a:tab pos="2020491" algn="l"/>
                <a:tab pos="2357438" algn="l"/>
                <a:tab pos="2694385" algn="l"/>
                <a:tab pos="3031331" algn="l"/>
                <a:tab pos="3368279" algn="l"/>
                <a:tab pos="3705225" algn="l"/>
                <a:tab pos="4042172" algn="l"/>
                <a:tab pos="4379119" algn="l"/>
                <a:tab pos="4716066" algn="l"/>
                <a:tab pos="5053013" algn="l"/>
                <a:tab pos="5389960" algn="l"/>
                <a:tab pos="5726906" algn="l"/>
                <a:tab pos="6063854" algn="l"/>
                <a:tab pos="6400800" algn="l"/>
                <a:tab pos="6737747" algn="l"/>
              </a:tabLst>
              <a:defRPr/>
            </a:pPr>
            <a:endParaRPr lang="ru-RU" altLang="ru-RU" sz="900" dirty="0">
              <a:latin typeface="Open Sans Condensed Light" pitchFamily="34" charset="0"/>
              <a:cs typeface="Open Sans Condensed Light" pitchFamily="34" charset="0"/>
            </a:endParaRPr>
          </a:p>
        </p:txBody>
      </p:sp>
      <p:sp>
        <p:nvSpPr>
          <p:cNvPr id="152" name="Стрелка влево 151"/>
          <p:cNvSpPr/>
          <p:nvPr/>
        </p:nvSpPr>
        <p:spPr>
          <a:xfrm flipH="1" flipV="1">
            <a:off x="3106738" y="2820988"/>
            <a:ext cx="431800" cy="214312"/>
          </a:xfrm>
          <a:prstGeom prst="leftArrow">
            <a:avLst/>
          </a:prstGeom>
          <a:solidFill>
            <a:srgbClr val="82BDD0"/>
          </a:solidFill>
          <a:ln w="9525" cap="flat">
            <a:noFill/>
            <a:round/>
            <a:headEnd/>
            <a:tailEnd/>
          </a:ln>
          <a:effectLst/>
        </p:spPr>
        <p:txBody>
          <a:bodyPr lIns="58320" tIns="29160" rIns="58320" bIns="29160" anchor="ctr"/>
          <a:lstStyle/>
          <a:p>
            <a:pPr marL="81000" indent="135000" algn="ctr" defTabSz="815579" eaLnBrk="1" hangingPunct="1">
              <a:lnSpc>
                <a:spcPct val="86000"/>
              </a:lnSpc>
              <a:buClr>
                <a:srgbClr val="000000"/>
              </a:buClr>
              <a:buSzPct val="100000"/>
              <a:tabLst>
                <a:tab pos="0" algn="l"/>
                <a:tab pos="335756" algn="l"/>
                <a:tab pos="672704" algn="l"/>
                <a:tab pos="1009650" algn="l"/>
                <a:tab pos="1346597" algn="l"/>
                <a:tab pos="1683544" algn="l"/>
                <a:tab pos="2020491" algn="l"/>
                <a:tab pos="2357438" algn="l"/>
                <a:tab pos="2694385" algn="l"/>
                <a:tab pos="3031331" algn="l"/>
                <a:tab pos="3368279" algn="l"/>
                <a:tab pos="3705225" algn="l"/>
                <a:tab pos="4042172" algn="l"/>
                <a:tab pos="4379119" algn="l"/>
                <a:tab pos="4716066" algn="l"/>
                <a:tab pos="5053013" algn="l"/>
                <a:tab pos="5389960" algn="l"/>
                <a:tab pos="5726906" algn="l"/>
                <a:tab pos="6063854" algn="l"/>
                <a:tab pos="6400800" algn="l"/>
                <a:tab pos="6737747" algn="l"/>
              </a:tabLst>
              <a:defRPr/>
            </a:pPr>
            <a:endParaRPr lang="ru-RU" altLang="ru-RU" sz="1050" b="1" dirty="0">
              <a:solidFill>
                <a:schemeClr val="bg1"/>
              </a:solidFill>
              <a:latin typeface="Open Sans Condensed" pitchFamily="34" charset="0"/>
              <a:cs typeface="Open Sans Condensed" pitchFamily="34" charset="0"/>
            </a:endParaRPr>
          </a:p>
        </p:txBody>
      </p:sp>
      <p:pic>
        <p:nvPicPr>
          <p:cNvPr id="20562" name="Рисунок 86" descr="хз-чо_2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6288" y="2511425"/>
            <a:ext cx="754062" cy="846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63" name="Picture 3" descr="D:\Akimov\ПИАО\Документация по ПИАО\Презентации\Совещание у Гуральникова\Материалы\Логотип.png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2638" y="1839913"/>
            <a:ext cx="2209800" cy="868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64" name="Рисунок 1"/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0038" y="4560888"/>
            <a:ext cx="533400" cy="515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title"/>
          </p:nvPr>
        </p:nvSpPr>
        <p:spPr>
          <a:xfrm>
            <a:off x="3003550" y="26988"/>
            <a:ext cx="6100763" cy="363537"/>
          </a:xfrm>
        </p:spPr>
        <p:txBody>
          <a:bodyPr/>
          <a:lstStyle/>
          <a:p>
            <a:pPr algn="ctr">
              <a:defRPr/>
            </a:pPr>
            <a:r>
              <a:rPr lang="ru-RU" sz="16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Подсистема финансового </a:t>
            </a:r>
            <a:r>
              <a:rPr lang="ru-RU" sz="1600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контроля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25438" y="1535113"/>
            <a:ext cx="8713787" cy="2557462"/>
          </a:xfrm>
          <a:prstGeom prst="roundRect">
            <a:avLst>
              <a:gd name="adj" fmla="val 4472"/>
            </a:avLst>
          </a:prstGeom>
          <a:noFill/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hangingPunct="1">
              <a:defRPr/>
            </a:pPr>
            <a:endParaRPr lang="ru-RU"/>
          </a:p>
        </p:txBody>
      </p:sp>
      <p:pic>
        <p:nvPicPr>
          <p:cNvPr id="21508" name="Picture 2" descr="E:\Tanya\WORK WORK\Презентация\2013.10.30_Управление закупками (Минфин)\лого - копия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488" y="881063"/>
            <a:ext cx="2416175" cy="668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Скругленный прямоугольник 21"/>
          <p:cNvSpPr/>
          <p:nvPr/>
        </p:nvSpPr>
        <p:spPr>
          <a:xfrm>
            <a:off x="584200" y="2270125"/>
            <a:ext cx="1408113" cy="376238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hangingPunct="1">
              <a:defRPr/>
            </a:pPr>
            <a:r>
              <a:rPr lang="ru-RU" sz="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Подсистема бюджетного планирования</a:t>
            </a:r>
            <a:endParaRPr lang="ru-RU" sz="7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617538" y="3633788"/>
            <a:ext cx="1408112" cy="376237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hangingPunct="1">
              <a:defRPr/>
            </a:pPr>
            <a:r>
              <a:rPr lang="ru-RU" sz="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Подсистема управления доходами</a:t>
            </a:r>
            <a:endParaRPr lang="ru-RU" sz="7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5929313" y="1127125"/>
            <a:ext cx="2119312" cy="261938"/>
          </a:xfrm>
          <a:prstGeom prst="roundRect">
            <a:avLst/>
          </a:prstGeom>
          <a:noFill/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hangingPunct="1">
              <a:defRPr/>
            </a:pPr>
            <a:r>
              <a:rPr lang="ru-RU" sz="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Единый портал бюджетной системы РФ</a:t>
            </a:r>
            <a:endParaRPr lang="ru-RU" sz="7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Скругленный прямоугольник 30"/>
          <p:cNvSpPr/>
          <p:nvPr/>
        </p:nvSpPr>
        <p:spPr>
          <a:xfrm>
            <a:off x="587375" y="1800225"/>
            <a:ext cx="1408113" cy="376238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hangingPunct="1">
              <a:defRPr/>
            </a:pPr>
            <a:r>
              <a:rPr lang="ru-RU" sz="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Подсистема управления расходами</a:t>
            </a:r>
            <a:endParaRPr lang="ru-RU" sz="7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587375" y="2716213"/>
            <a:ext cx="1408113" cy="376237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hangingPunct="1">
              <a:defRPr/>
            </a:pPr>
            <a:r>
              <a:rPr lang="ru-RU" sz="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Подсистема долгом и финансовыми активами </a:t>
            </a:r>
            <a:endParaRPr lang="ru-RU" sz="7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611188" y="3195638"/>
            <a:ext cx="1406525" cy="376237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hangingPunct="1">
              <a:defRPr/>
            </a:pPr>
            <a:r>
              <a:rPr lang="ru-RU" sz="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Подсистема управления денежными средствами</a:t>
            </a:r>
            <a:endParaRPr lang="ru-RU" sz="7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7285038" y="3633788"/>
            <a:ext cx="1408112" cy="376237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hangingPunct="1">
              <a:defRPr/>
            </a:pPr>
            <a:r>
              <a:rPr lang="ru-RU" sz="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Подсистема управления закупками</a:t>
            </a:r>
            <a:endParaRPr lang="ru-RU" sz="7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Двойная стрелка влево/вправо 48"/>
          <p:cNvSpPr/>
          <p:nvPr/>
        </p:nvSpPr>
        <p:spPr>
          <a:xfrm>
            <a:off x="2176463" y="3746500"/>
            <a:ext cx="357187" cy="206375"/>
          </a:xfrm>
          <a:prstGeom prst="leftRightArrow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68580" tIns="34290" rIns="68580" bIns="34290" anchor="ctr"/>
          <a:lstStyle/>
          <a:p>
            <a:pPr algn="ctr" eaLnBrk="1" hangingPunct="1">
              <a:defRPr/>
            </a:pPr>
            <a:endParaRPr lang="ru-RU"/>
          </a:p>
        </p:txBody>
      </p:sp>
      <p:sp>
        <p:nvSpPr>
          <p:cNvPr id="50" name="Двойная стрелка влево/вправо 49"/>
          <p:cNvSpPr/>
          <p:nvPr/>
        </p:nvSpPr>
        <p:spPr>
          <a:xfrm>
            <a:off x="2165350" y="2360613"/>
            <a:ext cx="357188" cy="206375"/>
          </a:xfrm>
          <a:prstGeom prst="leftRightArrow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68580" tIns="34290" rIns="68580" bIns="34290" anchor="ctr"/>
          <a:lstStyle/>
          <a:p>
            <a:pPr algn="ctr" eaLnBrk="1" hangingPunct="1">
              <a:defRPr/>
            </a:pPr>
            <a:endParaRPr lang="ru-RU"/>
          </a:p>
        </p:txBody>
      </p:sp>
      <p:sp>
        <p:nvSpPr>
          <p:cNvPr id="51" name="Двойная стрелка влево/вправо 50"/>
          <p:cNvSpPr/>
          <p:nvPr/>
        </p:nvSpPr>
        <p:spPr>
          <a:xfrm>
            <a:off x="2165350" y="2832100"/>
            <a:ext cx="357188" cy="206375"/>
          </a:xfrm>
          <a:prstGeom prst="leftRightArrow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68580" tIns="34290" rIns="68580" bIns="34290" anchor="ctr"/>
          <a:lstStyle/>
          <a:p>
            <a:pPr algn="ctr" eaLnBrk="1" hangingPunct="1">
              <a:defRPr/>
            </a:pPr>
            <a:endParaRPr lang="ru-RU"/>
          </a:p>
        </p:txBody>
      </p:sp>
      <p:sp>
        <p:nvSpPr>
          <p:cNvPr id="52" name="Двойная стрелка влево/вправо 51"/>
          <p:cNvSpPr/>
          <p:nvPr/>
        </p:nvSpPr>
        <p:spPr>
          <a:xfrm>
            <a:off x="2165350" y="3289300"/>
            <a:ext cx="357188" cy="206375"/>
          </a:xfrm>
          <a:prstGeom prst="leftRightArrow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68580" tIns="34290" rIns="68580" bIns="34290" anchor="ctr"/>
          <a:lstStyle/>
          <a:p>
            <a:pPr algn="ctr" eaLnBrk="1" hangingPunct="1">
              <a:defRPr/>
            </a:pPr>
            <a:endParaRPr lang="ru-RU"/>
          </a:p>
        </p:txBody>
      </p:sp>
      <p:sp>
        <p:nvSpPr>
          <p:cNvPr id="53" name="Двойная стрелка влево/вправо 52"/>
          <p:cNvSpPr/>
          <p:nvPr/>
        </p:nvSpPr>
        <p:spPr>
          <a:xfrm>
            <a:off x="6810375" y="3719513"/>
            <a:ext cx="357188" cy="204787"/>
          </a:xfrm>
          <a:prstGeom prst="leftRightArrow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68580" tIns="34290" rIns="68580" bIns="34290" anchor="ctr"/>
          <a:lstStyle/>
          <a:p>
            <a:pPr algn="ctr" eaLnBrk="1" hangingPunct="1">
              <a:defRPr/>
            </a:pPr>
            <a:endParaRPr lang="ru-RU"/>
          </a:p>
        </p:txBody>
      </p:sp>
      <p:sp>
        <p:nvSpPr>
          <p:cNvPr id="54" name="Двойная стрелка влево/вправо 53"/>
          <p:cNvSpPr/>
          <p:nvPr/>
        </p:nvSpPr>
        <p:spPr>
          <a:xfrm>
            <a:off x="6780213" y="1922463"/>
            <a:ext cx="357187" cy="206375"/>
          </a:xfrm>
          <a:prstGeom prst="leftRightArrow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68580" tIns="34290" rIns="68580" bIns="34290" anchor="ctr"/>
          <a:lstStyle/>
          <a:p>
            <a:pPr algn="ctr" eaLnBrk="1" hangingPunct="1">
              <a:defRPr/>
            </a:pPr>
            <a:endParaRPr lang="ru-RU"/>
          </a:p>
        </p:txBody>
      </p:sp>
      <p:sp>
        <p:nvSpPr>
          <p:cNvPr id="55" name="Двойная стрелка влево/вправо 54"/>
          <p:cNvSpPr/>
          <p:nvPr/>
        </p:nvSpPr>
        <p:spPr>
          <a:xfrm>
            <a:off x="6780213" y="2305050"/>
            <a:ext cx="357187" cy="204788"/>
          </a:xfrm>
          <a:prstGeom prst="leftRightArrow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68580" tIns="34290" rIns="68580" bIns="34290" anchor="ctr"/>
          <a:lstStyle/>
          <a:p>
            <a:pPr algn="ctr" eaLnBrk="1" hangingPunct="1">
              <a:defRPr/>
            </a:pPr>
            <a:endParaRPr lang="ru-RU"/>
          </a:p>
        </p:txBody>
      </p:sp>
      <p:sp>
        <p:nvSpPr>
          <p:cNvPr id="56" name="Двойная стрелка влево/вправо 55"/>
          <p:cNvSpPr/>
          <p:nvPr/>
        </p:nvSpPr>
        <p:spPr>
          <a:xfrm>
            <a:off x="6780213" y="2741613"/>
            <a:ext cx="357187" cy="206375"/>
          </a:xfrm>
          <a:prstGeom prst="leftRightArrow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68580" tIns="34290" rIns="68580" bIns="34290" anchor="ctr"/>
          <a:lstStyle/>
          <a:p>
            <a:pPr algn="ctr" eaLnBrk="1" hangingPunct="1">
              <a:defRPr/>
            </a:pPr>
            <a:endParaRPr lang="ru-RU"/>
          </a:p>
        </p:txBody>
      </p:sp>
      <p:sp>
        <p:nvSpPr>
          <p:cNvPr id="57" name="Двойная стрелка влево/вправо 56"/>
          <p:cNvSpPr/>
          <p:nvPr/>
        </p:nvSpPr>
        <p:spPr>
          <a:xfrm>
            <a:off x="6810375" y="3186113"/>
            <a:ext cx="357188" cy="206375"/>
          </a:xfrm>
          <a:prstGeom prst="leftRightArrow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68580" tIns="34290" rIns="68580" bIns="34290" anchor="ctr"/>
          <a:lstStyle/>
          <a:p>
            <a:pPr algn="ctr" eaLnBrk="1" hangingPunct="1">
              <a:defRPr/>
            </a:pPr>
            <a:endParaRPr lang="ru-RU"/>
          </a:p>
        </p:txBody>
      </p:sp>
      <p:sp>
        <p:nvSpPr>
          <p:cNvPr id="58" name="Двойная стрелка влево/вправо 57"/>
          <p:cNvSpPr/>
          <p:nvPr/>
        </p:nvSpPr>
        <p:spPr>
          <a:xfrm>
            <a:off x="2165350" y="1922463"/>
            <a:ext cx="357188" cy="206375"/>
          </a:xfrm>
          <a:prstGeom prst="leftRightArrow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68580" tIns="34290" rIns="68580" bIns="34290" anchor="ctr"/>
          <a:lstStyle/>
          <a:p>
            <a:pPr algn="ctr" eaLnBrk="1" hangingPunct="1">
              <a:defRPr/>
            </a:pPr>
            <a:endParaRPr lang="ru-RU"/>
          </a:p>
        </p:txBody>
      </p:sp>
      <p:pic>
        <p:nvPicPr>
          <p:cNvPr id="21526" name="Picture 10" descr="http://sparkysite.ru/small/check/check01/scheck59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" y="1901825"/>
            <a:ext cx="204788" cy="19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" name="Скругленный прямоугольник 43"/>
          <p:cNvSpPr/>
          <p:nvPr/>
        </p:nvSpPr>
        <p:spPr>
          <a:xfrm>
            <a:off x="7285038" y="3063875"/>
            <a:ext cx="1408112" cy="5080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hangingPunct="1">
              <a:defRPr/>
            </a:pPr>
            <a:r>
              <a:rPr lang="ru-RU" sz="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Подсистема информационно-аналитического обеспечения</a:t>
            </a:r>
            <a:endParaRPr lang="ru-RU" sz="7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Скругленный прямоугольник 45"/>
          <p:cNvSpPr/>
          <p:nvPr/>
        </p:nvSpPr>
        <p:spPr>
          <a:xfrm>
            <a:off x="7285038" y="2636838"/>
            <a:ext cx="1408112" cy="376237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hangingPunct="1">
              <a:defRPr/>
            </a:pPr>
            <a:r>
              <a:rPr lang="ru-RU" sz="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Подсистема учета и отчетности</a:t>
            </a:r>
            <a:endParaRPr lang="ru-RU" sz="7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Скругленный прямоугольник 46"/>
          <p:cNvSpPr/>
          <p:nvPr/>
        </p:nvSpPr>
        <p:spPr>
          <a:xfrm>
            <a:off x="7285038" y="2181225"/>
            <a:ext cx="1408112" cy="37623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hangingPunct="1">
              <a:defRPr/>
            </a:pPr>
            <a:r>
              <a:rPr lang="ru-RU" sz="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Подсистема управления кадровыми ресурсами</a:t>
            </a:r>
            <a:endParaRPr lang="ru-RU" sz="7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Скругленный прямоугольник 47"/>
          <p:cNvSpPr/>
          <p:nvPr/>
        </p:nvSpPr>
        <p:spPr>
          <a:xfrm>
            <a:off x="7292975" y="1752600"/>
            <a:ext cx="1408113" cy="37623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hangingPunct="1">
              <a:defRPr/>
            </a:pPr>
            <a:r>
              <a:rPr lang="ru-RU" sz="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Подсистема управления нефинансовыми активами</a:t>
            </a:r>
            <a:endParaRPr lang="ru-RU" sz="7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1531" name="Picture 10" descr="http://sparkysite.ru/small/check/check01/scheck59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" y="2311400"/>
            <a:ext cx="204788" cy="19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32" name="Picture 10" descr="http://sparkysite.ru/small/check/check01/scheck59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93150" y="2703513"/>
            <a:ext cx="204788" cy="19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33" name="Picture 10" descr="http://sparkysite.ru/small/check/check01/scheck59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1088" y="3700463"/>
            <a:ext cx="204787" cy="195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9" name="Объект 5"/>
          <p:cNvGraphicFramePr>
            <a:graphicFrameLocks/>
          </p:cNvGraphicFramePr>
          <p:nvPr/>
        </p:nvGraphicFramePr>
        <p:xfrm>
          <a:off x="3004236" y="1162944"/>
          <a:ext cx="3321425" cy="29676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59" name="Стрелка вправо 58"/>
          <p:cNvSpPr/>
          <p:nvPr/>
        </p:nvSpPr>
        <p:spPr>
          <a:xfrm rot="5400000">
            <a:off x="6267451" y="1416050"/>
            <a:ext cx="260350" cy="238125"/>
          </a:xfrm>
          <a:prstGeom prst="rightArrow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68580" tIns="34290" rIns="68580" bIns="34290" anchor="ctr"/>
          <a:lstStyle/>
          <a:p>
            <a:pPr algn="ctr" eaLnBrk="1" hangingPunct="1">
              <a:defRPr/>
            </a:pPr>
            <a:endParaRPr lang="ru-RU" sz="800" b="1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1536" name="Рисунок 3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425" y="3022600"/>
            <a:ext cx="839788" cy="968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37" name="Рисунок 4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3975" y="1665288"/>
            <a:ext cx="801688" cy="801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38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7019925" y="4813300"/>
            <a:ext cx="2057400" cy="2746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EC0A78E1-2E7E-4029-BB63-7648E2A09685}" type="slidenum">
              <a:rPr lang="ru-RU" altLang="ru-RU" sz="10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18</a:t>
            </a:fld>
            <a:endParaRPr lang="ru-RU" altLang="ru-RU" sz="1000" b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Скругленный прямоугольник 9"/>
          <p:cNvSpPr/>
          <p:nvPr/>
        </p:nvSpPr>
        <p:spPr>
          <a:xfrm>
            <a:off x="966788" y="908050"/>
            <a:ext cx="7812087" cy="398462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eaLnBrk="1" hangingPunct="1">
              <a:defRPr/>
            </a:pPr>
            <a:r>
              <a:rPr lang="ru-RU" altLang="ru-RU" sz="1200" b="1" dirty="0">
                <a:solidFill>
                  <a:srgbClr val="0A2E8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Обеспечена технологическая возможность централизованного начисления заработной платы ТОФК сотрудниками ФКУ «ЦОКР» </a:t>
            </a:r>
            <a:r>
              <a:rPr lang="ru-RU" altLang="ru-RU" sz="12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1 января 2017 года</a:t>
            </a:r>
          </a:p>
          <a:p>
            <a:pPr algn="just" eaLnBrk="1" hangingPunct="1">
              <a:defRPr/>
            </a:pPr>
            <a:endParaRPr lang="ru-RU" altLang="ru-RU" sz="1200" b="1" dirty="0">
              <a:solidFill>
                <a:srgbClr val="0A2E88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>
              <a:defRPr/>
            </a:pPr>
            <a:r>
              <a:rPr lang="ru-RU" altLang="ru-RU" sz="1200" b="1" dirty="0">
                <a:solidFill>
                  <a:srgbClr val="0A2E8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Разработана централизованная ИС </a:t>
            </a:r>
            <a:r>
              <a:rPr lang="ru-RU" altLang="ru-RU" sz="1200" dirty="0">
                <a:solidFill>
                  <a:srgbClr val="0A2E8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составе 4-х подсистем</a:t>
            </a:r>
            <a:r>
              <a:rPr lang="ru-RU" altLang="ru-RU" sz="1200" b="1" dirty="0">
                <a:solidFill>
                  <a:srgbClr val="0A2E8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lvl="1" algn="just" eaLnBrk="1" hangingPunct="1">
              <a:defRPr/>
            </a:pPr>
            <a:r>
              <a:rPr lang="ru-RU" altLang="ru-RU" sz="1200" dirty="0">
                <a:solidFill>
                  <a:srgbClr val="0A2E8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Завершена разработка  централизованных подсистем: Учет нефинансовых активов  «</a:t>
            </a:r>
            <a:r>
              <a:rPr lang="ru-RU" altLang="ru-RU" sz="12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УНФА</a:t>
            </a:r>
            <a:r>
              <a:rPr lang="ru-RU" altLang="ru-RU" sz="1200" dirty="0">
                <a:solidFill>
                  <a:srgbClr val="0A2E8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», Учет и Отчетность «</a:t>
            </a:r>
            <a:r>
              <a:rPr lang="ru-RU" altLang="ru-RU" sz="1200" b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УиО</a:t>
            </a:r>
            <a:r>
              <a:rPr lang="ru-RU" altLang="ru-RU" sz="1200" dirty="0">
                <a:solidFill>
                  <a:srgbClr val="0A2E8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», Зарплата и Кадры «</a:t>
            </a:r>
            <a:r>
              <a:rPr lang="ru-RU" altLang="ru-RU" sz="1200" b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ЗиК</a:t>
            </a:r>
            <a:r>
              <a:rPr lang="ru-RU" altLang="ru-RU" sz="1200" dirty="0">
                <a:solidFill>
                  <a:srgbClr val="0A2E8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 lvl="1" algn="just" eaLnBrk="1" hangingPunct="1">
              <a:defRPr/>
            </a:pPr>
            <a:r>
              <a:rPr lang="ru-RU" altLang="ru-RU" sz="1200" dirty="0">
                <a:solidFill>
                  <a:srgbClr val="0A2E8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Разработано: </a:t>
            </a:r>
            <a:r>
              <a:rPr lang="ru-RU" altLang="ru-RU" sz="12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более 210 </a:t>
            </a:r>
            <a:r>
              <a:rPr lang="ru-RU" altLang="ru-RU" sz="1200" dirty="0">
                <a:solidFill>
                  <a:srgbClr val="0A2E8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бизнес процессов, </a:t>
            </a:r>
            <a:r>
              <a:rPr lang="ru-RU" altLang="ru-RU" sz="12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более 530 </a:t>
            </a:r>
            <a:r>
              <a:rPr lang="ru-RU" altLang="ru-RU" sz="1200" dirty="0">
                <a:solidFill>
                  <a:srgbClr val="0A2E8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формуляров, </a:t>
            </a:r>
            <a:r>
              <a:rPr lang="ru-RU" altLang="ru-RU" sz="12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более 300 </a:t>
            </a:r>
            <a:r>
              <a:rPr lang="ru-RU" altLang="ru-RU" sz="1200" dirty="0">
                <a:solidFill>
                  <a:srgbClr val="0A2E8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справочников, </a:t>
            </a:r>
            <a:r>
              <a:rPr lang="ru-RU" altLang="ru-RU" sz="12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более 300 </a:t>
            </a:r>
            <a:r>
              <a:rPr lang="ru-RU" altLang="ru-RU" sz="1200" dirty="0">
                <a:solidFill>
                  <a:srgbClr val="0A2E8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отчетов.</a:t>
            </a:r>
          </a:p>
          <a:p>
            <a:pPr lvl="1" algn="just" eaLnBrk="1" hangingPunct="1">
              <a:defRPr/>
            </a:pPr>
            <a:r>
              <a:rPr lang="ru-RU" altLang="ru-RU" sz="1200" dirty="0">
                <a:solidFill>
                  <a:srgbClr val="0A2E8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Разработанные подсистемы прошли апробацию и внедрение в пилотируемых ТОФК</a:t>
            </a:r>
          </a:p>
          <a:p>
            <a:pPr lvl="1" algn="just" eaLnBrk="1" hangingPunct="1">
              <a:defRPr/>
            </a:pPr>
            <a:endParaRPr lang="ru-RU" altLang="ru-RU" sz="1200" b="1" i="1" dirty="0">
              <a:solidFill>
                <a:srgbClr val="0A2E88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defRPr/>
            </a:pPr>
            <a:r>
              <a:rPr lang="ru-RU" altLang="ru-RU" sz="1200" b="1" dirty="0">
                <a:solidFill>
                  <a:srgbClr val="0A2E8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Проведено комплексное обучение пользователей в ТОФК и ФКУ ЦОКР</a:t>
            </a:r>
            <a:r>
              <a:rPr lang="ru-RU" altLang="ru-RU" sz="1200" dirty="0">
                <a:solidFill>
                  <a:srgbClr val="0A2E8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работе в централизованной ИС</a:t>
            </a:r>
          </a:p>
          <a:p>
            <a:pPr lvl="1" algn="just" eaLnBrk="1" hangingPunct="1">
              <a:defRPr/>
            </a:pPr>
            <a:r>
              <a:rPr lang="ru-RU" altLang="ru-RU" sz="1200" dirty="0">
                <a:solidFill>
                  <a:srgbClr val="0A2E8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Проведена аттестация </a:t>
            </a:r>
            <a:r>
              <a:rPr lang="ru-RU" altLang="ru-RU" sz="12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более 2,5 тыс. </a:t>
            </a:r>
            <a:r>
              <a:rPr lang="ru-RU" altLang="ru-RU" sz="1200" dirty="0">
                <a:solidFill>
                  <a:srgbClr val="0A2E8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специалистов ФК</a:t>
            </a:r>
          </a:p>
          <a:p>
            <a:pPr algn="just" eaLnBrk="1" hangingPunct="1">
              <a:defRPr/>
            </a:pPr>
            <a:endParaRPr lang="en-US" altLang="ru-RU" sz="1200" dirty="0">
              <a:solidFill>
                <a:srgbClr val="0A2E88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defRPr/>
            </a:pPr>
            <a:r>
              <a:rPr lang="ru-RU" altLang="ru-RU" sz="1200" b="1" dirty="0">
                <a:solidFill>
                  <a:srgbClr val="0A2E8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Обеспечена загрузка и выверка данных в наследуемой и централизованной ИС </a:t>
            </a:r>
            <a:r>
              <a:rPr lang="ru-RU" altLang="ru-RU" sz="1200" dirty="0">
                <a:solidFill>
                  <a:srgbClr val="0A2E8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том числе:</a:t>
            </a:r>
          </a:p>
          <a:p>
            <a:pPr lvl="1" eaLnBrk="1" hangingPunct="1">
              <a:buFont typeface="Arial" panose="020B0604020202020204" pitchFamily="34" charset="0"/>
              <a:buChar char="•"/>
              <a:defRPr/>
            </a:pPr>
            <a:r>
              <a:rPr lang="ru-RU" altLang="ru-RU" sz="1200" dirty="0">
                <a:solidFill>
                  <a:srgbClr val="0A2E8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Физическим лицам – </a:t>
            </a:r>
            <a:r>
              <a:rPr lang="ru-RU" altLang="ru-RU" sz="12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более 70 тыс</a:t>
            </a:r>
            <a:r>
              <a:rPr lang="ru-RU" altLang="ru-RU" sz="1200" dirty="0">
                <a:solidFill>
                  <a:srgbClr val="0A2E8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1" eaLnBrk="1" hangingPunct="1">
              <a:buFont typeface="Arial" panose="020B0604020202020204" pitchFamily="34" charset="0"/>
              <a:buChar char="•"/>
              <a:defRPr/>
            </a:pPr>
            <a:r>
              <a:rPr lang="ru-RU" altLang="ru-RU" sz="1200" dirty="0">
                <a:solidFill>
                  <a:srgbClr val="0A2E8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Инвентарным карточкам –  </a:t>
            </a:r>
            <a:r>
              <a:rPr lang="ru-RU" altLang="ru-RU" sz="12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более 600 тыс</a:t>
            </a:r>
            <a:r>
              <a:rPr lang="ru-RU" altLang="ru-RU" sz="1200" dirty="0">
                <a:solidFill>
                  <a:srgbClr val="0A2E8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1" eaLnBrk="1" hangingPunct="1">
              <a:buFont typeface="Arial" panose="020B0604020202020204" pitchFamily="34" charset="0"/>
              <a:buChar char="•"/>
              <a:defRPr/>
            </a:pPr>
            <a:r>
              <a:rPr lang="ru-RU" altLang="ru-RU" sz="1200" dirty="0">
                <a:solidFill>
                  <a:srgbClr val="0A2E8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Карточкам материальных ценностей – </a:t>
            </a:r>
            <a:r>
              <a:rPr lang="ru-RU" altLang="ru-RU" sz="12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более 350 тыс</a:t>
            </a:r>
            <a:r>
              <a:rPr lang="ru-RU" altLang="ru-RU" sz="1200" dirty="0">
                <a:solidFill>
                  <a:srgbClr val="0A2E8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1" eaLnBrk="1" hangingPunct="1">
              <a:buFont typeface="Arial" panose="020B0604020202020204" pitchFamily="34" charset="0"/>
              <a:buChar char="•"/>
              <a:defRPr/>
            </a:pPr>
            <a:r>
              <a:rPr lang="ru-RU" altLang="ru-RU" sz="1200" dirty="0">
                <a:solidFill>
                  <a:srgbClr val="0A2E8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Бухгалтерским записям – </a:t>
            </a:r>
            <a:r>
              <a:rPr lang="ru-RU" altLang="ru-RU" sz="12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более 19 млн</a:t>
            </a:r>
            <a:r>
              <a:rPr lang="ru-RU" altLang="ru-RU" sz="1200" dirty="0">
                <a:solidFill>
                  <a:srgbClr val="0A2E8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eaLnBrk="1" hangingPunct="1">
              <a:defRPr/>
            </a:pPr>
            <a:endParaRPr lang="ru-RU" altLang="ru-RU" sz="1200" dirty="0">
              <a:solidFill>
                <a:srgbClr val="0A2E88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531" name="Номер слайда 3"/>
          <p:cNvSpPr>
            <a:spLocks noGrp="1"/>
          </p:cNvSpPr>
          <p:nvPr>
            <p:ph type="sldNum" sz="quarter" idx="12"/>
          </p:nvPr>
        </p:nvSpPr>
        <p:spPr bwMode="auto">
          <a:xfrm>
            <a:off x="7040563" y="4814888"/>
            <a:ext cx="2057400" cy="27463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63869D1C-B467-4483-8EF2-8FC39068DC33}" type="slidenum">
              <a:rPr lang="ru-RU" altLang="ru-RU" sz="10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19</a:t>
            </a:fld>
            <a:endParaRPr lang="ru-RU" altLang="ru-RU" sz="1000" b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38"/>
          <p:cNvSpPr>
            <a:spLocks noChangeArrowheads="1"/>
          </p:cNvSpPr>
          <p:nvPr/>
        </p:nvSpPr>
        <p:spPr bwMode="auto">
          <a:xfrm>
            <a:off x="2770188" y="58738"/>
            <a:ext cx="6276975" cy="862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ru-RU" altLang="ru-RU" sz="1600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Основные результаты по развитию и внедрению Централизованной информационной системы </a:t>
            </a:r>
            <a:r>
              <a:rPr lang="ru-RU" altLang="ru-RU" sz="1600" b="1" spc="75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altLang="ru-RU" sz="1600" b="1" spc="75" dirty="0" err="1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Аксиок</a:t>
            </a:r>
            <a:r>
              <a:rPr lang="ru-RU" altLang="ru-RU" sz="1600" b="1" spc="75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altLang="ru-RU" sz="1600" b="1" spc="75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Net</a:t>
            </a:r>
            <a:r>
              <a:rPr lang="ru-RU" altLang="ru-RU" sz="1600" b="1" spc="75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endParaRPr lang="ru-RU" sz="1600" b="1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r" eaLnBrk="1" hangingPunct="1">
              <a:defRPr/>
            </a:pPr>
            <a:r>
              <a:rPr lang="ru-RU" altLang="ru-RU" dirty="0">
                <a:solidFill>
                  <a:srgbClr val="0A2E88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316038" y="2257425"/>
            <a:ext cx="7570787" cy="255746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endParaRPr lang="ru-RU" sz="1200" b="1" dirty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>
            <a:off x="1044575" y="914400"/>
            <a:ext cx="20638" cy="398780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535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9838" y="3724275"/>
            <a:ext cx="860425" cy="862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Номер слайда 3"/>
          <p:cNvSpPr>
            <a:spLocks noGrp="1"/>
          </p:cNvSpPr>
          <p:nvPr>
            <p:ph type="sldNum" sz="quarter" idx="12"/>
          </p:nvPr>
        </p:nvSpPr>
        <p:spPr bwMode="auto">
          <a:xfrm>
            <a:off x="7040563" y="4816475"/>
            <a:ext cx="2057400" cy="2730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DB5311A3-A14E-4DEE-87AE-CBBA54FB6D6C}" type="slidenum">
              <a:rPr lang="ru-RU" altLang="ru-RU" sz="10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20</a:t>
            </a:fld>
            <a:endParaRPr lang="ru-RU" altLang="ru-RU" sz="1000" b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4" name="Прямоугольник 38"/>
          <p:cNvSpPr>
            <a:spLocks noChangeArrowheads="1"/>
          </p:cNvSpPr>
          <p:nvPr/>
        </p:nvSpPr>
        <p:spPr bwMode="auto">
          <a:xfrm>
            <a:off x="2770188" y="58738"/>
            <a:ext cx="6276975" cy="862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eaLnBrk="1" hangingPunct="1">
              <a:defRPr/>
            </a:pPr>
            <a:r>
              <a:rPr lang="ru-RU" altLang="ru-RU" sz="1600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Планы по развитию и внедрению Централизованной информационной системы </a:t>
            </a:r>
            <a:r>
              <a:rPr lang="ru-RU" altLang="ru-RU" sz="1600" b="1" spc="75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altLang="ru-RU" sz="1600" b="1" spc="75" dirty="0" err="1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Аксиок</a:t>
            </a:r>
            <a:r>
              <a:rPr lang="ru-RU" altLang="ru-RU" sz="1600" b="1" spc="75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altLang="ru-RU" sz="1600" b="1" spc="75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Net</a:t>
            </a:r>
            <a:r>
              <a:rPr lang="ru-RU" altLang="ru-RU" sz="1600" b="1" spc="75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» на 2017 год </a:t>
            </a:r>
            <a:endParaRPr lang="ru-RU" sz="1600" b="1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r" eaLnBrk="1" hangingPunct="1">
              <a:defRPr/>
            </a:pPr>
            <a:r>
              <a:rPr lang="ru-RU" altLang="ru-RU" dirty="0">
                <a:solidFill>
                  <a:srgbClr val="0A2E88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45" name="Скругленный прямоугольник 44"/>
          <p:cNvSpPr/>
          <p:nvPr/>
        </p:nvSpPr>
        <p:spPr>
          <a:xfrm>
            <a:off x="966788" y="914400"/>
            <a:ext cx="7812087" cy="384492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r>
              <a:rPr lang="ru-RU" altLang="ru-RU" sz="1200" b="1" dirty="0">
                <a:solidFill>
                  <a:srgbClr val="0A2E8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Окончание перевод на централизованные подсистемы во всех ТОФК и филиалах ФКУ «ЦОКР». </a:t>
            </a:r>
          </a:p>
          <a:p>
            <a:pPr eaLnBrk="1" hangingPunct="1">
              <a:defRPr/>
            </a:pPr>
            <a:r>
              <a:rPr lang="ru-RU" altLang="ru-RU" sz="1200" dirty="0">
                <a:solidFill>
                  <a:srgbClr val="0A2E8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Плановый срок окончания работ –</a:t>
            </a:r>
            <a:r>
              <a:rPr lang="ru-RU" altLang="ru-RU" sz="12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апреля 2017 года</a:t>
            </a:r>
          </a:p>
          <a:p>
            <a:pPr algn="just" eaLnBrk="1" hangingPunct="1">
              <a:defRPr/>
            </a:pPr>
            <a:endParaRPr lang="ru-RU" altLang="ru-RU" sz="1200" b="1" dirty="0">
              <a:solidFill>
                <a:srgbClr val="0A2E88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>
              <a:defRPr/>
            </a:pPr>
            <a:r>
              <a:rPr lang="ru-RU" altLang="ru-RU" sz="1200" b="1" dirty="0">
                <a:solidFill>
                  <a:srgbClr val="0A2E8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Проектирование, создание и внедрение централизованной подсистемы «Расчеты»:</a:t>
            </a:r>
          </a:p>
          <a:p>
            <a:pPr lvl="1" algn="just" eaLnBrk="1" hangingPunct="1">
              <a:defRPr/>
            </a:pPr>
            <a:r>
              <a:rPr lang="ru-RU" altLang="ru-RU" sz="1200" dirty="0">
                <a:solidFill>
                  <a:srgbClr val="0A2E8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Проектирование – </a:t>
            </a:r>
            <a:r>
              <a:rPr lang="ru-RU" altLang="ru-RU" sz="12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апреля 2017 года</a:t>
            </a:r>
            <a:r>
              <a:rPr lang="ru-RU" altLang="ru-RU" sz="1200" dirty="0">
                <a:solidFill>
                  <a:srgbClr val="0A2E8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lvl="1" algn="just" eaLnBrk="1" hangingPunct="1">
              <a:defRPr/>
            </a:pPr>
            <a:r>
              <a:rPr lang="ru-RU" altLang="ru-RU" sz="1200" dirty="0">
                <a:solidFill>
                  <a:srgbClr val="0A2E8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– </a:t>
            </a:r>
            <a:r>
              <a:rPr lang="ru-RU" altLang="ru-RU" sz="12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сентября 2017 года</a:t>
            </a:r>
            <a:r>
              <a:rPr lang="ru-RU" altLang="ru-RU" sz="1200" dirty="0">
                <a:solidFill>
                  <a:srgbClr val="0A2E8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lvl="1" algn="just" eaLnBrk="1" hangingPunct="1">
              <a:defRPr/>
            </a:pPr>
            <a:r>
              <a:rPr lang="ru-RU" altLang="ru-RU" sz="1200" dirty="0">
                <a:solidFill>
                  <a:srgbClr val="0A2E8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Пилотное внедрение – </a:t>
            </a:r>
            <a:r>
              <a:rPr lang="ru-RU" altLang="ru-RU" sz="12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ноября 2017 года</a:t>
            </a:r>
            <a:r>
              <a:rPr lang="ru-RU" altLang="ru-RU" sz="1200" dirty="0">
                <a:solidFill>
                  <a:srgbClr val="0A2E8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lvl="1" algn="just" eaLnBrk="1" hangingPunct="1">
              <a:defRPr/>
            </a:pPr>
            <a:r>
              <a:rPr lang="ru-RU" altLang="ru-RU" sz="1200" dirty="0">
                <a:solidFill>
                  <a:srgbClr val="0A2E8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Внедрение – </a:t>
            </a:r>
            <a:r>
              <a:rPr lang="ru-RU" altLang="ru-RU" sz="12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1 января 2018</a:t>
            </a:r>
            <a:r>
              <a:rPr lang="ru-RU" altLang="ru-RU" sz="1200" dirty="0">
                <a:solidFill>
                  <a:srgbClr val="0A2E8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lvl="1" algn="just" eaLnBrk="1" hangingPunct="1">
              <a:defRPr/>
            </a:pPr>
            <a:r>
              <a:rPr lang="ru-RU" altLang="ru-RU" sz="1200" b="1" dirty="0">
                <a:solidFill>
                  <a:srgbClr val="0A2E8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algn="just" eaLnBrk="1" hangingPunct="1">
              <a:defRPr/>
            </a:pPr>
            <a:r>
              <a:rPr lang="ru-RU" altLang="ru-RU" sz="1200" b="1" dirty="0">
                <a:solidFill>
                  <a:srgbClr val="0A2E8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Апробация бизнес-процессов централизованного начисления заработной платы </a:t>
            </a:r>
            <a:r>
              <a:rPr lang="ru-RU" altLang="ru-RU" sz="1200" dirty="0">
                <a:solidFill>
                  <a:srgbClr val="0A2E8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целях обеспечения готовности Казначейства России </a:t>
            </a:r>
            <a:r>
              <a:rPr lang="ru-RU" altLang="ru-RU" sz="12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1 января 2018 года </a:t>
            </a:r>
            <a:r>
              <a:rPr lang="ru-RU" altLang="ru-RU" sz="1200" dirty="0">
                <a:solidFill>
                  <a:srgbClr val="0A2E8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оказывать услуги по начислению заработной платы федеральным органом исполнительной власти</a:t>
            </a:r>
          </a:p>
          <a:p>
            <a:pPr algn="just" eaLnBrk="1" hangingPunct="1">
              <a:defRPr/>
            </a:pPr>
            <a:endParaRPr lang="ru-RU" altLang="ru-RU" sz="1200" b="1" dirty="0">
              <a:solidFill>
                <a:srgbClr val="0A2E88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>
              <a:defRPr/>
            </a:pPr>
            <a:r>
              <a:rPr lang="ru-RU" altLang="ru-RU" sz="1200" b="1" dirty="0">
                <a:solidFill>
                  <a:srgbClr val="0A2E8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Проектирование функционала личного кабинета сотрудника Федерального казначейства</a:t>
            </a:r>
          </a:p>
          <a:p>
            <a:pPr algn="just" eaLnBrk="1" hangingPunct="1">
              <a:defRPr/>
            </a:pPr>
            <a:endParaRPr lang="ru-RU" altLang="ru-RU" sz="1200" b="1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6" name="Прямая соединительная линия 45"/>
          <p:cNvCxnSpPr/>
          <p:nvPr/>
        </p:nvCxnSpPr>
        <p:spPr>
          <a:xfrm>
            <a:off x="1044575" y="914400"/>
            <a:ext cx="20638" cy="398780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558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5400" y="3556000"/>
            <a:ext cx="1133475" cy="113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Скругленный прямоугольник 62"/>
          <p:cNvSpPr/>
          <p:nvPr/>
        </p:nvSpPr>
        <p:spPr>
          <a:xfrm>
            <a:off x="260350" y="1316038"/>
            <a:ext cx="1476375" cy="528637"/>
          </a:xfrm>
          <a:prstGeom prst="roundRect">
            <a:avLst>
              <a:gd name="adj" fmla="val 5404"/>
            </a:avLst>
          </a:prstGeom>
          <a:solidFill>
            <a:schemeClr val="bg2">
              <a:lumMod val="75000"/>
            </a:schemeClr>
          </a:solidFill>
          <a:ln w="3175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>
            <a:lvl1pPr eaLnBrk="0" hangingPunct="0">
              <a:defRPr sz="1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defRPr sz="1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defRPr sz="1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defRPr sz="1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defRPr sz="1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algn="ctr" eaLnBrk="1" hangingPunct="1">
              <a:defRPr/>
            </a:pPr>
            <a:r>
              <a:rPr lang="ru-RU" dirty="0" smtClean="0">
                <a:solidFill>
                  <a:srgbClr val="FFFFFF"/>
                </a:solidFill>
                <a:latin typeface="Tahoma" pitchFamily="34" charset="0"/>
                <a:cs typeface="Tahoma" pitchFamily="34" charset="0"/>
              </a:rPr>
              <a:t>…</a:t>
            </a:r>
            <a:endParaRPr lang="ru-RU" dirty="0">
              <a:solidFill>
                <a:srgbClr val="FFFFFF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98" name="Овал 97"/>
          <p:cNvSpPr/>
          <p:nvPr/>
        </p:nvSpPr>
        <p:spPr>
          <a:xfrm rot="6543359">
            <a:off x="3199606" y="654845"/>
            <a:ext cx="1793875" cy="4481512"/>
          </a:xfrm>
          <a:prstGeom prst="ellipse">
            <a:avLst/>
          </a:prstGeom>
          <a:noFill/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24580" name="Номер слайда 1"/>
          <p:cNvSpPr>
            <a:spLocks noGrp="1"/>
          </p:cNvSpPr>
          <p:nvPr>
            <p:ph type="sldNum" sz="quarter" idx="12"/>
          </p:nvPr>
        </p:nvSpPr>
        <p:spPr bwMode="auto">
          <a:xfrm>
            <a:off x="7027863" y="4805363"/>
            <a:ext cx="2057400" cy="27463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557213" indent="-214313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857250" indent="-17145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200150" indent="-17145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1543050" indent="-17145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000250" indent="-17145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457450" indent="-17145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2914650" indent="-17145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371850" indent="-17145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85C7C945-DD92-4C9B-B836-8D6858595352}" type="slidenum">
              <a:rPr lang="ru-RU" altLang="ru-RU" sz="1000" b="1" smtClean="0">
                <a:latin typeface="Times New Roman" pitchFamily="18" charset="0"/>
                <a:cs typeface="Times New Roman" pitchFamily="18" charset="0"/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21</a:t>
            </a:fld>
            <a:endParaRPr lang="ru-RU" altLang="ru-RU" sz="1000" b="1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148" name="Прямоугольник 6"/>
          <p:cNvSpPr>
            <a:spLocks noChangeArrowheads="1"/>
          </p:cNvSpPr>
          <p:nvPr/>
        </p:nvSpPr>
        <p:spPr bwMode="auto">
          <a:xfrm>
            <a:off x="3211513" y="82550"/>
            <a:ext cx="5792787" cy="56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 eaLnBrk="0" hangingPunct="0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ru-RU" altLang="ru-RU" sz="16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 panose="020B0604020202020204" pitchFamily="34" charset="0"/>
              </a:rPr>
              <a:t>Федеральное казначейство – 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ru-RU" altLang="ru-RU" sz="16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 panose="020B0604020202020204" pitchFamily="34" charset="0"/>
              </a:rPr>
              <a:t>оператор информационных систем</a:t>
            </a:r>
          </a:p>
        </p:txBody>
      </p:sp>
      <p:sp>
        <p:nvSpPr>
          <p:cNvPr id="94" name="Овал 93"/>
          <p:cNvSpPr/>
          <p:nvPr/>
        </p:nvSpPr>
        <p:spPr>
          <a:xfrm>
            <a:off x="3581368" y="2036865"/>
            <a:ext cx="737180" cy="739304"/>
          </a:xfrm>
          <a:prstGeom prst="ellipse">
            <a:avLst/>
          </a:prstGeom>
          <a:gradFill flip="none" rotWithShape="1">
            <a:gsLst>
              <a:gs pos="0">
                <a:srgbClr val="0070C0">
                  <a:alpha val="50000"/>
                </a:srgbClr>
              </a:gs>
              <a:gs pos="50000">
                <a:srgbClr val="0070C0">
                  <a:alpha val="95000"/>
                </a:srgbClr>
              </a:gs>
              <a:gs pos="100000">
                <a:srgbClr val="214ABD">
                  <a:alpha val="99000"/>
                </a:srgbClr>
              </a:gs>
            </a:gsLst>
            <a:path path="rect">
              <a:fillToRect l="100000" t="100000"/>
            </a:path>
            <a:tileRect r="-100000" b="-100000"/>
          </a:gradFill>
          <a:scene3d>
            <a:camera prst="orthographicFront">
              <a:rot lat="0" lon="0" rev="0"/>
            </a:camera>
            <a:lightRig rig="threePt" dir="t">
              <a:rot lat="0" lon="0" rev="5400000"/>
            </a:lightRig>
          </a:scene3d>
          <a:sp3d extrusionH="254000" contourW="19050">
            <a:bevelT w="762000" h="381000"/>
            <a:bevelB w="635000" h="762000"/>
            <a:extrusionClr>
              <a:srgbClr val="0070C0"/>
            </a:extrusionClr>
            <a:contourClr>
              <a:srgbClr val="0070C0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91" name="Овал 90"/>
          <p:cNvSpPr/>
          <p:nvPr/>
        </p:nvSpPr>
        <p:spPr>
          <a:xfrm>
            <a:off x="4143538" y="2599249"/>
            <a:ext cx="737180" cy="739304"/>
          </a:xfrm>
          <a:prstGeom prst="ellipse">
            <a:avLst/>
          </a:prstGeom>
          <a:gradFill flip="none" rotWithShape="1">
            <a:gsLst>
              <a:gs pos="0">
                <a:srgbClr val="FFFF00"/>
              </a:gs>
              <a:gs pos="50000">
                <a:srgbClr val="FFC000"/>
              </a:gs>
              <a:gs pos="100000">
                <a:srgbClr val="FFFF00"/>
              </a:gs>
            </a:gsLst>
            <a:path path="rect">
              <a:fillToRect l="100000" t="100000"/>
            </a:path>
            <a:tileRect r="-100000" b="-100000"/>
          </a:gradFill>
          <a:ln>
            <a:solidFill>
              <a:schemeClr val="accent4">
                <a:lumMod val="75000"/>
              </a:schemeClr>
            </a:solidFill>
          </a:ln>
          <a:scene3d>
            <a:camera prst="orthographicFront">
              <a:rot lat="0" lon="0" rev="0"/>
            </a:camera>
            <a:lightRig rig="threePt" dir="t">
              <a:rot lat="0" lon="0" rev="5400000"/>
            </a:lightRig>
          </a:scene3d>
          <a:sp3d extrusionH="254000" contourW="19050">
            <a:bevelT w="762000" h="381000"/>
            <a:bevelB w="635000" h="762000"/>
            <a:extrusionClr>
              <a:srgbClr val="0070C0"/>
            </a:extrusionClr>
            <a:contourClr>
              <a:srgbClr val="0070C0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95" name="Овал 94"/>
          <p:cNvSpPr/>
          <p:nvPr/>
        </p:nvSpPr>
        <p:spPr>
          <a:xfrm>
            <a:off x="3442077" y="2767949"/>
            <a:ext cx="737180" cy="739304"/>
          </a:xfrm>
          <a:prstGeom prst="ellipse">
            <a:avLst/>
          </a:prstGeom>
          <a:gradFill flip="none" rotWithShape="1">
            <a:gsLst>
              <a:gs pos="0">
                <a:srgbClr val="0070C0">
                  <a:alpha val="50000"/>
                </a:srgbClr>
              </a:gs>
              <a:gs pos="50000">
                <a:srgbClr val="0070C0">
                  <a:alpha val="95000"/>
                </a:srgbClr>
              </a:gs>
              <a:gs pos="100000">
                <a:srgbClr val="214ABD">
                  <a:alpha val="99000"/>
                </a:srgbClr>
              </a:gs>
            </a:gsLst>
            <a:path path="rect">
              <a:fillToRect l="100000" t="100000"/>
            </a:path>
            <a:tileRect r="-100000" b="-100000"/>
          </a:gradFill>
          <a:scene3d>
            <a:camera prst="orthographicFront">
              <a:rot lat="0" lon="0" rev="0"/>
            </a:camera>
            <a:lightRig rig="threePt" dir="t">
              <a:rot lat="0" lon="0" rev="5400000"/>
            </a:lightRig>
          </a:scene3d>
          <a:sp3d extrusionH="254000" contourW="19050">
            <a:bevelT w="762000" h="381000"/>
            <a:bevelB w="635000" h="762000"/>
            <a:extrusionClr>
              <a:srgbClr val="0070C0"/>
            </a:extrusionClr>
            <a:contourClr>
              <a:srgbClr val="0070C0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87" name="Овал 86"/>
          <p:cNvSpPr/>
          <p:nvPr/>
        </p:nvSpPr>
        <p:spPr>
          <a:xfrm>
            <a:off x="4026841" y="2158160"/>
            <a:ext cx="737180" cy="739304"/>
          </a:xfrm>
          <a:prstGeom prst="ellipse">
            <a:avLst/>
          </a:prstGeom>
          <a:gradFill flip="none" rotWithShape="1">
            <a:gsLst>
              <a:gs pos="0">
                <a:srgbClr val="00B050">
                  <a:alpha val="50000"/>
                </a:srgbClr>
              </a:gs>
              <a:gs pos="50000">
                <a:srgbClr val="00B050">
                  <a:alpha val="90000"/>
                </a:srgbClr>
              </a:gs>
              <a:gs pos="100000">
                <a:srgbClr val="00B050"/>
              </a:gs>
            </a:gsLst>
            <a:path path="rect">
              <a:fillToRect l="100000" t="100000"/>
            </a:path>
            <a:tileRect r="-100000" b="-100000"/>
          </a:gradFill>
          <a:ln>
            <a:solidFill>
              <a:srgbClr val="00B050"/>
            </a:solidFill>
          </a:ln>
          <a:scene3d>
            <a:camera prst="orthographicFront">
              <a:rot lat="0" lon="0" rev="0"/>
            </a:camera>
            <a:lightRig rig="threePt" dir="t">
              <a:rot lat="0" lon="0" rev="5400000"/>
            </a:lightRig>
          </a:scene3d>
          <a:sp3d extrusionH="254000" contourW="19050">
            <a:bevelT w="762000" h="381000"/>
            <a:bevelB w="635000" h="762000"/>
            <a:extrusionClr>
              <a:srgbClr val="0070C0"/>
            </a:extrusionClr>
            <a:contourClr>
              <a:srgbClr val="0070C0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90" name="Овал 89"/>
          <p:cNvSpPr/>
          <p:nvPr/>
        </p:nvSpPr>
        <p:spPr>
          <a:xfrm>
            <a:off x="3289660" y="2359409"/>
            <a:ext cx="737180" cy="739304"/>
          </a:xfrm>
          <a:prstGeom prst="ellipse">
            <a:avLst/>
          </a:prstGeom>
          <a:gradFill flip="none" rotWithShape="1">
            <a:gsLst>
              <a:gs pos="0">
                <a:srgbClr val="FF0000"/>
              </a:gs>
              <a:gs pos="50000">
                <a:srgbClr val="FF0000"/>
              </a:gs>
              <a:gs pos="100000">
                <a:srgbClr val="FF0000"/>
              </a:gs>
            </a:gsLst>
            <a:path path="rect">
              <a:fillToRect l="100000" t="100000"/>
            </a:path>
            <a:tileRect r="-100000" b="-100000"/>
          </a:gradFill>
          <a:ln>
            <a:solidFill>
              <a:srgbClr val="00B050"/>
            </a:solidFill>
          </a:ln>
          <a:scene3d>
            <a:camera prst="orthographicFront">
              <a:rot lat="0" lon="0" rev="0"/>
            </a:camera>
            <a:lightRig rig="threePt" dir="t">
              <a:rot lat="0" lon="0" rev="5400000"/>
            </a:lightRig>
          </a:scene3d>
          <a:sp3d extrusionH="254000" contourW="19050">
            <a:bevelT w="762000" h="381000"/>
            <a:bevelB w="635000" h="762000"/>
            <a:extrusionClr>
              <a:srgbClr val="0070C0"/>
            </a:extrusionClr>
            <a:contourClr>
              <a:srgbClr val="0070C0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89" name="Овал 88"/>
          <p:cNvSpPr/>
          <p:nvPr/>
        </p:nvSpPr>
        <p:spPr>
          <a:xfrm>
            <a:off x="3836520" y="2911751"/>
            <a:ext cx="737180" cy="739304"/>
          </a:xfrm>
          <a:prstGeom prst="ellipse">
            <a:avLst/>
          </a:prstGeom>
          <a:gradFill flip="none" rotWithShape="1">
            <a:gsLst>
              <a:gs pos="0">
                <a:srgbClr val="00B050">
                  <a:alpha val="50000"/>
                </a:srgbClr>
              </a:gs>
              <a:gs pos="50000">
                <a:srgbClr val="00B050">
                  <a:alpha val="90000"/>
                </a:srgbClr>
              </a:gs>
              <a:gs pos="100000">
                <a:srgbClr val="00B050"/>
              </a:gs>
            </a:gsLst>
            <a:path path="rect">
              <a:fillToRect l="100000" t="100000"/>
            </a:path>
            <a:tileRect r="-100000" b="-100000"/>
          </a:gradFill>
          <a:ln>
            <a:solidFill>
              <a:srgbClr val="00B050"/>
            </a:solidFill>
          </a:ln>
          <a:scene3d>
            <a:camera prst="orthographicFront">
              <a:rot lat="0" lon="0" rev="0"/>
            </a:camera>
            <a:lightRig rig="threePt" dir="t">
              <a:rot lat="0" lon="0" rev="5400000"/>
            </a:lightRig>
          </a:scene3d>
          <a:sp3d extrusionH="254000" contourW="19050">
            <a:bevelT w="762000" h="381000"/>
            <a:bevelB w="635000" h="762000"/>
            <a:extrusionClr>
              <a:srgbClr val="0070C0"/>
            </a:extrusionClr>
            <a:contourClr>
              <a:srgbClr val="0070C0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83" name="Овал 82"/>
          <p:cNvSpPr/>
          <p:nvPr/>
        </p:nvSpPr>
        <p:spPr>
          <a:xfrm>
            <a:off x="3772552" y="2484364"/>
            <a:ext cx="737180" cy="739304"/>
          </a:xfrm>
          <a:prstGeom prst="ellipse">
            <a:avLst/>
          </a:prstGeom>
          <a:gradFill flip="none" rotWithShape="1">
            <a:gsLst>
              <a:gs pos="0">
                <a:srgbClr val="DC7B22"/>
              </a:gs>
              <a:gs pos="50000">
                <a:schemeClr val="accent4">
                  <a:lumMod val="50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path path="rect">
              <a:fillToRect l="100000" t="100000"/>
            </a:path>
            <a:tileRect r="-100000" b="-100000"/>
          </a:gradFill>
          <a:ln>
            <a:solidFill>
              <a:srgbClr val="00B050"/>
            </a:solidFill>
          </a:ln>
          <a:scene3d>
            <a:camera prst="orthographicFront">
              <a:rot lat="0" lon="0" rev="0"/>
            </a:camera>
            <a:lightRig rig="threePt" dir="t">
              <a:rot lat="0" lon="0" rev="5400000"/>
            </a:lightRig>
          </a:scene3d>
          <a:sp3d extrusionH="254000" contourW="19050">
            <a:bevelT w="762000" h="381000"/>
            <a:bevelB w="635000" h="762000"/>
            <a:extrusionClr>
              <a:srgbClr val="0070C0"/>
            </a:extrusionClr>
            <a:contourClr>
              <a:srgbClr val="0070C0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2" name="Овал 1"/>
          <p:cNvSpPr/>
          <p:nvPr/>
        </p:nvSpPr>
        <p:spPr>
          <a:xfrm>
            <a:off x="3151188" y="598488"/>
            <a:ext cx="1792287" cy="4481512"/>
          </a:xfrm>
          <a:prstGeom prst="ellipse">
            <a:avLst/>
          </a:prstGeom>
          <a:noFill/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97" name="Овал 96"/>
          <p:cNvSpPr/>
          <p:nvPr/>
        </p:nvSpPr>
        <p:spPr>
          <a:xfrm rot="3148903">
            <a:off x="3186113" y="619125"/>
            <a:ext cx="1792287" cy="4481513"/>
          </a:xfrm>
          <a:prstGeom prst="ellipse">
            <a:avLst/>
          </a:prstGeom>
          <a:noFill/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ru-RU" dirty="0"/>
          </a:p>
        </p:txBody>
      </p:sp>
      <p:grpSp>
        <p:nvGrpSpPr>
          <p:cNvPr id="24605" name="Группа 3"/>
          <p:cNvGrpSpPr>
            <a:grpSpLocks/>
          </p:cNvGrpSpPr>
          <p:nvPr/>
        </p:nvGrpSpPr>
        <p:grpSpPr bwMode="auto">
          <a:xfrm>
            <a:off x="5556250" y="1985963"/>
            <a:ext cx="484188" cy="474662"/>
            <a:chOff x="6391529" y="1459229"/>
            <a:chExt cx="645541" cy="632105"/>
          </a:xfrm>
        </p:grpSpPr>
        <p:sp>
          <p:nvSpPr>
            <p:cNvPr id="99" name="Овал 98"/>
            <p:cNvSpPr/>
            <p:nvPr/>
          </p:nvSpPr>
          <p:spPr>
            <a:xfrm>
              <a:off x="6423914" y="1466850"/>
              <a:ext cx="567436" cy="575582"/>
            </a:xfrm>
            <a:prstGeom prst="ellipse">
              <a:avLst/>
            </a:prstGeom>
            <a:gradFill flip="none" rotWithShape="1">
              <a:gsLst>
                <a:gs pos="0">
                  <a:srgbClr val="0070C0">
                    <a:alpha val="50000"/>
                  </a:srgbClr>
                </a:gs>
                <a:gs pos="50000">
                  <a:srgbClr val="0070C0">
                    <a:alpha val="95000"/>
                  </a:srgbClr>
                </a:gs>
                <a:gs pos="100000">
                  <a:srgbClr val="214ABD">
                    <a:alpha val="99000"/>
                  </a:srgbClr>
                </a:gs>
              </a:gsLst>
              <a:path path="rect">
                <a:fillToRect l="100000" t="100000"/>
              </a:path>
              <a:tileRect r="-100000" b="-100000"/>
            </a:gradFill>
            <a:scene3d>
              <a:camera prst="orthographicFront">
                <a:rot lat="0" lon="0" rev="0"/>
              </a:camera>
              <a:lightRig rig="threePt" dir="t">
                <a:rot lat="0" lon="0" rev="5400000"/>
              </a:lightRig>
            </a:scene3d>
            <a:sp3d extrusionH="254000" contourW="19050">
              <a:bevelT w="762000" h="381000"/>
              <a:bevelB w="635000" h="762000"/>
              <a:extrusionClr>
                <a:srgbClr val="0070C0"/>
              </a:extrusionClr>
              <a:contourClr>
                <a:srgbClr val="0070C0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 dirty="0"/>
            </a:p>
          </p:txBody>
        </p:sp>
        <p:sp>
          <p:nvSpPr>
            <p:cNvPr id="100" name="Овал 99"/>
            <p:cNvSpPr/>
            <p:nvPr/>
          </p:nvSpPr>
          <p:spPr>
            <a:xfrm>
              <a:off x="6391529" y="1459229"/>
              <a:ext cx="645541" cy="632105"/>
            </a:xfrm>
            <a:prstGeom prst="ellipse">
              <a:avLst/>
            </a:prstGeom>
            <a:noFill/>
            <a:ln w="44450">
              <a:solidFill>
                <a:schemeClr val="bg1"/>
              </a:solidFill>
            </a:ln>
            <a:scene3d>
              <a:camera prst="orthographicFront">
                <a:rot lat="0" lon="0" rev="0"/>
              </a:camera>
              <a:lightRig rig="threePt" dir="t">
                <a:rot lat="0" lon="0" rev="0"/>
              </a:lightRig>
            </a:scene3d>
            <a:sp3d>
              <a:bevelT w="0" h="0"/>
              <a:bevelB w="0" h="0"/>
              <a:extrusionClr>
                <a:srgbClr val="0070C0"/>
              </a:extrusionClr>
              <a:contourClr>
                <a:srgbClr val="0070C0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 dirty="0"/>
            </a:p>
          </p:txBody>
        </p:sp>
      </p:grpSp>
      <p:grpSp>
        <p:nvGrpSpPr>
          <p:cNvPr id="24606" name="Группа 100"/>
          <p:cNvGrpSpPr>
            <a:grpSpLocks/>
          </p:cNvGrpSpPr>
          <p:nvPr/>
        </p:nvGrpSpPr>
        <p:grpSpPr bwMode="auto">
          <a:xfrm>
            <a:off x="3282950" y="4438650"/>
            <a:ext cx="482600" cy="473075"/>
            <a:chOff x="6391529" y="1459229"/>
            <a:chExt cx="645541" cy="632105"/>
          </a:xfrm>
        </p:grpSpPr>
        <p:sp>
          <p:nvSpPr>
            <p:cNvPr id="102" name="Овал 101"/>
            <p:cNvSpPr/>
            <p:nvPr/>
          </p:nvSpPr>
          <p:spPr>
            <a:xfrm>
              <a:off x="6423914" y="1466850"/>
              <a:ext cx="567436" cy="575582"/>
            </a:xfrm>
            <a:prstGeom prst="ellipse">
              <a:avLst/>
            </a:prstGeom>
            <a:gradFill flip="none" rotWithShape="1">
              <a:gsLst>
                <a:gs pos="0">
                  <a:srgbClr val="0070C0">
                    <a:alpha val="50000"/>
                  </a:srgbClr>
                </a:gs>
                <a:gs pos="50000">
                  <a:srgbClr val="0070C0">
                    <a:alpha val="95000"/>
                  </a:srgbClr>
                </a:gs>
                <a:gs pos="100000">
                  <a:srgbClr val="214ABD">
                    <a:alpha val="99000"/>
                  </a:srgbClr>
                </a:gs>
              </a:gsLst>
              <a:path path="rect">
                <a:fillToRect l="100000" t="100000"/>
              </a:path>
              <a:tileRect r="-100000" b="-100000"/>
            </a:gradFill>
            <a:scene3d>
              <a:camera prst="orthographicFront">
                <a:rot lat="0" lon="0" rev="0"/>
              </a:camera>
              <a:lightRig rig="threePt" dir="t">
                <a:rot lat="0" lon="0" rev="5400000"/>
              </a:lightRig>
            </a:scene3d>
            <a:sp3d extrusionH="254000" contourW="19050">
              <a:bevelT w="762000" h="381000"/>
              <a:bevelB w="635000" h="762000"/>
              <a:extrusionClr>
                <a:srgbClr val="0070C0"/>
              </a:extrusionClr>
              <a:contourClr>
                <a:srgbClr val="0070C0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 dirty="0"/>
            </a:p>
          </p:txBody>
        </p:sp>
        <p:sp>
          <p:nvSpPr>
            <p:cNvPr id="103" name="Овал 102"/>
            <p:cNvSpPr/>
            <p:nvPr/>
          </p:nvSpPr>
          <p:spPr>
            <a:xfrm>
              <a:off x="6391529" y="1459229"/>
              <a:ext cx="645541" cy="632105"/>
            </a:xfrm>
            <a:prstGeom prst="ellipse">
              <a:avLst/>
            </a:prstGeom>
            <a:noFill/>
            <a:ln w="44450">
              <a:solidFill>
                <a:schemeClr val="bg1"/>
              </a:solidFill>
            </a:ln>
            <a:scene3d>
              <a:camera prst="orthographicFront">
                <a:rot lat="0" lon="0" rev="0"/>
              </a:camera>
              <a:lightRig rig="threePt" dir="t">
                <a:rot lat="0" lon="0" rev="0"/>
              </a:lightRig>
            </a:scene3d>
            <a:sp3d>
              <a:bevelT w="0" h="0"/>
              <a:bevelB w="0" h="0"/>
              <a:extrusionClr>
                <a:srgbClr val="0070C0"/>
              </a:extrusionClr>
              <a:contourClr>
                <a:srgbClr val="0070C0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 dirty="0"/>
            </a:p>
          </p:txBody>
        </p:sp>
      </p:grpSp>
      <p:grpSp>
        <p:nvGrpSpPr>
          <p:cNvPr id="24607" name="Группа 104"/>
          <p:cNvGrpSpPr>
            <a:grpSpLocks/>
          </p:cNvGrpSpPr>
          <p:nvPr/>
        </p:nvGrpSpPr>
        <p:grpSpPr bwMode="auto">
          <a:xfrm>
            <a:off x="2163763" y="3136900"/>
            <a:ext cx="484187" cy="474663"/>
            <a:chOff x="6391529" y="1459229"/>
            <a:chExt cx="645541" cy="632105"/>
          </a:xfrm>
        </p:grpSpPr>
        <p:sp>
          <p:nvSpPr>
            <p:cNvPr id="106" name="Овал 105"/>
            <p:cNvSpPr/>
            <p:nvPr/>
          </p:nvSpPr>
          <p:spPr>
            <a:xfrm>
              <a:off x="6423914" y="1466850"/>
              <a:ext cx="567436" cy="575582"/>
            </a:xfrm>
            <a:prstGeom prst="ellipse">
              <a:avLst/>
            </a:prstGeom>
            <a:gradFill flip="none" rotWithShape="1">
              <a:gsLst>
                <a:gs pos="0">
                  <a:srgbClr val="0070C0">
                    <a:alpha val="50000"/>
                  </a:srgbClr>
                </a:gs>
                <a:gs pos="50000">
                  <a:srgbClr val="0070C0">
                    <a:alpha val="95000"/>
                  </a:srgbClr>
                </a:gs>
                <a:gs pos="100000">
                  <a:srgbClr val="214ABD">
                    <a:alpha val="99000"/>
                  </a:srgbClr>
                </a:gs>
              </a:gsLst>
              <a:path path="rect">
                <a:fillToRect l="100000" t="100000"/>
              </a:path>
              <a:tileRect r="-100000" b="-100000"/>
            </a:gradFill>
            <a:scene3d>
              <a:camera prst="orthographicFront">
                <a:rot lat="0" lon="0" rev="0"/>
              </a:camera>
              <a:lightRig rig="threePt" dir="t">
                <a:rot lat="0" lon="0" rev="5400000"/>
              </a:lightRig>
            </a:scene3d>
            <a:sp3d extrusionH="254000" contourW="19050">
              <a:bevelT w="762000" h="381000"/>
              <a:bevelB w="635000" h="762000"/>
              <a:extrusionClr>
                <a:srgbClr val="0070C0"/>
              </a:extrusionClr>
              <a:contourClr>
                <a:srgbClr val="0070C0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 dirty="0"/>
            </a:p>
          </p:txBody>
        </p:sp>
        <p:sp>
          <p:nvSpPr>
            <p:cNvPr id="107" name="Овал 106"/>
            <p:cNvSpPr/>
            <p:nvPr/>
          </p:nvSpPr>
          <p:spPr>
            <a:xfrm>
              <a:off x="6391529" y="1459229"/>
              <a:ext cx="645541" cy="632105"/>
            </a:xfrm>
            <a:prstGeom prst="ellipse">
              <a:avLst/>
            </a:prstGeom>
            <a:noFill/>
            <a:ln w="44450">
              <a:solidFill>
                <a:schemeClr val="bg1"/>
              </a:solidFill>
            </a:ln>
            <a:scene3d>
              <a:camera prst="orthographicFront">
                <a:rot lat="0" lon="0" rev="0"/>
              </a:camera>
              <a:lightRig rig="threePt" dir="t">
                <a:rot lat="0" lon="0" rev="0"/>
              </a:lightRig>
            </a:scene3d>
            <a:sp3d>
              <a:bevelT w="0" h="0"/>
              <a:bevelB w="0" h="0"/>
              <a:extrusionClr>
                <a:srgbClr val="0070C0"/>
              </a:extrusionClr>
              <a:contourClr>
                <a:srgbClr val="0070C0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 dirty="0"/>
            </a:p>
          </p:txBody>
        </p:sp>
      </p:grpSp>
      <p:sp>
        <p:nvSpPr>
          <p:cNvPr id="109" name="Скругленный прямоугольник 108"/>
          <p:cNvSpPr/>
          <p:nvPr/>
        </p:nvSpPr>
        <p:spPr>
          <a:xfrm>
            <a:off x="6634163" y="1423908"/>
            <a:ext cx="1595565" cy="494537"/>
          </a:xfrm>
          <a:prstGeom prst="roundRect">
            <a:avLst>
              <a:gd name="adj" fmla="val 5404"/>
            </a:avLst>
          </a:prstGeom>
          <a:gradFill flip="none" rotWithShape="1">
            <a:gsLst>
              <a:gs pos="0">
                <a:srgbClr val="00B050"/>
              </a:gs>
              <a:gs pos="50000">
                <a:srgbClr val="92D050"/>
              </a:gs>
              <a:gs pos="100000">
                <a:srgbClr val="00B050"/>
              </a:gs>
            </a:gsLst>
            <a:path path="circle">
              <a:fillToRect l="50000" t="50000" r="50000" b="50000"/>
            </a:path>
            <a:tileRect/>
          </a:gradFill>
          <a:ln w="3175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>
            <a:lvl1pPr eaLnBrk="0" hangingPunct="0">
              <a:defRPr sz="1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defRPr sz="1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defRPr sz="1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defRPr sz="1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defRPr sz="1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algn="ctr" eaLnBrk="1" hangingPunct="1">
              <a:defRPr/>
            </a:pPr>
            <a:r>
              <a:rPr lang="ru-RU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ЕИС</a:t>
            </a:r>
            <a:endParaRPr lang="ru-RU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cs typeface="Tahoma" pitchFamily="34" charset="0"/>
            </a:endParaRPr>
          </a:p>
        </p:txBody>
      </p:sp>
      <p:sp>
        <p:nvSpPr>
          <p:cNvPr id="112" name="Скругленный прямоугольник 111"/>
          <p:cNvSpPr/>
          <p:nvPr/>
        </p:nvSpPr>
        <p:spPr>
          <a:xfrm>
            <a:off x="282126" y="4158775"/>
            <a:ext cx="1597851" cy="524561"/>
          </a:xfrm>
          <a:prstGeom prst="roundRect">
            <a:avLst>
              <a:gd name="adj" fmla="val 5404"/>
            </a:avLst>
          </a:prstGeom>
          <a:gradFill flip="none" rotWithShape="1">
            <a:gsLst>
              <a:gs pos="0">
                <a:srgbClr val="00B0F0"/>
              </a:gs>
              <a:gs pos="100000">
                <a:srgbClr val="0070C0"/>
              </a:gs>
            </a:gsLst>
            <a:path path="circle">
              <a:fillToRect l="50000" t="50000" r="50000" b="50000"/>
            </a:path>
            <a:tileRect/>
          </a:gradFill>
          <a:ln w="3175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>
            <a:lvl1pPr eaLnBrk="0" hangingPunct="0">
              <a:defRPr sz="1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defRPr sz="1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defRPr sz="1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defRPr sz="1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defRPr sz="1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algn="ctr" eaLnBrk="1" hangingPunct="1">
              <a:defRPr/>
            </a:pPr>
            <a:r>
              <a:rPr lang="ru-RU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ГИС ГМП </a:t>
            </a:r>
            <a:endParaRPr lang="ru-RU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cs typeface="Tahoma" pitchFamily="34" charset="0"/>
            </a:endParaRPr>
          </a:p>
        </p:txBody>
      </p:sp>
      <p:sp>
        <p:nvSpPr>
          <p:cNvPr id="113" name="Скругленный прямоугольник 112"/>
          <p:cNvSpPr/>
          <p:nvPr/>
        </p:nvSpPr>
        <p:spPr>
          <a:xfrm>
            <a:off x="346608" y="2786952"/>
            <a:ext cx="1477040" cy="528175"/>
          </a:xfrm>
          <a:prstGeom prst="roundRect">
            <a:avLst>
              <a:gd name="adj" fmla="val 5404"/>
            </a:avLst>
          </a:prstGeom>
          <a:gradFill flip="none" rotWithShape="1">
            <a:gsLst>
              <a:gs pos="0">
                <a:srgbClr val="FF0000"/>
              </a:gs>
              <a:gs pos="100000">
                <a:srgbClr val="FF0000"/>
              </a:gs>
            </a:gsLst>
            <a:path path="circle">
              <a:fillToRect l="50000" t="50000" r="50000" b="50000"/>
            </a:path>
            <a:tileRect/>
          </a:gradFill>
          <a:ln w="3175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>
            <a:lvl1pPr eaLnBrk="0" hangingPunct="0">
              <a:defRPr sz="1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defRPr sz="1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defRPr sz="1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defRPr sz="1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defRPr sz="1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algn="ctr" eaLnBrk="1" hangingPunct="1">
              <a:defRPr/>
            </a:pPr>
            <a:r>
              <a:rPr lang="ru-RU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Электронный бюджет</a:t>
            </a: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 flipV="1">
            <a:off x="4656138" y="1671638"/>
            <a:ext cx="1978025" cy="5953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 flipV="1">
            <a:off x="1879600" y="3408363"/>
            <a:ext cx="1649413" cy="101282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 flipH="1">
            <a:off x="1824038" y="2728913"/>
            <a:ext cx="1465262" cy="32226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620" name="Rectangle 63"/>
          <p:cNvSpPr>
            <a:spLocks noChangeArrowheads="1"/>
          </p:cNvSpPr>
          <p:nvPr/>
        </p:nvSpPr>
        <p:spPr bwMode="auto">
          <a:xfrm>
            <a:off x="2014538" y="4519613"/>
            <a:ext cx="1309687" cy="407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100" b="1">
                <a:solidFill>
                  <a:srgbClr val="0070C0"/>
                </a:solidFill>
                <a:latin typeface="Tahoma" pitchFamily="34" charset="0"/>
                <a:cs typeface="Tahoma" pitchFamily="34" charset="0"/>
              </a:rPr>
              <a:t>КРЕДИТНЫЕ УЧРЕЖДЕНИЯ</a:t>
            </a:r>
          </a:p>
        </p:txBody>
      </p:sp>
      <p:sp>
        <p:nvSpPr>
          <p:cNvPr id="24621" name="Rectangle 63"/>
          <p:cNvSpPr>
            <a:spLocks noChangeArrowheads="1"/>
          </p:cNvSpPr>
          <p:nvPr/>
        </p:nvSpPr>
        <p:spPr bwMode="auto">
          <a:xfrm>
            <a:off x="0" y="3482975"/>
            <a:ext cx="2439988" cy="407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100" b="1">
                <a:solidFill>
                  <a:srgbClr val="0070C0"/>
                </a:solidFill>
                <a:latin typeface="Tahoma" pitchFamily="34" charset="0"/>
                <a:cs typeface="Tahoma" pitchFamily="34" charset="0"/>
              </a:rPr>
              <a:t>УЧАСТНИКИ И НЕУЧАСТНИКИ БЮДЖЕТНОГО ПРОЦЕССА</a:t>
            </a:r>
          </a:p>
        </p:txBody>
      </p:sp>
      <p:sp>
        <p:nvSpPr>
          <p:cNvPr id="24622" name="Rectangle 63"/>
          <p:cNvSpPr>
            <a:spLocks noChangeArrowheads="1"/>
          </p:cNvSpPr>
          <p:nvPr/>
        </p:nvSpPr>
        <p:spPr bwMode="auto">
          <a:xfrm>
            <a:off x="6099175" y="2078038"/>
            <a:ext cx="1308100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100" b="1">
                <a:solidFill>
                  <a:srgbClr val="0070C0"/>
                </a:solidFill>
                <a:latin typeface="Tahoma" pitchFamily="34" charset="0"/>
                <a:cs typeface="Tahoma" pitchFamily="34" charset="0"/>
              </a:rPr>
              <a:t>ЗАКАЗЧИКИ</a:t>
            </a:r>
          </a:p>
        </p:txBody>
      </p:sp>
      <p:cxnSp>
        <p:nvCxnSpPr>
          <p:cNvPr id="32" name="Прямая соединительная линия 31"/>
          <p:cNvCxnSpPr/>
          <p:nvPr/>
        </p:nvCxnSpPr>
        <p:spPr>
          <a:xfrm>
            <a:off x="4879975" y="3151188"/>
            <a:ext cx="1266825" cy="96202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Скругленный прямоугольник 33"/>
          <p:cNvSpPr/>
          <p:nvPr/>
        </p:nvSpPr>
        <p:spPr>
          <a:xfrm>
            <a:off x="6146058" y="3865929"/>
            <a:ext cx="1595565" cy="494537"/>
          </a:xfrm>
          <a:prstGeom prst="roundRect">
            <a:avLst>
              <a:gd name="adj" fmla="val 5404"/>
            </a:avLst>
          </a:prstGeom>
          <a:gradFill flip="none" rotWithShape="1">
            <a:gsLst>
              <a:gs pos="0">
                <a:schemeClr val="accent2">
                  <a:lumMod val="50000"/>
                </a:schemeClr>
              </a:gs>
              <a:gs pos="50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3175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>
            <a:lvl1pPr eaLnBrk="0" hangingPunct="0">
              <a:defRPr sz="1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defRPr sz="1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defRPr sz="1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defRPr sz="1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defRPr sz="1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algn="ctr" eaLnBrk="1" hangingPunct="1">
              <a:defRPr/>
            </a:pPr>
            <a:r>
              <a:rPr lang="ru-RU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ГАСУ</a:t>
            </a:r>
            <a:endParaRPr lang="ru-RU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cs typeface="Tahoma" pitchFamily="34" charset="0"/>
            </a:endParaRPr>
          </a:p>
        </p:txBody>
      </p:sp>
      <p:sp>
        <p:nvSpPr>
          <p:cNvPr id="35" name="Овал 34"/>
          <p:cNvSpPr/>
          <p:nvPr/>
        </p:nvSpPr>
        <p:spPr>
          <a:xfrm rot="8425072">
            <a:off x="3186113" y="598488"/>
            <a:ext cx="1793875" cy="4481512"/>
          </a:xfrm>
          <a:prstGeom prst="ellipse">
            <a:avLst/>
          </a:prstGeom>
          <a:noFill/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ru-RU" dirty="0"/>
          </a:p>
        </p:txBody>
      </p:sp>
      <p:grpSp>
        <p:nvGrpSpPr>
          <p:cNvPr id="24628" name="Группа 104"/>
          <p:cNvGrpSpPr>
            <a:grpSpLocks/>
          </p:cNvGrpSpPr>
          <p:nvPr/>
        </p:nvGrpSpPr>
        <p:grpSpPr bwMode="auto">
          <a:xfrm>
            <a:off x="5259388" y="4222750"/>
            <a:ext cx="484187" cy="474663"/>
            <a:chOff x="6391529" y="1459229"/>
            <a:chExt cx="645541" cy="632105"/>
          </a:xfrm>
        </p:grpSpPr>
        <p:sp>
          <p:nvSpPr>
            <p:cNvPr id="38" name="Овал 37"/>
            <p:cNvSpPr/>
            <p:nvPr/>
          </p:nvSpPr>
          <p:spPr>
            <a:xfrm>
              <a:off x="6423914" y="1466850"/>
              <a:ext cx="567436" cy="575582"/>
            </a:xfrm>
            <a:prstGeom prst="ellipse">
              <a:avLst/>
            </a:prstGeom>
            <a:gradFill flip="none" rotWithShape="1">
              <a:gsLst>
                <a:gs pos="0">
                  <a:srgbClr val="0070C0">
                    <a:alpha val="50000"/>
                  </a:srgbClr>
                </a:gs>
                <a:gs pos="50000">
                  <a:srgbClr val="0070C0">
                    <a:alpha val="95000"/>
                  </a:srgbClr>
                </a:gs>
                <a:gs pos="100000">
                  <a:srgbClr val="214ABD">
                    <a:alpha val="99000"/>
                  </a:srgbClr>
                </a:gs>
              </a:gsLst>
              <a:path path="rect">
                <a:fillToRect l="100000" t="100000"/>
              </a:path>
              <a:tileRect r="-100000" b="-100000"/>
            </a:gradFill>
            <a:scene3d>
              <a:camera prst="orthographicFront">
                <a:rot lat="0" lon="0" rev="0"/>
              </a:camera>
              <a:lightRig rig="threePt" dir="t">
                <a:rot lat="0" lon="0" rev="5400000"/>
              </a:lightRig>
            </a:scene3d>
            <a:sp3d extrusionH="254000" contourW="19050">
              <a:bevelT w="762000" h="381000"/>
              <a:bevelB w="635000" h="762000"/>
              <a:extrusionClr>
                <a:srgbClr val="0070C0"/>
              </a:extrusionClr>
              <a:contourClr>
                <a:srgbClr val="0070C0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 dirty="0"/>
            </a:p>
          </p:txBody>
        </p:sp>
        <p:sp>
          <p:nvSpPr>
            <p:cNvPr id="39" name="Овал 38"/>
            <p:cNvSpPr/>
            <p:nvPr/>
          </p:nvSpPr>
          <p:spPr>
            <a:xfrm>
              <a:off x="6391529" y="1459229"/>
              <a:ext cx="645541" cy="632105"/>
            </a:xfrm>
            <a:prstGeom prst="ellipse">
              <a:avLst/>
            </a:prstGeom>
            <a:noFill/>
            <a:ln w="44450">
              <a:solidFill>
                <a:schemeClr val="bg1"/>
              </a:solidFill>
            </a:ln>
            <a:scene3d>
              <a:camera prst="orthographicFront">
                <a:rot lat="0" lon="0" rev="0"/>
              </a:camera>
              <a:lightRig rig="threePt" dir="t">
                <a:rot lat="0" lon="0" rev="0"/>
              </a:lightRig>
            </a:scene3d>
            <a:sp3d>
              <a:bevelT w="0" h="0"/>
              <a:bevelB w="0" h="0"/>
              <a:extrusionClr>
                <a:srgbClr val="0070C0"/>
              </a:extrusionClr>
              <a:contourClr>
                <a:srgbClr val="0070C0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 dirty="0"/>
            </a:p>
          </p:txBody>
        </p:sp>
      </p:grpSp>
      <p:sp>
        <p:nvSpPr>
          <p:cNvPr id="24629" name="Rectangle 63"/>
          <p:cNvSpPr>
            <a:spLocks noChangeArrowheads="1"/>
          </p:cNvSpPr>
          <p:nvPr/>
        </p:nvSpPr>
        <p:spPr bwMode="auto">
          <a:xfrm>
            <a:off x="5700713" y="4579938"/>
            <a:ext cx="2889250" cy="407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100" b="1">
                <a:solidFill>
                  <a:srgbClr val="0070C0"/>
                </a:solidFill>
                <a:latin typeface="Tahoma" pitchFamily="34" charset="0"/>
                <a:cs typeface="Tahoma" pitchFamily="34" charset="0"/>
              </a:rPr>
              <a:t>ГОСУДАРСТВЕННЫЕ И МУНИЦИПАЛЬНЫЕ ОРГАНЫ ВЛАСТИ</a:t>
            </a:r>
          </a:p>
        </p:txBody>
      </p:sp>
      <p:grpSp>
        <p:nvGrpSpPr>
          <p:cNvPr id="24630" name="Группа 104"/>
          <p:cNvGrpSpPr>
            <a:grpSpLocks/>
          </p:cNvGrpSpPr>
          <p:nvPr/>
        </p:nvGrpSpPr>
        <p:grpSpPr bwMode="auto">
          <a:xfrm>
            <a:off x="5949950" y="3224213"/>
            <a:ext cx="484188" cy="474662"/>
            <a:chOff x="6391529" y="1459229"/>
            <a:chExt cx="645541" cy="632105"/>
          </a:xfrm>
        </p:grpSpPr>
        <p:sp>
          <p:nvSpPr>
            <p:cNvPr id="42" name="Овал 41"/>
            <p:cNvSpPr/>
            <p:nvPr/>
          </p:nvSpPr>
          <p:spPr>
            <a:xfrm>
              <a:off x="6423914" y="1466850"/>
              <a:ext cx="567436" cy="575582"/>
            </a:xfrm>
            <a:prstGeom prst="ellipse">
              <a:avLst/>
            </a:prstGeom>
            <a:gradFill flip="none" rotWithShape="1">
              <a:gsLst>
                <a:gs pos="0">
                  <a:srgbClr val="0070C0">
                    <a:alpha val="50000"/>
                  </a:srgbClr>
                </a:gs>
                <a:gs pos="50000">
                  <a:srgbClr val="0070C0">
                    <a:alpha val="95000"/>
                  </a:srgbClr>
                </a:gs>
                <a:gs pos="100000">
                  <a:srgbClr val="214ABD">
                    <a:alpha val="99000"/>
                  </a:srgbClr>
                </a:gs>
              </a:gsLst>
              <a:path path="rect">
                <a:fillToRect l="100000" t="100000"/>
              </a:path>
              <a:tileRect r="-100000" b="-100000"/>
            </a:gradFill>
            <a:scene3d>
              <a:camera prst="orthographicFront">
                <a:rot lat="0" lon="0" rev="0"/>
              </a:camera>
              <a:lightRig rig="threePt" dir="t">
                <a:rot lat="0" lon="0" rev="5400000"/>
              </a:lightRig>
            </a:scene3d>
            <a:sp3d extrusionH="254000" contourW="19050">
              <a:bevelT w="762000" h="381000"/>
              <a:bevelB w="635000" h="762000"/>
              <a:extrusionClr>
                <a:srgbClr val="0070C0"/>
              </a:extrusionClr>
              <a:contourClr>
                <a:srgbClr val="0070C0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 dirty="0"/>
            </a:p>
          </p:txBody>
        </p:sp>
        <p:sp>
          <p:nvSpPr>
            <p:cNvPr id="43" name="Овал 42"/>
            <p:cNvSpPr/>
            <p:nvPr/>
          </p:nvSpPr>
          <p:spPr>
            <a:xfrm>
              <a:off x="6391529" y="1459229"/>
              <a:ext cx="645541" cy="632105"/>
            </a:xfrm>
            <a:prstGeom prst="ellipse">
              <a:avLst/>
            </a:prstGeom>
            <a:noFill/>
            <a:ln w="44450">
              <a:solidFill>
                <a:schemeClr val="bg1"/>
              </a:solidFill>
            </a:ln>
            <a:scene3d>
              <a:camera prst="orthographicFront">
                <a:rot lat="0" lon="0" rev="0"/>
              </a:camera>
              <a:lightRig rig="threePt" dir="t">
                <a:rot lat="0" lon="0" rev="0"/>
              </a:lightRig>
            </a:scene3d>
            <a:sp3d>
              <a:bevelT w="0" h="0"/>
              <a:bevelB w="0" h="0"/>
              <a:extrusionClr>
                <a:srgbClr val="0070C0"/>
              </a:extrusionClr>
              <a:contourClr>
                <a:srgbClr val="0070C0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 dirty="0"/>
            </a:p>
          </p:txBody>
        </p:sp>
      </p:grpSp>
      <p:sp>
        <p:nvSpPr>
          <p:cNvPr id="24631" name="Rectangle 63"/>
          <p:cNvSpPr>
            <a:spLocks noChangeArrowheads="1"/>
          </p:cNvSpPr>
          <p:nvPr/>
        </p:nvSpPr>
        <p:spPr bwMode="auto">
          <a:xfrm>
            <a:off x="6610350" y="3422650"/>
            <a:ext cx="633413" cy="239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100" b="1">
                <a:solidFill>
                  <a:srgbClr val="0070C0"/>
                </a:solidFill>
                <a:latin typeface="Tahoma" pitchFamily="34" charset="0"/>
                <a:cs typeface="Tahoma" pitchFamily="34" charset="0"/>
              </a:rPr>
              <a:t>ТОФК</a:t>
            </a:r>
          </a:p>
        </p:txBody>
      </p:sp>
      <p:grpSp>
        <p:nvGrpSpPr>
          <p:cNvPr id="24632" name="Группа 104"/>
          <p:cNvGrpSpPr>
            <a:grpSpLocks/>
          </p:cNvGrpSpPr>
          <p:nvPr/>
        </p:nvGrpSpPr>
        <p:grpSpPr bwMode="auto">
          <a:xfrm>
            <a:off x="5210175" y="1068388"/>
            <a:ext cx="484188" cy="474662"/>
            <a:chOff x="6391529" y="1459229"/>
            <a:chExt cx="645541" cy="632105"/>
          </a:xfrm>
        </p:grpSpPr>
        <p:sp>
          <p:nvSpPr>
            <p:cNvPr id="46" name="Овал 45"/>
            <p:cNvSpPr/>
            <p:nvPr/>
          </p:nvSpPr>
          <p:spPr>
            <a:xfrm>
              <a:off x="6423914" y="1466850"/>
              <a:ext cx="567436" cy="575582"/>
            </a:xfrm>
            <a:prstGeom prst="ellipse">
              <a:avLst/>
            </a:prstGeom>
            <a:gradFill flip="none" rotWithShape="1">
              <a:gsLst>
                <a:gs pos="0">
                  <a:srgbClr val="0070C0">
                    <a:alpha val="50000"/>
                  </a:srgbClr>
                </a:gs>
                <a:gs pos="50000">
                  <a:srgbClr val="0070C0">
                    <a:alpha val="95000"/>
                  </a:srgbClr>
                </a:gs>
                <a:gs pos="100000">
                  <a:srgbClr val="214ABD">
                    <a:alpha val="99000"/>
                  </a:srgbClr>
                </a:gs>
              </a:gsLst>
              <a:path path="rect">
                <a:fillToRect l="100000" t="100000"/>
              </a:path>
              <a:tileRect r="-100000" b="-100000"/>
            </a:gradFill>
            <a:scene3d>
              <a:camera prst="orthographicFront">
                <a:rot lat="0" lon="0" rev="0"/>
              </a:camera>
              <a:lightRig rig="threePt" dir="t">
                <a:rot lat="0" lon="0" rev="5400000"/>
              </a:lightRig>
            </a:scene3d>
            <a:sp3d extrusionH="254000" contourW="19050">
              <a:bevelT w="762000" h="381000"/>
              <a:bevelB w="635000" h="762000"/>
              <a:extrusionClr>
                <a:srgbClr val="0070C0"/>
              </a:extrusionClr>
              <a:contourClr>
                <a:srgbClr val="0070C0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 dirty="0"/>
            </a:p>
          </p:txBody>
        </p:sp>
        <p:sp>
          <p:nvSpPr>
            <p:cNvPr id="47" name="Овал 46"/>
            <p:cNvSpPr/>
            <p:nvPr/>
          </p:nvSpPr>
          <p:spPr>
            <a:xfrm>
              <a:off x="6391529" y="1459229"/>
              <a:ext cx="645541" cy="632105"/>
            </a:xfrm>
            <a:prstGeom prst="ellipse">
              <a:avLst/>
            </a:prstGeom>
            <a:noFill/>
            <a:ln w="44450">
              <a:solidFill>
                <a:schemeClr val="bg1"/>
              </a:solidFill>
            </a:ln>
            <a:scene3d>
              <a:camera prst="orthographicFront">
                <a:rot lat="0" lon="0" rev="0"/>
              </a:camera>
              <a:lightRig rig="threePt" dir="t">
                <a:rot lat="0" lon="0" rev="0"/>
              </a:lightRig>
            </a:scene3d>
            <a:sp3d>
              <a:bevelT w="0" h="0"/>
              <a:bevelB w="0" h="0"/>
              <a:extrusionClr>
                <a:srgbClr val="0070C0"/>
              </a:extrusionClr>
              <a:contourClr>
                <a:srgbClr val="0070C0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 dirty="0"/>
            </a:p>
          </p:txBody>
        </p:sp>
      </p:grpSp>
      <p:sp>
        <p:nvSpPr>
          <p:cNvPr id="48" name="Скругленный прямоугольник 47"/>
          <p:cNvSpPr/>
          <p:nvPr/>
        </p:nvSpPr>
        <p:spPr>
          <a:xfrm>
            <a:off x="6516688" y="2617788"/>
            <a:ext cx="1476375" cy="527050"/>
          </a:xfrm>
          <a:prstGeom prst="roundRect">
            <a:avLst>
              <a:gd name="adj" fmla="val 5404"/>
            </a:avLst>
          </a:prstGeom>
          <a:solidFill>
            <a:srgbClr val="666699"/>
          </a:solidFill>
          <a:ln w="3175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>
            <a:lvl1pPr eaLnBrk="0" hangingPunct="0">
              <a:defRPr sz="1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defRPr sz="1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defRPr sz="1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defRPr sz="1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defRPr sz="1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algn="ctr" eaLnBrk="1" hangingPunct="1">
              <a:defRPr/>
            </a:pPr>
            <a:r>
              <a:rPr lang="ru-RU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АС ФК</a:t>
            </a:r>
            <a:endParaRPr lang="ru-RU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cs typeface="Tahoma" pitchFamily="34" charset="0"/>
            </a:endParaRPr>
          </a:p>
        </p:txBody>
      </p:sp>
      <p:sp>
        <p:nvSpPr>
          <p:cNvPr id="24634" name="Rectangle 63"/>
          <p:cNvSpPr>
            <a:spLocks noChangeArrowheads="1"/>
          </p:cNvSpPr>
          <p:nvPr/>
        </p:nvSpPr>
        <p:spPr bwMode="auto">
          <a:xfrm>
            <a:off x="5678488" y="784225"/>
            <a:ext cx="2265362" cy="407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100" b="1">
                <a:solidFill>
                  <a:srgbClr val="0070C0"/>
                </a:solidFill>
                <a:latin typeface="Tahoma" pitchFamily="34" charset="0"/>
                <a:cs typeface="Tahoma" pitchFamily="34" charset="0"/>
              </a:rPr>
              <a:t>КОНТРОЛЬНЫЕ И НАДЗОРНЫЕ ОРГАНЫ</a:t>
            </a:r>
          </a:p>
        </p:txBody>
      </p:sp>
      <p:cxnSp>
        <p:nvCxnSpPr>
          <p:cNvPr id="50" name="Прямая соединительная линия 49"/>
          <p:cNvCxnSpPr>
            <a:endCxn id="48" idx="1"/>
          </p:cNvCxnSpPr>
          <p:nvPr/>
        </p:nvCxnSpPr>
        <p:spPr>
          <a:xfrm>
            <a:off x="4840288" y="2822575"/>
            <a:ext cx="1676400" cy="587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Скругленный прямоугольник 61"/>
          <p:cNvSpPr/>
          <p:nvPr/>
        </p:nvSpPr>
        <p:spPr>
          <a:xfrm>
            <a:off x="368300" y="1397000"/>
            <a:ext cx="1476375" cy="528638"/>
          </a:xfrm>
          <a:prstGeom prst="roundRect">
            <a:avLst>
              <a:gd name="adj" fmla="val 5404"/>
            </a:avLst>
          </a:prstGeom>
          <a:solidFill>
            <a:schemeClr val="bg2">
              <a:lumMod val="75000"/>
            </a:schemeClr>
          </a:solidFill>
          <a:ln w="3175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>
            <a:lvl1pPr eaLnBrk="0" hangingPunct="0">
              <a:defRPr sz="1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defRPr sz="1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defRPr sz="1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defRPr sz="1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defRPr sz="1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algn="ctr" eaLnBrk="1" hangingPunct="1">
              <a:defRPr/>
            </a:pPr>
            <a:r>
              <a:rPr lang="ru-RU" dirty="0" smtClean="0">
                <a:solidFill>
                  <a:srgbClr val="FFFFFF"/>
                </a:solidFill>
                <a:latin typeface="Tahoma" pitchFamily="34" charset="0"/>
                <a:cs typeface="Tahoma" pitchFamily="34" charset="0"/>
              </a:rPr>
              <a:t>…</a:t>
            </a:r>
            <a:endParaRPr lang="ru-RU" dirty="0">
              <a:solidFill>
                <a:srgbClr val="FFFFFF"/>
              </a:solidFill>
              <a:latin typeface="Tahoma" pitchFamily="34" charset="0"/>
              <a:cs typeface="Tahoma" pitchFamily="34" charset="0"/>
            </a:endParaRPr>
          </a:p>
        </p:txBody>
      </p:sp>
      <p:grpSp>
        <p:nvGrpSpPr>
          <p:cNvPr id="24637" name="Группа 104"/>
          <p:cNvGrpSpPr>
            <a:grpSpLocks/>
          </p:cNvGrpSpPr>
          <p:nvPr/>
        </p:nvGrpSpPr>
        <p:grpSpPr bwMode="auto">
          <a:xfrm>
            <a:off x="1736725" y="2087563"/>
            <a:ext cx="484188" cy="474662"/>
            <a:chOff x="6391529" y="1459229"/>
            <a:chExt cx="645541" cy="632105"/>
          </a:xfrm>
        </p:grpSpPr>
        <p:sp>
          <p:nvSpPr>
            <p:cNvPr id="64" name="Овал 63"/>
            <p:cNvSpPr/>
            <p:nvPr/>
          </p:nvSpPr>
          <p:spPr>
            <a:xfrm>
              <a:off x="6423914" y="1466850"/>
              <a:ext cx="567436" cy="575582"/>
            </a:xfrm>
            <a:prstGeom prst="ellipse">
              <a:avLst/>
            </a:prstGeom>
            <a:gradFill flip="none" rotWithShape="1">
              <a:gsLst>
                <a:gs pos="0">
                  <a:srgbClr val="0070C0">
                    <a:alpha val="50000"/>
                  </a:srgbClr>
                </a:gs>
                <a:gs pos="50000">
                  <a:srgbClr val="0070C0">
                    <a:alpha val="95000"/>
                  </a:srgbClr>
                </a:gs>
                <a:gs pos="100000">
                  <a:srgbClr val="214ABD">
                    <a:alpha val="99000"/>
                  </a:srgbClr>
                </a:gs>
              </a:gsLst>
              <a:path path="rect">
                <a:fillToRect l="100000" t="100000"/>
              </a:path>
              <a:tileRect r="-100000" b="-100000"/>
            </a:gradFill>
            <a:scene3d>
              <a:camera prst="orthographicFront">
                <a:rot lat="0" lon="0" rev="0"/>
              </a:camera>
              <a:lightRig rig="threePt" dir="t">
                <a:rot lat="0" lon="0" rev="5400000"/>
              </a:lightRig>
            </a:scene3d>
            <a:sp3d extrusionH="254000" contourW="19050">
              <a:bevelT w="762000" h="381000"/>
              <a:bevelB w="635000" h="762000"/>
              <a:extrusionClr>
                <a:srgbClr val="0070C0"/>
              </a:extrusionClr>
              <a:contourClr>
                <a:srgbClr val="0070C0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 dirty="0"/>
            </a:p>
          </p:txBody>
        </p:sp>
        <p:sp>
          <p:nvSpPr>
            <p:cNvPr id="65" name="Овал 64"/>
            <p:cNvSpPr/>
            <p:nvPr/>
          </p:nvSpPr>
          <p:spPr>
            <a:xfrm>
              <a:off x="6391529" y="1459229"/>
              <a:ext cx="645541" cy="632105"/>
            </a:xfrm>
            <a:prstGeom prst="ellipse">
              <a:avLst/>
            </a:prstGeom>
            <a:noFill/>
            <a:ln w="44450">
              <a:solidFill>
                <a:schemeClr val="bg1"/>
              </a:solidFill>
            </a:ln>
            <a:scene3d>
              <a:camera prst="orthographicFront">
                <a:rot lat="0" lon="0" rev="0"/>
              </a:camera>
              <a:lightRig rig="threePt" dir="t">
                <a:rot lat="0" lon="0" rev="0"/>
              </a:lightRig>
            </a:scene3d>
            <a:sp3d>
              <a:bevelT w="0" h="0"/>
              <a:bevelB w="0" h="0"/>
              <a:extrusionClr>
                <a:srgbClr val="0070C0"/>
              </a:extrusionClr>
              <a:contourClr>
                <a:srgbClr val="0070C0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 dirty="0"/>
            </a:p>
          </p:txBody>
        </p:sp>
      </p:grpSp>
      <p:grpSp>
        <p:nvGrpSpPr>
          <p:cNvPr id="24638" name="Группа 104"/>
          <p:cNvGrpSpPr>
            <a:grpSpLocks/>
          </p:cNvGrpSpPr>
          <p:nvPr/>
        </p:nvGrpSpPr>
        <p:grpSpPr bwMode="auto">
          <a:xfrm>
            <a:off x="2414588" y="920750"/>
            <a:ext cx="484187" cy="474663"/>
            <a:chOff x="6391529" y="1459229"/>
            <a:chExt cx="645541" cy="632105"/>
          </a:xfrm>
        </p:grpSpPr>
        <p:sp>
          <p:nvSpPr>
            <p:cNvPr id="67" name="Овал 66"/>
            <p:cNvSpPr/>
            <p:nvPr/>
          </p:nvSpPr>
          <p:spPr>
            <a:xfrm>
              <a:off x="6423914" y="1466850"/>
              <a:ext cx="567436" cy="575582"/>
            </a:xfrm>
            <a:prstGeom prst="ellipse">
              <a:avLst/>
            </a:prstGeom>
            <a:gradFill flip="none" rotWithShape="1">
              <a:gsLst>
                <a:gs pos="0">
                  <a:srgbClr val="0070C0">
                    <a:alpha val="50000"/>
                  </a:srgbClr>
                </a:gs>
                <a:gs pos="50000">
                  <a:srgbClr val="0070C0">
                    <a:alpha val="95000"/>
                  </a:srgbClr>
                </a:gs>
                <a:gs pos="100000">
                  <a:srgbClr val="214ABD">
                    <a:alpha val="99000"/>
                  </a:srgbClr>
                </a:gs>
              </a:gsLst>
              <a:path path="rect">
                <a:fillToRect l="100000" t="100000"/>
              </a:path>
              <a:tileRect r="-100000" b="-100000"/>
            </a:gradFill>
            <a:scene3d>
              <a:camera prst="orthographicFront">
                <a:rot lat="0" lon="0" rev="0"/>
              </a:camera>
              <a:lightRig rig="threePt" dir="t">
                <a:rot lat="0" lon="0" rev="5400000"/>
              </a:lightRig>
            </a:scene3d>
            <a:sp3d extrusionH="254000" contourW="19050">
              <a:bevelT w="762000" h="381000"/>
              <a:bevelB w="635000" h="762000"/>
              <a:extrusionClr>
                <a:srgbClr val="0070C0"/>
              </a:extrusionClr>
              <a:contourClr>
                <a:srgbClr val="0070C0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 dirty="0"/>
            </a:p>
          </p:txBody>
        </p:sp>
        <p:sp>
          <p:nvSpPr>
            <p:cNvPr id="68" name="Овал 67"/>
            <p:cNvSpPr/>
            <p:nvPr/>
          </p:nvSpPr>
          <p:spPr>
            <a:xfrm>
              <a:off x="6391529" y="1459229"/>
              <a:ext cx="645541" cy="632105"/>
            </a:xfrm>
            <a:prstGeom prst="ellipse">
              <a:avLst/>
            </a:prstGeom>
            <a:noFill/>
            <a:ln w="44450">
              <a:solidFill>
                <a:schemeClr val="bg1"/>
              </a:solidFill>
            </a:ln>
            <a:scene3d>
              <a:camera prst="orthographicFront">
                <a:rot lat="0" lon="0" rev="0"/>
              </a:camera>
              <a:lightRig rig="threePt" dir="t">
                <a:rot lat="0" lon="0" rev="0"/>
              </a:lightRig>
            </a:scene3d>
            <a:sp3d>
              <a:bevelT w="0" h="0"/>
              <a:bevelB w="0" h="0"/>
              <a:extrusionClr>
                <a:srgbClr val="0070C0"/>
              </a:extrusionClr>
              <a:contourClr>
                <a:srgbClr val="0070C0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 dirty="0"/>
            </a:p>
          </p:txBody>
        </p:sp>
      </p:grpSp>
      <p:grpSp>
        <p:nvGrpSpPr>
          <p:cNvPr id="24639" name="Группа 100"/>
          <p:cNvGrpSpPr>
            <a:grpSpLocks/>
          </p:cNvGrpSpPr>
          <p:nvPr/>
        </p:nvGrpSpPr>
        <p:grpSpPr bwMode="auto">
          <a:xfrm>
            <a:off x="4310063" y="738188"/>
            <a:ext cx="482600" cy="473075"/>
            <a:chOff x="6391529" y="1459229"/>
            <a:chExt cx="645541" cy="632105"/>
          </a:xfrm>
        </p:grpSpPr>
        <p:sp>
          <p:nvSpPr>
            <p:cNvPr id="70" name="Овал 69"/>
            <p:cNvSpPr/>
            <p:nvPr/>
          </p:nvSpPr>
          <p:spPr>
            <a:xfrm>
              <a:off x="6423914" y="1466850"/>
              <a:ext cx="567436" cy="575582"/>
            </a:xfrm>
            <a:prstGeom prst="ellipse">
              <a:avLst/>
            </a:prstGeom>
            <a:gradFill flip="none" rotWithShape="1">
              <a:gsLst>
                <a:gs pos="0">
                  <a:srgbClr val="0070C0">
                    <a:alpha val="50000"/>
                  </a:srgbClr>
                </a:gs>
                <a:gs pos="50000">
                  <a:srgbClr val="0070C0">
                    <a:alpha val="95000"/>
                  </a:srgbClr>
                </a:gs>
                <a:gs pos="100000">
                  <a:srgbClr val="214ABD">
                    <a:alpha val="99000"/>
                  </a:srgbClr>
                </a:gs>
              </a:gsLst>
              <a:path path="rect">
                <a:fillToRect l="100000" t="100000"/>
              </a:path>
              <a:tileRect r="-100000" b="-100000"/>
            </a:gradFill>
            <a:scene3d>
              <a:camera prst="orthographicFront">
                <a:rot lat="0" lon="0" rev="0"/>
              </a:camera>
              <a:lightRig rig="threePt" dir="t">
                <a:rot lat="0" lon="0" rev="5400000"/>
              </a:lightRig>
            </a:scene3d>
            <a:sp3d extrusionH="254000" contourW="19050">
              <a:bevelT w="762000" h="381000"/>
              <a:bevelB w="635000" h="762000"/>
              <a:extrusionClr>
                <a:srgbClr val="0070C0"/>
              </a:extrusionClr>
              <a:contourClr>
                <a:srgbClr val="0070C0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 dirty="0"/>
            </a:p>
          </p:txBody>
        </p:sp>
        <p:sp>
          <p:nvSpPr>
            <p:cNvPr id="71" name="Овал 70"/>
            <p:cNvSpPr/>
            <p:nvPr/>
          </p:nvSpPr>
          <p:spPr>
            <a:xfrm>
              <a:off x="6391529" y="1459229"/>
              <a:ext cx="645541" cy="632105"/>
            </a:xfrm>
            <a:prstGeom prst="ellipse">
              <a:avLst/>
            </a:prstGeom>
            <a:noFill/>
            <a:ln w="44450">
              <a:solidFill>
                <a:schemeClr val="bg1"/>
              </a:solidFill>
            </a:ln>
            <a:scene3d>
              <a:camera prst="orthographicFront">
                <a:rot lat="0" lon="0" rev="0"/>
              </a:camera>
              <a:lightRig rig="threePt" dir="t">
                <a:rot lat="0" lon="0" rev="0"/>
              </a:lightRig>
            </a:scene3d>
            <a:sp3d>
              <a:bevelT w="0" h="0"/>
              <a:bevelB w="0" h="0"/>
              <a:extrusionClr>
                <a:srgbClr val="0070C0"/>
              </a:extrusionClr>
              <a:contourClr>
                <a:srgbClr val="0070C0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 dirty="0"/>
            </a:p>
          </p:txBody>
        </p:sp>
      </p:grpSp>
      <p:pic>
        <p:nvPicPr>
          <p:cNvPr id="24640" name="Рисунок 1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3850" y="3381375"/>
            <a:ext cx="1141413" cy="1141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641" name="Rectangle 63"/>
          <p:cNvSpPr>
            <a:spLocks noChangeArrowheads="1"/>
          </p:cNvSpPr>
          <p:nvPr/>
        </p:nvSpPr>
        <p:spPr bwMode="auto">
          <a:xfrm>
            <a:off x="1235075" y="2166938"/>
            <a:ext cx="509588" cy="239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100" b="1">
                <a:solidFill>
                  <a:srgbClr val="0070C0"/>
                </a:solidFill>
                <a:latin typeface="Tahoma" pitchFamily="34" charset="0"/>
                <a:cs typeface="Tahoma" pitchFamily="34" charset="0"/>
              </a:rPr>
              <a:t>…</a:t>
            </a:r>
          </a:p>
        </p:txBody>
      </p:sp>
      <p:sp>
        <p:nvSpPr>
          <p:cNvPr id="61" name="Скругленный прямоугольник 60"/>
          <p:cNvSpPr/>
          <p:nvPr/>
        </p:nvSpPr>
        <p:spPr>
          <a:xfrm>
            <a:off x="481013" y="1506538"/>
            <a:ext cx="1476375" cy="528637"/>
          </a:xfrm>
          <a:prstGeom prst="roundRect">
            <a:avLst>
              <a:gd name="adj" fmla="val 5404"/>
            </a:avLst>
          </a:prstGeom>
          <a:solidFill>
            <a:schemeClr val="bg2">
              <a:lumMod val="75000"/>
            </a:schemeClr>
          </a:solidFill>
          <a:ln w="3175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>
            <a:lvl1pPr eaLnBrk="0" hangingPunct="0">
              <a:defRPr sz="1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defRPr sz="1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defRPr sz="1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defRPr sz="1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defRPr sz="1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algn="ctr" eaLnBrk="1" hangingPunct="1">
              <a:defRPr/>
            </a:pPr>
            <a:r>
              <a:rPr lang="ru-RU" dirty="0" smtClean="0">
                <a:solidFill>
                  <a:srgbClr val="FFFFFF"/>
                </a:solidFill>
                <a:latin typeface="Tahoma" pitchFamily="34" charset="0"/>
                <a:cs typeface="Tahoma" pitchFamily="34" charset="0"/>
              </a:rPr>
              <a:t>Другие ИС</a:t>
            </a:r>
            <a:endParaRPr lang="ru-RU" dirty="0">
              <a:solidFill>
                <a:srgbClr val="FFFFFF"/>
              </a:solidFill>
              <a:latin typeface="Tahoma" pitchFamily="34" charset="0"/>
              <a:cs typeface="Tahoma" pitchFamily="34" charset="0"/>
            </a:endParaRPr>
          </a:p>
        </p:txBody>
      </p:sp>
      <p:cxnSp>
        <p:nvCxnSpPr>
          <p:cNvPr id="66" name="Прямая соединительная линия 65"/>
          <p:cNvCxnSpPr/>
          <p:nvPr/>
        </p:nvCxnSpPr>
        <p:spPr>
          <a:xfrm flipH="1" flipV="1">
            <a:off x="1957388" y="1770063"/>
            <a:ext cx="1731962" cy="3746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Заголовок 1"/>
          <p:cNvSpPr txBox="1">
            <a:spLocks/>
          </p:cNvSpPr>
          <p:nvPr/>
        </p:nvSpPr>
        <p:spPr bwMode="auto">
          <a:xfrm>
            <a:off x="3079750" y="30163"/>
            <a:ext cx="6029325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514350" indent="-17145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857250" indent="-17145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200150" indent="-17145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1543050" indent="-17145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000250" indent="-17145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457450" indent="-17145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2914650" indent="-17145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371850" indent="-17145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ru-RU" altLang="ru-RU" sz="16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ea typeface="ヒラギノ角ゴ ProN W3"/>
                <a:cs typeface="Times New Roman" panose="02020603050405020304" pitchFamily="18" charset="0"/>
              </a:rPr>
              <a:t>Результаты развития ГИС ГМП в 2016 году</a:t>
            </a:r>
          </a:p>
        </p:txBody>
      </p:sp>
      <p:sp>
        <p:nvSpPr>
          <p:cNvPr id="25603" name="Номер слайда 1"/>
          <p:cNvSpPr>
            <a:spLocks noGrp="1"/>
          </p:cNvSpPr>
          <p:nvPr>
            <p:ph type="sldNum" sz="quarter" idx="12"/>
          </p:nvPr>
        </p:nvSpPr>
        <p:spPr bwMode="auto">
          <a:xfrm>
            <a:off x="7051675" y="4814888"/>
            <a:ext cx="2057400" cy="27463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3B25F782-7064-4792-8877-41FDD3A4236A}" type="slidenum">
              <a:rPr lang="ru-RU" altLang="ru-RU" sz="10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22</a:t>
            </a:fld>
            <a:endParaRPr lang="ru-RU" altLang="ru-RU" sz="1000" b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604" name="TextBox 5"/>
          <p:cNvSpPr txBox="1">
            <a:spLocks noChangeArrowheads="1"/>
          </p:cNvSpPr>
          <p:nvPr/>
        </p:nvSpPr>
        <p:spPr bwMode="auto">
          <a:xfrm>
            <a:off x="285750" y="2743200"/>
            <a:ext cx="4270375" cy="4318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 eaLnBrk="1" hangingPunct="1"/>
            <a:r>
              <a:rPr lang="ru-RU" altLang="ru-RU" sz="1100" b="1"/>
              <a:t>2016 год</a:t>
            </a:r>
          </a:p>
          <a:p>
            <a:pPr algn="just" eaLnBrk="1" hangingPunct="1"/>
            <a:r>
              <a:rPr lang="ru-RU" altLang="ru-RU" sz="1100"/>
              <a:t>Сократился срок передачи банками платежей </a:t>
            </a:r>
            <a:endParaRPr lang="en-US" altLang="ru-RU" sz="1100"/>
          </a:p>
        </p:txBody>
      </p:sp>
      <p:sp>
        <p:nvSpPr>
          <p:cNvPr id="7" name="TextBox 6"/>
          <p:cNvSpPr txBox="1"/>
          <p:nvPr/>
        </p:nvSpPr>
        <p:spPr>
          <a:xfrm>
            <a:off x="284163" y="3289300"/>
            <a:ext cx="4338637" cy="939800"/>
          </a:xfrm>
          <a:prstGeom prst="rect">
            <a:avLst/>
          </a:prstGeom>
          <a:noFill/>
          <a:ln>
            <a:solidFill>
              <a:schemeClr val="accent5">
                <a:lumMod val="40000"/>
                <a:lumOff val="60000"/>
              </a:schemeClr>
            </a:solidFill>
          </a:ln>
        </p:spPr>
        <p:txBody>
          <a:bodyPr>
            <a:spAutoFit/>
          </a:bodyPr>
          <a:lstStyle/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00" dirty="0"/>
              <a:t>Динамика изменений </a:t>
            </a:r>
            <a:r>
              <a:rPr lang="ru-RU" sz="1100" b="1" dirty="0"/>
              <a:t>на примере  Сбербанка</a:t>
            </a:r>
          </a:p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00" b="1" dirty="0"/>
              <a:t>Декабрь  2015 года </a:t>
            </a:r>
            <a:r>
              <a:rPr lang="ru-RU" sz="1100" dirty="0"/>
              <a:t>– всего передано  45 280 753 платежей</a:t>
            </a:r>
          </a:p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00" i="1" dirty="0"/>
              <a:t>из них </a:t>
            </a:r>
            <a:r>
              <a:rPr lang="ru-RU" sz="1100" b="1" i="1" dirty="0"/>
              <a:t>в течение 2-х дней </a:t>
            </a:r>
            <a:r>
              <a:rPr lang="ru-RU" sz="1100" i="1" dirty="0"/>
              <a:t>– 17 895 483 (</a:t>
            </a:r>
            <a:r>
              <a:rPr lang="ru-RU" sz="1100" b="1" i="1" dirty="0"/>
              <a:t>40</a:t>
            </a:r>
            <a:r>
              <a:rPr lang="en-US" sz="1100" b="1" i="1" dirty="0"/>
              <a:t>%</a:t>
            </a:r>
            <a:r>
              <a:rPr lang="en-US" sz="1100" i="1" dirty="0"/>
              <a:t> </a:t>
            </a:r>
            <a:r>
              <a:rPr lang="ru-RU" sz="1100" i="1" dirty="0"/>
              <a:t>от общего кол-ва)</a:t>
            </a:r>
          </a:p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00" b="1" dirty="0"/>
              <a:t>Декабрь  2016 года </a:t>
            </a:r>
            <a:r>
              <a:rPr lang="ru-RU" sz="1100" dirty="0"/>
              <a:t>– всего передано  78 272 606  платежей </a:t>
            </a:r>
          </a:p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00" dirty="0"/>
              <a:t>из них </a:t>
            </a:r>
            <a:r>
              <a:rPr lang="ru-RU" sz="1100" b="1" dirty="0"/>
              <a:t>в течение 2-х дней </a:t>
            </a:r>
            <a:r>
              <a:rPr lang="ru-RU" sz="1100" dirty="0"/>
              <a:t>– 77 099 089 (</a:t>
            </a:r>
            <a:r>
              <a:rPr lang="ru-RU" sz="1100" b="1" dirty="0"/>
              <a:t>99</a:t>
            </a:r>
            <a:r>
              <a:rPr lang="en-US" sz="1100" b="1" dirty="0"/>
              <a:t>%</a:t>
            </a:r>
            <a:r>
              <a:rPr lang="en-US" sz="1100" dirty="0"/>
              <a:t> </a:t>
            </a:r>
            <a:r>
              <a:rPr lang="ru-RU" sz="1100" dirty="0"/>
              <a:t>от общего кол-ва)</a:t>
            </a:r>
          </a:p>
        </p:txBody>
      </p:sp>
      <p:sp>
        <p:nvSpPr>
          <p:cNvPr id="25606" name="TextBox 7"/>
          <p:cNvSpPr txBox="1">
            <a:spLocks noChangeArrowheads="1"/>
          </p:cNvSpPr>
          <p:nvPr/>
        </p:nvSpPr>
        <p:spPr bwMode="auto">
          <a:xfrm>
            <a:off x="4745038" y="2805113"/>
            <a:ext cx="4270375" cy="4318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 eaLnBrk="1" hangingPunct="1"/>
            <a:r>
              <a:rPr lang="ru-RU" altLang="ru-RU" sz="1100"/>
              <a:t>Уменьшилось количество платежей без УИН и без идентификатора плательщика</a:t>
            </a:r>
            <a:endParaRPr lang="en-US" altLang="ru-RU" sz="1100"/>
          </a:p>
        </p:txBody>
      </p:sp>
      <p:sp>
        <p:nvSpPr>
          <p:cNvPr id="9" name="TextBox 8"/>
          <p:cNvSpPr txBox="1"/>
          <p:nvPr/>
        </p:nvSpPr>
        <p:spPr>
          <a:xfrm>
            <a:off x="4678363" y="3290888"/>
            <a:ext cx="4340225" cy="938212"/>
          </a:xfrm>
          <a:prstGeom prst="rect">
            <a:avLst/>
          </a:prstGeom>
          <a:noFill/>
          <a:ln>
            <a:solidFill>
              <a:schemeClr val="accent5">
                <a:lumMod val="40000"/>
                <a:lumOff val="60000"/>
              </a:schemeClr>
            </a:solidFill>
          </a:ln>
        </p:spPr>
        <p:txBody>
          <a:bodyPr>
            <a:spAutoFit/>
          </a:bodyPr>
          <a:lstStyle>
            <a:defPPr>
              <a:defRPr lang="ru-RU"/>
            </a:defPPr>
            <a:lvl1pPr algn="just" eaLnBrk="1" fontAlgn="auto" hangingPunct="1">
              <a:spcBef>
                <a:spcPts val="0"/>
              </a:spcBef>
              <a:spcAft>
                <a:spcPts val="0"/>
              </a:spcAft>
              <a:defRPr sz="1600"/>
            </a:lvl1pPr>
          </a:lstStyle>
          <a:p>
            <a:pPr>
              <a:defRPr/>
            </a:pPr>
            <a:r>
              <a:rPr lang="ru-RU" sz="1100" dirty="0"/>
              <a:t>Динамика изменений </a:t>
            </a:r>
            <a:r>
              <a:rPr lang="ru-RU" sz="1100" b="1" dirty="0"/>
              <a:t>на примере  Сбербанка и ВТБ 24</a:t>
            </a:r>
          </a:p>
          <a:p>
            <a:pPr>
              <a:defRPr/>
            </a:pPr>
            <a:r>
              <a:rPr lang="ru-RU" sz="1100" dirty="0"/>
              <a:t>07.04.2016, время с 12-00 по 12-05</a:t>
            </a:r>
          </a:p>
          <a:p>
            <a:pPr>
              <a:defRPr/>
            </a:pPr>
            <a:r>
              <a:rPr lang="ru-RU" sz="1100" dirty="0"/>
              <a:t>Кол-во платежей без УИН : Сбербанк -1 451 шт., ВТБ 24 – 22 шт.</a:t>
            </a:r>
          </a:p>
          <a:p>
            <a:pPr>
              <a:defRPr/>
            </a:pPr>
            <a:r>
              <a:rPr lang="ru-RU" sz="1100" dirty="0"/>
              <a:t>07.10.2016, время с 12-00 по 12-05</a:t>
            </a:r>
          </a:p>
          <a:p>
            <a:pPr>
              <a:defRPr/>
            </a:pPr>
            <a:r>
              <a:rPr lang="ru-RU" sz="1100" dirty="0"/>
              <a:t>Кол-во платежей без УИН : Сбербанк -0 шт., ВТБ 24 – 0 шт.</a:t>
            </a:r>
          </a:p>
        </p:txBody>
      </p:sp>
      <p:sp>
        <p:nvSpPr>
          <p:cNvPr id="25608" name="Прямоугольник 9"/>
          <p:cNvSpPr>
            <a:spLocks noChangeArrowheads="1"/>
          </p:cNvSpPr>
          <p:nvPr/>
        </p:nvSpPr>
        <p:spPr bwMode="auto">
          <a:xfrm>
            <a:off x="285750" y="4354513"/>
            <a:ext cx="5808663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 eaLnBrk="1" hangingPunct="1"/>
            <a:r>
              <a:rPr lang="ru-RU" altLang="ru-RU" sz="1100"/>
              <a:t>Увеличилось количество платежей, сопоставленных с начислениями</a:t>
            </a:r>
            <a:endParaRPr lang="en-US" altLang="ru-RU" sz="1100"/>
          </a:p>
        </p:txBody>
      </p:sp>
      <p:sp>
        <p:nvSpPr>
          <p:cNvPr id="25609" name="TextBox 10"/>
          <p:cNvSpPr txBox="1">
            <a:spLocks noChangeArrowheads="1"/>
          </p:cNvSpPr>
          <p:nvPr/>
        </p:nvSpPr>
        <p:spPr bwMode="auto">
          <a:xfrm>
            <a:off x="285750" y="4598988"/>
            <a:ext cx="6886575" cy="431800"/>
          </a:xfrm>
          <a:prstGeom prst="rect">
            <a:avLst/>
          </a:prstGeom>
          <a:noFill/>
          <a:ln w="9525">
            <a:solidFill>
              <a:srgbClr val="109AA8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/>
          <a:p>
            <a:pPr algn="just" eaLnBrk="1" hangingPunct="1"/>
            <a:r>
              <a:rPr lang="ru-RU" altLang="ru-RU" sz="1100" b="1"/>
              <a:t>За 2016 год в адрес ГИБДД ГУ МВД России по городу Москве </a:t>
            </a:r>
            <a:r>
              <a:rPr lang="ru-RU" altLang="ru-RU" sz="1100"/>
              <a:t>передано 19 260 942 платежей</a:t>
            </a:r>
            <a:endParaRPr lang="ru-RU" altLang="ru-RU" sz="1100" b="1"/>
          </a:p>
          <a:p>
            <a:pPr algn="just" eaLnBrk="1" hangingPunct="1"/>
            <a:r>
              <a:rPr lang="ru-RU" altLang="ru-RU" sz="1100"/>
              <a:t>из них сопоставлено с начислениями – 18 867 641 (97,9 %) </a:t>
            </a:r>
          </a:p>
        </p:txBody>
      </p:sp>
      <p:grpSp>
        <p:nvGrpSpPr>
          <p:cNvPr id="25610" name="Группа 11"/>
          <p:cNvGrpSpPr>
            <a:grpSpLocks/>
          </p:cNvGrpSpPr>
          <p:nvPr/>
        </p:nvGrpSpPr>
        <p:grpSpPr bwMode="auto">
          <a:xfrm>
            <a:off x="525463" y="1249363"/>
            <a:ext cx="3359150" cy="331787"/>
            <a:chOff x="0" y="0"/>
            <a:chExt cx="9720000" cy="441902"/>
          </a:xfrm>
        </p:grpSpPr>
        <p:sp>
          <p:nvSpPr>
            <p:cNvPr id="13" name="Скругленный прямоугольник 12"/>
            <p:cNvSpPr/>
            <p:nvPr/>
          </p:nvSpPr>
          <p:spPr>
            <a:xfrm>
              <a:off x="0" y="0"/>
              <a:ext cx="9720000" cy="441902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" name="Скругленный прямоугольник 4"/>
            <p:cNvSpPr/>
            <p:nvPr/>
          </p:nvSpPr>
          <p:spPr>
            <a:xfrm>
              <a:off x="22966" y="21144"/>
              <a:ext cx="9674064" cy="39961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68580" tIns="68580" rIns="68580" bIns="68580" spcCol="1270" anchor="ctr"/>
            <a:lstStyle/>
            <a:p>
              <a:pPr defTabSz="800100" eaLnBrk="1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1100" dirty="0">
                  <a:solidFill>
                    <a:schemeClr val="tx1"/>
                  </a:solidFill>
                </a:rPr>
                <a:t>Цели:</a:t>
              </a:r>
            </a:p>
          </p:txBody>
        </p:sp>
      </p:grpSp>
      <p:sp>
        <p:nvSpPr>
          <p:cNvPr id="25611" name="Прямоугольник 1"/>
          <p:cNvSpPr>
            <a:spLocks noChangeArrowheads="1"/>
          </p:cNvSpPr>
          <p:nvPr/>
        </p:nvSpPr>
        <p:spPr bwMode="auto">
          <a:xfrm>
            <a:off x="4810125" y="1592263"/>
            <a:ext cx="3827463" cy="1277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ru-RU" altLang="ru-RU" sz="1100"/>
              <a:t>реализация механизмов работы с извещениями о зачислении</a:t>
            </a:r>
          </a:p>
          <a:p>
            <a:pPr eaLnBrk="1" hangingPunct="1"/>
            <a:r>
              <a:rPr lang="ru-RU" altLang="ru-RU" sz="1100"/>
              <a:t>развитие форматов взаимодействия с участниками</a:t>
            </a:r>
          </a:p>
          <a:p>
            <a:pPr eaLnBrk="1" hangingPunct="1"/>
            <a:r>
              <a:rPr lang="ru-RU" altLang="ru-RU" sz="1100"/>
              <a:t>доработки экранных форм Портала </a:t>
            </a:r>
          </a:p>
          <a:p>
            <a:pPr eaLnBrk="1" hangingPunct="1"/>
            <a:r>
              <a:rPr lang="ru-RU" altLang="ru-RU" sz="1100"/>
              <a:t>реализация платежного приложения ГИС ГМП</a:t>
            </a:r>
          </a:p>
          <a:p>
            <a:pPr eaLnBrk="1" hangingPunct="1"/>
            <a:r>
              <a:rPr lang="ru-RU" altLang="ru-RU" sz="1100"/>
              <a:t>реализация инструментов мониторинга</a:t>
            </a:r>
          </a:p>
          <a:p>
            <a:pPr eaLnBrk="1" hangingPunct="1"/>
            <a:r>
              <a:rPr lang="ru-RU" altLang="ru-RU" sz="1100"/>
              <a:t>развитие блока оперативной отчетности</a:t>
            </a:r>
          </a:p>
        </p:txBody>
      </p:sp>
      <p:sp>
        <p:nvSpPr>
          <p:cNvPr id="25612" name="Прямоугольник 2"/>
          <p:cNvSpPr>
            <a:spLocks noChangeArrowheads="1"/>
          </p:cNvSpPr>
          <p:nvPr/>
        </p:nvSpPr>
        <p:spPr bwMode="auto">
          <a:xfrm>
            <a:off x="525463" y="1624013"/>
            <a:ext cx="3854450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ru-RU" altLang="ru-RU" sz="1100"/>
              <a:t>Обеспечение полноты и качества данных</a:t>
            </a:r>
          </a:p>
          <a:p>
            <a:pPr eaLnBrk="1" hangingPunct="1"/>
            <a:r>
              <a:rPr lang="ru-RU" altLang="ru-RU" sz="1100"/>
              <a:t>Расширение сервисов и механизмов ГИС ГМП</a:t>
            </a:r>
          </a:p>
          <a:p>
            <a:pPr eaLnBrk="1" hangingPunct="1"/>
            <a:r>
              <a:rPr lang="ru-RU" altLang="ru-RU" sz="1100"/>
              <a:t>Обеспечение стабильности работы ППО ГИС ГМП</a:t>
            </a:r>
          </a:p>
          <a:p>
            <a:pPr eaLnBrk="1" hangingPunct="1"/>
            <a:r>
              <a:rPr lang="ru-RU" altLang="ru-RU" sz="1100"/>
              <a:t>Развитие инструментов анализа данных</a:t>
            </a:r>
          </a:p>
        </p:txBody>
      </p:sp>
      <p:grpSp>
        <p:nvGrpSpPr>
          <p:cNvPr id="25613" name="Группа 11"/>
          <p:cNvGrpSpPr>
            <a:grpSpLocks/>
          </p:cNvGrpSpPr>
          <p:nvPr/>
        </p:nvGrpSpPr>
        <p:grpSpPr bwMode="auto">
          <a:xfrm>
            <a:off x="4810125" y="1265238"/>
            <a:ext cx="3359150" cy="331787"/>
            <a:chOff x="0" y="0"/>
            <a:chExt cx="9720000" cy="441902"/>
          </a:xfrm>
        </p:grpSpPr>
        <p:sp>
          <p:nvSpPr>
            <p:cNvPr id="16" name="Скругленный прямоугольник 15"/>
            <p:cNvSpPr/>
            <p:nvPr/>
          </p:nvSpPr>
          <p:spPr>
            <a:xfrm>
              <a:off x="0" y="0"/>
              <a:ext cx="9720000" cy="441902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7" name="Скругленный прямоугольник 4"/>
            <p:cNvSpPr/>
            <p:nvPr/>
          </p:nvSpPr>
          <p:spPr>
            <a:xfrm>
              <a:off x="22969" y="21144"/>
              <a:ext cx="9674064" cy="39961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68580" tIns="68580" rIns="68580" bIns="68580" spcCol="1270" anchor="ctr"/>
            <a:lstStyle/>
            <a:p>
              <a:pPr defTabSz="800100" eaLnBrk="1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1100" dirty="0">
                  <a:solidFill>
                    <a:schemeClr val="tx1"/>
                  </a:solidFill>
                </a:rPr>
                <a:t>Задачи:</a:t>
              </a:r>
            </a:p>
          </p:txBody>
        </p:sp>
      </p:grpSp>
      <p:pic>
        <p:nvPicPr>
          <p:cNvPr id="25614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6625" y="2220913"/>
            <a:ext cx="1268413" cy="896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15" name="Picture 10" descr="Картинки по запросу 201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7250" y="393700"/>
            <a:ext cx="1698625" cy="849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6" descr="Похожее изображение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1300" y="1758950"/>
            <a:ext cx="3300413" cy="2481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27" name="Picture 10" descr="Картинки по запросу 201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0" y="3130550"/>
            <a:ext cx="3989388" cy="1995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Заголовок 1"/>
          <p:cNvSpPr txBox="1">
            <a:spLocks/>
          </p:cNvSpPr>
          <p:nvPr/>
        </p:nvSpPr>
        <p:spPr bwMode="auto">
          <a:xfrm>
            <a:off x="2871788" y="46038"/>
            <a:ext cx="6224587" cy="647700"/>
          </a:xfrm>
          <a:prstGeom prst="rect">
            <a:avLst/>
          </a:prstGeom>
          <a:noFill/>
          <a:ln>
            <a:noFill/>
          </a:ln>
          <a:extLst/>
        </p:spPr>
        <p:txBody>
          <a:bodyPr lIns="91438" tIns="45719" rIns="91438" bIns="45719" anchor="ctr"/>
          <a:lstStyle>
            <a:lvl1pPr defTabSz="1217613"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1217613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1217613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1217613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1217613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ru-RU" altLang="ru-RU" sz="15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ea typeface="PT Serif"/>
                <a:cs typeface="Times New Roman" panose="02020603050405020304" pitchFamily="18" charset="0"/>
              </a:rPr>
              <a:t>Результаты развития ГИС ГМП в 2016 году. 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ru-RU" altLang="ru-RU" sz="15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ea typeface="PT Serif"/>
                <a:cs typeface="Times New Roman" panose="02020603050405020304" pitchFamily="18" charset="0"/>
              </a:rPr>
              <a:t>Создание дополнительных сервисов</a:t>
            </a:r>
            <a:endParaRPr lang="ru-RU" altLang="ru-RU" sz="1500" b="1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ea typeface="PT Serif"/>
              <a:cs typeface="Times New Roman" panose="02020603050405020304" pitchFamily="18" charset="0"/>
            </a:endParaRPr>
          </a:p>
        </p:txBody>
      </p:sp>
      <p:sp>
        <p:nvSpPr>
          <p:cNvPr id="26629" name="Номер слайда 1"/>
          <p:cNvSpPr>
            <a:spLocks noGrp="1"/>
          </p:cNvSpPr>
          <p:nvPr>
            <p:ph type="sldNum" sz="quarter" idx="12"/>
          </p:nvPr>
        </p:nvSpPr>
        <p:spPr bwMode="auto">
          <a:xfrm>
            <a:off x="8570913" y="4811713"/>
            <a:ext cx="520700" cy="25558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557213" indent="-214313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857250" indent="-17145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200150" indent="-17145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1543050" indent="-17145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000250" indent="-17145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457450" indent="-17145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2914650" indent="-17145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371850" indent="-17145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 typeface="Arial" pitchFamily="34" charset="0"/>
              <a:buNone/>
            </a:pPr>
            <a:fld id="{72F89A7B-33F2-4FC5-ACA8-94E087EF7BA3}" type="slidenum">
              <a:rPr lang="ru-RU" altLang="ru-RU" sz="1000" b="1" smtClean="0">
                <a:latin typeface="Times New Roman" pitchFamily="18" charset="0"/>
                <a:cs typeface="Times New Roman" pitchFamily="18" charset="0"/>
              </a:rPr>
              <a:pPr>
                <a:lnSpc>
                  <a:spcPct val="100000"/>
                </a:lnSpc>
                <a:spcBef>
                  <a:spcPct val="0"/>
                </a:spcBef>
                <a:buFont typeface="Arial" pitchFamily="34" charset="0"/>
                <a:buNone/>
              </a:pPr>
              <a:t>23</a:t>
            </a:fld>
            <a:endParaRPr lang="ru-RU" altLang="ru-RU" sz="1000" b="1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630" name="Прямоугольник 5"/>
          <p:cNvSpPr>
            <a:spLocks noChangeArrowheads="1"/>
          </p:cNvSpPr>
          <p:nvPr/>
        </p:nvSpPr>
        <p:spPr bwMode="auto">
          <a:xfrm>
            <a:off x="4625975" y="917575"/>
            <a:ext cx="4213225" cy="3970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 eaLnBrk="1" hangingPunct="1"/>
            <a:r>
              <a:rPr lang="ru-RU" altLang="ru-RU" sz="1200">
                <a:latin typeface="Trebuchet MS" pitchFamily="34" charset="0"/>
              </a:rPr>
              <a:t>Запущен сервис автоматического погашения штрафов в области дорожного движения, оплаченных </a:t>
            </a:r>
            <a:br>
              <a:rPr lang="ru-RU" altLang="ru-RU" sz="1200">
                <a:latin typeface="Trebuchet MS" pitchFamily="34" charset="0"/>
              </a:rPr>
            </a:br>
            <a:r>
              <a:rPr lang="ru-RU" altLang="ru-RU" sz="1200">
                <a:latin typeface="Trebuchet MS" pitchFamily="34" charset="0"/>
              </a:rPr>
              <a:t>в 20-дневный срок с 50-процентной скидкой (Федеральный закон от 22.12.2014 № 437-ФЗ «О внесении изменений в Кодекс Российской Федерации об административных правонарушениях в части совершенствования взыскания штрафов за административные правонарушения в области дорожного движения»)</a:t>
            </a:r>
          </a:p>
          <a:p>
            <a:pPr algn="just" eaLnBrk="1" hangingPunct="1"/>
            <a:endParaRPr lang="ru-RU" altLang="ru-RU" sz="1200">
              <a:latin typeface="Trebuchet MS" pitchFamily="34" charset="0"/>
            </a:endParaRPr>
          </a:p>
          <a:p>
            <a:pPr algn="just" eaLnBrk="1" hangingPunct="1"/>
            <a:r>
              <a:rPr lang="ru-RU" altLang="ru-RU" sz="1200">
                <a:latin typeface="Trebuchet MS" pitchFamily="34" charset="0"/>
                <a:cs typeface="Times New Roman" pitchFamily="18" charset="0"/>
              </a:rPr>
              <a:t>Создан сервис возможности уплаты государственной пошлины с коэффициентом 0,7 (Федеральный закон </a:t>
            </a:r>
            <a:br>
              <a:rPr lang="ru-RU" altLang="ru-RU" sz="1200">
                <a:latin typeface="Trebuchet MS" pitchFamily="34" charset="0"/>
                <a:cs typeface="Times New Roman" pitchFamily="18" charset="0"/>
              </a:rPr>
            </a:br>
            <a:r>
              <a:rPr lang="ru-RU" altLang="ru-RU" sz="1200">
                <a:latin typeface="Trebuchet MS" pitchFamily="34" charset="0"/>
                <a:cs typeface="Times New Roman" pitchFamily="18" charset="0"/>
              </a:rPr>
              <a:t>от 30.11.2016 № 402-ФЗ «О внесении изменения в статью 333.35 части второй Налогового кодекса Российской Федерации»)</a:t>
            </a:r>
          </a:p>
          <a:p>
            <a:pPr algn="just" eaLnBrk="1" hangingPunct="1"/>
            <a:endParaRPr lang="ru-RU" altLang="ru-RU" sz="1200">
              <a:latin typeface="Trebuchet MS" pitchFamily="34" charset="0"/>
              <a:cs typeface="Times New Roman" pitchFamily="18" charset="0"/>
            </a:endParaRPr>
          </a:p>
          <a:p>
            <a:pPr algn="just" eaLnBrk="1" hangingPunct="1"/>
            <a:r>
              <a:rPr lang="ru-RU" altLang="ru-RU" sz="1200">
                <a:latin typeface="Trebuchet MS" pitchFamily="34" charset="0"/>
                <a:cs typeface="Times New Roman" pitchFamily="18" charset="0"/>
              </a:rPr>
              <a:t>Реализовано автоматическое погашение начислений стоимости перемещения и стоимости хранения транспортного средства с 25% скидкой (Постановление Правительства Москвы от 20.07.2016 № 449-ПП «О внесении изменений в правовые акты города Москвы»).</a:t>
            </a:r>
          </a:p>
        </p:txBody>
      </p:sp>
      <p:sp>
        <p:nvSpPr>
          <p:cNvPr id="26631" name="Прямоугольник 7"/>
          <p:cNvSpPr>
            <a:spLocks noChangeArrowheads="1"/>
          </p:cNvSpPr>
          <p:nvPr/>
        </p:nvSpPr>
        <p:spPr bwMode="auto">
          <a:xfrm>
            <a:off x="300038" y="1303338"/>
            <a:ext cx="3775075" cy="193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 eaLnBrk="1" hangingPunct="1"/>
            <a:r>
              <a:rPr lang="ru-RU" altLang="ru-RU" sz="1200">
                <a:latin typeface="Trebuchet MS" pitchFamily="34" charset="0"/>
              </a:rPr>
              <a:t>Установление дополнительных форматно-логических контролей – повышение качества информации (Форматы взаимодействия ГИС ГМП версии 1.16.2, 1.16.3)</a:t>
            </a:r>
          </a:p>
          <a:p>
            <a:pPr algn="just" eaLnBrk="1" hangingPunct="1"/>
            <a:endParaRPr lang="ru-RU" altLang="ru-RU" sz="1200">
              <a:latin typeface="Trebuchet MS" pitchFamily="34" charset="0"/>
            </a:endParaRPr>
          </a:p>
          <a:p>
            <a:pPr algn="just" eaLnBrk="1" hangingPunct="1"/>
            <a:r>
              <a:rPr lang="ru-RU" altLang="ru-RU" sz="1200">
                <a:latin typeface="Trebuchet MS" pitchFamily="34" charset="0"/>
              </a:rPr>
              <a:t>Обеспечен прием в ГИС ГМП платежей в счет погашения задолженности по исполнительному производству (Федеральный закон от 03.07.2016 № 274-ФЗ «О внесении изменений в Федеральный закон «Об исполнительном производстве»)</a:t>
            </a:r>
          </a:p>
        </p:txBody>
      </p:sp>
      <p:pic>
        <p:nvPicPr>
          <p:cNvPr id="26632" name="Picture 2" descr="E:\111111111\123236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75" y="1333500"/>
            <a:ext cx="157163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3" name="Picture 2" descr="E:\111111111\123236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75" y="2259013"/>
            <a:ext cx="157163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4" name="Picture 2" descr="E:\111111111\123236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6588" y="931863"/>
            <a:ext cx="157162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5" name="Picture 2" descr="E:\111111111\123236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0400" y="2784475"/>
            <a:ext cx="155575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6" name="Picture 2" descr="E:\111111111\123236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0400" y="3921125"/>
            <a:ext cx="155575" cy="217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 noGrp="1"/>
          </p:cNvSpPr>
          <p:nvPr>
            <p:ph type="title"/>
          </p:nvPr>
        </p:nvSpPr>
        <p:spPr>
          <a:xfrm>
            <a:off x="3424238" y="73025"/>
            <a:ext cx="5659437" cy="428625"/>
          </a:xfrm>
          <a:extLst/>
        </p:spPr>
        <p:txBody>
          <a:bodyPr anchor="ctr"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ru-RU" sz="16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развития ГАС </a:t>
            </a:r>
            <a:r>
              <a:rPr lang="ru-RU" sz="16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«Управление» </a:t>
            </a:r>
            <a:r>
              <a:rPr lang="ru-RU" sz="16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2016 году</a:t>
            </a:r>
            <a:endParaRPr lang="ru-RU" sz="1600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70563" y="1403350"/>
            <a:ext cx="3198812" cy="1066800"/>
          </a:xfrm>
          <a:prstGeom prst="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</p:pic>
      <p:sp>
        <p:nvSpPr>
          <p:cNvPr id="8" name="Прямоугольник 7"/>
          <p:cNvSpPr/>
          <p:nvPr/>
        </p:nvSpPr>
        <p:spPr>
          <a:xfrm>
            <a:off x="3654425" y="1316038"/>
            <a:ext cx="2046288" cy="24765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eaLnBrk="1" hangingPunct="1">
              <a:defRPr/>
            </a:pPr>
            <a:r>
              <a:rPr lang="ru-RU" sz="10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1,27 млн. 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визитов в год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3654425" y="1657350"/>
            <a:ext cx="2046288" cy="246063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eaLnBrk="1" hangingPunct="1">
              <a:defRPr/>
            </a:pPr>
            <a:r>
              <a:rPr lang="ru-RU" sz="10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327 216 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визитов в квартал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3654425" y="2000250"/>
            <a:ext cx="2046288" cy="246063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eaLnBrk="1" hangingPunct="1">
              <a:defRPr/>
            </a:pPr>
            <a:r>
              <a:rPr lang="ru-RU" sz="1000" b="1" dirty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160 311 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визитов в месяц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3654425" y="2341563"/>
            <a:ext cx="2046288" cy="246062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eaLnBrk="1" hangingPunct="1">
              <a:defRPr/>
            </a:pPr>
            <a:r>
              <a:rPr lang="ru-RU" sz="10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7 077 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визита в день</a:t>
            </a:r>
          </a:p>
        </p:txBody>
      </p:sp>
      <p:sp>
        <p:nvSpPr>
          <p:cNvPr id="27656" name="Прямоугольник 1"/>
          <p:cNvSpPr>
            <a:spLocks noChangeArrowheads="1"/>
          </p:cNvSpPr>
          <p:nvPr/>
        </p:nvSpPr>
        <p:spPr bwMode="auto">
          <a:xfrm>
            <a:off x="5770563" y="2568575"/>
            <a:ext cx="3187700" cy="252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/>
            <a:r>
              <a:rPr lang="ru-RU" altLang="ru-RU" sz="1000">
                <a:latin typeface="Times New Roman" pitchFamily="18" charset="0"/>
                <a:cs typeface="Times New Roman" pitchFamily="18" charset="0"/>
              </a:rPr>
              <a:t>Динамика посещения портала ГАС «Управление»</a:t>
            </a:r>
          </a:p>
        </p:txBody>
      </p:sp>
      <p:sp>
        <p:nvSpPr>
          <p:cNvPr id="27657" name="Прямоугольник 12"/>
          <p:cNvSpPr>
            <a:spLocks noChangeArrowheads="1"/>
          </p:cNvSpPr>
          <p:nvPr/>
        </p:nvSpPr>
        <p:spPr bwMode="auto">
          <a:xfrm>
            <a:off x="255588" y="2520950"/>
            <a:ext cx="2528887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ru-RU" altLang="ru-RU" sz="1000" b="1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39 473</a:t>
            </a:r>
            <a:r>
              <a:rPr lang="ru-RU" altLang="ru-RU" sz="1000">
                <a:latin typeface="Times New Roman" pitchFamily="18" charset="0"/>
                <a:cs typeface="Times New Roman" pitchFamily="18" charset="0"/>
              </a:rPr>
              <a:t> зарегистрированных пользователей</a:t>
            </a:r>
          </a:p>
        </p:txBody>
      </p:sp>
      <p:sp>
        <p:nvSpPr>
          <p:cNvPr id="27658" name="Прямоугольник 13"/>
          <p:cNvSpPr>
            <a:spLocks noChangeArrowheads="1"/>
          </p:cNvSpPr>
          <p:nvPr/>
        </p:nvSpPr>
        <p:spPr bwMode="auto">
          <a:xfrm>
            <a:off x="255588" y="2822575"/>
            <a:ext cx="3859212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ru-RU" altLang="ru-RU" sz="1000" b="1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Более 530 </a:t>
            </a:r>
            <a:r>
              <a:rPr lang="ru-RU" altLang="ru-RU" sz="1000">
                <a:latin typeface="Times New Roman" pitchFamily="18" charset="0"/>
                <a:cs typeface="Times New Roman" pitchFamily="18" charset="0"/>
              </a:rPr>
              <a:t>– новых пользователей каждую неделю</a:t>
            </a:r>
          </a:p>
        </p:txBody>
      </p:sp>
      <p:sp>
        <p:nvSpPr>
          <p:cNvPr id="27659" name="Прямоугольник 14"/>
          <p:cNvSpPr>
            <a:spLocks noChangeArrowheads="1"/>
          </p:cNvSpPr>
          <p:nvPr/>
        </p:nvSpPr>
        <p:spPr bwMode="auto">
          <a:xfrm>
            <a:off x="255588" y="1233488"/>
            <a:ext cx="205263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ru-RU" altLang="ru-RU" sz="1000" b="1" u="sng">
                <a:latin typeface="Times New Roman" pitchFamily="18" charset="0"/>
                <a:cs typeface="Times New Roman" pitchFamily="18" charset="0"/>
              </a:rPr>
              <a:t>ГАС «Управление» сегодня это:</a:t>
            </a:r>
          </a:p>
        </p:txBody>
      </p:sp>
      <p:sp>
        <p:nvSpPr>
          <p:cNvPr id="27660" name="Прямоугольник 15"/>
          <p:cNvSpPr>
            <a:spLocks noChangeArrowheads="1"/>
          </p:cNvSpPr>
          <p:nvPr/>
        </p:nvSpPr>
        <p:spPr bwMode="auto">
          <a:xfrm>
            <a:off x="255588" y="1606550"/>
            <a:ext cx="1519237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ru-RU" altLang="ru-RU" sz="1000" b="1">
                <a:solidFill>
                  <a:srgbClr val="FF9933"/>
                </a:solidFill>
                <a:latin typeface="Times New Roman" pitchFamily="18" charset="0"/>
                <a:ea typeface="Segoe UI" pitchFamily="34" charset="0"/>
                <a:cs typeface="Times New Roman" pitchFamily="18" charset="0"/>
              </a:rPr>
              <a:t>более 9 000 </a:t>
            </a:r>
            <a:r>
              <a:rPr lang="ru-RU" altLang="ru-RU" sz="1000">
                <a:latin typeface="Times New Roman" pitchFamily="18" charset="0"/>
                <a:ea typeface="Segoe UI" pitchFamily="34" charset="0"/>
                <a:cs typeface="Times New Roman" pitchFamily="18" charset="0"/>
              </a:rPr>
              <a:t>показателей</a:t>
            </a:r>
            <a:endParaRPr lang="ru-RU" altLang="ru-RU" sz="1000">
              <a:solidFill>
                <a:srgbClr val="FF0000"/>
              </a:solidFill>
              <a:latin typeface="Times New Roman" pitchFamily="18" charset="0"/>
              <a:ea typeface="Segoe UI" pitchFamily="34" charset="0"/>
              <a:cs typeface="Times New Roman" pitchFamily="18" charset="0"/>
            </a:endParaRPr>
          </a:p>
        </p:txBody>
      </p:sp>
      <p:sp>
        <p:nvSpPr>
          <p:cNvPr id="27661" name="Прямоугольник 17"/>
          <p:cNvSpPr>
            <a:spLocks noChangeArrowheads="1"/>
          </p:cNvSpPr>
          <p:nvPr/>
        </p:nvSpPr>
        <p:spPr bwMode="auto">
          <a:xfrm>
            <a:off x="255588" y="1919288"/>
            <a:ext cx="156210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ru-RU" altLang="ru-RU" sz="1000" b="1">
                <a:solidFill>
                  <a:srgbClr val="FF6600"/>
                </a:solidFill>
                <a:latin typeface="Times New Roman" pitchFamily="18" charset="0"/>
                <a:ea typeface="Segoe UI" pitchFamily="34" charset="0"/>
                <a:cs typeface="Times New Roman" pitchFamily="18" charset="0"/>
              </a:rPr>
              <a:t>более 50 367</a:t>
            </a:r>
            <a:r>
              <a:rPr lang="en-GB" altLang="ru-RU" sz="1000" b="1">
                <a:solidFill>
                  <a:srgbClr val="FF6600"/>
                </a:solidFill>
                <a:latin typeface="Times New Roman" pitchFamily="18" charset="0"/>
                <a:ea typeface="Segoe UI" pitchFamily="34" charset="0"/>
                <a:cs typeface="Times New Roman" pitchFamily="18" charset="0"/>
              </a:rPr>
              <a:t> </a:t>
            </a:r>
            <a:r>
              <a:rPr lang="ru-RU" altLang="ru-RU" sz="1000">
                <a:latin typeface="Times New Roman" pitchFamily="18" charset="0"/>
                <a:ea typeface="Segoe UI" pitchFamily="34" charset="0"/>
                <a:cs typeface="Times New Roman" pitchFamily="18" charset="0"/>
              </a:rPr>
              <a:t>документов</a:t>
            </a:r>
            <a:endParaRPr lang="ru-RU" altLang="ru-RU" sz="1000">
              <a:solidFill>
                <a:srgbClr val="FF0000"/>
              </a:solidFill>
              <a:latin typeface="Times New Roman" pitchFamily="18" charset="0"/>
              <a:ea typeface="Segoe UI" pitchFamily="34" charset="0"/>
              <a:cs typeface="Times New Roman" pitchFamily="18" charset="0"/>
            </a:endParaRPr>
          </a:p>
        </p:txBody>
      </p:sp>
      <p:sp>
        <p:nvSpPr>
          <p:cNvPr id="27662" name="Прямоугольник 18"/>
          <p:cNvSpPr>
            <a:spLocks noChangeArrowheads="1"/>
          </p:cNvSpPr>
          <p:nvPr/>
        </p:nvSpPr>
        <p:spPr bwMode="auto">
          <a:xfrm>
            <a:off x="255588" y="2216150"/>
            <a:ext cx="2195512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ru-RU" altLang="ru-RU" sz="1000" b="1">
                <a:solidFill>
                  <a:srgbClr val="FF5050"/>
                </a:solidFill>
                <a:latin typeface="Times New Roman" pitchFamily="18" charset="0"/>
                <a:ea typeface="Segoe UI" pitchFamily="34" charset="0"/>
                <a:cs typeface="Times New Roman" pitchFamily="18" charset="0"/>
              </a:rPr>
              <a:t>более 4,14 ТБ </a:t>
            </a:r>
            <a:r>
              <a:rPr lang="ru-RU" altLang="ru-RU" sz="1000">
                <a:latin typeface="Times New Roman" pitchFamily="18" charset="0"/>
                <a:ea typeface="Segoe UI" pitchFamily="34" charset="0"/>
                <a:cs typeface="Times New Roman" pitchFamily="18" charset="0"/>
              </a:rPr>
              <a:t>данных</a:t>
            </a:r>
          </a:p>
        </p:txBody>
      </p:sp>
      <p:grpSp>
        <p:nvGrpSpPr>
          <p:cNvPr id="27663" name="Группа 76"/>
          <p:cNvGrpSpPr>
            <a:grpSpLocks/>
          </p:cNvGrpSpPr>
          <p:nvPr/>
        </p:nvGrpSpPr>
        <p:grpSpPr bwMode="auto">
          <a:xfrm>
            <a:off x="255588" y="3135313"/>
            <a:ext cx="4192587" cy="1684337"/>
            <a:chOff x="339928" y="4384348"/>
            <a:chExt cx="4723832" cy="2244211"/>
          </a:xfrm>
        </p:grpSpPr>
        <p:sp>
          <p:nvSpPr>
            <p:cNvPr id="27669" name="TextBox 20"/>
            <p:cNvSpPr txBox="1">
              <a:spLocks noChangeArrowheads="1"/>
            </p:cNvSpPr>
            <p:nvPr/>
          </p:nvSpPr>
          <p:spPr bwMode="auto">
            <a:xfrm>
              <a:off x="339928" y="4384348"/>
              <a:ext cx="4723832" cy="5330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eaLnBrk="1" hangingPunct="1"/>
              <a:r>
                <a:rPr lang="ru-RU" altLang="ru-RU" sz="1000" b="1">
                  <a:solidFill>
                    <a:srgbClr val="222A35"/>
                  </a:solidFill>
                  <a:latin typeface="Trebuchet MS" pitchFamily="34" charset="0"/>
                  <a:cs typeface="Segoe UI" pitchFamily="34" charset="0"/>
                </a:rPr>
                <a:t>Сбор</a:t>
              </a:r>
              <a:r>
                <a:rPr lang="ru-RU" altLang="ru-RU" sz="1000">
                  <a:solidFill>
                    <a:srgbClr val="222A35"/>
                  </a:solidFill>
                  <a:latin typeface="Trebuchet MS" pitchFamily="34" charset="0"/>
                  <a:cs typeface="Segoe UI" pitchFamily="34" charset="0"/>
                </a:rPr>
                <a:t> данных из различных источников </a:t>
              </a:r>
              <a:endParaRPr lang="en-US" altLang="ru-RU" sz="1000">
                <a:solidFill>
                  <a:srgbClr val="222A35"/>
                </a:solidFill>
                <a:latin typeface="Trebuchet MS" pitchFamily="34" charset="0"/>
                <a:cs typeface="Segoe UI" pitchFamily="34" charset="0"/>
              </a:endParaRPr>
            </a:p>
            <a:p>
              <a:pPr eaLnBrk="1" hangingPunct="1"/>
              <a:r>
                <a:rPr lang="ru-RU" altLang="ru-RU" sz="1000">
                  <a:solidFill>
                    <a:srgbClr val="222A35"/>
                  </a:solidFill>
                  <a:latin typeface="Trebuchet MS" pitchFamily="34" charset="0"/>
                  <a:cs typeface="Segoe UI" pitchFamily="34" charset="0"/>
                </a:rPr>
                <a:t>(формы ввода, интеграция)</a:t>
              </a:r>
            </a:p>
          </p:txBody>
        </p:sp>
        <p:grpSp>
          <p:nvGrpSpPr>
            <p:cNvPr id="27670" name="Группа 21"/>
            <p:cNvGrpSpPr>
              <a:grpSpLocks/>
            </p:cNvGrpSpPr>
            <p:nvPr/>
          </p:nvGrpSpPr>
          <p:grpSpPr bwMode="auto">
            <a:xfrm>
              <a:off x="4307392" y="4440733"/>
              <a:ext cx="464687" cy="466203"/>
              <a:chOff x="2984989" y="1811772"/>
              <a:chExt cx="562722" cy="748036"/>
            </a:xfrm>
          </p:grpSpPr>
          <p:sp>
            <p:nvSpPr>
              <p:cNvPr id="24" name="Овал 23"/>
              <p:cNvSpPr>
                <a:spLocks noChangeAspect="1"/>
              </p:cNvSpPr>
              <p:nvPr/>
            </p:nvSpPr>
            <p:spPr>
              <a:xfrm>
                <a:off x="2984708" y="1812935"/>
                <a:ext cx="563161" cy="746653"/>
              </a:xfrm>
              <a:prstGeom prst="ellipse">
                <a:avLst/>
              </a:prstGeom>
              <a:solidFill>
                <a:schemeClr val="bg1">
                  <a:lumMod val="65000"/>
                  <a:alpha val="47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ru-RU" sz="1000">
                  <a:latin typeface="Trebuchet MS" panose="020B0603020202020204" pitchFamily="34" charset="0"/>
                </a:endParaRPr>
              </a:p>
            </p:txBody>
          </p:sp>
          <p:pic>
            <p:nvPicPr>
              <p:cNvPr id="27685" name="Picture 4" descr="https://d30y9cdsu7xlg0.cloudfront.net/png/86666-200.png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03159" y="1961712"/>
                <a:ext cx="343994" cy="45579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cxnSp>
          <p:nvCxnSpPr>
            <p:cNvPr id="23" name="Прямая соединительная линия 22"/>
            <p:cNvCxnSpPr/>
            <p:nvPr/>
          </p:nvCxnSpPr>
          <p:spPr>
            <a:xfrm flipH="1">
              <a:off x="404320" y="4661437"/>
              <a:ext cx="3902841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672" name="TextBox 26"/>
            <p:cNvSpPr txBox="1">
              <a:spLocks noChangeArrowheads="1"/>
            </p:cNvSpPr>
            <p:nvPr/>
          </p:nvSpPr>
          <p:spPr bwMode="auto">
            <a:xfrm>
              <a:off x="339928" y="5556161"/>
              <a:ext cx="3938614" cy="5330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eaLnBrk="1" hangingPunct="1"/>
              <a:r>
                <a:rPr lang="ru-RU" altLang="ru-RU" sz="1000" b="1">
                  <a:solidFill>
                    <a:srgbClr val="222A35"/>
                  </a:solidFill>
                  <a:latin typeface="Trebuchet MS" pitchFamily="34" charset="0"/>
                  <a:cs typeface="Segoe UI" pitchFamily="34" charset="0"/>
                </a:rPr>
                <a:t>Формирование</a:t>
              </a:r>
              <a:r>
                <a:rPr lang="ru-RU" altLang="ru-RU" sz="1000">
                  <a:solidFill>
                    <a:srgbClr val="222A35"/>
                  </a:solidFill>
                  <a:latin typeface="Trebuchet MS" pitchFamily="34" charset="0"/>
                  <a:cs typeface="Segoe UI" pitchFamily="34" charset="0"/>
                </a:rPr>
                <a:t> отчетов </a:t>
              </a:r>
            </a:p>
            <a:p>
              <a:pPr eaLnBrk="1" hangingPunct="1"/>
              <a:r>
                <a:rPr lang="ru-RU" altLang="ru-RU" sz="1000">
                  <a:solidFill>
                    <a:srgbClr val="222A35"/>
                  </a:solidFill>
                  <a:latin typeface="Trebuchet MS" pitchFamily="34" charset="0"/>
                  <a:cs typeface="Segoe UI" pitchFamily="34" charset="0"/>
                </a:rPr>
                <a:t>(информационные панели, модули) </a:t>
              </a:r>
            </a:p>
          </p:txBody>
        </p:sp>
        <p:sp>
          <p:nvSpPr>
            <p:cNvPr id="27673" name="TextBox 37"/>
            <p:cNvSpPr txBox="1">
              <a:spLocks noChangeArrowheads="1"/>
            </p:cNvSpPr>
            <p:nvPr/>
          </p:nvSpPr>
          <p:spPr bwMode="auto">
            <a:xfrm>
              <a:off x="339928" y="4957563"/>
              <a:ext cx="4723832" cy="535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eaLnBrk="1" hangingPunct="1"/>
              <a:r>
                <a:rPr lang="ru-RU" altLang="ru-RU" sz="1000">
                  <a:solidFill>
                    <a:srgbClr val="222A35"/>
                  </a:solidFill>
                  <a:latin typeface="Trebuchet MS" pitchFamily="34" charset="0"/>
                  <a:cs typeface="Segoe UI" pitchFamily="34" charset="0"/>
                </a:rPr>
                <a:t>Система </a:t>
              </a:r>
              <a:r>
                <a:rPr lang="ru-RU" altLang="ru-RU" sz="1000" b="1">
                  <a:solidFill>
                    <a:srgbClr val="222A35"/>
                  </a:solidFill>
                  <a:latin typeface="Trebuchet MS" pitchFamily="34" charset="0"/>
                  <a:cs typeface="Segoe UI" pitchFamily="34" charset="0"/>
                </a:rPr>
                <a:t>стратегического</a:t>
              </a:r>
              <a:r>
                <a:rPr lang="ru-RU" altLang="ru-RU" sz="1000">
                  <a:solidFill>
                    <a:srgbClr val="222A35"/>
                  </a:solidFill>
                  <a:latin typeface="Trebuchet MS" pitchFamily="34" charset="0"/>
                  <a:cs typeface="Segoe UI" pitchFamily="34" charset="0"/>
                </a:rPr>
                <a:t> планирования </a:t>
              </a:r>
              <a:br>
                <a:rPr lang="ru-RU" altLang="ru-RU" sz="1000">
                  <a:solidFill>
                    <a:srgbClr val="222A35"/>
                  </a:solidFill>
                  <a:latin typeface="Trebuchet MS" pitchFamily="34" charset="0"/>
                  <a:cs typeface="Segoe UI" pitchFamily="34" charset="0"/>
                </a:rPr>
              </a:br>
              <a:r>
                <a:rPr lang="ru-RU" altLang="ru-RU" sz="1000">
                  <a:solidFill>
                    <a:srgbClr val="222A35"/>
                  </a:solidFill>
                  <a:latin typeface="Trebuchet MS" pitchFamily="34" charset="0"/>
                  <a:cs typeface="Segoe UI" pitchFamily="34" charset="0"/>
                </a:rPr>
                <a:t>(реестр документов стратпланирования)</a:t>
              </a:r>
            </a:p>
          </p:txBody>
        </p:sp>
        <p:sp>
          <p:nvSpPr>
            <p:cNvPr id="27674" name="TextBox 32"/>
            <p:cNvSpPr txBox="1">
              <a:spLocks noChangeArrowheads="1"/>
            </p:cNvSpPr>
            <p:nvPr/>
          </p:nvSpPr>
          <p:spPr bwMode="auto">
            <a:xfrm>
              <a:off x="339928" y="6095532"/>
              <a:ext cx="3162338" cy="5330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eaLnBrk="1" hangingPunct="1"/>
              <a:r>
                <a:rPr lang="ru-RU" altLang="ru-RU" sz="1000" b="1">
                  <a:solidFill>
                    <a:srgbClr val="222A35"/>
                  </a:solidFill>
                  <a:latin typeface="Trebuchet MS" pitchFamily="34" charset="0"/>
                  <a:cs typeface="Segoe UI" pitchFamily="34" charset="0"/>
                </a:rPr>
                <a:t>Предоставление</a:t>
              </a:r>
              <a:r>
                <a:rPr lang="ru-RU" altLang="ru-RU" sz="1000">
                  <a:solidFill>
                    <a:srgbClr val="222A35"/>
                  </a:solidFill>
                  <a:latin typeface="Trebuchet MS" pitchFamily="34" charset="0"/>
                  <a:cs typeface="Segoe UI" pitchFamily="34" charset="0"/>
                </a:rPr>
                <a:t> данных </a:t>
              </a:r>
            </a:p>
            <a:p>
              <a:pPr eaLnBrk="1" hangingPunct="1"/>
              <a:r>
                <a:rPr lang="ru-RU" altLang="ru-RU" sz="1000">
                  <a:solidFill>
                    <a:srgbClr val="222A35"/>
                  </a:solidFill>
                  <a:latin typeface="Trebuchet MS" pitchFamily="34" charset="0"/>
                  <a:cs typeface="Segoe UI" pitchFamily="34" charset="0"/>
                </a:rPr>
                <a:t>(выгрузка, интеграция) </a:t>
              </a:r>
            </a:p>
          </p:txBody>
        </p:sp>
        <p:sp>
          <p:nvSpPr>
            <p:cNvPr id="80" name="Овал 79"/>
            <p:cNvSpPr>
              <a:spLocks noChangeAspect="1"/>
            </p:cNvSpPr>
            <p:nvPr/>
          </p:nvSpPr>
          <p:spPr>
            <a:xfrm>
              <a:off x="4307160" y="5010443"/>
              <a:ext cx="465050" cy="467455"/>
            </a:xfrm>
            <a:prstGeom prst="ellipse">
              <a:avLst/>
            </a:prstGeom>
            <a:solidFill>
              <a:schemeClr val="bg1">
                <a:lumMod val="65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ru-RU" sz="1000">
                <a:latin typeface="Trebuchet MS" panose="020B0603020202020204" pitchFamily="34" charset="0"/>
              </a:endParaRPr>
            </a:p>
          </p:txBody>
        </p:sp>
        <p:sp>
          <p:nvSpPr>
            <p:cNvPr id="83" name="Овал 82"/>
            <p:cNvSpPr>
              <a:spLocks noChangeAspect="1"/>
            </p:cNvSpPr>
            <p:nvPr/>
          </p:nvSpPr>
          <p:spPr>
            <a:xfrm>
              <a:off x="4307160" y="5602695"/>
              <a:ext cx="465050" cy="467455"/>
            </a:xfrm>
            <a:prstGeom prst="ellipse">
              <a:avLst/>
            </a:prstGeom>
            <a:solidFill>
              <a:schemeClr val="bg1">
                <a:lumMod val="65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ru-RU" sz="1000">
                <a:latin typeface="Trebuchet MS" panose="020B0603020202020204" pitchFamily="34" charset="0"/>
              </a:endParaRPr>
            </a:p>
          </p:txBody>
        </p:sp>
        <p:sp>
          <p:nvSpPr>
            <p:cNvPr id="86" name="Овал 85"/>
            <p:cNvSpPr>
              <a:spLocks noChangeAspect="1"/>
            </p:cNvSpPr>
            <p:nvPr/>
          </p:nvSpPr>
          <p:spPr>
            <a:xfrm>
              <a:off x="4307160" y="6161104"/>
              <a:ext cx="465050" cy="467455"/>
            </a:xfrm>
            <a:prstGeom prst="ellipse">
              <a:avLst/>
            </a:prstGeom>
            <a:solidFill>
              <a:schemeClr val="bg1">
                <a:lumMod val="65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ru-RU" sz="1000">
                <a:latin typeface="Trebuchet MS" panose="020B0603020202020204" pitchFamily="34" charset="0"/>
              </a:endParaRPr>
            </a:p>
          </p:txBody>
        </p:sp>
        <p:pic>
          <p:nvPicPr>
            <p:cNvPr id="27678" name="Picture 11" descr="https://d30y9cdsu7xlg0.cloudfront.net/png/2146-200.png"/>
            <p:cNvPicPr preferRelativeResize="0">
              <a:picLocks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04975" y="5096890"/>
              <a:ext cx="260850" cy="2941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7679" name="Picture 6" descr="https://d30y9cdsu7xlg0.cloudfront.net/png/40223-200.pn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73332" y="5675448"/>
              <a:ext cx="315708" cy="3157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7680" name="Picture 9" descr="https://d30y9cdsu7xlg0.cloudfront.net/png/127992-200.pn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94934" y="6279998"/>
              <a:ext cx="291604" cy="2187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91" name="Прямая соединительная линия 90"/>
            <p:cNvCxnSpPr/>
            <p:nvPr/>
          </p:nvCxnSpPr>
          <p:spPr>
            <a:xfrm flipH="1">
              <a:off x="404320" y="5247344"/>
              <a:ext cx="3902841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Прямая соединительная линия 91"/>
            <p:cNvCxnSpPr/>
            <p:nvPr/>
          </p:nvCxnSpPr>
          <p:spPr>
            <a:xfrm flipH="1">
              <a:off x="404320" y="5835365"/>
              <a:ext cx="3902841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Прямая соединительная линия 92"/>
            <p:cNvCxnSpPr/>
            <p:nvPr/>
          </p:nvCxnSpPr>
          <p:spPr>
            <a:xfrm flipH="1">
              <a:off x="404320" y="6387428"/>
              <a:ext cx="3902841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664" name="Прямоугольник 77"/>
          <p:cNvSpPr>
            <a:spLocks noChangeArrowheads="1"/>
          </p:cNvSpPr>
          <p:nvPr/>
        </p:nvSpPr>
        <p:spPr bwMode="auto">
          <a:xfrm>
            <a:off x="6438900" y="3060700"/>
            <a:ext cx="2519363" cy="862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en-GB" altLang="ru-RU" sz="1000" b="1">
                <a:solidFill>
                  <a:srgbClr val="CD2121"/>
                </a:solidFill>
                <a:latin typeface="Times New Roman" pitchFamily="18" charset="0"/>
                <a:ea typeface="Segoe UI" pitchFamily="34" charset="0"/>
                <a:cs typeface="Times New Roman" pitchFamily="18" charset="0"/>
              </a:rPr>
              <a:t>65 </a:t>
            </a:r>
            <a:r>
              <a:rPr lang="ru-RU" altLang="ru-RU" sz="1000">
                <a:latin typeface="Times New Roman" pitchFamily="18" charset="0"/>
                <a:ea typeface="Segoe UI" pitchFamily="34" charset="0"/>
                <a:cs typeface="Times New Roman" pitchFamily="18" charset="0"/>
              </a:rPr>
              <a:t>– федеральные органы исполнительной власти</a:t>
            </a:r>
            <a:endParaRPr lang="en-US" altLang="ru-RU" sz="1000">
              <a:latin typeface="Times New Roman" pitchFamily="18" charset="0"/>
              <a:ea typeface="Segoe UI" pitchFamily="34" charset="0"/>
              <a:cs typeface="Times New Roman" pitchFamily="18" charset="0"/>
            </a:endParaRPr>
          </a:p>
          <a:p>
            <a:pPr eaLnBrk="1" hangingPunct="1"/>
            <a:r>
              <a:rPr lang="en-GB" altLang="ru-RU" sz="1000" b="1">
                <a:solidFill>
                  <a:srgbClr val="CD2121"/>
                </a:solidFill>
                <a:latin typeface="Times New Roman" pitchFamily="18" charset="0"/>
                <a:ea typeface="Segoe UI" pitchFamily="34" charset="0"/>
                <a:cs typeface="Times New Roman" pitchFamily="18" charset="0"/>
              </a:rPr>
              <a:t>2 832 </a:t>
            </a:r>
            <a:r>
              <a:rPr lang="ru-RU" altLang="ru-RU" sz="1000">
                <a:latin typeface="Times New Roman" pitchFamily="18" charset="0"/>
                <a:ea typeface="Segoe UI" pitchFamily="34" charset="0"/>
                <a:cs typeface="Times New Roman" pitchFamily="18" charset="0"/>
              </a:rPr>
              <a:t>–</a:t>
            </a:r>
            <a:r>
              <a:rPr lang="ru-RU" altLang="ru-RU" sz="1000" b="1">
                <a:solidFill>
                  <a:srgbClr val="CD2121"/>
                </a:solidFill>
                <a:latin typeface="Times New Roman" pitchFamily="18" charset="0"/>
                <a:ea typeface="Segoe UI" pitchFamily="34" charset="0"/>
                <a:cs typeface="Times New Roman" pitchFamily="18" charset="0"/>
              </a:rPr>
              <a:t> </a:t>
            </a:r>
            <a:r>
              <a:rPr lang="ru-RU" altLang="ru-RU" sz="1000">
                <a:latin typeface="Times New Roman" pitchFamily="18" charset="0"/>
                <a:ea typeface="Segoe UI" pitchFamily="34" charset="0"/>
                <a:cs typeface="Times New Roman" pitchFamily="18" charset="0"/>
              </a:rPr>
              <a:t>региональные органы исполнительной власти</a:t>
            </a:r>
            <a:endParaRPr lang="en-US" altLang="ru-RU" sz="1000">
              <a:latin typeface="Times New Roman" pitchFamily="18" charset="0"/>
              <a:ea typeface="Segoe UI" pitchFamily="34" charset="0"/>
              <a:cs typeface="Times New Roman" pitchFamily="18" charset="0"/>
            </a:endParaRPr>
          </a:p>
          <a:p>
            <a:pPr eaLnBrk="1" hangingPunct="1"/>
            <a:r>
              <a:rPr lang="en-GB" altLang="ru-RU" sz="1000" b="1">
                <a:solidFill>
                  <a:srgbClr val="CD2121"/>
                </a:solidFill>
                <a:latin typeface="Times New Roman" pitchFamily="18" charset="0"/>
                <a:ea typeface="Segoe UI" pitchFamily="34" charset="0"/>
                <a:cs typeface="Times New Roman" pitchFamily="18" charset="0"/>
              </a:rPr>
              <a:t>11 949 </a:t>
            </a:r>
            <a:r>
              <a:rPr lang="ru-RU" altLang="ru-RU" sz="1000">
                <a:latin typeface="Times New Roman" pitchFamily="18" charset="0"/>
                <a:ea typeface="Segoe UI" pitchFamily="34" charset="0"/>
                <a:cs typeface="Times New Roman" pitchFamily="18" charset="0"/>
              </a:rPr>
              <a:t>– органы местного самоуправления</a:t>
            </a:r>
            <a:endParaRPr lang="ru-RU" altLang="ru-RU" sz="1000">
              <a:solidFill>
                <a:srgbClr val="FF0000"/>
              </a:solidFill>
              <a:latin typeface="Times New Roman" pitchFamily="18" charset="0"/>
              <a:ea typeface="Segoe UI" pitchFamily="34" charset="0"/>
              <a:cs typeface="Times New Roman" pitchFamily="18" charset="0"/>
            </a:endParaRPr>
          </a:p>
        </p:txBody>
      </p:sp>
      <p:sp>
        <p:nvSpPr>
          <p:cNvPr id="27665" name="Прямоугольник 93"/>
          <p:cNvSpPr>
            <a:spLocks noChangeArrowheads="1"/>
          </p:cNvSpPr>
          <p:nvPr/>
        </p:nvSpPr>
        <p:spPr bwMode="auto">
          <a:xfrm>
            <a:off x="4373563" y="3178175"/>
            <a:ext cx="1879600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/>
            <a:r>
              <a:rPr lang="en-GB" altLang="ru-RU" sz="1000" b="1">
                <a:solidFill>
                  <a:srgbClr val="00B0F0"/>
                </a:solidFill>
                <a:latin typeface="Segoe UI" pitchFamily="34" charset="0"/>
                <a:cs typeface="Segoe UI" pitchFamily="34" charset="0"/>
              </a:rPr>
              <a:t>14 846</a:t>
            </a:r>
          </a:p>
          <a:p>
            <a:pPr algn="ctr" eaLnBrk="1" hangingPunct="1"/>
            <a:r>
              <a:rPr lang="ru-RU" altLang="ru-RU" sz="1000">
                <a:latin typeface="Times New Roman" pitchFamily="18" charset="0"/>
                <a:ea typeface="Segoe UI" pitchFamily="34" charset="0"/>
                <a:cs typeface="Times New Roman" pitchFamily="18" charset="0"/>
              </a:rPr>
              <a:t>Органа власти и местного самоуправления</a:t>
            </a:r>
            <a:endParaRPr lang="ru-RU" altLang="ru-RU" sz="10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9" name="Правая фигурная скобка 98"/>
          <p:cNvSpPr/>
          <p:nvPr/>
        </p:nvSpPr>
        <p:spPr>
          <a:xfrm>
            <a:off x="6046788" y="3205163"/>
            <a:ext cx="146050" cy="1011237"/>
          </a:xfrm>
          <a:prstGeom prst="rightBrace">
            <a:avLst>
              <a:gd name="adj1" fmla="val 60587"/>
              <a:gd name="adj2" fmla="val 49118"/>
            </a:avLst>
          </a:prstGeom>
          <a:ln w="412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>
              <a:defRPr/>
            </a:pPr>
            <a:endParaRPr lang="ru-RU" sz="1000"/>
          </a:p>
        </p:txBody>
      </p:sp>
      <p:pic>
        <p:nvPicPr>
          <p:cNvPr id="27667" name="Рисунок 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5988" y="1357313"/>
            <a:ext cx="10668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68" name="Номер слайда 2"/>
          <p:cNvSpPr>
            <a:spLocks noGrp="1"/>
          </p:cNvSpPr>
          <p:nvPr>
            <p:ph type="sldNum" sz="quarter" idx="10"/>
          </p:nvPr>
        </p:nvSpPr>
        <p:spPr bwMode="auto">
          <a:xfrm>
            <a:off x="8721725" y="4819650"/>
            <a:ext cx="369888" cy="2746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1CC938AA-E17E-43F5-A711-677AAD4643B2}" type="slidenum">
              <a:rPr lang="ru-RU" altLang="ru-RU" sz="10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24</a:t>
            </a:fld>
            <a:endParaRPr lang="ru-RU" altLang="ru-RU" sz="1000" b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6" descr="Похожее изображение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" y="1276350"/>
            <a:ext cx="3414713" cy="341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Прямоугольник 29"/>
          <p:cNvSpPr/>
          <p:nvPr/>
        </p:nvSpPr>
        <p:spPr>
          <a:xfrm>
            <a:off x="3702050" y="3252788"/>
            <a:ext cx="5083175" cy="12001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eaLnBrk="1" hangingPunct="1">
              <a:defRPr/>
            </a:pPr>
            <a:r>
              <a:rPr lang="ru-RU" altLang="ru-RU" sz="1200" dirty="0">
                <a:latin typeface="+mn-lt"/>
              </a:rPr>
              <a:t>Реализованы инструменты сбора показателей </a:t>
            </a:r>
            <a:r>
              <a:rPr lang="ru-RU" sz="1200" dirty="0">
                <a:latin typeface="+mn-lt"/>
              </a:rPr>
              <a:t>прогноза социально-экономического развития Российской Федерации, социально-экономического развития субъектов Российской Федерации; оценки эффективности региональных органов исполнительной власти </a:t>
            </a:r>
            <a:r>
              <a:rPr lang="ru-RU" altLang="ru-RU" sz="1200" dirty="0">
                <a:latin typeface="+mn-lt"/>
              </a:rPr>
              <a:t>и их предоставление в форме тематических витрин (информационно-аналитических панелей)</a:t>
            </a:r>
          </a:p>
        </p:txBody>
      </p:sp>
      <p:sp>
        <p:nvSpPr>
          <p:cNvPr id="51" name="Прямоугольник 50"/>
          <p:cNvSpPr/>
          <p:nvPr/>
        </p:nvSpPr>
        <p:spPr>
          <a:xfrm>
            <a:off x="2028825" y="1004888"/>
            <a:ext cx="6756400" cy="461962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eaLnBrk="1" hangingPunct="1">
              <a:defRPr/>
            </a:pPr>
            <a:r>
              <a:rPr lang="ru-RU" altLang="ru-RU" sz="1200" dirty="0">
                <a:latin typeface="+mn-lt"/>
              </a:rPr>
              <a:t>Созданы условия для государственной регистрации документов стратегического планирования и ведения федерального государственного реестра документов стратегического планирования</a:t>
            </a:r>
          </a:p>
        </p:txBody>
      </p:sp>
      <p:sp>
        <p:nvSpPr>
          <p:cNvPr id="49" name="Прямоугольник 48"/>
          <p:cNvSpPr/>
          <p:nvPr/>
        </p:nvSpPr>
        <p:spPr>
          <a:xfrm>
            <a:off x="3057525" y="4432300"/>
            <a:ext cx="2808288" cy="646113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eaLnBrk="1" hangingPunct="1">
              <a:defRPr/>
            </a:pPr>
            <a:r>
              <a:rPr lang="ru-RU" altLang="ru-RU" sz="1200" dirty="0">
                <a:latin typeface="+mn-lt"/>
              </a:rPr>
              <a:t>Индекс цитируемости:</a:t>
            </a:r>
          </a:p>
          <a:p>
            <a:pPr lvl="1" algn="just" eaLnBrk="1" hangingPunct="1">
              <a:defRPr/>
            </a:pPr>
            <a:r>
              <a:rPr lang="ru-RU" altLang="ru-RU" sz="1200" dirty="0">
                <a:latin typeface="+mn-lt"/>
              </a:rPr>
              <a:t>2015 г. – 404,73</a:t>
            </a:r>
          </a:p>
          <a:p>
            <a:pPr lvl="1" algn="just" eaLnBrk="1" hangingPunct="1">
              <a:defRPr/>
            </a:pPr>
            <a:r>
              <a:rPr lang="ru-RU" altLang="ru-RU" sz="1200" dirty="0">
                <a:latin typeface="+mn-lt"/>
              </a:rPr>
              <a:t>2016 г. – 865,62</a:t>
            </a:r>
          </a:p>
        </p:txBody>
      </p:sp>
      <p:sp>
        <p:nvSpPr>
          <p:cNvPr id="56" name="Прямоугольник 55"/>
          <p:cNvSpPr/>
          <p:nvPr/>
        </p:nvSpPr>
        <p:spPr>
          <a:xfrm>
            <a:off x="3924300" y="2463800"/>
            <a:ext cx="4860925" cy="830263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eaLnBrk="1" hangingPunct="1">
              <a:defRPr/>
            </a:pPr>
            <a:r>
              <a:rPr lang="ru-RU" altLang="ru-RU" sz="1200" dirty="0">
                <a:latin typeface="+mn-lt"/>
              </a:rPr>
              <a:t>Реализованы инструменты сбора сведений для мониторинга казначейского сопровождения отдельных государственных контрактов, включая комбинированного</a:t>
            </a:r>
          </a:p>
          <a:p>
            <a:pPr algn="just" eaLnBrk="1" hangingPunct="1">
              <a:defRPr/>
            </a:pPr>
            <a:endParaRPr lang="ru-RU" altLang="ru-RU" sz="1200" dirty="0">
              <a:latin typeface="+mn-lt"/>
            </a:endParaRPr>
          </a:p>
        </p:txBody>
      </p:sp>
      <p:sp>
        <p:nvSpPr>
          <p:cNvPr id="27" name="Заголовок 1"/>
          <p:cNvSpPr txBox="1">
            <a:spLocks/>
          </p:cNvSpPr>
          <p:nvPr/>
        </p:nvSpPr>
        <p:spPr bwMode="auto">
          <a:xfrm>
            <a:off x="3225800" y="46038"/>
            <a:ext cx="5878513" cy="525462"/>
          </a:xfrm>
          <a:prstGeom prst="rect">
            <a:avLst/>
          </a:prstGeom>
          <a:noFill/>
          <a:ln>
            <a:noFill/>
          </a:ln>
          <a:extLst/>
        </p:spPr>
        <p:txBody>
          <a:bodyPr lIns="91438" tIns="45719" rIns="91438" bIns="45719" anchor="ctr"/>
          <a:lstStyle>
            <a:lvl1pPr defTabSz="1217613"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1217613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1217613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1217613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1217613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ru-RU" altLang="ru-RU" sz="16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ea typeface="PT Serif"/>
                <a:cs typeface="Times New Roman" panose="02020603050405020304" pitchFamily="18" charset="0"/>
              </a:rPr>
              <a:t>Результаты развития ГАС «Управление» в 2016 году</a:t>
            </a:r>
            <a:endParaRPr lang="ru-RU" altLang="ru-RU" sz="1600" b="1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ea typeface="PT Serif"/>
              <a:cs typeface="Times New Roman" panose="02020603050405020304" pitchFamily="18" charset="0"/>
            </a:endParaRPr>
          </a:p>
        </p:txBody>
      </p:sp>
      <p:pic>
        <p:nvPicPr>
          <p:cNvPr id="28680" name="Picture 2" descr="E:\111111111\12323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7688" y="1065213"/>
            <a:ext cx="157162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81" name="Picture 2" descr="E:\111111111\12323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9238" y="4408488"/>
            <a:ext cx="157162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82" name="Picture 2" descr="E:\111111111\12323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3163" y="2471738"/>
            <a:ext cx="157162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83" name="Picture 2" descr="E:\111111111\123236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00" y="3328988"/>
            <a:ext cx="155575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065463" y="1709738"/>
            <a:ext cx="5719762" cy="646112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eaLnBrk="1" hangingPunct="1">
              <a:defRPr/>
            </a:pPr>
            <a:r>
              <a:rPr lang="ru-RU" altLang="ru-RU" sz="1200" dirty="0">
                <a:latin typeface="+mn-lt"/>
              </a:rPr>
              <a:t>Обеспечивается контроль полноты и своевременности предоставления сведений в ГАС «Управление»,  предоставление пользователям средств электронной подписи</a:t>
            </a:r>
          </a:p>
          <a:p>
            <a:pPr algn="just" eaLnBrk="1" hangingPunct="1">
              <a:defRPr/>
            </a:pPr>
            <a:endParaRPr lang="ru-RU" altLang="ru-RU" sz="1200" dirty="0">
              <a:latin typeface="+mn-lt"/>
            </a:endParaRPr>
          </a:p>
        </p:txBody>
      </p:sp>
      <p:pic>
        <p:nvPicPr>
          <p:cNvPr id="28685" name="Picture 2" descr="E:\111111111\12323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708150"/>
            <a:ext cx="157162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86" name="Picture 2" descr="http://gasu.gov.ru/img/logo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4950" y="2625725"/>
            <a:ext cx="595313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87" name="Номер слайда 2"/>
          <p:cNvSpPr>
            <a:spLocks noGrp="1"/>
          </p:cNvSpPr>
          <p:nvPr>
            <p:ph type="sldNum" sz="quarter" idx="12"/>
          </p:nvPr>
        </p:nvSpPr>
        <p:spPr bwMode="auto">
          <a:xfrm>
            <a:off x="7046913" y="4803775"/>
            <a:ext cx="2057400" cy="2746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87CF4EAE-96EC-4AB8-BFC2-2017212558B2}" type="slidenum">
              <a:rPr lang="ru-RU" altLang="ru-RU" sz="10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25</a:t>
            </a:fld>
            <a:endParaRPr lang="ru-RU" altLang="ru-RU" sz="1000" b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Номер слайда 3"/>
          <p:cNvSpPr>
            <a:spLocks noGrp="1"/>
          </p:cNvSpPr>
          <p:nvPr>
            <p:ph type="sldNum" sz="quarter" idx="12"/>
          </p:nvPr>
        </p:nvSpPr>
        <p:spPr bwMode="auto">
          <a:xfrm>
            <a:off x="7034213" y="4835525"/>
            <a:ext cx="2057400" cy="2746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557213" indent="-214313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857250" indent="-17145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200150" indent="-17145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1543050" indent="-17145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000250" indent="-17145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457450" indent="-17145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2914650" indent="-17145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371850" indent="-17145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34B4756B-742A-4E98-8261-9C08EE6B8930}" type="slidenum">
              <a:rPr lang="ru-RU" altLang="ru-RU" sz="1000" b="1" smtClean="0">
                <a:latin typeface="Times New Roman" pitchFamily="18" charset="0"/>
                <a:cs typeface="Times New Roman" pitchFamily="18" charset="0"/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26</a:t>
            </a:fld>
            <a:endParaRPr lang="ru-RU" altLang="ru-RU" sz="1000" b="1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9699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7163" y="827088"/>
            <a:ext cx="3529012" cy="2690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Вертикальный свиток 6"/>
          <p:cNvSpPr/>
          <p:nvPr/>
        </p:nvSpPr>
        <p:spPr>
          <a:xfrm>
            <a:off x="650875" y="1444625"/>
            <a:ext cx="1385888" cy="1376363"/>
          </a:xfrm>
          <a:prstGeom prst="verticalScroll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Требования  Приказа  Минфина </a:t>
            </a:r>
          </a:p>
          <a:p>
            <a:pPr algn="ctr" eaLnBrk="1" hangingPunct="1">
              <a:defRPr/>
            </a:pPr>
            <a:r>
              <a:rPr lang="ru-RU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№ 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86н</a:t>
            </a:r>
            <a:r>
              <a:rPr lang="ru-RU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от 21.07.2011</a:t>
            </a:r>
          </a:p>
        </p:txBody>
      </p:sp>
      <p:sp>
        <p:nvSpPr>
          <p:cNvPr id="8" name="Вертикальный свиток 7"/>
          <p:cNvSpPr/>
          <p:nvPr/>
        </p:nvSpPr>
        <p:spPr>
          <a:xfrm>
            <a:off x="6956425" y="1549400"/>
            <a:ext cx="1385888" cy="1374775"/>
          </a:xfrm>
          <a:prstGeom prst="verticalScroll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Требования Приказа  Минфина </a:t>
            </a:r>
          </a:p>
          <a:p>
            <a:pPr algn="ctr" eaLnBrk="1" hangingPunct="1">
              <a:defRPr/>
            </a:pPr>
            <a:r>
              <a:rPr lang="ru-RU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№ </a:t>
            </a:r>
            <a:r>
              <a:rPr lang="ru-RU" sz="10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116н</a:t>
            </a:r>
            <a:r>
              <a:rPr lang="ru-RU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от 22.07.2015</a:t>
            </a:r>
          </a:p>
        </p:txBody>
      </p:sp>
      <p:sp>
        <p:nvSpPr>
          <p:cNvPr id="10" name="Стрелка вправо 9"/>
          <p:cNvSpPr/>
          <p:nvPr/>
        </p:nvSpPr>
        <p:spPr>
          <a:xfrm rot="9608768">
            <a:off x="2135188" y="1023938"/>
            <a:ext cx="420687" cy="477837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338138" y="3214688"/>
            <a:ext cx="2074862" cy="43497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Интеграция с ГИИС «Электронный бюджет»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03200" y="3719513"/>
            <a:ext cx="2617788" cy="4778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ru-RU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среднем (ежемесячно):</a:t>
            </a:r>
          </a:p>
          <a:p>
            <a:pPr marL="214313" indent="-214313" eaLnBrk="1" hangingPunct="1">
              <a:buFont typeface="Arial" panose="020B0604020202020204" pitchFamily="34" charset="0"/>
              <a:buChar char="•"/>
              <a:defRPr/>
            </a:pPr>
            <a:r>
              <a:rPr lang="ru-RU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более </a:t>
            </a:r>
            <a:r>
              <a:rPr lang="ru-RU" sz="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300 тысяч </a:t>
            </a:r>
            <a:r>
              <a:rPr lang="ru-RU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реестровых записей Сводного реестра</a:t>
            </a:r>
          </a:p>
        </p:txBody>
      </p:sp>
      <p:sp>
        <p:nvSpPr>
          <p:cNvPr id="29705" name="TextBox 12"/>
          <p:cNvSpPr txBox="1">
            <a:spLocks noChangeArrowheads="1"/>
          </p:cNvSpPr>
          <p:nvPr/>
        </p:nvSpPr>
        <p:spPr bwMode="auto">
          <a:xfrm>
            <a:off x="203200" y="4308475"/>
            <a:ext cx="25273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r>
              <a:rPr lang="ru-RU" altLang="ru-RU" sz="800">
                <a:latin typeface="Times New Roman" pitchFamily="18" charset="0"/>
                <a:cs typeface="Times New Roman" pitchFamily="18" charset="0"/>
              </a:rPr>
              <a:t>более </a:t>
            </a:r>
            <a:r>
              <a:rPr lang="ru-RU" altLang="ru-RU" sz="800" b="1">
                <a:latin typeface="Times New Roman" pitchFamily="18" charset="0"/>
                <a:cs typeface="Times New Roman" pitchFamily="18" charset="0"/>
              </a:rPr>
              <a:t>90 тысяч </a:t>
            </a:r>
            <a:r>
              <a:rPr lang="ru-RU" altLang="ru-RU" sz="800">
                <a:latin typeface="Times New Roman" pitchFamily="18" charset="0"/>
                <a:cs typeface="Times New Roman" pitchFamily="18" charset="0"/>
              </a:rPr>
              <a:t>реестровых записей ВПГМУ</a:t>
            </a:r>
          </a:p>
        </p:txBody>
      </p:sp>
      <p:sp>
        <p:nvSpPr>
          <p:cNvPr id="29706" name="TextBox 13"/>
          <p:cNvSpPr txBox="1">
            <a:spLocks noChangeArrowheads="1"/>
          </p:cNvSpPr>
          <p:nvPr/>
        </p:nvSpPr>
        <p:spPr bwMode="auto">
          <a:xfrm>
            <a:off x="203200" y="4146550"/>
            <a:ext cx="25273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r>
              <a:rPr lang="ru-RU" altLang="ru-RU" sz="800">
                <a:latin typeface="Times New Roman" pitchFamily="18" charset="0"/>
                <a:cs typeface="Times New Roman" pitchFamily="18" charset="0"/>
              </a:rPr>
              <a:t>более </a:t>
            </a:r>
            <a:r>
              <a:rPr lang="ru-RU" altLang="ru-RU" sz="800" b="1">
                <a:latin typeface="Times New Roman" pitchFamily="18" charset="0"/>
                <a:cs typeface="Times New Roman" pitchFamily="18" charset="0"/>
              </a:rPr>
              <a:t>4 тысяч </a:t>
            </a:r>
            <a:r>
              <a:rPr lang="ru-RU" altLang="ru-RU" sz="800">
                <a:latin typeface="Times New Roman" pitchFamily="18" charset="0"/>
                <a:cs typeface="Times New Roman" pitchFamily="18" charset="0"/>
              </a:rPr>
              <a:t>реестровых записей БПГМУ</a:t>
            </a:r>
          </a:p>
        </p:txBody>
      </p:sp>
      <p:sp>
        <p:nvSpPr>
          <p:cNvPr id="29707" name="TextBox 14"/>
          <p:cNvSpPr txBox="1">
            <a:spLocks noChangeArrowheads="1"/>
          </p:cNvSpPr>
          <p:nvPr/>
        </p:nvSpPr>
        <p:spPr bwMode="auto">
          <a:xfrm>
            <a:off x="203200" y="4516438"/>
            <a:ext cx="2527300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r>
              <a:rPr lang="ru-RU" altLang="ru-RU" sz="800">
                <a:latin typeface="Times New Roman" pitchFamily="18" charset="0"/>
                <a:cs typeface="Times New Roman" pitchFamily="18" charset="0"/>
              </a:rPr>
              <a:t>более </a:t>
            </a:r>
            <a:r>
              <a:rPr lang="ru-RU" altLang="ru-RU" sz="800" b="1">
                <a:latin typeface="Times New Roman" pitchFamily="18" charset="0"/>
                <a:cs typeface="Times New Roman" pitchFamily="18" charset="0"/>
              </a:rPr>
              <a:t>1 тысячи </a:t>
            </a:r>
            <a:r>
              <a:rPr lang="ru-RU" altLang="ru-RU" sz="800">
                <a:latin typeface="Times New Roman" pitchFamily="18" charset="0"/>
                <a:cs typeface="Times New Roman" pitchFamily="18" charset="0"/>
              </a:rPr>
              <a:t>реестровых записей РГЗ</a:t>
            </a: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3101975" y="3649663"/>
            <a:ext cx="2073275" cy="43497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Изменение отчетных форм в 2016-2017 году</a:t>
            </a:r>
          </a:p>
        </p:txBody>
      </p:sp>
      <p:sp>
        <p:nvSpPr>
          <p:cNvPr id="29709" name="TextBox 16"/>
          <p:cNvSpPr txBox="1">
            <a:spLocks noChangeArrowheads="1"/>
          </p:cNvSpPr>
          <p:nvPr/>
        </p:nvSpPr>
        <p:spPr bwMode="auto">
          <a:xfrm>
            <a:off x="3101975" y="4197350"/>
            <a:ext cx="25273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r>
              <a:rPr lang="ru-RU" altLang="ru-RU" sz="900">
                <a:latin typeface="Times New Roman" pitchFamily="18" charset="0"/>
                <a:cs typeface="Times New Roman" pitchFamily="18" charset="0"/>
              </a:rPr>
              <a:t>Приказ Минфина 199н (бухотчетность)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r>
              <a:rPr lang="ru-RU" altLang="ru-RU" sz="900">
                <a:latin typeface="Times New Roman" pitchFamily="18" charset="0"/>
                <a:cs typeface="Times New Roman" pitchFamily="18" charset="0"/>
              </a:rPr>
              <a:t>Приказ Минфина 299н (бухотчетность)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r>
              <a:rPr lang="ru-RU" altLang="ru-RU" sz="900">
                <a:latin typeface="Times New Roman" pitchFamily="18" charset="0"/>
                <a:cs typeface="Times New Roman" pitchFamily="18" charset="0"/>
              </a:rPr>
              <a:t>Приказ Минфина 209н (бухотчетность)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r>
              <a:rPr lang="ru-RU" altLang="ru-RU" sz="900">
                <a:latin typeface="Times New Roman" pitchFamily="18" charset="0"/>
                <a:cs typeface="Times New Roman" pitchFamily="18" charset="0"/>
              </a:rPr>
              <a:t>Приказ Минфина 140н (форма ПФХД)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r>
              <a:rPr lang="ru-RU" altLang="ru-RU" sz="900">
                <a:latin typeface="Times New Roman" pitchFamily="18" charset="0"/>
                <a:cs typeface="Times New Roman" pitchFamily="18" charset="0"/>
              </a:rPr>
              <a:t>Приказ Минфина 142н (форма ПФХД)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6508750" y="2997200"/>
            <a:ext cx="2582863" cy="1892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ru-RU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Размещено на ГИС ГМУ:</a:t>
            </a:r>
          </a:p>
          <a:p>
            <a:pPr eaLnBrk="1" hangingPunct="1">
              <a:defRPr/>
            </a:pPr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8588" indent="-128588" eaLnBrk="1" hangingPunct="1">
              <a:buFont typeface="Arial" panose="020B0604020202020204" pitchFamily="34" charset="0"/>
              <a:buChar char="•"/>
              <a:defRPr/>
            </a:pPr>
            <a:r>
              <a:rPr lang="ru-RU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4 699 </a:t>
            </a:r>
            <a:r>
              <a:rPr lang="ru-RU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сведений об Уполномоченных органах</a:t>
            </a:r>
          </a:p>
          <a:p>
            <a:pPr marL="128588" indent="-128588" eaLnBrk="1" hangingPunct="1">
              <a:buFont typeface="Arial" panose="020B0604020202020204" pitchFamily="34" charset="0"/>
              <a:buChar char="•"/>
              <a:defRPr/>
            </a:pPr>
            <a:r>
              <a:rPr lang="ru-RU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3 589 </a:t>
            </a:r>
            <a:r>
              <a:rPr lang="ru-RU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сведений об Общественных советах</a:t>
            </a:r>
          </a:p>
          <a:p>
            <a:pPr marL="128588" indent="-128588" eaLnBrk="1" hangingPunct="1">
              <a:buFont typeface="Arial" panose="020B0604020202020204" pitchFamily="34" charset="0"/>
              <a:buChar char="•"/>
              <a:defRPr/>
            </a:pPr>
            <a:r>
              <a:rPr lang="ru-RU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2 618 </a:t>
            </a:r>
            <a:r>
              <a:rPr lang="ru-RU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сведений об Операторах</a:t>
            </a:r>
          </a:p>
          <a:p>
            <a:pPr marL="128588" indent="-128588" eaLnBrk="1" hangingPunct="1">
              <a:buFont typeface="Arial" panose="020B0604020202020204" pitchFamily="34" charset="0"/>
              <a:buChar char="•"/>
              <a:defRPr/>
            </a:pPr>
            <a:r>
              <a:rPr lang="ru-RU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46 275 </a:t>
            </a:r>
            <a:r>
              <a:rPr lang="ru-RU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сведений об Организациях по</a:t>
            </a:r>
          </a:p>
          <a:p>
            <a:pPr eaLnBrk="1" hangingPunct="1">
              <a:defRPr/>
            </a:pPr>
            <a:r>
              <a:rPr lang="ru-RU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которым проводится оценка в 2016 году</a:t>
            </a:r>
          </a:p>
          <a:p>
            <a:pPr marL="128588" indent="-128588" eaLnBrk="1" hangingPunct="1">
              <a:buFont typeface="Arial" panose="020B0604020202020204" pitchFamily="34" charset="0"/>
              <a:buChar char="•"/>
              <a:defRPr/>
            </a:pPr>
            <a:r>
              <a:rPr lang="ru-RU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1 939 </a:t>
            </a:r>
            <a:r>
              <a:rPr lang="ru-RU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сведений о Результатах независимой</a:t>
            </a:r>
          </a:p>
          <a:p>
            <a:pPr eaLnBrk="1" hangingPunct="1">
              <a:defRPr/>
            </a:pPr>
            <a:r>
              <a:rPr lang="ru-RU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оценки в 2016 году</a:t>
            </a:r>
          </a:p>
          <a:p>
            <a:pPr marL="128588" indent="-128588" eaLnBrk="1" hangingPunct="1">
              <a:buFont typeface="Arial" panose="020B0604020202020204" pitchFamily="34" charset="0"/>
              <a:buChar char="•"/>
              <a:defRPr/>
            </a:pPr>
            <a:r>
              <a:rPr lang="ru-RU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1 206 </a:t>
            </a:r>
            <a:r>
              <a:rPr lang="ru-RU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сведений о Результатах рассмотрения</a:t>
            </a:r>
          </a:p>
          <a:p>
            <a:pPr eaLnBrk="1" hangingPunct="1">
              <a:defRPr/>
            </a:pPr>
            <a:r>
              <a:rPr lang="ru-RU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результатов независимой оценки в 2016 году</a:t>
            </a:r>
          </a:p>
          <a:p>
            <a:pPr eaLnBrk="1" hangingPunct="1">
              <a:defRPr/>
            </a:pPr>
            <a:endParaRPr lang="ru-RU" sz="900" dirty="0"/>
          </a:p>
          <a:p>
            <a:pPr eaLnBrk="1" hangingPunct="1">
              <a:defRPr/>
            </a:pPr>
            <a:endParaRPr lang="ru-RU" sz="900" dirty="0"/>
          </a:p>
        </p:txBody>
      </p:sp>
      <p:sp>
        <p:nvSpPr>
          <p:cNvPr id="20" name="Стрелка вправо 19"/>
          <p:cNvSpPr/>
          <p:nvPr/>
        </p:nvSpPr>
        <p:spPr>
          <a:xfrm rot="1866585">
            <a:off x="6394450" y="955675"/>
            <a:ext cx="371475" cy="477838"/>
          </a:xfrm>
          <a:prstGeom prst="rightArrow">
            <a:avLst>
              <a:gd name="adj1" fmla="val 60909"/>
              <a:gd name="adj2" fmla="val 50000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  <p:sp>
        <p:nvSpPr>
          <p:cNvPr id="24" name="Прямоугольник 23"/>
          <p:cNvSpPr/>
          <p:nvPr/>
        </p:nvSpPr>
        <p:spPr>
          <a:xfrm>
            <a:off x="2987675" y="66675"/>
            <a:ext cx="6103938" cy="55403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ru-RU" altLang="ru-RU" sz="1500" b="1" kern="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ГИС Официальный сайт Российской Федерации в информационно-телекоммуникационной сети Интернет (</a:t>
            </a:r>
            <a:r>
              <a:rPr lang="en-US" altLang="ru-RU" sz="1500" b="1" kern="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bus.gov.ru)</a:t>
            </a:r>
            <a:endParaRPr lang="ru-RU" sz="1500" b="1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Номер слайда 3"/>
          <p:cNvSpPr>
            <a:spLocks noGrp="1"/>
          </p:cNvSpPr>
          <p:nvPr>
            <p:ph type="sldNum" sz="quarter" idx="12"/>
          </p:nvPr>
        </p:nvSpPr>
        <p:spPr bwMode="auto">
          <a:xfrm>
            <a:off x="8718550" y="4795838"/>
            <a:ext cx="355600" cy="27463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01FDB3B7-951D-4FF4-BA98-7F7FDC35BCDC}" type="slidenum">
              <a:rPr lang="ru-RU" altLang="ru-RU" sz="10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27</a:t>
            </a:fld>
            <a:endParaRPr lang="ru-RU" altLang="ru-RU" sz="1000" b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28950" y="979488"/>
            <a:ext cx="3133725" cy="32099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0724" name="TextBox 1"/>
          <p:cNvSpPr txBox="1">
            <a:spLocks noChangeArrowheads="1"/>
          </p:cNvSpPr>
          <p:nvPr/>
        </p:nvSpPr>
        <p:spPr bwMode="auto">
          <a:xfrm>
            <a:off x="6608763" y="3184525"/>
            <a:ext cx="2333625" cy="154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73" tIns="34289" rIns="68573" bIns="34289">
            <a:spAutoFit/>
          </a:bodyPr>
          <a:lstStyle/>
          <a:p>
            <a:pPr algn="ctr"/>
            <a:r>
              <a:rPr lang="ru-RU" altLang="ru-RU" sz="1600"/>
              <a:t>Выгрузка в Excel рейтинга организаций и рейтинга субъектов Российской Федерации (муниципальных образований)</a:t>
            </a:r>
          </a:p>
        </p:txBody>
      </p:sp>
      <p:sp>
        <p:nvSpPr>
          <p:cNvPr id="6" name="Стрелка вправо 5"/>
          <p:cNvSpPr/>
          <p:nvPr/>
        </p:nvSpPr>
        <p:spPr>
          <a:xfrm rot="10800000">
            <a:off x="6221413" y="3846513"/>
            <a:ext cx="530225" cy="24765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3" tIns="34289" rIns="68573" bIns="34289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58374" name="TextBox 6"/>
          <p:cNvSpPr txBox="1">
            <a:spLocks noChangeArrowheads="1"/>
          </p:cNvSpPr>
          <p:nvPr/>
        </p:nvSpPr>
        <p:spPr bwMode="auto">
          <a:xfrm>
            <a:off x="3106738" y="87313"/>
            <a:ext cx="5962650" cy="315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73" tIns="34289" rIns="68573" bIns="34289">
            <a:spAutoFit/>
          </a:bodyPr>
          <a:lstStyle/>
          <a:p>
            <a:pPr algn="ctr">
              <a:defRPr/>
            </a:pPr>
            <a:r>
              <a:rPr lang="ru-RU" altLang="ru-RU" sz="1600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Возможности страницы Топ рейтингов по независимой оценке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407025" y="1119188"/>
            <a:ext cx="3517900" cy="204628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8" name="TextBox 8"/>
          <p:cNvSpPr txBox="1">
            <a:spLocks noChangeArrowheads="1"/>
          </p:cNvSpPr>
          <p:nvPr/>
        </p:nvSpPr>
        <p:spPr bwMode="auto">
          <a:xfrm>
            <a:off x="6367463" y="565150"/>
            <a:ext cx="2701925" cy="531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73" tIns="34289" rIns="68573" bIns="34289">
            <a:spAutoFit/>
          </a:bodyPr>
          <a:lstStyle/>
          <a:p>
            <a:pPr algn="ctr"/>
            <a:r>
              <a:rPr lang="ru-RU" altLang="ru-RU" sz="1500"/>
              <a:t>Поиск субъектов и муниципальных образований</a:t>
            </a:r>
          </a:p>
        </p:txBody>
      </p:sp>
      <p:sp>
        <p:nvSpPr>
          <p:cNvPr id="10" name="Стрелка вправо 9"/>
          <p:cNvSpPr/>
          <p:nvPr/>
        </p:nvSpPr>
        <p:spPr>
          <a:xfrm rot="5400000">
            <a:off x="6154738" y="942975"/>
            <a:ext cx="385762" cy="16668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3" tIns="34289" rIns="68573" bIns="34289"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79413" y="1119188"/>
            <a:ext cx="2576512" cy="393223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31" name="TextBox 11"/>
          <p:cNvSpPr txBox="1">
            <a:spLocks noChangeArrowheads="1"/>
          </p:cNvSpPr>
          <p:nvPr/>
        </p:nvSpPr>
        <p:spPr bwMode="auto">
          <a:xfrm>
            <a:off x="3568700" y="4445000"/>
            <a:ext cx="2652713" cy="315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73" tIns="34289" rIns="68573" bIns="34289">
            <a:spAutoFit/>
          </a:bodyPr>
          <a:lstStyle/>
          <a:p>
            <a:r>
              <a:rPr lang="ru-RU" altLang="ru-RU" sz="1600"/>
              <a:t>Визуализация рейтингов </a:t>
            </a:r>
          </a:p>
        </p:txBody>
      </p:sp>
      <p:sp>
        <p:nvSpPr>
          <p:cNvPr id="13" name="Стрелка вправо 12"/>
          <p:cNvSpPr/>
          <p:nvPr/>
        </p:nvSpPr>
        <p:spPr>
          <a:xfrm rot="10800000">
            <a:off x="3028950" y="4494213"/>
            <a:ext cx="530225" cy="24923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3" tIns="34289" rIns="68573" bIns="34289"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30733" name="Рисунок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8538" y="4240213"/>
            <a:ext cx="815975" cy="757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3" name="Нижний колонтитул 3"/>
          <p:cNvSpPr txBox="1">
            <a:spLocks noGrp="1"/>
          </p:cNvSpPr>
          <p:nvPr/>
        </p:nvSpPr>
        <p:spPr bwMode="auto">
          <a:xfrm>
            <a:off x="3046413" y="257175"/>
            <a:ext cx="6088062" cy="315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 anchor="ctr">
            <a:spAutoFit/>
          </a:bodyPr>
          <a:lstStyle/>
          <a:p>
            <a:pPr algn="ctr" eaLnBrk="1" hangingPunct="1">
              <a:defRPr/>
            </a:pPr>
            <a:r>
              <a:rPr lang="ru-RU" altLang="ru-RU" sz="1600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 pitchFamily="34" charset="0"/>
              </a:rPr>
              <a:t>Наш девиз:</a:t>
            </a:r>
            <a:endParaRPr lang="ru-RU" altLang="ru-RU" sz="1600" b="1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56264" y="1354201"/>
            <a:ext cx="8666415" cy="206210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ru-RU" sz="3200" strike="sngStrike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Задача поставлена, значит выполнима(((</a:t>
            </a:r>
          </a:p>
          <a:p>
            <a:pPr algn="ctr" eaLnBrk="1" hangingPunct="1">
              <a:defRPr/>
            </a:pPr>
            <a:endParaRPr lang="ru-RU" sz="3200" strike="sngStrike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defRPr/>
            </a:pPr>
            <a:r>
              <a:rPr lang="ru-RU" sz="32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Стабильность, надежность, удобство, простота, оптимальность и снижение трудозатрат))) </a:t>
            </a:r>
          </a:p>
        </p:txBody>
      </p:sp>
      <p:sp>
        <p:nvSpPr>
          <p:cNvPr id="31748" name="Номер слайда 1"/>
          <p:cNvSpPr>
            <a:spLocks noGrp="1"/>
          </p:cNvSpPr>
          <p:nvPr>
            <p:ph type="sldNum" sz="quarter" idx="12"/>
          </p:nvPr>
        </p:nvSpPr>
        <p:spPr bwMode="auto">
          <a:xfrm>
            <a:off x="7023100" y="4808538"/>
            <a:ext cx="2057400" cy="27463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E1E28D32-BB0D-43B1-ADB7-AA8C4CF74BA9}" type="slidenum">
              <a:rPr lang="ru-RU" altLang="ru-RU" sz="10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28</a:t>
            </a:fld>
            <a:endParaRPr lang="ru-RU" altLang="ru-RU" sz="1000" b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17192</TotalTime>
  <Words>3515</Words>
  <Application>Microsoft Office PowerPoint</Application>
  <PresentationFormat>Экран (16:9)</PresentationFormat>
  <Paragraphs>627</Paragraphs>
  <Slides>28</Slides>
  <Notes>18</Notes>
  <HiddenSlides>0</HiddenSlides>
  <MMClips>0</MMClips>
  <ScaleCrop>false</ScaleCrop>
  <HeadingPairs>
    <vt:vector size="6" baseType="variant">
      <vt:variant>
        <vt:lpstr>Тема</vt:lpstr>
      </vt:variant>
      <vt:variant>
        <vt:i4>2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31" baseType="lpstr">
      <vt:lpstr>Тема Office</vt:lpstr>
      <vt:lpstr>1_Тема Office</vt:lpstr>
      <vt:lpstr>Диаграмма Microsoft Excel</vt:lpstr>
      <vt:lpstr>Презентация PowerPoint</vt:lpstr>
      <vt:lpstr>Компоненты (модули) системы «Электронный бюджет», созданные и частично внедренные на начало 2016 год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Уроки Федерального казначейства по результатам внедрения новых функций в конце 2016 - начале 2017 года</vt:lpstr>
      <vt:lpstr>Презентация PowerPoint</vt:lpstr>
      <vt:lpstr>Презентация PowerPoint</vt:lpstr>
      <vt:lpstr>Презентация PowerPoint</vt:lpstr>
      <vt:lpstr>Компоненты (сервисы) системы «Электронный бюджет»  (завершение исполнения задач 2016 г.)</vt:lpstr>
      <vt:lpstr>Компоненты (модули) системы «Электронный бюджет»  (предложения в план на 2017 г.)</vt:lpstr>
      <vt:lpstr>Презентация PowerPoint</vt:lpstr>
      <vt:lpstr>Презентация PowerPoint</vt:lpstr>
      <vt:lpstr>Подсистема финансового контроля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Результаты развития ГАС «Управление»  в 2016 году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Mazur Nataliya</dc:creator>
  <cp:lastModifiedBy>Дорожинская Галина Алексеевна</cp:lastModifiedBy>
  <cp:revision>606</cp:revision>
  <cp:lastPrinted>2016-11-23T18:14:32Z</cp:lastPrinted>
  <dcterms:created xsi:type="dcterms:W3CDTF">2015-03-03T16:27:21Z</dcterms:created>
  <dcterms:modified xsi:type="dcterms:W3CDTF">2017-03-14T10:32:57Z</dcterms:modified>
</cp:coreProperties>
</file>