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 id="2147483660" r:id="rId2"/>
    <p:sldMasterId id="2147483684" r:id="rId3"/>
    <p:sldMasterId id="2147483696" r:id="rId4"/>
  </p:sldMasterIdLst>
  <p:notesMasterIdLst>
    <p:notesMasterId r:id="rId57"/>
  </p:notesMasterIdLst>
  <p:sldIdLst>
    <p:sldId id="489" r:id="rId5"/>
    <p:sldId id="652" r:id="rId6"/>
    <p:sldId id="657" r:id="rId7"/>
    <p:sldId id="614" r:id="rId8"/>
    <p:sldId id="615" r:id="rId9"/>
    <p:sldId id="610" r:id="rId10"/>
    <p:sldId id="625" r:id="rId11"/>
    <p:sldId id="626" r:id="rId12"/>
    <p:sldId id="620" r:id="rId13"/>
    <p:sldId id="631" r:id="rId14"/>
    <p:sldId id="628" r:id="rId15"/>
    <p:sldId id="630" r:id="rId16"/>
    <p:sldId id="637" r:id="rId17"/>
    <p:sldId id="629" r:id="rId18"/>
    <p:sldId id="632" r:id="rId19"/>
    <p:sldId id="633" r:id="rId20"/>
    <p:sldId id="636" r:id="rId21"/>
    <p:sldId id="634" r:id="rId22"/>
    <p:sldId id="658" r:id="rId23"/>
    <p:sldId id="635" r:id="rId24"/>
    <p:sldId id="647" r:id="rId25"/>
    <p:sldId id="638" r:id="rId26"/>
    <p:sldId id="639" r:id="rId27"/>
    <p:sldId id="640" r:id="rId28"/>
    <p:sldId id="660" r:id="rId29"/>
    <p:sldId id="641" r:id="rId30"/>
    <p:sldId id="646" r:id="rId31"/>
    <p:sldId id="642" r:id="rId32"/>
    <p:sldId id="662" r:id="rId33"/>
    <p:sldId id="656" r:id="rId34"/>
    <p:sldId id="644" r:id="rId35"/>
    <p:sldId id="645" r:id="rId36"/>
    <p:sldId id="651" r:id="rId37"/>
    <p:sldId id="648" r:id="rId38"/>
    <p:sldId id="649" r:id="rId39"/>
    <p:sldId id="650" r:id="rId40"/>
    <p:sldId id="653" r:id="rId41"/>
    <p:sldId id="663" r:id="rId42"/>
    <p:sldId id="607" r:id="rId43"/>
    <p:sldId id="659" r:id="rId44"/>
    <p:sldId id="613" r:id="rId45"/>
    <p:sldId id="621" r:id="rId46"/>
    <p:sldId id="622" r:id="rId47"/>
    <p:sldId id="624" r:id="rId48"/>
    <p:sldId id="623" r:id="rId49"/>
    <p:sldId id="618" r:id="rId50"/>
    <p:sldId id="654" r:id="rId51"/>
    <p:sldId id="616" r:id="rId52"/>
    <p:sldId id="619" r:id="rId53"/>
    <p:sldId id="655" r:id="rId54"/>
    <p:sldId id="617" r:id="rId55"/>
    <p:sldId id="606" r:id="rId56"/>
  </p:sldIdLst>
  <p:sldSz cx="12801600" cy="9601200" type="A3"/>
  <p:notesSz cx="6797675" cy="9926638"/>
  <p:embeddedFontLst>
    <p:embeddedFont>
      <p:font typeface="Calibri" panose="020F0502020204030204" pitchFamily="34" charset="0"/>
      <p:regular r:id="rId58"/>
      <p:bold r:id="rId59"/>
      <p:italic r:id="rId60"/>
      <p:boldItalic r:id="rId61"/>
    </p:embeddedFont>
    <p:embeddedFont>
      <p:font typeface="Calibri Light" panose="020B0604020202020204" charset="0"/>
      <p:regular r:id="rId62"/>
      <p:italic r:id="rId63"/>
    </p:embeddedFont>
  </p:embeddedFontLst>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548244" algn="l" rtl="0" fontAlgn="base">
      <a:spcBef>
        <a:spcPct val="0"/>
      </a:spcBef>
      <a:spcAft>
        <a:spcPct val="0"/>
      </a:spcAft>
      <a:defRPr kern="1200">
        <a:solidFill>
          <a:schemeClr val="tx1"/>
        </a:solidFill>
        <a:latin typeface="Calibri" pitchFamily="34" charset="0"/>
        <a:ea typeface="+mn-ea"/>
        <a:cs typeface="Arial" charset="0"/>
      </a:defRPr>
    </a:lvl2pPr>
    <a:lvl3pPr marL="1096488" algn="l" rtl="0" fontAlgn="base">
      <a:spcBef>
        <a:spcPct val="0"/>
      </a:spcBef>
      <a:spcAft>
        <a:spcPct val="0"/>
      </a:spcAft>
      <a:defRPr kern="1200">
        <a:solidFill>
          <a:schemeClr val="tx1"/>
        </a:solidFill>
        <a:latin typeface="Calibri" pitchFamily="34" charset="0"/>
        <a:ea typeface="+mn-ea"/>
        <a:cs typeface="Arial" charset="0"/>
      </a:defRPr>
    </a:lvl3pPr>
    <a:lvl4pPr marL="1644732" algn="l" rtl="0" fontAlgn="base">
      <a:spcBef>
        <a:spcPct val="0"/>
      </a:spcBef>
      <a:spcAft>
        <a:spcPct val="0"/>
      </a:spcAft>
      <a:defRPr kern="1200">
        <a:solidFill>
          <a:schemeClr val="tx1"/>
        </a:solidFill>
        <a:latin typeface="Calibri" pitchFamily="34" charset="0"/>
        <a:ea typeface="+mn-ea"/>
        <a:cs typeface="Arial" charset="0"/>
      </a:defRPr>
    </a:lvl4pPr>
    <a:lvl5pPr marL="2192977" algn="l" rtl="0" fontAlgn="base">
      <a:spcBef>
        <a:spcPct val="0"/>
      </a:spcBef>
      <a:spcAft>
        <a:spcPct val="0"/>
      </a:spcAft>
      <a:defRPr kern="1200">
        <a:solidFill>
          <a:schemeClr val="tx1"/>
        </a:solidFill>
        <a:latin typeface="Calibri" pitchFamily="34" charset="0"/>
        <a:ea typeface="+mn-ea"/>
        <a:cs typeface="Arial" charset="0"/>
      </a:defRPr>
    </a:lvl5pPr>
    <a:lvl6pPr marL="2741221" algn="l" defTabSz="1096488" rtl="0" eaLnBrk="1" latinLnBrk="0" hangingPunct="1">
      <a:defRPr kern="1200">
        <a:solidFill>
          <a:schemeClr val="tx1"/>
        </a:solidFill>
        <a:latin typeface="Calibri" pitchFamily="34" charset="0"/>
        <a:ea typeface="+mn-ea"/>
        <a:cs typeface="Arial" charset="0"/>
      </a:defRPr>
    </a:lvl6pPr>
    <a:lvl7pPr marL="3289465" algn="l" defTabSz="1096488" rtl="0" eaLnBrk="1" latinLnBrk="0" hangingPunct="1">
      <a:defRPr kern="1200">
        <a:solidFill>
          <a:schemeClr val="tx1"/>
        </a:solidFill>
        <a:latin typeface="Calibri" pitchFamily="34" charset="0"/>
        <a:ea typeface="+mn-ea"/>
        <a:cs typeface="Arial" charset="0"/>
      </a:defRPr>
    </a:lvl7pPr>
    <a:lvl8pPr marL="3837709" algn="l" defTabSz="1096488" rtl="0" eaLnBrk="1" latinLnBrk="0" hangingPunct="1">
      <a:defRPr kern="1200">
        <a:solidFill>
          <a:schemeClr val="tx1"/>
        </a:solidFill>
        <a:latin typeface="Calibri" pitchFamily="34" charset="0"/>
        <a:ea typeface="+mn-ea"/>
        <a:cs typeface="Arial" charset="0"/>
      </a:defRPr>
    </a:lvl8pPr>
    <a:lvl9pPr marL="4385953" algn="l" defTabSz="1096488"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6F9"/>
    <a:srgbClr val="EEF6F0"/>
    <a:srgbClr val="FFCC99"/>
    <a:srgbClr val="FFCCFF"/>
    <a:srgbClr val="CCFFCC"/>
    <a:srgbClr val="D0D6D0"/>
    <a:srgbClr val="E4E8E4"/>
    <a:srgbClr val="C9CEDD"/>
    <a:srgbClr val="DAE0F2"/>
    <a:srgbClr val="FFE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9886" autoAdjust="0"/>
  </p:normalViewPr>
  <p:slideViewPr>
    <p:cSldViewPr snapToGrid="0">
      <p:cViewPr>
        <p:scale>
          <a:sx n="90" d="100"/>
          <a:sy n="90" d="100"/>
        </p:scale>
        <p:origin x="-1080" y="414"/>
      </p:cViewPr>
      <p:guideLst>
        <p:guide orient="horz" pos="5580"/>
        <p:guide pos="170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6.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4"/>
            <a:ext cx="2946400" cy="496888"/>
          </a:xfrm>
          <a:prstGeom prst="rect">
            <a:avLst/>
          </a:prstGeom>
        </p:spPr>
        <p:txBody>
          <a:bodyPr vert="horz" lIns="91986" tIns="45994" rIns="91986" bIns="45994" rtlCol="0"/>
          <a:lstStyle>
            <a:lvl1pPr algn="l">
              <a:defRPr sz="1200"/>
            </a:lvl1pPr>
          </a:lstStyle>
          <a:p>
            <a:endParaRPr lang="ru-RU"/>
          </a:p>
        </p:txBody>
      </p:sp>
      <p:sp>
        <p:nvSpPr>
          <p:cNvPr id="3" name="Дата 2"/>
          <p:cNvSpPr>
            <a:spLocks noGrp="1"/>
          </p:cNvSpPr>
          <p:nvPr>
            <p:ph type="dt" idx="1"/>
          </p:nvPr>
        </p:nvSpPr>
        <p:spPr>
          <a:xfrm>
            <a:off x="3849688" y="4"/>
            <a:ext cx="2946400" cy="496888"/>
          </a:xfrm>
          <a:prstGeom prst="rect">
            <a:avLst/>
          </a:prstGeom>
        </p:spPr>
        <p:txBody>
          <a:bodyPr vert="horz" lIns="91986" tIns="45994" rIns="91986" bIns="45994" rtlCol="0"/>
          <a:lstStyle>
            <a:lvl1pPr algn="r">
              <a:defRPr sz="1200"/>
            </a:lvl1pPr>
          </a:lstStyle>
          <a:p>
            <a:fld id="{364AC6B0-C38D-44B3-B1E5-026FABB06AC7}" type="datetimeFigureOut">
              <a:rPr lang="ru-RU" smtClean="0"/>
              <a:pPr/>
              <a:t>18.09.2018</a:t>
            </a:fld>
            <a:endParaRPr lang="ru-RU"/>
          </a:p>
        </p:txBody>
      </p:sp>
      <p:sp>
        <p:nvSpPr>
          <p:cNvPr id="4" name="Образ слайда 3"/>
          <p:cNvSpPr>
            <a:spLocks noGrp="1" noRot="1" noChangeAspect="1"/>
          </p:cNvSpPr>
          <p:nvPr>
            <p:ph type="sldImg" idx="2"/>
          </p:nvPr>
        </p:nvSpPr>
        <p:spPr>
          <a:xfrm>
            <a:off x="912813" y="741363"/>
            <a:ext cx="4972050" cy="3729037"/>
          </a:xfrm>
          <a:prstGeom prst="rect">
            <a:avLst/>
          </a:prstGeom>
          <a:noFill/>
          <a:ln w="12700">
            <a:solidFill>
              <a:prstClr val="black"/>
            </a:solidFill>
          </a:ln>
        </p:spPr>
        <p:txBody>
          <a:bodyPr vert="horz" lIns="91986" tIns="45994" rIns="91986" bIns="45994" rtlCol="0" anchor="ctr"/>
          <a:lstStyle/>
          <a:p>
            <a:endParaRPr lang="ru-RU"/>
          </a:p>
        </p:txBody>
      </p:sp>
      <p:sp>
        <p:nvSpPr>
          <p:cNvPr id="5" name="Заметки 4"/>
          <p:cNvSpPr>
            <a:spLocks noGrp="1"/>
          </p:cNvSpPr>
          <p:nvPr>
            <p:ph type="body" sz="quarter" idx="3"/>
          </p:nvPr>
        </p:nvSpPr>
        <p:spPr>
          <a:xfrm>
            <a:off x="679457" y="4714878"/>
            <a:ext cx="5438775" cy="4467225"/>
          </a:xfrm>
          <a:prstGeom prst="rect">
            <a:avLst/>
          </a:prstGeom>
        </p:spPr>
        <p:txBody>
          <a:bodyPr vert="horz" lIns="91986" tIns="45994" rIns="91986" bIns="45994"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168"/>
            <a:ext cx="2946400" cy="496887"/>
          </a:xfrm>
          <a:prstGeom prst="rect">
            <a:avLst/>
          </a:prstGeom>
        </p:spPr>
        <p:txBody>
          <a:bodyPr vert="horz" lIns="91986" tIns="45994" rIns="91986" bIns="45994"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8168"/>
            <a:ext cx="2946400" cy="496887"/>
          </a:xfrm>
          <a:prstGeom prst="rect">
            <a:avLst/>
          </a:prstGeom>
        </p:spPr>
        <p:txBody>
          <a:bodyPr vert="horz" lIns="91986" tIns="45994" rIns="91986" bIns="45994" rtlCol="0" anchor="b"/>
          <a:lstStyle>
            <a:lvl1pPr algn="r">
              <a:defRPr sz="1200"/>
            </a:lvl1pPr>
          </a:lstStyle>
          <a:p>
            <a:fld id="{C608DC69-DD7A-435E-BB76-5052C14525C9}" type="slidenum">
              <a:rPr lang="ru-RU" smtClean="0"/>
              <a:pPr/>
              <a:t>‹#›</a:t>
            </a:fld>
            <a:endParaRPr lang="ru-RU"/>
          </a:p>
        </p:txBody>
      </p:sp>
    </p:spTree>
    <p:extLst>
      <p:ext uri="{BB962C8B-B14F-4D97-AF65-F5344CB8AC3E}">
        <p14:creationId xmlns:p14="http://schemas.microsoft.com/office/powerpoint/2010/main" val="1741300242"/>
      </p:ext>
    </p:extLst>
  </p:cSld>
  <p:clrMap bg1="lt1" tx1="dk1" bg2="lt2" tx2="dk2" accent1="accent1" accent2="accent2" accent3="accent3" accent4="accent4" accent5="accent5" accent6="accent6" hlink="hlink" folHlink="folHlink"/>
  <p:notesStyle>
    <a:lvl1pPr marL="0" algn="l" defTabSz="1096488" rtl="0" eaLnBrk="1" latinLnBrk="0" hangingPunct="1">
      <a:defRPr sz="1400" kern="1200">
        <a:solidFill>
          <a:schemeClr val="tx1"/>
        </a:solidFill>
        <a:latin typeface="+mn-lt"/>
        <a:ea typeface="+mn-ea"/>
        <a:cs typeface="+mn-cs"/>
      </a:defRPr>
    </a:lvl1pPr>
    <a:lvl2pPr marL="548244" algn="l" defTabSz="1096488" rtl="0" eaLnBrk="1" latinLnBrk="0" hangingPunct="1">
      <a:defRPr sz="1400" kern="1200">
        <a:solidFill>
          <a:schemeClr val="tx1"/>
        </a:solidFill>
        <a:latin typeface="+mn-lt"/>
        <a:ea typeface="+mn-ea"/>
        <a:cs typeface="+mn-cs"/>
      </a:defRPr>
    </a:lvl2pPr>
    <a:lvl3pPr marL="1096488" algn="l" defTabSz="1096488" rtl="0" eaLnBrk="1" latinLnBrk="0" hangingPunct="1">
      <a:defRPr sz="1400" kern="1200">
        <a:solidFill>
          <a:schemeClr val="tx1"/>
        </a:solidFill>
        <a:latin typeface="+mn-lt"/>
        <a:ea typeface="+mn-ea"/>
        <a:cs typeface="+mn-cs"/>
      </a:defRPr>
    </a:lvl3pPr>
    <a:lvl4pPr marL="1644732" algn="l" defTabSz="1096488" rtl="0" eaLnBrk="1" latinLnBrk="0" hangingPunct="1">
      <a:defRPr sz="1400" kern="1200">
        <a:solidFill>
          <a:schemeClr val="tx1"/>
        </a:solidFill>
        <a:latin typeface="+mn-lt"/>
        <a:ea typeface="+mn-ea"/>
        <a:cs typeface="+mn-cs"/>
      </a:defRPr>
    </a:lvl4pPr>
    <a:lvl5pPr marL="2192977" algn="l" defTabSz="1096488" rtl="0" eaLnBrk="1" latinLnBrk="0" hangingPunct="1">
      <a:defRPr sz="1400" kern="1200">
        <a:solidFill>
          <a:schemeClr val="tx1"/>
        </a:solidFill>
        <a:latin typeface="+mn-lt"/>
        <a:ea typeface="+mn-ea"/>
        <a:cs typeface="+mn-cs"/>
      </a:defRPr>
    </a:lvl5pPr>
    <a:lvl6pPr marL="2741221" algn="l" defTabSz="1096488" rtl="0" eaLnBrk="1" latinLnBrk="0" hangingPunct="1">
      <a:defRPr sz="1400" kern="1200">
        <a:solidFill>
          <a:schemeClr val="tx1"/>
        </a:solidFill>
        <a:latin typeface="+mn-lt"/>
        <a:ea typeface="+mn-ea"/>
        <a:cs typeface="+mn-cs"/>
      </a:defRPr>
    </a:lvl6pPr>
    <a:lvl7pPr marL="3289465" algn="l" defTabSz="1096488" rtl="0" eaLnBrk="1" latinLnBrk="0" hangingPunct="1">
      <a:defRPr sz="1400" kern="1200">
        <a:solidFill>
          <a:schemeClr val="tx1"/>
        </a:solidFill>
        <a:latin typeface="+mn-lt"/>
        <a:ea typeface="+mn-ea"/>
        <a:cs typeface="+mn-cs"/>
      </a:defRPr>
    </a:lvl7pPr>
    <a:lvl8pPr marL="3837709" algn="l" defTabSz="1096488" rtl="0" eaLnBrk="1" latinLnBrk="0" hangingPunct="1">
      <a:defRPr sz="1400" kern="1200">
        <a:solidFill>
          <a:schemeClr val="tx1"/>
        </a:solidFill>
        <a:latin typeface="+mn-lt"/>
        <a:ea typeface="+mn-ea"/>
        <a:cs typeface="+mn-cs"/>
      </a:defRPr>
    </a:lvl8pPr>
    <a:lvl9pPr marL="4385953" algn="l" defTabSz="1096488"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2813" y="741363"/>
            <a:ext cx="4972050" cy="37290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t>11</a:t>
            </a:fld>
            <a:endParaRPr lang="ru-RU"/>
          </a:p>
        </p:txBody>
      </p:sp>
    </p:spTree>
    <p:extLst>
      <p:ext uri="{BB962C8B-B14F-4D97-AF65-F5344CB8AC3E}">
        <p14:creationId xmlns:p14="http://schemas.microsoft.com/office/powerpoint/2010/main" val="378652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2C88944-45A6-4202-8B2E-145F7DD8B4F9}" type="slidenum">
              <a:rPr lang="ru-RU" altLang="ru-RU" smtClean="0">
                <a:solidFill>
                  <a:prstClr val="black"/>
                </a:solidFill>
              </a:rPr>
              <a:pPr/>
              <a:t>12</a:t>
            </a:fld>
            <a:endParaRPr lang="ru-RU" altLang="ru-RU" dirty="0">
              <a:solidFill>
                <a:prstClr val="black"/>
              </a:solidFill>
            </a:endParaRPr>
          </a:p>
        </p:txBody>
      </p:sp>
    </p:spTree>
    <p:extLst>
      <p:ext uri="{BB962C8B-B14F-4D97-AF65-F5344CB8AC3E}">
        <p14:creationId xmlns:p14="http://schemas.microsoft.com/office/powerpoint/2010/main" val="2906300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2813" y="741363"/>
            <a:ext cx="4972050" cy="37290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solidFill>
                  <a:prstClr val="black"/>
                </a:solidFill>
              </a:rPr>
              <a:pPr/>
              <a:t>13</a:t>
            </a:fld>
            <a:endParaRPr lang="ru-RU">
              <a:solidFill>
                <a:prstClr val="black"/>
              </a:solidFill>
            </a:endParaRPr>
          </a:p>
        </p:txBody>
      </p:sp>
    </p:spTree>
    <p:extLst>
      <p:ext uri="{BB962C8B-B14F-4D97-AF65-F5344CB8AC3E}">
        <p14:creationId xmlns:p14="http://schemas.microsoft.com/office/powerpoint/2010/main" val="2481830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solidFill>
                  <a:prstClr val="black"/>
                </a:solidFill>
              </a:rPr>
              <a:pPr/>
              <a:t>14</a:t>
            </a:fld>
            <a:endParaRPr lang="ru-RU">
              <a:solidFill>
                <a:prstClr val="black"/>
              </a:solidFill>
            </a:endParaRPr>
          </a:p>
        </p:txBody>
      </p:sp>
    </p:spTree>
    <p:extLst>
      <p:ext uri="{BB962C8B-B14F-4D97-AF65-F5344CB8AC3E}">
        <p14:creationId xmlns:p14="http://schemas.microsoft.com/office/powerpoint/2010/main" val="2481830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solidFill>
                  <a:prstClr val="black"/>
                </a:solidFill>
              </a:rPr>
              <a:pPr/>
              <a:t>15</a:t>
            </a:fld>
            <a:endParaRPr lang="ru-RU">
              <a:solidFill>
                <a:prstClr val="black"/>
              </a:solidFill>
            </a:endParaRPr>
          </a:p>
        </p:txBody>
      </p:sp>
    </p:spTree>
    <p:extLst>
      <p:ext uri="{BB962C8B-B14F-4D97-AF65-F5344CB8AC3E}">
        <p14:creationId xmlns:p14="http://schemas.microsoft.com/office/powerpoint/2010/main" val="1768401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solidFill>
                  <a:prstClr val="black"/>
                </a:solidFill>
              </a:rPr>
              <a:pPr/>
              <a:t>16</a:t>
            </a:fld>
            <a:endParaRPr lang="ru-RU">
              <a:solidFill>
                <a:prstClr val="black"/>
              </a:solidFill>
            </a:endParaRPr>
          </a:p>
        </p:txBody>
      </p:sp>
    </p:spTree>
    <p:extLst>
      <p:ext uri="{BB962C8B-B14F-4D97-AF65-F5344CB8AC3E}">
        <p14:creationId xmlns:p14="http://schemas.microsoft.com/office/powerpoint/2010/main" val="3393397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t>18</a:t>
            </a:fld>
            <a:endParaRPr lang="ru-RU"/>
          </a:p>
        </p:txBody>
      </p:sp>
    </p:spTree>
    <p:extLst>
      <p:ext uri="{BB962C8B-B14F-4D97-AF65-F5344CB8AC3E}">
        <p14:creationId xmlns:p14="http://schemas.microsoft.com/office/powerpoint/2010/main" val="2256966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71DEA95-66EA-47A1-AFBD-284DB7673433}" type="slidenum">
              <a:rPr lang="ru-RU" smtClean="0">
                <a:solidFill>
                  <a:prstClr val="black"/>
                </a:solidFill>
              </a:rPr>
              <a:pPr/>
              <a:t>35</a:t>
            </a:fld>
            <a:endParaRPr lang="ru-RU">
              <a:solidFill>
                <a:prstClr val="black"/>
              </a:solidFill>
            </a:endParaRPr>
          </a:p>
        </p:txBody>
      </p:sp>
    </p:spTree>
    <p:extLst>
      <p:ext uri="{BB962C8B-B14F-4D97-AF65-F5344CB8AC3E}">
        <p14:creationId xmlns:p14="http://schemas.microsoft.com/office/powerpoint/2010/main" val="2495323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Образ слайда 1"/>
          <p:cNvSpPr>
            <a:spLocks noGrp="1" noRot="1" noChangeAspect="1" noTextEdit="1"/>
          </p:cNvSpPr>
          <p:nvPr>
            <p:ph type="sldImg"/>
          </p:nvPr>
        </p:nvSpPr>
        <p:spPr bwMode="auto">
          <a:xfrm>
            <a:off x="912813" y="741363"/>
            <a:ext cx="4972050" cy="3729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b="1" smtClean="0">
                <a:solidFill>
                  <a:srgbClr val="203864"/>
                </a:solidFill>
                <a:latin typeface="Arial" charset="0"/>
              </a:rPr>
              <a:t>Тезис: Необходимо разработать единые форматы загрузки</a:t>
            </a:r>
          </a:p>
          <a:p>
            <a:endParaRPr lang="ru-RU" altLang="ru-RU" smtClean="0"/>
          </a:p>
        </p:txBody>
      </p:sp>
      <p:sp>
        <p:nvSpPr>
          <p:cNvPr id="512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3BC2049-C163-486E-B834-84F223FE237E}" type="slidenum">
              <a:rPr lang="ru-RU" altLang="ru-RU">
                <a:solidFill>
                  <a:srgbClr val="000000"/>
                </a:solidFill>
              </a:rPr>
              <a:pPr>
                <a:spcBef>
                  <a:spcPct val="0"/>
                </a:spcBef>
              </a:pPr>
              <a:t>49</a:t>
            </a:fld>
            <a:endParaRPr lang="ru-RU" altLang="ru-RU">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00200" y="1571310"/>
            <a:ext cx="9601200" cy="3342640"/>
          </a:xfrm>
        </p:spPr>
        <p:txBody>
          <a:bodyPr anchor="b"/>
          <a:lstStyle>
            <a:lvl1pPr algn="ctr">
              <a:defRPr sz="7200"/>
            </a:lvl1pPr>
          </a:lstStyle>
          <a:p>
            <a:r>
              <a:rPr lang="ru-RU" smtClean="0"/>
              <a:t>Образец заголовка</a:t>
            </a:r>
            <a:endParaRPr lang="ru-RU"/>
          </a:p>
        </p:txBody>
      </p:sp>
      <p:sp>
        <p:nvSpPr>
          <p:cNvPr id="3" name="Подзаголовок 2"/>
          <p:cNvSpPr>
            <a:spLocks noGrp="1"/>
          </p:cNvSpPr>
          <p:nvPr>
            <p:ph type="subTitle" idx="1"/>
          </p:nvPr>
        </p:nvSpPr>
        <p:spPr>
          <a:xfrm>
            <a:off x="1600200" y="5042853"/>
            <a:ext cx="9601200" cy="2318067"/>
          </a:xfrm>
        </p:spPr>
        <p:txBody>
          <a:bodyPr/>
          <a:lstStyle>
            <a:lvl1pPr marL="0" indent="0" algn="ctr">
              <a:buNone/>
              <a:defRPr sz="2900"/>
            </a:lvl1pPr>
            <a:lvl2pPr marL="548244" indent="0" algn="ctr">
              <a:buNone/>
              <a:defRPr sz="2400"/>
            </a:lvl2pPr>
            <a:lvl3pPr marL="1096488" indent="0" algn="ctr">
              <a:buNone/>
              <a:defRPr sz="2200"/>
            </a:lvl3pPr>
            <a:lvl4pPr marL="1644732" indent="0" algn="ctr">
              <a:buNone/>
              <a:defRPr sz="1900"/>
            </a:lvl4pPr>
            <a:lvl5pPr marL="2192977" indent="0" algn="ctr">
              <a:buNone/>
              <a:defRPr sz="1900"/>
            </a:lvl5pPr>
            <a:lvl6pPr marL="2741221" indent="0" algn="ctr">
              <a:buNone/>
              <a:defRPr sz="1900"/>
            </a:lvl6pPr>
            <a:lvl7pPr marL="3289465" indent="0" algn="ctr">
              <a:buNone/>
              <a:defRPr sz="1900"/>
            </a:lvl7pPr>
            <a:lvl8pPr marL="3837709" indent="0" algn="ctr">
              <a:buNone/>
              <a:defRPr sz="1900"/>
            </a:lvl8pPr>
            <a:lvl9pPr marL="4385953" indent="0" algn="ctr">
              <a:buNone/>
              <a:defRPr sz="19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BF228ED-B2EE-4F15-A0C7-6C0A4540E08A}" type="slidenum">
              <a:rPr lang="ru-RU"/>
              <a:pPr>
                <a:defRPr/>
              </a:pPr>
              <a:t>‹#›</a:t>
            </a:fld>
            <a:endParaRPr lang="ru-RU"/>
          </a:p>
        </p:txBody>
      </p:sp>
    </p:spTree>
    <p:extLst>
      <p:ext uri="{BB962C8B-B14F-4D97-AF65-F5344CB8AC3E}">
        <p14:creationId xmlns:p14="http://schemas.microsoft.com/office/powerpoint/2010/main" val="98587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71FCD68-0AFD-4048-852E-53B764BC6EED}" type="slidenum">
              <a:rPr lang="ru-RU"/>
              <a:pPr>
                <a:defRPr/>
              </a:pPr>
              <a:t>‹#›</a:t>
            </a:fld>
            <a:endParaRPr lang="ru-RU"/>
          </a:p>
        </p:txBody>
      </p:sp>
    </p:spTree>
    <p:extLst>
      <p:ext uri="{BB962C8B-B14F-4D97-AF65-F5344CB8AC3E}">
        <p14:creationId xmlns:p14="http://schemas.microsoft.com/office/powerpoint/2010/main" val="189118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3443" y="2393636"/>
            <a:ext cx="11041380" cy="3993830"/>
          </a:xfrm>
        </p:spPr>
        <p:txBody>
          <a:bodyPr anchor="b"/>
          <a:lstStyle>
            <a:lvl1pPr>
              <a:defRPr sz="7200"/>
            </a:lvl1pPr>
          </a:lstStyle>
          <a:p>
            <a:r>
              <a:rPr lang="ru-RU" smtClean="0"/>
              <a:t>Образец заголовка</a:t>
            </a:r>
            <a:endParaRPr lang="ru-RU"/>
          </a:p>
        </p:txBody>
      </p:sp>
      <p:sp>
        <p:nvSpPr>
          <p:cNvPr id="3" name="Текст 2"/>
          <p:cNvSpPr>
            <a:spLocks noGrp="1"/>
          </p:cNvSpPr>
          <p:nvPr>
            <p:ph type="body" idx="1"/>
          </p:nvPr>
        </p:nvSpPr>
        <p:spPr>
          <a:xfrm>
            <a:off x="873443" y="6425250"/>
            <a:ext cx="11041380" cy="2100262"/>
          </a:xfrm>
        </p:spPr>
        <p:txBody>
          <a:bodyPr/>
          <a:lstStyle>
            <a:lvl1pPr marL="0" indent="0">
              <a:buNone/>
              <a:defRPr sz="2900">
                <a:solidFill>
                  <a:schemeClr val="tx1">
                    <a:tint val="75000"/>
                  </a:schemeClr>
                </a:solidFill>
              </a:defRPr>
            </a:lvl1pPr>
            <a:lvl2pPr marL="548244" indent="0">
              <a:buNone/>
              <a:defRPr sz="2400">
                <a:solidFill>
                  <a:schemeClr val="tx1">
                    <a:tint val="75000"/>
                  </a:schemeClr>
                </a:solidFill>
              </a:defRPr>
            </a:lvl2pPr>
            <a:lvl3pPr marL="1096488" indent="0">
              <a:buNone/>
              <a:defRPr sz="2200">
                <a:solidFill>
                  <a:schemeClr val="tx1">
                    <a:tint val="75000"/>
                  </a:schemeClr>
                </a:solidFill>
              </a:defRPr>
            </a:lvl3pPr>
            <a:lvl4pPr marL="1644732" indent="0">
              <a:buNone/>
              <a:defRPr sz="1900">
                <a:solidFill>
                  <a:schemeClr val="tx1">
                    <a:tint val="75000"/>
                  </a:schemeClr>
                </a:solidFill>
              </a:defRPr>
            </a:lvl4pPr>
            <a:lvl5pPr marL="2192977" indent="0">
              <a:buNone/>
              <a:defRPr sz="1900">
                <a:solidFill>
                  <a:schemeClr val="tx1">
                    <a:tint val="75000"/>
                  </a:schemeClr>
                </a:solidFill>
              </a:defRPr>
            </a:lvl5pPr>
            <a:lvl6pPr marL="2741221" indent="0">
              <a:buNone/>
              <a:defRPr sz="1900">
                <a:solidFill>
                  <a:schemeClr val="tx1">
                    <a:tint val="75000"/>
                  </a:schemeClr>
                </a:solidFill>
              </a:defRPr>
            </a:lvl6pPr>
            <a:lvl7pPr marL="3289465" indent="0">
              <a:buNone/>
              <a:defRPr sz="1900">
                <a:solidFill>
                  <a:schemeClr val="tx1">
                    <a:tint val="75000"/>
                  </a:schemeClr>
                </a:solidFill>
              </a:defRPr>
            </a:lvl7pPr>
            <a:lvl8pPr marL="3837709" indent="0">
              <a:buNone/>
              <a:defRPr sz="1900">
                <a:solidFill>
                  <a:schemeClr val="tx1">
                    <a:tint val="75000"/>
                  </a:schemeClr>
                </a:solidFill>
              </a:defRPr>
            </a:lvl8pPr>
            <a:lvl9pPr marL="4385953" indent="0">
              <a:buNone/>
              <a:defRPr sz="19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A22171C-80CF-4EB9-A959-3CDAA13E4B70}" type="slidenum">
              <a:rPr lang="ru-RU"/>
              <a:pPr>
                <a:defRPr/>
              </a:pPr>
              <a:t>‹#›</a:t>
            </a:fld>
            <a:endParaRPr lang="ru-RU"/>
          </a:p>
        </p:txBody>
      </p:sp>
    </p:spTree>
    <p:extLst>
      <p:ext uri="{BB962C8B-B14F-4D97-AF65-F5344CB8AC3E}">
        <p14:creationId xmlns:p14="http://schemas.microsoft.com/office/powerpoint/2010/main" val="183537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80110" y="2555875"/>
            <a:ext cx="5440680" cy="60918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480810" y="2555875"/>
            <a:ext cx="5440680" cy="60918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0B7E1EA-8D70-4860-BF45-409C57149FC5}" type="slidenum">
              <a:rPr lang="ru-RU"/>
              <a:pPr>
                <a:defRPr/>
              </a:pPr>
              <a:t>‹#›</a:t>
            </a:fld>
            <a:endParaRPr lang="ru-RU"/>
          </a:p>
        </p:txBody>
      </p:sp>
    </p:spTree>
    <p:extLst>
      <p:ext uri="{BB962C8B-B14F-4D97-AF65-F5344CB8AC3E}">
        <p14:creationId xmlns:p14="http://schemas.microsoft.com/office/powerpoint/2010/main" val="65593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77" y="511177"/>
            <a:ext cx="11041380" cy="1855788"/>
          </a:xfrm>
        </p:spPr>
        <p:txBody>
          <a:bodyPr/>
          <a:lstStyle/>
          <a:p>
            <a:r>
              <a:rPr lang="ru-RU" smtClean="0"/>
              <a:t>Образец заголовка</a:t>
            </a:r>
            <a:endParaRPr lang="ru-RU"/>
          </a:p>
        </p:txBody>
      </p:sp>
      <p:sp>
        <p:nvSpPr>
          <p:cNvPr id="3" name="Текст 2"/>
          <p:cNvSpPr>
            <a:spLocks noGrp="1"/>
          </p:cNvSpPr>
          <p:nvPr>
            <p:ph type="body" idx="1"/>
          </p:nvPr>
        </p:nvSpPr>
        <p:spPr>
          <a:xfrm>
            <a:off x="881779" y="2353631"/>
            <a:ext cx="5415676" cy="1153477"/>
          </a:xfrm>
        </p:spPr>
        <p:txBody>
          <a:bodyPr anchor="b"/>
          <a:lstStyle>
            <a:lvl1pPr marL="0" indent="0">
              <a:buNone/>
              <a:defRPr sz="2900" b="1"/>
            </a:lvl1pPr>
            <a:lvl2pPr marL="548244" indent="0">
              <a:buNone/>
              <a:defRPr sz="2400" b="1"/>
            </a:lvl2pPr>
            <a:lvl3pPr marL="1096488" indent="0">
              <a:buNone/>
              <a:defRPr sz="2200" b="1"/>
            </a:lvl3pPr>
            <a:lvl4pPr marL="1644732" indent="0">
              <a:buNone/>
              <a:defRPr sz="1900" b="1"/>
            </a:lvl4pPr>
            <a:lvl5pPr marL="2192977" indent="0">
              <a:buNone/>
              <a:defRPr sz="1900" b="1"/>
            </a:lvl5pPr>
            <a:lvl6pPr marL="2741221" indent="0">
              <a:buNone/>
              <a:defRPr sz="1900" b="1"/>
            </a:lvl6pPr>
            <a:lvl7pPr marL="3289465" indent="0">
              <a:buNone/>
              <a:defRPr sz="1900" b="1"/>
            </a:lvl7pPr>
            <a:lvl8pPr marL="3837709" indent="0">
              <a:buNone/>
              <a:defRPr sz="1900" b="1"/>
            </a:lvl8pPr>
            <a:lvl9pPr marL="4385953" indent="0">
              <a:buNone/>
              <a:defRPr sz="1900" b="1"/>
            </a:lvl9pPr>
          </a:lstStyle>
          <a:p>
            <a:pPr lvl="0"/>
            <a:r>
              <a:rPr lang="ru-RU" smtClean="0"/>
              <a:t>Образец текста</a:t>
            </a:r>
          </a:p>
        </p:txBody>
      </p:sp>
      <p:sp>
        <p:nvSpPr>
          <p:cNvPr id="4" name="Объект 3"/>
          <p:cNvSpPr>
            <a:spLocks noGrp="1"/>
          </p:cNvSpPr>
          <p:nvPr>
            <p:ph sz="half" idx="2"/>
          </p:nvPr>
        </p:nvSpPr>
        <p:spPr>
          <a:xfrm>
            <a:off x="881779" y="3507108"/>
            <a:ext cx="5415676" cy="51584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480810" y="2353631"/>
            <a:ext cx="5442347" cy="1153477"/>
          </a:xfrm>
        </p:spPr>
        <p:txBody>
          <a:bodyPr anchor="b"/>
          <a:lstStyle>
            <a:lvl1pPr marL="0" indent="0">
              <a:buNone/>
              <a:defRPr sz="2900" b="1"/>
            </a:lvl1pPr>
            <a:lvl2pPr marL="548244" indent="0">
              <a:buNone/>
              <a:defRPr sz="2400" b="1"/>
            </a:lvl2pPr>
            <a:lvl3pPr marL="1096488" indent="0">
              <a:buNone/>
              <a:defRPr sz="2200" b="1"/>
            </a:lvl3pPr>
            <a:lvl4pPr marL="1644732" indent="0">
              <a:buNone/>
              <a:defRPr sz="1900" b="1"/>
            </a:lvl4pPr>
            <a:lvl5pPr marL="2192977" indent="0">
              <a:buNone/>
              <a:defRPr sz="1900" b="1"/>
            </a:lvl5pPr>
            <a:lvl6pPr marL="2741221" indent="0">
              <a:buNone/>
              <a:defRPr sz="1900" b="1"/>
            </a:lvl6pPr>
            <a:lvl7pPr marL="3289465" indent="0">
              <a:buNone/>
              <a:defRPr sz="1900" b="1"/>
            </a:lvl7pPr>
            <a:lvl8pPr marL="3837709" indent="0">
              <a:buNone/>
              <a:defRPr sz="1900" b="1"/>
            </a:lvl8pPr>
            <a:lvl9pPr marL="4385953" indent="0">
              <a:buNone/>
              <a:defRPr sz="1900" b="1"/>
            </a:lvl9pPr>
          </a:lstStyle>
          <a:p>
            <a:pPr lvl="0"/>
            <a:r>
              <a:rPr lang="ru-RU" smtClean="0"/>
              <a:t>Образец текста</a:t>
            </a:r>
          </a:p>
        </p:txBody>
      </p:sp>
      <p:sp>
        <p:nvSpPr>
          <p:cNvPr id="6" name="Объект 5"/>
          <p:cNvSpPr>
            <a:spLocks noGrp="1"/>
          </p:cNvSpPr>
          <p:nvPr>
            <p:ph sz="quarter" idx="4"/>
          </p:nvPr>
        </p:nvSpPr>
        <p:spPr>
          <a:xfrm>
            <a:off x="6480810" y="3507108"/>
            <a:ext cx="5442347" cy="51584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D9AC3CE3-15E3-41B9-AE14-EA2B846D9B63}" type="slidenum">
              <a:rPr lang="ru-RU"/>
              <a:pPr>
                <a:defRPr/>
              </a:pPr>
              <a:t>‹#›</a:t>
            </a:fld>
            <a:endParaRPr lang="ru-RU"/>
          </a:p>
        </p:txBody>
      </p:sp>
    </p:spTree>
    <p:extLst>
      <p:ext uri="{BB962C8B-B14F-4D97-AF65-F5344CB8AC3E}">
        <p14:creationId xmlns:p14="http://schemas.microsoft.com/office/powerpoint/2010/main" val="127806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7DDD3E9E-ECEF-4AC7-BCA9-85B732FA39F3}" type="slidenum">
              <a:rPr lang="ru-RU"/>
              <a:pPr>
                <a:defRPr/>
              </a:pPr>
              <a:t>‹#›</a:t>
            </a:fld>
            <a:endParaRPr lang="ru-RU"/>
          </a:p>
        </p:txBody>
      </p:sp>
    </p:spTree>
    <p:extLst>
      <p:ext uri="{BB962C8B-B14F-4D97-AF65-F5344CB8AC3E}">
        <p14:creationId xmlns:p14="http://schemas.microsoft.com/office/powerpoint/2010/main" val="2122313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7EA9584-6FC9-446B-89E9-C9D48C4D1663}" type="slidenum">
              <a:rPr lang="ru-RU"/>
              <a:pPr>
                <a:defRPr/>
              </a:pPr>
              <a:t>‹#›</a:t>
            </a:fld>
            <a:endParaRPr lang="ru-RU"/>
          </a:p>
        </p:txBody>
      </p:sp>
    </p:spTree>
    <p:extLst>
      <p:ext uri="{BB962C8B-B14F-4D97-AF65-F5344CB8AC3E}">
        <p14:creationId xmlns:p14="http://schemas.microsoft.com/office/powerpoint/2010/main" val="1994262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89" y="640081"/>
            <a:ext cx="4128849" cy="2240280"/>
          </a:xfrm>
        </p:spPr>
        <p:txBody>
          <a:bodyPr anchor="b"/>
          <a:lstStyle>
            <a:lvl1pPr>
              <a:defRPr sz="3800"/>
            </a:lvl1pPr>
          </a:lstStyle>
          <a:p>
            <a:r>
              <a:rPr lang="ru-RU" smtClean="0"/>
              <a:t>Образец заголовка</a:t>
            </a:r>
            <a:endParaRPr lang="ru-RU"/>
          </a:p>
        </p:txBody>
      </p:sp>
      <p:sp>
        <p:nvSpPr>
          <p:cNvPr id="3" name="Объект 2"/>
          <p:cNvSpPr>
            <a:spLocks noGrp="1"/>
          </p:cNvSpPr>
          <p:nvPr>
            <p:ph idx="1"/>
          </p:nvPr>
        </p:nvSpPr>
        <p:spPr>
          <a:xfrm>
            <a:off x="5442347" y="1382396"/>
            <a:ext cx="6480810" cy="6823074"/>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81789" y="2880372"/>
            <a:ext cx="4128849" cy="5336225"/>
          </a:xfrm>
        </p:spPr>
        <p:txBody>
          <a:bodyPr/>
          <a:lstStyle>
            <a:lvl1pPr marL="0" indent="0">
              <a:buNone/>
              <a:defRPr sz="1900"/>
            </a:lvl1pPr>
            <a:lvl2pPr marL="548244" indent="0">
              <a:buNone/>
              <a:defRPr sz="1600"/>
            </a:lvl2pPr>
            <a:lvl3pPr marL="1096488" indent="0">
              <a:buNone/>
              <a:defRPr sz="1400"/>
            </a:lvl3pPr>
            <a:lvl4pPr marL="1644732" indent="0">
              <a:buNone/>
              <a:defRPr sz="1200"/>
            </a:lvl4pPr>
            <a:lvl5pPr marL="2192977" indent="0">
              <a:buNone/>
              <a:defRPr sz="1200"/>
            </a:lvl5pPr>
            <a:lvl6pPr marL="2741221" indent="0">
              <a:buNone/>
              <a:defRPr sz="1200"/>
            </a:lvl6pPr>
            <a:lvl7pPr marL="3289465" indent="0">
              <a:buNone/>
              <a:defRPr sz="1200"/>
            </a:lvl7pPr>
            <a:lvl8pPr marL="3837709" indent="0">
              <a:buNone/>
              <a:defRPr sz="1200"/>
            </a:lvl8pPr>
            <a:lvl9pPr marL="4385953" indent="0">
              <a:buNone/>
              <a:defRPr sz="12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60EB9F3-39CE-44E7-B9F9-66414ECE5524}" type="slidenum">
              <a:rPr lang="ru-RU"/>
              <a:pPr>
                <a:defRPr/>
              </a:pPr>
              <a:t>‹#›</a:t>
            </a:fld>
            <a:endParaRPr lang="ru-RU"/>
          </a:p>
        </p:txBody>
      </p:sp>
    </p:spTree>
    <p:extLst>
      <p:ext uri="{BB962C8B-B14F-4D97-AF65-F5344CB8AC3E}">
        <p14:creationId xmlns:p14="http://schemas.microsoft.com/office/powerpoint/2010/main" val="320587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89" y="640081"/>
            <a:ext cx="4128849" cy="2240280"/>
          </a:xfrm>
        </p:spPr>
        <p:txBody>
          <a:bodyPr anchor="b"/>
          <a:lstStyle>
            <a:lvl1pPr>
              <a:defRPr sz="3800"/>
            </a:lvl1pPr>
          </a:lstStyle>
          <a:p>
            <a:r>
              <a:rPr lang="ru-RU" smtClean="0"/>
              <a:t>Образец заголовка</a:t>
            </a:r>
            <a:endParaRPr lang="ru-RU"/>
          </a:p>
        </p:txBody>
      </p:sp>
      <p:sp>
        <p:nvSpPr>
          <p:cNvPr id="3" name="Рисунок 2"/>
          <p:cNvSpPr>
            <a:spLocks noGrp="1"/>
          </p:cNvSpPr>
          <p:nvPr>
            <p:ph type="pic" idx="1"/>
          </p:nvPr>
        </p:nvSpPr>
        <p:spPr>
          <a:xfrm>
            <a:off x="5442347" y="1382396"/>
            <a:ext cx="6480810" cy="6823074"/>
          </a:xfrm>
        </p:spPr>
        <p:txBody>
          <a:bodyPr rtlCol="0">
            <a:normAutofit/>
          </a:bodyPr>
          <a:lstStyle>
            <a:lvl1pPr marL="0" indent="0">
              <a:buNone/>
              <a:defRPr sz="3800"/>
            </a:lvl1pPr>
            <a:lvl2pPr marL="548244" indent="0">
              <a:buNone/>
              <a:defRPr sz="3400"/>
            </a:lvl2pPr>
            <a:lvl3pPr marL="1096488" indent="0">
              <a:buNone/>
              <a:defRPr sz="2900"/>
            </a:lvl3pPr>
            <a:lvl4pPr marL="1644732" indent="0">
              <a:buNone/>
              <a:defRPr sz="2400"/>
            </a:lvl4pPr>
            <a:lvl5pPr marL="2192977" indent="0">
              <a:buNone/>
              <a:defRPr sz="2400"/>
            </a:lvl5pPr>
            <a:lvl6pPr marL="2741221" indent="0">
              <a:buNone/>
              <a:defRPr sz="2400"/>
            </a:lvl6pPr>
            <a:lvl7pPr marL="3289465" indent="0">
              <a:buNone/>
              <a:defRPr sz="2400"/>
            </a:lvl7pPr>
            <a:lvl8pPr marL="3837709" indent="0">
              <a:buNone/>
              <a:defRPr sz="2400"/>
            </a:lvl8pPr>
            <a:lvl9pPr marL="4385953" indent="0">
              <a:buNone/>
              <a:defRPr sz="2400"/>
            </a:lvl9pPr>
          </a:lstStyle>
          <a:p>
            <a:pPr lvl="0"/>
            <a:endParaRPr lang="ru-RU" noProof="0"/>
          </a:p>
        </p:txBody>
      </p:sp>
      <p:sp>
        <p:nvSpPr>
          <p:cNvPr id="4" name="Текст 3"/>
          <p:cNvSpPr>
            <a:spLocks noGrp="1"/>
          </p:cNvSpPr>
          <p:nvPr>
            <p:ph type="body" sz="half" idx="2"/>
          </p:nvPr>
        </p:nvSpPr>
        <p:spPr>
          <a:xfrm>
            <a:off x="881789" y="2880372"/>
            <a:ext cx="4128849" cy="5336225"/>
          </a:xfrm>
        </p:spPr>
        <p:txBody>
          <a:bodyPr/>
          <a:lstStyle>
            <a:lvl1pPr marL="0" indent="0">
              <a:buNone/>
              <a:defRPr sz="1900"/>
            </a:lvl1pPr>
            <a:lvl2pPr marL="548244" indent="0">
              <a:buNone/>
              <a:defRPr sz="1600"/>
            </a:lvl2pPr>
            <a:lvl3pPr marL="1096488" indent="0">
              <a:buNone/>
              <a:defRPr sz="1400"/>
            </a:lvl3pPr>
            <a:lvl4pPr marL="1644732" indent="0">
              <a:buNone/>
              <a:defRPr sz="1200"/>
            </a:lvl4pPr>
            <a:lvl5pPr marL="2192977" indent="0">
              <a:buNone/>
              <a:defRPr sz="1200"/>
            </a:lvl5pPr>
            <a:lvl6pPr marL="2741221" indent="0">
              <a:buNone/>
              <a:defRPr sz="1200"/>
            </a:lvl6pPr>
            <a:lvl7pPr marL="3289465" indent="0">
              <a:buNone/>
              <a:defRPr sz="1200"/>
            </a:lvl7pPr>
            <a:lvl8pPr marL="3837709" indent="0">
              <a:buNone/>
              <a:defRPr sz="1200"/>
            </a:lvl8pPr>
            <a:lvl9pPr marL="4385953" indent="0">
              <a:buNone/>
              <a:defRPr sz="12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B2B362C-59B7-4224-B209-68A5E34A71CF}" type="slidenum">
              <a:rPr lang="ru-RU"/>
              <a:pPr>
                <a:defRPr/>
              </a:pPr>
              <a:t>‹#›</a:t>
            </a:fld>
            <a:endParaRPr lang="ru-RU"/>
          </a:p>
        </p:txBody>
      </p:sp>
    </p:spTree>
    <p:extLst>
      <p:ext uri="{BB962C8B-B14F-4D97-AF65-F5344CB8AC3E}">
        <p14:creationId xmlns:p14="http://schemas.microsoft.com/office/powerpoint/2010/main" val="2291016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8EBDE8-C4F5-46D8-A81D-B6AF711C3B2B}" type="slidenum">
              <a:rPr lang="ru-RU"/>
              <a:pPr>
                <a:defRPr/>
              </a:pPr>
              <a:t>‹#›</a:t>
            </a:fld>
            <a:endParaRPr lang="ru-RU"/>
          </a:p>
        </p:txBody>
      </p:sp>
    </p:spTree>
    <p:extLst>
      <p:ext uri="{BB962C8B-B14F-4D97-AF65-F5344CB8AC3E}">
        <p14:creationId xmlns:p14="http://schemas.microsoft.com/office/powerpoint/2010/main" val="804636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61145" y="511188"/>
            <a:ext cx="2760345" cy="8136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80110" y="511188"/>
            <a:ext cx="8121015" cy="8136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499F1A9-CE99-4E9B-9B96-ACE372EA209C}" type="slidenum">
              <a:rPr lang="ru-RU"/>
              <a:pPr>
                <a:defRPr/>
              </a:pPr>
              <a:t>‹#›</a:t>
            </a:fld>
            <a:endParaRPr lang="ru-RU"/>
          </a:p>
        </p:txBody>
      </p:sp>
    </p:spTree>
    <p:extLst>
      <p:ext uri="{BB962C8B-B14F-4D97-AF65-F5344CB8AC3E}">
        <p14:creationId xmlns:p14="http://schemas.microsoft.com/office/powerpoint/2010/main" val="1923424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00200" y="1571308"/>
            <a:ext cx="9601200" cy="3342640"/>
          </a:xfrm>
        </p:spPr>
        <p:txBody>
          <a:bodyPr anchor="b"/>
          <a:lstStyle>
            <a:lvl1pPr algn="ctr">
              <a:defRPr sz="7100"/>
            </a:lvl1pPr>
          </a:lstStyle>
          <a:p>
            <a:r>
              <a:rPr lang="ru-RU"/>
              <a:t>Образец заголовка</a:t>
            </a:r>
          </a:p>
        </p:txBody>
      </p:sp>
      <p:sp>
        <p:nvSpPr>
          <p:cNvPr id="3" name="Подзаголовок 2"/>
          <p:cNvSpPr>
            <a:spLocks noGrp="1"/>
          </p:cNvSpPr>
          <p:nvPr>
            <p:ph type="subTitle" idx="1"/>
          </p:nvPr>
        </p:nvSpPr>
        <p:spPr>
          <a:xfrm>
            <a:off x="1600200" y="5042855"/>
            <a:ext cx="9601200" cy="2318068"/>
          </a:xfrm>
        </p:spPr>
        <p:txBody>
          <a:bodyPr/>
          <a:lstStyle>
            <a:lvl1pPr marL="0" indent="0" algn="ctr">
              <a:buNone/>
              <a:defRPr sz="2800"/>
            </a:lvl1pPr>
            <a:lvl2pPr marL="535991" indent="0" algn="ctr">
              <a:buNone/>
              <a:defRPr sz="2400"/>
            </a:lvl2pPr>
            <a:lvl3pPr marL="1072000" indent="0" algn="ctr">
              <a:buNone/>
              <a:defRPr sz="2200"/>
            </a:lvl3pPr>
            <a:lvl4pPr marL="1607992" indent="0" algn="ctr">
              <a:buNone/>
              <a:defRPr sz="1900"/>
            </a:lvl4pPr>
            <a:lvl5pPr marL="2143994" indent="0" algn="ctr">
              <a:buNone/>
              <a:defRPr sz="1900"/>
            </a:lvl5pPr>
            <a:lvl6pPr marL="2679977" indent="0" algn="ctr">
              <a:buNone/>
              <a:defRPr sz="1900"/>
            </a:lvl6pPr>
            <a:lvl7pPr marL="3215987" indent="0" algn="ctr">
              <a:buNone/>
              <a:defRPr sz="1900"/>
            </a:lvl7pPr>
            <a:lvl8pPr marL="3751990" indent="0" algn="ctr">
              <a:buNone/>
              <a:defRPr sz="1900"/>
            </a:lvl8pPr>
            <a:lvl9pPr marL="4287982" indent="0" algn="ctr">
              <a:buNone/>
              <a:defRPr sz="19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2A1039C8-E3FB-4B67-88AE-01D249EA316F}"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BF228ED-B2EE-4F15-A0C7-6C0A4540E08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82928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87861AC4-4713-4A35-A496-26DCB5838E7A}"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71FCD68-0AFD-4048-852E-53B764BC6EE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167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3445" y="2393649"/>
            <a:ext cx="11041380" cy="3993832"/>
          </a:xfrm>
        </p:spPr>
        <p:txBody>
          <a:bodyPr anchor="b"/>
          <a:lstStyle>
            <a:lvl1pPr>
              <a:defRPr sz="7100"/>
            </a:lvl1pPr>
          </a:lstStyle>
          <a:p>
            <a:r>
              <a:rPr lang="ru-RU"/>
              <a:t>Образец заголовка</a:t>
            </a:r>
          </a:p>
        </p:txBody>
      </p:sp>
      <p:sp>
        <p:nvSpPr>
          <p:cNvPr id="3" name="Текст 2"/>
          <p:cNvSpPr>
            <a:spLocks noGrp="1"/>
          </p:cNvSpPr>
          <p:nvPr>
            <p:ph type="body" idx="1"/>
          </p:nvPr>
        </p:nvSpPr>
        <p:spPr>
          <a:xfrm>
            <a:off x="873445" y="6425254"/>
            <a:ext cx="11041380" cy="2100262"/>
          </a:xfrm>
        </p:spPr>
        <p:txBody>
          <a:bodyPr/>
          <a:lstStyle>
            <a:lvl1pPr marL="0" indent="0">
              <a:buNone/>
              <a:defRPr sz="2800">
                <a:solidFill>
                  <a:schemeClr val="tx1">
                    <a:tint val="75000"/>
                  </a:schemeClr>
                </a:solidFill>
              </a:defRPr>
            </a:lvl1pPr>
            <a:lvl2pPr marL="535991" indent="0">
              <a:buNone/>
              <a:defRPr sz="2400">
                <a:solidFill>
                  <a:schemeClr val="tx1">
                    <a:tint val="75000"/>
                  </a:schemeClr>
                </a:solidFill>
              </a:defRPr>
            </a:lvl2pPr>
            <a:lvl3pPr marL="1072000" indent="0">
              <a:buNone/>
              <a:defRPr sz="2200">
                <a:solidFill>
                  <a:schemeClr val="tx1">
                    <a:tint val="75000"/>
                  </a:schemeClr>
                </a:solidFill>
              </a:defRPr>
            </a:lvl3pPr>
            <a:lvl4pPr marL="1607992" indent="0">
              <a:buNone/>
              <a:defRPr sz="1900">
                <a:solidFill>
                  <a:schemeClr val="tx1">
                    <a:tint val="75000"/>
                  </a:schemeClr>
                </a:solidFill>
              </a:defRPr>
            </a:lvl4pPr>
            <a:lvl5pPr marL="2143994" indent="0">
              <a:buNone/>
              <a:defRPr sz="1900">
                <a:solidFill>
                  <a:schemeClr val="tx1">
                    <a:tint val="75000"/>
                  </a:schemeClr>
                </a:solidFill>
              </a:defRPr>
            </a:lvl5pPr>
            <a:lvl6pPr marL="2679977" indent="0">
              <a:buNone/>
              <a:defRPr sz="1900">
                <a:solidFill>
                  <a:schemeClr val="tx1">
                    <a:tint val="75000"/>
                  </a:schemeClr>
                </a:solidFill>
              </a:defRPr>
            </a:lvl6pPr>
            <a:lvl7pPr marL="3215987" indent="0">
              <a:buNone/>
              <a:defRPr sz="1900">
                <a:solidFill>
                  <a:schemeClr val="tx1">
                    <a:tint val="75000"/>
                  </a:schemeClr>
                </a:solidFill>
              </a:defRPr>
            </a:lvl7pPr>
            <a:lvl8pPr marL="3751990" indent="0">
              <a:buNone/>
              <a:defRPr sz="1900">
                <a:solidFill>
                  <a:schemeClr val="tx1">
                    <a:tint val="75000"/>
                  </a:schemeClr>
                </a:solidFill>
              </a:defRPr>
            </a:lvl8pPr>
            <a:lvl9pPr marL="4287982" indent="0">
              <a:buNone/>
              <a:defRPr sz="19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FA41C995-3D96-4CDF-A40B-78288F12709A}"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A22171C-80CF-4EB9-A959-3CDAA13E4B7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40851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80110" y="2555875"/>
            <a:ext cx="5440680" cy="60918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480810" y="2555875"/>
            <a:ext cx="5440680" cy="60918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1598C743-294F-4AC4-B100-286D956C9649}" type="datetime1">
              <a:rPr lang="ru-RU" smtClean="0">
                <a:solidFill>
                  <a:prstClr val="black">
                    <a:tint val="75000"/>
                  </a:prstClr>
                </a:solidFill>
              </a:rPr>
              <a:pPr>
                <a:defRPr/>
              </a:pPr>
              <a:t>18.09.2018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0B7E1EA-8D70-4860-BF45-409C57149FC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42699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78" y="511181"/>
            <a:ext cx="11041380" cy="1855788"/>
          </a:xfrm>
        </p:spPr>
        <p:txBody>
          <a:bodyPr/>
          <a:lstStyle/>
          <a:p>
            <a:r>
              <a:rPr lang="ru-RU"/>
              <a:t>Образец заголовка</a:t>
            </a:r>
          </a:p>
        </p:txBody>
      </p:sp>
      <p:sp>
        <p:nvSpPr>
          <p:cNvPr id="3" name="Текст 2"/>
          <p:cNvSpPr>
            <a:spLocks noGrp="1"/>
          </p:cNvSpPr>
          <p:nvPr>
            <p:ph type="body" idx="1"/>
          </p:nvPr>
        </p:nvSpPr>
        <p:spPr>
          <a:xfrm>
            <a:off x="881779" y="2353628"/>
            <a:ext cx="5415676" cy="1153477"/>
          </a:xfrm>
        </p:spPr>
        <p:txBody>
          <a:bodyPr anchor="b"/>
          <a:lstStyle>
            <a:lvl1pPr marL="0" indent="0">
              <a:buNone/>
              <a:defRPr sz="2800" b="1"/>
            </a:lvl1pPr>
            <a:lvl2pPr marL="535991" indent="0">
              <a:buNone/>
              <a:defRPr sz="2400" b="1"/>
            </a:lvl2pPr>
            <a:lvl3pPr marL="1072000" indent="0">
              <a:buNone/>
              <a:defRPr sz="2200" b="1"/>
            </a:lvl3pPr>
            <a:lvl4pPr marL="1607992" indent="0">
              <a:buNone/>
              <a:defRPr sz="1900" b="1"/>
            </a:lvl4pPr>
            <a:lvl5pPr marL="2143994" indent="0">
              <a:buNone/>
              <a:defRPr sz="1900" b="1"/>
            </a:lvl5pPr>
            <a:lvl6pPr marL="2679977" indent="0">
              <a:buNone/>
              <a:defRPr sz="1900" b="1"/>
            </a:lvl6pPr>
            <a:lvl7pPr marL="3215987" indent="0">
              <a:buNone/>
              <a:defRPr sz="1900" b="1"/>
            </a:lvl7pPr>
            <a:lvl8pPr marL="3751990" indent="0">
              <a:buNone/>
              <a:defRPr sz="1900" b="1"/>
            </a:lvl8pPr>
            <a:lvl9pPr marL="4287982" indent="0">
              <a:buNone/>
              <a:defRPr sz="1900" b="1"/>
            </a:lvl9pPr>
          </a:lstStyle>
          <a:p>
            <a:pPr lvl="0"/>
            <a:r>
              <a:rPr lang="ru-RU"/>
              <a:t>Образец текста</a:t>
            </a:r>
          </a:p>
        </p:txBody>
      </p:sp>
      <p:sp>
        <p:nvSpPr>
          <p:cNvPr id="4" name="Объект 3"/>
          <p:cNvSpPr>
            <a:spLocks noGrp="1"/>
          </p:cNvSpPr>
          <p:nvPr>
            <p:ph sz="half" idx="2"/>
          </p:nvPr>
        </p:nvSpPr>
        <p:spPr>
          <a:xfrm>
            <a:off x="881779" y="3507112"/>
            <a:ext cx="5415676" cy="515842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480813" y="2353628"/>
            <a:ext cx="5442347" cy="1153477"/>
          </a:xfrm>
        </p:spPr>
        <p:txBody>
          <a:bodyPr anchor="b"/>
          <a:lstStyle>
            <a:lvl1pPr marL="0" indent="0">
              <a:buNone/>
              <a:defRPr sz="2800" b="1"/>
            </a:lvl1pPr>
            <a:lvl2pPr marL="535991" indent="0">
              <a:buNone/>
              <a:defRPr sz="2400" b="1"/>
            </a:lvl2pPr>
            <a:lvl3pPr marL="1072000" indent="0">
              <a:buNone/>
              <a:defRPr sz="2200" b="1"/>
            </a:lvl3pPr>
            <a:lvl4pPr marL="1607992" indent="0">
              <a:buNone/>
              <a:defRPr sz="1900" b="1"/>
            </a:lvl4pPr>
            <a:lvl5pPr marL="2143994" indent="0">
              <a:buNone/>
              <a:defRPr sz="1900" b="1"/>
            </a:lvl5pPr>
            <a:lvl6pPr marL="2679977" indent="0">
              <a:buNone/>
              <a:defRPr sz="1900" b="1"/>
            </a:lvl6pPr>
            <a:lvl7pPr marL="3215987" indent="0">
              <a:buNone/>
              <a:defRPr sz="1900" b="1"/>
            </a:lvl7pPr>
            <a:lvl8pPr marL="3751990" indent="0">
              <a:buNone/>
              <a:defRPr sz="1900" b="1"/>
            </a:lvl8pPr>
            <a:lvl9pPr marL="4287982" indent="0">
              <a:buNone/>
              <a:defRPr sz="1900" b="1"/>
            </a:lvl9pPr>
          </a:lstStyle>
          <a:p>
            <a:pPr lvl="0"/>
            <a:r>
              <a:rPr lang="ru-RU"/>
              <a:t>Образец текста</a:t>
            </a:r>
          </a:p>
        </p:txBody>
      </p:sp>
      <p:sp>
        <p:nvSpPr>
          <p:cNvPr id="6" name="Объект 5"/>
          <p:cNvSpPr>
            <a:spLocks noGrp="1"/>
          </p:cNvSpPr>
          <p:nvPr>
            <p:ph sz="quarter" idx="4"/>
          </p:nvPr>
        </p:nvSpPr>
        <p:spPr>
          <a:xfrm>
            <a:off x="6480813" y="3507112"/>
            <a:ext cx="5442347" cy="515842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8654FC5E-6C4E-40CE-8F6C-27D2631A7FDA}" type="datetime1">
              <a:rPr lang="ru-RU" smtClean="0">
                <a:solidFill>
                  <a:prstClr val="black">
                    <a:tint val="75000"/>
                  </a:prstClr>
                </a:solidFill>
              </a:rPr>
              <a:pPr>
                <a:defRPr/>
              </a:pPr>
              <a:t>18.09.2018</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D9AC3CE3-15E3-41B9-AE14-EA2B846D9B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42639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497C5D34-9C5E-46AA-B7C7-64F1349267EB}" type="datetime1">
              <a:rPr lang="ru-RU" smtClean="0">
                <a:solidFill>
                  <a:prstClr val="black">
                    <a:tint val="75000"/>
                  </a:prstClr>
                </a:solidFill>
              </a:rPr>
              <a:pPr>
                <a:defRPr/>
              </a:pPr>
              <a:t>18.09.2018</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DDD3E9E-ECEF-4AC7-BCA9-85B732FA39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83414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69E7E5B-58E3-4B0A-A091-5A47C65CA85F}" type="datetime1">
              <a:rPr lang="ru-RU" smtClean="0">
                <a:solidFill>
                  <a:prstClr val="black">
                    <a:tint val="75000"/>
                  </a:prstClr>
                </a:solidFill>
              </a:rPr>
              <a:pPr>
                <a:defRPr/>
              </a:pPr>
              <a:t>18.09.2018</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47EA9584-6FC9-446B-89E9-C9D48C4D16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41481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844" y="640080"/>
            <a:ext cx="4128849" cy="2240280"/>
          </a:xfrm>
        </p:spPr>
        <p:txBody>
          <a:bodyPr anchor="b"/>
          <a:lstStyle>
            <a:lvl1pPr>
              <a:defRPr sz="3800"/>
            </a:lvl1pPr>
          </a:lstStyle>
          <a:p>
            <a:r>
              <a:rPr lang="ru-RU"/>
              <a:t>Образец заголовка</a:t>
            </a:r>
          </a:p>
        </p:txBody>
      </p:sp>
      <p:sp>
        <p:nvSpPr>
          <p:cNvPr id="3" name="Объект 2"/>
          <p:cNvSpPr>
            <a:spLocks noGrp="1"/>
          </p:cNvSpPr>
          <p:nvPr>
            <p:ph idx="1"/>
          </p:nvPr>
        </p:nvSpPr>
        <p:spPr>
          <a:xfrm>
            <a:off x="5442347" y="1382495"/>
            <a:ext cx="6480810" cy="6823075"/>
          </a:xfrm>
        </p:spPr>
        <p:txBody>
          <a:bodyPr/>
          <a:lstStyle>
            <a:lvl1pPr>
              <a:defRPr sz="3800"/>
            </a:lvl1pPr>
            <a:lvl2pPr>
              <a:defRPr sz="3300"/>
            </a:lvl2pPr>
            <a:lvl3pPr>
              <a:defRPr sz="2800"/>
            </a:lvl3pPr>
            <a:lvl4pPr>
              <a:defRPr sz="2400"/>
            </a:lvl4pPr>
            <a:lvl5pPr>
              <a:defRPr sz="2400"/>
            </a:lvl5pPr>
            <a:lvl6pPr>
              <a:defRPr sz="2400"/>
            </a:lvl6pPr>
            <a:lvl7pPr>
              <a:defRPr sz="2400"/>
            </a:lvl7pPr>
            <a:lvl8pPr>
              <a:defRPr sz="2400"/>
            </a:lvl8pPr>
            <a:lvl9pPr>
              <a:defRPr sz="2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81844" y="2880364"/>
            <a:ext cx="4128849" cy="5336223"/>
          </a:xfrm>
        </p:spPr>
        <p:txBody>
          <a:bodyPr/>
          <a:lstStyle>
            <a:lvl1pPr marL="0" indent="0">
              <a:buNone/>
              <a:defRPr sz="1900"/>
            </a:lvl1pPr>
            <a:lvl2pPr marL="535991" indent="0">
              <a:buNone/>
              <a:defRPr sz="1800"/>
            </a:lvl2pPr>
            <a:lvl3pPr marL="1072000" indent="0">
              <a:buNone/>
              <a:defRPr sz="1400"/>
            </a:lvl3pPr>
            <a:lvl4pPr marL="1607992" indent="0">
              <a:buNone/>
              <a:defRPr sz="1300"/>
            </a:lvl4pPr>
            <a:lvl5pPr marL="2143994" indent="0">
              <a:buNone/>
              <a:defRPr sz="1300"/>
            </a:lvl5pPr>
            <a:lvl6pPr marL="2679977" indent="0">
              <a:buNone/>
              <a:defRPr sz="1300"/>
            </a:lvl6pPr>
            <a:lvl7pPr marL="3215987" indent="0">
              <a:buNone/>
              <a:defRPr sz="1300"/>
            </a:lvl7pPr>
            <a:lvl8pPr marL="3751990" indent="0">
              <a:buNone/>
              <a:defRPr sz="1300"/>
            </a:lvl8pPr>
            <a:lvl9pPr marL="4287982" indent="0">
              <a:buNone/>
              <a:defRPr sz="13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4FB1464B-6175-4BBF-9494-1871EEB3020E}" type="datetime1">
              <a:rPr lang="ru-RU" smtClean="0">
                <a:solidFill>
                  <a:prstClr val="black">
                    <a:tint val="75000"/>
                  </a:prstClr>
                </a:solidFill>
              </a:rPr>
              <a:pPr>
                <a:defRPr/>
              </a:pPr>
              <a:t>18.09.2018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60EB9F3-39CE-44E7-B9F9-66414ECE552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22071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844" y="640080"/>
            <a:ext cx="4128849" cy="2240280"/>
          </a:xfrm>
        </p:spPr>
        <p:txBody>
          <a:bodyPr anchor="b"/>
          <a:lstStyle>
            <a:lvl1pPr>
              <a:defRPr sz="3800"/>
            </a:lvl1pPr>
          </a:lstStyle>
          <a:p>
            <a:r>
              <a:rPr lang="ru-RU"/>
              <a:t>Образец заголовка</a:t>
            </a:r>
          </a:p>
        </p:txBody>
      </p:sp>
      <p:sp>
        <p:nvSpPr>
          <p:cNvPr id="3" name="Рисунок 2"/>
          <p:cNvSpPr>
            <a:spLocks noGrp="1"/>
          </p:cNvSpPr>
          <p:nvPr>
            <p:ph type="pic" idx="1"/>
          </p:nvPr>
        </p:nvSpPr>
        <p:spPr>
          <a:xfrm>
            <a:off x="5442347" y="1382495"/>
            <a:ext cx="6480810" cy="6823075"/>
          </a:xfrm>
        </p:spPr>
        <p:txBody>
          <a:bodyPr rtlCol="0">
            <a:normAutofit/>
          </a:bodyPr>
          <a:lstStyle>
            <a:lvl1pPr marL="0" indent="0">
              <a:buNone/>
              <a:defRPr sz="3800"/>
            </a:lvl1pPr>
            <a:lvl2pPr marL="535991" indent="0">
              <a:buNone/>
              <a:defRPr sz="3300"/>
            </a:lvl2pPr>
            <a:lvl3pPr marL="1072000" indent="0">
              <a:buNone/>
              <a:defRPr sz="2800"/>
            </a:lvl3pPr>
            <a:lvl4pPr marL="1607992" indent="0">
              <a:buNone/>
              <a:defRPr sz="2400"/>
            </a:lvl4pPr>
            <a:lvl5pPr marL="2143994" indent="0">
              <a:buNone/>
              <a:defRPr sz="2400"/>
            </a:lvl5pPr>
            <a:lvl6pPr marL="2679977" indent="0">
              <a:buNone/>
              <a:defRPr sz="2400"/>
            </a:lvl6pPr>
            <a:lvl7pPr marL="3215987" indent="0">
              <a:buNone/>
              <a:defRPr sz="2400"/>
            </a:lvl7pPr>
            <a:lvl8pPr marL="3751990" indent="0">
              <a:buNone/>
              <a:defRPr sz="2400"/>
            </a:lvl8pPr>
            <a:lvl9pPr marL="4287982" indent="0">
              <a:buNone/>
              <a:defRPr sz="2400"/>
            </a:lvl9pPr>
          </a:lstStyle>
          <a:p>
            <a:pPr lvl="0"/>
            <a:endParaRPr lang="ru-RU" noProof="0"/>
          </a:p>
        </p:txBody>
      </p:sp>
      <p:sp>
        <p:nvSpPr>
          <p:cNvPr id="4" name="Текст 3"/>
          <p:cNvSpPr>
            <a:spLocks noGrp="1"/>
          </p:cNvSpPr>
          <p:nvPr>
            <p:ph type="body" sz="half" idx="2"/>
          </p:nvPr>
        </p:nvSpPr>
        <p:spPr>
          <a:xfrm>
            <a:off x="881844" y="2880364"/>
            <a:ext cx="4128849" cy="5336223"/>
          </a:xfrm>
        </p:spPr>
        <p:txBody>
          <a:bodyPr/>
          <a:lstStyle>
            <a:lvl1pPr marL="0" indent="0">
              <a:buNone/>
              <a:defRPr sz="1900"/>
            </a:lvl1pPr>
            <a:lvl2pPr marL="535991" indent="0">
              <a:buNone/>
              <a:defRPr sz="1800"/>
            </a:lvl2pPr>
            <a:lvl3pPr marL="1072000" indent="0">
              <a:buNone/>
              <a:defRPr sz="1400"/>
            </a:lvl3pPr>
            <a:lvl4pPr marL="1607992" indent="0">
              <a:buNone/>
              <a:defRPr sz="1300"/>
            </a:lvl4pPr>
            <a:lvl5pPr marL="2143994" indent="0">
              <a:buNone/>
              <a:defRPr sz="1300"/>
            </a:lvl5pPr>
            <a:lvl6pPr marL="2679977" indent="0">
              <a:buNone/>
              <a:defRPr sz="1300"/>
            </a:lvl6pPr>
            <a:lvl7pPr marL="3215987" indent="0">
              <a:buNone/>
              <a:defRPr sz="1300"/>
            </a:lvl7pPr>
            <a:lvl8pPr marL="3751990" indent="0">
              <a:buNone/>
              <a:defRPr sz="1300"/>
            </a:lvl8pPr>
            <a:lvl9pPr marL="4287982" indent="0">
              <a:buNone/>
              <a:defRPr sz="13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2C04F3AB-8866-44D2-B637-4184812D9200}" type="datetime1">
              <a:rPr lang="ru-RU" smtClean="0">
                <a:solidFill>
                  <a:prstClr val="black">
                    <a:tint val="75000"/>
                  </a:prstClr>
                </a:solidFill>
              </a:rPr>
              <a:pPr>
                <a:defRPr/>
              </a:pPr>
              <a:t>18.09.2018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2B2B362C-59B7-4224-B209-68A5E34A71C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170750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3CA7A45-6C47-4ABB-90B5-AE196FBA9048}"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18EBDE8-C4F5-46D8-A81D-B6AF711C3B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37070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61152" y="511269"/>
            <a:ext cx="2760345" cy="813657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80117" y="511269"/>
            <a:ext cx="8121015" cy="81365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39F8664-64CA-4810-B46F-48EBBAFF424F}"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499F1A9-CE99-4E9B-9B96-ACE372EA209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74246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00200" y="1571310"/>
            <a:ext cx="9601200" cy="3342640"/>
          </a:xfrm>
        </p:spPr>
        <p:txBody>
          <a:bodyPr anchor="b"/>
          <a:lstStyle>
            <a:lvl1pPr algn="ctr">
              <a:defRPr sz="7100"/>
            </a:lvl1pPr>
          </a:lstStyle>
          <a:p>
            <a:r>
              <a:rPr lang="ru-RU" smtClean="0"/>
              <a:t>Образец заголовка</a:t>
            </a:r>
            <a:endParaRPr lang="ru-RU"/>
          </a:p>
        </p:txBody>
      </p:sp>
      <p:sp>
        <p:nvSpPr>
          <p:cNvPr id="3" name="Подзаголовок 2"/>
          <p:cNvSpPr>
            <a:spLocks noGrp="1"/>
          </p:cNvSpPr>
          <p:nvPr>
            <p:ph type="subTitle" idx="1"/>
          </p:nvPr>
        </p:nvSpPr>
        <p:spPr>
          <a:xfrm>
            <a:off x="1600200" y="5042853"/>
            <a:ext cx="9601200" cy="2318067"/>
          </a:xfrm>
        </p:spPr>
        <p:txBody>
          <a:bodyPr/>
          <a:lstStyle>
            <a:lvl1pPr marL="0" indent="0" algn="ctr">
              <a:buNone/>
              <a:defRPr sz="2900"/>
            </a:lvl1pPr>
            <a:lvl2pPr marL="547982" indent="0" algn="ctr">
              <a:buNone/>
              <a:defRPr sz="2400"/>
            </a:lvl2pPr>
            <a:lvl3pPr marL="1095961" indent="0" algn="ctr">
              <a:buNone/>
              <a:defRPr sz="2200"/>
            </a:lvl3pPr>
            <a:lvl4pPr marL="1643942" indent="0" algn="ctr">
              <a:buNone/>
              <a:defRPr sz="2000"/>
            </a:lvl4pPr>
            <a:lvl5pPr marL="2191924" indent="0" algn="ctr">
              <a:buNone/>
              <a:defRPr sz="2000"/>
            </a:lvl5pPr>
            <a:lvl6pPr marL="2739905" indent="0" algn="ctr">
              <a:buNone/>
              <a:defRPr sz="2000"/>
            </a:lvl6pPr>
            <a:lvl7pPr marL="3287887" indent="0" algn="ctr">
              <a:buNone/>
              <a:defRPr sz="2000"/>
            </a:lvl7pPr>
            <a:lvl8pPr marL="3835866" indent="0" algn="ctr">
              <a:buNone/>
              <a:defRPr sz="2000"/>
            </a:lvl8pPr>
            <a:lvl9pPr marL="4383847" indent="0" algn="ctr">
              <a:buNone/>
              <a:defRPr sz="20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BF228ED-B2EE-4F15-A0C7-6C0A4540E08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67622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71FCD68-0AFD-4048-852E-53B764BC6EED}"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58585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3443" y="2393636"/>
            <a:ext cx="11041380" cy="3993830"/>
          </a:xfrm>
        </p:spPr>
        <p:txBody>
          <a:bodyPr anchor="b"/>
          <a:lstStyle>
            <a:lvl1pPr>
              <a:defRPr sz="7100"/>
            </a:lvl1pPr>
          </a:lstStyle>
          <a:p>
            <a:r>
              <a:rPr lang="ru-RU" smtClean="0"/>
              <a:t>Образец заголовка</a:t>
            </a:r>
            <a:endParaRPr lang="ru-RU"/>
          </a:p>
        </p:txBody>
      </p:sp>
      <p:sp>
        <p:nvSpPr>
          <p:cNvPr id="3" name="Текст 2"/>
          <p:cNvSpPr>
            <a:spLocks noGrp="1"/>
          </p:cNvSpPr>
          <p:nvPr>
            <p:ph type="body" idx="1"/>
          </p:nvPr>
        </p:nvSpPr>
        <p:spPr>
          <a:xfrm>
            <a:off x="873443" y="6425250"/>
            <a:ext cx="11041380" cy="2100262"/>
          </a:xfrm>
        </p:spPr>
        <p:txBody>
          <a:bodyPr/>
          <a:lstStyle>
            <a:lvl1pPr marL="0" indent="0">
              <a:buNone/>
              <a:defRPr sz="2900">
                <a:solidFill>
                  <a:schemeClr val="tx1">
                    <a:tint val="75000"/>
                  </a:schemeClr>
                </a:solidFill>
              </a:defRPr>
            </a:lvl1pPr>
            <a:lvl2pPr marL="547982" indent="0">
              <a:buNone/>
              <a:defRPr sz="2400">
                <a:solidFill>
                  <a:schemeClr val="tx1">
                    <a:tint val="75000"/>
                  </a:schemeClr>
                </a:solidFill>
              </a:defRPr>
            </a:lvl2pPr>
            <a:lvl3pPr marL="1095961" indent="0">
              <a:buNone/>
              <a:defRPr sz="2200">
                <a:solidFill>
                  <a:schemeClr val="tx1">
                    <a:tint val="75000"/>
                  </a:schemeClr>
                </a:solidFill>
              </a:defRPr>
            </a:lvl3pPr>
            <a:lvl4pPr marL="1643942" indent="0">
              <a:buNone/>
              <a:defRPr sz="2000">
                <a:solidFill>
                  <a:schemeClr val="tx1">
                    <a:tint val="75000"/>
                  </a:schemeClr>
                </a:solidFill>
              </a:defRPr>
            </a:lvl4pPr>
            <a:lvl5pPr marL="2191924" indent="0">
              <a:buNone/>
              <a:defRPr sz="2000">
                <a:solidFill>
                  <a:schemeClr val="tx1">
                    <a:tint val="75000"/>
                  </a:schemeClr>
                </a:solidFill>
              </a:defRPr>
            </a:lvl5pPr>
            <a:lvl6pPr marL="2739905" indent="0">
              <a:buNone/>
              <a:defRPr sz="2000">
                <a:solidFill>
                  <a:schemeClr val="tx1">
                    <a:tint val="75000"/>
                  </a:schemeClr>
                </a:solidFill>
              </a:defRPr>
            </a:lvl6pPr>
            <a:lvl7pPr marL="3287887" indent="0">
              <a:buNone/>
              <a:defRPr sz="2000">
                <a:solidFill>
                  <a:schemeClr val="tx1">
                    <a:tint val="75000"/>
                  </a:schemeClr>
                </a:solidFill>
              </a:defRPr>
            </a:lvl7pPr>
            <a:lvl8pPr marL="3835866" indent="0">
              <a:buNone/>
              <a:defRPr sz="2000">
                <a:solidFill>
                  <a:schemeClr val="tx1">
                    <a:tint val="75000"/>
                  </a:schemeClr>
                </a:solidFill>
              </a:defRPr>
            </a:lvl8pPr>
            <a:lvl9pPr marL="4383847" indent="0">
              <a:buNone/>
              <a:defRPr sz="20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A22171C-80CF-4EB9-A959-3CDAA13E4B7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653010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80110" y="2555875"/>
            <a:ext cx="5440680" cy="60918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480810" y="2555875"/>
            <a:ext cx="5440680" cy="60918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0B7E1EA-8D70-4860-BF45-409C57149FC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599554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77" y="511177"/>
            <a:ext cx="11041380" cy="1855788"/>
          </a:xfrm>
        </p:spPr>
        <p:txBody>
          <a:bodyPr/>
          <a:lstStyle/>
          <a:p>
            <a:r>
              <a:rPr lang="ru-RU" smtClean="0"/>
              <a:t>Образец заголовка</a:t>
            </a:r>
            <a:endParaRPr lang="ru-RU"/>
          </a:p>
        </p:txBody>
      </p:sp>
      <p:sp>
        <p:nvSpPr>
          <p:cNvPr id="3" name="Текст 2"/>
          <p:cNvSpPr>
            <a:spLocks noGrp="1"/>
          </p:cNvSpPr>
          <p:nvPr>
            <p:ph type="body" idx="1"/>
          </p:nvPr>
        </p:nvSpPr>
        <p:spPr>
          <a:xfrm>
            <a:off x="881779" y="2353631"/>
            <a:ext cx="5415676" cy="1153477"/>
          </a:xfrm>
        </p:spPr>
        <p:txBody>
          <a:bodyPr anchor="b"/>
          <a:lstStyle>
            <a:lvl1pPr marL="0" indent="0">
              <a:buNone/>
              <a:defRPr sz="2900" b="1"/>
            </a:lvl1pPr>
            <a:lvl2pPr marL="547982" indent="0">
              <a:buNone/>
              <a:defRPr sz="2400" b="1"/>
            </a:lvl2pPr>
            <a:lvl3pPr marL="1095961" indent="0">
              <a:buNone/>
              <a:defRPr sz="2200" b="1"/>
            </a:lvl3pPr>
            <a:lvl4pPr marL="1643942" indent="0">
              <a:buNone/>
              <a:defRPr sz="2000" b="1"/>
            </a:lvl4pPr>
            <a:lvl5pPr marL="2191924" indent="0">
              <a:buNone/>
              <a:defRPr sz="2000" b="1"/>
            </a:lvl5pPr>
            <a:lvl6pPr marL="2739905" indent="0">
              <a:buNone/>
              <a:defRPr sz="2000" b="1"/>
            </a:lvl6pPr>
            <a:lvl7pPr marL="3287887" indent="0">
              <a:buNone/>
              <a:defRPr sz="2000" b="1"/>
            </a:lvl7pPr>
            <a:lvl8pPr marL="3835866" indent="0">
              <a:buNone/>
              <a:defRPr sz="2000" b="1"/>
            </a:lvl8pPr>
            <a:lvl9pPr marL="4383847" indent="0">
              <a:buNone/>
              <a:defRPr sz="2000" b="1"/>
            </a:lvl9pPr>
          </a:lstStyle>
          <a:p>
            <a:pPr lvl="0"/>
            <a:r>
              <a:rPr lang="ru-RU" smtClean="0"/>
              <a:t>Образец текста</a:t>
            </a:r>
          </a:p>
        </p:txBody>
      </p:sp>
      <p:sp>
        <p:nvSpPr>
          <p:cNvPr id="4" name="Объект 3"/>
          <p:cNvSpPr>
            <a:spLocks noGrp="1"/>
          </p:cNvSpPr>
          <p:nvPr>
            <p:ph sz="half" idx="2"/>
          </p:nvPr>
        </p:nvSpPr>
        <p:spPr>
          <a:xfrm>
            <a:off x="881779" y="3507108"/>
            <a:ext cx="5415676" cy="51584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480815" y="2353631"/>
            <a:ext cx="5442347" cy="1153477"/>
          </a:xfrm>
        </p:spPr>
        <p:txBody>
          <a:bodyPr anchor="b"/>
          <a:lstStyle>
            <a:lvl1pPr marL="0" indent="0">
              <a:buNone/>
              <a:defRPr sz="2900" b="1"/>
            </a:lvl1pPr>
            <a:lvl2pPr marL="547982" indent="0">
              <a:buNone/>
              <a:defRPr sz="2400" b="1"/>
            </a:lvl2pPr>
            <a:lvl3pPr marL="1095961" indent="0">
              <a:buNone/>
              <a:defRPr sz="2200" b="1"/>
            </a:lvl3pPr>
            <a:lvl4pPr marL="1643942" indent="0">
              <a:buNone/>
              <a:defRPr sz="2000" b="1"/>
            </a:lvl4pPr>
            <a:lvl5pPr marL="2191924" indent="0">
              <a:buNone/>
              <a:defRPr sz="2000" b="1"/>
            </a:lvl5pPr>
            <a:lvl6pPr marL="2739905" indent="0">
              <a:buNone/>
              <a:defRPr sz="2000" b="1"/>
            </a:lvl6pPr>
            <a:lvl7pPr marL="3287887" indent="0">
              <a:buNone/>
              <a:defRPr sz="2000" b="1"/>
            </a:lvl7pPr>
            <a:lvl8pPr marL="3835866" indent="0">
              <a:buNone/>
              <a:defRPr sz="2000" b="1"/>
            </a:lvl8pPr>
            <a:lvl9pPr marL="4383847" indent="0">
              <a:buNone/>
              <a:defRPr sz="2000" b="1"/>
            </a:lvl9pPr>
          </a:lstStyle>
          <a:p>
            <a:pPr lvl="0"/>
            <a:r>
              <a:rPr lang="ru-RU" smtClean="0"/>
              <a:t>Образец текста</a:t>
            </a:r>
          </a:p>
        </p:txBody>
      </p:sp>
      <p:sp>
        <p:nvSpPr>
          <p:cNvPr id="6" name="Объект 5"/>
          <p:cNvSpPr>
            <a:spLocks noGrp="1"/>
          </p:cNvSpPr>
          <p:nvPr>
            <p:ph sz="quarter" idx="4"/>
          </p:nvPr>
        </p:nvSpPr>
        <p:spPr>
          <a:xfrm>
            <a:off x="6480815" y="3507108"/>
            <a:ext cx="5442347" cy="51584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D9AC3CE3-15E3-41B9-AE14-EA2B846D9B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061383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7DDD3E9E-ECEF-4AC7-BCA9-85B732FA39F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257236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47EA9584-6FC9-446B-89E9-C9D48C4D16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458024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89" y="640081"/>
            <a:ext cx="4128849" cy="2240280"/>
          </a:xfrm>
        </p:spPr>
        <p:txBody>
          <a:bodyPr anchor="b"/>
          <a:lstStyle>
            <a:lvl1pPr>
              <a:defRPr sz="3800"/>
            </a:lvl1pPr>
          </a:lstStyle>
          <a:p>
            <a:r>
              <a:rPr lang="ru-RU" smtClean="0"/>
              <a:t>Образец заголовка</a:t>
            </a:r>
            <a:endParaRPr lang="ru-RU"/>
          </a:p>
        </p:txBody>
      </p:sp>
      <p:sp>
        <p:nvSpPr>
          <p:cNvPr id="3" name="Объект 2"/>
          <p:cNvSpPr>
            <a:spLocks noGrp="1"/>
          </p:cNvSpPr>
          <p:nvPr>
            <p:ph idx="1"/>
          </p:nvPr>
        </p:nvSpPr>
        <p:spPr>
          <a:xfrm>
            <a:off x="5442347" y="1382396"/>
            <a:ext cx="6480810" cy="6823074"/>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81789" y="2880377"/>
            <a:ext cx="4128849" cy="5336225"/>
          </a:xfrm>
        </p:spPr>
        <p:txBody>
          <a:bodyPr/>
          <a:lstStyle>
            <a:lvl1pPr marL="0" indent="0">
              <a:buNone/>
              <a:defRPr sz="2000"/>
            </a:lvl1pPr>
            <a:lvl2pPr marL="547982" indent="0">
              <a:buNone/>
              <a:defRPr sz="1500"/>
            </a:lvl2pPr>
            <a:lvl3pPr marL="1095961" indent="0">
              <a:buNone/>
              <a:defRPr sz="1400"/>
            </a:lvl3pPr>
            <a:lvl4pPr marL="1643942" indent="0">
              <a:buNone/>
              <a:defRPr sz="1300"/>
            </a:lvl4pPr>
            <a:lvl5pPr marL="2191924" indent="0">
              <a:buNone/>
              <a:defRPr sz="1300"/>
            </a:lvl5pPr>
            <a:lvl6pPr marL="2739905" indent="0">
              <a:buNone/>
              <a:defRPr sz="1300"/>
            </a:lvl6pPr>
            <a:lvl7pPr marL="3287887" indent="0">
              <a:buNone/>
              <a:defRPr sz="1300"/>
            </a:lvl7pPr>
            <a:lvl8pPr marL="3835866" indent="0">
              <a:buNone/>
              <a:defRPr sz="1300"/>
            </a:lvl8pPr>
            <a:lvl9pPr marL="4383847" indent="0">
              <a:buNone/>
              <a:defRPr sz="13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60EB9F3-39CE-44E7-B9F9-66414ECE552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982102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1789" y="640081"/>
            <a:ext cx="4128849" cy="2240280"/>
          </a:xfrm>
        </p:spPr>
        <p:txBody>
          <a:bodyPr anchor="b"/>
          <a:lstStyle>
            <a:lvl1pPr>
              <a:defRPr sz="3800"/>
            </a:lvl1pPr>
          </a:lstStyle>
          <a:p>
            <a:r>
              <a:rPr lang="ru-RU" smtClean="0"/>
              <a:t>Образец заголовка</a:t>
            </a:r>
            <a:endParaRPr lang="ru-RU"/>
          </a:p>
        </p:txBody>
      </p:sp>
      <p:sp>
        <p:nvSpPr>
          <p:cNvPr id="3" name="Рисунок 2"/>
          <p:cNvSpPr>
            <a:spLocks noGrp="1"/>
          </p:cNvSpPr>
          <p:nvPr>
            <p:ph type="pic" idx="1"/>
          </p:nvPr>
        </p:nvSpPr>
        <p:spPr>
          <a:xfrm>
            <a:off x="5442347" y="1382396"/>
            <a:ext cx="6480810" cy="6823074"/>
          </a:xfrm>
        </p:spPr>
        <p:txBody>
          <a:bodyPr rtlCol="0">
            <a:normAutofit/>
          </a:bodyPr>
          <a:lstStyle>
            <a:lvl1pPr marL="0" indent="0">
              <a:buNone/>
              <a:defRPr sz="3800"/>
            </a:lvl1pPr>
            <a:lvl2pPr marL="547982" indent="0">
              <a:buNone/>
              <a:defRPr sz="3400"/>
            </a:lvl2pPr>
            <a:lvl3pPr marL="1095961" indent="0">
              <a:buNone/>
              <a:defRPr sz="2900"/>
            </a:lvl3pPr>
            <a:lvl4pPr marL="1643942" indent="0">
              <a:buNone/>
              <a:defRPr sz="2400"/>
            </a:lvl4pPr>
            <a:lvl5pPr marL="2191924" indent="0">
              <a:buNone/>
              <a:defRPr sz="2400"/>
            </a:lvl5pPr>
            <a:lvl6pPr marL="2739905" indent="0">
              <a:buNone/>
              <a:defRPr sz="2400"/>
            </a:lvl6pPr>
            <a:lvl7pPr marL="3287887" indent="0">
              <a:buNone/>
              <a:defRPr sz="2400"/>
            </a:lvl7pPr>
            <a:lvl8pPr marL="3835866" indent="0">
              <a:buNone/>
              <a:defRPr sz="2400"/>
            </a:lvl8pPr>
            <a:lvl9pPr marL="4383847" indent="0">
              <a:buNone/>
              <a:defRPr sz="2400"/>
            </a:lvl9pPr>
          </a:lstStyle>
          <a:p>
            <a:pPr lvl="0"/>
            <a:endParaRPr lang="ru-RU" noProof="0"/>
          </a:p>
        </p:txBody>
      </p:sp>
      <p:sp>
        <p:nvSpPr>
          <p:cNvPr id="4" name="Текст 3"/>
          <p:cNvSpPr>
            <a:spLocks noGrp="1"/>
          </p:cNvSpPr>
          <p:nvPr>
            <p:ph type="body" sz="half" idx="2"/>
          </p:nvPr>
        </p:nvSpPr>
        <p:spPr>
          <a:xfrm>
            <a:off x="881789" y="2880377"/>
            <a:ext cx="4128849" cy="5336225"/>
          </a:xfrm>
        </p:spPr>
        <p:txBody>
          <a:bodyPr/>
          <a:lstStyle>
            <a:lvl1pPr marL="0" indent="0">
              <a:buNone/>
              <a:defRPr sz="2000"/>
            </a:lvl1pPr>
            <a:lvl2pPr marL="547982" indent="0">
              <a:buNone/>
              <a:defRPr sz="1500"/>
            </a:lvl2pPr>
            <a:lvl3pPr marL="1095961" indent="0">
              <a:buNone/>
              <a:defRPr sz="1400"/>
            </a:lvl3pPr>
            <a:lvl4pPr marL="1643942" indent="0">
              <a:buNone/>
              <a:defRPr sz="1300"/>
            </a:lvl4pPr>
            <a:lvl5pPr marL="2191924" indent="0">
              <a:buNone/>
              <a:defRPr sz="1300"/>
            </a:lvl5pPr>
            <a:lvl6pPr marL="2739905" indent="0">
              <a:buNone/>
              <a:defRPr sz="1300"/>
            </a:lvl6pPr>
            <a:lvl7pPr marL="3287887" indent="0">
              <a:buNone/>
              <a:defRPr sz="1300"/>
            </a:lvl7pPr>
            <a:lvl8pPr marL="3835866" indent="0">
              <a:buNone/>
              <a:defRPr sz="1300"/>
            </a:lvl8pPr>
            <a:lvl9pPr marL="4383847" indent="0">
              <a:buNone/>
              <a:defRPr sz="13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2B2B362C-59B7-4224-B209-68A5E34A71C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509781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918EBDE8-C4F5-46D8-A81D-B6AF711C3B2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629097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61150" y="511194"/>
            <a:ext cx="2760345" cy="8136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80115" y="511194"/>
            <a:ext cx="8121015" cy="8136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499F1A9-CE99-4E9B-9B96-ACE372EA209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13128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60120" y="2982600"/>
            <a:ext cx="10881360" cy="205803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537667" indent="0" algn="ctr">
              <a:buNone/>
              <a:defRPr>
                <a:solidFill>
                  <a:schemeClr val="tx1">
                    <a:tint val="75000"/>
                  </a:schemeClr>
                </a:solidFill>
              </a:defRPr>
            </a:lvl2pPr>
            <a:lvl3pPr marL="1075334" indent="0" algn="ctr">
              <a:buNone/>
              <a:defRPr>
                <a:solidFill>
                  <a:schemeClr val="tx1">
                    <a:tint val="75000"/>
                  </a:schemeClr>
                </a:solidFill>
              </a:defRPr>
            </a:lvl3pPr>
            <a:lvl4pPr marL="1613002" indent="0" algn="ctr">
              <a:buNone/>
              <a:defRPr>
                <a:solidFill>
                  <a:schemeClr val="tx1">
                    <a:tint val="75000"/>
                  </a:schemeClr>
                </a:solidFill>
              </a:defRPr>
            </a:lvl4pPr>
            <a:lvl5pPr marL="2150669" indent="0" algn="ctr">
              <a:buNone/>
              <a:defRPr>
                <a:solidFill>
                  <a:schemeClr val="tx1">
                    <a:tint val="75000"/>
                  </a:schemeClr>
                </a:solidFill>
              </a:defRPr>
            </a:lvl5pPr>
            <a:lvl6pPr marL="2688336" indent="0" algn="ctr">
              <a:buNone/>
              <a:defRPr>
                <a:solidFill>
                  <a:schemeClr val="tx1">
                    <a:tint val="75000"/>
                  </a:schemeClr>
                </a:solidFill>
              </a:defRPr>
            </a:lvl6pPr>
            <a:lvl7pPr marL="3226003" indent="0" algn="ctr">
              <a:buNone/>
              <a:defRPr>
                <a:solidFill>
                  <a:schemeClr val="tx1">
                    <a:tint val="75000"/>
                  </a:schemeClr>
                </a:solidFill>
              </a:defRPr>
            </a:lvl7pPr>
            <a:lvl8pPr marL="3763670" indent="0" algn="ctr">
              <a:buNone/>
              <a:defRPr>
                <a:solidFill>
                  <a:schemeClr val="tx1">
                    <a:tint val="75000"/>
                  </a:schemeClr>
                </a:solidFill>
              </a:defRPr>
            </a:lvl8pPr>
            <a:lvl9pPr marL="4301338"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C9FF9421-D313-46DB-92C7-C0B0F301E0B4}"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DBF228ED-B2EE-4F15-A0C7-6C0A4540E08A}"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907074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E96BB3CA-7590-49BD-9E0B-CB8752F00D8E}"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B71FCD68-0AFD-4048-852E-53B764BC6EED}"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1407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1238" y="6169665"/>
            <a:ext cx="10881360" cy="1906905"/>
          </a:xfrm>
        </p:spPr>
        <p:txBody>
          <a:bodyPr anchor="t"/>
          <a:lstStyle>
            <a:lvl1pPr algn="l">
              <a:defRPr sz="4700" b="1" cap="all"/>
            </a:lvl1pPr>
          </a:lstStyle>
          <a:p>
            <a:r>
              <a:rPr lang="ru-RU" smtClean="0"/>
              <a:t>Образец заголовка</a:t>
            </a:r>
            <a:endParaRPr lang="ru-RU"/>
          </a:p>
        </p:txBody>
      </p:sp>
      <p:sp>
        <p:nvSpPr>
          <p:cNvPr id="3" name="Текст 2"/>
          <p:cNvSpPr>
            <a:spLocks noGrp="1"/>
          </p:cNvSpPr>
          <p:nvPr>
            <p:ph type="body" idx="1"/>
          </p:nvPr>
        </p:nvSpPr>
        <p:spPr>
          <a:xfrm>
            <a:off x="1011238" y="4069399"/>
            <a:ext cx="10881360" cy="2100262"/>
          </a:xfrm>
        </p:spPr>
        <p:txBody>
          <a:bodyPr anchor="b"/>
          <a:lstStyle>
            <a:lvl1pPr marL="0" indent="0">
              <a:buNone/>
              <a:defRPr sz="2400">
                <a:solidFill>
                  <a:schemeClr val="tx1">
                    <a:tint val="75000"/>
                  </a:schemeClr>
                </a:solidFill>
              </a:defRPr>
            </a:lvl1pPr>
            <a:lvl2pPr marL="537667" indent="0">
              <a:buNone/>
              <a:defRPr sz="2100">
                <a:solidFill>
                  <a:schemeClr val="tx1">
                    <a:tint val="75000"/>
                  </a:schemeClr>
                </a:solidFill>
              </a:defRPr>
            </a:lvl2pPr>
            <a:lvl3pPr marL="1075334" indent="0">
              <a:buNone/>
              <a:defRPr sz="1900">
                <a:solidFill>
                  <a:schemeClr val="tx1">
                    <a:tint val="75000"/>
                  </a:schemeClr>
                </a:solidFill>
              </a:defRPr>
            </a:lvl3pPr>
            <a:lvl4pPr marL="1613002" indent="0">
              <a:buNone/>
              <a:defRPr sz="1600">
                <a:solidFill>
                  <a:schemeClr val="tx1">
                    <a:tint val="75000"/>
                  </a:schemeClr>
                </a:solidFill>
              </a:defRPr>
            </a:lvl4pPr>
            <a:lvl5pPr marL="2150669" indent="0">
              <a:buNone/>
              <a:defRPr sz="1600">
                <a:solidFill>
                  <a:schemeClr val="tx1">
                    <a:tint val="75000"/>
                  </a:schemeClr>
                </a:solidFill>
              </a:defRPr>
            </a:lvl5pPr>
            <a:lvl6pPr marL="2688336" indent="0">
              <a:buNone/>
              <a:defRPr sz="1600">
                <a:solidFill>
                  <a:schemeClr val="tx1">
                    <a:tint val="75000"/>
                  </a:schemeClr>
                </a:solidFill>
              </a:defRPr>
            </a:lvl6pPr>
            <a:lvl7pPr marL="3226003" indent="0">
              <a:buNone/>
              <a:defRPr sz="1600">
                <a:solidFill>
                  <a:schemeClr val="tx1">
                    <a:tint val="75000"/>
                  </a:schemeClr>
                </a:solidFill>
              </a:defRPr>
            </a:lvl7pPr>
            <a:lvl8pPr marL="3763670" indent="0">
              <a:buNone/>
              <a:defRPr sz="1600">
                <a:solidFill>
                  <a:schemeClr val="tx1">
                    <a:tint val="75000"/>
                  </a:schemeClr>
                </a:solidFill>
              </a:defRPr>
            </a:lvl8pPr>
            <a:lvl9pPr marL="4301338"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F206E288-B81B-4A09-8D5E-56596D16ACE9}"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1A22171C-80CF-4EB9-A959-3CDAA13E4B70}"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22143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53440" y="2240285"/>
            <a:ext cx="7574280" cy="6336348"/>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641080" y="2240285"/>
            <a:ext cx="7574280" cy="6336348"/>
          </a:xfrm>
        </p:spPr>
        <p:txBody>
          <a:bodyPr/>
          <a:lstStyle>
            <a:lvl1pPr>
              <a:defRPr sz="33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5DAD1564-E9F8-4CA0-9B58-FC6B24C6BF4D}" type="datetime1">
              <a:rPr lang="ru-RU" smtClean="0">
                <a:solidFill>
                  <a:prstClr val="black">
                    <a:tint val="75000"/>
                  </a:prstClr>
                </a:solidFill>
              </a:rPr>
              <a:pPr>
                <a:defRPr/>
              </a:pPr>
              <a:t>18.09.2018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0B7E1EA-8D70-4860-BF45-409C57149FC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476428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0080" y="384493"/>
            <a:ext cx="11521440" cy="16002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40080" y="2149158"/>
            <a:ext cx="5656263" cy="895667"/>
          </a:xfrm>
        </p:spPr>
        <p:txBody>
          <a:bodyPr anchor="b"/>
          <a:lstStyle>
            <a:lvl1pPr marL="0" indent="0">
              <a:buNone/>
              <a:defRPr sz="2800" b="1"/>
            </a:lvl1pPr>
            <a:lvl2pPr marL="537667" indent="0">
              <a:buNone/>
              <a:defRPr sz="2400" b="1"/>
            </a:lvl2pPr>
            <a:lvl3pPr marL="1075334" indent="0">
              <a:buNone/>
              <a:defRPr sz="2100" b="1"/>
            </a:lvl3pPr>
            <a:lvl4pPr marL="1613002" indent="0">
              <a:buNone/>
              <a:defRPr sz="1900" b="1"/>
            </a:lvl4pPr>
            <a:lvl5pPr marL="2150669" indent="0">
              <a:buNone/>
              <a:defRPr sz="1900" b="1"/>
            </a:lvl5pPr>
            <a:lvl6pPr marL="2688336" indent="0">
              <a:buNone/>
              <a:defRPr sz="1900" b="1"/>
            </a:lvl6pPr>
            <a:lvl7pPr marL="3226003" indent="0">
              <a:buNone/>
              <a:defRPr sz="1900" b="1"/>
            </a:lvl7pPr>
            <a:lvl8pPr marL="3763670" indent="0">
              <a:buNone/>
              <a:defRPr sz="1900" b="1"/>
            </a:lvl8pPr>
            <a:lvl9pPr marL="4301338" indent="0">
              <a:buNone/>
              <a:defRPr sz="1900" b="1"/>
            </a:lvl9pPr>
          </a:lstStyle>
          <a:p>
            <a:pPr lvl="0"/>
            <a:r>
              <a:rPr lang="ru-RU" smtClean="0"/>
              <a:t>Образец текста</a:t>
            </a:r>
          </a:p>
        </p:txBody>
      </p:sp>
      <p:sp>
        <p:nvSpPr>
          <p:cNvPr id="4" name="Объект 3"/>
          <p:cNvSpPr>
            <a:spLocks noGrp="1"/>
          </p:cNvSpPr>
          <p:nvPr>
            <p:ph sz="half" idx="2"/>
          </p:nvPr>
        </p:nvSpPr>
        <p:spPr>
          <a:xfrm>
            <a:off x="640080" y="3044825"/>
            <a:ext cx="5656263" cy="5531803"/>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503038" y="2149158"/>
            <a:ext cx="5658485" cy="895667"/>
          </a:xfrm>
        </p:spPr>
        <p:txBody>
          <a:bodyPr anchor="b"/>
          <a:lstStyle>
            <a:lvl1pPr marL="0" indent="0">
              <a:buNone/>
              <a:defRPr sz="2800" b="1"/>
            </a:lvl1pPr>
            <a:lvl2pPr marL="537667" indent="0">
              <a:buNone/>
              <a:defRPr sz="2400" b="1"/>
            </a:lvl2pPr>
            <a:lvl3pPr marL="1075334" indent="0">
              <a:buNone/>
              <a:defRPr sz="2100" b="1"/>
            </a:lvl3pPr>
            <a:lvl4pPr marL="1613002" indent="0">
              <a:buNone/>
              <a:defRPr sz="1900" b="1"/>
            </a:lvl4pPr>
            <a:lvl5pPr marL="2150669" indent="0">
              <a:buNone/>
              <a:defRPr sz="1900" b="1"/>
            </a:lvl5pPr>
            <a:lvl6pPr marL="2688336" indent="0">
              <a:buNone/>
              <a:defRPr sz="1900" b="1"/>
            </a:lvl6pPr>
            <a:lvl7pPr marL="3226003" indent="0">
              <a:buNone/>
              <a:defRPr sz="1900" b="1"/>
            </a:lvl7pPr>
            <a:lvl8pPr marL="3763670" indent="0">
              <a:buNone/>
              <a:defRPr sz="1900" b="1"/>
            </a:lvl8pPr>
            <a:lvl9pPr marL="4301338" indent="0">
              <a:buNone/>
              <a:defRPr sz="1900" b="1"/>
            </a:lvl9pPr>
          </a:lstStyle>
          <a:p>
            <a:pPr lvl="0"/>
            <a:r>
              <a:rPr lang="ru-RU" smtClean="0"/>
              <a:t>Образец текста</a:t>
            </a:r>
          </a:p>
        </p:txBody>
      </p:sp>
      <p:sp>
        <p:nvSpPr>
          <p:cNvPr id="6" name="Объект 5"/>
          <p:cNvSpPr>
            <a:spLocks noGrp="1"/>
          </p:cNvSpPr>
          <p:nvPr>
            <p:ph sz="quarter" idx="4"/>
          </p:nvPr>
        </p:nvSpPr>
        <p:spPr>
          <a:xfrm>
            <a:off x="6503038" y="3044825"/>
            <a:ext cx="5658485" cy="5531803"/>
          </a:xfrm>
        </p:spPr>
        <p:txBody>
          <a:bodyPr/>
          <a:lstStyle>
            <a:lvl1pPr>
              <a:defRPr sz="28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F6E5C0DB-244D-4FE5-965C-A8554FEAED7B}" type="datetime1">
              <a:rPr lang="ru-RU" smtClean="0">
                <a:solidFill>
                  <a:prstClr val="black">
                    <a:tint val="75000"/>
                  </a:prstClr>
                </a:solidFill>
              </a:rPr>
              <a:pPr>
                <a:defRPr/>
              </a:pPr>
              <a:t>18.09.2018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D9AC3CE3-15E3-41B9-AE14-EA2B846D9B63}"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768255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DC1378C7-A4DC-4CDD-AE86-500B2B744A5E}" type="datetime1">
              <a:rPr lang="ru-RU" smtClean="0">
                <a:solidFill>
                  <a:prstClr val="black">
                    <a:tint val="75000"/>
                  </a:prstClr>
                </a:solidFill>
              </a:rPr>
              <a:pPr>
                <a:defRPr/>
              </a:pPr>
              <a:t>18.09.2018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7DDD3E9E-ECEF-4AC7-BCA9-85B732FA39F3}"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00024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C8DC68F3-2548-4613-AC5F-F28D0D444270}" type="datetime1">
              <a:rPr lang="ru-RU" smtClean="0">
                <a:solidFill>
                  <a:prstClr val="black">
                    <a:tint val="75000"/>
                  </a:prstClr>
                </a:solidFill>
              </a:rPr>
              <a:pPr>
                <a:defRPr/>
              </a:pPr>
              <a:t>18.09.2018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47EA9584-6FC9-446B-89E9-C9D48C4D1663}"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445587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0082" y="382270"/>
            <a:ext cx="4211638" cy="1626870"/>
          </a:xfrm>
        </p:spPr>
        <p:txBody>
          <a:bodyPr anchor="b"/>
          <a:lstStyle>
            <a:lvl1pPr algn="l">
              <a:defRPr sz="2400" b="1"/>
            </a:lvl1pPr>
          </a:lstStyle>
          <a:p>
            <a:r>
              <a:rPr lang="ru-RU" smtClean="0"/>
              <a:t>Образец заголовка</a:t>
            </a:r>
            <a:endParaRPr lang="ru-RU"/>
          </a:p>
        </p:txBody>
      </p:sp>
      <p:sp>
        <p:nvSpPr>
          <p:cNvPr id="3" name="Объект 2"/>
          <p:cNvSpPr>
            <a:spLocks noGrp="1"/>
          </p:cNvSpPr>
          <p:nvPr>
            <p:ph idx="1"/>
          </p:nvPr>
        </p:nvSpPr>
        <p:spPr>
          <a:xfrm>
            <a:off x="5005070" y="382275"/>
            <a:ext cx="7156450" cy="8194358"/>
          </a:xfrm>
        </p:spPr>
        <p:txBody>
          <a:bodyPr/>
          <a:lstStyle>
            <a:lvl1pPr>
              <a:defRPr sz="3800"/>
            </a:lvl1pPr>
            <a:lvl2pPr>
              <a:defRPr sz="3300"/>
            </a:lvl2pPr>
            <a:lvl3pPr>
              <a:defRPr sz="2800"/>
            </a:lvl3pPr>
            <a:lvl4pPr>
              <a:defRPr sz="2400"/>
            </a:lvl4pPr>
            <a:lvl5pPr>
              <a:defRPr sz="2400"/>
            </a:lvl5pPr>
            <a:lvl6pPr>
              <a:defRPr sz="2400"/>
            </a:lvl6pPr>
            <a:lvl7pPr>
              <a:defRPr sz="2400"/>
            </a:lvl7pPr>
            <a:lvl8pPr>
              <a:defRPr sz="2400"/>
            </a:lvl8pPr>
            <a:lvl9pPr>
              <a:defRPr sz="2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40082" y="2009145"/>
            <a:ext cx="4211638" cy="6567488"/>
          </a:xfrm>
        </p:spPr>
        <p:txBody>
          <a:bodyPr/>
          <a:lstStyle>
            <a:lvl1pPr marL="0" indent="0">
              <a:buNone/>
              <a:defRPr sz="1600"/>
            </a:lvl1pPr>
            <a:lvl2pPr marL="537667" indent="0">
              <a:buNone/>
              <a:defRPr sz="1400"/>
            </a:lvl2pPr>
            <a:lvl3pPr marL="1075334" indent="0">
              <a:buNone/>
              <a:defRPr sz="1200"/>
            </a:lvl3pPr>
            <a:lvl4pPr marL="1613002" indent="0">
              <a:buNone/>
              <a:defRPr sz="1100"/>
            </a:lvl4pPr>
            <a:lvl5pPr marL="2150669" indent="0">
              <a:buNone/>
              <a:defRPr sz="1100"/>
            </a:lvl5pPr>
            <a:lvl6pPr marL="2688336" indent="0">
              <a:buNone/>
              <a:defRPr sz="1100"/>
            </a:lvl6pPr>
            <a:lvl7pPr marL="3226003" indent="0">
              <a:buNone/>
              <a:defRPr sz="1100"/>
            </a:lvl7pPr>
            <a:lvl8pPr marL="3763670" indent="0">
              <a:buNone/>
              <a:defRPr sz="1100"/>
            </a:lvl8pPr>
            <a:lvl9pPr marL="4301338" indent="0">
              <a:buNone/>
              <a:defRPr sz="11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A33F7614-9FBB-4FCA-9462-90501EFED06F}" type="datetime1">
              <a:rPr lang="ru-RU" smtClean="0">
                <a:solidFill>
                  <a:prstClr val="black">
                    <a:tint val="75000"/>
                  </a:prstClr>
                </a:solidFill>
              </a:rPr>
              <a:pPr>
                <a:defRPr/>
              </a:pPr>
              <a:t>18.09.2018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060EB9F3-39CE-44E7-B9F9-66414ECE5524}"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794486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9203" y="6720840"/>
            <a:ext cx="7680960" cy="793433"/>
          </a:xfrm>
        </p:spPr>
        <p:txBody>
          <a:bodyPr anchor="b"/>
          <a:lstStyle>
            <a:lvl1pPr algn="l">
              <a:defRPr sz="2400" b="1"/>
            </a:lvl1pPr>
          </a:lstStyle>
          <a:p>
            <a:r>
              <a:rPr lang="ru-RU" smtClean="0"/>
              <a:t>Образец заголовка</a:t>
            </a:r>
            <a:endParaRPr lang="ru-RU"/>
          </a:p>
        </p:txBody>
      </p:sp>
      <p:sp>
        <p:nvSpPr>
          <p:cNvPr id="3" name="Рисунок 2"/>
          <p:cNvSpPr>
            <a:spLocks noGrp="1"/>
          </p:cNvSpPr>
          <p:nvPr>
            <p:ph type="pic" idx="1"/>
          </p:nvPr>
        </p:nvSpPr>
        <p:spPr>
          <a:xfrm>
            <a:off x="2509203" y="857885"/>
            <a:ext cx="7680960" cy="5760720"/>
          </a:xfrm>
        </p:spPr>
        <p:txBody>
          <a:bodyPr/>
          <a:lstStyle>
            <a:lvl1pPr marL="0" indent="0">
              <a:buNone/>
              <a:defRPr sz="3800"/>
            </a:lvl1pPr>
            <a:lvl2pPr marL="537667" indent="0">
              <a:buNone/>
              <a:defRPr sz="3300"/>
            </a:lvl2pPr>
            <a:lvl3pPr marL="1075334" indent="0">
              <a:buNone/>
              <a:defRPr sz="2800"/>
            </a:lvl3pPr>
            <a:lvl4pPr marL="1613002" indent="0">
              <a:buNone/>
              <a:defRPr sz="2400"/>
            </a:lvl4pPr>
            <a:lvl5pPr marL="2150669" indent="0">
              <a:buNone/>
              <a:defRPr sz="2400"/>
            </a:lvl5pPr>
            <a:lvl6pPr marL="2688336" indent="0">
              <a:buNone/>
              <a:defRPr sz="2400"/>
            </a:lvl6pPr>
            <a:lvl7pPr marL="3226003" indent="0">
              <a:buNone/>
              <a:defRPr sz="2400"/>
            </a:lvl7pPr>
            <a:lvl8pPr marL="3763670" indent="0">
              <a:buNone/>
              <a:defRPr sz="2400"/>
            </a:lvl8pPr>
            <a:lvl9pPr marL="4301338" indent="0">
              <a:buNone/>
              <a:defRPr sz="2400"/>
            </a:lvl9pPr>
          </a:lstStyle>
          <a:p>
            <a:endParaRPr lang="ru-RU"/>
          </a:p>
        </p:txBody>
      </p:sp>
      <p:sp>
        <p:nvSpPr>
          <p:cNvPr id="4" name="Текст 3"/>
          <p:cNvSpPr>
            <a:spLocks noGrp="1"/>
          </p:cNvSpPr>
          <p:nvPr>
            <p:ph type="body" sz="half" idx="2"/>
          </p:nvPr>
        </p:nvSpPr>
        <p:spPr>
          <a:xfrm>
            <a:off x="2509203" y="7514273"/>
            <a:ext cx="7680960" cy="1126807"/>
          </a:xfrm>
        </p:spPr>
        <p:txBody>
          <a:bodyPr/>
          <a:lstStyle>
            <a:lvl1pPr marL="0" indent="0">
              <a:buNone/>
              <a:defRPr sz="1600"/>
            </a:lvl1pPr>
            <a:lvl2pPr marL="537667" indent="0">
              <a:buNone/>
              <a:defRPr sz="1400"/>
            </a:lvl2pPr>
            <a:lvl3pPr marL="1075334" indent="0">
              <a:buNone/>
              <a:defRPr sz="1200"/>
            </a:lvl3pPr>
            <a:lvl4pPr marL="1613002" indent="0">
              <a:buNone/>
              <a:defRPr sz="1100"/>
            </a:lvl4pPr>
            <a:lvl5pPr marL="2150669" indent="0">
              <a:buNone/>
              <a:defRPr sz="1100"/>
            </a:lvl5pPr>
            <a:lvl6pPr marL="2688336" indent="0">
              <a:buNone/>
              <a:defRPr sz="1100"/>
            </a:lvl6pPr>
            <a:lvl7pPr marL="3226003" indent="0">
              <a:buNone/>
              <a:defRPr sz="1100"/>
            </a:lvl7pPr>
            <a:lvl8pPr marL="3763670" indent="0">
              <a:buNone/>
              <a:defRPr sz="1100"/>
            </a:lvl8pPr>
            <a:lvl9pPr marL="4301338" indent="0">
              <a:buNone/>
              <a:defRPr sz="11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344E31A9-CBA2-4A0B-B696-878B475EEAB2}" type="datetime1">
              <a:rPr lang="ru-RU" smtClean="0">
                <a:solidFill>
                  <a:prstClr val="black">
                    <a:tint val="75000"/>
                  </a:prstClr>
                </a:solidFill>
              </a:rPr>
              <a:pPr>
                <a:defRPr/>
              </a:pPr>
              <a:t>18.09.2018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2B2B362C-59B7-4224-B209-68A5E34A71CF}"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219584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BF70EEF2-CB80-40F0-B63F-8AAC69D0F3F5}"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918EBDE8-C4F5-46D8-A81D-B6AF711C3B2B}"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997318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2374880" y="384498"/>
            <a:ext cx="3840480" cy="819213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53440" y="384498"/>
            <a:ext cx="11308080" cy="819213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116B77B3-1EAA-4FF0-B227-6B14348E690C}"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C499F1A9-CE99-4E9B-9B96-ACE372EA209C}"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2405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80110" y="511177"/>
            <a:ext cx="1104138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650" tIns="54824" rIns="109650" bIns="54824"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80110" y="2555875"/>
            <a:ext cx="11041380" cy="609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650" tIns="54824" rIns="109650" bIns="54824"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80110" y="8898906"/>
            <a:ext cx="2880360" cy="511175"/>
          </a:xfrm>
          <a:prstGeom prst="rect">
            <a:avLst/>
          </a:prstGeom>
        </p:spPr>
        <p:txBody>
          <a:bodyPr vert="horz" lIns="109650" tIns="54824" rIns="109650" bIns="54824" rtlCol="0" anchor="ctr"/>
          <a:lstStyle>
            <a:lvl1pPr algn="l" fontAlgn="auto">
              <a:spcBef>
                <a:spcPts val="0"/>
              </a:spcBef>
              <a:spcAft>
                <a:spcPts val="0"/>
              </a:spcAft>
              <a:defRPr sz="1400">
                <a:solidFill>
                  <a:schemeClr val="tx1">
                    <a:tint val="75000"/>
                  </a:schemeClr>
                </a:solidFill>
                <a:latin typeface="+mn-lt"/>
                <a:cs typeface="+mn-cs"/>
              </a:defRPr>
            </a:lvl1pPr>
          </a:lstStyle>
          <a:p>
            <a:pPr>
              <a:defRPr/>
            </a:pPr>
            <a:r>
              <a:rPr lang="ru-RU" smtClean="0"/>
              <a:t>10.02.2016</a:t>
            </a:r>
            <a:endParaRPr lang="ru-RU"/>
          </a:p>
        </p:txBody>
      </p:sp>
      <p:sp>
        <p:nvSpPr>
          <p:cNvPr id="5" name="Нижний колонтитул 4"/>
          <p:cNvSpPr>
            <a:spLocks noGrp="1"/>
          </p:cNvSpPr>
          <p:nvPr>
            <p:ph type="ftr" sz="quarter" idx="3"/>
          </p:nvPr>
        </p:nvSpPr>
        <p:spPr>
          <a:xfrm>
            <a:off x="4240530" y="8898906"/>
            <a:ext cx="4320540" cy="511175"/>
          </a:xfrm>
          <a:prstGeom prst="rect">
            <a:avLst/>
          </a:prstGeom>
        </p:spPr>
        <p:txBody>
          <a:bodyPr vert="horz" lIns="109650" tIns="54824" rIns="109650" bIns="54824" rtlCol="0" anchor="ctr"/>
          <a:lstStyle>
            <a:lvl1pPr algn="ctr" fontAlgn="auto">
              <a:spcBef>
                <a:spcPts val="0"/>
              </a:spcBef>
              <a:spcAft>
                <a:spcPts val="0"/>
              </a:spcAft>
              <a:defRPr sz="14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9041130" y="8898906"/>
            <a:ext cx="2880360" cy="511175"/>
          </a:xfrm>
          <a:prstGeom prst="rect">
            <a:avLst/>
          </a:prstGeom>
        </p:spPr>
        <p:txBody>
          <a:bodyPr vert="horz" lIns="109650" tIns="54824" rIns="109650" bIns="54824" rtlCol="0" anchor="ctr"/>
          <a:lstStyle>
            <a:lvl1pPr algn="r" fontAlgn="auto">
              <a:spcBef>
                <a:spcPts val="0"/>
              </a:spcBef>
              <a:spcAft>
                <a:spcPts val="0"/>
              </a:spcAft>
              <a:defRPr sz="1400">
                <a:solidFill>
                  <a:schemeClr val="tx1">
                    <a:tint val="75000"/>
                  </a:schemeClr>
                </a:solidFill>
                <a:latin typeface="+mn-lt"/>
                <a:cs typeface="+mn-cs"/>
              </a:defRPr>
            </a:lvl1pPr>
          </a:lstStyle>
          <a:p>
            <a:pPr>
              <a:defRPr/>
            </a:pPr>
            <a:fld id="{1AF6D111-74A9-45D9-ADCC-62D41ADA5A7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lnSpc>
          <a:spcPct val="90000"/>
        </a:lnSpc>
        <a:spcBef>
          <a:spcPct val="0"/>
        </a:spcBef>
        <a:spcAft>
          <a:spcPct val="0"/>
        </a:spcAft>
        <a:defRPr sz="5300" kern="1200">
          <a:solidFill>
            <a:schemeClr val="tx1"/>
          </a:solidFill>
          <a:latin typeface="+mj-lt"/>
          <a:ea typeface="+mj-ea"/>
          <a:cs typeface="+mj-cs"/>
        </a:defRPr>
      </a:lvl1pPr>
      <a:lvl2pPr algn="l" rtl="0" eaLnBrk="0" fontAlgn="base" hangingPunct="0">
        <a:lnSpc>
          <a:spcPct val="90000"/>
        </a:lnSpc>
        <a:spcBef>
          <a:spcPct val="0"/>
        </a:spcBef>
        <a:spcAft>
          <a:spcPct val="0"/>
        </a:spcAft>
        <a:defRPr sz="5300">
          <a:solidFill>
            <a:schemeClr val="tx1"/>
          </a:solidFill>
          <a:latin typeface="Calibri Light" pitchFamily="34" charset="0"/>
        </a:defRPr>
      </a:lvl2pPr>
      <a:lvl3pPr algn="l" rtl="0" eaLnBrk="0" fontAlgn="base" hangingPunct="0">
        <a:lnSpc>
          <a:spcPct val="90000"/>
        </a:lnSpc>
        <a:spcBef>
          <a:spcPct val="0"/>
        </a:spcBef>
        <a:spcAft>
          <a:spcPct val="0"/>
        </a:spcAft>
        <a:defRPr sz="5300">
          <a:solidFill>
            <a:schemeClr val="tx1"/>
          </a:solidFill>
          <a:latin typeface="Calibri Light" pitchFamily="34" charset="0"/>
        </a:defRPr>
      </a:lvl3pPr>
      <a:lvl4pPr algn="l" rtl="0" eaLnBrk="0" fontAlgn="base" hangingPunct="0">
        <a:lnSpc>
          <a:spcPct val="90000"/>
        </a:lnSpc>
        <a:spcBef>
          <a:spcPct val="0"/>
        </a:spcBef>
        <a:spcAft>
          <a:spcPct val="0"/>
        </a:spcAft>
        <a:defRPr sz="5300">
          <a:solidFill>
            <a:schemeClr val="tx1"/>
          </a:solidFill>
          <a:latin typeface="Calibri Light" pitchFamily="34" charset="0"/>
        </a:defRPr>
      </a:lvl4pPr>
      <a:lvl5pPr algn="l" rtl="0" eaLnBrk="0" fontAlgn="base" hangingPunct="0">
        <a:lnSpc>
          <a:spcPct val="90000"/>
        </a:lnSpc>
        <a:spcBef>
          <a:spcPct val="0"/>
        </a:spcBef>
        <a:spcAft>
          <a:spcPct val="0"/>
        </a:spcAft>
        <a:defRPr sz="5300">
          <a:solidFill>
            <a:schemeClr val="tx1"/>
          </a:solidFill>
          <a:latin typeface="Calibri Light" pitchFamily="34" charset="0"/>
        </a:defRPr>
      </a:lvl5pPr>
      <a:lvl6pPr marL="548244" algn="l" rtl="0" fontAlgn="base">
        <a:lnSpc>
          <a:spcPct val="90000"/>
        </a:lnSpc>
        <a:spcBef>
          <a:spcPct val="0"/>
        </a:spcBef>
        <a:spcAft>
          <a:spcPct val="0"/>
        </a:spcAft>
        <a:defRPr sz="5300">
          <a:solidFill>
            <a:schemeClr val="tx1"/>
          </a:solidFill>
          <a:latin typeface="Calibri Light" pitchFamily="34" charset="0"/>
        </a:defRPr>
      </a:lvl6pPr>
      <a:lvl7pPr marL="1096488" algn="l" rtl="0" fontAlgn="base">
        <a:lnSpc>
          <a:spcPct val="90000"/>
        </a:lnSpc>
        <a:spcBef>
          <a:spcPct val="0"/>
        </a:spcBef>
        <a:spcAft>
          <a:spcPct val="0"/>
        </a:spcAft>
        <a:defRPr sz="5300">
          <a:solidFill>
            <a:schemeClr val="tx1"/>
          </a:solidFill>
          <a:latin typeface="Calibri Light" pitchFamily="34" charset="0"/>
        </a:defRPr>
      </a:lvl7pPr>
      <a:lvl8pPr marL="1644732" algn="l" rtl="0" fontAlgn="base">
        <a:lnSpc>
          <a:spcPct val="90000"/>
        </a:lnSpc>
        <a:spcBef>
          <a:spcPct val="0"/>
        </a:spcBef>
        <a:spcAft>
          <a:spcPct val="0"/>
        </a:spcAft>
        <a:defRPr sz="5300">
          <a:solidFill>
            <a:schemeClr val="tx1"/>
          </a:solidFill>
          <a:latin typeface="Calibri Light" pitchFamily="34" charset="0"/>
        </a:defRPr>
      </a:lvl8pPr>
      <a:lvl9pPr marL="2192977" algn="l" rtl="0" fontAlgn="base">
        <a:lnSpc>
          <a:spcPct val="90000"/>
        </a:lnSpc>
        <a:spcBef>
          <a:spcPct val="0"/>
        </a:spcBef>
        <a:spcAft>
          <a:spcPct val="0"/>
        </a:spcAft>
        <a:defRPr sz="5300">
          <a:solidFill>
            <a:schemeClr val="tx1"/>
          </a:solidFill>
          <a:latin typeface="Calibri Light" pitchFamily="34" charset="0"/>
        </a:defRPr>
      </a:lvl9pPr>
    </p:titleStyle>
    <p:bodyStyle>
      <a:lvl1pPr marL="274122" indent="-274122" algn="l" rtl="0" eaLnBrk="0" fontAlgn="base" hangingPunct="0">
        <a:lnSpc>
          <a:spcPct val="90000"/>
        </a:lnSpc>
        <a:spcBef>
          <a:spcPts val="1200"/>
        </a:spcBef>
        <a:spcAft>
          <a:spcPct val="0"/>
        </a:spcAft>
        <a:buFont typeface="Arial" charset="0"/>
        <a:buChar char="•"/>
        <a:defRPr sz="3400" kern="1200">
          <a:solidFill>
            <a:schemeClr val="tx1"/>
          </a:solidFill>
          <a:latin typeface="+mn-lt"/>
          <a:ea typeface="+mn-ea"/>
          <a:cs typeface="+mn-cs"/>
        </a:defRPr>
      </a:lvl1pPr>
      <a:lvl2pPr marL="822366" indent="-274122" algn="l" rtl="0" eaLnBrk="0" fontAlgn="base" hangingPunct="0">
        <a:lnSpc>
          <a:spcPct val="90000"/>
        </a:lnSpc>
        <a:spcBef>
          <a:spcPts val="600"/>
        </a:spcBef>
        <a:spcAft>
          <a:spcPct val="0"/>
        </a:spcAft>
        <a:buFont typeface="Arial" charset="0"/>
        <a:buChar char="•"/>
        <a:defRPr sz="2900" kern="1200">
          <a:solidFill>
            <a:schemeClr val="tx1"/>
          </a:solidFill>
          <a:latin typeface="+mn-lt"/>
          <a:ea typeface="+mn-ea"/>
          <a:cs typeface="+mn-cs"/>
        </a:defRPr>
      </a:lvl2pPr>
      <a:lvl3pPr marL="1370610" indent="-274122" algn="l" rtl="0" eaLnBrk="0" fontAlgn="base" hangingPunct="0">
        <a:lnSpc>
          <a:spcPct val="90000"/>
        </a:lnSpc>
        <a:spcBef>
          <a:spcPts val="600"/>
        </a:spcBef>
        <a:spcAft>
          <a:spcPct val="0"/>
        </a:spcAft>
        <a:buFont typeface="Arial" charset="0"/>
        <a:buChar char="•"/>
        <a:defRPr sz="2400" kern="1200">
          <a:solidFill>
            <a:schemeClr val="tx1"/>
          </a:solidFill>
          <a:latin typeface="+mn-lt"/>
          <a:ea typeface="+mn-ea"/>
          <a:cs typeface="+mn-cs"/>
        </a:defRPr>
      </a:lvl3pPr>
      <a:lvl4pPr marL="1918855" indent="-274122" algn="l" rtl="0" eaLnBrk="0" fontAlgn="base" hangingPunct="0">
        <a:lnSpc>
          <a:spcPct val="90000"/>
        </a:lnSpc>
        <a:spcBef>
          <a:spcPts val="600"/>
        </a:spcBef>
        <a:spcAft>
          <a:spcPct val="0"/>
        </a:spcAft>
        <a:buFont typeface="Arial" charset="0"/>
        <a:buChar char="•"/>
        <a:defRPr sz="2400" kern="1200">
          <a:solidFill>
            <a:schemeClr val="tx1"/>
          </a:solidFill>
          <a:latin typeface="+mn-lt"/>
          <a:ea typeface="+mn-ea"/>
          <a:cs typeface="+mn-cs"/>
        </a:defRPr>
      </a:lvl4pPr>
      <a:lvl5pPr marL="2467099" indent="-274122" algn="l" rtl="0" eaLnBrk="0" fontAlgn="base" hangingPunct="0">
        <a:lnSpc>
          <a:spcPct val="90000"/>
        </a:lnSpc>
        <a:spcBef>
          <a:spcPts val="600"/>
        </a:spcBef>
        <a:spcAft>
          <a:spcPct val="0"/>
        </a:spcAft>
        <a:buFont typeface="Arial" charset="0"/>
        <a:buChar char="•"/>
        <a:defRPr sz="2400" kern="1200">
          <a:solidFill>
            <a:schemeClr val="tx1"/>
          </a:solidFill>
          <a:latin typeface="+mn-lt"/>
          <a:ea typeface="+mn-ea"/>
          <a:cs typeface="+mn-cs"/>
        </a:defRPr>
      </a:lvl5pPr>
      <a:lvl6pPr marL="3015343" indent="-274122" algn="l" defTabSz="1096488"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3586" indent="-274122" algn="l" defTabSz="1096488"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1830" indent="-274122" algn="l" defTabSz="1096488"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0075" indent="-274122" algn="l" defTabSz="1096488"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ru-RU"/>
      </a:defPPr>
      <a:lvl1pPr marL="0" algn="l" defTabSz="1096488" rtl="0" eaLnBrk="1" latinLnBrk="0" hangingPunct="1">
        <a:defRPr sz="2200" kern="1200">
          <a:solidFill>
            <a:schemeClr val="tx1"/>
          </a:solidFill>
          <a:latin typeface="+mn-lt"/>
          <a:ea typeface="+mn-ea"/>
          <a:cs typeface="+mn-cs"/>
        </a:defRPr>
      </a:lvl1pPr>
      <a:lvl2pPr marL="548244" algn="l" defTabSz="1096488" rtl="0" eaLnBrk="1" latinLnBrk="0" hangingPunct="1">
        <a:defRPr sz="2200" kern="1200">
          <a:solidFill>
            <a:schemeClr val="tx1"/>
          </a:solidFill>
          <a:latin typeface="+mn-lt"/>
          <a:ea typeface="+mn-ea"/>
          <a:cs typeface="+mn-cs"/>
        </a:defRPr>
      </a:lvl2pPr>
      <a:lvl3pPr marL="1096488" algn="l" defTabSz="1096488" rtl="0" eaLnBrk="1" latinLnBrk="0" hangingPunct="1">
        <a:defRPr sz="2200" kern="1200">
          <a:solidFill>
            <a:schemeClr val="tx1"/>
          </a:solidFill>
          <a:latin typeface="+mn-lt"/>
          <a:ea typeface="+mn-ea"/>
          <a:cs typeface="+mn-cs"/>
        </a:defRPr>
      </a:lvl3pPr>
      <a:lvl4pPr marL="1644732" algn="l" defTabSz="1096488" rtl="0" eaLnBrk="1" latinLnBrk="0" hangingPunct="1">
        <a:defRPr sz="2200" kern="1200">
          <a:solidFill>
            <a:schemeClr val="tx1"/>
          </a:solidFill>
          <a:latin typeface="+mn-lt"/>
          <a:ea typeface="+mn-ea"/>
          <a:cs typeface="+mn-cs"/>
        </a:defRPr>
      </a:lvl4pPr>
      <a:lvl5pPr marL="2192977" algn="l" defTabSz="1096488" rtl="0" eaLnBrk="1" latinLnBrk="0" hangingPunct="1">
        <a:defRPr sz="2200" kern="1200">
          <a:solidFill>
            <a:schemeClr val="tx1"/>
          </a:solidFill>
          <a:latin typeface="+mn-lt"/>
          <a:ea typeface="+mn-ea"/>
          <a:cs typeface="+mn-cs"/>
        </a:defRPr>
      </a:lvl5pPr>
      <a:lvl6pPr marL="2741221" algn="l" defTabSz="1096488" rtl="0" eaLnBrk="1" latinLnBrk="0" hangingPunct="1">
        <a:defRPr sz="2200" kern="1200">
          <a:solidFill>
            <a:schemeClr val="tx1"/>
          </a:solidFill>
          <a:latin typeface="+mn-lt"/>
          <a:ea typeface="+mn-ea"/>
          <a:cs typeface="+mn-cs"/>
        </a:defRPr>
      </a:lvl6pPr>
      <a:lvl7pPr marL="3289465" algn="l" defTabSz="1096488" rtl="0" eaLnBrk="1" latinLnBrk="0" hangingPunct="1">
        <a:defRPr sz="2200" kern="1200">
          <a:solidFill>
            <a:schemeClr val="tx1"/>
          </a:solidFill>
          <a:latin typeface="+mn-lt"/>
          <a:ea typeface="+mn-ea"/>
          <a:cs typeface="+mn-cs"/>
        </a:defRPr>
      </a:lvl7pPr>
      <a:lvl8pPr marL="3837709" algn="l" defTabSz="1096488" rtl="0" eaLnBrk="1" latinLnBrk="0" hangingPunct="1">
        <a:defRPr sz="2200" kern="1200">
          <a:solidFill>
            <a:schemeClr val="tx1"/>
          </a:solidFill>
          <a:latin typeface="+mn-lt"/>
          <a:ea typeface="+mn-ea"/>
          <a:cs typeface="+mn-cs"/>
        </a:defRPr>
      </a:lvl8pPr>
      <a:lvl9pPr marL="4385953" algn="l" defTabSz="1096488"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80111" y="511181"/>
            <a:ext cx="1104138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7204" tIns="53608" rIns="107204" bIns="53608"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80111" y="2555875"/>
            <a:ext cx="11041380" cy="609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7204" tIns="53608" rIns="107204" bIns="53608"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80110" y="8898976"/>
            <a:ext cx="2880360" cy="511175"/>
          </a:xfrm>
          <a:prstGeom prst="rect">
            <a:avLst/>
          </a:prstGeom>
        </p:spPr>
        <p:txBody>
          <a:bodyPr vert="horz" lIns="107204" tIns="53608" rIns="107204" bIns="53608" rtlCol="0" anchor="ctr"/>
          <a:lstStyle>
            <a:lvl1pPr algn="l" fontAlgn="auto">
              <a:spcBef>
                <a:spcPts val="0"/>
              </a:spcBef>
              <a:spcAft>
                <a:spcPts val="0"/>
              </a:spcAft>
              <a:defRPr sz="1400">
                <a:solidFill>
                  <a:schemeClr val="tx1">
                    <a:tint val="75000"/>
                  </a:schemeClr>
                </a:solidFill>
                <a:latin typeface="+mn-lt"/>
                <a:cs typeface="+mn-cs"/>
              </a:defRPr>
            </a:lvl1pPr>
          </a:lstStyle>
          <a:p>
            <a:pPr>
              <a:defRPr/>
            </a:pPr>
            <a:fld id="{458F31DD-E171-40ED-9F8A-75ADE219A475}"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240531" y="8898976"/>
            <a:ext cx="4320540" cy="511175"/>
          </a:xfrm>
          <a:prstGeom prst="rect">
            <a:avLst/>
          </a:prstGeom>
        </p:spPr>
        <p:txBody>
          <a:bodyPr vert="horz" lIns="107204" tIns="53608" rIns="107204" bIns="53608" rtlCol="0" anchor="ctr"/>
          <a:lstStyle>
            <a:lvl1pPr algn="ctr" fontAlgn="auto">
              <a:spcBef>
                <a:spcPts val="0"/>
              </a:spcBef>
              <a:spcAft>
                <a:spcPts val="0"/>
              </a:spcAft>
              <a:defRPr sz="14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9041130" y="8898976"/>
            <a:ext cx="2880360" cy="511175"/>
          </a:xfrm>
          <a:prstGeom prst="rect">
            <a:avLst/>
          </a:prstGeom>
        </p:spPr>
        <p:txBody>
          <a:bodyPr vert="horz" lIns="107204" tIns="53608" rIns="107204" bIns="53608" rtlCol="0" anchor="ctr"/>
          <a:lstStyle>
            <a:lvl1pPr algn="r" fontAlgn="auto">
              <a:spcBef>
                <a:spcPts val="0"/>
              </a:spcBef>
              <a:spcAft>
                <a:spcPts val="0"/>
              </a:spcAft>
              <a:defRPr sz="1400">
                <a:solidFill>
                  <a:schemeClr val="tx1">
                    <a:tint val="75000"/>
                  </a:schemeClr>
                </a:solidFill>
                <a:latin typeface="+mn-lt"/>
                <a:cs typeface="+mn-cs"/>
              </a:defRPr>
            </a:lvl1pPr>
          </a:lstStyle>
          <a:p>
            <a:pPr>
              <a:defRPr/>
            </a:pPr>
            <a:fld id="{1AF6D111-74A9-45D9-ADCC-62D41ADA5A7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3140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lnSpc>
          <a:spcPct val="90000"/>
        </a:lnSpc>
        <a:spcBef>
          <a:spcPct val="0"/>
        </a:spcBef>
        <a:spcAft>
          <a:spcPct val="0"/>
        </a:spcAft>
        <a:defRPr sz="5200" kern="1200">
          <a:solidFill>
            <a:schemeClr val="tx1"/>
          </a:solidFill>
          <a:latin typeface="+mj-lt"/>
          <a:ea typeface="+mj-ea"/>
          <a:cs typeface="+mj-cs"/>
        </a:defRPr>
      </a:lvl1pPr>
      <a:lvl2pPr algn="l" rtl="0" eaLnBrk="0" fontAlgn="base" hangingPunct="0">
        <a:lnSpc>
          <a:spcPct val="90000"/>
        </a:lnSpc>
        <a:spcBef>
          <a:spcPct val="0"/>
        </a:spcBef>
        <a:spcAft>
          <a:spcPct val="0"/>
        </a:spcAft>
        <a:defRPr sz="5200">
          <a:solidFill>
            <a:schemeClr val="tx1"/>
          </a:solidFill>
          <a:latin typeface="Calibri Light" pitchFamily="34" charset="0"/>
        </a:defRPr>
      </a:lvl2pPr>
      <a:lvl3pPr algn="l" rtl="0" eaLnBrk="0" fontAlgn="base" hangingPunct="0">
        <a:lnSpc>
          <a:spcPct val="90000"/>
        </a:lnSpc>
        <a:spcBef>
          <a:spcPct val="0"/>
        </a:spcBef>
        <a:spcAft>
          <a:spcPct val="0"/>
        </a:spcAft>
        <a:defRPr sz="5200">
          <a:solidFill>
            <a:schemeClr val="tx1"/>
          </a:solidFill>
          <a:latin typeface="Calibri Light" pitchFamily="34" charset="0"/>
        </a:defRPr>
      </a:lvl3pPr>
      <a:lvl4pPr algn="l" rtl="0" eaLnBrk="0" fontAlgn="base" hangingPunct="0">
        <a:lnSpc>
          <a:spcPct val="90000"/>
        </a:lnSpc>
        <a:spcBef>
          <a:spcPct val="0"/>
        </a:spcBef>
        <a:spcAft>
          <a:spcPct val="0"/>
        </a:spcAft>
        <a:defRPr sz="5200">
          <a:solidFill>
            <a:schemeClr val="tx1"/>
          </a:solidFill>
          <a:latin typeface="Calibri Light" pitchFamily="34" charset="0"/>
        </a:defRPr>
      </a:lvl4pPr>
      <a:lvl5pPr algn="l" rtl="0" eaLnBrk="0" fontAlgn="base" hangingPunct="0">
        <a:lnSpc>
          <a:spcPct val="90000"/>
        </a:lnSpc>
        <a:spcBef>
          <a:spcPct val="0"/>
        </a:spcBef>
        <a:spcAft>
          <a:spcPct val="0"/>
        </a:spcAft>
        <a:defRPr sz="5200">
          <a:solidFill>
            <a:schemeClr val="tx1"/>
          </a:solidFill>
          <a:latin typeface="Calibri Light" pitchFamily="34" charset="0"/>
        </a:defRPr>
      </a:lvl5pPr>
      <a:lvl6pPr marL="535991" algn="l" rtl="0" fontAlgn="base">
        <a:lnSpc>
          <a:spcPct val="90000"/>
        </a:lnSpc>
        <a:spcBef>
          <a:spcPct val="0"/>
        </a:spcBef>
        <a:spcAft>
          <a:spcPct val="0"/>
        </a:spcAft>
        <a:defRPr sz="5200">
          <a:solidFill>
            <a:schemeClr val="tx1"/>
          </a:solidFill>
          <a:latin typeface="Calibri Light" pitchFamily="34" charset="0"/>
        </a:defRPr>
      </a:lvl6pPr>
      <a:lvl7pPr marL="1072000" algn="l" rtl="0" fontAlgn="base">
        <a:lnSpc>
          <a:spcPct val="90000"/>
        </a:lnSpc>
        <a:spcBef>
          <a:spcPct val="0"/>
        </a:spcBef>
        <a:spcAft>
          <a:spcPct val="0"/>
        </a:spcAft>
        <a:defRPr sz="5200">
          <a:solidFill>
            <a:schemeClr val="tx1"/>
          </a:solidFill>
          <a:latin typeface="Calibri Light" pitchFamily="34" charset="0"/>
        </a:defRPr>
      </a:lvl7pPr>
      <a:lvl8pPr marL="1607992" algn="l" rtl="0" fontAlgn="base">
        <a:lnSpc>
          <a:spcPct val="90000"/>
        </a:lnSpc>
        <a:spcBef>
          <a:spcPct val="0"/>
        </a:spcBef>
        <a:spcAft>
          <a:spcPct val="0"/>
        </a:spcAft>
        <a:defRPr sz="5200">
          <a:solidFill>
            <a:schemeClr val="tx1"/>
          </a:solidFill>
          <a:latin typeface="Calibri Light" pitchFamily="34" charset="0"/>
        </a:defRPr>
      </a:lvl8pPr>
      <a:lvl9pPr marL="2143994" algn="l" rtl="0" fontAlgn="base">
        <a:lnSpc>
          <a:spcPct val="90000"/>
        </a:lnSpc>
        <a:spcBef>
          <a:spcPct val="0"/>
        </a:spcBef>
        <a:spcAft>
          <a:spcPct val="0"/>
        </a:spcAft>
        <a:defRPr sz="5200">
          <a:solidFill>
            <a:schemeClr val="tx1"/>
          </a:solidFill>
          <a:latin typeface="Calibri Light" pitchFamily="34" charset="0"/>
        </a:defRPr>
      </a:lvl9pPr>
    </p:titleStyle>
    <p:bodyStyle>
      <a:lvl1pPr marL="267989" indent="-267989" algn="l" rtl="0" eaLnBrk="0" fontAlgn="base" hangingPunct="0">
        <a:lnSpc>
          <a:spcPct val="90000"/>
        </a:lnSpc>
        <a:spcBef>
          <a:spcPts val="1176"/>
        </a:spcBef>
        <a:spcAft>
          <a:spcPct val="0"/>
        </a:spcAft>
        <a:buFont typeface="Arial" charset="0"/>
        <a:buChar char="•"/>
        <a:defRPr sz="3300" kern="1200">
          <a:solidFill>
            <a:schemeClr val="tx1"/>
          </a:solidFill>
          <a:latin typeface="+mn-lt"/>
          <a:ea typeface="+mn-ea"/>
          <a:cs typeface="+mn-cs"/>
        </a:defRPr>
      </a:lvl1pPr>
      <a:lvl2pPr marL="803998" indent="-267989" algn="l" rtl="0" eaLnBrk="0" fontAlgn="base" hangingPunct="0">
        <a:lnSpc>
          <a:spcPct val="90000"/>
        </a:lnSpc>
        <a:spcBef>
          <a:spcPts val="588"/>
        </a:spcBef>
        <a:spcAft>
          <a:spcPct val="0"/>
        </a:spcAft>
        <a:buFont typeface="Arial" charset="0"/>
        <a:buChar char="•"/>
        <a:defRPr sz="2800" kern="1200">
          <a:solidFill>
            <a:schemeClr val="tx1"/>
          </a:solidFill>
          <a:latin typeface="+mn-lt"/>
          <a:ea typeface="+mn-ea"/>
          <a:cs typeface="+mn-cs"/>
        </a:defRPr>
      </a:lvl2pPr>
      <a:lvl3pPr marL="1339987" indent="-267989" algn="l" rtl="0" eaLnBrk="0" fontAlgn="base" hangingPunct="0">
        <a:lnSpc>
          <a:spcPct val="90000"/>
        </a:lnSpc>
        <a:spcBef>
          <a:spcPts val="588"/>
        </a:spcBef>
        <a:spcAft>
          <a:spcPct val="0"/>
        </a:spcAft>
        <a:buFont typeface="Arial" charset="0"/>
        <a:buChar char="•"/>
        <a:defRPr sz="2400" kern="1200">
          <a:solidFill>
            <a:schemeClr val="tx1"/>
          </a:solidFill>
          <a:latin typeface="+mn-lt"/>
          <a:ea typeface="+mn-ea"/>
          <a:cs typeface="+mn-cs"/>
        </a:defRPr>
      </a:lvl3pPr>
      <a:lvl4pPr marL="1876001" indent="-267989" algn="l" rtl="0" eaLnBrk="0" fontAlgn="base" hangingPunct="0">
        <a:lnSpc>
          <a:spcPct val="90000"/>
        </a:lnSpc>
        <a:spcBef>
          <a:spcPts val="588"/>
        </a:spcBef>
        <a:spcAft>
          <a:spcPct val="0"/>
        </a:spcAft>
        <a:buFont typeface="Arial" charset="0"/>
        <a:buChar char="•"/>
        <a:defRPr sz="2400" kern="1200">
          <a:solidFill>
            <a:schemeClr val="tx1"/>
          </a:solidFill>
          <a:latin typeface="+mn-lt"/>
          <a:ea typeface="+mn-ea"/>
          <a:cs typeface="+mn-cs"/>
        </a:defRPr>
      </a:lvl4pPr>
      <a:lvl5pPr marL="2411987" indent="-267989" algn="l" rtl="0" eaLnBrk="0" fontAlgn="base" hangingPunct="0">
        <a:lnSpc>
          <a:spcPct val="90000"/>
        </a:lnSpc>
        <a:spcBef>
          <a:spcPts val="588"/>
        </a:spcBef>
        <a:spcAft>
          <a:spcPct val="0"/>
        </a:spcAft>
        <a:buFont typeface="Arial" charset="0"/>
        <a:buChar char="•"/>
        <a:defRPr sz="2400" kern="1200">
          <a:solidFill>
            <a:schemeClr val="tx1"/>
          </a:solidFill>
          <a:latin typeface="+mn-lt"/>
          <a:ea typeface="+mn-ea"/>
          <a:cs typeface="+mn-cs"/>
        </a:defRPr>
      </a:lvl5pPr>
      <a:lvl6pPr marL="2947970" indent="-267989" algn="l" defTabSz="1072000" rtl="0" eaLnBrk="1" latinLnBrk="0" hangingPunct="1">
        <a:lnSpc>
          <a:spcPct val="90000"/>
        </a:lnSpc>
        <a:spcBef>
          <a:spcPts val="588"/>
        </a:spcBef>
        <a:buFont typeface="Arial" panose="020B0604020202020204" pitchFamily="34" charset="0"/>
        <a:buChar char="•"/>
        <a:defRPr sz="2200" kern="1200">
          <a:solidFill>
            <a:schemeClr val="tx1"/>
          </a:solidFill>
          <a:latin typeface="+mn-lt"/>
          <a:ea typeface="+mn-ea"/>
          <a:cs typeface="+mn-cs"/>
        </a:defRPr>
      </a:lvl6pPr>
      <a:lvl7pPr marL="3483986" indent="-267989" algn="l" defTabSz="1072000" rtl="0" eaLnBrk="1" latinLnBrk="0" hangingPunct="1">
        <a:lnSpc>
          <a:spcPct val="90000"/>
        </a:lnSpc>
        <a:spcBef>
          <a:spcPts val="588"/>
        </a:spcBef>
        <a:buFont typeface="Arial" panose="020B0604020202020204" pitchFamily="34" charset="0"/>
        <a:buChar char="•"/>
        <a:defRPr sz="2200" kern="1200">
          <a:solidFill>
            <a:schemeClr val="tx1"/>
          </a:solidFill>
          <a:latin typeface="+mn-lt"/>
          <a:ea typeface="+mn-ea"/>
          <a:cs typeface="+mn-cs"/>
        </a:defRPr>
      </a:lvl7pPr>
      <a:lvl8pPr marL="4019978" indent="-267989" algn="l" defTabSz="1072000" rtl="0" eaLnBrk="1" latinLnBrk="0" hangingPunct="1">
        <a:lnSpc>
          <a:spcPct val="90000"/>
        </a:lnSpc>
        <a:spcBef>
          <a:spcPts val="588"/>
        </a:spcBef>
        <a:buFont typeface="Arial" panose="020B0604020202020204" pitchFamily="34" charset="0"/>
        <a:buChar char="•"/>
        <a:defRPr sz="2200" kern="1200">
          <a:solidFill>
            <a:schemeClr val="tx1"/>
          </a:solidFill>
          <a:latin typeface="+mn-lt"/>
          <a:ea typeface="+mn-ea"/>
          <a:cs typeface="+mn-cs"/>
        </a:defRPr>
      </a:lvl8pPr>
      <a:lvl9pPr marL="4555989" indent="-267989" algn="l" defTabSz="1072000" rtl="0" eaLnBrk="1" latinLnBrk="0" hangingPunct="1">
        <a:lnSpc>
          <a:spcPct val="90000"/>
        </a:lnSpc>
        <a:spcBef>
          <a:spcPts val="588"/>
        </a:spcBef>
        <a:buFont typeface="Arial" panose="020B0604020202020204" pitchFamily="34" charset="0"/>
        <a:buChar char="•"/>
        <a:defRPr sz="2200" kern="1200">
          <a:solidFill>
            <a:schemeClr val="tx1"/>
          </a:solidFill>
          <a:latin typeface="+mn-lt"/>
          <a:ea typeface="+mn-ea"/>
          <a:cs typeface="+mn-cs"/>
        </a:defRPr>
      </a:lvl9pPr>
    </p:bodyStyle>
    <p:otherStyle>
      <a:defPPr>
        <a:defRPr lang="ru-RU"/>
      </a:defPPr>
      <a:lvl1pPr marL="0" algn="l" defTabSz="1072000" rtl="0" eaLnBrk="1" latinLnBrk="0" hangingPunct="1">
        <a:defRPr sz="2200" kern="1200">
          <a:solidFill>
            <a:schemeClr val="tx1"/>
          </a:solidFill>
          <a:latin typeface="+mn-lt"/>
          <a:ea typeface="+mn-ea"/>
          <a:cs typeface="+mn-cs"/>
        </a:defRPr>
      </a:lvl1pPr>
      <a:lvl2pPr marL="535991" algn="l" defTabSz="1072000" rtl="0" eaLnBrk="1" latinLnBrk="0" hangingPunct="1">
        <a:defRPr sz="2200" kern="1200">
          <a:solidFill>
            <a:schemeClr val="tx1"/>
          </a:solidFill>
          <a:latin typeface="+mn-lt"/>
          <a:ea typeface="+mn-ea"/>
          <a:cs typeface="+mn-cs"/>
        </a:defRPr>
      </a:lvl2pPr>
      <a:lvl3pPr marL="1072000" algn="l" defTabSz="1072000" rtl="0" eaLnBrk="1" latinLnBrk="0" hangingPunct="1">
        <a:defRPr sz="2200" kern="1200">
          <a:solidFill>
            <a:schemeClr val="tx1"/>
          </a:solidFill>
          <a:latin typeface="+mn-lt"/>
          <a:ea typeface="+mn-ea"/>
          <a:cs typeface="+mn-cs"/>
        </a:defRPr>
      </a:lvl3pPr>
      <a:lvl4pPr marL="1607992" algn="l" defTabSz="1072000" rtl="0" eaLnBrk="1" latinLnBrk="0" hangingPunct="1">
        <a:defRPr sz="2200" kern="1200">
          <a:solidFill>
            <a:schemeClr val="tx1"/>
          </a:solidFill>
          <a:latin typeface="+mn-lt"/>
          <a:ea typeface="+mn-ea"/>
          <a:cs typeface="+mn-cs"/>
        </a:defRPr>
      </a:lvl4pPr>
      <a:lvl5pPr marL="2143994" algn="l" defTabSz="1072000" rtl="0" eaLnBrk="1" latinLnBrk="0" hangingPunct="1">
        <a:defRPr sz="2200" kern="1200">
          <a:solidFill>
            <a:schemeClr val="tx1"/>
          </a:solidFill>
          <a:latin typeface="+mn-lt"/>
          <a:ea typeface="+mn-ea"/>
          <a:cs typeface="+mn-cs"/>
        </a:defRPr>
      </a:lvl5pPr>
      <a:lvl6pPr marL="2679977" algn="l" defTabSz="1072000" rtl="0" eaLnBrk="1" latinLnBrk="0" hangingPunct="1">
        <a:defRPr sz="2200" kern="1200">
          <a:solidFill>
            <a:schemeClr val="tx1"/>
          </a:solidFill>
          <a:latin typeface="+mn-lt"/>
          <a:ea typeface="+mn-ea"/>
          <a:cs typeface="+mn-cs"/>
        </a:defRPr>
      </a:lvl6pPr>
      <a:lvl7pPr marL="3215987" algn="l" defTabSz="1072000" rtl="0" eaLnBrk="1" latinLnBrk="0" hangingPunct="1">
        <a:defRPr sz="2200" kern="1200">
          <a:solidFill>
            <a:schemeClr val="tx1"/>
          </a:solidFill>
          <a:latin typeface="+mn-lt"/>
          <a:ea typeface="+mn-ea"/>
          <a:cs typeface="+mn-cs"/>
        </a:defRPr>
      </a:lvl7pPr>
      <a:lvl8pPr marL="3751990" algn="l" defTabSz="1072000" rtl="0" eaLnBrk="1" latinLnBrk="0" hangingPunct="1">
        <a:defRPr sz="2200" kern="1200">
          <a:solidFill>
            <a:schemeClr val="tx1"/>
          </a:solidFill>
          <a:latin typeface="+mn-lt"/>
          <a:ea typeface="+mn-ea"/>
          <a:cs typeface="+mn-cs"/>
        </a:defRPr>
      </a:lvl8pPr>
      <a:lvl9pPr marL="4287982" algn="l" defTabSz="1072000" rtl="0" eaLnBrk="1" latinLnBrk="0" hangingPunct="1">
        <a:defRPr sz="2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80110" y="511177"/>
            <a:ext cx="1104138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593" tIns="54797" rIns="109593" bIns="54797"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80110" y="2555875"/>
            <a:ext cx="11041380" cy="609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593" tIns="54797" rIns="109593" bIns="54797"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80110" y="8898912"/>
            <a:ext cx="2880360" cy="511175"/>
          </a:xfrm>
          <a:prstGeom prst="rect">
            <a:avLst/>
          </a:prstGeom>
        </p:spPr>
        <p:txBody>
          <a:bodyPr vert="horz" lIns="109593" tIns="54797" rIns="109593" bIns="54797" rtlCol="0" anchor="ctr"/>
          <a:lstStyle>
            <a:lvl1pPr algn="l" fontAlgn="auto">
              <a:spcBef>
                <a:spcPts val="0"/>
              </a:spcBef>
              <a:spcAft>
                <a:spcPts val="0"/>
              </a:spcAft>
              <a:defRPr sz="14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4240530" y="8898912"/>
            <a:ext cx="4320540" cy="511175"/>
          </a:xfrm>
          <a:prstGeom prst="rect">
            <a:avLst/>
          </a:prstGeom>
        </p:spPr>
        <p:txBody>
          <a:bodyPr vert="horz" lIns="109593" tIns="54797" rIns="109593" bIns="54797" rtlCol="0" anchor="ctr"/>
          <a:lstStyle>
            <a:lvl1pPr algn="ctr" fontAlgn="auto">
              <a:spcBef>
                <a:spcPts val="0"/>
              </a:spcBef>
              <a:spcAft>
                <a:spcPts val="0"/>
              </a:spcAft>
              <a:defRPr sz="14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9041130" y="8898912"/>
            <a:ext cx="2880360" cy="511175"/>
          </a:xfrm>
          <a:prstGeom prst="rect">
            <a:avLst/>
          </a:prstGeom>
        </p:spPr>
        <p:txBody>
          <a:bodyPr vert="horz" lIns="109593" tIns="54797" rIns="109593" bIns="54797" rtlCol="0" anchor="ctr"/>
          <a:lstStyle>
            <a:lvl1pPr algn="r" fontAlgn="auto">
              <a:spcBef>
                <a:spcPts val="0"/>
              </a:spcBef>
              <a:spcAft>
                <a:spcPts val="0"/>
              </a:spcAft>
              <a:defRPr sz="1400">
                <a:solidFill>
                  <a:schemeClr val="tx1">
                    <a:tint val="75000"/>
                  </a:schemeClr>
                </a:solidFill>
                <a:latin typeface="+mn-lt"/>
                <a:cs typeface="+mn-cs"/>
              </a:defRPr>
            </a:lvl1pPr>
          </a:lstStyle>
          <a:p>
            <a:pPr>
              <a:defRPr/>
            </a:pPr>
            <a:fld id="{1AF6D111-74A9-45D9-ADCC-62D41ADA5A7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800669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0" fontAlgn="base" hangingPunct="0">
        <a:lnSpc>
          <a:spcPct val="90000"/>
        </a:lnSpc>
        <a:spcBef>
          <a:spcPct val="0"/>
        </a:spcBef>
        <a:spcAft>
          <a:spcPct val="0"/>
        </a:spcAft>
        <a:defRPr sz="5300" kern="1200">
          <a:solidFill>
            <a:schemeClr val="tx1"/>
          </a:solidFill>
          <a:latin typeface="+mj-lt"/>
          <a:ea typeface="+mj-ea"/>
          <a:cs typeface="+mj-cs"/>
        </a:defRPr>
      </a:lvl1pPr>
      <a:lvl2pPr algn="l" rtl="0" eaLnBrk="0" fontAlgn="base" hangingPunct="0">
        <a:lnSpc>
          <a:spcPct val="90000"/>
        </a:lnSpc>
        <a:spcBef>
          <a:spcPct val="0"/>
        </a:spcBef>
        <a:spcAft>
          <a:spcPct val="0"/>
        </a:spcAft>
        <a:defRPr sz="5300">
          <a:solidFill>
            <a:schemeClr val="tx1"/>
          </a:solidFill>
          <a:latin typeface="Calibri Light" pitchFamily="34" charset="0"/>
        </a:defRPr>
      </a:lvl2pPr>
      <a:lvl3pPr algn="l" rtl="0" eaLnBrk="0" fontAlgn="base" hangingPunct="0">
        <a:lnSpc>
          <a:spcPct val="90000"/>
        </a:lnSpc>
        <a:spcBef>
          <a:spcPct val="0"/>
        </a:spcBef>
        <a:spcAft>
          <a:spcPct val="0"/>
        </a:spcAft>
        <a:defRPr sz="5300">
          <a:solidFill>
            <a:schemeClr val="tx1"/>
          </a:solidFill>
          <a:latin typeface="Calibri Light" pitchFamily="34" charset="0"/>
        </a:defRPr>
      </a:lvl3pPr>
      <a:lvl4pPr algn="l" rtl="0" eaLnBrk="0" fontAlgn="base" hangingPunct="0">
        <a:lnSpc>
          <a:spcPct val="90000"/>
        </a:lnSpc>
        <a:spcBef>
          <a:spcPct val="0"/>
        </a:spcBef>
        <a:spcAft>
          <a:spcPct val="0"/>
        </a:spcAft>
        <a:defRPr sz="5300">
          <a:solidFill>
            <a:schemeClr val="tx1"/>
          </a:solidFill>
          <a:latin typeface="Calibri Light" pitchFamily="34" charset="0"/>
        </a:defRPr>
      </a:lvl4pPr>
      <a:lvl5pPr algn="l" rtl="0" eaLnBrk="0" fontAlgn="base" hangingPunct="0">
        <a:lnSpc>
          <a:spcPct val="90000"/>
        </a:lnSpc>
        <a:spcBef>
          <a:spcPct val="0"/>
        </a:spcBef>
        <a:spcAft>
          <a:spcPct val="0"/>
        </a:spcAft>
        <a:defRPr sz="5300">
          <a:solidFill>
            <a:schemeClr val="tx1"/>
          </a:solidFill>
          <a:latin typeface="Calibri Light" pitchFamily="34" charset="0"/>
        </a:defRPr>
      </a:lvl5pPr>
      <a:lvl6pPr marL="547982" algn="l" rtl="0" fontAlgn="base">
        <a:lnSpc>
          <a:spcPct val="90000"/>
        </a:lnSpc>
        <a:spcBef>
          <a:spcPct val="0"/>
        </a:spcBef>
        <a:spcAft>
          <a:spcPct val="0"/>
        </a:spcAft>
        <a:defRPr sz="5300">
          <a:solidFill>
            <a:schemeClr val="tx1"/>
          </a:solidFill>
          <a:latin typeface="Calibri Light" pitchFamily="34" charset="0"/>
        </a:defRPr>
      </a:lvl6pPr>
      <a:lvl7pPr marL="1095961" algn="l" rtl="0" fontAlgn="base">
        <a:lnSpc>
          <a:spcPct val="90000"/>
        </a:lnSpc>
        <a:spcBef>
          <a:spcPct val="0"/>
        </a:spcBef>
        <a:spcAft>
          <a:spcPct val="0"/>
        </a:spcAft>
        <a:defRPr sz="5300">
          <a:solidFill>
            <a:schemeClr val="tx1"/>
          </a:solidFill>
          <a:latin typeface="Calibri Light" pitchFamily="34" charset="0"/>
        </a:defRPr>
      </a:lvl7pPr>
      <a:lvl8pPr marL="1643942" algn="l" rtl="0" fontAlgn="base">
        <a:lnSpc>
          <a:spcPct val="90000"/>
        </a:lnSpc>
        <a:spcBef>
          <a:spcPct val="0"/>
        </a:spcBef>
        <a:spcAft>
          <a:spcPct val="0"/>
        </a:spcAft>
        <a:defRPr sz="5300">
          <a:solidFill>
            <a:schemeClr val="tx1"/>
          </a:solidFill>
          <a:latin typeface="Calibri Light" pitchFamily="34" charset="0"/>
        </a:defRPr>
      </a:lvl8pPr>
      <a:lvl9pPr marL="2191924" algn="l" rtl="0" fontAlgn="base">
        <a:lnSpc>
          <a:spcPct val="90000"/>
        </a:lnSpc>
        <a:spcBef>
          <a:spcPct val="0"/>
        </a:spcBef>
        <a:spcAft>
          <a:spcPct val="0"/>
        </a:spcAft>
        <a:defRPr sz="5300">
          <a:solidFill>
            <a:schemeClr val="tx1"/>
          </a:solidFill>
          <a:latin typeface="Calibri Light" pitchFamily="34" charset="0"/>
        </a:defRPr>
      </a:lvl9pPr>
    </p:titleStyle>
    <p:bodyStyle>
      <a:lvl1pPr marL="273992" indent="-273992" algn="l" rtl="0" eaLnBrk="0" fontAlgn="base" hangingPunct="0">
        <a:lnSpc>
          <a:spcPct val="90000"/>
        </a:lnSpc>
        <a:spcBef>
          <a:spcPts val="1200"/>
        </a:spcBef>
        <a:spcAft>
          <a:spcPct val="0"/>
        </a:spcAft>
        <a:buFont typeface="Arial" charset="0"/>
        <a:buChar char="•"/>
        <a:defRPr sz="3400" kern="1200">
          <a:solidFill>
            <a:schemeClr val="tx1"/>
          </a:solidFill>
          <a:latin typeface="+mn-lt"/>
          <a:ea typeface="+mn-ea"/>
          <a:cs typeface="+mn-cs"/>
        </a:defRPr>
      </a:lvl1pPr>
      <a:lvl2pPr marL="821973" indent="-273992" algn="l" rtl="0" eaLnBrk="0" fontAlgn="base" hangingPunct="0">
        <a:lnSpc>
          <a:spcPct val="90000"/>
        </a:lnSpc>
        <a:spcBef>
          <a:spcPts val="601"/>
        </a:spcBef>
        <a:spcAft>
          <a:spcPct val="0"/>
        </a:spcAft>
        <a:buFont typeface="Arial" charset="0"/>
        <a:buChar char="•"/>
        <a:defRPr sz="2900" kern="1200">
          <a:solidFill>
            <a:schemeClr val="tx1"/>
          </a:solidFill>
          <a:latin typeface="+mn-lt"/>
          <a:ea typeface="+mn-ea"/>
          <a:cs typeface="+mn-cs"/>
        </a:defRPr>
      </a:lvl2pPr>
      <a:lvl3pPr marL="1369951" indent="-273992" algn="l" rtl="0" eaLnBrk="0" fontAlgn="base" hangingPunct="0">
        <a:lnSpc>
          <a:spcPct val="90000"/>
        </a:lnSpc>
        <a:spcBef>
          <a:spcPts val="601"/>
        </a:spcBef>
        <a:spcAft>
          <a:spcPct val="0"/>
        </a:spcAft>
        <a:buFont typeface="Arial" charset="0"/>
        <a:buChar char="•"/>
        <a:defRPr sz="2400" kern="1200">
          <a:solidFill>
            <a:schemeClr val="tx1"/>
          </a:solidFill>
          <a:latin typeface="+mn-lt"/>
          <a:ea typeface="+mn-ea"/>
          <a:cs typeface="+mn-cs"/>
        </a:defRPr>
      </a:lvl3pPr>
      <a:lvl4pPr marL="1917933" indent="-273992" algn="l" rtl="0" eaLnBrk="0" fontAlgn="base" hangingPunct="0">
        <a:lnSpc>
          <a:spcPct val="90000"/>
        </a:lnSpc>
        <a:spcBef>
          <a:spcPts val="601"/>
        </a:spcBef>
        <a:spcAft>
          <a:spcPct val="0"/>
        </a:spcAft>
        <a:buFont typeface="Arial" charset="0"/>
        <a:buChar char="•"/>
        <a:defRPr sz="2400" kern="1200">
          <a:solidFill>
            <a:schemeClr val="tx1"/>
          </a:solidFill>
          <a:latin typeface="+mn-lt"/>
          <a:ea typeface="+mn-ea"/>
          <a:cs typeface="+mn-cs"/>
        </a:defRPr>
      </a:lvl4pPr>
      <a:lvl5pPr marL="2465913" indent="-273992" algn="l" rtl="0" eaLnBrk="0" fontAlgn="base" hangingPunct="0">
        <a:lnSpc>
          <a:spcPct val="90000"/>
        </a:lnSpc>
        <a:spcBef>
          <a:spcPts val="601"/>
        </a:spcBef>
        <a:spcAft>
          <a:spcPct val="0"/>
        </a:spcAft>
        <a:buFont typeface="Arial" charset="0"/>
        <a:buChar char="•"/>
        <a:defRPr sz="2400" kern="1200">
          <a:solidFill>
            <a:schemeClr val="tx1"/>
          </a:solidFill>
          <a:latin typeface="+mn-lt"/>
          <a:ea typeface="+mn-ea"/>
          <a:cs typeface="+mn-cs"/>
        </a:defRPr>
      </a:lvl5pPr>
      <a:lvl6pPr marL="3013895" indent="-273992" algn="l" defTabSz="1095961" rtl="0" eaLnBrk="1" latinLnBrk="0" hangingPunct="1">
        <a:lnSpc>
          <a:spcPct val="90000"/>
        </a:lnSpc>
        <a:spcBef>
          <a:spcPts val="601"/>
        </a:spcBef>
        <a:buFont typeface="Arial" panose="020B0604020202020204" pitchFamily="34" charset="0"/>
        <a:buChar char="•"/>
        <a:defRPr sz="2200" kern="1200">
          <a:solidFill>
            <a:schemeClr val="tx1"/>
          </a:solidFill>
          <a:latin typeface="+mn-lt"/>
          <a:ea typeface="+mn-ea"/>
          <a:cs typeface="+mn-cs"/>
        </a:defRPr>
      </a:lvl6pPr>
      <a:lvl7pPr marL="3561876" indent="-273992" algn="l" defTabSz="1095961" rtl="0" eaLnBrk="1" latinLnBrk="0" hangingPunct="1">
        <a:lnSpc>
          <a:spcPct val="90000"/>
        </a:lnSpc>
        <a:spcBef>
          <a:spcPts val="601"/>
        </a:spcBef>
        <a:buFont typeface="Arial" panose="020B0604020202020204" pitchFamily="34" charset="0"/>
        <a:buChar char="•"/>
        <a:defRPr sz="2200" kern="1200">
          <a:solidFill>
            <a:schemeClr val="tx1"/>
          </a:solidFill>
          <a:latin typeface="+mn-lt"/>
          <a:ea typeface="+mn-ea"/>
          <a:cs typeface="+mn-cs"/>
        </a:defRPr>
      </a:lvl7pPr>
      <a:lvl8pPr marL="4109857" indent="-273992" algn="l" defTabSz="1095961" rtl="0" eaLnBrk="1" latinLnBrk="0" hangingPunct="1">
        <a:lnSpc>
          <a:spcPct val="90000"/>
        </a:lnSpc>
        <a:spcBef>
          <a:spcPts val="601"/>
        </a:spcBef>
        <a:buFont typeface="Arial" panose="020B0604020202020204" pitchFamily="34" charset="0"/>
        <a:buChar char="•"/>
        <a:defRPr sz="2200" kern="1200">
          <a:solidFill>
            <a:schemeClr val="tx1"/>
          </a:solidFill>
          <a:latin typeface="+mn-lt"/>
          <a:ea typeface="+mn-ea"/>
          <a:cs typeface="+mn-cs"/>
        </a:defRPr>
      </a:lvl8pPr>
      <a:lvl9pPr marL="4657840" indent="-273992" algn="l" defTabSz="1095961" rtl="0" eaLnBrk="1" latinLnBrk="0" hangingPunct="1">
        <a:lnSpc>
          <a:spcPct val="90000"/>
        </a:lnSpc>
        <a:spcBef>
          <a:spcPts val="601"/>
        </a:spcBef>
        <a:buFont typeface="Arial" panose="020B0604020202020204" pitchFamily="34" charset="0"/>
        <a:buChar char="•"/>
        <a:defRPr sz="2200" kern="1200">
          <a:solidFill>
            <a:schemeClr val="tx1"/>
          </a:solidFill>
          <a:latin typeface="+mn-lt"/>
          <a:ea typeface="+mn-ea"/>
          <a:cs typeface="+mn-cs"/>
        </a:defRPr>
      </a:lvl9pPr>
    </p:bodyStyle>
    <p:otherStyle>
      <a:defPPr>
        <a:defRPr lang="ru-RU"/>
      </a:defPPr>
      <a:lvl1pPr marL="0" algn="l" defTabSz="1095961" rtl="0" eaLnBrk="1" latinLnBrk="0" hangingPunct="1">
        <a:defRPr sz="2200" kern="1200">
          <a:solidFill>
            <a:schemeClr val="tx1"/>
          </a:solidFill>
          <a:latin typeface="+mn-lt"/>
          <a:ea typeface="+mn-ea"/>
          <a:cs typeface="+mn-cs"/>
        </a:defRPr>
      </a:lvl1pPr>
      <a:lvl2pPr marL="547982" algn="l" defTabSz="1095961" rtl="0" eaLnBrk="1" latinLnBrk="0" hangingPunct="1">
        <a:defRPr sz="2200" kern="1200">
          <a:solidFill>
            <a:schemeClr val="tx1"/>
          </a:solidFill>
          <a:latin typeface="+mn-lt"/>
          <a:ea typeface="+mn-ea"/>
          <a:cs typeface="+mn-cs"/>
        </a:defRPr>
      </a:lvl2pPr>
      <a:lvl3pPr marL="1095961" algn="l" defTabSz="1095961" rtl="0" eaLnBrk="1" latinLnBrk="0" hangingPunct="1">
        <a:defRPr sz="2200" kern="1200">
          <a:solidFill>
            <a:schemeClr val="tx1"/>
          </a:solidFill>
          <a:latin typeface="+mn-lt"/>
          <a:ea typeface="+mn-ea"/>
          <a:cs typeface="+mn-cs"/>
        </a:defRPr>
      </a:lvl3pPr>
      <a:lvl4pPr marL="1643942" algn="l" defTabSz="1095961" rtl="0" eaLnBrk="1" latinLnBrk="0" hangingPunct="1">
        <a:defRPr sz="2200" kern="1200">
          <a:solidFill>
            <a:schemeClr val="tx1"/>
          </a:solidFill>
          <a:latin typeface="+mn-lt"/>
          <a:ea typeface="+mn-ea"/>
          <a:cs typeface="+mn-cs"/>
        </a:defRPr>
      </a:lvl4pPr>
      <a:lvl5pPr marL="2191924" algn="l" defTabSz="1095961" rtl="0" eaLnBrk="1" latinLnBrk="0" hangingPunct="1">
        <a:defRPr sz="2200" kern="1200">
          <a:solidFill>
            <a:schemeClr val="tx1"/>
          </a:solidFill>
          <a:latin typeface="+mn-lt"/>
          <a:ea typeface="+mn-ea"/>
          <a:cs typeface="+mn-cs"/>
        </a:defRPr>
      </a:lvl5pPr>
      <a:lvl6pPr marL="2739905" algn="l" defTabSz="1095961" rtl="0" eaLnBrk="1" latinLnBrk="0" hangingPunct="1">
        <a:defRPr sz="2200" kern="1200">
          <a:solidFill>
            <a:schemeClr val="tx1"/>
          </a:solidFill>
          <a:latin typeface="+mn-lt"/>
          <a:ea typeface="+mn-ea"/>
          <a:cs typeface="+mn-cs"/>
        </a:defRPr>
      </a:lvl6pPr>
      <a:lvl7pPr marL="3287887" algn="l" defTabSz="1095961" rtl="0" eaLnBrk="1" latinLnBrk="0" hangingPunct="1">
        <a:defRPr sz="2200" kern="1200">
          <a:solidFill>
            <a:schemeClr val="tx1"/>
          </a:solidFill>
          <a:latin typeface="+mn-lt"/>
          <a:ea typeface="+mn-ea"/>
          <a:cs typeface="+mn-cs"/>
        </a:defRPr>
      </a:lvl7pPr>
      <a:lvl8pPr marL="3835866" algn="l" defTabSz="1095961" rtl="0" eaLnBrk="1" latinLnBrk="0" hangingPunct="1">
        <a:defRPr sz="2200" kern="1200">
          <a:solidFill>
            <a:schemeClr val="tx1"/>
          </a:solidFill>
          <a:latin typeface="+mn-lt"/>
          <a:ea typeface="+mn-ea"/>
          <a:cs typeface="+mn-cs"/>
        </a:defRPr>
      </a:lvl8pPr>
      <a:lvl9pPr marL="4383847" algn="l" defTabSz="1095961" rtl="0" eaLnBrk="1" latinLnBrk="0" hangingPunct="1">
        <a:defRPr sz="2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0080" y="384493"/>
            <a:ext cx="11521440" cy="1600200"/>
          </a:xfrm>
          <a:prstGeom prst="rect">
            <a:avLst/>
          </a:prstGeom>
        </p:spPr>
        <p:txBody>
          <a:bodyPr vert="horz" lIns="107533" tIns="53767" rIns="107533" bIns="53767"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40080" y="2240285"/>
            <a:ext cx="11521440" cy="6336348"/>
          </a:xfrm>
          <a:prstGeom prst="rect">
            <a:avLst/>
          </a:prstGeom>
        </p:spPr>
        <p:txBody>
          <a:bodyPr vert="horz" lIns="107533" tIns="53767" rIns="107533" bIns="53767"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40080" y="8898895"/>
            <a:ext cx="2987040" cy="511175"/>
          </a:xfrm>
          <a:prstGeom prst="rect">
            <a:avLst/>
          </a:prstGeom>
        </p:spPr>
        <p:txBody>
          <a:bodyPr vert="horz" lIns="107533" tIns="53767" rIns="107533" bIns="53767" rtlCol="0" anchor="ctr"/>
          <a:lstStyle>
            <a:lvl1pPr algn="l">
              <a:defRPr sz="1400">
                <a:solidFill>
                  <a:schemeClr val="tx1">
                    <a:tint val="75000"/>
                  </a:schemeClr>
                </a:solidFill>
              </a:defRPr>
            </a:lvl1pPr>
          </a:lstStyle>
          <a:p>
            <a:pPr>
              <a:defRPr/>
            </a:pPr>
            <a:fld id="{BB1C20DA-73CF-4153-B3D1-558AA3000D9D}" type="datetime1">
              <a:rPr lang="ru-RU" smtClean="0">
                <a:solidFill>
                  <a:prstClr val="black">
                    <a:tint val="75000"/>
                  </a:prstClr>
                </a:solidFill>
              </a:rPr>
              <a:pPr>
                <a:defRPr/>
              </a:pPr>
              <a:t>18.09.2018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373880" y="8898895"/>
            <a:ext cx="4053840" cy="511175"/>
          </a:xfrm>
          <a:prstGeom prst="rect">
            <a:avLst/>
          </a:prstGeom>
        </p:spPr>
        <p:txBody>
          <a:bodyPr vert="horz" lIns="107533" tIns="53767" rIns="107533" bIns="53767" rtlCol="0" anchor="ctr"/>
          <a:lstStyle>
            <a:lvl1pPr algn="ctr">
              <a:defRPr sz="1400">
                <a:solidFill>
                  <a:schemeClr val="tx1">
                    <a:tint val="75000"/>
                  </a:schemeClr>
                </a:solidFill>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9174480" y="8898895"/>
            <a:ext cx="2987040" cy="511175"/>
          </a:xfrm>
          <a:prstGeom prst="rect">
            <a:avLst/>
          </a:prstGeom>
        </p:spPr>
        <p:txBody>
          <a:bodyPr vert="horz" lIns="107533" tIns="53767" rIns="107533" bIns="53767" rtlCol="0" anchor="ctr"/>
          <a:lstStyle>
            <a:lvl1pPr algn="r">
              <a:defRPr sz="1400">
                <a:solidFill>
                  <a:schemeClr val="tx1">
                    <a:tint val="75000"/>
                  </a:schemeClr>
                </a:solidFill>
              </a:defRPr>
            </a:lvl1pPr>
          </a:lstStyle>
          <a:p>
            <a:pPr>
              <a:defRPr/>
            </a:pPr>
            <a:fld id="{1AF6D111-74A9-45D9-ADCC-62D41ADA5A71}"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617370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1075334" rtl="0" eaLnBrk="1" latinLnBrk="0" hangingPunct="1">
        <a:spcBef>
          <a:spcPct val="0"/>
        </a:spcBef>
        <a:buNone/>
        <a:defRPr sz="5200" kern="1200">
          <a:solidFill>
            <a:schemeClr val="tx1"/>
          </a:solidFill>
          <a:latin typeface="+mj-lt"/>
          <a:ea typeface="+mj-ea"/>
          <a:cs typeface="+mj-cs"/>
        </a:defRPr>
      </a:lvl1pPr>
    </p:titleStyle>
    <p:bodyStyle>
      <a:lvl1pPr marL="403250" indent="-403250" algn="l" defTabSz="1075334"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73709" indent="-336042" algn="l" defTabSz="1075334"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44168" indent="-268834" algn="l" defTabSz="1075334"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3pPr>
      <a:lvl4pPr marL="1881835" indent="-268834" algn="l" defTabSz="107533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19502" indent="-268834" algn="l" defTabSz="107533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57170" indent="-268834" algn="l" defTabSz="107533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494837" indent="-268834" algn="l" defTabSz="107533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32504" indent="-268834" algn="l" defTabSz="107533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570171" indent="-268834" algn="l" defTabSz="1075334"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ru-RU"/>
      </a:defPPr>
      <a:lvl1pPr marL="0" algn="l" defTabSz="1075334" rtl="0" eaLnBrk="1" latinLnBrk="0" hangingPunct="1">
        <a:defRPr sz="2100" kern="1200">
          <a:solidFill>
            <a:schemeClr val="tx1"/>
          </a:solidFill>
          <a:latin typeface="+mn-lt"/>
          <a:ea typeface="+mn-ea"/>
          <a:cs typeface="+mn-cs"/>
        </a:defRPr>
      </a:lvl1pPr>
      <a:lvl2pPr marL="537667" algn="l" defTabSz="1075334" rtl="0" eaLnBrk="1" latinLnBrk="0" hangingPunct="1">
        <a:defRPr sz="2100" kern="1200">
          <a:solidFill>
            <a:schemeClr val="tx1"/>
          </a:solidFill>
          <a:latin typeface="+mn-lt"/>
          <a:ea typeface="+mn-ea"/>
          <a:cs typeface="+mn-cs"/>
        </a:defRPr>
      </a:lvl2pPr>
      <a:lvl3pPr marL="1075334" algn="l" defTabSz="1075334" rtl="0" eaLnBrk="1" latinLnBrk="0" hangingPunct="1">
        <a:defRPr sz="2100" kern="1200">
          <a:solidFill>
            <a:schemeClr val="tx1"/>
          </a:solidFill>
          <a:latin typeface="+mn-lt"/>
          <a:ea typeface="+mn-ea"/>
          <a:cs typeface="+mn-cs"/>
        </a:defRPr>
      </a:lvl3pPr>
      <a:lvl4pPr marL="1613002" algn="l" defTabSz="1075334" rtl="0" eaLnBrk="1" latinLnBrk="0" hangingPunct="1">
        <a:defRPr sz="2100" kern="1200">
          <a:solidFill>
            <a:schemeClr val="tx1"/>
          </a:solidFill>
          <a:latin typeface="+mn-lt"/>
          <a:ea typeface="+mn-ea"/>
          <a:cs typeface="+mn-cs"/>
        </a:defRPr>
      </a:lvl4pPr>
      <a:lvl5pPr marL="2150669" algn="l" defTabSz="1075334" rtl="0" eaLnBrk="1" latinLnBrk="0" hangingPunct="1">
        <a:defRPr sz="2100" kern="1200">
          <a:solidFill>
            <a:schemeClr val="tx1"/>
          </a:solidFill>
          <a:latin typeface="+mn-lt"/>
          <a:ea typeface="+mn-ea"/>
          <a:cs typeface="+mn-cs"/>
        </a:defRPr>
      </a:lvl5pPr>
      <a:lvl6pPr marL="2688336" algn="l" defTabSz="1075334" rtl="0" eaLnBrk="1" latinLnBrk="0" hangingPunct="1">
        <a:defRPr sz="2100" kern="1200">
          <a:solidFill>
            <a:schemeClr val="tx1"/>
          </a:solidFill>
          <a:latin typeface="+mn-lt"/>
          <a:ea typeface="+mn-ea"/>
          <a:cs typeface="+mn-cs"/>
        </a:defRPr>
      </a:lvl6pPr>
      <a:lvl7pPr marL="3226003" algn="l" defTabSz="1075334" rtl="0" eaLnBrk="1" latinLnBrk="0" hangingPunct="1">
        <a:defRPr sz="2100" kern="1200">
          <a:solidFill>
            <a:schemeClr val="tx1"/>
          </a:solidFill>
          <a:latin typeface="+mn-lt"/>
          <a:ea typeface="+mn-ea"/>
          <a:cs typeface="+mn-cs"/>
        </a:defRPr>
      </a:lvl7pPr>
      <a:lvl8pPr marL="3763670" algn="l" defTabSz="1075334" rtl="0" eaLnBrk="1" latinLnBrk="0" hangingPunct="1">
        <a:defRPr sz="2100" kern="1200">
          <a:solidFill>
            <a:schemeClr val="tx1"/>
          </a:solidFill>
          <a:latin typeface="+mn-lt"/>
          <a:ea typeface="+mn-ea"/>
          <a:cs typeface="+mn-cs"/>
        </a:defRPr>
      </a:lvl8pPr>
      <a:lvl9pPr marL="4301338" algn="l" defTabSz="1075334"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microsoft.com/office/2007/relationships/hdphoto" Target="../media/hdphoto1.wdp"/><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emf"/><Relationship Id="rId5" Type="http://schemas.microsoft.com/office/2007/relationships/hdphoto" Target="../media/hdphoto4.wdp"/><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6.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G"/><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8" Type="http://schemas.openxmlformats.org/officeDocument/2006/relationships/image" Target="../media/image57.emf"/><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3.png"/></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47EA9584-6FC9-446B-89E9-C9D48C4D1663}" type="slidenum">
              <a:rPr lang="ru-RU" smtClean="0">
                <a:solidFill>
                  <a:schemeClr val="bg1"/>
                </a:solidFill>
              </a:rPr>
              <a:pPr>
                <a:defRPr/>
              </a:pPr>
              <a:t>1</a:t>
            </a:fld>
            <a:endParaRPr lang="ru-RU" dirty="0">
              <a:solidFill>
                <a:schemeClr val="bg1"/>
              </a:solidFill>
            </a:endParaRPr>
          </a:p>
        </p:txBody>
      </p:sp>
      <p:sp>
        <p:nvSpPr>
          <p:cNvPr id="4" name="TextBox 3"/>
          <p:cNvSpPr txBox="1"/>
          <p:nvPr/>
        </p:nvSpPr>
        <p:spPr>
          <a:xfrm>
            <a:off x="1169582" y="3176973"/>
            <a:ext cx="11121655" cy="2677610"/>
          </a:xfrm>
          <a:prstGeom prst="rect">
            <a:avLst/>
          </a:prstGeom>
          <a:noFill/>
        </p:spPr>
        <p:txBody>
          <a:bodyPr wrap="square" lIns="91396" tIns="45697" rIns="91396" bIns="45697" rtlCol="0">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ЦЕЛЕВАЯ МОДЕЛЬ КАЗНАЧЕЙСКОГО </a:t>
            </a:r>
            <a:r>
              <a:rPr lang="ru-RU" sz="2800" b="1" dirty="0">
                <a:latin typeface="Times New Roman" panose="02020603050405020304" pitchFamily="18" charset="0"/>
                <a:cs typeface="Times New Roman" panose="02020603050405020304" pitchFamily="18" charset="0"/>
              </a:rPr>
              <a:t>СОПРОВОЖДЕНИЯ СРЕДСТВ В ВАЛЮТЕ РОССИЙСКОЙ ФЕДЕРАЦИИ И РЕЗУЛЬТАТЫ БЮДЖЕТНОГО МОНИТОРИНГА </a:t>
            </a:r>
          </a:p>
          <a:p>
            <a:pPr algn="ctr">
              <a:lnSpc>
                <a:spcPct val="150000"/>
              </a:lnSpc>
            </a:pPr>
            <a:r>
              <a:rPr lang="ru-RU" sz="2800" b="1" dirty="0">
                <a:latin typeface="Times New Roman" panose="02020603050405020304" pitchFamily="18" charset="0"/>
                <a:cs typeface="Times New Roman" panose="02020603050405020304" pitchFamily="18" charset="0"/>
              </a:rPr>
              <a:t>ЗА 2017-2018 ГОДЫ</a:t>
            </a:r>
            <a:endParaRPr lang="ru-RU"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7326" t="22454" r="51344" b="60012"/>
          <a:stretch/>
        </p:blipFill>
        <p:spPr bwMode="auto">
          <a:xfrm>
            <a:off x="47304" y="189195"/>
            <a:ext cx="5396566" cy="2522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526774" y="7442714"/>
            <a:ext cx="2764465" cy="830950"/>
          </a:xfrm>
          <a:prstGeom prst="rect">
            <a:avLst/>
          </a:prstGeom>
          <a:noFill/>
        </p:spPr>
        <p:txBody>
          <a:bodyPr wrap="square" lIns="91396" tIns="45697" rIns="91396" bIns="45697" rtlCol="0">
            <a:spAutoFit/>
          </a:bodyPr>
          <a:lstStyle/>
          <a:p>
            <a:pPr algn="ctr"/>
            <a:r>
              <a:rPr lang="ru-RU" sz="1600" dirty="0">
                <a:latin typeface="Times New Roman" panose="02020603050405020304" pitchFamily="18" charset="0"/>
                <a:cs typeface="Times New Roman" panose="02020603050405020304" pitchFamily="18" charset="0"/>
              </a:rPr>
              <a:t>А.Ю.Демидов</a:t>
            </a:r>
          </a:p>
          <a:p>
            <a:pPr algn="ctr"/>
            <a:r>
              <a:rPr lang="ru-RU" sz="1600" dirty="0">
                <a:latin typeface="Times New Roman" panose="02020603050405020304" pitchFamily="18" charset="0"/>
                <a:cs typeface="Times New Roman" panose="02020603050405020304" pitchFamily="18" charset="0"/>
              </a:rPr>
              <a:t>Заместитель руководителя</a:t>
            </a:r>
          </a:p>
          <a:p>
            <a:pPr algn="ctr"/>
            <a:r>
              <a:rPr lang="ru-RU" sz="1600" dirty="0">
                <a:latin typeface="Times New Roman" panose="02020603050405020304" pitchFamily="18" charset="0"/>
                <a:cs typeface="Times New Roman" panose="02020603050405020304" pitchFamily="18" charset="0"/>
              </a:rPr>
              <a:t>Федерального казначейства</a:t>
            </a:r>
            <a:endParaRPr lang="ru-RU" sz="1600" dirty="0"/>
          </a:p>
        </p:txBody>
      </p:sp>
    </p:spTree>
    <p:extLst>
      <p:ext uri="{BB962C8B-B14F-4D97-AF65-F5344CB8AC3E}">
        <p14:creationId xmlns:p14="http://schemas.microsoft.com/office/powerpoint/2010/main" val="1890973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375916950"/>
              </p:ext>
            </p:extLst>
          </p:nvPr>
        </p:nvGraphicFramePr>
        <p:xfrm>
          <a:off x="340244" y="701749"/>
          <a:ext cx="12099852" cy="7409018"/>
        </p:xfrm>
        <a:graphic>
          <a:graphicData uri="http://schemas.openxmlformats.org/drawingml/2006/table">
            <a:tbl>
              <a:tblPr>
                <a:effectLst/>
                <a:tableStyleId>{5C22544A-7EE6-4342-B048-85BDC9FD1C3A}</a:tableStyleId>
              </a:tblPr>
              <a:tblGrid>
                <a:gridCol w="10590029">
                  <a:extLst>
                    <a:ext uri="{9D8B030D-6E8A-4147-A177-3AD203B41FA5}">
                      <a16:colId xmlns="" xmlns:a16="http://schemas.microsoft.com/office/drawing/2014/main" val="20003"/>
                    </a:ext>
                  </a:extLst>
                </a:gridCol>
                <a:gridCol w="1509823"/>
              </a:tblGrid>
              <a:tr h="554736">
                <a:tc>
                  <a:txBody>
                    <a:bodyPr/>
                    <a:lstStyle/>
                    <a:p>
                      <a:pPr marL="0" indent="457200" algn="l" fontAlgn="ctr">
                        <a:buFont typeface="+mj-lt"/>
                        <a:buNone/>
                      </a:pPr>
                      <a:r>
                        <a:rPr lang="ru-RU" sz="1800" u="none" strike="noStrike" dirty="0" smtClean="0">
                          <a:effectLst/>
                          <a:latin typeface="Times New Roman" panose="02020603050405020304" pitchFamily="18" charset="0"/>
                          <a:cs typeface="Times New Roman" panose="02020603050405020304" pitchFamily="18" charset="0"/>
                        </a:rPr>
                        <a:t>  </a:t>
                      </a:r>
                    </a:p>
                    <a:p>
                      <a:pPr marL="0" indent="85725" algn="l" fontAlgn="ctr">
                        <a:buFont typeface="+mj-lt"/>
                        <a:buNone/>
                      </a:pPr>
                      <a:r>
                        <a:rPr lang="ru-RU" sz="1800" u="none" strike="noStrike" dirty="0" smtClean="0">
                          <a:effectLst/>
                          <a:latin typeface="Times New Roman" panose="02020603050405020304" pitchFamily="18" charset="0"/>
                          <a:cs typeface="Times New Roman" panose="02020603050405020304" pitchFamily="18" charset="0"/>
                        </a:rPr>
                        <a:t> План:</a:t>
                      </a:r>
                      <a:endParaRPr lang="ru-RU" sz="1800" u="none" strike="noStrike" dirty="0">
                        <a:effectLst/>
                        <a:latin typeface="Times New Roman" panose="02020603050405020304" pitchFamily="18" charset="0"/>
                        <a:cs typeface="Times New Roman" panose="02020603050405020304" pitchFamily="18" charset="0"/>
                      </a:endParaRPr>
                    </a:p>
                  </a:txBody>
                  <a:tcPr marL="0" marR="0" marT="0" marB="0">
                    <a:solidFill>
                      <a:schemeClr val="accent1">
                        <a:lumMod val="20000"/>
                        <a:lumOff val="80000"/>
                        <a:alpha val="69000"/>
                      </a:schemeClr>
                    </a:solidFill>
                  </a:tcPr>
                </a:tc>
                <a:tc>
                  <a:txBody>
                    <a:bodyPr/>
                    <a:lstStyle/>
                    <a:p>
                      <a:pPr marL="0" indent="0" algn="l" fontAlgn="ctr">
                        <a:buFont typeface="+mj-lt"/>
                        <a:buNone/>
                      </a:pPr>
                      <a:endParaRPr lang="ru-RU" sz="1800" u="none" strike="noStrike" dirty="0" smtClean="0">
                        <a:effectLst/>
                        <a:latin typeface="Times New Roman" panose="02020603050405020304" pitchFamily="18" charset="0"/>
                        <a:cs typeface="Times New Roman" panose="02020603050405020304" pitchFamily="18" charset="0"/>
                      </a:endParaRPr>
                    </a:p>
                    <a:p>
                      <a:pPr marL="0" indent="0" algn="ctr" fontAlgn="ctr">
                        <a:buFont typeface="+mj-lt"/>
                        <a:buNone/>
                      </a:pPr>
                      <a:r>
                        <a:rPr lang="ru-RU" sz="1800" u="none" strike="noStrike" dirty="0" smtClean="0">
                          <a:effectLst/>
                          <a:latin typeface="Times New Roman" panose="02020603050405020304" pitchFamily="18" charset="0"/>
                          <a:cs typeface="Times New Roman" panose="02020603050405020304" pitchFamily="18" charset="0"/>
                        </a:rPr>
                        <a:t>Номер слайда</a:t>
                      </a:r>
                      <a:endParaRPr lang="ru-RU" sz="1800" u="none" strike="noStrike" dirty="0">
                        <a:effectLst/>
                        <a:latin typeface="Times New Roman" panose="02020603050405020304" pitchFamily="18" charset="0"/>
                        <a:cs typeface="Times New Roman" panose="02020603050405020304" pitchFamily="18" charset="0"/>
                      </a:endParaRPr>
                    </a:p>
                  </a:txBody>
                  <a:tcPr marL="0" marR="0" marT="0" marB="0">
                    <a:solidFill>
                      <a:schemeClr val="accent1">
                        <a:lumMod val="20000"/>
                        <a:lumOff val="80000"/>
                        <a:alpha val="69000"/>
                      </a:schemeClr>
                    </a:solidFill>
                  </a:tcPr>
                </a:tc>
              </a:tr>
              <a:tr h="638086">
                <a:tc>
                  <a:txBody>
                    <a:bodyPr/>
                    <a:lstStyle/>
                    <a:p>
                      <a:pPr marL="627063"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 Общая информация о казначейском сопровождении целевых средств</a:t>
                      </a:r>
                      <a:endParaRPr lang="ru-RU" sz="1800" u="none" strike="noStrike" dirty="0">
                        <a:effectLst/>
                        <a:latin typeface="Times New Roman" panose="02020603050405020304" pitchFamily="18" charset="0"/>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fontAlgn="ctr">
                        <a:buFont typeface="+mj-lt"/>
                        <a:buNone/>
                      </a:pPr>
                      <a:endParaRPr lang="ru-RU" sz="1800" u="none" strike="noStrike" dirty="0" smtClean="0">
                        <a:effectLst/>
                        <a:latin typeface="Times New Roman" panose="02020603050405020304" pitchFamily="18" charset="0"/>
                        <a:cs typeface="Times New Roman" panose="02020603050405020304" pitchFamily="18" charset="0"/>
                      </a:endParaRPr>
                    </a:p>
                    <a:p>
                      <a:pPr marL="0" indent="0" algn="ctr" fontAlgn="ctr">
                        <a:buFont typeface="+mj-lt"/>
                        <a:buNone/>
                      </a:pPr>
                      <a:r>
                        <a:rPr lang="ru-RU" sz="1800" u="none" strike="noStrike" dirty="0" smtClean="0">
                          <a:effectLst/>
                          <a:latin typeface="Times New Roman" panose="02020603050405020304" pitchFamily="18" charset="0"/>
                          <a:cs typeface="Times New Roman" panose="02020603050405020304" pitchFamily="18" charset="0"/>
                        </a:rPr>
                        <a:t>3-20</a:t>
                      </a:r>
                      <a:endParaRPr lang="ru-RU" sz="1800" u="none" strike="noStrike" dirty="0">
                        <a:effectLst/>
                        <a:latin typeface="Times New Roman" panose="02020603050405020304" pitchFamily="18" charset="0"/>
                        <a:cs typeface="Times New Roman" panose="02020603050405020304" pitchFamily="18" charset="0"/>
                      </a:endParaRP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09"/>
                  </a:ext>
                </a:extLst>
              </a:tr>
              <a:tr h="1386840">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2.</a:t>
                      </a:r>
                      <a:r>
                        <a:rPr lang="ru-RU" sz="1800" u="none" strike="noStrike"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Эксперимент Федерального казначейства и Федеральной антимонопольной службы по применению расчетно-калькуляционных материалов при санкционировании расходов в рамках казначейского сопровождения государственного оборонного заказа для выработки механизмов, предотвращающих необоснованное завышение цен </a:t>
                      </a:r>
                      <a:endParaRPr lang="ru-RU" sz="18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fontAlgn="ctr">
                        <a:buFont typeface="+mj-lt"/>
                        <a:buNone/>
                      </a:pPr>
                      <a:endParaRPr lang="ru-RU" sz="1800" b="0" i="0" u="none" strike="noStrike" dirty="0" smtClean="0">
                        <a:solidFill>
                          <a:srgbClr val="000000"/>
                        </a:solidFill>
                        <a:effectLst/>
                        <a:latin typeface="Times New Roman" panose="02020603050405020304" pitchFamily="18" charset="0"/>
                        <a:cs typeface="Times New Roman" panose="02020603050405020304" pitchFamily="18" charset="0"/>
                      </a:endParaRPr>
                    </a:p>
                    <a:p>
                      <a:pPr marL="0" indent="0" algn="ctr" fontAlgn="ctr">
                        <a:buFont typeface="+mj-lt"/>
                        <a:buNone/>
                      </a:pPr>
                      <a:endParaRPr lang="ru-RU" sz="1800" b="0" i="0" u="none" strike="noStrike" dirty="0" smtClean="0">
                        <a:solidFill>
                          <a:srgbClr val="000000"/>
                        </a:solidFill>
                        <a:effectLst/>
                        <a:latin typeface="Times New Roman" panose="02020603050405020304" pitchFamily="18" charset="0"/>
                        <a:cs typeface="Times New Roman" panose="02020603050405020304" pitchFamily="18" charset="0"/>
                      </a:endParaRPr>
                    </a:p>
                    <a:p>
                      <a:pPr marL="0" indent="0" algn="ctr" fontAlgn="ctr">
                        <a:buFont typeface="+mj-lt"/>
                        <a:buNone/>
                      </a:pPr>
                      <a:endParaRPr lang="ru-RU" sz="1800" b="0" i="0" u="none" strike="noStrike" dirty="0" smtClean="0">
                        <a:solidFill>
                          <a:srgbClr val="000000"/>
                        </a:solidFill>
                        <a:effectLst/>
                        <a:latin typeface="Times New Roman" panose="02020603050405020304" pitchFamily="18" charset="0"/>
                        <a:cs typeface="Times New Roman" panose="02020603050405020304" pitchFamily="18" charset="0"/>
                      </a:endParaRPr>
                    </a:p>
                    <a:p>
                      <a:pPr marL="0" indent="0" algn="ctr" fontAlgn="ctr">
                        <a:buFont typeface="+mj-lt"/>
                        <a:buNone/>
                      </a:pPr>
                      <a:endParaRPr lang="ru-RU" sz="1800" b="0" i="0" u="none" strike="noStrike" dirty="0" smtClean="0">
                        <a:solidFill>
                          <a:srgbClr val="000000"/>
                        </a:solidFill>
                        <a:effectLst/>
                        <a:latin typeface="Times New Roman" panose="02020603050405020304" pitchFamily="18" charset="0"/>
                        <a:cs typeface="Times New Roman" panose="02020603050405020304" pitchFamily="18" charset="0"/>
                      </a:endParaRPr>
                    </a:p>
                    <a:p>
                      <a:pPr marL="0" indent="0" algn="ctr" fontAlgn="ctr">
                        <a:buFont typeface="+mj-lt"/>
                        <a:buNone/>
                      </a:pP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21-26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0"/>
                  </a:ext>
                </a:extLst>
              </a:tr>
              <a:tr h="1097279">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3. Эксперимент,  проводимый Федеральным казначейством в Республике Татарстан в рамках «гражданского» казначейского сопровождения для выработки механизмов, предотвращающих необоснованное завышение цен</a:t>
                      </a:r>
                    </a:p>
                  </a:txBody>
                  <a:tcPr marL="0" marR="0" marT="0" marB="0" anchor="ctr">
                    <a:solidFill>
                      <a:schemeClr val="accent1">
                        <a:lumMod val="20000"/>
                        <a:lumOff val="80000"/>
                        <a:alpha val="69000"/>
                      </a:schemeClr>
                    </a:solidFill>
                  </a:tcPr>
                </a:tc>
                <a:tc>
                  <a:txBody>
                    <a:bodyPr/>
                    <a:lstStyle/>
                    <a:p>
                      <a:pPr marL="0" indent="0" algn="ctr" defTabSz="1096644" rtl="0" eaLnBrk="1" fontAlgn="ctr" latinLnBrk="0" hangingPunct="1">
                        <a:buFont typeface="+mj-lt"/>
                        <a:buNone/>
                      </a:pPr>
                      <a:endParaRPr lang="ru-RU" sz="1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endParaRPr>
                    </a:p>
                    <a:p>
                      <a:pPr marL="0" indent="0" algn="ctr" defTabSz="1096644" rtl="0" eaLnBrk="1" fontAlgn="ctr" latinLnBrk="0" hangingPunct="1">
                        <a:buFont typeface="+mj-lt"/>
                        <a:buNone/>
                      </a:pPr>
                      <a:endParaRPr lang="ru-RU" sz="1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endParaRPr>
                    </a:p>
                    <a:p>
                      <a:pPr marL="0" indent="0" algn="ctr" defTabSz="1096644" rtl="0" eaLnBrk="1" fontAlgn="ctr" latinLnBrk="0" hangingPunct="1">
                        <a:buFont typeface="+mj-lt"/>
                        <a:buNone/>
                      </a:pPr>
                      <a:r>
                        <a:rPr lang="ru-RU" sz="1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27-30</a:t>
                      </a: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1"/>
                  </a:ext>
                </a:extLst>
              </a:tr>
              <a:tr h="554736">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4. Эксперимент по казначейскому сопровождению целевых средств Республики Карелия</a:t>
                      </a: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fontAlgn="ctr">
                        <a:buFont typeface="+mj-lt"/>
                        <a:buNone/>
                      </a:pPr>
                      <a:r>
                        <a:rPr lang="ru-RU" sz="1800" u="none" strike="noStrike" dirty="0" smtClean="0">
                          <a:effectLst/>
                          <a:latin typeface="Times New Roman" panose="02020603050405020304" pitchFamily="18" charset="0"/>
                          <a:cs typeface="Times New Roman" panose="02020603050405020304" pitchFamily="18" charset="0"/>
                        </a:rPr>
                        <a:t>31-32</a:t>
                      </a:r>
                      <a:endParaRPr lang="ru-RU" sz="1800" u="none" strike="noStrike" dirty="0" smtClean="0">
                        <a:effectLst/>
                        <a:latin typeface="Times New Roman" panose="02020603050405020304" pitchFamily="18" charset="0"/>
                        <a:cs typeface="Times New Roman" panose="02020603050405020304" pitchFamily="18" charset="0"/>
                      </a:endParaRP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2"/>
                  </a:ext>
                </a:extLst>
              </a:tr>
              <a:tr h="832104">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5. Итоги казначейского сопровождения целевых средств </a:t>
                      </a: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(распоряжение Правительства Российской Федерации от 14 июля 2017 года № 1502-р)</a:t>
                      </a:r>
                      <a:endParaRPr lang="ru-RU" sz="18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fontAlgn="ctr">
                        <a:buFont typeface="+mj-lt"/>
                        <a:buNone/>
                      </a:pP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33-36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3"/>
                  </a:ext>
                </a:extLst>
              </a:tr>
              <a:tr h="601157">
                <a:tc>
                  <a:txBody>
                    <a:bodyPr/>
                    <a:lstStyle/>
                    <a:p>
                      <a:pPr marL="85725" indent="0" algn="just" defTabSz="1096644" rtl="0" eaLnBrk="1" fontAlgn="ctr" latinLnBrk="0" hangingPunct="1">
                        <a:buFont typeface="+mj-lt"/>
                        <a:buNone/>
                      </a:pPr>
                      <a:endParaRPr lang="ru-RU" sz="18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rPr>
                        <a:t>6. Нормативное правовое регулирование казначейского сопровождения целевых средств</a:t>
                      </a:r>
                      <a:endParaRPr lang="ru-RU" sz="18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defTabSz="1096644" rtl="0" eaLnBrk="1" fontAlgn="ctr" latinLnBrk="0" hangingPunct="1">
                        <a:buFont typeface="+mj-lt"/>
                        <a:buNone/>
                      </a:pPr>
                      <a:r>
                        <a:rPr lang="ru-RU" sz="1800" b="0" i="0" u="none" strike="noStrike" kern="1200" noProof="0" dirty="0" smtClean="0">
                          <a:solidFill>
                            <a:srgbClr val="000000"/>
                          </a:solidFill>
                          <a:effectLst/>
                          <a:latin typeface="Times New Roman" panose="02020603050405020304" pitchFamily="18" charset="0"/>
                          <a:ea typeface="+mn-ea"/>
                          <a:cs typeface="Times New Roman" panose="02020603050405020304" pitchFamily="18" charset="0"/>
                        </a:rPr>
                        <a:t>37-46</a:t>
                      </a:r>
                      <a:endParaRPr lang="ru-RU" sz="1800" b="0" i="0" u="none" strike="noStrike" kern="1200" noProof="0" dirty="0" smtClean="0">
                        <a:solidFill>
                          <a:srgbClr val="000000"/>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r>
              <a:tr h="554736">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7. Информационное обеспечение казначейского сопровождения целевых средств</a:t>
                      </a: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defTabSz="914104" rtl="0" eaLnBrk="1" fontAlgn="ctr" latinLnBrk="0" hangingPunct="1">
                        <a:buFont typeface="+mj-lt"/>
                        <a:buNone/>
                      </a:pPr>
                      <a:r>
                        <a:rPr lang="ru-RU" sz="1800" u="none" strike="noStrike" dirty="0" smtClean="0">
                          <a:effectLst/>
                          <a:latin typeface="Times New Roman" panose="02020603050405020304" pitchFamily="18" charset="0"/>
                          <a:cs typeface="Times New Roman" panose="02020603050405020304" pitchFamily="18" charset="0"/>
                        </a:rPr>
                        <a:t>47-49</a:t>
                      </a:r>
                      <a:endParaRPr lang="ru-RU" sz="1800" u="none" strike="noStrike" dirty="0" smtClean="0">
                        <a:effectLst/>
                        <a:latin typeface="Times New Roman" panose="02020603050405020304" pitchFamily="18" charset="0"/>
                        <a:cs typeface="Times New Roman" panose="02020603050405020304" pitchFamily="18" charset="0"/>
                      </a:endParaRPr>
                    </a:p>
                  </a:txBody>
                  <a:tcPr marL="0" marR="0" marT="0" marB="0" anchor="ctr">
                    <a:solidFill>
                      <a:schemeClr val="accent1">
                        <a:lumMod val="20000"/>
                        <a:lumOff val="80000"/>
                        <a:alpha val="69000"/>
                      </a:schemeClr>
                    </a:solidFill>
                  </a:tcPr>
                </a:tc>
              </a:tr>
              <a:tr h="584742">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8. Организационно-функциональная модель казначейского сопровождения целевых средств</a:t>
                      </a: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indent="0" algn="ctr" defTabSz="914104" rtl="0" eaLnBrk="1" fontAlgn="ctr" latinLnBrk="0" hangingPunct="1">
                        <a:buFont typeface="+mj-lt"/>
                        <a:buNone/>
                      </a:pPr>
                      <a:r>
                        <a:rPr lang="ru-RU"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50-52</a:t>
                      </a:r>
                      <a:endParaRPr lang="ru-RU"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r>
              <a:tr h="604601">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lvl="1"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9. Бюджетный мониторинг</a:t>
                      </a: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c>
                  <a:txBody>
                    <a:bodyPr/>
                    <a:lstStyle/>
                    <a:p>
                      <a:pPr marL="0" lvl="1" indent="0" algn="ctr" defTabSz="91410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53</a:t>
                      </a: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tr>
            </a:tbl>
          </a:graphicData>
        </a:graphic>
      </p:graphicFrame>
      <p:sp>
        <p:nvSpPr>
          <p:cNvPr id="6" name="Номер слайда 2"/>
          <p:cNvSpPr>
            <a:spLocks noGrp="1"/>
          </p:cNvSpPr>
          <p:nvPr>
            <p:ph type="sldNum" sz="quarter" idx="12"/>
          </p:nvPr>
        </p:nvSpPr>
        <p:spPr>
          <a:xfrm>
            <a:off x="9931975" y="9101170"/>
            <a:ext cx="2880360" cy="511175"/>
          </a:xfrm>
        </p:spPr>
        <p:txBody>
          <a:bodyPr/>
          <a:lstStyle/>
          <a:p>
            <a:pPr>
              <a:defRPr/>
            </a:pPr>
            <a:r>
              <a:rPr lang="ru-RU" dirty="0" smtClean="0"/>
              <a:t>2</a:t>
            </a:r>
            <a:endParaRPr lang="ru-RU" dirty="0"/>
          </a:p>
        </p:txBody>
      </p:sp>
    </p:spTree>
    <p:extLst>
      <p:ext uri="{BB962C8B-B14F-4D97-AF65-F5344CB8AC3E}">
        <p14:creationId xmlns:p14="http://schemas.microsoft.com/office/powerpoint/2010/main" val="3089390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361508" y="3827696"/>
            <a:ext cx="12248706" cy="1388462"/>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ОБЩАЯ ИНФОРМАЦИЯ </a:t>
            </a:r>
          </a:p>
          <a:p>
            <a:pPr algn="ctr">
              <a:lnSpc>
                <a:spcPct val="150000"/>
              </a:lnSpc>
            </a:pPr>
            <a:r>
              <a:rPr lang="ru-RU" sz="2800" b="1" dirty="0">
                <a:latin typeface="Times New Roman" panose="02020603050405020304" pitchFamily="18" charset="0"/>
                <a:cs typeface="Times New Roman" panose="02020603050405020304" pitchFamily="18" charset="0"/>
              </a:rPr>
              <a:t>О КАЗНАЧЕЙСКОМ СОПРОВОЖДЕНИИ ЦЕЛЕВЫХ СРЕДСТВ</a:t>
            </a:r>
            <a:endParaRPr lang="ru-RU" sz="2800" b="1"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3</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7" y="141332"/>
            <a:ext cx="4972349"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1978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3469133" y="1509492"/>
            <a:ext cx="1162050" cy="538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225" tIns="45608" rIns="91225" bIns="45608" rtlCol="0" anchor="ctr"/>
          <a:lstStyle/>
          <a:p>
            <a:pPr algn="ctr"/>
            <a:endParaRPr lang="ru-RU" dirty="0">
              <a:solidFill>
                <a:prstClr val="white"/>
              </a:solidFill>
            </a:endParaRPr>
          </a:p>
        </p:txBody>
      </p:sp>
      <p:sp>
        <p:nvSpPr>
          <p:cNvPr id="7" name="Прямоугольник 6"/>
          <p:cNvSpPr/>
          <p:nvPr/>
        </p:nvSpPr>
        <p:spPr>
          <a:xfrm>
            <a:off x="258793" y="262601"/>
            <a:ext cx="12427238" cy="1031649"/>
          </a:xfrm>
          <a:prstGeom prst="rect">
            <a:avLst/>
          </a:prstGeom>
        </p:spPr>
        <p:txBody>
          <a:bodyPr wrap="square" lIns="107269" tIns="53636" rIns="107269" bIns="53636">
            <a:spAutoFit/>
          </a:bodyPr>
          <a:lstStyle/>
          <a:p>
            <a:pPr algn="ctr" defTabSz="1072304" fontAlgn="auto">
              <a:spcBef>
                <a:spcPts val="0"/>
              </a:spcBef>
              <a:spcAft>
                <a:spcPts val="0"/>
              </a:spcAft>
            </a:pPr>
            <a:endParaRPr lang="ru-RU" altLang="ru-RU" sz="20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РЕЗУЛЬТАТЫ </a:t>
            </a:r>
            <a:r>
              <a:rPr lang="ru-RU" altLang="ru-RU" sz="2000" b="1" dirty="0">
                <a:solidFill>
                  <a:prstClr val="black"/>
                </a:solidFill>
                <a:latin typeface="Times New Roman" panose="02020603050405020304" pitchFamily="18" charset="0"/>
                <a:cs typeface="Times New Roman" panose="02020603050405020304" pitchFamily="18" charset="0"/>
              </a:rPr>
              <a:t>КАЗНАЧЕЙСКОГО </a:t>
            </a:r>
            <a:r>
              <a:rPr lang="ru-RU" altLang="ru-RU" sz="2000" b="1" dirty="0">
                <a:solidFill>
                  <a:prstClr val="black"/>
                </a:solidFill>
                <a:latin typeface="Times New Roman" panose="02020603050405020304" pitchFamily="18" charset="0"/>
                <a:cs typeface="Times New Roman" panose="02020603050405020304" pitchFamily="18" charset="0"/>
              </a:rPr>
              <a:t>СОПРОВОЖДЕНИЯ ЦЕЛЕВЫХ СРЕДСТВ</a:t>
            </a:r>
            <a:endParaRPr lang="ru-RU" altLang="ru-RU" sz="2000" b="1" dirty="0">
              <a:solidFill>
                <a:prstClr val="black"/>
              </a:solidFill>
              <a:latin typeface="Times New Roman" panose="02020603050405020304" pitchFamily="18" charset="0"/>
              <a:cs typeface="Times New Roman" panose="02020603050405020304" pitchFamily="18" charset="0"/>
            </a:endParaRPr>
          </a:p>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В 2016 – 2017 ГОДАХ </a:t>
            </a:r>
          </a:p>
        </p:txBody>
      </p:sp>
      <p:graphicFrame>
        <p:nvGraphicFramePr>
          <p:cNvPr id="8" name="Таблица 7"/>
          <p:cNvGraphicFramePr>
            <a:graphicFrameLocks noGrp="1"/>
          </p:cNvGraphicFramePr>
          <p:nvPr>
            <p:extLst>
              <p:ext uri="{D42A27DB-BD31-4B8C-83A1-F6EECF244321}">
                <p14:modId xmlns:p14="http://schemas.microsoft.com/office/powerpoint/2010/main" val="580581501"/>
              </p:ext>
            </p:extLst>
          </p:nvPr>
        </p:nvGraphicFramePr>
        <p:xfrm>
          <a:off x="120771" y="1940947"/>
          <a:ext cx="12565260" cy="5843265"/>
        </p:xfrm>
        <a:graphic>
          <a:graphicData uri="http://schemas.openxmlformats.org/drawingml/2006/table">
            <a:tbl>
              <a:tblPr firstRow="1" bandRow="1">
                <a:effectLst>
                  <a:outerShdw blurRad="114300" dist="38100" dir="3000000" algn="tl" rotWithShape="0">
                    <a:prstClr val="black">
                      <a:alpha val="40000"/>
                    </a:prstClr>
                  </a:outerShdw>
                </a:effectLst>
                <a:tableStyleId>{F5AB1C69-6EDB-4FF4-983F-18BD219EF322}</a:tableStyleId>
              </a:tblPr>
              <a:tblGrid>
                <a:gridCol w="776376"/>
                <a:gridCol w="802257"/>
                <a:gridCol w="793630"/>
                <a:gridCol w="699073"/>
                <a:gridCol w="681153"/>
                <a:gridCol w="802257"/>
                <a:gridCol w="1236185"/>
                <a:gridCol w="786810"/>
                <a:gridCol w="956930"/>
                <a:gridCol w="850605"/>
                <a:gridCol w="1031358"/>
                <a:gridCol w="627321"/>
                <a:gridCol w="725767"/>
                <a:gridCol w="908797"/>
                <a:gridCol w="886741"/>
              </a:tblGrid>
              <a:tr h="2844001">
                <a:tc gridSpan="3">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 поступивших на казначейские счета со счетов юридических лиц, открытых </a:t>
                      </a:r>
                      <a:b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b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в кредитных организациях, остатков неиспользованных субсидий, бюджетных инвестиций</a:t>
                      </a:r>
                    </a:p>
                    <a:p>
                      <a:pPr algn="ctr"/>
                      <a:endParaRPr lang="ru-RU" sz="1800" b="1"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hMerge="1">
                  <a:txBody>
                    <a:bodyPr/>
                    <a:lstStyle/>
                    <a:p>
                      <a:pPr algn="ctr"/>
                      <a:endParaRPr lang="ru-RU" sz="1400" b="0" spc="-100" baseline="0" dirty="0">
                        <a:solidFill>
                          <a:schemeClr val="tx1"/>
                        </a:solidFill>
                      </a:endParaRP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tcPr>
                </a:tc>
                <a:tc hMerge="1">
                  <a:txBody>
                    <a:bodyPr/>
                    <a:lstStyle/>
                    <a:p>
                      <a:endParaRPr lang="ru-RU"/>
                    </a:p>
                  </a:txBody>
                  <a:tcPr/>
                </a:tc>
                <a:tc gridSpan="3">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 перечисленных </a:t>
                      </a:r>
                      <a:b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b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в доход федерального бюджета остатков неиспользованных субсидий, бюджетных инвестиций</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hMerge="1">
                  <a:txBody>
                    <a:bodyPr/>
                    <a:lstStyle/>
                    <a:p>
                      <a:endParaRPr lang="ru-RU" dirty="0"/>
                    </a:p>
                  </a:txBody>
                  <a:tcPr/>
                </a:tc>
                <a:tc hMerge="1">
                  <a:txBody>
                    <a:bodyPr/>
                    <a:lstStyle/>
                    <a:p>
                      <a:endParaRPr lang="ru-RU" dirty="0"/>
                    </a:p>
                  </a:txBody>
                  <a:tcPr/>
                </a:tc>
                <a:tc>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Получение дополни-тельных доходов федераль-ного бюджета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(экспертная оценка)</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gridSpan="4">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ГК/ соглашений/сумма,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млн. руб.</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hMerge="1">
                  <a:txBody>
                    <a:bodyPr/>
                    <a:lstStyle/>
                    <a:p>
                      <a:endParaRPr lang="ru-RU"/>
                    </a:p>
                  </a:txBody>
                  <a:tcPr/>
                </a:tc>
                <a:tc hMerge="1">
                  <a:txBody>
                    <a:bodyPr/>
                    <a:lstStyle/>
                    <a:p>
                      <a:pPr algn="ctr"/>
                      <a:endParaRPr lang="ru-RU" sz="1400" b="0" spc="-100" baseline="0" dirty="0">
                        <a:solidFill>
                          <a:schemeClr val="tx1"/>
                        </a:solidFill>
                      </a:endParaRPr>
                    </a:p>
                  </a:txBody>
                  <a:tcPr marL="121920" marR="121920">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rowSpan="4">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юр. лиц</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solidFill>
                      <a:srgbClr val="EBF6F9"/>
                    </a:solidFill>
                  </a:tcPr>
                </a:tc>
                <a:tc rowSpan="2" gridSpan="3">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Результаты санкционирования операций на лицевых счетах юр.лиц</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отказанных п/п/сумма, млн. руб.)</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B w="3175" cap="flat" cmpd="sng" algn="ctr">
                      <a:solidFill>
                        <a:schemeClr val="bg1"/>
                      </a:solidFill>
                      <a:prstDash val="solid"/>
                      <a:round/>
                      <a:headEnd type="none" w="med" len="med"/>
                      <a:tailEnd type="none" w="med" len="med"/>
                    </a:lnB>
                    <a:solidFill>
                      <a:srgbClr val="EBF6F9"/>
                    </a:solidFill>
                  </a:tcPr>
                </a:tc>
                <a:tc rowSpan="2" hMerge="1">
                  <a:txBody>
                    <a:bodyPr/>
                    <a:lstStyle/>
                    <a:p>
                      <a:endParaRPr lang="ru-RU" dirty="0"/>
                    </a:p>
                  </a:txBody>
                  <a:tcPr/>
                </a:tc>
                <a:tc rowSpan="2" hMerge="1">
                  <a:txBody>
                    <a:bodyPr/>
                    <a:lstStyle/>
                    <a:p>
                      <a:endParaRPr lang="ru-RU" dirty="0"/>
                    </a:p>
                  </a:txBody>
                  <a:tcPr/>
                </a:tc>
              </a:tr>
              <a:tr h="397998">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2016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2017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итого</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2016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2017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итого</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2017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gridSpan="2">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2016 г. </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hMerge="1">
                  <a:txBody>
                    <a:bodyPr/>
                    <a:lstStyle/>
                    <a:p>
                      <a:endParaRPr lang="ru-RU"/>
                    </a:p>
                  </a:txBody>
                  <a:tcPr/>
                </a:tc>
                <a:tc rowSpan="2" gridSpan="2">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2017 г.</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hMerge="1">
                  <a:txBody>
                    <a:bodyPr/>
                    <a:lstStyle/>
                    <a:p>
                      <a:endParaRPr lang="ru-RU"/>
                    </a:p>
                  </a:txBody>
                  <a:tcPr/>
                </a:tc>
                <a:tc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r>
              <a:tr h="187132">
                <a:tc vMerge="1">
                  <a:txBody>
                    <a:bodyPr/>
                    <a:lstStyle/>
                    <a:p>
                      <a:pPr algn="ctr"/>
                      <a:endParaRPr lang="ru-RU" sz="1000" spc="-100" baseline="0" dirty="0">
                        <a:solidFill>
                          <a:schemeClr val="tx1"/>
                        </a:solidFill>
                      </a:endParaRPr>
                    </a:p>
                  </a:txBody>
                  <a:tcPr marL="121920" marR="121920">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pPr algn="ctr"/>
                      <a:endParaRPr lang="ru-RU" sz="1000" spc="-100" baseline="0" dirty="0">
                        <a:solidFill>
                          <a:schemeClr val="tx1"/>
                        </a:solidFill>
                      </a:endParaRPr>
                    </a:p>
                  </a:txBody>
                  <a:tcPr marL="121920" marR="121920">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pPr algn="ctr"/>
                      <a:endParaRPr lang="ru-RU" sz="1000" spc="-100" baseline="0" dirty="0">
                        <a:solidFill>
                          <a:schemeClr val="tx1"/>
                        </a:solidFill>
                      </a:endParaRPr>
                    </a:p>
                  </a:txBody>
                  <a:tcPr marL="121920" marR="121920">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pPr algn="ctr"/>
                      <a:endParaRPr lang="ru-RU" sz="1000" spc="-100" baseline="0" dirty="0">
                        <a:solidFill>
                          <a:schemeClr val="tx1"/>
                        </a:solidFill>
                      </a:endParaRPr>
                    </a:p>
                  </a:txBody>
                  <a:tcPr marL="121920" marR="121920">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pPr algn="ctr"/>
                      <a:endParaRPr lang="ru-RU" sz="1000" spc="-100" baseline="0" dirty="0">
                        <a:solidFill>
                          <a:schemeClr val="tx1"/>
                        </a:solidFill>
                      </a:endParaRPr>
                    </a:p>
                  </a:txBody>
                  <a:tcPr marL="121920" marR="121920">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pPr algn="ctr"/>
                      <a:endParaRPr lang="ru-RU" sz="1000" spc="-100" baseline="0" dirty="0">
                        <a:solidFill>
                          <a:schemeClr val="tx1"/>
                        </a:solidFill>
                      </a:endParaRPr>
                    </a:p>
                  </a:txBody>
                  <a:tcPr marL="121920" marR="121920">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pPr algn="ctr"/>
                      <a:endParaRPr lang="ru-RU" sz="1000" spc="-100" baseline="0" dirty="0">
                        <a:solidFill>
                          <a:schemeClr val="tx1"/>
                        </a:solidFill>
                      </a:endParaRPr>
                    </a:p>
                  </a:txBody>
                  <a:tcPr marL="121920" marR="121920">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gridSpan="2" vMerge="1">
                  <a:txBody>
                    <a:bodyPr/>
                    <a:lstStyle/>
                    <a:p>
                      <a:pPr algn="ctr"/>
                      <a:endParaRPr lang="ru-RU" sz="1200" b="1" kern="1200" baseline="0" dirty="0">
                        <a:solidFill>
                          <a:schemeClr val="accent1">
                            <a:lumMod val="50000"/>
                          </a:schemeClr>
                        </a:solidFill>
                        <a:latin typeface="+mn-lt"/>
                        <a:ea typeface="+mn-ea"/>
                        <a:cs typeface="+mn-cs"/>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hMerge="1" vMerge="1">
                  <a:txBody>
                    <a:bodyPr/>
                    <a:lstStyle/>
                    <a:p>
                      <a:pPr algn="ctr"/>
                      <a:endParaRPr lang="ru-RU" sz="1200" b="1" kern="1200" baseline="0" dirty="0">
                        <a:solidFill>
                          <a:schemeClr val="accent1">
                            <a:lumMod val="50000"/>
                          </a:schemeClr>
                        </a:solidFill>
                        <a:latin typeface="+mn-lt"/>
                        <a:ea typeface="+mn-ea"/>
                        <a:cs typeface="+mn-cs"/>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gridSpan="2" vMerge="1">
                  <a:txBody>
                    <a:bodyPr/>
                    <a:lstStyle/>
                    <a:p>
                      <a:pPr algn="ctr"/>
                      <a:endParaRPr lang="ru-RU" sz="1200" b="1" kern="1200" baseline="0" dirty="0">
                        <a:solidFill>
                          <a:schemeClr val="accent1">
                            <a:lumMod val="50000"/>
                          </a:schemeClr>
                        </a:solidFill>
                        <a:latin typeface="+mn-lt"/>
                        <a:ea typeface="+mn-ea"/>
                        <a:cs typeface="+mn-cs"/>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hMerge="1" vMerge="1">
                  <a:txBody>
                    <a:bodyPr/>
                    <a:lstStyle/>
                    <a:p>
                      <a:pPr algn="ctr"/>
                      <a:endParaRPr lang="ru-RU" sz="1200" b="1" kern="1200" baseline="0" dirty="0">
                        <a:solidFill>
                          <a:schemeClr val="accent1">
                            <a:lumMod val="50000"/>
                          </a:schemeClr>
                        </a:solidFill>
                        <a:latin typeface="+mn-lt"/>
                        <a:ea typeface="+mn-ea"/>
                        <a:cs typeface="+mn-cs"/>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rowSpan="2">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2016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6350" cap="flat" cmpd="sng" algn="ctr">
                      <a:solidFill>
                        <a:schemeClr val="bg1"/>
                      </a:solidFill>
                      <a:prstDash val="solid"/>
                      <a:round/>
                      <a:headEnd type="none" w="med" len="med"/>
                      <a:tailEnd type="none" w="med" len="med"/>
                    </a:lnL>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2017 г.</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итого</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r>
              <a:tr h="107616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ГК </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сумма</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Соглаше-</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ния </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ГК </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сумма</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a:txBody>
                    <a:bodyPr/>
                    <a:lstStyle/>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Соглаше-ния</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a:t>
                      </a:r>
                    </a:p>
                    <a:p>
                      <a:pPr algn="ctr"/>
                      <a:r>
                        <a:rPr lang="ru-RU" sz="15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a:t>
                      </a:r>
                      <a:endParaRPr lang="ru-RU" sz="15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1337974">
                <a:tc>
                  <a:txBody>
                    <a:bodyPr/>
                    <a:lstStyle/>
                    <a:p>
                      <a:pPr marL="0" marR="0" indent="0" algn="ctr" defTabSz="0"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147 866,5</a:t>
                      </a: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112 950,2</a:t>
                      </a: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260  816,7</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5 866,3</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6 927,6</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12 793,9</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16 600,0</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4 533/</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432 070,9</a:t>
                      </a: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4 820/</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612 159,9</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38 337/</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 826 143,73</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8 777/</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1 297 288,13</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17 520</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81 730/</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553 557,7</a:t>
                      </a: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208 248/</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1 013 478,8</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289 978/ </a:t>
                      </a:r>
                    </a:p>
                    <a:p>
                      <a:pPr marL="0" marR="0" indent="0" algn="ctr" defTabSz="914104" rtl="0" eaLnBrk="1" fontAlgn="auto" latinLnBrk="0" hangingPunct="1">
                        <a:lnSpc>
                          <a:spcPct val="100000"/>
                        </a:lnSpc>
                        <a:spcBef>
                          <a:spcPts val="0"/>
                        </a:spcBef>
                        <a:spcAft>
                          <a:spcPts val="0"/>
                        </a:spcAft>
                        <a:buClrTx/>
                        <a:buSzTx/>
                        <a:buFontTx/>
                        <a:buNone/>
                        <a:tabLst/>
                        <a:defRPr/>
                      </a:pPr>
                      <a:r>
                        <a:rPr lang="ru-RU" sz="1400" b="1" kern="1200" baseline="0" dirty="0" smtClean="0">
                          <a:solidFill>
                            <a:schemeClr val="tx1"/>
                          </a:solidFill>
                          <a:latin typeface="Times New Roman" panose="02020603050405020304" pitchFamily="18" charset="0"/>
                          <a:ea typeface="+mn-ea"/>
                          <a:cs typeface="Times New Roman" panose="02020603050405020304" pitchFamily="18" charset="0"/>
                        </a:rPr>
                        <a:t>1 567 036,5</a:t>
                      </a:r>
                      <a:endParaRPr lang="ru-RU" sz="1400" b="1" kern="1200" baseline="0" dirty="0">
                        <a:solidFill>
                          <a:schemeClr val="tx1"/>
                        </a:solidFill>
                        <a:latin typeface="Times New Roman" panose="02020603050405020304" pitchFamily="18" charset="0"/>
                        <a:ea typeface="+mn-ea"/>
                        <a:cs typeface="Times New Roman" panose="02020603050405020304" pitchFamily="18" charset="0"/>
                      </a:endParaRPr>
                    </a:p>
                  </a:txBody>
                  <a:tcPr marL="0" marR="0" marT="50400" marB="50400"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20000"/>
                        <a:lumOff val="80000"/>
                        <a:alpha val="69000"/>
                      </a:schemeClr>
                    </a:solidFill>
                  </a:tcPr>
                </a:tc>
              </a:tr>
            </a:tbl>
          </a:graphicData>
        </a:graphic>
      </p:graphicFrame>
      <p:sp>
        <p:nvSpPr>
          <p:cNvPr id="9" name="Номер слайда 2"/>
          <p:cNvSpPr txBox="1">
            <a:spLocks/>
          </p:cNvSpPr>
          <p:nvPr/>
        </p:nvSpPr>
        <p:spPr>
          <a:xfrm>
            <a:off x="9921974" y="9087835"/>
            <a:ext cx="2880360" cy="511175"/>
          </a:xfrm>
          <a:prstGeom prst="rect">
            <a:avLst/>
          </a:prstGeom>
        </p:spPr>
        <p:txBody>
          <a:bodyPr vert="horz" lIns="109444" tIns="54728" rIns="109444" bIns="54728"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fld id="{47EA9584-6FC9-446B-89E9-C9D48C4D1663}" type="slidenum">
              <a:rPr lang="ru-RU" sz="1400"/>
              <a:pPr>
                <a:defRPr/>
              </a:pPr>
              <a:t>4</a:t>
            </a:fld>
            <a:endParaRPr lang="ru-RU" sz="1400" dirty="0"/>
          </a:p>
        </p:txBody>
      </p:sp>
      <p:sp>
        <p:nvSpPr>
          <p:cNvPr id="6" name="Прямоугольник 5"/>
          <p:cNvSpPr/>
          <p:nvPr/>
        </p:nvSpPr>
        <p:spPr>
          <a:xfrm>
            <a:off x="11635552" y="1509488"/>
            <a:ext cx="1050452" cy="369318"/>
          </a:xfrm>
          <a:prstGeom prst="rect">
            <a:avLst/>
          </a:prstGeom>
        </p:spPr>
        <p:txBody>
          <a:bodyPr wrap="none" lIns="91426" tIns="45713" rIns="91426" bIns="45713">
            <a:spAutoFit/>
          </a:bodyPr>
          <a:lstStyle/>
          <a:p>
            <a:r>
              <a:rPr lang="ru-RU" i="1" dirty="0" smtClean="0">
                <a:latin typeface="Times New Roman" panose="02020603050405020304" pitchFamily="18" charset="0"/>
                <a:cs typeface="Times New Roman" panose="02020603050405020304" pitchFamily="18" charset="0"/>
              </a:rPr>
              <a:t>млн. руб.</a:t>
            </a:r>
            <a:endParaRPr lang="ru-RU" dirty="0"/>
          </a:p>
        </p:txBody>
      </p:sp>
    </p:spTree>
    <p:extLst>
      <p:ext uri="{BB962C8B-B14F-4D97-AF65-F5344CB8AC3E}">
        <p14:creationId xmlns:p14="http://schemas.microsoft.com/office/powerpoint/2010/main" val="476662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3469133" y="1509492"/>
            <a:ext cx="1162050" cy="538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225" tIns="45608" rIns="91225" bIns="45608" rtlCol="0" anchor="ctr"/>
          <a:lstStyle/>
          <a:p>
            <a:pPr algn="ctr"/>
            <a:endParaRPr lang="ru-RU" dirty="0">
              <a:solidFill>
                <a:prstClr val="white"/>
              </a:solidFill>
            </a:endParaRPr>
          </a:p>
        </p:txBody>
      </p:sp>
      <p:sp>
        <p:nvSpPr>
          <p:cNvPr id="7" name="Прямоугольник 6"/>
          <p:cNvSpPr/>
          <p:nvPr/>
        </p:nvSpPr>
        <p:spPr>
          <a:xfrm>
            <a:off x="103520" y="141040"/>
            <a:ext cx="12582513" cy="1324037"/>
          </a:xfrm>
          <a:prstGeom prst="rect">
            <a:avLst/>
          </a:prstGeom>
        </p:spPr>
        <p:txBody>
          <a:bodyPr wrap="square" lIns="107269" tIns="53636" rIns="107269" bIns="53636">
            <a:spAutoFit/>
          </a:bodyPr>
          <a:lstStyle/>
          <a:p>
            <a:pPr algn="ctr" defTabSz="1072304" fontAlgn="auto">
              <a:spcBef>
                <a:spcPts val="0"/>
              </a:spcBef>
              <a:spcAft>
                <a:spcPts val="0"/>
              </a:spcAft>
            </a:pPr>
            <a:endParaRPr lang="ru-RU" altLang="ru-RU" sz="19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ПРОМЕЖУТОЧНЫЕ </a:t>
            </a:r>
            <a:r>
              <a:rPr lang="ru-RU" altLang="ru-RU" sz="2000" b="1" dirty="0">
                <a:solidFill>
                  <a:prstClr val="black"/>
                </a:solidFill>
                <a:latin typeface="Times New Roman" panose="02020603050405020304" pitchFamily="18" charset="0"/>
                <a:cs typeface="Times New Roman" panose="02020603050405020304" pitchFamily="18" charset="0"/>
              </a:rPr>
              <a:t>РЕЗУЛЬТАТЫ </a:t>
            </a:r>
          </a:p>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КАЗНАЧЕЙСКОГО СОПРОВОЖДЕНИЯ </a:t>
            </a:r>
            <a:r>
              <a:rPr lang="ru-RU" altLang="ru-RU" sz="2000" b="1" dirty="0">
                <a:solidFill>
                  <a:prstClr val="black"/>
                </a:solidFill>
                <a:latin typeface="Times New Roman" panose="02020603050405020304" pitchFamily="18" charset="0"/>
                <a:cs typeface="Times New Roman" panose="02020603050405020304" pitchFamily="18" charset="0"/>
              </a:rPr>
              <a:t>ЦЕЛЕВЫХ СРЕДСТВ В </a:t>
            </a:r>
            <a:r>
              <a:rPr lang="ru-RU" altLang="ru-RU" sz="2000" b="1" dirty="0">
                <a:solidFill>
                  <a:prstClr val="black"/>
                </a:solidFill>
                <a:latin typeface="Times New Roman" panose="02020603050405020304" pitchFamily="18" charset="0"/>
                <a:cs typeface="Times New Roman" panose="02020603050405020304" pitchFamily="18" charset="0"/>
              </a:rPr>
              <a:t>2018 ГОДУ </a:t>
            </a:r>
          </a:p>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(ПО СОСТОЯНИЮ НА 10 СЕНТЯБРЯ 2018 ГОДА)</a:t>
            </a:r>
          </a:p>
        </p:txBody>
      </p:sp>
      <p:graphicFrame>
        <p:nvGraphicFramePr>
          <p:cNvPr id="9" name="Таблица 8"/>
          <p:cNvGraphicFramePr>
            <a:graphicFrameLocks noGrp="1"/>
          </p:cNvGraphicFramePr>
          <p:nvPr>
            <p:extLst>
              <p:ext uri="{D42A27DB-BD31-4B8C-83A1-F6EECF244321}">
                <p14:modId xmlns:p14="http://schemas.microsoft.com/office/powerpoint/2010/main" val="553290200"/>
              </p:ext>
            </p:extLst>
          </p:nvPr>
        </p:nvGraphicFramePr>
        <p:xfrm>
          <a:off x="103520" y="2277377"/>
          <a:ext cx="12582513" cy="5975693"/>
        </p:xfrm>
        <a:graphic>
          <a:graphicData uri="http://schemas.openxmlformats.org/drawingml/2006/table">
            <a:tbl>
              <a:tblPr firstRow="1" bandRow="1">
                <a:effectLst>
                  <a:outerShdw blurRad="114300" dist="38100" dir="3000000" algn="tl" rotWithShape="0">
                    <a:prstClr val="black">
                      <a:alpha val="40000"/>
                    </a:prstClr>
                  </a:outerShdw>
                </a:effectLst>
                <a:tableStyleId>{F5AB1C69-6EDB-4FF4-983F-18BD219EF322}</a:tableStyleId>
              </a:tblPr>
              <a:tblGrid>
                <a:gridCol w="2291061"/>
                <a:gridCol w="1879707"/>
                <a:gridCol w="1786271"/>
                <a:gridCol w="1446029"/>
                <a:gridCol w="1541238"/>
                <a:gridCol w="1576250"/>
                <a:gridCol w="2061957"/>
              </a:tblGrid>
              <a:tr h="3118319">
                <a:tc>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 поступивших на казначейские счета со счетов юридических лиц, открытых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в кредитных организациях, остатков неиспользованных субсидий, бюджетных инвестиций</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 перечисленных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в доход федерального бюджета остатков неиспользованных субсидий, бюджетных инвестиций</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Получение дополнительных доходов федерального бюджета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(экспертная оценка)</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gridSpan="2">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ГК/</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Соглашений/ сумма,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млн. руб.</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hMerge="1">
                  <a:txBody>
                    <a:bodyPr/>
                    <a:lstStyle/>
                    <a:p>
                      <a:pPr algn="ctr"/>
                      <a:endParaRPr lang="ru-RU" sz="1200" b="1" kern="1200" baseline="0" dirty="0">
                        <a:solidFill>
                          <a:schemeClr val="accent1">
                            <a:lumMod val="50000"/>
                          </a:schemeClr>
                        </a:solidFill>
                        <a:latin typeface="+mn-lt"/>
                        <a:ea typeface="+mn-ea"/>
                        <a:cs typeface="+mn-cs"/>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20000"/>
                        <a:lumOff val="80000"/>
                      </a:schemeClr>
                    </a:solidFill>
                  </a:tcPr>
                </a:tc>
                <a:tc rowSpan="4">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юр.лиц</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solidFill>
                      <a:srgbClr val="EBF6F9"/>
                    </a:solidFill>
                  </a:tcPr>
                </a:tc>
                <a:tc rowSpan="2">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Результаты санкционирования операций на лицевых счетах юр.лиц</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 отказанных п/п/сумма,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млн. руб.)</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B w="3175" cap="flat" cmpd="sng" algn="ctr">
                      <a:solidFill>
                        <a:schemeClr val="bg1"/>
                      </a:solidFill>
                      <a:prstDash val="solid"/>
                      <a:round/>
                      <a:headEnd type="none" w="med" len="med"/>
                      <a:tailEnd type="none" w="med" len="med"/>
                    </a:lnB>
                    <a:solidFill>
                      <a:srgbClr val="EBF6F9"/>
                    </a:solidFill>
                  </a:tcPr>
                </a:tc>
              </a:tr>
              <a:tr h="369804">
                <a:tc rowSpan="3">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2018 г.</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2018 г.</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3">
                  <a:txBody>
                    <a:bodyPr/>
                    <a:lstStyle/>
                    <a:p>
                      <a:pPr marL="0" algn="ctr" defTabSz="930804" rtl="0" eaLnBrk="1" latinLnBrk="0" hangingPunct="1"/>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2018 г.</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gridSpan="2">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2018 г.</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rowSpan="2" hMerge="1">
                  <a:txBody>
                    <a:bodyPr/>
                    <a:lstStyle/>
                    <a:p>
                      <a:endParaRPr lang="ru-RU"/>
                    </a:p>
                  </a:txBody>
                  <a:tcPr/>
                </a:tc>
                <a:tc vMerge="1">
                  <a:txBody>
                    <a:bodyPr/>
                    <a:lstStyle/>
                    <a:p>
                      <a:endParaRPr lang="ru-RU"/>
                    </a:p>
                  </a:txBody>
                  <a:tcPr/>
                </a:tc>
                <a:tc vMerge="1">
                  <a:txBody>
                    <a:bodyPr/>
                    <a:lstStyle/>
                    <a:p>
                      <a:endParaRPr lang="ru-RU"/>
                    </a:p>
                  </a:txBody>
                  <a:tcPr/>
                </a:tc>
              </a:tr>
              <a:tr h="458121">
                <a:tc vMerge="1">
                  <a:txBody>
                    <a:bodyPr/>
                    <a:lstStyle/>
                    <a:p>
                      <a:endParaRPr lang="ru-RU"/>
                    </a:p>
                  </a:txBody>
                  <a:tcPr/>
                </a:tc>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rowSpan="2">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2018 г.</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r>
              <a:tr h="932904">
                <a:tc vMerge="1">
                  <a:txBody>
                    <a:bodyPr/>
                    <a:lstStyle/>
                    <a:p>
                      <a:pPr algn="ct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8EE">
                        <a:alpha val="25000"/>
                      </a:srgbClr>
                    </a:solidFill>
                  </a:tcPr>
                </a:tc>
                <a:tc vMerge="1">
                  <a:txBody>
                    <a:bodyPr/>
                    <a:lstStyle/>
                    <a:p>
                      <a:pPr algn="ct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8EE">
                        <a:alpha val="25000"/>
                      </a:srgbClr>
                    </a:solidFill>
                  </a:tcPr>
                </a:tc>
                <a:tc vMerge="1">
                  <a:txBody>
                    <a:bodyPr/>
                    <a:lstStyle/>
                    <a:p>
                      <a:pPr marL="0" algn="ctr" defTabSz="930804" rtl="0" eaLnBrk="1" latinLnBrk="0" hangingPunct="1"/>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8EE">
                        <a:alpha val="25000"/>
                      </a:srgbClr>
                    </a:solidFill>
                  </a:tcPr>
                </a:tc>
                <a:tc>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ГК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кол-во/сумма</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a:txBody>
                    <a:bodyPr/>
                    <a:lstStyle/>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Соглашения </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кол-во/</a:t>
                      </a:r>
                    </a:p>
                    <a:p>
                      <a:pPr algn="ctr"/>
                      <a:r>
                        <a:rPr lang="ru-RU" sz="1800" b="0" i="0" kern="1200" baseline="0" dirty="0" smtClean="0">
                          <a:solidFill>
                            <a:schemeClr val="tx1"/>
                          </a:solidFill>
                          <a:effectLst/>
                          <a:latin typeface="Times New Roman" panose="02020603050405020304" pitchFamily="18" charset="0"/>
                          <a:ea typeface="+mn-ea"/>
                          <a:cs typeface="Times New Roman" panose="02020603050405020304" pitchFamily="18" charset="0"/>
                        </a:rPr>
                        <a:t>сумма</a:t>
                      </a: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BF6F9"/>
                    </a:solidFill>
                  </a:tcPr>
                </a:tc>
                <a:tc vMerge="1">
                  <a:txBody>
                    <a:bodyPr/>
                    <a:lstStyle/>
                    <a:p>
                      <a:endParaRPr lang="ru-RU"/>
                    </a:p>
                  </a:txBody>
                  <a:tcPr/>
                </a:tc>
                <a:tc vMerge="1">
                  <a:txBody>
                    <a:bodyPr/>
                    <a:lstStyle/>
                    <a:p>
                      <a:pPr algn="ctr"/>
                      <a:endParaRPr lang="ru-RU" sz="1800" b="0" i="0"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2F8EE">
                        <a:alpha val="25000"/>
                      </a:srgbClr>
                    </a:solidFill>
                  </a:tcPr>
                </a:tc>
              </a:tr>
              <a:tr h="1096544">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500" b="1" dirty="0" smtClean="0">
                          <a:solidFill>
                            <a:schemeClr val="tx1"/>
                          </a:solidFill>
                          <a:latin typeface="Times New Roman" panose="02020603050405020304" pitchFamily="18" charset="0"/>
                          <a:cs typeface="Times New Roman" panose="02020603050405020304" pitchFamily="18" charset="0"/>
                        </a:rPr>
                        <a:t>0,00</a:t>
                      </a:r>
                    </a:p>
                  </a:txBody>
                  <a:tcPr marL="128016" marR="128016" marT="64008" marB="64008" anchor="ctr">
                    <a:lnT w="285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500" b="1" spc="-100" baseline="0" dirty="0" smtClean="0">
                          <a:solidFill>
                            <a:schemeClr val="tx1"/>
                          </a:solidFill>
                          <a:latin typeface="Times New Roman" panose="02020603050405020304" pitchFamily="18" charset="0"/>
                          <a:cs typeface="Times New Roman" panose="02020603050405020304" pitchFamily="18" charset="0"/>
                        </a:rPr>
                        <a:t>946,0</a:t>
                      </a:r>
                      <a:endParaRPr lang="ru-RU" sz="1500" b="1" dirty="0">
                        <a:solidFill>
                          <a:schemeClr val="tx1"/>
                        </a:solidFill>
                        <a:latin typeface="Times New Roman" panose="02020603050405020304" pitchFamily="18" charset="0"/>
                        <a:cs typeface="Times New Roman" panose="02020603050405020304" pitchFamily="18" charset="0"/>
                      </a:endParaRPr>
                    </a:p>
                  </a:txBody>
                  <a:tcPr marL="128016" marR="128016" marT="64008" marB="64008" anchor="ctr">
                    <a:lnT w="285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500" b="1" dirty="0" smtClean="0">
                          <a:solidFill>
                            <a:schemeClr val="tx1"/>
                          </a:solidFill>
                          <a:latin typeface="Times New Roman" panose="02020603050405020304" pitchFamily="18" charset="0"/>
                          <a:cs typeface="Times New Roman" panose="02020603050405020304" pitchFamily="18" charset="0"/>
                        </a:rPr>
                        <a:t>14</a:t>
                      </a:r>
                      <a:r>
                        <a:rPr lang="ru-RU" sz="1500" b="1" baseline="0" dirty="0" smtClean="0">
                          <a:solidFill>
                            <a:schemeClr val="tx1"/>
                          </a:solidFill>
                          <a:latin typeface="Times New Roman" panose="02020603050405020304" pitchFamily="18" charset="0"/>
                          <a:cs typeface="Times New Roman" panose="02020603050405020304" pitchFamily="18" charset="0"/>
                        </a:rPr>
                        <a:t> 000,0</a:t>
                      </a:r>
                      <a:endParaRPr lang="ru-RU" sz="1500" b="1" dirty="0">
                        <a:solidFill>
                          <a:schemeClr val="tx1"/>
                        </a:solidFill>
                        <a:latin typeface="Times New Roman" panose="02020603050405020304" pitchFamily="18" charset="0"/>
                        <a:cs typeface="Times New Roman" panose="02020603050405020304" pitchFamily="18" charset="0"/>
                      </a:endParaRPr>
                    </a:p>
                  </a:txBody>
                  <a:tcPr marL="128016" marR="128016" marT="64008" marB="64008" anchor="ctr">
                    <a:lnT w="285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40 786/                         3 202 937,30</a:t>
                      </a:r>
                    </a:p>
                  </a:txBody>
                  <a:tcPr marL="128016" marR="128016" marT="64008" marB="64008" anchor="ctr">
                    <a:lnT w="285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marR="0" lvl="0" indent="0" algn="ctr" defTabSz="914104"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smtClean="0">
                          <a:ln>
                            <a:noFill/>
                          </a:ln>
                          <a:solidFill>
                            <a:schemeClr val="tx1"/>
                          </a:solidFill>
                          <a:effectLst/>
                          <a:uLnTx/>
                          <a:uFillTx/>
                          <a:latin typeface="Times New Roman" panose="02020603050405020304" pitchFamily="18" charset="0"/>
                          <a:cs typeface="Times New Roman" panose="02020603050405020304" pitchFamily="18" charset="0"/>
                        </a:rPr>
                        <a:t>4 414/</a:t>
                      </a:r>
                    </a:p>
                    <a:p>
                      <a:pPr marL="0" marR="0" lvl="0" indent="0" algn="ctr" defTabSz="914104" rtl="0" eaLnBrk="1" fontAlgn="auto" latinLnBrk="0" hangingPunct="1">
                        <a:lnSpc>
                          <a:spcPct val="100000"/>
                        </a:lnSpc>
                        <a:spcBef>
                          <a:spcPts val="0"/>
                        </a:spcBef>
                        <a:spcAft>
                          <a:spcPts val="0"/>
                        </a:spcAft>
                        <a:buClrTx/>
                        <a:buSzTx/>
                        <a:buFontTx/>
                        <a:buNone/>
                        <a:tabLst/>
                        <a:defRPr/>
                      </a:pPr>
                      <a:r>
                        <a:rPr kumimoji="0" lang="ru-RU" sz="1500" b="1" i="0" u="none" strike="noStrike" kern="1200" cap="none" spc="0" normalizeH="0" baseline="0" noProof="0" dirty="0" smtClean="0">
                          <a:ln>
                            <a:noFill/>
                          </a:ln>
                          <a:solidFill>
                            <a:schemeClr val="tx1"/>
                          </a:solidFill>
                          <a:effectLst/>
                          <a:uLnTx/>
                          <a:uFillTx/>
                          <a:latin typeface="Times New Roman" panose="02020603050405020304" pitchFamily="18" charset="0"/>
                          <a:cs typeface="Times New Roman" panose="02020603050405020304" pitchFamily="18" charset="0"/>
                        </a:rPr>
                        <a:t>2 762 184,02</a:t>
                      </a:r>
                    </a:p>
                  </a:txBody>
                  <a:tcPr marL="128016" marR="128016" marT="64008" marB="64008" anchor="ctr">
                    <a:lnT w="285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27 454</a:t>
                      </a:r>
                    </a:p>
                  </a:txBody>
                  <a:tcPr marL="128016" marR="128016" marT="64008" marB="64008" anchor="ctr">
                    <a:solidFill>
                      <a:schemeClr val="accent1">
                        <a:lumMod val="20000"/>
                        <a:lumOff val="80000"/>
                        <a:alpha val="69000"/>
                      </a:schemeClr>
                    </a:solidFill>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177 225/ </a:t>
                      </a:r>
                    </a:p>
                    <a:p>
                      <a:pPr algn="ctr"/>
                      <a:r>
                        <a:rPr lang="ru-RU" sz="1500" b="1" dirty="0" smtClean="0">
                          <a:solidFill>
                            <a:schemeClr val="tx1"/>
                          </a:solidFill>
                          <a:latin typeface="Times New Roman" panose="02020603050405020304" pitchFamily="18" charset="0"/>
                          <a:cs typeface="Times New Roman" panose="02020603050405020304" pitchFamily="18" charset="0"/>
                        </a:rPr>
                        <a:t>618 442,22</a:t>
                      </a:r>
                      <a:endParaRPr lang="ru-RU" sz="1500" b="1" dirty="0">
                        <a:solidFill>
                          <a:schemeClr val="tx1"/>
                        </a:solidFill>
                        <a:latin typeface="Times New Roman" panose="02020603050405020304" pitchFamily="18" charset="0"/>
                        <a:cs typeface="Times New Roman" panose="02020603050405020304" pitchFamily="18" charset="0"/>
                      </a:endParaRPr>
                    </a:p>
                  </a:txBody>
                  <a:tcPr marL="128016" marR="128016" marT="64008" marB="64008" anchor="ctr">
                    <a:lnT w="28575" cap="flat" cmpd="sng" algn="ctr">
                      <a:solidFill>
                        <a:schemeClr val="bg1"/>
                      </a:solidFill>
                      <a:prstDash val="solid"/>
                      <a:round/>
                      <a:headEnd type="none" w="med" len="med"/>
                      <a:tailEnd type="none" w="med" len="med"/>
                    </a:lnT>
                    <a:solidFill>
                      <a:schemeClr val="accent1">
                        <a:lumMod val="20000"/>
                        <a:lumOff val="80000"/>
                        <a:alpha val="69000"/>
                      </a:schemeClr>
                    </a:solidFill>
                  </a:tcPr>
                </a:tc>
              </a:tr>
            </a:tbl>
          </a:graphicData>
        </a:graphic>
      </p:graphicFrame>
      <p:sp>
        <p:nvSpPr>
          <p:cNvPr id="8" name="Номер слайда 2"/>
          <p:cNvSpPr>
            <a:spLocks noGrp="1"/>
          </p:cNvSpPr>
          <p:nvPr>
            <p:ph type="sldNum" sz="quarter" idx="12"/>
          </p:nvPr>
        </p:nvSpPr>
        <p:spPr>
          <a:xfrm>
            <a:off x="9921240" y="9090030"/>
            <a:ext cx="2880360" cy="511175"/>
          </a:xfrm>
        </p:spPr>
        <p:txBody>
          <a:bodyPr/>
          <a:lstStyle/>
          <a:p>
            <a:pPr>
              <a:defRPr/>
            </a:pPr>
            <a:fld id="{47EA9584-6FC9-446B-89E9-C9D48C4D1663}" type="slidenum">
              <a:rPr lang="ru-RU" smtClean="0">
                <a:solidFill>
                  <a:prstClr val="black">
                    <a:tint val="75000"/>
                  </a:prstClr>
                </a:solidFill>
              </a:rPr>
              <a:pPr>
                <a:defRPr/>
              </a:pPr>
              <a:t>5</a:t>
            </a:fld>
            <a:endParaRPr lang="ru-RU" dirty="0">
              <a:solidFill>
                <a:prstClr val="black">
                  <a:tint val="75000"/>
                </a:prstClr>
              </a:solidFill>
            </a:endParaRPr>
          </a:p>
        </p:txBody>
      </p:sp>
      <p:sp>
        <p:nvSpPr>
          <p:cNvPr id="6" name="Прямоугольник 5"/>
          <p:cNvSpPr/>
          <p:nvPr/>
        </p:nvSpPr>
        <p:spPr>
          <a:xfrm>
            <a:off x="11635551" y="1776509"/>
            <a:ext cx="1050452" cy="369318"/>
          </a:xfrm>
          <a:prstGeom prst="rect">
            <a:avLst/>
          </a:prstGeom>
        </p:spPr>
        <p:txBody>
          <a:bodyPr wrap="none" lIns="91426" tIns="45713" rIns="91426" bIns="45713">
            <a:spAutoFit/>
          </a:bodyPr>
          <a:lstStyle/>
          <a:p>
            <a:r>
              <a:rPr lang="ru-RU" i="1" dirty="0" smtClean="0">
                <a:latin typeface="Times New Roman" panose="02020603050405020304" pitchFamily="18" charset="0"/>
                <a:cs typeface="Times New Roman" panose="02020603050405020304" pitchFamily="18" charset="0"/>
              </a:rPr>
              <a:t>млн. руб.</a:t>
            </a:r>
            <a:endParaRPr lang="ru-RU" dirty="0"/>
          </a:p>
        </p:txBody>
      </p:sp>
    </p:spTree>
    <p:extLst>
      <p:ext uri="{BB962C8B-B14F-4D97-AF65-F5344CB8AC3E}">
        <p14:creationId xmlns:p14="http://schemas.microsoft.com/office/powerpoint/2010/main" val="1669881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3469133" y="1509492"/>
            <a:ext cx="1162050" cy="538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225" tIns="45608" rIns="91225" bIns="45608" rtlCol="0" anchor="ctr"/>
          <a:lstStyle/>
          <a:p>
            <a:pPr algn="ctr"/>
            <a:endParaRPr lang="ru-RU" dirty="0">
              <a:solidFill>
                <a:prstClr val="white"/>
              </a:solidFill>
            </a:endParaRPr>
          </a:p>
        </p:txBody>
      </p:sp>
      <p:sp>
        <p:nvSpPr>
          <p:cNvPr id="7" name="Прямоугольник 6"/>
          <p:cNvSpPr/>
          <p:nvPr/>
        </p:nvSpPr>
        <p:spPr>
          <a:xfrm>
            <a:off x="212654" y="233724"/>
            <a:ext cx="12388319" cy="723873"/>
          </a:xfrm>
          <a:prstGeom prst="rect">
            <a:avLst/>
          </a:prstGeom>
        </p:spPr>
        <p:txBody>
          <a:bodyPr wrap="square" lIns="107269" tIns="53636" rIns="107269" bIns="53636">
            <a:spAutoFit/>
          </a:bodyPr>
          <a:lstStyle/>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ПРОМЕЖУТОЧНЫЕ РЕЗУЛЬТАТЫ КАЗНАЧЕЙСКОГО СОПРОВОЖДЕНИЯ ЦЕЛЕВЫХ СРЕДСТВ </a:t>
            </a:r>
          </a:p>
          <a:p>
            <a:pPr algn="ctr" defTabSz="1072304"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(ПО </a:t>
            </a:r>
            <a:r>
              <a:rPr lang="ru-RU" altLang="ru-RU" sz="2000" b="1" dirty="0">
                <a:solidFill>
                  <a:prstClr val="black"/>
                </a:solidFill>
                <a:latin typeface="Times New Roman" panose="02020603050405020304" pitchFamily="18" charset="0"/>
                <a:cs typeface="Times New Roman" panose="02020603050405020304" pitchFamily="18" charset="0"/>
              </a:rPr>
              <a:t>СОСТОЯНИЮ НА </a:t>
            </a:r>
            <a:r>
              <a:rPr lang="ru-RU" altLang="ru-RU" sz="2000" b="1" dirty="0">
                <a:solidFill>
                  <a:prstClr val="black"/>
                </a:solidFill>
                <a:latin typeface="Times New Roman" panose="02020603050405020304" pitchFamily="18" charset="0"/>
                <a:cs typeface="Times New Roman" panose="02020603050405020304" pitchFamily="18" charset="0"/>
              </a:rPr>
              <a:t>10 СЕНТЯБРЯ </a:t>
            </a:r>
            <a:r>
              <a:rPr lang="ru-RU" altLang="ru-RU" sz="2000" b="1" dirty="0">
                <a:solidFill>
                  <a:prstClr val="black"/>
                </a:solidFill>
                <a:latin typeface="Times New Roman" panose="02020603050405020304" pitchFamily="18" charset="0"/>
                <a:cs typeface="Times New Roman" panose="02020603050405020304" pitchFamily="18" charset="0"/>
              </a:rPr>
              <a:t>2018 </a:t>
            </a:r>
            <a:r>
              <a:rPr lang="ru-RU" altLang="ru-RU" sz="2000" b="1" dirty="0">
                <a:solidFill>
                  <a:prstClr val="black"/>
                </a:solidFill>
                <a:latin typeface="Times New Roman" panose="02020603050405020304" pitchFamily="18" charset="0"/>
                <a:cs typeface="Times New Roman" panose="02020603050405020304" pitchFamily="18" charset="0"/>
              </a:rPr>
              <a:t>ГОДА)</a:t>
            </a:r>
            <a:endParaRPr lang="ru-RU" altLang="ru-RU" sz="20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val="1676552850"/>
              </p:ext>
            </p:extLst>
          </p:nvPr>
        </p:nvGraphicFramePr>
        <p:xfrm>
          <a:off x="212651" y="1319406"/>
          <a:ext cx="12367055" cy="7682833"/>
        </p:xfrm>
        <a:graphic>
          <a:graphicData uri="http://schemas.openxmlformats.org/drawingml/2006/table">
            <a:tbl>
              <a:tblPr firstRow="1" bandRow="1">
                <a:effectLst>
                  <a:outerShdw blurRad="114300" dist="38100" dir="3000000" algn="tl" rotWithShape="0">
                    <a:prstClr val="black">
                      <a:alpha val="40000"/>
                    </a:prstClr>
                  </a:outerShdw>
                </a:effectLst>
                <a:tableStyleId>{F5AB1C69-6EDB-4FF4-983F-18BD219EF322}</a:tableStyleId>
              </a:tblPr>
              <a:tblGrid>
                <a:gridCol w="2817629"/>
                <a:gridCol w="1233377"/>
                <a:gridCol w="1641426"/>
                <a:gridCol w="1269681"/>
                <a:gridCol w="1378227"/>
                <a:gridCol w="1442035"/>
                <a:gridCol w="1365467"/>
                <a:gridCol w="1219213"/>
              </a:tblGrid>
              <a:tr h="1566827">
                <a:tc>
                  <a:txBody>
                    <a:bodyPr/>
                    <a:lstStyle/>
                    <a:p>
                      <a:pPr algn="ctr"/>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Наименование показателя</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algn="ctr"/>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Количество юридических</a:t>
                      </a:r>
                    </a:p>
                    <a:p>
                      <a:pPr algn="ctr"/>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лиц</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7800" marR="37800" marT="50400" marB="504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Количество государственных контрактов (контрактов), договоров (соглашений)</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Количество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лицевых счетов, открытых </a:t>
                      </a:r>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юр.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лицам </a:t>
                      </a:r>
                      <a:endPar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в  ТОФК</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Остатки </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на л/счетах юр. лиц,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открытых </a:t>
                      </a:r>
                      <a:endPar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в ТОФК на 01.01.2018</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Поступило</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в </a:t>
                      </a:r>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2018 году </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на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л/счета </a:t>
                      </a:r>
                      <a:endPar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юр.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лиц, </a:t>
                      </a:r>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открытые</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в  ТОФК</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Кассовый</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 расход </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с л/счетов юр. лиц,</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 открытых </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в ТОФК</a:t>
                      </a:r>
                      <a:endPar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endParaRPr>
                    </a:p>
                  </a:txBody>
                  <a:tcPr marL="36000" marR="36000" marT="36000" marB="3600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Остатки </a:t>
                      </a: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на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л/счетах </a:t>
                      </a:r>
                      <a:endPar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юр. </a:t>
                      </a:r>
                      <a:r>
                        <a:rPr lang="ru-RU" sz="1500" b="0" i="1" kern="1200" baseline="0" dirty="0">
                          <a:solidFill>
                            <a:schemeClr val="tx1"/>
                          </a:solidFill>
                          <a:effectLst/>
                          <a:latin typeface="Times New Roman" panose="02020603050405020304" pitchFamily="18" charset="0"/>
                          <a:ea typeface="+mn-ea"/>
                          <a:cs typeface="Times New Roman" panose="02020603050405020304" pitchFamily="18" charset="0"/>
                        </a:rPr>
                        <a:t>лиц, открытых </a:t>
                      </a:r>
                      <a:endPar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0" algn="ctr" defTabSz="1096644" rtl="0" eaLnBrk="1" fontAlgn="ctr" latinLnBrk="0" hangingPunct="1"/>
                      <a:r>
                        <a:rPr lang="ru-RU" sz="1500" b="0" i="1" kern="1200" baseline="0" dirty="0" smtClean="0">
                          <a:solidFill>
                            <a:schemeClr val="tx1"/>
                          </a:solidFill>
                          <a:effectLst/>
                          <a:latin typeface="Times New Roman" panose="02020603050405020304" pitchFamily="18" charset="0"/>
                          <a:ea typeface="+mn-ea"/>
                          <a:cs typeface="Times New Roman" panose="02020603050405020304" pitchFamily="18" charset="0"/>
                        </a:rPr>
                        <a:t>в ТОФК</a:t>
                      </a:r>
                    </a:p>
                  </a:txBody>
                  <a:tcPr marL="36000" marR="36000" marT="36000" marB="36000" anchor="ctr">
                    <a:lnL w="3175" cap="flat" cmpd="sng" algn="ctr">
                      <a:solidFill>
                        <a:schemeClr val="bg1"/>
                      </a:solidFill>
                      <a:prstDash val="solid"/>
                      <a:round/>
                      <a:headEnd type="none" w="med" len="med"/>
                      <a:tailEnd type="none" w="med" len="med"/>
                    </a:lnL>
                    <a:lnB w="3175" cap="flat" cmpd="sng" algn="ctr">
                      <a:solidFill>
                        <a:schemeClr val="bg1"/>
                      </a:solidFill>
                      <a:prstDash val="solid"/>
                      <a:round/>
                      <a:headEnd type="none" w="med" len="med"/>
                      <a:tailEnd type="none" w="med" len="med"/>
                    </a:lnB>
                    <a:solidFill>
                      <a:srgbClr val="EBF6F9"/>
                    </a:solidFill>
                  </a:tcPr>
                </a:tc>
              </a:tr>
              <a:tr h="599126">
                <a:tc>
                  <a:txBody>
                    <a:bodyPr/>
                    <a:lstStyle/>
                    <a:p>
                      <a:pPr algn="ctr"/>
                      <a:r>
                        <a:rPr lang="ru-RU" sz="1700" b="1" kern="1200" dirty="0" smtClean="0">
                          <a:solidFill>
                            <a:schemeClr val="tx1"/>
                          </a:solidFill>
                          <a:latin typeface="Times New Roman" panose="02020603050405020304" pitchFamily="18" charset="0"/>
                          <a:ea typeface="+mn-ea"/>
                          <a:cs typeface="Times New Roman" panose="02020603050405020304" pitchFamily="18" charset="0"/>
                        </a:rPr>
                        <a:t>ВСЕГО</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BF6F9"/>
                    </a:solidFill>
                  </a:tcPr>
                </a:tc>
                <a:tc>
                  <a:txBody>
                    <a:bodyPr/>
                    <a:lstStyle/>
                    <a:p>
                      <a:pPr algn="ctr"/>
                      <a:r>
                        <a:rPr lang="ru-RU" sz="1700" b="1" dirty="0" smtClean="0">
                          <a:solidFill>
                            <a:schemeClr val="tx1"/>
                          </a:solidFill>
                          <a:latin typeface="Times New Roman" panose="02020603050405020304" pitchFamily="18" charset="0"/>
                          <a:cs typeface="Times New Roman" panose="02020603050405020304" pitchFamily="18" charset="0"/>
                        </a:rPr>
                        <a:t>27 454</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b" latinLnBrk="0" hangingPunct="1"/>
                      <a:r>
                        <a:rPr lang="ru-RU" sz="1700" b="1" kern="1200" dirty="0" smtClean="0">
                          <a:solidFill>
                            <a:schemeClr val="tx1"/>
                          </a:solidFill>
                          <a:latin typeface="Times New Roman" panose="02020603050405020304" pitchFamily="18" charset="0"/>
                          <a:ea typeface="+mn-ea"/>
                          <a:cs typeface="Times New Roman" panose="02020603050405020304" pitchFamily="18" charset="0"/>
                        </a:rPr>
                        <a:t>72 400</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b" latinLnBrk="0" hangingPunct="1"/>
                      <a:r>
                        <a:rPr lang="ru-RU" sz="1700" b="1" kern="1200" dirty="0" smtClean="0">
                          <a:solidFill>
                            <a:schemeClr val="tx1"/>
                          </a:solidFill>
                          <a:latin typeface="Times New Roman" panose="02020603050405020304" pitchFamily="18" charset="0"/>
                          <a:ea typeface="+mn-ea"/>
                          <a:cs typeface="Times New Roman" panose="02020603050405020304" pitchFamily="18" charset="0"/>
                        </a:rPr>
                        <a:t>72 400</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b" latinLnBrk="0" hangingPunct="1"/>
                      <a:r>
                        <a:rPr lang="ru-RU" sz="1700" b="1" kern="1200" dirty="0" smtClean="0">
                          <a:solidFill>
                            <a:schemeClr val="tx1"/>
                          </a:solidFill>
                          <a:latin typeface="Times New Roman" panose="02020603050405020304" pitchFamily="18" charset="0"/>
                          <a:ea typeface="+mn-ea"/>
                          <a:cs typeface="Times New Roman" panose="02020603050405020304" pitchFamily="18" charset="0"/>
                        </a:rPr>
                        <a:t>600,13</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b" latinLnBrk="0" hangingPunct="1"/>
                      <a:r>
                        <a:rPr lang="ru-RU" sz="1700" b="1" kern="1200" dirty="0" smtClean="0">
                          <a:solidFill>
                            <a:schemeClr val="tx1"/>
                          </a:solidFill>
                          <a:latin typeface="Times New Roman" panose="02020603050405020304" pitchFamily="18" charset="0"/>
                          <a:ea typeface="+mn-ea"/>
                          <a:cs typeface="Times New Roman" panose="02020603050405020304" pitchFamily="18" charset="0"/>
                        </a:rPr>
                        <a:t>1 106,65</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BF6F9"/>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r>
                        <a:rPr lang="ru-RU" sz="1700" b="1" kern="1200" dirty="0" smtClean="0">
                          <a:solidFill>
                            <a:schemeClr val="tx1"/>
                          </a:solidFill>
                          <a:latin typeface="Times New Roman" panose="02020603050405020304" pitchFamily="18" charset="0"/>
                          <a:ea typeface="+mn-ea"/>
                          <a:cs typeface="Times New Roman" panose="02020603050405020304" pitchFamily="18" charset="0"/>
                        </a:rPr>
                        <a:t>1 184,51</a:t>
                      </a: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BF6F9"/>
                    </a:solidFill>
                  </a:tcPr>
                </a:tc>
                <a:tc>
                  <a:txBody>
                    <a:bodyPr/>
                    <a:lstStyle/>
                    <a:p>
                      <a:pPr marL="0" algn="ctr" defTabSz="1096644" rtl="0" eaLnBrk="1" fontAlgn="b" latinLnBrk="0" hangingPunct="1"/>
                      <a:r>
                        <a:rPr lang="ru-RU" sz="1700" b="1" kern="1200" dirty="0" smtClean="0">
                          <a:solidFill>
                            <a:schemeClr val="tx1"/>
                          </a:solidFill>
                          <a:latin typeface="Times New Roman" panose="02020603050405020304" pitchFamily="18" charset="0"/>
                          <a:ea typeface="+mn-ea"/>
                          <a:cs typeface="Times New Roman" panose="02020603050405020304" pitchFamily="18" charset="0"/>
                        </a:rPr>
                        <a:t>522,27</a:t>
                      </a:r>
                      <a:endParaRPr lang="ru-RU" sz="1700" b="1"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BF6F9"/>
                    </a:solidFill>
                  </a:tcPr>
                </a:tc>
              </a:tr>
              <a:tr h="1103376">
                <a:tc>
                  <a:txBody>
                    <a:bodyPr/>
                    <a:lstStyle/>
                    <a:p>
                      <a:pPr marL="0" marR="0" indent="0" algn="ctr" defTabSz="1096644" rtl="0" eaLnBrk="1" fontAlgn="auto" latinLnBrk="0" hangingPunct="1">
                        <a:lnSpc>
                          <a:spcPct val="100000"/>
                        </a:lnSpc>
                        <a:spcBef>
                          <a:spcPts val="0"/>
                        </a:spcBef>
                        <a:spcAft>
                          <a:spcPts val="0"/>
                        </a:spcAft>
                        <a:buClrTx/>
                        <a:buSzTx/>
                        <a:buFontTx/>
                        <a:buNone/>
                        <a:tabLst/>
                        <a:defRPr/>
                      </a:pPr>
                      <a:r>
                        <a:rPr lang="ru-RU" sz="1500" u="none" strike="noStrike" dirty="0" smtClean="0">
                          <a:effectLst/>
                          <a:latin typeface="Times New Roman" panose="02020603050405020304" pitchFamily="18" charset="0"/>
                          <a:cs typeface="Times New Roman" panose="02020603050405020304" pitchFamily="18" charset="0"/>
                        </a:rPr>
                        <a:t>Субсидии, бюджетные инвестиции, взносы </a:t>
                      </a:r>
                    </a:p>
                    <a:p>
                      <a:pPr marL="0" marR="0" indent="0" algn="ctr" defTabSz="1096644" rtl="0" eaLnBrk="1" fontAlgn="auto" latinLnBrk="0" hangingPunct="1">
                        <a:lnSpc>
                          <a:spcPct val="100000"/>
                        </a:lnSpc>
                        <a:spcBef>
                          <a:spcPts val="0"/>
                        </a:spcBef>
                        <a:spcAft>
                          <a:spcPts val="0"/>
                        </a:spcAft>
                        <a:buClrTx/>
                        <a:buSzTx/>
                        <a:buFontTx/>
                        <a:buNone/>
                        <a:tabLst/>
                        <a:defRPr/>
                      </a:pPr>
                      <a:r>
                        <a:rPr lang="ru-RU" sz="1500" u="none" strike="noStrike" dirty="0" smtClean="0">
                          <a:effectLst/>
                          <a:latin typeface="Times New Roman" panose="02020603050405020304" pitchFamily="18" charset="0"/>
                          <a:cs typeface="Times New Roman" panose="02020603050405020304" pitchFamily="18" charset="0"/>
                        </a:rPr>
                        <a:t>в уставные капиталы  юридических лиц</a:t>
                      </a:r>
                      <a:endParaRPr lang="ru-RU" sz="1500" b="1"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algn="ctr"/>
                      <a:r>
                        <a:rPr lang="ru-RU" sz="1500" b="0" kern="1200" dirty="0" smtClean="0">
                          <a:solidFill>
                            <a:schemeClr val="tx1"/>
                          </a:solidFill>
                          <a:latin typeface="Times New Roman" panose="02020603050405020304" pitchFamily="18" charset="0"/>
                          <a:ea typeface="+mn-ea"/>
                          <a:cs typeface="Times New Roman" panose="02020603050405020304" pitchFamily="18" charset="0"/>
                        </a:rPr>
                        <a:t>5 269</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9 792</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9 792</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307,90</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630,76</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663,48</a:t>
                      </a: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275,18</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r>
              <a:tr h="1347216">
                <a:tc>
                  <a:txBody>
                    <a:bodyPr/>
                    <a:lstStyle/>
                    <a:p>
                      <a:pPr marL="0" marR="0" indent="0" algn="ctr" defTabSz="1096644" rtl="0" eaLnBrk="1" fontAlgn="auto"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Авансовые платежи </a:t>
                      </a:r>
                    </a:p>
                    <a:p>
                      <a:pPr marL="0" marR="0" indent="0" algn="ctr" defTabSz="1096644" rtl="0" eaLnBrk="1" fontAlgn="auto"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и расчеты по «гражданским» государственным контрактам, контрактам (договорам)</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algn="ctr"/>
                      <a:r>
                        <a:rPr lang="ru-RU" sz="1500" b="0" kern="1200" dirty="0" smtClean="0">
                          <a:solidFill>
                            <a:schemeClr val="tx1"/>
                          </a:solidFill>
                          <a:latin typeface="Times New Roman" panose="02020603050405020304" pitchFamily="18" charset="0"/>
                          <a:ea typeface="+mn-ea"/>
                          <a:cs typeface="Times New Roman" panose="02020603050405020304" pitchFamily="18" charset="0"/>
                        </a:rPr>
                        <a:t>2 609</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6 654</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6 654</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94,91</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216,82</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240,35</a:t>
                      </a: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71,38</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r>
              <a:tr h="859536">
                <a:tc>
                  <a:txBody>
                    <a:bodyPr/>
                    <a:lstStyle/>
                    <a:p>
                      <a:pPr marL="0" marR="0" indent="0" algn="ctr" defTabSz="1096644" rtl="0" eaLnBrk="1" fontAlgn="auto"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Расчеты по государственным контрактам, контрактам (договорам) по ГОЗ</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algn="ctr"/>
                      <a:r>
                        <a:rPr lang="ru-RU" sz="1500" b="0" kern="1200" dirty="0" smtClean="0">
                          <a:solidFill>
                            <a:schemeClr val="tx1"/>
                          </a:solidFill>
                          <a:latin typeface="Times New Roman" panose="02020603050405020304" pitchFamily="18" charset="0"/>
                          <a:ea typeface="+mn-ea"/>
                          <a:cs typeface="Times New Roman" panose="02020603050405020304" pitchFamily="18" charset="0"/>
                        </a:rPr>
                        <a:t>13 245</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47 665</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47 665</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192,38</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238,41</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266,34</a:t>
                      </a: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164,45</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r>
              <a:tr h="1103376">
                <a:tc>
                  <a:txBody>
                    <a:bodyPr/>
                    <a:lstStyle/>
                    <a:p>
                      <a:pPr marL="0" marR="0" indent="0" algn="ctr" defTabSz="1096644" rtl="0" eaLnBrk="1" fontAlgn="auto"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Контракты, заключенные бюджетными </a:t>
                      </a:r>
                    </a:p>
                    <a:p>
                      <a:pPr marL="0" marR="0" indent="0" algn="ctr" defTabSz="1096644" rtl="0" eaLnBrk="1" fontAlgn="auto"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и автономными учреждениями</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algn="ctr"/>
                      <a:r>
                        <a:rPr lang="ru-RU" sz="1500" b="0" kern="1200" dirty="0" smtClean="0">
                          <a:solidFill>
                            <a:schemeClr val="tx1"/>
                          </a:solidFill>
                          <a:latin typeface="Times New Roman" panose="02020603050405020304" pitchFamily="18" charset="0"/>
                          <a:ea typeface="+mn-ea"/>
                          <a:cs typeface="Times New Roman" panose="02020603050405020304" pitchFamily="18" charset="0"/>
                        </a:rPr>
                        <a:t>81</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119</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119</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1,16</a:t>
                      </a:r>
                    </a:p>
                    <a:p>
                      <a:pPr marL="0" algn="ctr" defTabSz="1096644" rtl="0" eaLnBrk="1" fontAlgn="b" latinLnBrk="0" hangingPunct="1"/>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3,39</a:t>
                      </a:r>
                    </a:p>
                    <a:p>
                      <a:pPr marL="0" algn="ctr" defTabSz="1096644" rtl="0" eaLnBrk="1" fontAlgn="b" latinLnBrk="0" hangingPunct="1"/>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3,30</a:t>
                      </a:r>
                    </a:p>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1,25</a:t>
                      </a:r>
                    </a:p>
                    <a:p>
                      <a:pPr marL="0" algn="ctr" defTabSz="1096644" rtl="0" eaLnBrk="1" fontAlgn="b" latinLnBrk="0" hangingPunct="1"/>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20000"/>
                        <a:lumOff val="80000"/>
                        <a:alpha val="69000"/>
                      </a:schemeClr>
                    </a:solidFill>
                  </a:tcPr>
                </a:tc>
              </a:tr>
              <a:tr h="1103376">
                <a:tc>
                  <a:txBody>
                    <a:bodyPr/>
                    <a:lstStyle/>
                    <a:p>
                      <a:pPr marL="0" marR="0" indent="0" algn="ctr" defTabSz="1096644" rtl="0" eaLnBrk="1" fontAlgn="auto"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Межбюджетные субсидии</a:t>
                      </a:r>
                      <a:r>
                        <a:rPr lang="ru-RU" sz="1500" b="0" kern="1200" baseline="0" dirty="0" smtClean="0">
                          <a:solidFill>
                            <a:schemeClr val="tx1"/>
                          </a:solidFill>
                          <a:latin typeface="Times New Roman" panose="02020603050405020304" pitchFamily="18" charset="0"/>
                          <a:ea typeface="+mn-ea"/>
                          <a:cs typeface="Times New Roman" panose="02020603050405020304" pitchFamily="18" charset="0"/>
                        </a:rPr>
                        <a:t> с/х товаропроизводителям, субсидии на капитальные вложения</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algn="ctr"/>
                      <a:r>
                        <a:rPr lang="ru-RU" sz="1500" b="0" kern="1200" dirty="0" smtClean="0">
                          <a:solidFill>
                            <a:schemeClr val="tx1"/>
                          </a:solidFill>
                          <a:latin typeface="Times New Roman" panose="02020603050405020304" pitchFamily="18" charset="0"/>
                          <a:ea typeface="+mn-ea"/>
                          <a:cs typeface="Times New Roman" panose="02020603050405020304" pitchFamily="18" charset="0"/>
                        </a:rPr>
                        <a:t>6 250</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128016" marR="128016" marT="64008" marB="64008" anchor="ctr">
                    <a:lnT w="31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8 170</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8 170</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6578" marT="6579" marB="0" anchor="ctr">
                    <a:lnT w="31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3,78</a:t>
                      </a:r>
                    </a:p>
                    <a:p>
                      <a:pPr marL="0" algn="ctr" defTabSz="1096644" rtl="0" eaLnBrk="1" fontAlgn="b" latinLnBrk="0" hangingPunct="1"/>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17,27</a:t>
                      </a:r>
                    </a:p>
                    <a:p>
                      <a:pPr marL="0" algn="ctr" defTabSz="1096644" rtl="0" eaLnBrk="1" fontAlgn="b" latinLnBrk="0" hangingPunct="1"/>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1096644" rtl="0" eaLnBrk="1" fontAlgn="b" latinLnBrk="0" hangingPunct="1">
                        <a:lnSpc>
                          <a:spcPct val="100000"/>
                        </a:lnSpc>
                        <a:spcBef>
                          <a:spcPts val="0"/>
                        </a:spcBef>
                        <a:spcAft>
                          <a:spcPts val="0"/>
                        </a:spcAft>
                        <a:buClrTx/>
                        <a:buSzTx/>
                        <a:buFontTx/>
                        <a:buNone/>
                        <a:tabLst/>
                        <a:defRPr/>
                      </a:pPr>
                      <a:r>
                        <a:rPr lang="ru-RU" sz="1500" b="0" kern="1200" dirty="0" smtClean="0">
                          <a:solidFill>
                            <a:schemeClr val="tx1"/>
                          </a:solidFill>
                          <a:latin typeface="Times New Roman" panose="02020603050405020304" pitchFamily="18" charset="0"/>
                          <a:ea typeface="+mn-ea"/>
                          <a:cs typeface="Times New Roman" panose="02020603050405020304" pitchFamily="18" charset="0"/>
                        </a:rPr>
                        <a:t>11,04</a:t>
                      </a:r>
                    </a:p>
                    <a:p>
                      <a:pPr marL="0" marR="0" indent="0" algn="ctr" defTabSz="1096644" rtl="0" eaLnBrk="1" fontAlgn="b" latinLnBrk="0" hangingPunct="1">
                        <a:lnSpc>
                          <a:spcPct val="100000"/>
                        </a:lnSpc>
                        <a:spcBef>
                          <a:spcPts val="0"/>
                        </a:spcBef>
                        <a:spcAft>
                          <a:spcPts val="0"/>
                        </a:spcAft>
                        <a:buClrTx/>
                        <a:buSzTx/>
                        <a:buFontTx/>
                        <a:buNone/>
                        <a:tabLst/>
                        <a:defRPr/>
                      </a:pPr>
                      <a:endParaRPr lang="ru-RU" sz="1500" b="0" kern="1200" dirty="0" smtClean="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12700" cap="flat" cmpd="sng" algn="ctr">
                      <a:solidFill>
                        <a:schemeClr val="bg1"/>
                      </a:solidFill>
                      <a:prstDash val="solid"/>
                      <a:round/>
                      <a:headEnd type="none" w="med" len="med"/>
                      <a:tailEnd type="none" w="med" len="med"/>
                    </a:lnT>
                    <a:solidFill>
                      <a:schemeClr val="accent1">
                        <a:lumMod val="20000"/>
                        <a:lumOff val="80000"/>
                        <a:alpha val="69000"/>
                      </a:schemeClr>
                    </a:solidFill>
                  </a:tcPr>
                </a:tc>
                <a:tc>
                  <a:txBody>
                    <a:bodyPr/>
                    <a:lstStyle/>
                    <a:p>
                      <a:pPr marL="0" algn="ctr" defTabSz="1096644" rtl="0" eaLnBrk="1" fontAlgn="b" latinLnBrk="0" hangingPunct="1"/>
                      <a:r>
                        <a:rPr lang="ru-RU" sz="1500" b="0" kern="1200" dirty="0" smtClean="0">
                          <a:solidFill>
                            <a:schemeClr val="tx1"/>
                          </a:solidFill>
                          <a:latin typeface="Times New Roman" panose="02020603050405020304" pitchFamily="18" charset="0"/>
                          <a:ea typeface="+mn-ea"/>
                          <a:cs typeface="Times New Roman" panose="02020603050405020304" pitchFamily="18" charset="0"/>
                        </a:rPr>
                        <a:t>10,01</a:t>
                      </a:r>
                      <a:endParaRPr lang="ru-RU" sz="1500" b="0" kern="1200" dirty="0">
                        <a:solidFill>
                          <a:schemeClr val="tx1"/>
                        </a:solidFill>
                        <a:latin typeface="Times New Roman" panose="02020603050405020304" pitchFamily="18" charset="0"/>
                        <a:ea typeface="+mn-ea"/>
                        <a:cs typeface="Times New Roman" panose="02020603050405020304" pitchFamily="18" charset="0"/>
                      </a:endParaRPr>
                    </a:p>
                  </a:txBody>
                  <a:tcPr marL="6578" marR="72000" marT="6579" marB="0" anchor="ctr">
                    <a:lnT w="3175" cap="flat" cmpd="sng" algn="ctr">
                      <a:solidFill>
                        <a:schemeClr val="bg1"/>
                      </a:solidFill>
                      <a:prstDash val="solid"/>
                      <a:round/>
                      <a:headEnd type="none" w="med" len="med"/>
                      <a:tailEnd type="none" w="med" len="med"/>
                    </a:lnT>
                    <a:solidFill>
                      <a:schemeClr val="accent1">
                        <a:lumMod val="20000"/>
                        <a:lumOff val="80000"/>
                        <a:alpha val="69000"/>
                      </a:schemeClr>
                    </a:solidFill>
                  </a:tcPr>
                </a:tc>
              </a:tr>
            </a:tbl>
          </a:graphicData>
        </a:graphic>
      </p:graphicFrame>
      <p:sp>
        <p:nvSpPr>
          <p:cNvPr id="8" name="Номер слайда 2"/>
          <p:cNvSpPr>
            <a:spLocks noGrp="1"/>
          </p:cNvSpPr>
          <p:nvPr>
            <p:ph type="sldNum" sz="quarter" idx="12"/>
          </p:nvPr>
        </p:nvSpPr>
        <p:spPr>
          <a:xfrm>
            <a:off x="9921240" y="9090030"/>
            <a:ext cx="2880360" cy="511175"/>
          </a:xfrm>
        </p:spPr>
        <p:txBody>
          <a:bodyPr/>
          <a:lstStyle/>
          <a:p>
            <a:pPr>
              <a:defRPr/>
            </a:pPr>
            <a:r>
              <a:rPr lang="ru-RU" dirty="0" smtClean="0">
                <a:solidFill>
                  <a:prstClr val="black">
                    <a:tint val="75000"/>
                  </a:prstClr>
                </a:solidFill>
              </a:rPr>
              <a:t>6</a:t>
            </a:r>
            <a:endParaRPr lang="ru-RU" dirty="0">
              <a:solidFill>
                <a:prstClr val="black">
                  <a:tint val="75000"/>
                </a:prstClr>
              </a:solidFill>
            </a:endParaRPr>
          </a:p>
        </p:txBody>
      </p:sp>
      <p:sp>
        <p:nvSpPr>
          <p:cNvPr id="2" name="Прямоугольник 1"/>
          <p:cNvSpPr/>
          <p:nvPr/>
        </p:nvSpPr>
        <p:spPr>
          <a:xfrm>
            <a:off x="11434885" y="924329"/>
            <a:ext cx="1166060" cy="369318"/>
          </a:xfrm>
          <a:prstGeom prst="rect">
            <a:avLst/>
          </a:prstGeom>
        </p:spPr>
        <p:txBody>
          <a:bodyPr wrap="none" lIns="91426" tIns="45713" rIns="91426" bIns="45713">
            <a:spAutoFit/>
          </a:bodyPr>
          <a:lstStyle/>
          <a:p>
            <a:r>
              <a:rPr lang="ru-RU" i="1" dirty="0">
                <a:latin typeface="Times New Roman" panose="02020603050405020304" pitchFamily="18" charset="0"/>
                <a:cs typeface="Times New Roman" panose="02020603050405020304" pitchFamily="18" charset="0"/>
              </a:rPr>
              <a:t>млрд. </a:t>
            </a:r>
            <a:r>
              <a:rPr lang="ru-RU" i="1" dirty="0" smtClean="0">
                <a:latin typeface="Times New Roman" panose="02020603050405020304" pitchFamily="18" charset="0"/>
                <a:cs typeface="Times New Roman" panose="02020603050405020304" pitchFamily="18" charset="0"/>
              </a:rPr>
              <a:t>руб.</a:t>
            </a:r>
            <a:endParaRPr lang="ru-RU" dirty="0"/>
          </a:p>
        </p:txBody>
      </p:sp>
    </p:spTree>
    <p:extLst>
      <p:ext uri="{BB962C8B-B14F-4D97-AF65-F5344CB8AC3E}">
        <p14:creationId xmlns:p14="http://schemas.microsoft.com/office/powerpoint/2010/main" val="620245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4160608394"/>
              </p:ext>
            </p:extLst>
          </p:nvPr>
        </p:nvGraphicFramePr>
        <p:xfrm>
          <a:off x="120017" y="723993"/>
          <a:ext cx="12458302" cy="8464544"/>
        </p:xfrm>
        <a:graphic>
          <a:graphicData uri="http://schemas.openxmlformats.org/drawingml/2006/table">
            <a:tbl>
              <a:tblPr>
                <a:effectLst/>
                <a:tableStyleId>{5C22544A-7EE6-4342-B048-85BDC9FD1C3A}</a:tableStyleId>
              </a:tblPr>
              <a:tblGrid>
                <a:gridCol w="354296">
                  <a:extLst>
                    <a:ext uri="{9D8B030D-6E8A-4147-A177-3AD203B41FA5}">
                      <a16:colId xmlns="" xmlns:a16="http://schemas.microsoft.com/office/drawing/2014/main" val="20000"/>
                    </a:ext>
                  </a:extLst>
                </a:gridCol>
                <a:gridCol w="801596">
                  <a:extLst>
                    <a:ext uri="{9D8B030D-6E8A-4147-A177-3AD203B41FA5}">
                      <a16:colId xmlns="" xmlns:a16="http://schemas.microsoft.com/office/drawing/2014/main" val="20001"/>
                    </a:ext>
                  </a:extLst>
                </a:gridCol>
                <a:gridCol w="1010093">
                  <a:extLst>
                    <a:ext uri="{9D8B030D-6E8A-4147-A177-3AD203B41FA5}">
                      <a16:colId xmlns="" xmlns:a16="http://schemas.microsoft.com/office/drawing/2014/main" val="20002"/>
                    </a:ext>
                  </a:extLst>
                </a:gridCol>
                <a:gridCol w="10292317">
                  <a:extLst>
                    <a:ext uri="{9D8B030D-6E8A-4147-A177-3AD203B41FA5}">
                      <a16:colId xmlns="" xmlns:a16="http://schemas.microsoft.com/office/drawing/2014/main" val="20003"/>
                    </a:ext>
                  </a:extLst>
                </a:gridCol>
              </a:tblGrid>
              <a:tr h="588295">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 п/п</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solidFill>
                      <a:srgbClr val="EBF6F9"/>
                    </a:solidFill>
                  </a:tcPr>
                </a:tc>
                <a:tc>
                  <a:txBody>
                    <a:bodyPr/>
                    <a:lstStyle/>
                    <a:p>
                      <a:pPr algn="ctr" fontAlgn="ctr"/>
                      <a:r>
                        <a:rPr lang="ru-RU" sz="1700" b="1" i="0" u="none" strike="noStrike" dirty="0" smtClean="0">
                          <a:effectLst/>
                          <a:latin typeface="Times New Roman" panose="02020603050405020304" pitchFamily="18" charset="0"/>
                          <a:cs typeface="Times New Roman" panose="02020603050405020304" pitchFamily="18" charset="0"/>
                        </a:rPr>
                        <a:t>Номер</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0" marB="0" anchor="ctr">
                    <a:solidFill>
                      <a:srgbClr val="EBF6F9"/>
                    </a:solidFill>
                  </a:tcPr>
                </a:tc>
                <a:tc>
                  <a:txBody>
                    <a:bodyPr/>
                    <a:lstStyle/>
                    <a:p>
                      <a:pPr algn="ctr" fontAlgn="ctr"/>
                      <a:r>
                        <a:rPr lang="ru-RU" sz="1700" b="1" i="0" u="none" strike="noStrike" dirty="0" smtClean="0">
                          <a:effectLst/>
                          <a:latin typeface="Times New Roman" panose="02020603050405020304" pitchFamily="18" charset="0"/>
                          <a:cs typeface="Times New Roman" panose="02020603050405020304" pitchFamily="18" charset="0"/>
                        </a:rPr>
                        <a:t>Дата</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Краткое содержание</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0" marB="0" anchor="ctr">
                    <a:solidFill>
                      <a:srgbClr val="EBF6F9"/>
                    </a:solidFill>
                  </a:tcPr>
                </a:tc>
                <a:extLst>
                  <a:ext uri="{0D108BD9-81ED-4DB2-BD59-A6C34878D82A}">
                    <a16:rowId xmlns="" xmlns:a16="http://schemas.microsoft.com/office/drawing/2014/main" val="10000"/>
                  </a:ext>
                </a:extLst>
              </a:tr>
              <a:tr h="777239">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226 - ДСП</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14.03.2015</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a:t>
                      </a:r>
                      <a:r>
                        <a:rPr lang="ru-RU" sz="1700" u="none" strike="noStrike" baseline="0" dirty="0">
                          <a:effectLst/>
                          <a:latin typeface="Times New Roman" panose="02020603050405020304" pitchFamily="18" charset="0"/>
                          <a:cs typeface="Times New Roman" panose="02020603050405020304" pitchFamily="18" charset="0"/>
                        </a:rPr>
                        <a:t> авансовых платежей (в размере до 85%, но не более доведенных лимитов) по заключенным договорам (государственным контрактам) </a:t>
                      </a:r>
                      <a:r>
                        <a:rPr lang="ru-RU" sz="1700" u="none" strike="noStrike" baseline="0" dirty="0" smtClean="0">
                          <a:effectLst/>
                          <a:latin typeface="Times New Roman" panose="02020603050405020304" pitchFamily="18" charset="0"/>
                          <a:cs typeface="Times New Roman" panose="02020603050405020304" pitchFamily="18" charset="0"/>
                        </a:rPr>
                        <a:t>на </a:t>
                      </a:r>
                      <a:r>
                        <a:rPr lang="ru-RU" sz="1700" u="none" strike="noStrike" baseline="0" dirty="0">
                          <a:effectLst/>
                          <a:latin typeface="Times New Roman" panose="02020603050405020304" pitchFamily="18" charset="0"/>
                          <a:cs typeface="Times New Roman" panose="02020603050405020304" pitchFamily="18" charset="0"/>
                        </a:rPr>
                        <a:t>выполнение работ по строительству </a:t>
                      </a:r>
                      <a:r>
                        <a:rPr lang="ru-RU" sz="1700" b="1" u="none" strike="noStrike" baseline="0" dirty="0">
                          <a:effectLst/>
                          <a:latin typeface="Times New Roman" panose="02020603050405020304" pitchFamily="18" charset="0"/>
                          <a:cs typeface="Times New Roman" panose="02020603050405020304" pitchFamily="18" charset="0"/>
                        </a:rPr>
                        <a:t>космодрома </a:t>
                      </a:r>
                      <a:r>
                        <a:rPr lang="ru-RU" sz="1700" b="1" u="none" strike="noStrike" baseline="0" dirty="0" smtClean="0">
                          <a:effectLst/>
                          <a:latin typeface="Times New Roman" panose="02020603050405020304" pitchFamily="18" charset="0"/>
                          <a:cs typeface="Times New Roman" panose="02020603050405020304" pitchFamily="18" charset="0"/>
                        </a:rPr>
                        <a:t>«Восточный»</a:t>
                      </a:r>
                      <a:r>
                        <a:rPr lang="ru-RU" sz="1700" b="0" u="none" strike="noStrike" baseline="0"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1"/>
                  </a:ext>
                </a:extLst>
              </a:tr>
              <a:tr h="1036321">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1862-р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05.09.2016</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a:t>
                      </a:r>
                      <a:r>
                        <a:rPr lang="ru-RU" sz="1700" u="none" strike="noStrike" baseline="0" dirty="0">
                          <a:effectLst/>
                          <a:latin typeface="Times New Roman" panose="02020603050405020304" pitchFamily="18" charset="0"/>
                          <a:cs typeface="Times New Roman" panose="02020603050405020304" pitchFamily="18" charset="0"/>
                        </a:rPr>
                        <a:t> целевых средств, предоставленных из федерального бюджета и средств на осуществление финансово-хозяйственной деятельности </a:t>
                      </a:r>
                      <a:r>
                        <a:rPr lang="ru-RU" sz="1700" b="1" u="none" strike="noStrike" dirty="0" smtClean="0">
                          <a:effectLst/>
                          <a:latin typeface="Times New Roman" panose="02020603050405020304" pitchFamily="18" charset="0"/>
                          <a:cs typeface="Times New Roman" panose="02020603050405020304" pitchFamily="18" charset="0"/>
                        </a:rPr>
                        <a:t>АО </a:t>
                      </a:r>
                      <a:r>
                        <a:rPr lang="ru-RU" sz="1700" b="1" u="none" strike="noStrike" dirty="0">
                          <a:effectLst/>
                          <a:latin typeface="Times New Roman" panose="02020603050405020304" pitchFamily="18" charset="0"/>
                          <a:cs typeface="Times New Roman" panose="02020603050405020304" pitchFamily="18" charset="0"/>
                        </a:rPr>
                        <a:t>«Особые экономические зоны» </a:t>
                      </a:r>
                      <a:r>
                        <a:rPr lang="ru-RU" sz="1700" u="none" strike="noStrike" dirty="0">
                          <a:effectLst/>
                          <a:latin typeface="Times New Roman" panose="02020603050405020304" pitchFamily="18" charset="0"/>
                          <a:cs typeface="Times New Roman" panose="02020603050405020304" pitchFamily="18" charset="0"/>
                        </a:rPr>
                        <a:t>и иных юридических лиц, заключивших с Минэкономразвития России соглашения об управлении особыми экономическими </a:t>
                      </a:r>
                      <a:r>
                        <a:rPr lang="ru-RU" sz="1700" u="none" strike="noStrike" dirty="0" smtClean="0">
                          <a:effectLst/>
                          <a:latin typeface="Times New Roman" panose="02020603050405020304" pitchFamily="18" charset="0"/>
                          <a:cs typeface="Times New Roman" panose="02020603050405020304" pitchFamily="18" charset="0"/>
                        </a:rPr>
                        <a:t>зонами.</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2"/>
                  </a:ext>
                </a:extLst>
              </a:tr>
              <a:tr h="589399">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0" marR="37800" marT="0" marB="0">
                    <a:solidFill>
                      <a:schemeClr val="accent1">
                        <a:lumMod val="20000"/>
                        <a:lumOff val="80000"/>
                        <a:alpha val="69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1416-р </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05.07.2016</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marR="0" indent="0" algn="l" defTabSz="914104" rtl="0" eaLnBrk="1" fontAlgn="ctr" latinLnBrk="0" hangingPunct="1">
                        <a:lnSpc>
                          <a:spcPct val="100000"/>
                        </a:lnSpc>
                        <a:spcBef>
                          <a:spcPts val="0"/>
                        </a:spcBef>
                        <a:spcAft>
                          <a:spcPts val="0"/>
                        </a:spcAft>
                        <a:buClrTx/>
                        <a:buSzTx/>
                        <a:buFontTx/>
                        <a:buNone/>
                        <a:tabLst/>
                        <a:defRPr/>
                      </a:pP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государственных контрактов (контрактов) договоров </a:t>
                      </a:r>
                      <a:r>
                        <a:rPr lang="ru-RU" sz="1700" u="none" strike="noStrike" baseline="0" dirty="0">
                          <a:effectLst/>
                          <a:latin typeface="Times New Roman" panose="02020603050405020304" pitchFamily="18" charset="0"/>
                          <a:cs typeface="Times New Roman" panose="02020603050405020304" pitchFamily="18" charset="0"/>
                        </a:rPr>
                        <a:t>на выполнение работ по проектированию и строительству </a:t>
                      </a:r>
                      <a:r>
                        <a:rPr lang="ru-RU" sz="1700" b="1" u="none" strike="noStrike" baseline="0" dirty="0">
                          <a:effectLst/>
                          <a:latin typeface="Times New Roman" panose="02020603050405020304" pitchFamily="18" charset="0"/>
                          <a:cs typeface="Times New Roman" panose="02020603050405020304" pitchFamily="18" charset="0"/>
                        </a:rPr>
                        <a:t>транспортного перехода </a:t>
                      </a:r>
                      <a:r>
                        <a:rPr lang="ru-RU" sz="1700" b="1" u="none" strike="noStrike" baseline="0" dirty="0" smtClean="0">
                          <a:effectLst/>
                          <a:latin typeface="Times New Roman" panose="02020603050405020304" pitchFamily="18" charset="0"/>
                          <a:cs typeface="Times New Roman" panose="02020603050405020304" pitchFamily="18" charset="0"/>
                        </a:rPr>
                        <a:t>через </a:t>
                      </a:r>
                      <a:r>
                        <a:rPr lang="ru-RU" sz="1700" b="1" u="none" strike="noStrike" baseline="0" dirty="0">
                          <a:effectLst/>
                          <a:latin typeface="Times New Roman" panose="02020603050405020304" pitchFamily="18" charset="0"/>
                          <a:cs typeface="Times New Roman" panose="02020603050405020304" pitchFamily="18" charset="0"/>
                        </a:rPr>
                        <a:t>Керченский </a:t>
                      </a:r>
                      <a:r>
                        <a:rPr lang="ru-RU" sz="1700" b="1" u="none" strike="noStrike" baseline="0" dirty="0" smtClean="0">
                          <a:effectLst/>
                          <a:latin typeface="Times New Roman" panose="02020603050405020304" pitchFamily="18" charset="0"/>
                          <a:cs typeface="Times New Roman" panose="02020603050405020304" pitchFamily="18" charset="0"/>
                        </a:rPr>
                        <a:t>пролив</a:t>
                      </a:r>
                      <a:r>
                        <a:rPr lang="ru-RU" sz="1700" b="0" u="none" strike="noStrike" baseline="0" dirty="0" smtClean="0">
                          <a:effectLst/>
                          <a:latin typeface="Times New Roman" panose="02020603050405020304" pitchFamily="18" charset="0"/>
                          <a:cs typeface="Times New Roman" panose="02020603050405020304" pitchFamily="18" charset="0"/>
                        </a:rPr>
                        <a:t>.</a:t>
                      </a:r>
                      <a:endParaRPr lang="ru-RU" sz="17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3"/>
                  </a:ext>
                </a:extLst>
              </a:tr>
              <a:tr h="1036321">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4</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indent="0" algn="ctr" fontAlgn="ctr">
                        <a:buFont typeface="Arial" panose="020B0604020202020204" pitchFamily="34" charset="0"/>
                        <a:buNone/>
                      </a:pPr>
                      <a:r>
                        <a:rPr lang="ru-RU" sz="1700" u="none" strike="noStrike" dirty="0">
                          <a:effectLst/>
                          <a:latin typeface="Times New Roman" panose="02020603050405020304" pitchFamily="18" charset="0"/>
                          <a:cs typeface="Times New Roman" panose="02020603050405020304" pitchFamily="18" charset="0"/>
                        </a:rPr>
                        <a:t>1139</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indent="0" algn="ctr" fontAlgn="ctr">
                        <a:buFont typeface="Arial" panose="020B0604020202020204" pitchFamily="34" charset="0"/>
                        <a:buNone/>
                      </a:pPr>
                      <a:r>
                        <a:rPr lang="ru-RU" sz="1700" u="none" strike="noStrike" dirty="0">
                          <a:effectLst/>
                          <a:latin typeface="Times New Roman" panose="02020603050405020304" pitchFamily="18" charset="0"/>
                          <a:cs typeface="Times New Roman" panose="02020603050405020304" pitchFamily="18" charset="0"/>
                        </a:rPr>
                        <a:t>07.11.2016</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indent="0" algn="l" fontAlgn="ctr">
                        <a:buFont typeface="Arial" panose="020B0604020202020204" pitchFamily="34" charset="0"/>
                        <a:buNone/>
                      </a:pP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ГК,</a:t>
                      </a:r>
                      <a:r>
                        <a:rPr lang="ru-RU" sz="1700" u="none" strike="noStrike" baseline="0" dirty="0">
                          <a:effectLst/>
                          <a:latin typeface="Times New Roman" panose="02020603050405020304" pitchFamily="18" charset="0"/>
                          <a:cs typeface="Times New Roman" panose="02020603050405020304" pitchFamily="18" charset="0"/>
                        </a:rPr>
                        <a:t> заключенного </a:t>
                      </a:r>
                      <a:r>
                        <a:rPr lang="ru-RU" sz="1700" b="1" u="none" strike="noStrike" baseline="0" dirty="0">
                          <a:effectLst/>
                          <a:latin typeface="Times New Roman" panose="02020603050405020304" pitchFamily="18" charset="0"/>
                          <a:cs typeface="Times New Roman" panose="02020603050405020304" pitchFamily="18" charset="0"/>
                        </a:rPr>
                        <a:t>Федеральным казначейством </a:t>
                      </a:r>
                      <a:r>
                        <a:rPr lang="ru-RU" sz="1700" u="none" strike="noStrike" dirty="0">
                          <a:effectLst/>
                          <a:latin typeface="Times New Roman" panose="02020603050405020304" pitchFamily="18" charset="0"/>
                          <a:cs typeface="Times New Roman" panose="02020603050405020304" pitchFamily="18" charset="0"/>
                        </a:rPr>
                        <a:t>с </a:t>
                      </a:r>
                      <a:r>
                        <a:rPr lang="ru-RU" sz="1700" b="1" u="none" strike="noStrike" dirty="0">
                          <a:effectLst/>
                          <a:latin typeface="Times New Roman" panose="02020603050405020304" pitchFamily="18" charset="0"/>
                          <a:cs typeface="Times New Roman" panose="02020603050405020304" pitchFamily="18" charset="0"/>
                        </a:rPr>
                        <a:t>единственным</a:t>
                      </a:r>
                      <a:r>
                        <a:rPr lang="ru-RU" sz="1700" u="none" strike="noStrike" dirty="0">
                          <a:effectLst/>
                          <a:latin typeface="Times New Roman" panose="02020603050405020304" pitchFamily="18" charset="0"/>
                          <a:cs typeface="Times New Roman" panose="02020603050405020304" pitchFamily="18" charset="0"/>
                        </a:rPr>
                        <a:t> исполнителем с осуществлением отдельных видов</a:t>
                      </a:r>
                      <a:r>
                        <a:rPr lang="ru-RU" sz="1700" u="none" strike="noStrike" baseline="0" dirty="0">
                          <a:effectLst/>
                          <a:latin typeface="Times New Roman" panose="02020603050405020304" pitchFamily="18" charset="0"/>
                          <a:cs typeface="Times New Roman" panose="02020603050405020304" pitchFamily="18" charset="0"/>
                        </a:rPr>
                        <a:t> контроля </a:t>
                      </a:r>
                      <a:r>
                        <a:rPr lang="ru-RU" sz="1700" u="none" strike="noStrike" dirty="0">
                          <a:effectLst/>
                          <a:latin typeface="Times New Roman" panose="02020603050405020304" pitchFamily="18" charset="0"/>
                          <a:cs typeface="Times New Roman" panose="02020603050405020304" pitchFamily="18" charset="0"/>
                        </a:rPr>
                        <a:t>(проведение проверки  в части соблюдение сроков  и фактов поставки  товаров (выполнения работ, услуг) с использованием фото-и видеотехники</a:t>
                      </a:r>
                      <a:r>
                        <a:rPr lang="ru-RU" sz="1700" u="none" strike="noStrike" dirty="0" smtClean="0">
                          <a:effectLst/>
                          <a:latin typeface="Times New Roman" panose="02020603050405020304" pitchFamily="18" charset="0"/>
                          <a:cs typeface="Times New Roman" panose="02020603050405020304" pitchFamily="18" charset="0"/>
                        </a:rPr>
                        <a:t>) </a:t>
                      </a:r>
                    </a:p>
                    <a:p>
                      <a:pPr marL="0" indent="0" algn="l" fontAlgn="ctr">
                        <a:buFont typeface="Arial" panose="020B0604020202020204" pitchFamily="34" charset="0"/>
                        <a:buNone/>
                      </a:pPr>
                      <a:r>
                        <a:rPr lang="ru-RU" sz="1700" b="1" u="none" strike="noStrike" dirty="0" smtClean="0">
                          <a:effectLst/>
                          <a:latin typeface="Times New Roman" panose="02020603050405020304" pitchFamily="18" charset="0"/>
                          <a:cs typeface="Times New Roman" panose="02020603050405020304" pitchFamily="18" charset="0"/>
                        </a:rPr>
                        <a:t>(гостиница Н.Д. Стахеева)</a:t>
                      </a:r>
                      <a:r>
                        <a:rPr lang="ru-RU" sz="1700" b="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4"/>
                  </a:ext>
                </a:extLst>
              </a:tr>
              <a:tr h="1068927">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5</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800-р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27.04.2017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получаемых юридическими лицами по договорам (контрактам), источником финансового обеспечения которых являются средства, полученные Фондом содействия реформированию ЖКХ в рамках реализации </a:t>
                      </a:r>
                      <a:r>
                        <a:rPr lang="ru-RU" sz="1700" b="1" u="none" strike="noStrike" dirty="0">
                          <a:effectLst/>
                          <a:latin typeface="Times New Roman" panose="02020603050405020304" pitchFamily="18" charset="0"/>
                          <a:cs typeface="Times New Roman" panose="02020603050405020304" pitchFamily="18" charset="0"/>
                        </a:rPr>
                        <a:t>программы</a:t>
                      </a:r>
                      <a:r>
                        <a:rPr lang="ru-RU" sz="1700" u="none" strike="noStrike" dirty="0">
                          <a:effectLst/>
                          <a:latin typeface="Times New Roman" panose="02020603050405020304" pitchFamily="18" charset="0"/>
                          <a:cs typeface="Times New Roman" panose="02020603050405020304" pitchFamily="18" charset="0"/>
                        </a:rPr>
                        <a:t> по </a:t>
                      </a:r>
                      <a:r>
                        <a:rPr lang="ru-RU" sz="1700" b="1" u="none" strike="noStrike" dirty="0">
                          <a:effectLst/>
                          <a:latin typeface="Times New Roman" panose="02020603050405020304" pitchFamily="18" charset="0"/>
                          <a:cs typeface="Times New Roman" panose="02020603050405020304" pitchFamily="18" charset="0"/>
                        </a:rPr>
                        <a:t>переселению граждан из аварийного жилищного фонда в Республике Тыва на 2013 - 2017 </a:t>
                      </a:r>
                      <a:r>
                        <a:rPr lang="ru-RU" sz="1700" b="1" u="none" strike="noStrike" dirty="0" smtClean="0">
                          <a:effectLst/>
                          <a:latin typeface="Times New Roman" panose="02020603050405020304" pitchFamily="18" charset="0"/>
                          <a:cs typeface="Times New Roman" panose="02020603050405020304" pitchFamily="18" charset="0"/>
                        </a:rPr>
                        <a:t>годы</a:t>
                      </a:r>
                      <a:r>
                        <a:rPr lang="ru-RU" sz="1700" b="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5"/>
                  </a:ext>
                </a:extLst>
              </a:tr>
              <a:tr h="1554480">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6</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1502-р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14.07.2017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a:t>
                      </a:r>
                      <a:r>
                        <a:rPr lang="ru-RU" sz="1700" u="none" strike="noStrike" baseline="0" dirty="0">
                          <a:effectLst/>
                          <a:latin typeface="Times New Roman" panose="02020603050405020304" pitchFamily="18" charset="0"/>
                          <a:cs typeface="Times New Roman" panose="02020603050405020304" pitchFamily="18" charset="0"/>
                        </a:rPr>
                        <a:t> отдельных видов средств с осуществлением отдельных видов контроля (раскрытия структуры цены, ведения раздельного учета затрат,  обеспечения осуществления Казначейством России проверки фактической поставки товаров (выполнения работ, оказания услуг) </a:t>
                      </a:r>
                      <a:endParaRPr lang="ru-RU" sz="1700" u="none" strike="noStrike" baseline="0" dirty="0" smtClean="0">
                        <a:effectLst/>
                        <a:latin typeface="Times New Roman" panose="02020603050405020304" pitchFamily="18" charset="0"/>
                        <a:cs typeface="Times New Roman" panose="02020603050405020304" pitchFamily="18" charset="0"/>
                      </a:endParaRPr>
                    </a:p>
                    <a:p>
                      <a:pPr algn="l" fontAlgn="ctr"/>
                      <a:r>
                        <a:rPr lang="ru-RU" sz="1700" u="none" strike="noStrike" baseline="0" dirty="0" smtClean="0">
                          <a:effectLst/>
                          <a:latin typeface="Times New Roman" panose="02020603050405020304" pitchFamily="18" charset="0"/>
                          <a:cs typeface="Times New Roman" panose="02020603050405020304" pitchFamily="18" charset="0"/>
                        </a:rPr>
                        <a:t>(</a:t>
                      </a:r>
                      <a:r>
                        <a:rPr lang="ru-RU" sz="1700" b="1" u="none" strike="noStrike" baseline="0" dirty="0">
                          <a:effectLst/>
                          <a:latin typeface="Times New Roman" panose="02020603050405020304" pitchFamily="18" charset="0"/>
                          <a:cs typeface="Times New Roman" panose="02020603050405020304" pitchFamily="18" charset="0"/>
                        </a:rPr>
                        <a:t>дорога М-7 «Волга», «Краевая клиническая больница»</a:t>
                      </a:r>
                      <a:r>
                        <a:rPr lang="ru-RU" sz="1700" u="none" strike="noStrike" baseline="0" dirty="0">
                          <a:effectLst/>
                          <a:latin typeface="Times New Roman" panose="02020603050405020304" pitchFamily="18" charset="0"/>
                          <a:cs typeface="Times New Roman" panose="02020603050405020304" pitchFamily="18" charset="0"/>
                        </a:rPr>
                        <a:t> , </a:t>
                      </a:r>
                      <a:r>
                        <a:rPr lang="ru-RU" sz="1700" b="1" u="none" strike="noStrike" baseline="0" dirty="0">
                          <a:effectLst/>
                          <a:latin typeface="Times New Roman" panose="02020603050405020304" pitchFamily="18" charset="0"/>
                          <a:cs typeface="Times New Roman" panose="02020603050405020304" pitchFamily="18" charset="0"/>
                        </a:rPr>
                        <a:t>«Российская корпорация ракетно-космического приборостроения и информационных систем», обеспечение  каналами связи Республики Крым, сельхозтоваропроизводители</a:t>
                      </a:r>
                      <a:r>
                        <a:rPr lang="ru-RU" sz="1700" u="none" strike="noStrike" baseline="0"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6"/>
                  </a:ext>
                </a:extLst>
              </a:tr>
              <a:tr h="777239">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1631-р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28.07.2017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источником образования которых являются субсидии, предоставленные из федерального бюджета </a:t>
                      </a:r>
                      <a:r>
                        <a:rPr lang="ru-RU" sz="1700" b="1" u="none" strike="noStrike" dirty="0">
                          <a:effectLst/>
                          <a:latin typeface="Times New Roman" panose="02020603050405020304" pitchFamily="18" charset="0"/>
                          <a:cs typeface="Times New Roman" panose="02020603050405020304" pitchFamily="18" charset="0"/>
                        </a:rPr>
                        <a:t>ФГБУ «Российский государственный социальный университет</a:t>
                      </a:r>
                      <a:r>
                        <a:rPr lang="ru-RU" sz="1700" b="1" u="none" strike="noStrike" dirty="0" smtClean="0">
                          <a:effectLst/>
                          <a:latin typeface="Times New Roman" panose="02020603050405020304" pitchFamily="18" charset="0"/>
                          <a:cs typeface="Times New Roman" panose="02020603050405020304" pitchFamily="18" charset="0"/>
                        </a:rPr>
                        <a:t>»</a:t>
                      </a:r>
                      <a:r>
                        <a:rPr lang="ru-RU" sz="1700" b="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7"/>
                  </a:ext>
                </a:extLst>
              </a:tr>
              <a:tr h="1036321">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1644-р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31.07.2017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получаемых юридическими лицами </a:t>
                      </a:r>
                      <a:r>
                        <a:rPr lang="ru-RU" sz="1700" b="1" u="none" strike="noStrike" dirty="0">
                          <a:effectLst/>
                          <a:latin typeface="Times New Roman" panose="02020603050405020304" pitchFamily="18" charset="0"/>
                          <a:cs typeface="Times New Roman" panose="02020603050405020304" pitchFamily="18" charset="0"/>
                        </a:rPr>
                        <a:t>по концессионным соглашениям</a:t>
                      </a:r>
                      <a:r>
                        <a:rPr lang="ru-RU" sz="1700" u="none" strike="noStrike" dirty="0">
                          <a:effectLst/>
                          <a:latin typeface="Times New Roman" panose="02020603050405020304" pitchFamily="18" charset="0"/>
                          <a:cs typeface="Times New Roman" panose="02020603050405020304" pitchFamily="18" charset="0"/>
                        </a:rPr>
                        <a:t>, источником финансового обеспечения которых являются средства, полученные Фондом содействия реформированию жилищно-коммунального хозяйства в целях реализации проектов модернизации систем коммунальной </a:t>
                      </a:r>
                      <a:r>
                        <a:rPr lang="ru-RU" sz="1700" u="none" strike="noStrike" dirty="0" smtClean="0">
                          <a:effectLst/>
                          <a:latin typeface="Times New Roman" panose="02020603050405020304" pitchFamily="18" charset="0"/>
                          <a:cs typeface="Times New Roman" panose="02020603050405020304" pitchFamily="18" charset="0"/>
                        </a:rPr>
                        <a:t>инфраструктуры.</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8"/>
                  </a:ext>
                </a:extLst>
              </a:tr>
            </a:tbl>
          </a:graphicData>
        </a:graphic>
      </p:graphicFrame>
      <p:sp>
        <p:nvSpPr>
          <p:cNvPr id="6" name="Номер слайда 2"/>
          <p:cNvSpPr>
            <a:spLocks noGrp="1"/>
          </p:cNvSpPr>
          <p:nvPr>
            <p:ph type="sldNum" sz="quarter" idx="12"/>
          </p:nvPr>
        </p:nvSpPr>
        <p:spPr>
          <a:xfrm>
            <a:off x="9931975" y="9101170"/>
            <a:ext cx="2880360" cy="511175"/>
          </a:xfrm>
        </p:spPr>
        <p:txBody>
          <a:bodyPr/>
          <a:lstStyle/>
          <a:p>
            <a:pPr>
              <a:defRPr/>
            </a:pPr>
            <a:r>
              <a:rPr lang="ru-RU" dirty="0" smtClean="0"/>
              <a:t>7</a:t>
            </a:r>
            <a:endParaRPr lang="ru-RU" dirty="0"/>
          </a:p>
        </p:txBody>
      </p:sp>
      <p:sp>
        <p:nvSpPr>
          <p:cNvPr id="7" name="Прямоугольник 6"/>
          <p:cNvSpPr/>
          <p:nvPr/>
        </p:nvSpPr>
        <p:spPr>
          <a:xfrm>
            <a:off x="120015" y="106"/>
            <a:ext cx="12591574" cy="723873"/>
          </a:xfrm>
          <a:prstGeom prst="rect">
            <a:avLst/>
          </a:prstGeom>
        </p:spPr>
        <p:txBody>
          <a:bodyPr wrap="square" lIns="107269" tIns="53636" rIns="107269" bIns="53636">
            <a:spAutoFit/>
          </a:bodyPr>
          <a:lstStyle/>
          <a:p>
            <a:pPr algn="ctr" fontAlgn="ct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РАСПОРЯЖЕНИЯ</a:t>
            </a:r>
            <a:r>
              <a:rPr lang="ru-RU"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(ПОСТАНОВЛЕНИЯ) </a:t>
            </a: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ПРАВИТЕЛЬСТВА </a:t>
            </a: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РОССИЙСКОЙ ФЕДЕРАЦИИ </a:t>
            </a:r>
          </a:p>
          <a:p>
            <a:pPr algn="ctr" fontAlgn="ct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ПО «ГРАЖДАНСКОМУ» КАЗНАЧЕЙСКОМУ СОПРОВОЖДЕНИЮ</a:t>
            </a:r>
          </a:p>
        </p:txBody>
      </p:sp>
    </p:spTree>
    <p:extLst>
      <p:ext uri="{BB962C8B-B14F-4D97-AF65-F5344CB8AC3E}">
        <p14:creationId xmlns:p14="http://schemas.microsoft.com/office/powerpoint/2010/main" val="1543217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059469155"/>
              </p:ext>
            </p:extLst>
          </p:nvPr>
        </p:nvGraphicFramePr>
        <p:xfrm>
          <a:off x="107223" y="723993"/>
          <a:ext cx="12604366" cy="7853118"/>
        </p:xfrm>
        <a:graphic>
          <a:graphicData uri="http://schemas.openxmlformats.org/drawingml/2006/table">
            <a:tbl>
              <a:tblPr>
                <a:effectLst/>
                <a:tableStyleId>{5C22544A-7EE6-4342-B048-85BDC9FD1C3A}</a:tableStyleId>
              </a:tblPr>
              <a:tblGrid>
                <a:gridCol w="339344">
                  <a:extLst>
                    <a:ext uri="{9D8B030D-6E8A-4147-A177-3AD203B41FA5}">
                      <a16:colId xmlns="" xmlns:a16="http://schemas.microsoft.com/office/drawing/2014/main" val="20000"/>
                    </a:ext>
                  </a:extLst>
                </a:gridCol>
                <a:gridCol w="744280">
                  <a:extLst>
                    <a:ext uri="{9D8B030D-6E8A-4147-A177-3AD203B41FA5}">
                      <a16:colId xmlns="" xmlns:a16="http://schemas.microsoft.com/office/drawing/2014/main" val="20001"/>
                    </a:ext>
                  </a:extLst>
                </a:gridCol>
                <a:gridCol w="1084520">
                  <a:extLst>
                    <a:ext uri="{9D8B030D-6E8A-4147-A177-3AD203B41FA5}">
                      <a16:colId xmlns="" xmlns:a16="http://schemas.microsoft.com/office/drawing/2014/main" val="20002"/>
                    </a:ext>
                  </a:extLst>
                </a:gridCol>
                <a:gridCol w="10436222">
                  <a:extLst>
                    <a:ext uri="{9D8B030D-6E8A-4147-A177-3AD203B41FA5}">
                      <a16:colId xmlns="" xmlns:a16="http://schemas.microsoft.com/office/drawing/2014/main" val="20003"/>
                    </a:ext>
                  </a:extLst>
                </a:gridCol>
              </a:tblGrid>
              <a:tr h="518160">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 п/п</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solidFill>
                      <a:srgbClr val="EBF6F9"/>
                    </a:solidFill>
                  </a:tcPr>
                </a:tc>
                <a:tc>
                  <a:txBody>
                    <a:bodyPr/>
                    <a:lstStyle/>
                    <a:p>
                      <a:pPr algn="ctr" fontAlgn="ctr"/>
                      <a:r>
                        <a:rPr lang="ru-RU" sz="1700" b="1" i="0" u="none" strike="noStrike" dirty="0" smtClean="0">
                          <a:effectLst/>
                          <a:latin typeface="Times New Roman" panose="02020603050405020304" pitchFamily="18" charset="0"/>
                          <a:cs typeface="Times New Roman" panose="02020603050405020304" pitchFamily="18" charset="0"/>
                        </a:rPr>
                        <a:t>Номер</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0" marB="0" anchor="ctr">
                    <a:solidFill>
                      <a:srgbClr val="EBF6F9"/>
                    </a:solidFill>
                  </a:tcPr>
                </a:tc>
                <a:tc>
                  <a:txBody>
                    <a:bodyPr/>
                    <a:lstStyle/>
                    <a:p>
                      <a:pPr algn="ctr" fontAlgn="ctr"/>
                      <a:r>
                        <a:rPr lang="ru-RU" sz="1700" b="1" i="0" u="none" strike="noStrike" dirty="0" smtClean="0">
                          <a:effectLst/>
                          <a:latin typeface="Times New Roman" panose="02020603050405020304" pitchFamily="18" charset="0"/>
                          <a:cs typeface="Times New Roman" panose="02020603050405020304" pitchFamily="18" charset="0"/>
                        </a:rPr>
                        <a:t>Дата</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Краткое содержание</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0" marB="0" anchor="ctr">
                    <a:solidFill>
                      <a:srgbClr val="EBF6F9"/>
                    </a:solidFill>
                  </a:tcPr>
                </a:tc>
                <a:extLst>
                  <a:ext uri="{0D108BD9-81ED-4DB2-BD59-A6C34878D82A}">
                    <a16:rowId xmlns="" xmlns:a16="http://schemas.microsoft.com/office/drawing/2014/main" val="10000"/>
                  </a:ext>
                </a:extLst>
              </a:tr>
              <a:tr h="777239">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9</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2157-р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04.10.2017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авансовых платежей по ГК, заключенным федеральным казенным учреждением «Дирекция государственного заказчика по реализации федеральной целевой программы </a:t>
                      </a:r>
                      <a:r>
                        <a:rPr lang="ru-RU" sz="1700" b="1" u="none" strike="noStrike" dirty="0">
                          <a:effectLst/>
                          <a:latin typeface="Times New Roman" panose="02020603050405020304" pitchFamily="18" charset="0"/>
                          <a:cs typeface="Times New Roman" panose="02020603050405020304" pitchFamily="18" charset="0"/>
                        </a:rPr>
                        <a:t>«Модернизация транспортной системы России</a:t>
                      </a:r>
                      <a:r>
                        <a:rPr lang="ru-RU" sz="1700" b="1" u="none" strike="noStrike" dirty="0" smtClean="0">
                          <a:effectLst/>
                          <a:latin typeface="Times New Roman" panose="02020603050405020304" pitchFamily="18" charset="0"/>
                          <a:cs typeface="Times New Roman" panose="02020603050405020304" pitchFamily="18" charset="0"/>
                        </a:rPr>
                        <a:t>»</a:t>
                      </a:r>
                      <a:r>
                        <a:rPr lang="ru-RU" sz="1700" b="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9"/>
                  </a:ext>
                </a:extLst>
              </a:tr>
              <a:tr h="1308602">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10</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2164-р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05.10.2017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авансовых платежей по ГК, заключаемым </a:t>
                      </a:r>
                      <a:r>
                        <a:rPr lang="ru-RU" sz="1700" b="1" u="none" strike="noStrike" dirty="0">
                          <a:effectLst/>
                          <a:latin typeface="Times New Roman" panose="02020603050405020304" pitchFamily="18" charset="0"/>
                          <a:cs typeface="Times New Roman" panose="02020603050405020304" pitchFamily="18" charset="0"/>
                        </a:rPr>
                        <a:t>Государственным КУ Республики Крым «Служба автомобильных дорог Республики Крым» </a:t>
                      </a:r>
                      <a:r>
                        <a:rPr lang="ru-RU" sz="1700" b="1" u="none" strike="noStrike" dirty="0" smtClean="0">
                          <a:effectLst/>
                          <a:latin typeface="Times New Roman" panose="02020603050405020304" pitchFamily="18" charset="0"/>
                          <a:cs typeface="Times New Roman" panose="02020603050405020304" pitchFamily="18" charset="0"/>
                        </a:rPr>
                        <a:t>и </a:t>
                      </a:r>
                      <a:r>
                        <a:rPr lang="ru-RU" sz="1700" b="1" u="none" strike="noStrike" dirty="0">
                          <a:effectLst/>
                          <a:latin typeface="Times New Roman" panose="02020603050405020304" pitchFamily="18" charset="0"/>
                          <a:cs typeface="Times New Roman" panose="02020603050405020304" pitchFamily="18" charset="0"/>
                        </a:rPr>
                        <a:t>Департаментом транспорта и развития дорожно-транспортной инфраструктуры города Севастополя с единственным исполнителем</a:t>
                      </a:r>
                      <a:r>
                        <a:rPr lang="ru-RU" sz="1700" u="none" strike="noStrike" dirty="0">
                          <a:effectLst/>
                          <a:latin typeface="Times New Roman" panose="02020603050405020304" pitchFamily="18" charset="0"/>
                          <a:cs typeface="Times New Roman" panose="02020603050405020304" pitchFamily="18" charset="0"/>
                        </a:rPr>
                        <a:t>, а также казначейское сопровождение контрактов </a:t>
                      </a:r>
                      <a:r>
                        <a:rPr lang="ru-RU" sz="1700" u="none" strike="noStrike" dirty="0" smtClean="0">
                          <a:effectLst/>
                          <a:latin typeface="Times New Roman" panose="02020603050405020304" pitchFamily="18" charset="0"/>
                          <a:cs typeface="Times New Roman" panose="02020603050405020304" pitchFamily="18" charset="0"/>
                        </a:rPr>
                        <a:t>на </a:t>
                      </a:r>
                      <a:r>
                        <a:rPr lang="ru-RU" sz="1700" u="none" strike="noStrike" dirty="0">
                          <a:effectLst/>
                          <a:latin typeface="Times New Roman" panose="02020603050405020304" pitchFamily="18" charset="0"/>
                          <a:cs typeface="Times New Roman" panose="02020603050405020304" pitchFamily="18" charset="0"/>
                        </a:rPr>
                        <a:t>сумму более 100</a:t>
                      </a:r>
                      <a:r>
                        <a:rPr lang="ru-RU" sz="1700" u="none" strike="noStrike" baseline="0" dirty="0">
                          <a:effectLst/>
                          <a:latin typeface="Times New Roman" panose="02020603050405020304" pitchFamily="18" charset="0"/>
                          <a:cs typeface="Times New Roman" panose="02020603050405020304" pitchFamily="18" charset="0"/>
                        </a:rPr>
                        <a:t> млн</a:t>
                      </a:r>
                      <a:r>
                        <a:rPr lang="ru-RU" sz="1700" u="none" strike="noStrike" dirty="0">
                          <a:effectLst/>
                          <a:latin typeface="Times New Roman" panose="02020603050405020304" pitchFamily="18" charset="0"/>
                          <a:cs typeface="Times New Roman" panose="02020603050405020304" pitchFamily="18" charset="0"/>
                        </a:rPr>
                        <a:t>. рублей, заключаемых в рамках исполнения указанных </a:t>
                      </a:r>
                      <a:r>
                        <a:rPr lang="ru-RU" sz="1700" u="none" strike="noStrike" dirty="0" smtClean="0">
                          <a:effectLst/>
                          <a:latin typeface="Times New Roman" panose="02020603050405020304" pitchFamily="18" charset="0"/>
                          <a:cs typeface="Times New Roman" panose="02020603050405020304" pitchFamily="18" charset="0"/>
                        </a:rPr>
                        <a:t>ГК.</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0"/>
                  </a:ext>
                </a:extLst>
              </a:tr>
              <a:tr h="1093470">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11</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2956-р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27.12.2017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получаемых юридическими лицами по ГК на строительство и (или) реконструкцию объектов капитального строительства </a:t>
                      </a:r>
                      <a:r>
                        <a:rPr lang="ru-RU" sz="1700" u="none" strike="noStrike" dirty="0" smtClean="0">
                          <a:effectLst/>
                          <a:latin typeface="Times New Roman" panose="02020603050405020304" pitchFamily="18" charset="0"/>
                          <a:cs typeface="Times New Roman" panose="02020603050405020304" pitchFamily="18" charset="0"/>
                        </a:rPr>
                        <a:t>на </a:t>
                      </a:r>
                      <a:r>
                        <a:rPr lang="ru-RU" sz="1700" u="none" strike="noStrike" dirty="0">
                          <a:effectLst/>
                          <a:latin typeface="Times New Roman" panose="02020603050405020304" pitchFamily="18" charset="0"/>
                          <a:cs typeface="Times New Roman" panose="02020603050405020304" pitchFamily="18" charset="0"/>
                        </a:rPr>
                        <a:t>автомобильных дорогах общего пользования федерального значения, которые  заключены </a:t>
                      </a:r>
                      <a:r>
                        <a:rPr lang="ru-RU" sz="1700" b="1" u="none" strike="noStrike" dirty="0">
                          <a:effectLst/>
                          <a:latin typeface="Times New Roman" panose="02020603050405020304" pitchFamily="18" charset="0"/>
                          <a:cs typeface="Times New Roman" panose="02020603050405020304" pitchFamily="18" charset="0"/>
                        </a:rPr>
                        <a:t>подведомственными </a:t>
                      </a:r>
                      <a:r>
                        <a:rPr lang="ru-RU" sz="1700" b="1" u="none" strike="noStrike" dirty="0" err="1" smtClean="0">
                          <a:effectLst/>
                          <a:latin typeface="Times New Roman" panose="02020603050405020304" pitchFamily="18" charset="0"/>
                          <a:cs typeface="Times New Roman" panose="02020603050405020304" pitchFamily="18" charset="0"/>
                        </a:rPr>
                        <a:t>Росавтодору</a:t>
                      </a:r>
                      <a:r>
                        <a:rPr lang="ru-RU" sz="1700" b="1" u="none" strike="noStrike" dirty="0" smtClean="0">
                          <a:effectLst/>
                          <a:latin typeface="Times New Roman" panose="02020603050405020304" pitchFamily="18" charset="0"/>
                          <a:cs typeface="Times New Roman" panose="02020603050405020304" pitchFamily="18" charset="0"/>
                        </a:rPr>
                        <a:t> федеральными </a:t>
                      </a:r>
                      <a:r>
                        <a:rPr lang="ru-RU" sz="1700" b="1" u="none" strike="noStrike" dirty="0">
                          <a:effectLst/>
                          <a:latin typeface="Times New Roman" panose="02020603050405020304" pitchFamily="18" charset="0"/>
                          <a:cs typeface="Times New Roman" panose="02020603050405020304" pitchFamily="18" charset="0"/>
                        </a:rPr>
                        <a:t>казенными </a:t>
                      </a:r>
                      <a:r>
                        <a:rPr lang="ru-RU" sz="1700" b="1" u="none" strike="noStrike" dirty="0" smtClean="0">
                          <a:effectLst/>
                          <a:latin typeface="Times New Roman" panose="02020603050405020304" pitchFamily="18" charset="0"/>
                          <a:cs typeface="Times New Roman" panose="02020603050405020304" pitchFamily="18" charset="0"/>
                        </a:rPr>
                        <a:t>учреждениями</a:t>
                      </a:r>
                      <a:r>
                        <a:rPr lang="ru-RU" sz="1700" b="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1"/>
                  </a:ext>
                </a:extLst>
              </a:tr>
              <a:tr h="820103">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12</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676-р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16.04.2018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ГК на выполнение</a:t>
                      </a:r>
                      <a:r>
                        <a:rPr lang="ru-RU" sz="1700" u="none" strike="noStrike" baseline="0" dirty="0">
                          <a:effectLst/>
                          <a:latin typeface="Times New Roman" panose="02020603050405020304" pitchFamily="18" charset="0"/>
                          <a:cs typeface="Times New Roman" panose="02020603050405020304" pitchFamily="18" charset="0"/>
                        </a:rPr>
                        <a:t> работ по реконструкции и реставрации с приспособлением для современного использования объекта </a:t>
                      </a:r>
                      <a:r>
                        <a:rPr lang="ru-RU" sz="1700" b="1" u="none" strike="noStrike" dirty="0">
                          <a:effectLst/>
                          <a:latin typeface="Times New Roman" panose="02020603050405020304" pitchFamily="18" charset="0"/>
                          <a:cs typeface="Times New Roman" panose="02020603050405020304" pitchFamily="18" charset="0"/>
                        </a:rPr>
                        <a:t>ФГБУ культуры «Политехнический музей», </a:t>
                      </a:r>
                      <a:r>
                        <a:rPr lang="ru-RU" sz="1700" u="none" strike="noStrike" dirty="0">
                          <a:effectLst/>
                          <a:latin typeface="Times New Roman" panose="02020603050405020304" pitchFamily="18" charset="0"/>
                          <a:cs typeface="Times New Roman" panose="02020603050405020304" pitchFamily="18" charset="0"/>
                        </a:rPr>
                        <a:t>а также контрактов</a:t>
                      </a:r>
                      <a:r>
                        <a:rPr lang="ru-RU" sz="1700" u="none" strike="noStrike" baseline="0" dirty="0">
                          <a:effectLst/>
                          <a:latin typeface="Times New Roman" panose="02020603050405020304" pitchFamily="18" charset="0"/>
                          <a:cs typeface="Times New Roman" panose="02020603050405020304" pitchFamily="18" charset="0"/>
                        </a:rPr>
                        <a:t> (договоров), заключенных в рамках его исполнения, предусматривающих авансовые платежи.</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2"/>
                  </a:ext>
                </a:extLst>
              </a:tr>
              <a:tr h="518160">
                <a:tc>
                  <a:txBody>
                    <a:bodyPr/>
                    <a:lstStyle/>
                    <a:p>
                      <a:pPr algn="ctr"/>
                      <a:r>
                        <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rPr>
                        <a:t>13</a:t>
                      </a: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869-р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05.05.2018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algn="l"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отдельных</a:t>
                      </a:r>
                      <a:r>
                        <a:rPr lang="ru-RU" sz="1700" u="none" strike="noStrike" baseline="0" dirty="0">
                          <a:effectLst/>
                          <a:latin typeface="Times New Roman" panose="02020603050405020304" pitchFamily="18" charset="0"/>
                          <a:cs typeface="Times New Roman" panose="02020603050405020304" pitchFamily="18" charset="0"/>
                        </a:rPr>
                        <a:t> </a:t>
                      </a:r>
                      <a:r>
                        <a:rPr lang="ru-RU" sz="1700" u="none" strike="noStrike" dirty="0">
                          <a:effectLst/>
                          <a:latin typeface="Times New Roman" panose="02020603050405020304" pitchFamily="18" charset="0"/>
                          <a:cs typeface="Times New Roman" panose="02020603050405020304" pitchFamily="18" charset="0"/>
                        </a:rPr>
                        <a:t>средств, предоставленных из бюджета </a:t>
                      </a:r>
                      <a:r>
                        <a:rPr lang="ru-RU" sz="1700" b="1" u="none" strike="noStrike" dirty="0">
                          <a:effectLst/>
                          <a:latin typeface="Times New Roman" panose="02020603050405020304" pitchFamily="18" charset="0"/>
                          <a:cs typeface="Times New Roman" panose="02020603050405020304" pitchFamily="18" charset="0"/>
                        </a:rPr>
                        <a:t>Республики Карелия</a:t>
                      </a:r>
                      <a:r>
                        <a:rPr lang="ru-RU" sz="1700" u="none" strike="noStrike" dirty="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3"/>
                  </a:ext>
                </a:extLst>
              </a:tr>
              <a:tr h="630442">
                <a:tc>
                  <a:txBody>
                    <a:bodyPr/>
                    <a:lstStyle/>
                    <a:p>
                      <a:pPr algn="ct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14</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algn="ctr" defTabSz="914104" rtl="0" eaLnBrk="1" fontAlgn="ctr" latinLnBrk="0" hangingPunct="1"/>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1123-р</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algn="ctr" defTabSz="914104" rtl="0" eaLnBrk="1" fontAlgn="ctr" latinLnBrk="0" hangingPunct="1"/>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06.06.2018</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algn="l" defTabSz="914104" rtl="0" eaLnBrk="1" fontAlgn="ctr" latinLnBrk="0" hangingPunct="1"/>
                      <a:r>
                        <a:rPr lang="ru-RU" sz="17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rPr>
                        <a:t>Обеспечить казначейское сопровождение средств, получаемых (полученных) ООО «</a:t>
                      </a:r>
                      <a:r>
                        <a:rPr lang="ru-RU" sz="1700" u="none" strike="noStrike" kern="1200" noProof="0" dirty="0" err="1" smtClean="0">
                          <a:solidFill>
                            <a:schemeClr val="dk1"/>
                          </a:solidFill>
                          <a:effectLst/>
                          <a:latin typeface="Times New Roman" panose="02020603050405020304" pitchFamily="18" charset="0"/>
                          <a:ea typeface="+mn-ea"/>
                          <a:cs typeface="Times New Roman" panose="02020603050405020304" pitchFamily="18" charset="0"/>
                        </a:rPr>
                        <a:t>Промстройсервис</a:t>
                      </a:r>
                      <a:r>
                        <a:rPr lang="ru-RU" sz="17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rPr>
                        <a:t>» по ГК на выполнение работ по строительству комплекса зданий </a:t>
                      </a:r>
                      <a:r>
                        <a:rPr lang="ru-RU" sz="1700" b="1"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rPr>
                        <a:t>музея-усадьбы Л.Н. Толстого «Ясная поляна»</a:t>
                      </a:r>
                      <a:r>
                        <a:rPr lang="ru-RU" sz="1700" b="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rPr>
                        <a:t>.</a:t>
                      </a:r>
                      <a:endParaRPr lang="ru-RU" sz="17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r>
              <a:tr h="820103">
                <a:tc>
                  <a:txBody>
                    <a:bodyPr/>
                    <a:lstStyle/>
                    <a:p>
                      <a:pPr algn="ct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15</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algn="ctr" defTabSz="914104" rtl="0" eaLnBrk="1" fontAlgn="ctr" latinLnBrk="0" hangingPunct="1"/>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1895-р</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08.09.2018</a:t>
                      </a:r>
                    </a:p>
                  </a:txBody>
                  <a:tcPr marL="0" marR="37800" marT="0" marB="0">
                    <a:solidFill>
                      <a:schemeClr val="accent1">
                        <a:lumMod val="20000"/>
                        <a:lumOff val="80000"/>
                        <a:alpha val="69000"/>
                      </a:schemeClr>
                    </a:solidFill>
                  </a:tcPr>
                </a:tc>
                <a:tc>
                  <a:txBody>
                    <a:bodyPr/>
                    <a:lstStyle/>
                    <a:p>
                      <a:pPr marL="0" algn="l" defTabSz="914104" rtl="0" eaLnBrk="1" fontAlgn="ctr" latinLnBrk="0" hangingPunct="1"/>
                      <a:r>
                        <a:rPr lang="ru-RU" sz="1700" u="none" strike="noStrike" dirty="0" smtClean="0">
                          <a:effectLst/>
                          <a:latin typeface="Times New Roman" panose="02020603050405020304" pitchFamily="18" charset="0"/>
                          <a:cs typeface="Times New Roman" panose="02020603050405020304" pitchFamily="18" charset="0"/>
                        </a:rPr>
                        <a:t>Обеспечить казначейское сопровождение средств, получаемых (полученных) юридическими лицами по ГК на проектирование,</a:t>
                      </a:r>
                      <a:r>
                        <a:rPr lang="ru-RU" sz="1700" u="none" strike="noStrike" baseline="0" dirty="0" smtClean="0">
                          <a:effectLst/>
                          <a:latin typeface="Times New Roman" panose="02020603050405020304" pitchFamily="18" charset="0"/>
                          <a:cs typeface="Times New Roman" panose="02020603050405020304" pitchFamily="18" charset="0"/>
                        </a:rPr>
                        <a:t> строительство и техническое оснащение </a:t>
                      </a:r>
                      <a:r>
                        <a:rPr lang="ru-RU" sz="1700" b="1" u="none" strike="noStrike" baseline="0" dirty="0" smtClean="0">
                          <a:effectLst/>
                          <a:latin typeface="Times New Roman" panose="02020603050405020304" pitchFamily="18" charset="0"/>
                          <a:cs typeface="Times New Roman" panose="02020603050405020304" pitchFamily="18" charset="0"/>
                        </a:rPr>
                        <a:t>здания ФГБУ «Научно-исследовательский институт пульмонологии ФМБА»</a:t>
                      </a:r>
                      <a:r>
                        <a:rPr lang="ru-RU" sz="1700" b="0" u="none" strike="noStrike" baseline="0" dirty="0" smtClean="0">
                          <a:effectLst/>
                          <a:latin typeface="Times New Roman" panose="02020603050405020304" pitchFamily="18" charset="0"/>
                          <a:cs typeface="Times New Roman" panose="02020603050405020304" pitchFamily="18" charset="0"/>
                        </a:rPr>
                        <a:t>.</a:t>
                      </a:r>
                      <a:r>
                        <a:rPr lang="ru-RU" sz="1700" b="1" u="none" strike="noStrike" baseline="0" dirty="0" smtClean="0">
                          <a:effectLst/>
                          <a:latin typeface="Times New Roman" panose="02020603050405020304" pitchFamily="18" charset="0"/>
                          <a:cs typeface="Times New Roman" panose="02020603050405020304" pitchFamily="18" charset="0"/>
                        </a:rPr>
                        <a:t> </a:t>
                      </a:r>
                      <a:endParaRPr lang="ru-RU" sz="1700" b="1"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r>
              <a:tr h="546735">
                <a:tc>
                  <a:txBody>
                    <a:bodyPr/>
                    <a:lstStyle/>
                    <a:p>
                      <a:pPr algn="ct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16</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algn="ctr" defTabSz="914104" rtl="0" eaLnBrk="1" fontAlgn="ctr" latinLnBrk="0" hangingPunct="1"/>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1076</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08.09.2018</a:t>
                      </a:r>
                    </a:p>
                  </a:txBody>
                  <a:tcPr marL="0" marR="37800" marT="0" marB="0">
                    <a:solidFill>
                      <a:schemeClr val="accent1">
                        <a:lumMod val="20000"/>
                        <a:lumOff val="80000"/>
                        <a:alpha val="69000"/>
                      </a:schemeClr>
                    </a:solidFill>
                  </a:tcPr>
                </a:tc>
                <a:tc>
                  <a:txBody>
                    <a:bodyPr/>
                    <a:lstStyle/>
                    <a:p>
                      <a:pPr marL="0" algn="l" defTabSz="914104" rtl="0" eaLnBrk="1" fontAlgn="ctr" latinLnBrk="0" hangingPunct="1"/>
                      <a:r>
                        <a:rPr lang="ru-RU" sz="17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Обеспечить казначейское сопровождение средств грантов, предоставляемых в форме субсидий из федерального бюджета на реализацию </a:t>
                      </a:r>
                      <a:r>
                        <a:rPr lang="ru-RU" sz="1700" b="1"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комплексных научно-технических проектов в агропромышленном комплексе</a:t>
                      </a:r>
                      <a:r>
                        <a:rPr lang="ru-RU" sz="17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7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r>
              <a:tr h="820103">
                <a:tc>
                  <a:txBody>
                    <a:bodyPr/>
                    <a:lstStyle/>
                    <a:p>
                      <a:pPr algn="ct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17</a:t>
                      </a:r>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1924-р</a:t>
                      </a:r>
                    </a:p>
                    <a:p>
                      <a:pPr marL="0" algn="ctr" defTabSz="914104" rtl="0" eaLnBrk="1" fontAlgn="ctr" latinLnBrk="0" hangingPunct="1"/>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7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12.09.2018</a:t>
                      </a:r>
                    </a:p>
                    <a:p>
                      <a:pPr marL="0" algn="ctr" defTabSz="914104" rtl="0" eaLnBrk="1" fontAlgn="ctr" latinLnBrk="0" hangingPunct="1"/>
                      <a:endPar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c>
                  <a:txBody>
                    <a:bodyPr/>
                    <a:lstStyle/>
                    <a:p>
                      <a:pPr marL="0" algn="l" defTabSz="914104" rtl="0" eaLnBrk="1" fontAlgn="ctr" latinLnBrk="0" hangingPunct="1"/>
                      <a:r>
                        <a:rPr lang="ru-RU" sz="1700" b="0" u="none" strike="noStrike" kern="1200" baseline="0" dirty="0" smtClean="0">
                          <a:solidFill>
                            <a:schemeClr val="dk1"/>
                          </a:solidFill>
                          <a:effectLst/>
                          <a:latin typeface="Times New Roman" panose="02020603050405020304" pitchFamily="18" charset="0"/>
                          <a:ea typeface="+mn-ea"/>
                          <a:cs typeface="Times New Roman" panose="02020603050405020304" pitchFamily="18" charset="0"/>
                        </a:rPr>
                        <a:t>Обеспечить казначейское сопровождение средств, выделяемых на проектно-изыскательские работы для </a:t>
                      </a:r>
                      <a:r>
                        <a:rPr lang="ru-RU" sz="1700" b="1" u="none" strike="noStrike" kern="1200" baseline="0" dirty="0" smtClean="0">
                          <a:solidFill>
                            <a:schemeClr val="dk1"/>
                          </a:solidFill>
                          <a:effectLst/>
                          <a:latin typeface="Times New Roman" panose="02020603050405020304" pitchFamily="18" charset="0"/>
                          <a:ea typeface="+mn-ea"/>
                          <a:cs typeface="Times New Roman" panose="02020603050405020304" pitchFamily="18" charset="0"/>
                        </a:rPr>
                        <a:t>создания комплекса коммунальной инфраструктуры на территории особо ценного объекта культурного наследия народов Российской Федерации «Ансамбль Новодевичьего монастыря»</a:t>
                      </a:r>
                      <a:r>
                        <a:rPr lang="ru-RU" sz="1700" b="0" u="none" strike="noStrike" kern="1200" baseline="0" dirty="0" smtClean="0">
                          <a:solidFill>
                            <a:schemeClr val="dk1"/>
                          </a:solidFill>
                          <a:effectLst/>
                          <a:latin typeface="Times New Roman" panose="02020603050405020304" pitchFamily="18" charset="0"/>
                          <a:ea typeface="+mn-ea"/>
                          <a:cs typeface="Times New Roman" panose="02020603050405020304" pitchFamily="18" charset="0"/>
                        </a:rPr>
                        <a:t>.</a:t>
                      </a:r>
                      <a:endParaRPr lang="ru-RU" sz="17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r>
            </a:tbl>
          </a:graphicData>
        </a:graphic>
      </p:graphicFrame>
      <p:sp>
        <p:nvSpPr>
          <p:cNvPr id="6" name="Номер слайда 2"/>
          <p:cNvSpPr>
            <a:spLocks noGrp="1"/>
          </p:cNvSpPr>
          <p:nvPr>
            <p:ph type="sldNum" sz="quarter" idx="12"/>
          </p:nvPr>
        </p:nvSpPr>
        <p:spPr>
          <a:xfrm>
            <a:off x="9931975" y="9101170"/>
            <a:ext cx="2880360" cy="511175"/>
          </a:xfrm>
        </p:spPr>
        <p:txBody>
          <a:bodyPr/>
          <a:lstStyle/>
          <a:p>
            <a:pPr>
              <a:defRPr/>
            </a:pPr>
            <a:r>
              <a:rPr lang="ru-RU" dirty="0" smtClean="0"/>
              <a:t>8</a:t>
            </a:r>
            <a:endParaRPr lang="ru-RU" dirty="0"/>
          </a:p>
        </p:txBody>
      </p:sp>
      <p:sp>
        <p:nvSpPr>
          <p:cNvPr id="7" name="Прямоугольник 6"/>
          <p:cNvSpPr/>
          <p:nvPr/>
        </p:nvSpPr>
        <p:spPr>
          <a:xfrm>
            <a:off x="120015" y="3"/>
            <a:ext cx="12591574" cy="723873"/>
          </a:xfrm>
          <a:prstGeom prst="rect">
            <a:avLst/>
          </a:prstGeom>
        </p:spPr>
        <p:txBody>
          <a:bodyPr wrap="square" lIns="107269" tIns="53636" rIns="107269" bIns="53636">
            <a:spAutoFit/>
          </a:bodyPr>
          <a:lstStyle/>
          <a:p>
            <a:pPr algn="ctr" fontAlgn="ct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РАСПОРЯЖЕНИЯ</a:t>
            </a:r>
            <a:r>
              <a:rPr lang="ru-RU"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(ПОСТАНОВЛЕНИЯ) </a:t>
            </a: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ПРАВИТЕЛЬСТВА </a:t>
            </a: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РОССИЙСКОЙ ФЕДЕРАЦИИ </a:t>
            </a:r>
          </a:p>
          <a:p>
            <a:pPr algn="ctr" fontAlgn="ctr"/>
            <a:r>
              <a:rPr lang="ru-RU" sz="2000" dirty="0">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ПО «ГРАЖДАНСКОМУ» КАЗНАЧЕЙСКОМУ СОПРОВОЖДЕНИЮ</a:t>
            </a:r>
          </a:p>
        </p:txBody>
      </p:sp>
    </p:spTree>
    <p:extLst>
      <p:ext uri="{BB962C8B-B14F-4D97-AF65-F5344CB8AC3E}">
        <p14:creationId xmlns:p14="http://schemas.microsoft.com/office/powerpoint/2010/main" val="4180140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330258553"/>
              </p:ext>
            </p:extLst>
          </p:nvPr>
        </p:nvGraphicFramePr>
        <p:xfrm>
          <a:off x="152468" y="712387"/>
          <a:ext cx="12546420" cy="2250460"/>
        </p:xfrm>
        <a:graphic>
          <a:graphicData uri="http://schemas.openxmlformats.org/drawingml/2006/table">
            <a:tbl>
              <a:tblPr>
                <a:effectLst/>
                <a:tableStyleId>{5C22544A-7EE6-4342-B048-85BDC9FD1C3A}</a:tableStyleId>
              </a:tblPr>
              <a:tblGrid>
                <a:gridCol w="538651">
                  <a:extLst>
                    <a:ext uri="{9D8B030D-6E8A-4147-A177-3AD203B41FA5}">
                      <a16:colId xmlns:a16="http://schemas.microsoft.com/office/drawing/2014/main" xmlns="" val="20000"/>
                    </a:ext>
                  </a:extLst>
                </a:gridCol>
                <a:gridCol w="1201479">
                  <a:extLst>
                    <a:ext uri="{9D8B030D-6E8A-4147-A177-3AD203B41FA5}">
                      <a16:colId xmlns:a16="http://schemas.microsoft.com/office/drawing/2014/main" xmlns="" val="20001"/>
                    </a:ext>
                  </a:extLst>
                </a:gridCol>
                <a:gridCol w="1212112">
                  <a:extLst>
                    <a:ext uri="{9D8B030D-6E8A-4147-A177-3AD203B41FA5}">
                      <a16:colId xmlns:a16="http://schemas.microsoft.com/office/drawing/2014/main" xmlns="" val="20002"/>
                    </a:ext>
                  </a:extLst>
                </a:gridCol>
                <a:gridCol w="9594178">
                  <a:extLst>
                    <a:ext uri="{9D8B030D-6E8A-4147-A177-3AD203B41FA5}">
                      <a16:colId xmlns:a16="http://schemas.microsoft.com/office/drawing/2014/main" xmlns="" val="20003"/>
                    </a:ext>
                  </a:extLst>
                </a:gridCol>
              </a:tblGrid>
              <a:tr h="518160">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 п/п</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Номер </a:t>
                      </a:r>
                      <a:br>
                        <a:rPr lang="ru-RU" sz="1700" b="1" i="0" u="none" strike="noStrike" dirty="0">
                          <a:effectLst/>
                          <a:latin typeface="Times New Roman" panose="02020603050405020304" pitchFamily="18" charset="0"/>
                          <a:cs typeface="Times New Roman" panose="02020603050405020304" pitchFamily="18" charset="0"/>
                        </a:rPr>
                      </a:br>
                      <a:r>
                        <a:rPr lang="ru-RU" sz="1700" b="1" i="0" u="none" strike="noStrike" dirty="0">
                          <a:effectLst/>
                          <a:latin typeface="Times New Roman" panose="02020603050405020304" pitchFamily="18" charset="0"/>
                          <a:cs typeface="Times New Roman" panose="02020603050405020304" pitchFamily="18" charset="0"/>
                        </a:rPr>
                        <a:t>поручения</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Дата поручения</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Краткое содержание</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rgbClr val="EBF6F9"/>
                    </a:solidFill>
                  </a:tcPr>
                </a:tc>
                <a:extLst>
                  <a:ext uri="{0D108BD9-81ED-4DB2-BD59-A6C34878D82A}">
                    <a16:rowId xmlns:a16="http://schemas.microsoft.com/office/drawing/2014/main" xmlns="" val="10000"/>
                  </a:ext>
                </a:extLst>
              </a:tr>
              <a:tr h="1036321">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ИШ-П13-45пр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08.07.2016</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tc>
                  <a:txBody>
                    <a:bodyPr/>
                    <a:lstStyle/>
                    <a:p>
                      <a:pPr marL="0" indent="0" algn="just" defTabSz="914104" rtl="0" eaLnBrk="1" fontAlgn="ctr" latinLnBrk="0" hangingPunct="1">
                        <a:buNone/>
                      </a:pPr>
                      <a:r>
                        <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rPr>
                        <a:t>Обеспечить казначейское сопровождение ГК</a:t>
                      </a:r>
                      <a:r>
                        <a:rPr lang="ru-RU" sz="1700" u="none" strike="noStrike"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rPr>
                        <a:t>на оказание услуг по созданию и функционированию </a:t>
                      </a:r>
                      <a:r>
                        <a:rPr lang="ru-RU" sz="1700" b="1" u="none" strike="noStrike" kern="1200" dirty="0">
                          <a:solidFill>
                            <a:schemeClr val="dk1"/>
                          </a:solidFill>
                          <a:effectLst/>
                          <a:latin typeface="Times New Roman" panose="02020603050405020304" pitchFamily="18" charset="0"/>
                          <a:ea typeface="+mn-ea"/>
                          <a:cs typeface="Times New Roman" panose="02020603050405020304" pitchFamily="18" charset="0"/>
                        </a:rPr>
                        <a:t>средств связи и информационных технологий</a:t>
                      </a:r>
                      <a:r>
                        <a:rPr lang="ru-RU" sz="1700" u="none" strike="noStrike" kern="1200" dirty="0">
                          <a:solidFill>
                            <a:schemeClr val="dk1"/>
                          </a:solidFill>
                          <a:effectLst/>
                          <a:latin typeface="Times New Roman" panose="02020603050405020304" pitchFamily="18" charset="0"/>
                          <a:ea typeface="+mn-ea"/>
                          <a:cs typeface="Times New Roman" panose="02020603050405020304" pitchFamily="18" charset="0"/>
                        </a:rPr>
                        <a:t> в целях осуществления мероприятий по подготовке и проведению в Российской </a:t>
                      </a:r>
                      <a:r>
                        <a:rPr lang="ru-RU" sz="1700" b="1" u="none" strike="noStrike" kern="1200" dirty="0">
                          <a:solidFill>
                            <a:schemeClr val="dk1"/>
                          </a:solidFill>
                          <a:effectLst/>
                          <a:latin typeface="Times New Roman" panose="02020603050405020304" pitchFamily="18" charset="0"/>
                          <a:ea typeface="+mn-ea"/>
                          <a:cs typeface="Times New Roman" panose="02020603050405020304" pitchFamily="18" charset="0"/>
                        </a:rPr>
                        <a:t>Федерации чемпионата мира по футболу FIFA 2018 и Кубка конфедерации FIFA </a:t>
                      </a:r>
                      <a:r>
                        <a:rPr lang="ru-RU" sz="1700" b="1"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2017</a:t>
                      </a:r>
                      <a:r>
                        <a:rPr lang="ru-RU" sz="17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a:t>
                      </a:r>
                      <a:endParaRPr lang="ru-RU" sz="17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75600" marR="75600" marT="0" marB="0" anchor="ctr">
                    <a:solidFill>
                      <a:schemeClr val="accent1">
                        <a:lumMod val="20000"/>
                        <a:lumOff val="80000"/>
                        <a:alpha val="69000"/>
                      </a:schemeClr>
                    </a:solidFill>
                  </a:tcPr>
                </a:tc>
                <a:extLst>
                  <a:ext uri="{0D108BD9-81ED-4DB2-BD59-A6C34878D82A}">
                    <a16:rowId xmlns:a16="http://schemas.microsoft.com/office/drawing/2014/main" xmlns="" val="10001"/>
                  </a:ext>
                </a:extLst>
              </a:tr>
              <a:tr h="695979">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ИШ-П12-4802</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11.08.2016</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tc>
                  <a:txBody>
                    <a:bodyPr/>
                    <a:lstStyle/>
                    <a:p>
                      <a:pPr algn="just" fontAlgn="ctr"/>
                      <a:r>
                        <a:rPr lang="ru-RU" sz="1700" u="none" strike="noStrike" dirty="0">
                          <a:effectLst/>
                          <a:latin typeface="Times New Roman" panose="02020603050405020304" pitchFamily="18" charset="0"/>
                          <a:cs typeface="Times New Roman" panose="02020603050405020304" pitchFamily="18" charset="0"/>
                        </a:rPr>
                        <a:t>Обеспечить и завершить перевод на казначейское сопровождение ГК по строительству (реставрации) </a:t>
                      </a:r>
                      <a:r>
                        <a:rPr lang="ru-RU" sz="1700" b="1" u="none" strike="noStrike" dirty="0">
                          <a:effectLst/>
                          <a:latin typeface="Times New Roman" panose="02020603050405020304" pitchFamily="18" charset="0"/>
                          <a:cs typeface="Times New Roman" panose="02020603050405020304" pitchFamily="18" charset="0"/>
                        </a:rPr>
                        <a:t>стадионов для FIFA 2018 и Кубка конфедерации FIFA </a:t>
                      </a:r>
                      <a:r>
                        <a:rPr lang="ru-RU" sz="1700" b="1" u="none" strike="noStrike" dirty="0" smtClean="0">
                          <a:effectLst/>
                          <a:latin typeface="Times New Roman" panose="02020603050405020304" pitchFamily="18" charset="0"/>
                          <a:cs typeface="Times New Roman" panose="02020603050405020304" pitchFamily="18" charset="0"/>
                        </a:rPr>
                        <a:t>2017</a:t>
                      </a:r>
                      <a:r>
                        <a:rPr lang="ru-RU" sz="1700" b="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5600" marR="75600" marT="0" marB="0" anchor="ctr">
                    <a:solidFill>
                      <a:schemeClr val="accent1">
                        <a:lumMod val="20000"/>
                        <a:lumOff val="80000"/>
                        <a:alpha val="69000"/>
                      </a:schemeClr>
                    </a:solidFill>
                  </a:tcPr>
                </a:tc>
                <a:extLst>
                  <a:ext uri="{0D108BD9-81ED-4DB2-BD59-A6C34878D82A}">
                    <a16:rowId xmlns:a16="http://schemas.microsoft.com/office/drawing/2014/main" xmlns="" val="10002"/>
                  </a:ext>
                </a:extLst>
              </a:tr>
            </a:tbl>
          </a:graphicData>
        </a:graphic>
      </p:graphicFrame>
      <p:sp>
        <p:nvSpPr>
          <p:cNvPr id="7" name="Прямоугольник 6"/>
          <p:cNvSpPr/>
          <p:nvPr/>
        </p:nvSpPr>
        <p:spPr>
          <a:xfrm>
            <a:off x="153224" y="2896050"/>
            <a:ext cx="12544908" cy="662317"/>
          </a:xfrm>
          <a:prstGeom prst="rect">
            <a:avLst/>
          </a:prstGeom>
        </p:spPr>
        <p:txBody>
          <a:bodyPr wrap="square" lIns="107269" tIns="53636" rIns="107269" bIns="53636">
            <a:spAutoFit/>
          </a:bodyPr>
          <a:lstStyle/>
          <a:p>
            <a:pPr algn="ctr"/>
            <a:r>
              <a:rPr lang="ru-RU" dirty="0">
                <a:solidFill>
                  <a:prstClr val="black"/>
                </a:solidFill>
                <a:latin typeface="Times New Roman" panose="02020603050405020304" pitchFamily="18" charset="0"/>
                <a:ea typeface="Open Sans Condensed Light" pitchFamily="34" charset="0"/>
                <a:cs typeface="Times New Roman" panose="02020603050405020304" pitchFamily="18" charset="0"/>
              </a:rPr>
              <a:t>РАСПОРЯЖЕНИЯ ПРАВИТЕЛЬСТВА РОССИЙСКОЙ ФЕДЕРАЦИИ </a:t>
            </a:r>
          </a:p>
          <a:p>
            <a:pPr algn="ctr"/>
            <a:r>
              <a:rPr lang="ru-RU" dirty="0">
                <a:solidFill>
                  <a:prstClr val="black"/>
                </a:solidFill>
                <a:latin typeface="Times New Roman" panose="02020603050405020304" pitchFamily="18" charset="0"/>
                <a:ea typeface="Open Sans Condensed Light" pitchFamily="34" charset="0"/>
                <a:cs typeface="Times New Roman" panose="02020603050405020304" pitchFamily="18" charset="0"/>
              </a:rPr>
              <a:t>ПО КАЗНАЧЕЙСКОМУ СОПРОВОЖДЕНИЮ СРЕДСТВ ГОСУДАРСТВЕННОГО ОБОРОННОГО ЗАКАЗА</a:t>
            </a:r>
          </a:p>
        </p:txBody>
      </p:sp>
      <p:graphicFrame>
        <p:nvGraphicFramePr>
          <p:cNvPr id="8" name="Таблица 7"/>
          <p:cNvGraphicFramePr>
            <a:graphicFrameLocks noGrp="1"/>
          </p:cNvGraphicFramePr>
          <p:nvPr>
            <p:extLst>
              <p:ext uri="{D42A27DB-BD31-4B8C-83A1-F6EECF244321}">
                <p14:modId xmlns:p14="http://schemas.microsoft.com/office/powerpoint/2010/main" val="3720200949"/>
              </p:ext>
            </p:extLst>
          </p:nvPr>
        </p:nvGraphicFramePr>
        <p:xfrm>
          <a:off x="153224" y="3502589"/>
          <a:ext cx="12544908" cy="4437012"/>
        </p:xfrm>
        <a:graphic>
          <a:graphicData uri="http://schemas.openxmlformats.org/drawingml/2006/table">
            <a:tbl>
              <a:tblPr>
                <a:tableStyleId>{5C22544A-7EE6-4342-B048-85BDC9FD1C3A}</a:tableStyleId>
              </a:tblPr>
              <a:tblGrid>
                <a:gridCol w="548528">
                  <a:extLst>
                    <a:ext uri="{9D8B030D-6E8A-4147-A177-3AD203B41FA5}">
                      <a16:colId xmlns:a16="http://schemas.microsoft.com/office/drawing/2014/main" xmlns="" val="20000"/>
                    </a:ext>
                  </a:extLst>
                </a:gridCol>
                <a:gridCol w="1158949">
                  <a:extLst>
                    <a:ext uri="{9D8B030D-6E8A-4147-A177-3AD203B41FA5}">
                      <a16:colId xmlns:a16="http://schemas.microsoft.com/office/drawing/2014/main" xmlns="" val="20001"/>
                    </a:ext>
                  </a:extLst>
                </a:gridCol>
                <a:gridCol w="1212111">
                  <a:extLst>
                    <a:ext uri="{9D8B030D-6E8A-4147-A177-3AD203B41FA5}">
                      <a16:colId xmlns:a16="http://schemas.microsoft.com/office/drawing/2014/main" xmlns="" val="20002"/>
                    </a:ext>
                  </a:extLst>
                </a:gridCol>
                <a:gridCol w="9625320">
                  <a:extLst>
                    <a:ext uri="{9D8B030D-6E8A-4147-A177-3AD203B41FA5}">
                      <a16:colId xmlns:a16="http://schemas.microsoft.com/office/drawing/2014/main" xmlns="" val="20003"/>
                    </a:ext>
                  </a:extLst>
                </a:gridCol>
              </a:tblGrid>
              <a:tr h="524691">
                <a:tc>
                  <a:txBody>
                    <a:bodyPr/>
                    <a:lstStyle/>
                    <a:p>
                      <a:pPr algn="ctr" fontAlgn="ctr"/>
                      <a:r>
                        <a:rPr lang="ru-RU" sz="1700" b="1" i="0" u="none" strike="noStrike" dirty="0">
                          <a:effectLst/>
                        </a:rPr>
                        <a:t>№ п/п</a:t>
                      </a:r>
                      <a:endParaRPr lang="ru-RU" sz="1700" b="1" i="0" u="none" strike="noStrike" dirty="0">
                        <a:solidFill>
                          <a:srgbClr val="000000"/>
                        </a:solidFill>
                        <a:effectLst/>
                        <a:latin typeface="Times New Roman"/>
                      </a:endParaRPr>
                    </a:p>
                  </a:txBody>
                  <a:tcPr marL="37800" marR="37800" marT="653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Номер </a:t>
                      </a:r>
                      <a:endParaRPr lang="ru-RU" sz="1700" b="1" i="0" u="none" strike="noStrike" dirty="0" smtClean="0">
                        <a:effectLst/>
                        <a:latin typeface="Times New Roman" panose="02020603050405020304" pitchFamily="18" charset="0"/>
                        <a:cs typeface="Times New Roman" panose="02020603050405020304" pitchFamily="18" charset="0"/>
                      </a:endParaRPr>
                    </a:p>
                    <a:p>
                      <a:pPr algn="ctr" fontAlgn="ctr"/>
                      <a:r>
                        <a:rPr lang="ru-RU" sz="1700" b="1" i="0" u="none" strike="noStrike" dirty="0" smtClean="0">
                          <a:solidFill>
                            <a:srgbClr val="000000"/>
                          </a:solidFill>
                          <a:effectLst/>
                          <a:latin typeface="Times New Roman" panose="02020603050405020304" pitchFamily="18" charset="0"/>
                          <a:cs typeface="Times New Roman" panose="02020603050405020304" pitchFamily="18" charset="0"/>
                        </a:rPr>
                        <a:t>Р</a:t>
                      </a:r>
                      <a:r>
                        <a:rPr lang="ru-RU" sz="1700" b="1" i="0" u="none" strike="noStrike" baseline="0" dirty="0" smtClean="0">
                          <a:solidFill>
                            <a:srgbClr val="000000"/>
                          </a:solidFill>
                          <a:effectLst/>
                          <a:latin typeface="Times New Roman" panose="02020603050405020304" pitchFamily="18" charset="0"/>
                          <a:cs typeface="Times New Roman" panose="02020603050405020304" pitchFamily="18" charset="0"/>
                        </a:rPr>
                        <a:t>П РФ</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Дата </a:t>
                      </a:r>
                      <a:endParaRPr lang="ru-RU" sz="1700" b="1" i="0" u="none" strike="noStrike" dirty="0" smtClean="0">
                        <a:effectLst/>
                        <a:latin typeface="Times New Roman" panose="02020603050405020304" pitchFamily="18" charset="0"/>
                        <a:cs typeface="Times New Roman" panose="02020603050405020304" pitchFamily="18" charset="0"/>
                      </a:endParaRPr>
                    </a:p>
                    <a:p>
                      <a:pPr algn="ctr" fontAlgn="ctr"/>
                      <a:r>
                        <a:rPr lang="ru-RU" sz="1700" b="1" i="0" u="none" strike="noStrike" dirty="0" smtClean="0">
                          <a:effectLst/>
                          <a:latin typeface="Times New Roman" panose="02020603050405020304" pitchFamily="18" charset="0"/>
                          <a:cs typeface="Times New Roman" panose="02020603050405020304" pitchFamily="18" charset="0"/>
                        </a:rPr>
                        <a:t>РП РФ</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Краткое содержание</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extLst>
                  <a:ext uri="{0D108BD9-81ED-4DB2-BD59-A6C34878D82A}">
                    <a16:rowId xmlns:a16="http://schemas.microsoft.com/office/drawing/2014/main" xmlns="" val="10000"/>
                  </a:ext>
                </a:extLst>
              </a:tr>
              <a:tr h="783770">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639-р (ДСП)</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11.04.2018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just"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a:t>
                      </a:r>
                      <a:r>
                        <a:rPr lang="ru-RU" sz="1700" u="none" strike="noStrike" baseline="0" dirty="0">
                          <a:effectLst/>
                          <a:latin typeface="Times New Roman" panose="02020603050405020304" pitchFamily="18" charset="0"/>
                          <a:cs typeface="Times New Roman" panose="02020603050405020304" pitchFamily="18" charset="0"/>
                        </a:rPr>
                        <a:t> направляемых на реализацию мероприятий, предусмотренных </a:t>
                      </a:r>
                      <a:r>
                        <a:rPr lang="ru-RU" sz="1700" b="1" u="none" strike="noStrike" baseline="0" dirty="0">
                          <a:effectLst/>
                          <a:latin typeface="Times New Roman" panose="02020603050405020304" pitchFamily="18" charset="0"/>
                          <a:cs typeface="Times New Roman" panose="02020603050405020304" pitchFamily="18" charset="0"/>
                        </a:rPr>
                        <a:t>ФЦП «Развитие космодромов на период 2017-2025 годов в обеспечение космической деятельности Российской Федерации</a:t>
                      </a:r>
                      <a:r>
                        <a:rPr lang="ru-RU" sz="1700" b="1" u="none" strike="noStrike" baseline="0" dirty="0" smtClean="0">
                          <a:effectLst/>
                          <a:latin typeface="Times New Roman" panose="02020603050405020304" pitchFamily="18" charset="0"/>
                          <a:cs typeface="Times New Roman" panose="02020603050405020304" pitchFamily="18" charset="0"/>
                        </a:rPr>
                        <a:t>»</a:t>
                      </a:r>
                      <a:r>
                        <a:rPr lang="ru-RU" sz="1700" b="0" u="none" strike="noStrike" baseline="0"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extLst>
                  <a:ext uri="{0D108BD9-81ED-4DB2-BD59-A6C34878D82A}">
                    <a16:rowId xmlns:a16="http://schemas.microsoft.com/office/drawing/2014/main" xmlns="" val="10001"/>
                  </a:ext>
                </a:extLst>
              </a:tr>
              <a:tr h="524691">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670-р (ДСП)</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14.04.2018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just"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направляемых на реализацию мероприятий</a:t>
                      </a:r>
                      <a:r>
                        <a:rPr lang="ru-RU" sz="1700" u="none" strike="noStrike" baseline="0" dirty="0">
                          <a:effectLst/>
                          <a:latin typeface="Times New Roman" panose="02020603050405020304" pitchFamily="18" charset="0"/>
                          <a:cs typeface="Times New Roman" panose="02020603050405020304" pitchFamily="18" charset="0"/>
                        </a:rPr>
                        <a:t> государственной программы </a:t>
                      </a:r>
                      <a:r>
                        <a:rPr lang="ru-RU" sz="1700" b="1" u="none" strike="noStrike" baseline="0" dirty="0">
                          <a:effectLst/>
                          <a:latin typeface="Times New Roman" panose="02020603050405020304" pitchFamily="18" charset="0"/>
                          <a:cs typeface="Times New Roman" panose="02020603050405020304" pitchFamily="18" charset="0"/>
                        </a:rPr>
                        <a:t>«Космическая деятельность России на 2013 – 2020 годы</a:t>
                      </a:r>
                      <a:r>
                        <a:rPr lang="ru-RU" sz="1700" b="1" u="none" strike="noStrike" baseline="0" dirty="0" smtClean="0">
                          <a:effectLst/>
                          <a:latin typeface="Times New Roman" panose="02020603050405020304" pitchFamily="18" charset="0"/>
                          <a:cs typeface="Times New Roman" panose="02020603050405020304" pitchFamily="18" charset="0"/>
                        </a:rPr>
                        <a:t>»</a:t>
                      </a:r>
                      <a:r>
                        <a:rPr lang="ru-RU" sz="1700" b="0" u="none" strike="noStrike" baseline="0"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extLst>
                  <a:ext uri="{0D108BD9-81ED-4DB2-BD59-A6C34878D82A}">
                    <a16:rowId xmlns:a16="http://schemas.microsoft.com/office/drawing/2014/main" xmlns="" val="10002"/>
                  </a:ext>
                </a:extLst>
              </a:tr>
              <a:tr h="783770">
                <a:tc>
                  <a:txBody>
                    <a:bodyPr/>
                    <a:lstStyle/>
                    <a:p>
                      <a:pPr algn="ctr" fontAlgn="ctr"/>
                      <a:r>
                        <a:rPr lang="ru-RU" sz="1700" u="none" strike="noStrike">
                          <a:effectLst/>
                          <a:latin typeface="Times New Roman" panose="02020603050405020304" pitchFamily="18" charset="0"/>
                          <a:cs typeface="Times New Roman" panose="02020603050405020304" pitchFamily="18" charset="0"/>
                        </a:rPr>
                        <a:t>3</a:t>
                      </a:r>
                      <a:endParaRPr lang="ru-RU" sz="1700" b="0" i="0" u="none" strike="noStrike">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866-р (ДСП)</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05.05.2018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just" fontAlgn="ctr"/>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a:t>
                      </a:r>
                      <a:r>
                        <a:rPr lang="ru-RU" sz="1700" u="none" strike="noStrike" baseline="0" dirty="0">
                          <a:effectLst/>
                          <a:latin typeface="Times New Roman" panose="02020603050405020304" pitchFamily="18" charset="0"/>
                          <a:cs typeface="Times New Roman" panose="02020603050405020304" pitchFamily="18" charset="0"/>
                        </a:rPr>
                        <a:t> по государственному контракту на выполнение работ по объекту </a:t>
                      </a:r>
                      <a:r>
                        <a:rPr lang="ru-RU" sz="1700" b="1" u="none" strike="noStrike" baseline="0" dirty="0">
                          <a:effectLst/>
                          <a:latin typeface="Times New Roman" panose="02020603050405020304" pitchFamily="18" charset="0"/>
                          <a:cs typeface="Times New Roman" panose="02020603050405020304" pitchFamily="18" charset="0"/>
                        </a:rPr>
                        <a:t>ФГУП «Центр Келдыша»</a:t>
                      </a:r>
                      <a:r>
                        <a:rPr lang="ru-RU" sz="1700" u="none" strike="noStrike" baseline="0" dirty="0">
                          <a:effectLst/>
                          <a:latin typeface="Times New Roman" panose="02020603050405020304" pitchFamily="18" charset="0"/>
                          <a:cs typeface="Times New Roman" panose="02020603050405020304" pitchFamily="18" charset="0"/>
                        </a:rPr>
                        <a:t>, а также средств по контрактам (договорам) </a:t>
                      </a:r>
                      <a:r>
                        <a:rPr lang="ru-RU" sz="1700" u="none" strike="noStrike" baseline="0" dirty="0" smtClean="0">
                          <a:effectLst/>
                          <a:latin typeface="Times New Roman" panose="02020603050405020304" pitchFamily="18" charset="0"/>
                          <a:cs typeface="Times New Roman" panose="02020603050405020304" pitchFamily="18" charset="0"/>
                        </a:rPr>
                        <a:t>на </a:t>
                      </a:r>
                      <a:r>
                        <a:rPr lang="ru-RU" sz="1700" u="none" strike="noStrike" baseline="0" dirty="0">
                          <a:effectLst/>
                          <a:latin typeface="Times New Roman" panose="02020603050405020304" pitchFamily="18" charset="0"/>
                          <a:cs typeface="Times New Roman" panose="02020603050405020304" pitchFamily="18" charset="0"/>
                        </a:rPr>
                        <a:t>сумму 100 тыс. руб. и более, заключенным в рамках его исполнения.</a:t>
                      </a:r>
                      <a:endParaRPr lang="ru-RU" sz="1700" u="none" strike="noStrike" dirty="0">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extLst>
                  <a:ext uri="{0D108BD9-81ED-4DB2-BD59-A6C34878D82A}">
                    <a16:rowId xmlns:a16="http://schemas.microsoft.com/office/drawing/2014/main" xmlns="" val="10003"/>
                  </a:ext>
                </a:extLst>
              </a:tr>
              <a:tr h="1820090">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4</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1003-р</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26.05.2018</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l" fontAlgn="t"/>
                      <a:r>
                        <a:rPr lang="ru-RU" sz="1700" u="none" strike="noStrike" dirty="0">
                          <a:effectLst/>
                          <a:latin typeface="Times New Roman" panose="02020603050405020304" pitchFamily="18" charset="0"/>
                          <a:cs typeface="Times New Roman" panose="02020603050405020304" pitchFamily="18" charset="0"/>
                        </a:rPr>
                        <a:t>Обеспечить казначейское сопровождение средств по ГК на поставку </a:t>
                      </a:r>
                      <a:r>
                        <a:rPr lang="ru-RU" sz="1700" b="1" u="none" strike="noStrike" dirty="0">
                          <a:effectLst/>
                          <a:latin typeface="Times New Roman" panose="02020603050405020304" pitchFamily="18" charset="0"/>
                          <a:cs typeface="Times New Roman" panose="02020603050405020304" pitchFamily="18" charset="0"/>
                        </a:rPr>
                        <a:t>автомобилей специальных (оперативно-служебных), заключенному МВД России</a:t>
                      </a:r>
                      <a:r>
                        <a:rPr lang="ru-RU" sz="1700" u="none" strike="noStrike" dirty="0">
                          <a:effectLst/>
                          <a:latin typeface="Times New Roman" panose="02020603050405020304" pitchFamily="18" charset="0"/>
                          <a:cs typeface="Times New Roman" panose="02020603050405020304" pitchFamily="18" charset="0"/>
                        </a:rPr>
                        <a:t>, а также средств по контрактам (договорам), заключаемым (заключенным) в рамках исполнения указанного государственного контракта</a:t>
                      </a:r>
                      <a:r>
                        <a:rPr lang="ru-RU" sz="1700" u="none" strike="noStrike" baseline="0" dirty="0">
                          <a:effectLst/>
                          <a:latin typeface="Times New Roman" panose="02020603050405020304" pitchFamily="18" charset="0"/>
                          <a:cs typeface="Times New Roman" panose="02020603050405020304" pitchFamily="18" charset="0"/>
                        </a:rPr>
                        <a:t> с осуществлением отдельных видов контроля (</a:t>
                      </a:r>
                      <a:r>
                        <a:rPr lang="ru-RU" sz="1700" u="none" strike="noStrike" dirty="0">
                          <a:effectLst/>
                          <a:latin typeface="Times New Roman" panose="02020603050405020304" pitchFamily="18" charset="0"/>
                          <a:cs typeface="Times New Roman" panose="02020603050405020304" pitchFamily="18" charset="0"/>
                        </a:rPr>
                        <a:t>раскрытия структуры цены,</a:t>
                      </a:r>
                      <a:r>
                        <a:rPr lang="ru-RU" sz="1700" u="none" strike="noStrike" baseline="0" dirty="0">
                          <a:effectLst/>
                          <a:latin typeface="Times New Roman" panose="02020603050405020304" pitchFamily="18" charset="0"/>
                          <a:cs typeface="Times New Roman" panose="02020603050405020304" pitchFamily="18" charset="0"/>
                        </a:rPr>
                        <a:t> </a:t>
                      </a:r>
                      <a:r>
                        <a:rPr lang="ru-RU" sz="1700" u="none" strike="noStrike" dirty="0">
                          <a:effectLst/>
                          <a:latin typeface="Times New Roman" panose="02020603050405020304" pitchFamily="18" charset="0"/>
                          <a:cs typeface="Times New Roman" panose="02020603050405020304" pitchFamily="18" charset="0"/>
                        </a:rPr>
                        <a:t>ведения раздельного учета затрат,</a:t>
                      </a:r>
                      <a:r>
                        <a:rPr lang="ru-RU" sz="1700" u="none" strike="noStrike" baseline="0" dirty="0">
                          <a:effectLst/>
                          <a:latin typeface="Times New Roman" panose="02020603050405020304" pitchFamily="18" charset="0"/>
                          <a:cs typeface="Times New Roman" panose="02020603050405020304" pitchFamily="18" charset="0"/>
                        </a:rPr>
                        <a:t> </a:t>
                      </a:r>
                      <a:r>
                        <a:rPr lang="ru-RU" sz="1700" u="none" strike="noStrike" dirty="0">
                          <a:effectLst/>
                          <a:latin typeface="Times New Roman" panose="02020603050405020304" pitchFamily="18" charset="0"/>
                          <a:cs typeface="Times New Roman" panose="02020603050405020304" pitchFamily="18" charset="0"/>
                        </a:rPr>
                        <a:t>обеспечения осуществления Казначейством России проверки фактической поставки товаров (выполнения работ, оказания услуг) и  проверки организации ведения бухгалтерского и раздельного учета</a:t>
                      </a:r>
                      <a:r>
                        <a:rPr lang="ru-RU" sz="1700" u="none" strike="noStrike" dirty="0" smtClean="0">
                          <a:effectLst/>
                          <a:latin typeface="Times New Roman" panose="02020603050405020304" pitchFamily="18" charset="0"/>
                          <a:cs typeface="Times New Roman" panose="02020603050405020304" pitchFamily="18" charset="0"/>
                        </a:rPr>
                        <a:t>).</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solidFill>
                      <a:schemeClr val="accent1">
                        <a:lumMod val="20000"/>
                        <a:lumOff val="80000"/>
                        <a:alpha val="69000"/>
                      </a:schemeClr>
                    </a:solidFill>
                  </a:tcPr>
                </a:tc>
                <a:extLst>
                  <a:ext uri="{0D108BD9-81ED-4DB2-BD59-A6C34878D82A}">
                    <a16:rowId xmlns:a16="http://schemas.microsoft.com/office/drawing/2014/main" xmlns="" val="10004"/>
                  </a:ext>
                </a:extLst>
              </a:tr>
            </a:tbl>
          </a:graphicData>
        </a:graphic>
      </p:graphicFrame>
      <p:sp>
        <p:nvSpPr>
          <p:cNvPr id="9" name="Прямоугольник 8"/>
          <p:cNvSpPr/>
          <p:nvPr/>
        </p:nvSpPr>
        <p:spPr>
          <a:xfrm>
            <a:off x="153224" y="7946974"/>
            <a:ext cx="12544908" cy="385318"/>
          </a:xfrm>
          <a:prstGeom prst="rect">
            <a:avLst/>
          </a:prstGeom>
        </p:spPr>
        <p:txBody>
          <a:bodyPr wrap="square" lIns="107269" tIns="53636" rIns="107269" bIns="53636">
            <a:spAutoFit/>
          </a:bodyPr>
          <a:lstStyle/>
          <a:p>
            <a:pPr algn="ctr"/>
            <a:r>
              <a:rPr lang="ru-RU" dirty="0">
                <a:solidFill>
                  <a:prstClr val="black"/>
                </a:solidFill>
                <a:latin typeface="Times New Roman" panose="02020603050405020304" pitchFamily="18" charset="0"/>
                <a:ea typeface="Open Sans Condensed Light" pitchFamily="34" charset="0"/>
                <a:cs typeface="Times New Roman" panose="02020603050405020304" pitchFamily="18" charset="0"/>
              </a:rPr>
              <a:t>ПОРУЧЕНИЕ МИНИСТРА ФИНАНСОВ РОССИЙСКОЙ ФЕДЕРАЦИИ А.Г. СИЛУАНОВА</a:t>
            </a:r>
          </a:p>
        </p:txBody>
      </p:sp>
      <p:graphicFrame>
        <p:nvGraphicFramePr>
          <p:cNvPr id="10" name="Таблица 9"/>
          <p:cNvGraphicFramePr>
            <a:graphicFrameLocks noGrp="1"/>
          </p:cNvGraphicFramePr>
          <p:nvPr>
            <p:extLst>
              <p:ext uri="{D42A27DB-BD31-4B8C-83A1-F6EECF244321}">
                <p14:modId xmlns:p14="http://schemas.microsoft.com/office/powerpoint/2010/main" val="963462324"/>
              </p:ext>
            </p:extLst>
          </p:nvPr>
        </p:nvGraphicFramePr>
        <p:xfrm>
          <a:off x="153221" y="8312062"/>
          <a:ext cx="12544906" cy="1049382"/>
        </p:xfrm>
        <a:graphic>
          <a:graphicData uri="http://schemas.openxmlformats.org/drawingml/2006/table">
            <a:tbl>
              <a:tblPr>
                <a:tableStyleId>{5C22544A-7EE6-4342-B048-85BDC9FD1C3A}</a:tableStyleId>
              </a:tblPr>
              <a:tblGrid>
                <a:gridCol w="516629">
                  <a:extLst>
                    <a:ext uri="{9D8B030D-6E8A-4147-A177-3AD203B41FA5}">
                      <a16:colId xmlns:a16="http://schemas.microsoft.com/office/drawing/2014/main" xmlns="" val="20000"/>
                    </a:ext>
                  </a:extLst>
                </a:gridCol>
                <a:gridCol w="1201479">
                  <a:extLst>
                    <a:ext uri="{9D8B030D-6E8A-4147-A177-3AD203B41FA5}">
                      <a16:colId xmlns:a16="http://schemas.microsoft.com/office/drawing/2014/main" xmlns="" val="20001"/>
                    </a:ext>
                  </a:extLst>
                </a:gridCol>
                <a:gridCol w="1190847">
                  <a:extLst>
                    <a:ext uri="{9D8B030D-6E8A-4147-A177-3AD203B41FA5}">
                      <a16:colId xmlns:a16="http://schemas.microsoft.com/office/drawing/2014/main" xmlns="" val="20002"/>
                    </a:ext>
                  </a:extLst>
                </a:gridCol>
                <a:gridCol w="9635951">
                  <a:extLst>
                    <a:ext uri="{9D8B030D-6E8A-4147-A177-3AD203B41FA5}">
                      <a16:colId xmlns:a16="http://schemas.microsoft.com/office/drawing/2014/main" xmlns="" val="20003"/>
                    </a:ext>
                  </a:extLst>
                </a:gridCol>
              </a:tblGrid>
              <a:tr h="524691">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 п/п</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Номер </a:t>
                      </a:r>
                      <a:r>
                        <a:rPr lang="ru-RU" sz="1700" b="1" i="0" u="none" strike="noStrike" dirty="0" smtClean="0">
                          <a:effectLst/>
                          <a:latin typeface="Times New Roman" panose="02020603050405020304" pitchFamily="18" charset="0"/>
                          <a:cs typeface="Times New Roman" panose="02020603050405020304" pitchFamily="18" charset="0"/>
                        </a:rPr>
                        <a:t>поручения</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Дата </a:t>
                      </a:r>
                      <a:r>
                        <a:rPr lang="ru-RU" sz="1700" b="1" i="0" u="none" strike="noStrike" dirty="0" smtClean="0">
                          <a:effectLst/>
                          <a:latin typeface="Times New Roman" panose="02020603050405020304" pitchFamily="18" charset="0"/>
                          <a:cs typeface="Times New Roman" panose="02020603050405020304" pitchFamily="18" charset="0"/>
                        </a:rPr>
                        <a:t>поручения</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tc>
                  <a:txBody>
                    <a:bodyPr/>
                    <a:lstStyle/>
                    <a:p>
                      <a:pPr algn="ctr" fontAlgn="ctr"/>
                      <a:r>
                        <a:rPr lang="ru-RU" sz="1700" b="1" i="0" u="none" strike="noStrike" dirty="0">
                          <a:effectLst/>
                          <a:latin typeface="Times New Roman" panose="02020603050405020304" pitchFamily="18" charset="0"/>
                          <a:cs typeface="Times New Roman" panose="02020603050405020304" pitchFamily="18" charset="0"/>
                        </a:rPr>
                        <a:t>Краткое содержание</a:t>
                      </a:r>
                      <a:endParaRPr lang="ru-RU" sz="1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rgbClr val="EBF6F9"/>
                    </a:solidFill>
                  </a:tcPr>
                </a:tc>
                <a:extLst>
                  <a:ext uri="{0D108BD9-81ED-4DB2-BD59-A6C34878D82A}">
                    <a16:rowId xmlns:a16="http://schemas.microsoft.com/office/drawing/2014/main" xmlns="" val="10000"/>
                  </a:ext>
                </a:extLst>
              </a:tr>
              <a:tr h="524691">
                <a:tc>
                  <a:txBody>
                    <a:bodyPr/>
                    <a:lstStyle/>
                    <a:p>
                      <a:pPr algn="ctr" fontAlgn="ctr"/>
                      <a:r>
                        <a:rPr lang="ru-RU" sz="1700" u="none" strike="noStrike" dirty="0">
                          <a:effectLst/>
                          <a:latin typeface="Times New Roman" panose="02020603050405020304" pitchFamily="18" charset="0"/>
                          <a:cs typeface="Times New Roman" panose="02020603050405020304" pitchFamily="18" charset="0"/>
                        </a:rPr>
                        <a:t>1</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smtClean="0">
                          <a:effectLst/>
                          <a:latin typeface="Times New Roman" panose="02020603050405020304" pitchFamily="18" charset="0"/>
                          <a:cs typeface="Times New Roman" panose="02020603050405020304" pitchFamily="18" charset="0"/>
                        </a:rPr>
                        <a:t>б/н</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ctr" fontAlgn="ctr"/>
                      <a:r>
                        <a:rPr lang="ru-RU" sz="1700" u="none" strike="noStrike" dirty="0" smtClean="0">
                          <a:effectLst/>
                          <a:latin typeface="Times New Roman" panose="02020603050405020304" pitchFamily="18" charset="0"/>
                          <a:cs typeface="Times New Roman" panose="02020603050405020304" pitchFamily="18" charset="0"/>
                        </a:rPr>
                        <a:t> декабрь 2017</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tc>
                  <a:txBody>
                    <a:bodyPr/>
                    <a:lstStyle/>
                    <a:p>
                      <a:pPr algn="just" fontAlgn="ctr"/>
                      <a:r>
                        <a:rPr lang="ru-RU" sz="1700" u="none" strike="noStrike" dirty="0" smtClean="0">
                          <a:effectLst/>
                          <a:latin typeface="Times New Roman" panose="02020603050405020304" pitchFamily="18" charset="0"/>
                          <a:cs typeface="Times New Roman" panose="02020603050405020304" pitchFamily="18" charset="0"/>
                        </a:rPr>
                        <a:t>Обеспечить проведение эксперимента в целях недопущения закупок по завышенным ценам (Республика Татарстан).</a:t>
                      </a:r>
                      <a:endParaRPr lang="ru-RU" sz="1700" u="none" strike="noStrike" dirty="0">
                        <a:effectLst/>
                        <a:latin typeface="Times New Roman" panose="02020603050405020304" pitchFamily="18" charset="0"/>
                        <a:cs typeface="Times New Roman" panose="02020603050405020304" pitchFamily="18" charset="0"/>
                      </a:endParaRPr>
                    </a:p>
                  </a:txBody>
                  <a:tcPr marL="37800" marR="37800" marT="6530" marB="0" anchor="ctr">
                    <a:solidFill>
                      <a:schemeClr val="accent1">
                        <a:lumMod val="20000"/>
                        <a:lumOff val="80000"/>
                        <a:alpha val="69000"/>
                      </a:schemeClr>
                    </a:solidFill>
                  </a:tcPr>
                </a:tc>
                <a:extLst>
                  <a:ext uri="{0D108BD9-81ED-4DB2-BD59-A6C34878D82A}">
                    <a16:rowId xmlns:a16="http://schemas.microsoft.com/office/drawing/2014/main" xmlns="" val="10001"/>
                  </a:ext>
                </a:extLst>
              </a:tr>
            </a:tbl>
          </a:graphicData>
        </a:graphic>
      </p:graphicFrame>
      <p:sp>
        <p:nvSpPr>
          <p:cNvPr id="11" name="Номер слайда 2"/>
          <p:cNvSpPr>
            <a:spLocks noGrp="1"/>
          </p:cNvSpPr>
          <p:nvPr>
            <p:ph type="sldNum" sz="quarter" idx="12"/>
          </p:nvPr>
        </p:nvSpPr>
        <p:spPr>
          <a:xfrm>
            <a:off x="9921240" y="9186231"/>
            <a:ext cx="2880360" cy="511175"/>
          </a:xfrm>
        </p:spPr>
        <p:txBody>
          <a:bodyPr/>
          <a:lstStyle/>
          <a:p>
            <a:pPr>
              <a:defRPr/>
            </a:pPr>
            <a:fld id="{47EA9584-6FC9-446B-89E9-C9D48C4D1663}" type="slidenum">
              <a:rPr lang="ru-RU" smtClean="0"/>
              <a:pPr>
                <a:defRPr/>
              </a:pPr>
              <a:t>9</a:t>
            </a:fld>
            <a:endParaRPr lang="ru-RU" dirty="0"/>
          </a:p>
        </p:txBody>
      </p:sp>
      <p:sp>
        <p:nvSpPr>
          <p:cNvPr id="12" name="Прямоугольник 11"/>
          <p:cNvSpPr/>
          <p:nvPr/>
        </p:nvSpPr>
        <p:spPr>
          <a:xfrm>
            <a:off x="153224" y="3"/>
            <a:ext cx="12544908" cy="662317"/>
          </a:xfrm>
          <a:prstGeom prst="rect">
            <a:avLst/>
          </a:prstGeom>
        </p:spPr>
        <p:txBody>
          <a:bodyPr wrap="square" lIns="107269" tIns="53636" rIns="107269" bIns="53636">
            <a:spAutoFit/>
          </a:bodyPr>
          <a:lstStyle/>
          <a:p>
            <a:pPr algn="ctr"/>
            <a:r>
              <a:rPr lang="ru-RU" dirty="0">
                <a:solidFill>
                  <a:prstClr val="black"/>
                </a:solidFill>
                <a:latin typeface="Times New Roman" panose="02020603050405020304" pitchFamily="18" charset="0"/>
                <a:ea typeface="Open Sans Condensed Light" pitchFamily="34" charset="0"/>
                <a:cs typeface="Times New Roman" panose="02020603050405020304" pitchFamily="18" charset="0"/>
              </a:rPr>
              <a:t>ПОРУЧЕНИЯ ПРАВИТЕЛЬСТВА РОССИЙСКОЙ ФЕДЕРАЦИИ </a:t>
            </a:r>
          </a:p>
          <a:p>
            <a:pPr algn="ctr"/>
            <a:r>
              <a:rPr lang="ru-RU" dirty="0">
                <a:solidFill>
                  <a:prstClr val="black"/>
                </a:solidFill>
                <a:latin typeface="Times New Roman" panose="02020603050405020304" pitchFamily="18" charset="0"/>
                <a:ea typeface="Open Sans Condensed Light" pitchFamily="34" charset="0"/>
                <a:cs typeface="Times New Roman" panose="02020603050405020304" pitchFamily="18" charset="0"/>
              </a:rPr>
              <a:t>ПО «ГРАЖДАНСКОМУ»КАЗНАЧЕЙСКОМУ СОПРОВОЖДЕНИЮ</a:t>
            </a:r>
          </a:p>
        </p:txBody>
      </p:sp>
    </p:spTree>
    <p:extLst>
      <p:ext uri="{BB962C8B-B14F-4D97-AF65-F5344CB8AC3E}">
        <p14:creationId xmlns:p14="http://schemas.microsoft.com/office/powerpoint/2010/main" val="3991976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831500282"/>
              </p:ext>
            </p:extLst>
          </p:nvPr>
        </p:nvGraphicFramePr>
        <p:xfrm>
          <a:off x="308343" y="1158951"/>
          <a:ext cx="12215862" cy="7464552"/>
        </p:xfrm>
        <a:graphic>
          <a:graphicData uri="http://schemas.openxmlformats.org/drawingml/2006/table">
            <a:tbl>
              <a:tblPr>
                <a:effectLst/>
                <a:tableStyleId>{5C22544A-7EE6-4342-B048-85BDC9FD1C3A}</a:tableStyleId>
              </a:tblPr>
              <a:tblGrid>
                <a:gridCol w="12215862">
                  <a:extLst>
                    <a:ext uri="{9D8B030D-6E8A-4147-A177-3AD203B41FA5}">
                      <a16:colId xmlns="" xmlns:a16="http://schemas.microsoft.com/office/drawing/2014/main" val="20003"/>
                    </a:ext>
                  </a:extLst>
                </a:gridCol>
              </a:tblGrid>
              <a:tr h="832104">
                <a:tc>
                  <a:txBody>
                    <a:bodyPr/>
                    <a:lstStyle/>
                    <a:p>
                      <a:pPr marL="285750" indent="-285750" algn="l" fontAlgn="ctr">
                        <a:buFont typeface="Wingdings" panose="05000000000000000000" pitchFamily="2" charset="2"/>
                        <a:buChar char="Ø"/>
                      </a:pPr>
                      <a:endParaRPr lang="ru-RU" sz="1800" u="none" strike="noStrike" dirty="0" smtClean="0">
                        <a:effectLst/>
                        <a:latin typeface="Times New Roman" panose="02020603050405020304" pitchFamily="18" charset="0"/>
                        <a:cs typeface="Times New Roman" panose="02020603050405020304" pitchFamily="18" charset="0"/>
                      </a:endParaRPr>
                    </a:p>
                    <a:p>
                      <a:pPr marL="285750" indent="-285750" algn="l" fontAlgn="ctr">
                        <a:buFont typeface="Wingdings" panose="05000000000000000000" pitchFamily="2" charset="2"/>
                        <a:buChar char="Ø"/>
                      </a:pPr>
                      <a:r>
                        <a:rPr lang="ru-RU" sz="1800" u="none" strike="noStrike" dirty="0" smtClean="0">
                          <a:effectLst/>
                          <a:latin typeface="Times New Roman" panose="02020603050405020304" pitchFamily="18" charset="0"/>
                          <a:cs typeface="Times New Roman" panose="02020603050405020304" pitchFamily="18" charset="0"/>
                        </a:rPr>
                        <a:t>СТРОИТЕЛЬСТВО ПЕРЕХОДА ЧЕРЕЗ КЕРЧЕНСКИЙ ПРОЛИВ</a:t>
                      </a:r>
                    </a:p>
                    <a:p>
                      <a:pPr marL="0" indent="0" algn="l" fontAlgn="ctr">
                        <a:buFont typeface="Wingdings" panose="05000000000000000000" pitchFamily="2" charset="2"/>
                        <a:buNone/>
                      </a:pPr>
                      <a:endParaRPr lang="ru-RU" sz="1800" u="none" strike="noStrike" dirty="0">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09"/>
                  </a:ext>
                </a:extLst>
              </a:tr>
              <a:tr h="832104">
                <a:tc>
                  <a:txBody>
                    <a:bodyPr/>
                    <a:lstStyle/>
                    <a:p>
                      <a:pPr marL="285750" indent="-285750" algn="l" fontAlgn="ctr">
                        <a:buFont typeface="Wingdings" panose="05000000000000000000" pitchFamily="2" charset="2"/>
                        <a:buChar char="Ø"/>
                      </a:pPr>
                      <a:endParaRPr lang="ru-RU" sz="1800" u="none" strike="noStrike" dirty="0" smtClean="0">
                        <a:effectLst/>
                        <a:latin typeface="Times New Roman" panose="02020603050405020304" pitchFamily="18" charset="0"/>
                        <a:cs typeface="Times New Roman" panose="02020603050405020304" pitchFamily="18" charset="0"/>
                      </a:endParaRPr>
                    </a:p>
                    <a:p>
                      <a:pPr marL="285750" indent="-285750" algn="l" fontAlgn="ctr">
                        <a:buFont typeface="Wingdings" panose="05000000000000000000" pitchFamily="2" charset="2"/>
                        <a:buChar char="Ø"/>
                      </a:pPr>
                      <a:r>
                        <a:rPr lang="ru-RU" sz="1800" u="none" strike="noStrike" dirty="0" smtClean="0">
                          <a:effectLst/>
                          <a:latin typeface="Times New Roman" panose="02020603050405020304" pitchFamily="18" charset="0"/>
                          <a:cs typeface="Times New Roman" panose="02020603050405020304" pitchFamily="18" charset="0"/>
                        </a:rPr>
                        <a:t>СТРОИТЕЛЬСТВО СТАДИОНОВ В РАМКАХ ПРОВЕДЕНИЯ ЧЕМПИОНАТА МИРА ПО ФУТБОЛУ FIFA 2018</a:t>
                      </a:r>
                    </a:p>
                    <a:p>
                      <a:pPr marL="0" indent="0" algn="l" fontAlgn="ctr">
                        <a:buFont typeface="Wingdings" panose="05000000000000000000" pitchFamily="2" charset="2"/>
                        <a:buNone/>
                      </a:pP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0"/>
                  </a:ext>
                </a:extLst>
              </a:tr>
              <a:tr h="832104">
                <a:tc>
                  <a:txBody>
                    <a:bodyPr/>
                    <a:lstStyle/>
                    <a:p>
                      <a:pPr marL="285750" indent="-285750" algn="l" fontAlgn="ctr">
                        <a:buFont typeface="Wingdings" panose="05000000000000000000" pitchFamily="2" charset="2"/>
                        <a:buChar char="Ø"/>
                      </a:pPr>
                      <a:endParaRPr lang="ru-RU" sz="1800" u="none" strike="noStrike" dirty="0" smtClean="0">
                        <a:effectLst/>
                        <a:latin typeface="Times New Roman" panose="02020603050405020304" pitchFamily="18" charset="0"/>
                        <a:cs typeface="Times New Roman" panose="02020603050405020304" pitchFamily="18" charset="0"/>
                      </a:endParaRPr>
                    </a:p>
                    <a:p>
                      <a:pPr marL="285750" indent="-285750" algn="l" fontAlgn="ctr">
                        <a:buFont typeface="Wingdings" panose="05000000000000000000" pitchFamily="2" charset="2"/>
                        <a:buChar char="Ø"/>
                      </a:pPr>
                      <a:r>
                        <a:rPr lang="ru-RU" sz="1800" u="none" strike="noStrike" dirty="0" smtClean="0">
                          <a:effectLst/>
                          <a:latin typeface="Times New Roman" panose="02020603050405020304" pitchFamily="18" charset="0"/>
                          <a:cs typeface="Times New Roman" panose="02020603050405020304" pitchFamily="18" charset="0"/>
                        </a:rPr>
                        <a:t>ИНФОРМАЦИОННОЕ ОБЕСПЕЧЕНИЕ ЧЕМПИОНАТА МИРА ПО ФУТБОЛУ FIFA 2018</a:t>
                      </a:r>
                    </a:p>
                    <a:p>
                      <a:pPr marL="0" indent="0" algn="l" fontAlgn="ctr">
                        <a:buFont typeface="Wingdings" panose="05000000000000000000" pitchFamily="2" charset="2"/>
                        <a:buNone/>
                      </a:pP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1"/>
                  </a:ext>
                </a:extLst>
              </a:tr>
              <a:tr h="832104">
                <a:tc>
                  <a:txBody>
                    <a:bodyPr/>
                    <a:lstStyle/>
                    <a:p>
                      <a:pPr marL="285750" indent="-285750" algn="l" fontAlgn="ctr">
                        <a:buFont typeface="Wingdings" panose="05000000000000000000" pitchFamily="2" charset="2"/>
                        <a:buChar char="Ø"/>
                      </a:pPr>
                      <a:endParaRPr lang="ru-RU" sz="1800" u="none" strike="noStrike" dirty="0" smtClean="0">
                        <a:effectLst/>
                        <a:latin typeface="Times New Roman" panose="02020603050405020304" pitchFamily="18" charset="0"/>
                        <a:cs typeface="Times New Roman" panose="02020603050405020304" pitchFamily="18" charset="0"/>
                      </a:endParaRPr>
                    </a:p>
                    <a:p>
                      <a:pPr marL="285750" indent="-285750" algn="l" fontAlgn="ctr">
                        <a:buFont typeface="Wingdings" panose="05000000000000000000" pitchFamily="2" charset="2"/>
                        <a:buChar char="Ø"/>
                      </a:pPr>
                      <a:r>
                        <a:rPr lang="ru-RU" sz="1800" u="none" strike="noStrike" dirty="0" smtClean="0">
                          <a:effectLst/>
                          <a:latin typeface="Times New Roman" panose="02020603050405020304" pitchFamily="18" charset="0"/>
                          <a:cs typeface="Times New Roman" panose="02020603050405020304" pitchFamily="18" charset="0"/>
                        </a:rPr>
                        <a:t>КАЗНАЧЕЙСКОЕ СОПРОВОЖДЕНИЕ СРЕДСТВ ФИНАНСОВО-ХОЗЯЙСТВЕННОЙ ДЕЯТЕЛЬНОСТИ  АО «ОЭЗ»</a:t>
                      </a:r>
                    </a:p>
                    <a:p>
                      <a:pPr marL="0" indent="0" algn="l" fontAlgn="ctr">
                        <a:buFont typeface="Wingdings" panose="05000000000000000000" pitchFamily="2" charset="2"/>
                        <a:buNone/>
                      </a:pPr>
                      <a:endParaRPr lang="ru-RU" sz="1800" u="none" strike="noStrike" dirty="0">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2"/>
                  </a:ext>
                </a:extLst>
              </a:tr>
              <a:tr h="1097279">
                <a:tc>
                  <a:txBody>
                    <a:bodyPr/>
                    <a:lstStyle/>
                    <a:p>
                      <a:pPr marL="285750" indent="-285750" algn="l" fontAlgn="ctr">
                        <a:buFont typeface="Wingdings" panose="05000000000000000000" pitchFamily="2" charset="2"/>
                        <a:buChar char="Ø"/>
                      </a:pPr>
                      <a:endParaRPr lang="ru-RU" sz="1800" u="none" strike="noStrike" dirty="0" smtClean="0">
                        <a:effectLst/>
                        <a:latin typeface="Times New Roman" panose="02020603050405020304" pitchFamily="18" charset="0"/>
                        <a:cs typeface="Times New Roman" panose="02020603050405020304" pitchFamily="18" charset="0"/>
                      </a:endParaRPr>
                    </a:p>
                    <a:p>
                      <a:pPr marL="285750" indent="-285750" algn="l" fontAlgn="ctr">
                        <a:buFont typeface="Wingdings" panose="05000000000000000000" pitchFamily="2" charset="2"/>
                        <a:buChar char="Ø"/>
                      </a:pPr>
                      <a:r>
                        <a:rPr lang="ru-RU" sz="1800" u="none" strike="noStrike" dirty="0" smtClean="0">
                          <a:effectLst/>
                          <a:latin typeface="Times New Roman" panose="02020603050405020304" pitchFamily="18" charset="0"/>
                          <a:cs typeface="Times New Roman" panose="02020603050405020304" pitchFamily="18" charset="0"/>
                        </a:rPr>
                        <a:t>ПРИОБРЕТЕНИЕ (СТРОИТЕЛЬСТВО) ДОМОВ ДЛЯ ПЕРЕСЕЛЕНИЯ ГРАЖДАН ИЗ ВЕТХОГО ЖИЛЬЯ (РЕСПУБЛИКА ТЫВА)</a:t>
                      </a:r>
                    </a:p>
                    <a:p>
                      <a:pPr marL="0" indent="0" algn="l" fontAlgn="ctr">
                        <a:buFont typeface="Wingdings" panose="05000000000000000000" pitchFamily="2" charset="2"/>
                        <a:buNone/>
                      </a:pP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extLst>
                  <a:ext uri="{0D108BD9-81ED-4DB2-BD59-A6C34878D82A}">
                    <a16:rowId xmlns="" xmlns:a16="http://schemas.microsoft.com/office/drawing/2014/main" val="10013"/>
                  </a:ext>
                </a:extLst>
              </a:tr>
              <a:tr h="832104">
                <a:tc>
                  <a:txBody>
                    <a:bodyPr/>
                    <a:lstStyle/>
                    <a:p>
                      <a:pPr marL="285750" indent="-285750" algn="l" defTabSz="914104" rtl="0" eaLnBrk="1" fontAlgn="ctr" latinLnBrk="0" hangingPunct="1">
                        <a:buFont typeface="Wingdings" panose="05000000000000000000" pitchFamily="2" charset="2"/>
                        <a:buChar char="Ø"/>
                      </a:pPr>
                      <a:endParaRPr lang="ru-RU" sz="18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endParaRPr>
                    </a:p>
                    <a:p>
                      <a:pPr marL="285750" indent="-285750" algn="l" defTabSz="914104" rtl="0" eaLnBrk="1" fontAlgn="ctr" latinLnBrk="0" hangingPunct="1">
                        <a:buFont typeface="Wingdings" panose="05000000000000000000" pitchFamily="2" charset="2"/>
                        <a:buChar char="Ø"/>
                      </a:pPr>
                      <a:r>
                        <a:rPr lang="ru-RU" sz="18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rPr>
                        <a:t>КАЗНАЧЕЙСКОЕ СОПРОВОЖДЕНИЕ КОНЦЕССИОННЫХ СОГЛАШЕНИЙ</a:t>
                      </a:r>
                    </a:p>
                    <a:p>
                      <a:pPr marL="0" indent="0" algn="l" defTabSz="914104" rtl="0" eaLnBrk="1" fontAlgn="ctr" latinLnBrk="0" hangingPunct="1">
                        <a:buFont typeface="Wingdings" panose="05000000000000000000" pitchFamily="2" charset="2"/>
                        <a:buNone/>
                      </a:pPr>
                      <a:endParaRPr lang="ru-RU" sz="1800" u="none" strike="noStrike" kern="1200" noProof="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r>
              <a:tr h="1109472">
                <a:tc>
                  <a:txBody>
                    <a:bodyPr/>
                    <a:lstStyle/>
                    <a:p>
                      <a:pPr marL="285750" indent="-285750" algn="l" defTabSz="914104" rtl="0" eaLnBrk="1" fontAlgn="ctr" latinLnBrk="0" hangingPunct="1">
                        <a:buFont typeface="Wingdings" panose="05000000000000000000" pitchFamily="2" charset="2"/>
                        <a:buChar char="Ø"/>
                      </a:pPr>
                      <a:endParaRPr lang="ru-RU" sz="1800" u="none" strike="noStrike" dirty="0" smtClean="0">
                        <a:effectLst/>
                        <a:latin typeface="Times New Roman" panose="02020603050405020304" pitchFamily="18" charset="0"/>
                        <a:cs typeface="Times New Roman" panose="02020603050405020304" pitchFamily="18" charset="0"/>
                      </a:endParaRPr>
                    </a:p>
                    <a:p>
                      <a:pPr marL="285750" indent="-285750" algn="l" defTabSz="914104" rtl="0" eaLnBrk="1" fontAlgn="ctr" latinLnBrk="0" hangingPunct="1">
                        <a:buFont typeface="Wingdings" panose="05000000000000000000" pitchFamily="2" charset="2"/>
                        <a:buChar char="Ø"/>
                      </a:pPr>
                      <a:r>
                        <a:rPr lang="ru-RU" sz="1800" u="none" strike="noStrike" dirty="0" smtClean="0">
                          <a:effectLst/>
                          <a:latin typeface="Times New Roman" panose="02020603050405020304" pitchFamily="18" charset="0"/>
                          <a:cs typeface="Times New Roman" panose="02020603050405020304" pitchFamily="18" charset="0"/>
                        </a:rPr>
                        <a:t>СУБСИДИИ СЕЛЬСКОХОЗЯЙСТВЕННЫМ ТОВАРОПРОИЗВОДИТЕЛЯМ ИЗ БЮДЖЕТА СУБЪЕКТА </a:t>
                      </a:r>
                    </a:p>
                    <a:p>
                      <a:pPr marL="0" indent="0" algn="l" defTabSz="914104" rtl="0" eaLnBrk="1" fontAlgn="ctr" latinLnBrk="0" hangingPunct="1">
                        <a:buFont typeface="Wingdings" panose="05000000000000000000" pitchFamily="2" charset="2"/>
                        <a:buNone/>
                      </a:pPr>
                      <a:r>
                        <a:rPr lang="ru-RU" sz="1800" u="none" strike="noStrike" dirty="0" smtClean="0">
                          <a:effectLst/>
                          <a:latin typeface="Times New Roman" panose="02020603050405020304" pitchFamily="18" charset="0"/>
                          <a:cs typeface="Times New Roman" panose="02020603050405020304" pitchFamily="18" charset="0"/>
                        </a:rPr>
                        <a:t>     РОССИЙСКОЙ ФЕДЕРАЦИИ (МЕСТНОГО БЮДЖЕТА)</a:t>
                      </a:r>
                    </a:p>
                    <a:p>
                      <a:pPr marL="0" indent="0" algn="l" defTabSz="914104" rtl="0" eaLnBrk="1" fontAlgn="ctr" latinLnBrk="0" hangingPunct="1">
                        <a:buFont typeface="Wingdings" panose="05000000000000000000" pitchFamily="2" charset="2"/>
                        <a:buNone/>
                      </a:pPr>
                      <a:endParaRPr lang="ru-RU" sz="1800" u="none" strike="noStrike" dirty="0" smtClean="0">
                        <a:effectLst/>
                        <a:latin typeface="Times New Roman" panose="02020603050405020304" pitchFamily="18" charset="0"/>
                        <a:cs typeface="Times New Roman" panose="02020603050405020304" pitchFamily="18" charset="0"/>
                      </a:endParaRPr>
                    </a:p>
                  </a:txBody>
                  <a:tcPr marL="0" marR="37800" marT="0" marB="0">
                    <a:solidFill>
                      <a:schemeClr val="accent1">
                        <a:lumMod val="20000"/>
                        <a:lumOff val="80000"/>
                        <a:alpha val="69000"/>
                      </a:schemeClr>
                    </a:solidFill>
                  </a:tcPr>
                </a:tc>
              </a:tr>
              <a:tr h="1097279">
                <a:tc>
                  <a:txBody>
                    <a:bodyPr/>
                    <a:lstStyle/>
                    <a:p>
                      <a:pPr marL="285750" indent="-285750" algn="l" defTabSz="914104" rtl="0" eaLnBrk="1" fontAlgn="ctr" latinLnBrk="0" hangingPunct="1">
                        <a:buFont typeface="Wingdings" panose="05000000000000000000" pitchFamily="2" charset="2"/>
                        <a:buChar char="Ø"/>
                      </a:pPr>
                      <a:endParaRPr lang="ru-RU"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85750" indent="-285750" algn="l" defTabSz="914104" rtl="0" eaLnBrk="1" fontAlgn="ctr" latinLnBrk="0" hangingPunct="1">
                        <a:buFont typeface="Wingdings" panose="05000000000000000000" pitchFamily="2" charset="2"/>
                        <a:buChar char="Ø"/>
                      </a:pPr>
                      <a:r>
                        <a:rPr lang="ru-RU"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СУБСИДИИ НА КАПИТАЛЬНЫЕ ВЛОЖЕНИЯ ИЗ БЮДЖЕТА СУБЪЕКТА РОССИЙСКОЙ ФЕДЕРАЦИИ (МЕСТНОГО БЮДЖЕТА)</a:t>
                      </a:r>
                    </a:p>
                    <a:p>
                      <a:pPr marL="0" indent="0" algn="l" defTabSz="914104" rtl="0" eaLnBrk="1" fontAlgn="ctr" latinLnBrk="0" hangingPunct="1">
                        <a:buFont typeface="Wingdings" panose="05000000000000000000" pitchFamily="2" charset="2"/>
                        <a:buNone/>
                      </a:pPr>
                      <a:endParaRPr lang="ru-RU"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37800" marT="0" marB="0">
                    <a:solidFill>
                      <a:schemeClr val="accent1">
                        <a:lumMod val="20000"/>
                        <a:lumOff val="80000"/>
                        <a:alpha val="69000"/>
                      </a:schemeClr>
                    </a:solidFill>
                  </a:tcPr>
                </a:tc>
              </a:tr>
            </a:tbl>
          </a:graphicData>
        </a:graphic>
      </p:graphicFrame>
      <p:sp>
        <p:nvSpPr>
          <p:cNvPr id="6" name="Номер слайда 2"/>
          <p:cNvSpPr>
            <a:spLocks noGrp="1"/>
          </p:cNvSpPr>
          <p:nvPr>
            <p:ph type="sldNum" sz="quarter" idx="12"/>
          </p:nvPr>
        </p:nvSpPr>
        <p:spPr>
          <a:xfrm>
            <a:off x="9931975" y="9101170"/>
            <a:ext cx="2880360" cy="511175"/>
          </a:xfrm>
        </p:spPr>
        <p:txBody>
          <a:bodyPr/>
          <a:lstStyle/>
          <a:p>
            <a:pPr>
              <a:defRPr/>
            </a:pPr>
            <a:r>
              <a:rPr lang="ru-RU" dirty="0" smtClean="0"/>
              <a:t>10</a:t>
            </a:r>
            <a:endParaRPr lang="ru-RU" dirty="0"/>
          </a:p>
        </p:txBody>
      </p:sp>
      <p:sp>
        <p:nvSpPr>
          <p:cNvPr id="7" name="Прямоугольник 6"/>
          <p:cNvSpPr/>
          <p:nvPr/>
        </p:nvSpPr>
        <p:spPr>
          <a:xfrm>
            <a:off x="308343" y="127595"/>
            <a:ext cx="12238076" cy="723873"/>
          </a:xfrm>
          <a:prstGeom prst="rect">
            <a:avLst/>
          </a:prstGeom>
        </p:spPr>
        <p:txBody>
          <a:bodyPr wrap="square" lIns="107269" tIns="53636" rIns="107269" bIns="53636">
            <a:spAutoFit/>
          </a:bodyPr>
          <a:lstStyle/>
          <a:p>
            <a:pPr algn="ctr" fontAlgn="ctr"/>
            <a:r>
              <a:rPr lang="ru-RU" sz="2000" b="1" dirty="0">
                <a:latin typeface="Times New Roman" panose="02020603050405020304" pitchFamily="18" charset="0"/>
                <a:ea typeface="Open Sans Condensed Light" pitchFamily="34" charset="0"/>
                <a:cs typeface="Times New Roman" panose="02020603050405020304" pitchFamily="18" charset="0"/>
              </a:rPr>
              <a:t>ПЕРЕЧЕНЬ НАИБОЛЕЕ КРУПНЫХ ПРОЕКТОВ, </a:t>
            </a:r>
          </a:p>
          <a:p>
            <a:pPr algn="ctr" fontAlgn="ctr"/>
            <a:r>
              <a:rPr lang="ru-RU" sz="2000" b="1" dirty="0">
                <a:latin typeface="Times New Roman" panose="02020603050405020304" pitchFamily="18" charset="0"/>
                <a:ea typeface="Open Sans Condensed Light" pitchFamily="34" charset="0"/>
                <a:cs typeface="Times New Roman" panose="02020603050405020304" pitchFamily="18" charset="0"/>
              </a:rPr>
              <a:t>ПОДЛЕЖАЩИХ КАЗНАЧЕЙСКОМУ СОПРОВОЖДЕНИЮ</a:t>
            </a:r>
          </a:p>
        </p:txBody>
      </p:sp>
    </p:spTree>
    <p:extLst>
      <p:ext uri="{BB962C8B-B14F-4D97-AF65-F5344CB8AC3E}">
        <p14:creationId xmlns:p14="http://schemas.microsoft.com/office/powerpoint/2010/main" val="13678288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Загнутый угол 19"/>
          <p:cNvSpPr/>
          <p:nvPr/>
        </p:nvSpPr>
        <p:spPr>
          <a:xfrm>
            <a:off x="9375928" y="5227103"/>
            <a:ext cx="3351244" cy="3608553"/>
          </a:xfrm>
          <a:prstGeom prst="foldedCorner">
            <a:avLst/>
          </a:prstGeom>
          <a:noFill/>
          <a:ln>
            <a:noFill/>
          </a:ln>
          <a:effectLst>
            <a:glow rad="1143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91208" tIns="45599" rIns="91208" bIns="45599" anchor="ctr"/>
          <a:lstStyle/>
          <a:p>
            <a:pPr algn="ctr" defTabSz="1275641">
              <a:lnSpc>
                <a:spcPts val="1764"/>
              </a:lnSpc>
            </a:pPr>
            <a:endParaRPr lang="ru-RU" altLang="ru-RU" sz="1600" b="1" dirty="0">
              <a:solidFill>
                <a:prstClr val="black"/>
              </a:solidFill>
              <a:cs typeface="Times New Roman" panose="02020603050405020304" pitchFamily="18" charset="0"/>
            </a:endParaRPr>
          </a:p>
          <a:p>
            <a:pPr algn="ctr" defTabSz="1275641">
              <a:lnSpc>
                <a:spcPts val="1764"/>
              </a:lnSpc>
            </a:pPr>
            <a:r>
              <a:rPr lang="ru-RU" altLang="ru-RU" sz="1600" b="1" dirty="0">
                <a:solidFill>
                  <a:prstClr val="black"/>
                </a:solidFill>
                <a:latin typeface="Times New Roman" panose="02020603050405020304" pitchFamily="18" charset="0"/>
                <a:cs typeface="Times New Roman" panose="02020603050405020304" pitchFamily="18" charset="0"/>
              </a:rPr>
              <a:t>ОСОБЕННОСТИ </a:t>
            </a:r>
          </a:p>
          <a:p>
            <a:pPr algn="ctr" defTabSz="1275641">
              <a:lnSpc>
                <a:spcPts val="1764"/>
              </a:lnSpc>
            </a:pPr>
            <a:r>
              <a:rPr lang="ru-RU" altLang="ru-RU" sz="1600" b="1" dirty="0">
                <a:solidFill>
                  <a:prstClr val="black"/>
                </a:solidFill>
                <a:latin typeface="Times New Roman" panose="02020603050405020304" pitchFamily="18" charset="0"/>
                <a:cs typeface="Times New Roman" panose="02020603050405020304" pitchFamily="18" charset="0"/>
              </a:rPr>
              <a:t>СОПРОВОЖДЕНИЯ</a:t>
            </a:r>
          </a:p>
          <a:p>
            <a:pPr algn="ctr" defTabSz="1275641">
              <a:lnSpc>
                <a:spcPts val="1764"/>
              </a:lnSpc>
            </a:pPr>
            <a:endParaRPr lang="ru-RU" altLang="ru-RU" b="1" dirty="0">
              <a:solidFill>
                <a:prstClr val="black"/>
              </a:solidFill>
              <a:latin typeface="Times New Roman" panose="02020603050405020304" pitchFamily="18" charset="0"/>
              <a:cs typeface="Times New Roman" panose="02020603050405020304" pitchFamily="18" charset="0"/>
            </a:endParaRPr>
          </a:p>
          <a:p>
            <a:pPr algn="ctr" defTabSz="1275641">
              <a:lnSpc>
                <a:spcPts val="1764"/>
              </a:lnSpc>
            </a:pPr>
            <a:r>
              <a:rPr lang="ru-RU" altLang="ru-RU" sz="1600" b="1" dirty="0">
                <a:solidFill>
                  <a:prstClr val="black"/>
                </a:solidFill>
                <a:latin typeface="Times New Roman" panose="02020603050405020304" pitchFamily="18" charset="0"/>
                <a:cs typeface="Times New Roman" panose="02020603050405020304" pitchFamily="18" charset="0"/>
              </a:rPr>
              <a:t>Комбинированное </a:t>
            </a:r>
            <a:r>
              <a:rPr lang="ru-RU" altLang="ru-RU" sz="1600" b="1" dirty="0">
                <a:solidFill>
                  <a:prstClr val="black"/>
                </a:solidFill>
                <a:latin typeface="Times New Roman" panose="02020603050405020304" pitchFamily="18" charset="0"/>
                <a:cs typeface="Times New Roman" panose="02020603050405020304" pitchFamily="18" charset="0"/>
              </a:rPr>
              <a:t>казначейско-банковское </a:t>
            </a:r>
            <a:r>
              <a:rPr lang="ru-RU" altLang="ru-RU" sz="1600" b="1" dirty="0">
                <a:solidFill>
                  <a:prstClr val="black"/>
                </a:solidFill>
                <a:latin typeface="Times New Roman" panose="02020603050405020304" pitchFamily="18" charset="0"/>
                <a:cs typeface="Times New Roman" panose="02020603050405020304" pitchFamily="18" charset="0"/>
              </a:rPr>
              <a:t>сопровождение </a:t>
            </a:r>
            <a:r>
              <a:rPr lang="ru-RU" altLang="ru-RU" sz="1600" dirty="0">
                <a:solidFill>
                  <a:prstClr val="black"/>
                </a:solidFill>
                <a:latin typeface="Times New Roman" panose="02020603050405020304" pitchFamily="18" charset="0"/>
                <a:cs typeface="Times New Roman" panose="02020603050405020304" pitchFamily="18" charset="0"/>
              </a:rPr>
              <a:t>государственного контракта, контрактов (договоров) на выполнение работ по проектированию и строительству транспортного перехода через </a:t>
            </a:r>
            <a:endParaRPr lang="ru-RU" altLang="ru-RU" sz="1600" dirty="0">
              <a:solidFill>
                <a:prstClr val="black"/>
              </a:solidFill>
              <a:latin typeface="Times New Roman" panose="02020603050405020304" pitchFamily="18" charset="0"/>
              <a:cs typeface="Times New Roman" panose="02020603050405020304" pitchFamily="18" charset="0"/>
            </a:endParaRPr>
          </a:p>
          <a:p>
            <a:pPr algn="ctr" defTabSz="1275641">
              <a:lnSpc>
                <a:spcPts val="1764"/>
              </a:lnSpc>
            </a:pPr>
            <a:r>
              <a:rPr lang="ru-RU" altLang="ru-RU" sz="1600" dirty="0">
                <a:solidFill>
                  <a:prstClr val="black"/>
                </a:solidFill>
                <a:latin typeface="Times New Roman" panose="02020603050405020304" pitchFamily="18" charset="0"/>
                <a:cs typeface="Times New Roman" panose="02020603050405020304" pitchFamily="18" charset="0"/>
              </a:rPr>
              <a:t>Керченский </a:t>
            </a:r>
            <a:r>
              <a:rPr lang="ru-RU" altLang="ru-RU" sz="1600" dirty="0">
                <a:solidFill>
                  <a:prstClr val="black"/>
                </a:solidFill>
                <a:latin typeface="Times New Roman" panose="02020603050405020304" pitchFamily="18" charset="0"/>
                <a:cs typeface="Times New Roman" panose="02020603050405020304" pitchFamily="18" charset="0"/>
              </a:rPr>
              <a:t>пролив</a:t>
            </a:r>
          </a:p>
        </p:txBody>
      </p:sp>
      <p:sp>
        <p:nvSpPr>
          <p:cNvPr id="4" name="TextBox 3"/>
          <p:cNvSpPr txBox="1"/>
          <p:nvPr/>
        </p:nvSpPr>
        <p:spPr>
          <a:xfrm>
            <a:off x="223386" y="154295"/>
            <a:ext cx="12417905" cy="723869"/>
          </a:xfrm>
          <a:prstGeom prst="rect">
            <a:avLst/>
          </a:prstGeom>
          <a:noFill/>
        </p:spPr>
        <p:txBody>
          <a:bodyPr wrap="square" lIns="107264" tIns="53634" rIns="107264" bIns="53634">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ГОСУДАРСТВЕННОГО КОНТРАКТА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
            </a:r>
            <a:b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b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ПО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СТРОИТЕЛЬСТВУ ПЕРЕХОДА ЧЕРЕЗ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КЕРЧЕНСКИЙ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ПРОЛИВ</a:t>
            </a:r>
          </a:p>
        </p:txBody>
      </p:sp>
      <p:sp>
        <p:nvSpPr>
          <p:cNvPr id="5" name="Прямоугольник 4"/>
          <p:cNvSpPr/>
          <p:nvPr/>
        </p:nvSpPr>
        <p:spPr>
          <a:xfrm>
            <a:off x="584295" y="900752"/>
            <a:ext cx="11261121" cy="841452"/>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204" tIns="45597" rIns="91204" bIns="45597"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ru-RU" altLang="ru-RU" sz="1900" b="1" i="1" dirty="0">
              <a:solidFill>
                <a:prstClr val="black"/>
              </a:solidFill>
              <a:latin typeface="Calibri"/>
              <a:cs typeface="Times New Roman" panose="02020603050405020304" pitchFamily="18" charset="0"/>
            </a:endParaRPr>
          </a:p>
          <a:p>
            <a:pPr algn="ctr" eaLnBrk="1" hangingPunct="1"/>
            <a:r>
              <a:rPr lang="ru-RU" altLang="ru-RU" sz="2000" i="1"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 от 30 января 2015 г. № 118-р </a:t>
            </a:r>
          </a:p>
          <a:p>
            <a:pPr algn="ctr" eaLnBrk="1" hangingPunct="1"/>
            <a:r>
              <a:rPr lang="ru-RU" altLang="ru-RU" sz="2000" i="1" dirty="0">
                <a:solidFill>
                  <a:prstClr val="black"/>
                </a:solidFill>
                <a:latin typeface="Times New Roman" panose="02020603050405020304" pitchFamily="18" charset="0"/>
                <a:cs typeface="Times New Roman" panose="02020603050405020304" pitchFamily="18" charset="0"/>
              </a:rPr>
              <a:t>(в редакции распоряжения Правительства Российской Федерации от 5 июля 2016 г. № 1416-р)</a:t>
            </a:r>
          </a:p>
          <a:p>
            <a:pPr algn="ctr" eaLnBrk="1" hangingPunct="1"/>
            <a:endParaRPr lang="ru-RU" altLang="ru-RU" sz="1900" i="1" dirty="0">
              <a:solidFill>
                <a:prstClr val="black"/>
              </a:solidFill>
              <a:latin typeface="Calibri"/>
              <a:cs typeface="Times New Roman" panose="02020603050405020304" pitchFamily="18" charset="0"/>
            </a:endParaRPr>
          </a:p>
        </p:txBody>
      </p:sp>
      <p:sp>
        <p:nvSpPr>
          <p:cNvPr id="7" name="Прямоугольник 6"/>
          <p:cNvSpPr/>
          <p:nvPr/>
        </p:nvSpPr>
        <p:spPr bwMode="auto">
          <a:xfrm>
            <a:off x="5465136" y="1839751"/>
            <a:ext cx="7262036" cy="3217819"/>
          </a:xfrm>
          <a:prstGeom prst="rect">
            <a:avLst/>
          </a:prstGeom>
          <a:solidFill>
            <a:schemeClr val="accent1">
              <a:lumMod val="20000"/>
              <a:lumOff val="80000"/>
              <a:alpha val="12000"/>
            </a:schemeClr>
          </a:solidFill>
          <a:ln>
            <a:noFill/>
          </a:ln>
          <a:effectLst>
            <a:glow rad="1143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91208" tIns="45599" rIns="91208" bIns="45599" anchor="ctr"/>
          <a:lstStyle>
            <a:lvl1pPr defTabSz="1087438" eaLnBrk="0" hangingPunct="0">
              <a:defRPr>
                <a:solidFill>
                  <a:schemeClr val="tx1"/>
                </a:solidFill>
                <a:latin typeface="Calibri" pitchFamily="34" charset="0"/>
                <a:cs typeface="Arial" charset="0"/>
              </a:defRPr>
            </a:lvl1pPr>
            <a:lvl2pPr marL="742950" indent="-285750" defTabSz="1087438" eaLnBrk="0" hangingPunct="0">
              <a:defRPr>
                <a:solidFill>
                  <a:schemeClr val="tx1"/>
                </a:solidFill>
                <a:latin typeface="Calibri" pitchFamily="34" charset="0"/>
                <a:cs typeface="Arial" charset="0"/>
              </a:defRPr>
            </a:lvl2pPr>
            <a:lvl3pPr marL="1143000" indent="-228600" defTabSz="1087438" eaLnBrk="0" hangingPunct="0">
              <a:defRPr>
                <a:solidFill>
                  <a:schemeClr val="tx1"/>
                </a:solidFill>
                <a:latin typeface="Calibri" pitchFamily="34" charset="0"/>
                <a:cs typeface="Arial" charset="0"/>
              </a:defRPr>
            </a:lvl3pPr>
            <a:lvl4pPr marL="1600200" indent="-228600" defTabSz="1087438" eaLnBrk="0" hangingPunct="0">
              <a:defRPr>
                <a:solidFill>
                  <a:schemeClr val="tx1"/>
                </a:solidFill>
                <a:latin typeface="Calibri" pitchFamily="34" charset="0"/>
                <a:cs typeface="Arial" charset="0"/>
              </a:defRPr>
            </a:lvl4pPr>
            <a:lvl5pPr marL="2057400" indent="-228600" defTabSz="1087438" eaLnBrk="0" hangingPunct="0">
              <a:defRPr>
                <a:solidFill>
                  <a:schemeClr val="tx1"/>
                </a:solidFill>
                <a:latin typeface="Calibri" pitchFamily="34" charset="0"/>
                <a:cs typeface="Arial"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ts val="1764"/>
              </a:lnSpc>
            </a:pPr>
            <a:endParaRPr lang="ru-RU" altLang="ru-RU" sz="1600" b="1" dirty="0">
              <a:solidFill>
                <a:prstClr val="black"/>
              </a:solidFill>
              <a:latin typeface="Calibri"/>
              <a:cs typeface="Times New Roman" panose="02020603050405020304" pitchFamily="18" charset="0"/>
            </a:endParaRPr>
          </a:p>
          <a:p>
            <a:pPr algn="ctr" eaLnBrk="1" hangingPunct="1">
              <a:lnSpc>
                <a:spcPts val="1764"/>
              </a:lnSpc>
            </a:pPr>
            <a:r>
              <a:rPr lang="ru-RU" altLang="ru-RU" sz="1600" b="1" i="1" dirty="0">
                <a:solidFill>
                  <a:prstClr val="black"/>
                </a:solidFill>
                <a:latin typeface="Times New Roman" panose="02020603050405020304" pitchFamily="18" charset="0"/>
                <a:cs typeface="Times New Roman" panose="02020603050405020304" pitchFamily="18" charset="0"/>
              </a:rPr>
              <a:t>Государственный контракт от 17 февраля 2015 г. № 2, </a:t>
            </a:r>
          </a:p>
          <a:p>
            <a:pPr algn="ctr" eaLnBrk="1" hangingPunct="1">
              <a:lnSpc>
                <a:spcPts val="1764"/>
              </a:lnSpc>
            </a:pPr>
            <a:r>
              <a:rPr lang="ru-RU" altLang="ru-RU" sz="1600" b="1" i="1" dirty="0">
                <a:solidFill>
                  <a:prstClr val="black"/>
                </a:solidFill>
                <a:latin typeface="Times New Roman" panose="02020603050405020304" pitchFamily="18" charset="0"/>
                <a:cs typeface="Times New Roman" panose="02020603050405020304" pitchFamily="18" charset="0"/>
              </a:rPr>
              <a:t>заключенный ФКУ «Управление федеральных автомобильных дорог «</a:t>
            </a:r>
            <a:r>
              <a:rPr lang="ru-RU" altLang="ru-RU" sz="1600" b="1" i="1" dirty="0">
                <a:solidFill>
                  <a:prstClr val="black"/>
                </a:solidFill>
                <a:latin typeface="Times New Roman" panose="02020603050405020304" pitchFamily="18" charset="0"/>
                <a:cs typeface="Times New Roman" panose="02020603050405020304" pitchFamily="18" charset="0"/>
              </a:rPr>
              <a:t>Тамань» с </a:t>
            </a:r>
            <a:r>
              <a:rPr lang="ru-RU" altLang="ru-RU" sz="1600" b="1" i="1" dirty="0">
                <a:solidFill>
                  <a:prstClr val="black"/>
                </a:solidFill>
                <a:latin typeface="Times New Roman" panose="02020603050405020304" pitchFamily="18" charset="0"/>
                <a:cs typeface="Times New Roman" panose="02020603050405020304" pitchFamily="18" charset="0"/>
              </a:rPr>
              <a:t>ООО «СТРОЙГАЗМОНТАЖ» </a:t>
            </a:r>
            <a:endParaRPr lang="ru-RU" altLang="ru-RU" sz="1600" i="1" dirty="0">
              <a:solidFill>
                <a:prstClr val="black"/>
              </a:solidFill>
              <a:latin typeface="Times New Roman" panose="02020603050405020304" pitchFamily="18" charset="0"/>
              <a:cs typeface="Times New Roman" panose="02020603050405020304" pitchFamily="18" charset="0"/>
            </a:endParaRPr>
          </a:p>
          <a:p>
            <a:pPr algn="ctr" eaLnBrk="1" hangingPunct="1">
              <a:lnSpc>
                <a:spcPts val="1764"/>
              </a:lnSpc>
            </a:pPr>
            <a:r>
              <a:rPr lang="ru-RU" altLang="ru-RU" sz="1600" i="1" dirty="0">
                <a:solidFill>
                  <a:prstClr val="black"/>
                </a:solidFill>
                <a:latin typeface="Times New Roman" panose="02020603050405020304" pitchFamily="18" charset="0"/>
                <a:cs typeface="Times New Roman" panose="02020603050405020304" pitchFamily="18" charset="0"/>
              </a:rPr>
              <a:t>на выполнение работ по проектированию и строительству транспортного </a:t>
            </a:r>
            <a:r>
              <a:rPr lang="ru-RU" altLang="ru-RU" sz="1600" i="1" dirty="0">
                <a:solidFill>
                  <a:prstClr val="black"/>
                </a:solidFill>
                <a:latin typeface="Times New Roman" panose="02020603050405020304" pitchFamily="18" charset="0"/>
                <a:cs typeface="Times New Roman" panose="02020603050405020304" pitchFamily="18" charset="0"/>
              </a:rPr>
              <a:t>перехода </a:t>
            </a:r>
            <a:r>
              <a:rPr lang="ru-RU" altLang="ru-RU" sz="1600" i="1" dirty="0">
                <a:solidFill>
                  <a:prstClr val="black"/>
                </a:solidFill>
                <a:latin typeface="Times New Roman" panose="02020603050405020304" pitchFamily="18" charset="0"/>
                <a:cs typeface="Times New Roman" panose="02020603050405020304" pitchFamily="18" charset="0"/>
              </a:rPr>
              <a:t>через Керченский </a:t>
            </a:r>
            <a:r>
              <a:rPr lang="ru-RU" altLang="ru-RU" sz="1600" i="1" dirty="0">
                <a:solidFill>
                  <a:prstClr val="black"/>
                </a:solidFill>
                <a:latin typeface="Times New Roman" panose="02020603050405020304" pitchFamily="18" charset="0"/>
                <a:cs typeface="Times New Roman" panose="02020603050405020304" pitchFamily="18" charset="0"/>
              </a:rPr>
              <a:t>пролив</a:t>
            </a:r>
          </a:p>
          <a:p>
            <a:pPr algn="ctr" eaLnBrk="1" hangingPunct="1">
              <a:lnSpc>
                <a:spcPts val="1764"/>
              </a:lnSpc>
            </a:pPr>
            <a:endParaRPr lang="ru-RU" altLang="ru-RU" sz="1600" i="1" dirty="0">
              <a:solidFill>
                <a:prstClr val="black"/>
              </a:solidFill>
              <a:latin typeface="Times New Roman" panose="02020603050405020304" pitchFamily="18" charset="0"/>
              <a:cs typeface="Times New Roman" panose="02020603050405020304" pitchFamily="18" charset="0"/>
            </a:endParaRPr>
          </a:p>
          <a:p>
            <a:pPr algn="ctr" eaLnBrk="1" hangingPunct="1">
              <a:lnSpc>
                <a:spcPts val="1646"/>
              </a:lnSpc>
            </a:pPr>
            <a:r>
              <a:rPr lang="ru-RU" altLang="ru-RU" sz="1600" i="1" dirty="0">
                <a:solidFill>
                  <a:prstClr val="black"/>
                </a:solidFill>
                <a:latin typeface="Times New Roman" panose="02020603050405020304" pitchFamily="18" charset="0"/>
                <a:cs typeface="Times New Roman" panose="02020603050405020304" pitchFamily="18" charset="0"/>
              </a:rPr>
              <a:t>Стоимость государственного контракта - </a:t>
            </a:r>
            <a:r>
              <a:rPr lang="ru-RU" altLang="ru-RU" sz="1600" b="1" i="1" dirty="0">
                <a:solidFill>
                  <a:prstClr val="black"/>
                </a:solidFill>
                <a:latin typeface="Times New Roman" panose="02020603050405020304" pitchFamily="18" charset="0"/>
                <a:cs typeface="Times New Roman" panose="02020603050405020304" pitchFamily="18" charset="0"/>
              </a:rPr>
              <a:t>228 млрд. </a:t>
            </a:r>
            <a:r>
              <a:rPr lang="ru-RU" altLang="ru-RU" sz="1600" b="1" i="1" dirty="0">
                <a:solidFill>
                  <a:prstClr val="black"/>
                </a:solidFill>
                <a:latin typeface="Times New Roman" panose="02020603050405020304" pitchFamily="18" charset="0"/>
                <a:cs typeface="Times New Roman" panose="02020603050405020304" pitchFamily="18" charset="0"/>
              </a:rPr>
              <a:t>руб.</a:t>
            </a:r>
            <a:endParaRPr lang="ru-RU" altLang="ru-RU" sz="1600" b="1" i="1" dirty="0">
              <a:solidFill>
                <a:prstClr val="black"/>
              </a:solidFill>
              <a:latin typeface="Times New Roman" panose="02020603050405020304" pitchFamily="18" charset="0"/>
              <a:cs typeface="Times New Roman" panose="02020603050405020304" pitchFamily="18" charset="0"/>
            </a:endParaRPr>
          </a:p>
          <a:p>
            <a:pPr algn="ctr" eaLnBrk="1" hangingPunct="1">
              <a:lnSpc>
                <a:spcPts val="1646"/>
              </a:lnSpc>
            </a:pPr>
            <a:endParaRPr lang="ru-RU" altLang="ru-RU" sz="1600" b="1" i="1" dirty="0">
              <a:solidFill>
                <a:prstClr val="black"/>
              </a:solidFill>
              <a:latin typeface="Times New Roman" panose="02020603050405020304" pitchFamily="18" charset="0"/>
              <a:cs typeface="Times New Roman" panose="02020603050405020304" pitchFamily="18" charset="0"/>
            </a:endParaRPr>
          </a:p>
          <a:p>
            <a:pPr algn="ctr" eaLnBrk="1" hangingPunct="1">
              <a:lnSpc>
                <a:spcPts val="1646"/>
              </a:lnSpc>
            </a:pPr>
            <a:r>
              <a:rPr lang="ru-RU" sz="1600" i="1" dirty="0">
                <a:solidFill>
                  <a:prstClr val="black"/>
                </a:solidFill>
                <a:latin typeface="Times New Roman" panose="02020603050405020304" pitchFamily="18" charset="0"/>
                <a:cs typeface="Times New Roman" panose="02020603050405020304" pitchFamily="18" charset="0"/>
              </a:rPr>
              <a:t>Поступило на лицевые счета исполнителей в ТОФК – 153,52 млрд. </a:t>
            </a:r>
            <a:r>
              <a:rPr lang="ru-RU" sz="1600" i="1" dirty="0">
                <a:solidFill>
                  <a:prstClr val="black"/>
                </a:solidFill>
                <a:latin typeface="Times New Roman" panose="02020603050405020304" pitchFamily="18" charset="0"/>
                <a:cs typeface="Times New Roman" panose="02020603050405020304" pitchFamily="18" charset="0"/>
              </a:rPr>
              <a:t>руб.</a:t>
            </a:r>
          </a:p>
          <a:p>
            <a:pPr algn="ctr" eaLnBrk="1" hangingPunct="1">
              <a:lnSpc>
                <a:spcPts val="1646"/>
              </a:lnSpc>
            </a:pPr>
            <a:r>
              <a:rPr lang="ru-RU" sz="1600" i="1" dirty="0">
                <a:solidFill>
                  <a:prstClr val="black"/>
                </a:solidFill>
                <a:latin typeface="Times New Roman" panose="02020603050405020304" pitchFamily="18" charset="0"/>
                <a:cs typeface="Times New Roman" panose="02020603050405020304" pitchFamily="18" charset="0"/>
              </a:rPr>
              <a:t>                                                                                                                  </a:t>
            </a:r>
          </a:p>
          <a:p>
            <a:pPr algn="ctr" eaLnBrk="1" hangingPunct="1">
              <a:lnSpc>
                <a:spcPts val="1646"/>
              </a:lnSpc>
            </a:pPr>
            <a:r>
              <a:rPr lang="ru-RU" sz="1600" i="1" dirty="0">
                <a:solidFill>
                  <a:prstClr val="black"/>
                </a:solidFill>
                <a:latin typeface="Times New Roman" panose="02020603050405020304" pitchFamily="18" charset="0"/>
                <a:cs typeface="Times New Roman" panose="02020603050405020304" pitchFamily="18" charset="0"/>
              </a:rPr>
              <a:t>Кассовый </a:t>
            </a:r>
            <a:r>
              <a:rPr lang="ru-RU" sz="1600" i="1" dirty="0">
                <a:solidFill>
                  <a:prstClr val="black"/>
                </a:solidFill>
                <a:latin typeface="Times New Roman" panose="02020603050405020304" pitchFamily="18" charset="0"/>
                <a:cs typeface="Times New Roman" panose="02020603050405020304" pitchFamily="18" charset="0"/>
              </a:rPr>
              <a:t>расход в кредитные организации – 151,08 млрд. </a:t>
            </a:r>
            <a:r>
              <a:rPr lang="ru-RU" sz="1600" i="1" dirty="0">
                <a:solidFill>
                  <a:prstClr val="black"/>
                </a:solidFill>
                <a:latin typeface="Times New Roman" panose="02020603050405020304" pitchFamily="18" charset="0"/>
                <a:cs typeface="Times New Roman" panose="02020603050405020304" pitchFamily="18" charset="0"/>
              </a:rPr>
              <a:t>руб.</a:t>
            </a:r>
          </a:p>
          <a:p>
            <a:pPr algn="ctr" eaLnBrk="1" hangingPunct="1">
              <a:lnSpc>
                <a:spcPts val="1646"/>
              </a:lnSpc>
            </a:pPr>
            <a:endParaRPr lang="ru-RU" sz="1600" i="1" dirty="0">
              <a:solidFill>
                <a:prstClr val="black"/>
              </a:solidFill>
              <a:latin typeface="Times New Roman" panose="02020603050405020304" pitchFamily="18" charset="0"/>
              <a:cs typeface="Times New Roman" panose="02020603050405020304" pitchFamily="18" charset="0"/>
            </a:endParaRPr>
          </a:p>
          <a:p>
            <a:pPr algn="ctr" eaLnBrk="1" hangingPunct="1">
              <a:lnSpc>
                <a:spcPts val="1646"/>
              </a:lnSpc>
            </a:pPr>
            <a:r>
              <a:rPr lang="ru-RU" sz="1600" i="1" dirty="0">
                <a:solidFill>
                  <a:prstClr val="black"/>
                </a:solidFill>
                <a:latin typeface="Times New Roman" panose="02020603050405020304" pitchFamily="18" charset="0"/>
                <a:cs typeface="Times New Roman" panose="02020603050405020304" pitchFamily="18" charset="0"/>
              </a:rPr>
              <a:t>Остаток на лицевых счетах исполнителей в ТОФК - 2,44 млрд. </a:t>
            </a:r>
            <a:r>
              <a:rPr lang="ru-RU" sz="1600" i="1" dirty="0">
                <a:solidFill>
                  <a:prstClr val="black"/>
                </a:solidFill>
                <a:latin typeface="Times New Roman" panose="02020603050405020304" pitchFamily="18" charset="0"/>
                <a:cs typeface="Times New Roman" panose="02020603050405020304" pitchFamily="18" charset="0"/>
              </a:rPr>
              <a:t>руб. </a:t>
            </a:r>
          </a:p>
          <a:p>
            <a:pPr algn="ctr" eaLnBrk="1" hangingPunct="1">
              <a:lnSpc>
                <a:spcPts val="1646"/>
              </a:lnSpc>
            </a:pPr>
            <a:r>
              <a:rPr lang="ru-RU" sz="1600" i="1" dirty="0">
                <a:solidFill>
                  <a:prstClr val="black"/>
                </a:solidFill>
                <a:latin typeface="Times New Roman" panose="02020603050405020304" pitchFamily="18" charset="0"/>
                <a:cs typeface="Times New Roman" panose="02020603050405020304" pitchFamily="18" charset="0"/>
              </a:rPr>
              <a:t>(</a:t>
            </a:r>
            <a:r>
              <a:rPr lang="ru-RU" sz="1600" i="1" dirty="0">
                <a:solidFill>
                  <a:prstClr val="black"/>
                </a:solidFill>
                <a:latin typeface="Times New Roman" panose="02020603050405020304" pitchFamily="18" charset="0"/>
                <a:cs typeface="Times New Roman" panose="02020603050405020304" pitchFamily="18" charset="0"/>
              </a:rPr>
              <a:t>по состоянию </a:t>
            </a:r>
            <a:r>
              <a:rPr lang="ru-RU" sz="1600" i="1" dirty="0">
                <a:solidFill>
                  <a:srgbClr val="FF0000"/>
                </a:solidFill>
                <a:latin typeface="Times New Roman" panose="02020603050405020304" pitchFamily="18" charset="0"/>
                <a:cs typeface="Times New Roman" panose="02020603050405020304" pitchFamily="18" charset="0"/>
              </a:rPr>
              <a:t>на 10 сентября 2018 года</a:t>
            </a:r>
            <a:r>
              <a:rPr lang="ru-RU" sz="1600" i="1" dirty="0">
                <a:solidFill>
                  <a:prstClr val="black"/>
                </a:solidFill>
                <a:latin typeface="Times New Roman" panose="02020603050405020304" pitchFamily="18" charset="0"/>
                <a:cs typeface="Times New Roman" panose="02020603050405020304" pitchFamily="18" charset="0"/>
              </a:rPr>
              <a:t>)</a:t>
            </a:r>
          </a:p>
          <a:p>
            <a:pPr algn="ctr" eaLnBrk="1" hangingPunct="1">
              <a:lnSpc>
                <a:spcPts val="1646"/>
              </a:lnSpc>
            </a:pPr>
            <a:endParaRPr lang="ru-RU" sz="1600" i="1" dirty="0">
              <a:solidFill>
                <a:srgbClr val="FF0000"/>
              </a:solidFill>
              <a:latin typeface="Calibri"/>
            </a:endParaRPr>
          </a:p>
        </p:txBody>
      </p:sp>
      <p:pic>
        <p:nvPicPr>
          <p:cNvPr id="2051" name="Picture 3" descr="C:\Users\3523\Desktop\МОСТ\dlya_kerchenskogo_mosta_nachali_sobirat_sudokhodnye_prolety_dorogi_ross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79" y="1839752"/>
            <a:ext cx="5291838" cy="6995904"/>
          </a:xfrm>
          <a:prstGeom prst="rect">
            <a:avLst/>
          </a:prstGeom>
          <a:solidFill>
            <a:schemeClr val="accent5">
              <a:lumMod val="40000"/>
              <a:lumOff val="60000"/>
              <a:alpha val="59000"/>
            </a:schemeClr>
          </a:solidFill>
          <a:effectLst>
            <a:glow rad="114300">
              <a:schemeClr val="accent1">
                <a:satMod val="175000"/>
                <a:alpha val="30000"/>
              </a:schemeClr>
            </a:glow>
            <a:softEdge rad="12700"/>
          </a:effectLst>
          <a:scene3d>
            <a:camera prst="orthographicFront"/>
            <a:lightRig rig="threePt" dir="t"/>
          </a:scene3d>
          <a:sp3d>
            <a:bevelT/>
          </a:sp3d>
        </p:spPr>
      </p:pic>
      <p:sp>
        <p:nvSpPr>
          <p:cNvPr id="8" name="Стрелка вниз 7"/>
          <p:cNvSpPr/>
          <p:nvPr/>
        </p:nvSpPr>
        <p:spPr>
          <a:xfrm>
            <a:off x="2716698" y="3077682"/>
            <a:ext cx="2622102" cy="1979890"/>
          </a:xfrm>
          <a:prstGeom prst="downArrow">
            <a:avLst>
              <a:gd name="adj1" fmla="val 71233"/>
              <a:gd name="adj2" fmla="val 48239"/>
            </a:avLst>
          </a:prstGeom>
          <a:gradFill flip="none" rotWithShape="1">
            <a:gsLst>
              <a:gs pos="0">
                <a:schemeClr val="accent1">
                  <a:tint val="66000"/>
                  <a:satMod val="160000"/>
                  <a:lumMod val="84000"/>
                </a:schemeClr>
              </a:gs>
              <a:gs pos="100000">
                <a:schemeClr val="accent1">
                  <a:tint val="44500"/>
                  <a:satMod val="160000"/>
                  <a:alpha val="35000"/>
                </a:schemeClr>
              </a:gs>
              <a:gs pos="100000">
                <a:schemeClr val="accent1">
                  <a:tint val="23500"/>
                  <a:satMod val="160000"/>
                </a:schemeClr>
              </a:gs>
            </a:gsLst>
            <a:lin ang="5400000" scaled="1"/>
            <a:tileRect/>
          </a:gradFill>
          <a:ln>
            <a:solidFill>
              <a:schemeClr val="accent1">
                <a:shade val="50000"/>
                <a:alpha val="50000"/>
              </a:schemeClr>
            </a:solidFill>
          </a:ln>
          <a:effectLst>
            <a:outerShdw blurRad="50800" dist="38100" dir="2700000" algn="tl" rotWithShape="0">
              <a:prstClr val="black">
                <a:alpha val="40000"/>
              </a:prstClr>
            </a:outerShdw>
          </a:effectLst>
          <a:scene3d>
            <a:camera prst="orthographicFront"/>
            <a:lightRig rig="threeP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lIns="107269" tIns="53636" rIns="107269" bIns="53636" rtlCol="0" anchor="ctr"/>
          <a:lstStyle/>
          <a:p>
            <a:pPr algn="ctr"/>
            <a:endParaRPr lang="ru-RU" sz="1300" b="1" dirty="0">
              <a:solidFill>
                <a:prstClr val="white"/>
              </a:solidFill>
              <a:effectLst>
                <a:outerShdw blurRad="38100" dist="38100" dir="2700000" algn="tl">
                  <a:srgbClr val="000000">
                    <a:alpha val="43137"/>
                  </a:srgbClr>
                </a:outerShdw>
              </a:effectLst>
            </a:endParaRPr>
          </a:p>
          <a:p>
            <a:pPr algn="ctr"/>
            <a:r>
              <a:rPr lang="ru-RU" sz="1300" b="1" dirty="0">
                <a:solidFill>
                  <a:srgbClr val="FF0000"/>
                </a:solidFill>
                <a:effectLst>
                  <a:outerShdw blurRad="38100" dist="38100" dir="2700000" algn="tl">
                    <a:srgbClr val="000000">
                      <a:alpha val="43137"/>
                    </a:srgbClr>
                  </a:outerShdw>
                </a:effectLst>
              </a:rPr>
              <a:t>16 МАЯ 2018 ГОДА</a:t>
            </a:r>
          </a:p>
          <a:p>
            <a:pPr algn="ctr"/>
            <a:r>
              <a:rPr lang="ru-RU" sz="1300" b="1" dirty="0">
                <a:solidFill>
                  <a:srgbClr val="FF0000"/>
                </a:solidFill>
                <a:effectLst>
                  <a:outerShdw blurRad="38100" dist="38100" dir="2700000" algn="tl">
                    <a:srgbClr val="000000">
                      <a:alpha val="43137"/>
                    </a:srgbClr>
                  </a:outerShdw>
                </a:effectLst>
              </a:rPr>
              <a:t>ОТКРЫТО ДВИЖЕНИЕ ПО АВТОМОБИЛЬНОЙ ЧАСТИ КРЫМСКОГО МОСТА</a:t>
            </a:r>
            <a:endParaRPr lang="ru-RU" dirty="0">
              <a:solidFill>
                <a:srgbClr val="FF0000"/>
              </a:solidFill>
            </a:endParaRPr>
          </a:p>
        </p:txBody>
      </p:sp>
      <p:sp>
        <p:nvSpPr>
          <p:cNvPr id="9" name="Стрелка вверх 8"/>
          <p:cNvSpPr/>
          <p:nvPr/>
        </p:nvSpPr>
        <p:spPr>
          <a:xfrm>
            <a:off x="70780" y="6655982"/>
            <a:ext cx="2862702" cy="1948271"/>
          </a:xfrm>
          <a:prstGeom prst="upArrow">
            <a:avLst>
              <a:gd name="adj1" fmla="val 71661"/>
              <a:gd name="adj2" fmla="val 50000"/>
            </a:avLst>
          </a:prstGeom>
          <a:gradFill flip="none" rotWithShape="1">
            <a:gsLst>
              <a:gs pos="0">
                <a:schemeClr val="accent1">
                  <a:tint val="66000"/>
                  <a:satMod val="160000"/>
                  <a:lumMod val="84000"/>
                </a:schemeClr>
              </a:gs>
              <a:gs pos="100000">
                <a:schemeClr val="accent1">
                  <a:tint val="44500"/>
                  <a:satMod val="160000"/>
                  <a:alpha val="35000"/>
                </a:schemeClr>
              </a:gs>
              <a:gs pos="100000">
                <a:schemeClr val="accent1">
                  <a:tint val="23500"/>
                  <a:satMod val="160000"/>
                </a:schemeClr>
              </a:gs>
            </a:gsLst>
            <a:lin ang="5400000" scaled="1"/>
            <a:tileRect/>
          </a:gradFill>
          <a:ln>
            <a:solidFill>
              <a:schemeClr val="accent1">
                <a:shade val="50000"/>
                <a:alpha val="50000"/>
              </a:schemeClr>
            </a:solidFill>
          </a:ln>
          <a:effectLst>
            <a:outerShdw blurRad="50800" dist="38100" dir="2700000" algn="tl" rotWithShape="0">
              <a:prstClr val="black">
                <a:alpha val="40000"/>
              </a:prstClr>
            </a:outerShdw>
          </a:effectLst>
          <a:scene3d>
            <a:camera prst="orthographicFront"/>
            <a:lightRig rig="threeP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lIns="107269" tIns="53636" rIns="107269" bIns="53636" rtlCol="0" anchor="ctr"/>
          <a:lstStyle/>
          <a:p>
            <a:pPr algn="ctr"/>
            <a:r>
              <a:rPr lang="ru-RU" sz="1300" b="1" dirty="0">
                <a:solidFill>
                  <a:srgbClr val="002060"/>
                </a:solidFill>
                <a:effectLst>
                  <a:outerShdw blurRad="38100" dist="38100" dir="2700000" algn="tl">
                    <a:srgbClr val="000000">
                      <a:alpha val="43137"/>
                    </a:srgbClr>
                  </a:outerShdw>
                </a:effectLst>
              </a:rPr>
              <a:t>ОТКРЫТИЕ ДВИЖЕНИЯ ПО ЖЕЛЕЗНОДОРОЖНОЙ ЧАСТИ КРЫМСКОГО МОСТА ЗАПЛАНИРОВАНО </a:t>
            </a:r>
          </a:p>
          <a:p>
            <a:pPr algn="ctr"/>
            <a:r>
              <a:rPr lang="ru-RU" sz="1300" b="1" dirty="0">
                <a:solidFill>
                  <a:srgbClr val="002060"/>
                </a:solidFill>
                <a:effectLst>
                  <a:outerShdw blurRad="38100" dist="38100" dir="2700000" algn="tl">
                    <a:srgbClr val="000000">
                      <a:alpha val="43137"/>
                    </a:srgbClr>
                  </a:outerShdw>
                </a:effectLst>
              </a:rPr>
              <a:t>НА ДЕКАБРЬ 2019 ГОДА </a:t>
            </a:r>
          </a:p>
          <a:p>
            <a:pPr algn="ctr"/>
            <a:endParaRPr lang="ru-RU" sz="1300" b="1" dirty="0">
              <a:solidFill>
                <a:prstClr val="white"/>
              </a:solidFill>
              <a:effectLst>
                <a:outerShdw blurRad="38100" dist="38100" dir="2700000" algn="tl">
                  <a:srgbClr val="000000">
                    <a:alpha val="43137"/>
                  </a:srgbClr>
                </a:outerShdw>
              </a:effectLst>
            </a:endParaRPr>
          </a:p>
        </p:txBody>
      </p:sp>
      <p:cxnSp>
        <p:nvCxnSpPr>
          <p:cNvPr id="21" name="Прямая соединительная линия 20"/>
          <p:cNvCxnSpPr/>
          <p:nvPr/>
        </p:nvCxnSpPr>
        <p:spPr>
          <a:xfrm>
            <a:off x="9828806" y="6091469"/>
            <a:ext cx="2445488"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graphicFrame>
        <p:nvGraphicFramePr>
          <p:cNvPr id="36" name="Таблица 35"/>
          <p:cNvGraphicFramePr>
            <a:graphicFrameLocks noGrp="1"/>
          </p:cNvGraphicFramePr>
          <p:nvPr>
            <p:extLst>
              <p:ext uri="{D42A27DB-BD31-4B8C-83A1-F6EECF244321}">
                <p14:modId xmlns:p14="http://schemas.microsoft.com/office/powerpoint/2010/main" val="2120805262"/>
              </p:ext>
            </p:extLst>
          </p:nvPr>
        </p:nvGraphicFramePr>
        <p:xfrm>
          <a:off x="5465137" y="5241847"/>
          <a:ext cx="3824916" cy="3593801"/>
        </p:xfrm>
        <a:graphic>
          <a:graphicData uri="http://schemas.openxmlformats.org/drawingml/2006/table">
            <a:tbl>
              <a:tblPr>
                <a:effectLst>
                  <a:outerShdw blurRad="114300" dist="38100" dir="3000000" algn="tl" rotWithShape="0">
                    <a:prstClr val="black">
                      <a:alpha val="40000"/>
                    </a:prstClr>
                  </a:outerShdw>
                </a:effectLst>
              </a:tblPr>
              <a:tblGrid>
                <a:gridCol w="1854732"/>
                <a:gridCol w="784288"/>
                <a:gridCol w="1185896"/>
              </a:tblGrid>
              <a:tr h="349227">
                <a:tc rowSpan="2">
                  <a:txBody>
                    <a:bodyPr/>
                    <a:lstStyle/>
                    <a:p>
                      <a:pPr algn="ctr"/>
                      <a:r>
                        <a:rPr lang="ru-RU" sz="1500" b="0" dirty="0" smtClean="0">
                          <a:solidFill>
                            <a:schemeClr val="accent5">
                              <a:lumMod val="50000"/>
                            </a:schemeClr>
                          </a:solidFill>
                          <a:effectLst/>
                          <a:latin typeface="Times New Roman" panose="02020603050405020304" pitchFamily="18" charset="0"/>
                          <a:cs typeface="Times New Roman" panose="02020603050405020304" pitchFamily="18" charset="0"/>
                        </a:rPr>
                        <a:t>ВСЕГО КОНТРАКТОВ,</a:t>
                      </a:r>
                    </a:p>
                    <a:p>
                      <a:pPr algn="ctr"/>
                      <a:r>
                        <a:rPr lang="ru-RU" sz="1500" b="0" dirty="0" smtClean="0">
                          <a:solidFill>
                            <a:schemeClr val="accent5">
                              <a:lumMod val="50000"/>
                            </a:schemeClr>
                          </a:solidFill>
                          <a:effectLst/>
                          <a:latin typeface="Times New Roman" panose="02020603050405020304" pitchFamily="18" charset="0"/>
                          <a:cs typeface="Times New Roman" panose="02020603050405020304" pitchFamily="18" charset="0"/>
                        </a:rPr>
                        <a:t>в том числе:</a:t>
                      </a:r>
                      <a:endParaRPr lang="ru-RU" sz="1500" b="0" i="0" u="none" strike="noStrike" dirty="0">
                        <a:solidFill>
                          <a:schemeClr val="accent5">
                            <a:lumMod val="50000"/>
                          </a:schemeClr>
                        </a:solidFill>
                        <a:effectLst/>
                        <a:latin typeface="Times New Roman" panose="02020603050405020304" pitchFamily="18" charset="0"/>
                        <a:cs typeface="Times New Roman" panose="02020603050405020304" pitchFamily="18" charset="0"/>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gridSpan="2">
                  <a:txBody>
                    <a:bodyPr/>
                    <a:lstStyle/>
                    <a:p>
                      <a:pPr algn="ctr"/>
                      <a:r>
                        <a:rPr lang="ru-RU" sz="1500" b="1" dirty="0" smtClean="0">
                          <a:solidFill>
                            <a:schemeClr val="accent5">
                              <a:lumMod val="50000"/>
                            </a:schemeClr>
                          </a:solidFill>
                          <a:effectLst/>
                          <a:latin typeface="Times New Roman" panose="02020603050405020304" pitchFamily="18" charset="0"/>
                          <a:cs typeface="Times New Roman" panose="02020603050405020304" pitchFamily="18" charset="0"/>
                        </a:rPr>
                        <a:t>1 307</a:t>
                      </a:r>
                      <a:endParaRPr lang="ru-RU" sz="1500" b="1" i="0" u="none" strike="noStrike" dirty="0">
                        <a:solidFill>
                          <a:schemeClr val="accent5">
                            <a:lumMod val="50000"/>
                          </a:schemeClr>
                        </a:solidFill>
                        <a:effectLst/>
                        <a:latin typeface="Times New Roman" panose="02020603050405020304" pitchFamily="18" charset="0"/>
                        <a:cs typeface="Times New Roman" panose="02020603050405020304" pitchFamily="18" charset="0"/>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hMerge="1">
                  <a:txBody>
                    <a:bodyPr/>
                    <a:lstStyle/>
                    <a:p>
                      <a:pPr algn="ctr"/>
                      <a:endParaRPr lang="ru-RU" sz="13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596313">
                <a:tc vMerge="1">
                  <a:txBody>
                    <a:bodyPr/>
                    <a:lstStyle/>
                    <a:p>
                      <a:endParaRPr lang="ru-RU"/>
                    </a:p>
                  </a:txBody>
                  <a:tcPr/>
                </a:tc>
                <a:tc>
                  <a:txBody>
                    <a:bodyPr/>
                    <a:lstStyle/>
                    <a:p>
                      <a:pPr algn="ctr"/>
                      <a:r>
                        <a:rPr lang="ru-RU" sz="1500" b="0" dirty="0" smtClean="0">
                          <a:solidFill>
                            <a:schemeClr val="accent5">
                              <a:lumMod val="50000"/>
                            </a:schemeClr>
                          </a:solidFill>
                          <a:effectLst/>
                          <a:latin typeface="Times New Roman" panose="02020603050405020304" pitchFamily="18" charset="0"/>
                          <a:cs typeface="Times New Roman" panose="02020603050405020304" pitchFamily="18" charset="0"/>
                        </a:rPr>
                        <a:t>2 в ТОФК</a:t>
                      </a:r>
                      <a:endParaRPr lang="ru-RU" sz="1500" b="0" i="0" u="none" strike="noStrike" dirty="0">
                        <a:solidFill>
                          <a:schemeClr val="accent5">
                            <a:lumMod val="50000"/>
                          </a:schemeClr>
                        </a:solidFill>
                        <a:effectLst/>
                        <a:latin typeface="Times New Roman" panose="02020603050405020304" pitchFamily="18" charset="0"/>
                        <a:cs typeface="Times New Roman" panose="02020603050405020304" pitchFamily="18" charset="0"/>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a:r>
                        <a:rPr lang="ru-RU" sz="1500" b="0" dirty="0" smtClean="0">
                          <a:solidFill>
                            <a:schemeClr val="accent5">
                              <a:lumMod val="50000"/>
                            </a:schemeClr>
                          </a:solidFill>
                          <a:effectLst/>
                          <a:latin typeface="Times New Roman" panose="02020603050405020304" pitchFamily="18" charset="0"/>
                          <a:cs typeface="Times New Roman" panose="02020603050405020304" pitchFamily="18" charset="0"/>
                        </a:rPr>
                        <a:t>1 305 в </a:t>
                      </a:r>
                    </a:p>
                    <a:p>
                      <a:pPr algn="ctr"/>
                      <a:r>
                        <a:rPr lang="ru-RU" sz="1500" b="0" dirty="0" smtClean="0">
                          <a:solidFill>
                            <a:schemeClr val="accent5">
                              <a:lumMod val="50000"/>
                            </a:schemeClr>
                          </a:solidFill>
                          <a:effectLst/>
                          <a:latin typeface="Times New Roman" panose="02020603050405020304" pitchFamily="18" charset="0"/>
                          <a:cs typeface="Times New Roman" panose="02020603050405020304" pitchFamily="18" charset="0"/>
                        </a:rPr>
                        <a:t>КО</a:t>
                      </a:r>
                      <a:endParaRPr lang="ru-RU" sz="1500" b="0" i="0" u="none" strike="noStrike" dirty="0">
                        <a:solidFill>
                          <a:schemeClr val="accent5">
                            <a:lumMod val="50000"/>
                          </a:schemeClr>
                        </a:solidFill>
                        <a:effectLst/>
                        <a:latin typeface="Times New Roman" panose="02020603050405020304" pitchFamily="18" charset="0"/>
                        <a:cs typeface="Times New Roman" panose="02020603050405020304" pitchFamily="18" charset="0"/>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0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1</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1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1</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5</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2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88</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3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414</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4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654</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5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140</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r h="378323">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0" dirty="0" smtClean="0">
                          <a:solidFill>
                            <a:schemeClr val="accent5">
                              <a:lumMod val="50000"/>
                            </a:schemeClr>
                          </a:solidFill>
                          <a:effectLst/>
                          <a:latin typeface="Times New Roman" panose="02020603050405020304" pitchFamily="18" charset="0"/>
                          <a:cs typeface="Times New Roman" panose="02020603050405020304" pitchFamily="18" charset="0"/>
                        </a:rPr>
                        <a:t>Контрактов 6 уровня</a:t>
                      </a:r>
                      <a:endParaRPr lang="ru-RU" sz="14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400" b="1" dirty="0" smtClean="0">
                          <a:solidFill>
                            <a:schemeClr val="accent5">
                              <a:lumMod val="50000"/>
                            </a:schemeClr>
                          </a:solidFill>
                          <a:effectLst/>
                          <a:latin typeface="Times New Roman" panose="02020603050405020304" pitchFamily="18" charset="0"/>
                          <a:cs typeface="Times New Roman" panose="02020603050405020304" pitchFamily="18" charset="0"/>
                        </a:rPr>
                        <a:t>4</a:t>
                      </a:r>
                      <a:endParaRPr lang="ru-RU" sz="14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bl>
          </a:graphicData>
        </a:graphic>
      </p:graphicFrame>
      <p:sp>
        <p:nvSpPr>
          <p:cNvPr id="12" name="Номер слайда 2"/>
          <p:cNvSpPr txBox="1">
            <a:spLocks/>
          </p:cNvSpPr>
          <p:nvPr/>
        </p:nvSpPr>
        <p:spPr>
          <a:xfrm>
            <a:off x="9921240" y="9090030"/>
            <a:ext cx="2880360" cy="511175"/>
          </a:xfrm>
          <a:prstGeom prst="rect">
            <a:avLst/>
          </a:prstGeom>
        </p:spPr>
        <p:txBody>
          <a:bodyPr vert="horz" lIns="107234" tIns="53623" rIns="107234" bIns="53623"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fld id="{47EA9584-6FC9-446B-89E9-C9D48C4D1663}" type="slidenum">
              <a:rPr lang="ru-RU" sz="1400"/>
              <a:pPr>
                <a:defRPr/>
              </a:pPr>
              <a:t>11</a:t>
            </a:fld>
            <a:endParaRPr lang="ru-RU" sz="1400" dirty="0"/>
          </a:p>
        </p:txBody>
      </p:sp>
    </p:spTree>
    <p:extLst>
      <p:ext uri="{BB962C8B-B14F-4D97-AF65-F5344CB8AC3E}">
        <p14:creationId xmlns:p14="http://schemas.microsoft.com/office/powerpoint/2010/main" val="54766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Блок-схема: альтернативный процесс 88"/>
          <p:cNvSpPr/>
          <p:nvPr/>
        </p:nvSpPr>
        <p:spPr>
          <a:xfrm>
            <a:off x="9022723" y="4538656"/>
            <a:ext cx="3727440" cy="1444288"/>
          </a:xfrm>
          <a:prstGeom prst="flowChartAlternateProcess">
            <a:avLst/>
          </a:prstGeom>
          <a:solidFill>
            <a:schemeClr val="accent6">
              <a:lumMod val="20000"/>
              <a:lumOff val="80000"/>
              <a:alpha val="50000"/>
            </a:schemeClr>
          </a:solidFill>
          <a:ln>
            <a:noFill/>
          </a:ln>
          <a:effectLst>
            <a:glow rad="63500">
              <a:schemeClr val="accent1">
                <a:satMod val="175000"/>
                <a:alpha val="36000"/>
              </a:schemeClr>
            </a:glow>
            <a:softEdge rad="520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endParaRPr lang="ru-RU" sz="1400" b="1" dirty="0">
              <a:solidFill>
                <a:srgbClr val="5B9BD5">
                  <a:lumMod val="50000"/>
                </a:srgbClr>
              </a:solidFill>
            </a:endParaRPr>
          </a:p>
        </p:txBody>
      </p:sp>
      <p:sp>
        <p:nvSpPr>
          <p:cNvPr id="64" name="Прямоугольник 63"/>
          <p:cNvSpPr/>
          <p:nvPr/>
        </p:nvSpPr>
        <p:spPr bwMode="auto">
          <a:xfrm>
            <a:off x="7363002" y="2416058"/>
            <a:ext cx="5380673" cy="1967871"/>
          </a:xfrm>
          <a:prstGeom prst="rect">
            <a:avLst/>
          </a:prstGeom>
          <a:solidFill>
            <a:schemeClr val="accent1">
              <a:lumMod val="40000"/>
              <a:lumOff val="60000"/>
              <a:alpha val="50000"/>
            </a:schemeClr>
          </a:solidFill>
          <a:ln>
            <a:noFill/>
          </a:ln>
          <a:effectLst>
            <a:glow rad="50800">
              <a:schemeClr val="accent1">
                <a:alpha val="29000"/>
              </a:schemeClr>
            </a:glow>
            <a:softEdge rad="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b" anchorCtr="0"/>
          <a:lstStyle/>
          <a:p>
            <a:pPr algn="ctr"/>
            <a:endParaRPr lang="ru-RU" sz="1600" b="1" dirty="0">
              <a:solidFill>
                <a:srgbClr val="E7E6E6">
                  <a:lumMod val="25000"/>
                </a:srgbClr>
              </a:solidFill>
            </a:endParaRPr>
          </a:p>
        </p:txBody>
      </p:sp>
      <p:sp>
        <p:nvSpPr>
          <p:cNvPr id="2" name="Загнутый угол 1"/>
          <p:cNvSpPr/>
          <p:nvPr/>
        </p:nvSpPr>
        <p:spPr>
          <a:xfrm>
            <a:off x="7508163" y="6084129"/>
            <a:ext cx="5248749" cy="3333833"/>
          </a:xfrm>
          <a:prstGeom prst="foldedCorner">
            <a:avLst/>
          </a:prstGeom>
          <a:solidFill>
            <a:srgbClr val="F8CBAD">
              <a:alpha val="59000"/>
            </a:srgbClr>
          </a:solidFill>
          <a:ln>
            <a:solidFill>
              <a:srgbClr val="C00000"/>
            </a:solid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p>
            <a:pPr algn="ctr" defTabSz="1282399">
              <a:lnSpc>
                <a:spcPts val="1772"/>
              </a:lnSpc>
            </a:pPr>
            <a:endParaRPr lang="ru-RU" b="1">
              <a:solidFill>
                <a:prstClr val="black"/>
              </a:solidFill>
              <a:cs typeface="Times New Roman" panose="02020603050405020304" pitchFamily="18" charset="0"/>
            </a:endParaRPr>
          </a:p>
        </p:txBody>
      </p:sp>
      <p:sp>
        <p:nvSpPr>
          <p:cNvPr id="75" name="Прямоугольник 74"/>
          <p:cNvSpPr/>
          <p:nvPr/>
        </p:nvSpPr>
        <p:spPr>
          <a:xfrm>
            <a:off x="1727279" y="2452968"/>
            <a:ext cx="4895894" cy="892737"/>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Строительство стадиона на 45000 зрительских мест </a:t>
            </a:r>
          </a:p>
          <a:p>
            <a:r>
              <a:rPr lang="ru-RU" sz="1200" b="1" dirty="0">
                <a:solidFill>
                  <a:prstClr val="black"/>
                </a:solidFill>
                <a:cs typeface="Times New Roman" panose="02020603050405020304" pitchFamily="18" charset="0"/>
              </a:rPr>
              <a:t>в г. Волгоград, </a:t>
            </a:r>
            <a:r>
              <a:rPr lang="ru-RU" sz="1200" dirty="0">
                <a:solidFill>
                  <a:prstClr val="black"/>
                </a:solidFill>
                <a:cs typeface="Times New Roman" panose="02020603050405020304" pitchFamily="18" charset="0"/>
              </a:rPr>
              <a:t>ГК</a:t>
            </a:r>
            <a:r>
              <a:rPr lang="ru-RU" sz="1200" b="1" dirty="0">
                <a:solidFill>
                  <a:prstClr val="black"/>
                </a:solidFill>
                <a:cs typeface="Times New Roman" panose="02020603050405020304" pitchFamily="18" charset="0"/>
              </a:rPr>
              <a:t> </a:t>
            </a:r>
            <a:r>
              <a:rPr lang="ru-RU" sz="1200" dirty="0">
                <a:solidFill>
                  <a:prstClr val="black"/>
                </a:solidFill>
                <a:cs typeface="Times New Roman" panose="02020603050405020304" pitchFamily="18" charset="0"/>
              </a:rPr>
              <a:t>от 25.11.2014г. № 25-11-01 на сумму </a:t>
            </a:r>
          </a:p>
          <a:p>
            <a:r>
              <a:rPr lang="ru-RU" sz="1200" b="1" dirty="0">
                <a:solidFill>
                  <a:prstClr val="black"/>
                </a:solidFill>
                <a:cs typeface="Times New Roman" panose="02020603050405020304" pitchFamily="18" charset="0"/>
              </a:rPr>
              <a:t>16 131,2 </a:t>
            </a:r>
            <a:r>
              <a:rPr lang="ru-RU" sz="1200" dirty="0">
                <a:solidFill>
                  <a:prstClr val="black"/>
                </a:solidFill>
                <a:cs typeface="Times New Roman" panose="02020603050405020304" pitchFamily="18" charset="0"/>
              </a:rPr>
              <a:t>млн. руб. </a:t>
            </a:r>
            <a:r>
              <a:rPr lang="ru-RU" sz="1200" i="1" dirty="0">
                <a:solidFill>
                  <a:prstClr val="black"/>
                </a:solidFill>
                <a:cs typeface="Times New Roman" panose="02020603050405020304" pitchFamily="18" charset="0"/>
              </a:rPr>
              <a:t>(срок исполнения – 31.05.2018 г.)</a:t>
            </a:r>
          </a:p>
        </p:txBody>
      </p:sp>
      <p:sp>
        <p:nvSpPr>
          <p:cNvPr id="82" name="Прямоугольник 81"/>
          <p:cNvSpPr/>
          <p:nvPr/>
        </p:nvSpPr>
        <p:spPr>
          <a:xfrm>
            <a:off x="1712302" y="8540086"/>
            <a:ext cx="4985608" cy="869870"/>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«Строительство стадиона на 45000 зрительских</a:t>
            </a:r>
          </a:p>
          <a:p>
            <a:r>
              <a:rPr lang="ru-RU" sz="1200" b="1" dirty="0">
                <a:solidFill>
                  <a:prstClr val="black"/>
                </a:solidFill>
                <a:cs typeface="Times New Roman" panose="02020603050405020304" pitchFamily="18" charset="0"/>
              </a:rPr>
              <a:t>мест, г. Самара»</a:t>
            </a:r>
            <a:r>
              <a:rPr lang="ru-RU" sz="1200" dirty="0">
                <a:solidFill>
                  <a:prstClr val="black"/>
                </a:solidFill>
                <a:cs typeface="Times New Roman" panose="02020603050405020304" pitchFamily="18" charset="0"/>
              </a:rPr>
              <a:t>, ГК от 28.08.2014г. № 28-08-01 на сумму</a:t>
            </a:r>
          </a:p>
          <a:p>
            <a:r>
              <a:rPr lang="ru-RU" sz="1200" b="1" dirty="0">
                <a:solidFill>
                  <a:prstClr val="black"/>
                </a:solidFill>
                <a:cs typeface="Times New Roman" panose="02020603050405020304" pitchFamily="18" charset="0"/>
              </a:rPr>
              <a:t>17 629,2</a:t>
            </a:r>
            <a:r>
              <a:rPr lang="ru-RU" sz="1200" dirty="0">
                <a:solidFill>
                  <a:prstClr val="black"/>
                </a:solidFill>
                <a:cs typeface="Times New Roman" panose="02020603050405020304" pitchFamily="18" charset="0"/>
              </a:rPr>
              <a:t> млн. руб. </a:t>
            </a:r>
            <a:r>
              <a:rPr lang="ru-RU" sz="1200" i="1" dirty="0">
                <a:solidFill>
                  <a:prstClr val="black"/>
                </a:solidFill>
                <a:cs typeface="Times New Roman" panose="02020603050405020304" pitchFamily="18" charset="0"/>
              </a:rPr>
              <a:t>(срок исполнения – 31.03.2018г.)</a:t>
            </a:r>
            <a:endParaRPr lang="ru-RU" sz="1200" dirty="0">
              <a:solidFill>
                <a:prstClr val="black"/>
              </a:solidFill>
              <a:cs typeface="Times New Roman" panose="02020603050405020304" pitchFamily="18" charset="0"/>
            </a:endParaRPr>
          </a:p>
        </p:txBody>
      </p:sp>
      <p:sp>
        <p:nvSpPr>
          <p:cNvPr id="81" name="Прямоугольник 80"/>
          <p:cNvSpPr/>
          <p:nvPr/>
        </p:nvSpPr>
        <p:spPr>
          <a:xfrm>
            <a:off x="1705954" y="7519177"/>
            <a:ext cx="4069203" cy="905246"/>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«Стадион «Центральный Комплекс» вмести-</a:t>
            </a:r>
          </a:p>
          <a:p>
            <a:r>
              <a:rPr lang="ru-RU" sz="1200" b="1" dirty="0" err="1">
                <a:solidFill>
                  <a:prstClr val="black"/>
                </a:solidFill>
                <a:cs typeface="Times New Roman" panose="02020603050405020304" pitchFamily="18" charset="0"/>
              </a:rPr>
              <a:t>мостью</a:t>
            </a:r>
            <a:r>
              <a:rPr lang="ru-RU" sz="1200" b="1" dirty="0">
                <a:solidFill>
                  <a:prstClr val="black"/>
                </a:solidFill>
                <a:cs typeface="Times New Roman" panose="02020603050405020304" pitchFamily="18" charset="0"/>
              </a:rPr>
              <a:t> 35000 зрительных мест, </a:t>
            </a:r>
            <a:r>
              <a:rPr lang="ru-RU" sz="1200" b="1" dirty="0" err="1">
                <a:solidFill>
                  <a:prstClr val="black"/>
                </a:solidFill>
                <a:cs typeface="Times New Roman" panose="02020603050405020304" pitchFamily="18" charset="0"/>
              </a:rPr>
              <a:t>г.Екатеринбург</a:t>
            </a:r>
            <a:r>
              <a:rPr lang="ru-RU" sz="1200" b="1" dirty="0">
                <a:solidFill>
                  <a:prstClr val="black"/>
                </a:solidFill>
                <a:cs typeface="Times New Roman" panose="02020603050405020304" pitchFamily="18" charset="0"/>
              </a:rPr>
              <a:t>»,</a:t>
            </a:r>
          </a:p>
          <a:p>
            <a:r>
              <a:rPr lang="ru-RU" sz="1200" dirty="0">
                <a:solidFill>
                  <a:prstClr val="black"/>
                </a:solidFill>
                <a:cs typeface="Times New Roman" panose="02020603050405020304" pitchFamily="18" charset="0"/>
              </a:rPr>
              <a:t>ГК от 11.09.2015г. № 2-2-5/09 на сумму </a:t>
            </a:r>
            <a:r>
              <a:rPr lang="ru-RU" sz="1200" b="1" dirty="0">
                <a:solidFill>
                  <a:prstClr val="black"/>
                </a:solidFill>
                <a:cs typeface="Times New Roman" panose="02020603050405020304" pitchFamily="18" charset="0"/>
              </a:rPr>
              <a:t>12 003,8</a:t>
            </a:r>
          </a:p>
          <a:p>
            <a:r>
              <a:rPr lang="ru-RU" sz="1200" dirty="0">
                <a:solidFill>
                  <a:prstClr val="black"/>
                </a:solidFill>
                <a:cs typeface="Times New Roman" panose="02020603050405020304" pitchFamily="18" charset="0"/>
              </a:rPr>
              <a:t>млн. руб. </a:t>
            </a:r>
            <a:r>
              <a:rPr lang="ru-RU" sz="1200" i="1" dirty="0">
                <a:solidFill>
                  <a:prstClr val="black"/>
                </a:solidFill>
                <a:cs typeface="Times New Roman" panose="02020603050405020304" pitchFamily="18" charset="0"/>
              </a:rPr>
              <a:t>(срок исполнения – 31.05.2018г.)</a:t>
            </a:r>
            <a:endParaRPr lang="ru-RU" sz="1200" dirty="0">
              <a:solidFill>
                <a:prstClr val="black"/>
              </a:solidFill>
              <a:cs typeface="Times New Roman" panose="02020603050405020304" pitchFamily="18" charset="0"/>
            </a:endParaRPr>
          </a:p>
        </p:txBody>
      </p:sp>
      <p:sp>
        <p:nvSpPr>
          <p:cNvPr id="80" name="Прямоугольник 79"/>
          <p:cNvSpPr/>
          <p:nvPr/>
        </p:nvSpPr>
        <p:spPr>
          <a:xfrm>
            <a:off x="1712354" y="6494030"/>
            <a:ext cx="4065464" cy="904870"/>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«Строительство стадиона на 45000 зри-</a:t>
            </a:r>
          </a:p>
          <a:p>
            <a:r>
              <a:rPr lang="ru-RU" sz="1200" b="1" dirty="0" err="1">
                <a:solidFill>
                  <a:prstClr val="black"/>
                </a:solidFill>
                <a:cs typeface="Times New Roman" panose="02020603050405020304" pitchFamily="18" charset="0"/>
              </a:rPr>
              <a:t>тельских</a:t>
            </a:r>
            <a:r>
              <a:rPr lang="ru-RU" sz="1200" b="1" dirty="0">
                <a:solidFill>
                  <a:prstClr val="black"/>
                </a:solidFill>
                <a:cs typeface="Times New Roman" panose="02020603050405020304" pitchFamily="18" charset="0"/>
              </a:rPr>
              <a:t> мест в г. Ростов-на-Дону»</a:t>
            </a:r>
            <a:r>
              <a:rPr lang="ru-RU" sz="1200" dirty="0">
                <a:solidFill>
                  <a:prstClr val="black"/>
                </a:solidFill>
                <a:cs typeface="Times New Roman" panose="02020603050405020304" pitchFamily="18" charset="0"/>
              </a:rPr>
              <a:t>, ГК от </a:t>
            </a:r>
          </a:p>
          <a:p>
            <a:r>
              <a:rPr lang="ru-RU" sz="1200" dirty="0">
                <a:solidFill>
                  <a:prstClr val="black"/>
                </a:solidFill>
                <a:cs typeface="Times New Roman" panose="02020603050405020304" pitchFamily="18" charset="0"/>
              </a:rPr>
              <a:t>25.12.2014г. № 22-12-03 на сумму </a:t>
            </a:r>
            <a:r>
              <a:rPr lang="ru-RU" sz="1200" b="1" dirty="0">
                <a:solidFill>
                  <a:prstClr val="black"/>
                </a:solidFill>
                <a:cs typeface="Times New Roman" panose="02020603050405020304" pitchFamily="18" charset="0"/>
              </a:rPr>
              <a:t>18 340,2</a:t>
            </a:r>
          </a:p>
          <a:p>
            <a:r>
              <a:rPr lang="ru-RU" sz="1200" dirty="0">
                <a:solidFill>
                  <a:prstClr val="black"/>
                </a:solidFill>
                <a:cs typeface="Times New Roman" panose="02020603050405020304" pitchFamily="18" charset="0"/>
              </a:rPr>
              <a:t>млн. руб. </a:t>
            </a:r>
            <a:r>
              <a:rPr lang="ru-RU" sz="1200" i="1" dirty="0">
                <a:solidFill>
                  <a:prstClr val="black"/>
                </a:solidFill>
                <a:cs typeface="Times New Roman" panose="02020603050405020304" pitchFamily="18" charset="0"/>
              </a:rPr>
              <a:t>(срок исполнения – 31.03.2018г.)</a:t>
            </a:r>
            <a:r>
              <a:rPr lang="ru-RU" sz="1200" dirty="0">
                <a:solidFill>
                  <a:prstClr val="black"/>
                </a:solidFill>
                <a:cs typeface="Times New Roman" panose="02020603050405020304" pitchFamily="18" charset="0"/>
              </a:rPr>
              <a:t> </a:t>
            </a:r>
          </a:p>
        </p:txBody>
      </p:sp>
      <p:sp>
        <p:nvSpPr>
          <p:cNvPr id="79" name="Прямоугольник 78"/>
          <p:cNvSpPr/>
          <p:nvPr/>
        </p:nvSpPr>
        <p:spPr>
          <a:xfrm>
            <a:off x="1712302" y="5492312"/>
            <a:ext cx="4086287" cy="885555"/>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«Строительство стадиона на 45000 зри-</a:t>
            </a:r>
          </a:p>
          <a:p>
            <a:r>
              <a:rPr lang="ru-RU" sz="1200" b="1" dirty="0" err="1">
                <a:solidFill>
                  <a:prstClr val="black"/>
                </a:solidFill>
                <a:cs typeface="Times New Roman" panose="02020603050405020304" pitchFamily="18" charset="0"/>
              </a:rPr>
              <a:t>тельских</a:t>
            </a:r>
            <a:r>
              <a:rPr lang="ru-RU" sz="1200" b="1" dirty="0">
                <a:solidFill>
                  <a:prstClr val="black"/>
                </a:solidFill>
                <a:cs typeface="Times New Roman" panose="02020603050405020304" pitchFamily="18" charset="0"/>
              </a:rPr>
              <a:t> мест, г. Саранск»</a:t>
            </a:r>
            <a:r>
              <a:rPr lang="ru-RU" sz="1200" dirty="0">
                <a:solidFill>
                  <a:prstClr val="black"/>
                </a:solidFill>
                <a:cs typeface="Times New Roman" panose="02020603050405020304" pitchFamily="18" charset="0"/>
              </a:rPr>
              <a:t>, ГК от 22.12.</a:t>
            </a:r>
          </a:p>
          <a:p>
            <a:r>
              <a:rPr lang="ru-RU" sz="1200" dirty="0">
                <a:solidFill>
                  <a:prstClr val="black"/>
                </a:solidFill>
                <a:cs typeface="Times New Roman" panose="02020603050405020304" pitchFamily="18" charset="0"/>
              </a:rPr>
              <a:t>2014г. № 22-12-02 на сумму </a:t>
            </a:r>
            <a:r>
              <a:rPr lang="ru-RU" sz="1200" b="1" dirty="0">
                <a:solidFill>
                  <a:prstClr val="black"/>
                </a:solidFill>
                <a:cs typeface="Times New Roman" panose="02020603050405020304" pitchFamily="18" charset="0"/>
              </a:rPr>
              <a:t>15 215,7 </a:t>
            </a:r>
          </a:p>
          <a:p>
            <a:r>
              <a:rPr lang="ru-RU" sz="1200" dirty="0" err="1">
                <a:solidFill>
                  <a:prstClr val="black"/>
                </a:solidFill>
                <a:cs typeface="Times New Roman" panose="02020603050405020304" pitchFamily="18" charset="0"/>
              </a:rPr>
              <a:t>млн.руб</a:t>
            </a:r>
            <a:r>
              <a:rPr lang="ru-RU" sz="1200" dirty="0">
                <a:solidFill>
                  <a:prstClr val="black"/>
                </a:solidFill>
                <a:cs typeface="Times New Roman" panose="02020603050405020304" pitchFamily="18" charset="0"/>
              </a:rPr>
              <a:t>.</a:t>
            </a:r>
            <a:r>
              <a:rPr lang="ru-RU" sz="1200" i="1" dirty="0">
                <a:solidFill>
                  <a:prstClr val="black"/>
                </a:solidFill>
                <a:cs typeface="Times New Roman" panose="02020603050405020304" pitchFamily="18" charset="0"/>
              </a:rPr>
              <a:t>(срок исполнения – 31.05.2018г.)</a:t>
            </a:r>
            <a:endParaRPr lang="ru-RU" sz="1200" dirty="0">
              <a:solidFill>
                <a:prstClr val="black"/>
              </a:solidFill>
              <a:cs typeface="Times New Roman" panose="02020603050405020304" pitchFamily="18" charset="0"/>
            </a:endParaRPr>
          </a:p>
        </p:txBody>
      </p:sp>
      <p:pic>
        <p:nvPicPr>
          <p:cNvPr id="1030" name="Picture 6" descr="C:\Users\3523\Desktop\СТАДИОНЫ\STADION саранск.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8013" y="5492316"/>
            <a:ext cx="784829" cy="885550"/>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sp>
        <p:nvSpPr>
          <p:cNvPr id="78" name="Прямоугольник 77"/>
          <p:cNvSpPr/>
          <p:nvPr/>
        </p:nvSpPr>
        <p:spPr>
          <a:xfrm>
            <a:off x="1729332" y="4491327"/>
            <a:ext cx="4098536" cy="892555"/>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«Строительство стадиона на 35000 зритель-</a:t>
            </a:r>
          </a:p>
          <a:p>
            <a:r>
              <a:rPr lang="ru-RU" sz="1200" b="1" dirty="0" err="1">
                <a:solidFill>
                  <a:prstClr val="black"/>
                </a:solidFill>
                <a:cs typeface="Times New Roman" panose="02020603050405020304" pitchFamily="18" charset="0"/>
              </a:rPr>
              <a:t>ных</a:t>
            </a:r>
            <a:r>
              <a:rPr lang="ru-RU" sz="1200" b="1" dirty="0">
                <a:solidFill>
                  <a:prstClr val="black"/>
                </a:solidFill>
                <a:cs typeface="Times New Roman" panose="02020603050405020304" pitchFamily="18" charset="0"/>
              </a:rPr>
              <a:t> мест в г. Калининград»</a:t>
            </a:r>
            <a:r>
              <a:rPr lang="ru-RU" sz="1200" dirty="0">
                <a:solidFill>
                  <a:prstClr val="black"/>
                </a:solidFill>
                <a:cs typeface="Times New Roman" panose="02020603050405020304" pitchFamily="18" charset="0"/>
              </a:rPr>
              <a:t>, ГК от 07.12.</a:t>
            </a:r>
          </a:p>
          <a:p>
            <a:r>
              <a:rPr lang="ru-RU" sz="1200" dirty="0">
                <a:solidFill>
                  <a:prstClr val="black"/>
                </a:solidFill>
                <a:cs typeface="Times New Roman" panose="02020603050405020304" pitchFamily="18" charset="0"/>
              </a:rPr>
              <a:t>2015г. № 3-2-5/21 на сумму </a:t>
            </a:r>
            <a:r>
              <a:rPr lang="ru-RU" sz="1200" b="1" dirty="0">
                <a:solidFill>
                  <a:prstClr val="black"/>
                </a:solidFill>
                <a:cs typeface="Times New Roman" panose="02020603050405020304" pitchFamily="18" charset="0"/>
              </a:rPr>
              <a:t>17 362,3</a:t>
            </a:r>
          </a:p>
          <a:p>
            <a:r>
              <a:rPr lang="ru-RU" sz="1200" dirty="0" err="1">
                <a:solidFill>
                  <a:prstClr val="black"/>
                </a:solidFill>
                <a:cs typeface="Times New Roman" panose="02020603050405020304" pitchFamily="18" charset="0"/>
              </a:rPr>
              <a:t>млн.руб</a:t>
            </a:r>
            <a:r>
              <a:rPr lang="ru-RU" sz="1200" dirty="0">
                <a:solidFill>
                  <a:prstClr val="black"/>
                </a:solidFill>
                <a:cs typeface="Times New Roman" panose="02020603050405020304" pitchFamily="18" charset="0"/>
              </a:rPr>
              <a:t>.</a:t>
            </a:r>
            <a:r>
              <a:rPr lang="ru-RU" sz="1200" i="1" dirty="0">
                <a:solidFill>
                  <a:prstClr val="black"/>
                </a:solidFill>
                <a:cs typeface="Times New Roman" panose="02020603050405020304" pitchFamily="18" charset="0"/>
              </a:rPr>
              <a:t>(срок исполнения – 31.05.2018г.)</a:t>
            </a:r>
            <a:endParaRPr lang="ru-RU" sz="1200" dirty="0">
              <a:solidFill>
                <a:prstClr val="black"/>
              </a:solidFill>
              <a:cs typeface="Times New Roman" panose="02020603050405020304" pitchFamily="18" charset="0"/>
            </a:endParaRPr>
          </a:p>
        </p:txBody>
      </p:sp>
      <p:sp>
        <p:nvSpPr>
          <p:cNvPr id="77" name="Прямоугольник 76"/>
          <p:cNvSpPr/>
          <p:nvPr/>
        </p:nvSpPr>
        <p:spPr>
          <a:xfrm>
            <a:off x="1729337" y="3442273"/>
            <a:ext cx="4358205" cy="941662"/>
          </a:xfrm>
          <a:prstGeom prst="rect">
            <a:avLst/>
          </a:prstGeom>
          <a:solidFill>
            <a:schemeClr val="accent5">
              <a:lumMod val="40000"/>
              <a:lumOff val="60000"/>
              <a:alpha val="59000"/>
            </a:schemeClr>
          </a:solidFill>
          <a:ln>
            <a:solidFill>
              <a:schemeClr val="accent1">
                <a:lumMod val="50000"/>
              </a:schemeClr>
            </a:solid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r>
              <a:rPr lang="ru-RU" sz="1200" b="1" dirty="0">
                <a:solidFill>
                  <a:prstClr val="black"/>
                </a:solidFill>
                <a:cs typeface="Times New Roman" panose="02020603050405020304" pitchFamily="18" charset="0"/>
              </a:rPr>
              <a:t>«Строительство стадиона на 45000 зрительских </a:t>
            </a:r>
          </a:p>
          <a:p>
            <a:r>
              <a:rPr lang="ru-RU" sz="1200" b="1" dirty="0">
                <a:solidFill>
                  <a:prstClr val="black"/>
                </a:solidFill>
                <a:cs typeface="Times New Roman" panose="02020603050405020304" pitchFamily="18" charset="0"/>
              </a:rPr>
              <a:t>мест в г. Нижний Новгород»</a:t>
            </a:r>
            <a:r>
              <a:rPr lang="ru-RU" sz="1200" dirty="0">
                <a:solidFill>
                  <a:prstClr val="black"/>
                </a:solidFill>
                <a:cs typeface="Times New Roman" panose="02020603050405020304" pitchFamily="18" charset="0"/>
              </a:rPr>
              <a:t>, ГК от 22.12.2014г.</a:t>
            </a:r>
          </a:p>
          <a:p>
            <a:r>
              <a:rPr lang="ru-RU" sz="1200" dirty="0">
                <a:solidFill>
                  <a:prstClr val="black"/>
                </a:solidFill>
                <a:cs typeface="Times New Roman" panose="02020603050405020304" pitchFamily="18" charset="0"/>
              </a:rPr>
              <a:t>№ 22-12-01 на сумму </a:t>
            </a:r>
            <a:r>
              <a:rPr lang="ru-RU" sz="1200" b="1" dirty="0">
                <a:solidFill>
                  <a:prstClr val="black"/>
                </a:solidFill>
                <a:cs typeface="Times New Roman" panose="02020603050405020304" pitchFamily="18" charset="0"/>
              </a:rPr>
              <a:t>16 734,7</a:t>
            </a:r>
            <a:r>
              <a:rPr lang="ru-RU" sz="1200" dirty="0">
                <a:solidFill>
                  <a:prstClr val="black"/>
                </a:solidFill>
                <a:cs typeface="Times New Roman" panose="02020603050405020304" pitchFamily="18" charset="0"/>
              </a:rPr>
              <a:t> млн. руб. </a:t>
            </a:r>
          </a:p>
          <a:p>
            <a:r>
              <a:rPr lang="ru-RU" sz="1200" i="1" dirty="0">
                <a:solidFill>
                  <a:prstClr val="black"/>
                </a:solidFill>
                <a:cs typeface="Times New Roman" panose="02020603050405020304" pitchFamily="18" charset="0"/>
              </a:rPr>
              <a:t>(срок исполнения – 31.05.2018г.)</a:t>
            </a:r>
          </a:p>
        </p:txBody>
      </p:sp>
      <p:sp>
        <p:nvSpPr>
          <p:cNvPr id="76" name="Прямоугольник 75"/>
          <p:cNvSpPr/>
          <p:nvPr/>
        </p:nvSpPr>
        <p:spPr bwMode="auto">
          <a:xfrm>
            <a:off x="8455954" y="6131099"/>
            <a:ext cx="4416789" cy="331312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07833" tIns="53918" rIns="107833" bIns="53918" anchor="ctr"/>
          <a:lstStyle/>
          <a:p>
            <a:pPr algn="ctr" defTabSz="1508097">
              <a:defRPr/>
            </a:pPr>
            <a:r>
              <a:rPr lang="ru-RU" altLang="ru-RU" sz="1300" b="1" dirty="0">
                <a:solidFill>
                  <a:prstClr val="black"/>
                </a:solidFill>
                <a:cs typeface="Times New Roman" panose="02020603050405020304" pitchFamily="18" charset="0"/>
              </a:rPr>
              <a:t>                  </a:t>
            </a:r>
          </a:p>
          <a:p>
            <a:pPr algn="ctr" defTabSz="1508097">
              <a:defRPr/>
            </a:pPr>
            <a:endParaRPr lang="ru-RU" altLang="ru-RU" sz="1300" b="1" dirty="0">
              <a:solidFill>
                <a:prstClr val="black"/>
              </a:solidFill>
              <a:cs typeface="Times New Roman" panose="02020603050405020304" pitchFamily="18" charset="0"/>
            </a:endParaRPr>
          </a:p>
          <a:p>
            <a:pPr algn="ctr" defTabSz="1508097">
              <a:defRPr/>
            </a:pPr>
            <a:r>
              <a:rPr lang="ru-RU" altLang="ru-RU" sz="1300" b="1" dirty="0">
                <a:solidFill>
                  <a:prstClr val="black"/>
                </a:solidFill>
                <a:cs typeface="Times New Roman" panose="02020603050405020304" pitchFamily="18" charset="0"/>
              </a:rPr>
              <a:t>  </a:t>
            </a:r>
          </a:p>
          <a:p>
            <a:pPr algn="ctr" defTabSz="1508097">
              <a:defRPr/>
            </a:pPr>
            <a:endParaRPr lang="ru-RU" altLang="ru-RU" sz="1300" b="1" dirty="0">
              <a:solidFill>
                <a:prstClr val="black"/>
              </a:solidFill>
              <a:cs typeface="Times New Roman" panose="02020603050405020304" pitchFamily="18" charset="0"/>
            </a:endParaRPr>
          </a:p>
          <a:p>
            <a:pPr algn="ctr" defTabSz="1508097">
              <a:defRPr/>
            </a:pPr>
            <a:r>
              <a:rPr lang="ru-RU" altLang="ru-RU" sz="1300" b="1" dirty="0">
                <a:solidFill>
                  <a:prstClr val="black"/>
                </a:solidFill>
                <a:cs typeface="Times New Roman" panose="02020603050405020304" pitchFamily="18" charset="0"/>
              </a:rPr>
              <a:t>                           </a:t>
            </a:r>
          </a:p>
          <a:p>
            <a:pPr algn="ctr" defTabSz="1508097">
              <a:defRPr/>
            </a:pPr>
            <a:r>
              <a:rPr lang="ru-RU" altLang="ru-RU" sz="1400" b="1" dirty="0">
                <a:solidFill>
                  <a:prstClr val="black"/>
                </a:solidFill>
                <a:cs typeface="Times New Roman" panose="02020603050405020304" pitchFamily="18" charset="0"/>
              </a:rPr>
              <a:t>                            ОСОБЕННОСТИ </a:t>
            </a:r>
          </a:p>
          <a:p>
            <a:pPr algn="ctr" defTabSz="1508097">
              <a:defRPr/>
            </a:pPr>
            <a:r>
              <a:rPr lang="ru-RU" altLang="ru-RU" sz="1400" b="1" dirty="0">
                <a:solidFill>
                  <a:prstClr val="black"/>
                </a:solidFill>
                <a:cs typeface="Times New Roman" panose="02020603050405020304" pitchFamily="18" charset="0"/>
              </a:rPr>
              <a:t>                              КАЗНАЧЕЙСКОГО СОПРОВОЖДЕНИЯ</a:t>
            </a:r>
          </a:p>
          <a:p>
            <a:pPr algn="ctr" defTabSz="1508097">
              <a:defRPr/>
            </a:pPr>
            <a:endParaRPr lang="ru-RU" altLang="ru-RU" sz="1300" b="1" dirty="0">
              <a:solidFill>
                <a:prstClr val="black"/>
              </a:solidFill>
              <a:cs typeface="Times New Roman" panose="02020603050405020304" pitchFamily="18" charset="0"/>
            </a:endParaRPr>
          </a:p>
          <a:p>
            <a:pPr algn="r" defTabSz="1508097">
              <a:defRPr/>
            </a:pPr>
            <a:r>
              <a:rPr lang="ru-RU" sz="1300" dirty="0">
                <a:solidFill>
                  <a:prstClr val="black"/>
                </a:solidFill>
                <a:ea typeface="Open Sans Condensed Light" pitchFamily="34" charset="0"/>
                <a:cs typeface="Times New Roman" panose="02020603050405020304" pitchFamily="18" charset="0"/>
              </a:rPr>
              <a:t>Осуществление контроля за соответствием </a:t>
            </a:r>
          </a:p>
          <a:p>
            <a:pPr algn="r" defTabSz="1508097">
              <a:defRPr/>
            </a:pPr>
            <a:r>
              <a:rPr lang="ru-RU" sz="1300" b="1" dirty="0">
                <a:solidFill>
                  <a:prstClr val="black"/>
                </a:solidFill>
                <a:ea typeface="Open Sans Condensed Light" pitchFamily="34" charset="0"/>
                <a:cs typeface="Times New Roman" panose="02020603050405020304" pitchFamily="18" charset="0"/>
              </a:rPr>
              <a:t>информации</a:t>
            </a:r>
            <a:r>
              <a:rPr lang="ru-RU" sz="1300" dirty="0">
                <a:solidFill>
                  <a:prstClr val="black"/>
                </a:solidFill>
                <a:ea typeface="Open Sans Condensed Light" pitchFamily="34" charset="0"/>
                <a:cs typeface="Times New Roman" panose="02020603050405020304" pitchFamily="18" charset="0"/>
              </a:rPr>
              <a:t>, содержащейся в документах, </a:t>
            </a:r>
          </a:p>
          <a:p>
            <a:pPr algn="r" defTabSz="1508097">
              <a:defRPr/>
            </a:pPr>
            <a:r>
              <a:rPr lang="ru-RU" sz="1300" dirty="0">
                <a:solidFill>
                  <a:prstClr val="black"/>
                </a:solidFill>
                <a:ea typeface="Open Sans Condensed Light" pitchFamily="34" charset="0"/>
                <a:cs typeface="Times New Roman" panose="02020603050405020304" pitchFamily="18" charset="0"/>
              </a:rPr>
              <a:t>предоставляемых для санкционирования </a:t>
            </a:r>
          </a:p>
          <a:p>
            <a:pPr algn="r" defTabSz="1508097">
              <a:defRPr/>
            </a:pPr>
            <a:r>
              <a:rPr lang="ru-RU" sz="1300" dirty="0">
                <a:solidFill>
                  <a:prstClr val="black"/>
                </a:solidFill>
                <a:ea typeface="Open Sans Condensed Light" pitchFamily="34" charset="0"/>
                <a:cs typeface="Times New Roman" panose="02020603050405020304" pitchFamily="18" charset="0"/>
              </a:rPr>
              <a:t>операций, </a:t>
            </a:r>
            <a:r>
              <a:rPr lang="ru-RU" sz="1300" b="1" dirty="0">
                <a:solidFill>
                  <a:prstClr val="black"/>
                </a:solidFill>
                <a:ea typeface="Open Sans Condensed Light" pitchFamily="34" charset="0"/>
                <a:cs typeface="Times New Roman" panose="02020603050405020304" pitchFamily="18" charset="0"/>
              </a:rPr>
              <a:t>условиям государственного </a:t>
            </a:r>
          </a:p>
          <a:p>
            <a:pPr algn="r" defTabSz="1508097">
              <a:defRPr/>
            </a:pPr>
            <a:r>
              <a:rPr lang="ru-RU" sz="1300" b="1" dirty="0">
                <a:solidFill>
                  <a:prstClr val="black"/>
                </a:solidFill>
                <a:ea typeface="Open Sans Condensed Light" pitchFamily="34" charset="0"/>
                <a:cs typeface="Times New Roman" panose="02020603050405020304" pitchFamily="18" charset="0"/>
              </a:rPr>
              <a:t>Контракта </a:t>
            </a:r>
            <a:r>
              <a:rPr lang="ru-RU" sz="1300" dirty="0">
                <a:solidFill>
                  <a:prstClr val="black"/>
                </a:solidFill>
                <a:ea typeface="Open Sans Condensed Light" pitchFamily="34" charset="0"/>
                <a:cs typeface="Times New Roman" panose="02020603050405020304" pitchFamily="18" charset="0"/>
              </a:rPr>
              <a:t>(контракта, договора) в части </a:t>
            </a:r>
            <a:r>
              <a:rPr lang="ru-RU" sz="1300" b="1" dirty="0">
                <a:solidFill>
                  <a:prstClr val="black"/>
                </a:solidFill>
                <a:ea typeface="Open Sans Condensed Light" pitchFamily="34" charset="0"/>
                <a:cs typeface="Times New Roman" panose="02020603050405020304" pitchFamily="18" charset="0"/>
              </a:rPr>
              <a:t>сроков</a:t>
            </a:r>
            <a:r>
              <a:rPr lang="ru-RU" sz="1300" dirty="0">
                <a:solidFill>
                  <a:prstClr val="black"/>
                </a:solidFill>
                <a:ea typeface="Open Sans Condensed Light" pitchFamily="34" charset="0"/>
                <a:cs typeface="Times New Roman" panose="02020603050405020304" pitchFamily="18" charset="0"/>
              </a:rPr>
              <a:t> </a:t>
            </a:r>
          </a:p>
          <a:p>
            <a:pPr algn="r" defTabSz="1508097">
              <a:defRPr/>
            </a:pPr>
            <a:r>
              <a:rPr lang="ru-RU" sz="1300" dirty="0">
                <a:solidFill>
                  <a:prstClr val="black"/>
                </a:solidFill>
                <a:ea typeface="Open Sans Condensed Light" pitchFamily="34" charset="0"/>
                <a:cs typeface="Times New Roman" panose="02020603050405020304" pitchFamily="18" charset="0"/>
              </a:rPr>
              <a:t>поставки товаров (выполнения работ, оказания </a:t>
            </a:r>
          </a:p>
          <a:p>
            <a:pPr algn="r" defTabSz="1508097">
              <a:defRPr/>
            </a:pPr>
            <a:r>
              <a:rPr lang="ru-RU" sz="1300" dirty="0">
                <a:solidFill>
                  <a:prstClr val="black"/>
                </a:solidFill>
                <a:ea typeface="Open Sans Condensed Light" pitchFamily="34" charset="0"/>
                <a:cs typeface="Times New Roman" panose="02020603050405020304" pitchFamily="18" charset="0"/>
              </a:rPr>
              <a:t>услуг), </a:t>
            </a:r>
            <a:r>
              <a:rPr lang="ru-RU" sz="1300" b="1" dirty="0">
                <a:solidFill>
                  <a:prstClr val="black"/>
                </a:solidFill>
                <a:ea typeface="Open Sans Condensed Light" pitchFamily="34" charset="0"/>
                <a:cs typeface="Times New Roman" panose="02020603050405020304" pitchFamily="18" charset="0"/>
              </a:rPr>
              <a:t>количества</a:t>
            </a:r>
            <a:r>
              <a:rPr lang="ru-RU" sz="1300" dirty="0">
                <a:solidFill>
                  <a:prstClr val="black"/>
                </a:solidFill>
                <a:ea typeface="Open Sans Condensed Light" pitchFamily="34" charset="0"/>
                <a:cs typeface="Times New Roman" panose="02020603050405020304" pitchFamily="18" charset="0"/>
              </a:rPr>
              <a:t> товаров (объема работ, услуг).</a:t>
            </a:r>
          </a:p>
          <a:p>
            <a:pPr algn="r" defTabSz="1508097">
              <a:defRPr/>
            </a:pPr>
            <a:endParaRPr lang="ru-RU" sz="1300" dirty="0">
              <a:solidFill>
                <a:prstClr val="black"/>
              </a:solidFill>
              <a:ea typeface="Open Sans Condensed Light" pitchFamily="34" charset="0"/>
              <a:cs typeface="Times New Roman" panose="02020603050405020304" pitchFamily="18" charset="0"/>
            </a:endParaRPr>
          </a:p>
          <a:p>
            <a:pPr algn="r" defTabSz="1508097">
              <a:defRPr/>
            </a:pPr>
            <a:endParaRPr lang="ru-RU" sz="1300" dirty="0">
              <a:solidFill>
                <a:prstClr val="black"/>
              </a:solidFill>
              <a:ea typeface="Open Sans Condensed Light" pitchFamily="34" charset="0"/>
              <a:cs typeface="Times New Roman" panose="02020603050405020304" pitchFamily="18" charset="0"/>
            </a:endParaRPr>
          </a:p>
          <a:p>
            <a:pPr algn="r" defTabSz="1508097">
              <a:defRPr/>
            </a:pPr>
            <a:endParaRPr lang="ru-RU" sz="1300" dirty="0">
              <a:solidFill>
                <a:prstClr val="black"/>
              </a:solidFill>
              <a:ea typeface="Open Sans Condensed Light" pitchFamily="34" charset="0"/>
              <a:cs typeface="Times New Roman" panose="02020603050405020304" pitchFamily="18" charset="0"/>
            </a:endParaRPr>
          </a:p>
          <a:p>
            <a:pPr algn="r" defTabSz="1508097">
              <a:defRPr/>
            </a:pPr>
            <a:endParaRPr lang="ru-RU" sz="1300" dirty="0">
              <a:solidFill>
                <a:prstClr val="black"/>
              </a:solidFill>
              <a:ea typeface="Open Sans Condensed Light" pitchFamily="34" charset="0"/>
              <a:cs typeface="Times New Roman" panose="02020603050405020304" pitchFamily="18" charset="0"/>
            </a:endParaRPr>
          </a:p>
          <a:p>
            <a:pPr algn="r" defTabSz="1508097">
              <a:defRPr/>
            </a:pPr>
            <a:endParaRPr lang="ru-RU" sz="1300" dirty="0">
              <a:solidFill>
                <a:prstClr val="black"/>
              </a:solidFill>
              <a:ea typeface="Open Sans Condensed Light" pitchFamily="34" charset="0"/>
              <a:cs typeface="Times New Roman" panose="02020603050405020304" pitchFamily="18" charset="0"/>
            </a:endParaRPr>
          </a:p>
          <a:p>
            <a:pPr algn="r" defTabSz="1508097">
              <a:defRPr/>
            </a:pPr>
            <a:endParaRPr lang="ru-RU" sz="1300" dirty="0">
              <a:solidFill>
                <a:prstClr val="black"/>
              </a:solidFill>
              <a:ea typeface="Open Sans Condensed Light" pitchFamily="34" charset="0"/>
              <a:cs typeface="Times New Roman" panose="02020603050405020304" pitchFamily="18" charset="0"/>
            </a:endParaRPr>
          </a:p>
          <a:p>
            <a:pPr algn="r" defTabSz="1508097">
              <a:defRPr/>
            </a:pPr>
            <a:endParaRPr lang="ru-RU" sz="1300" dirty="0">
              <a:solidFill>
                <a:prstClr val="black"/>
              </a:solidFill>
              <a:ea typeface="Open Sans Condensed Light" pitchFamily="34" charset="0"/>
              <a:cs typeface="Times New Roman" panose="02020603050405020304" pitchFamily="18" charset="0"/>
            </a:endParaRPr>
          </a:p>
        </p:txBody>
      </p:sp>
      <p:sp>
        <p:nvSpPr>
          <p:cNvPr id="74" name="Прямоугольник 73"/>
          <p:cNvSpPr/>
          <p:nvPr/>
        </p:nvSpPr>
        <p:spPr>
          <a:xfrm>
            <a:off x="1059945" y="1086607"/>
            <a:ext cx="10842525" cy="671502"/>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833" tIns="53918" rIns="107833" bIns="53918" anchor="ctr"/>
          <a:lstStyle/>
          <a:p>
            <a:pPr algn="ctr">
              <a:defRPr/>
            </a:pPr>
            <a:r>
              <a:rPr lang="ru-RU" sz="2000" i="1" dirty="0">
                <a:solidFill>
                  <a:prstClr val="black"/>
                </a:solidFill>
                <a:latin typeface="Times New Roman" panose="02020603050405020304" pitchFamily="18" charset="0"/>
                <a:ea typeface="Open Sans Condensed Light" charset="0"/>
                <a:cs typeface="Times New Roman" panose="02020603050405020304" pitchFamily="18" charset="0"/>
              </a:rPr>
              <a:t>Поручение Первого заместителя Председателя Правительства Российской Федерации </a:t>
            </a:r>
            <a:endParaRPr lang="ru-RU" sz="2000" i="1" dirty="0">
              <a:solidFill>
                <a:prstClr val="black"/>
              </a:solidFill>
              <a:latin typeface="Times New Roman" panose="02020603050405020304" pitchFamily="18" charset="0"/>
              <a:ea typeface="Open Sans Condensed Light" charset="0"/>
              <a:cs typeface="Times New Roman" panose="02020603050405020304" pitchFamily="18" charset="0"/>
            </a:endParaRPr>
          </a:p>
          <a:p>
            <a:pPr algn="ctr">
              <a:defRPr/>
            </a:pPr>
            <a:r>
              <a:rPr lang="ru-RU" sz="2000" i="1" dirty="0">
                <a:solidFill>
                  <a:prstClr val="black"/>
                </a:solidFill>
                <a:latin typeface="Times New Roman" panose="02020603050405020304" pitchFamily="18" charset="0"/>
                <a:ea typeface="Open Sans Condensed Light" charset="0"/>
                <a:cs typeface="Times New Roman" panose="02020603050405020304" pitchFamily="18" charset="0"/>
              </a:rPr>
              <a:t>И.И</a:t>
            </a:r>
            <a:r>
              <a:rPr lang="ru-RU" sz="2000" i="1" dirty="0">
                <a:solidFill>
                  <a:prstClr val="black"/>
                </a:solidFill>
                <a:latin typeface="Times New Roman" panose="02020603050405020304" pitchFamily="18" charset="0"/>
                <a:ea typeface="Open Sans Condensed Light" charset="0"/>
                <a:cs typeface="Times New Roman" panose="02020603050405020304" pitchFamily="18" charset="0"/>
              </a:rPr>
              <a:t>. Шувалова от 11 августа 2016 г. № ИШ-П12-4802 </a:t>
            </a:r>
          </a:p>
        </p:txBody>
      </p:sp>
      <p:grpSp>
        <p:nvGrpSpPr>
          <p:cNvPr id="24" name="Группа 23"/>
          <p:cNvGrpSpPr/>
          <p:nvPr/>
        </p:nvGrpSpPr>
        <p:grpSpPr>
          <a:xfrm>
            <a:off x="4187242" y="2220786"/>
            <a:ext cx="5752832" cy="7408789"/>
            <a:chOff x="2092500" y="559428"/>
            <a:chExt cx="6955433" cy="6350385"/>
          </a:xfrm>
        </p:grpSpPr>
        <p:sp>
          <p:nvSpPr>
            <p:cNvPr id="25" name="Пирог 24"/>
            <p:cNvSpPr/>
            <p:nvPr/>
          </p:nvSpPr>
          <p:spPr>
            <a:xfrm>
              <a:off x="2463758" y="559428"/>
              <a:ext cx="6584175" cy="6350385"/>
            </a:xfrm>
            <a:prstGeom prst="pie">
              <a:avLst>
                <a:gd name="adj1" fmla="val 10028574"/>
                <a:gd name="adj2" fmla="val 13214160"/>
              </a:avLst>
            </a:prstGeom>
            <a:solidFill>
              <a:srgbClr val="8497B0"/>
            </a:solidFill>
            <a:ln w="38100">
              <a:solidFill>
                <a:schemeClr val="bg1"/>
              </a:solidFill>
            </a:ln>
            <a:effectLst>
              <a:outerShdw blurRad="50800" dist="38100" dir="2700000" algn="tl"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6" name="Пирог 4"/>
            <p:cNvSpPr/>
            <p:nvPr/>
          </p:nvSpPr>
          <p:spPr>
            <a:xfrm>
              <a:off x="2092500" y="2252083"/>
              <a:ext cx="2167509" cy="10982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1048376">
                <a:lnSpc>
                  <a:spcPct val="90000"/>
                </a:lnSpc>
                <a:spcAft>
                  <a:spcPct val="35000"/>
                </a:spcAft>
              </a:pPr>
              <a:r>
                <a:rPr lang="ru-RU" sz="1400" b="1" dirty="0">
                  <a:solidFill>
                    <a:prstClr val="white"/>
                  </a:solidFill>
                  <a:effectLst>
                    <a:outerShdw blurRad="38100" dist="38100" dir="2700000" algn="tl">
                      <a:srgbClr val="000000">
                        <a:alpha val="43137"/>
                      </a:srgbClr>
                    </a:outerShdw>
                  </a:effectLst>
                  <a:latin typeface="Calibri Light"/>
                </a:rPr>
                <a:t>Ростов</a:t>
              </a:r>
              <a:endParaRPr lang="en-US" sz="1400" b="1" dirty="0">
                <a:solidFill>
                  <a:prstClr val="white"/>
                </a:solidFill>
                <a:effectLst>
                  <a:outerShdw blurRad="38100" dist="38100" dir="2700000" algn="tl">
                    <a:srgbClr val="000000">
                      <a:alpha val="43137"/>
                    </a:srgbClr>
                  </a:outerShdw>
                </a:effectLst>
                <a:latin typeface="Calibri Light"/>
              </a:endParaRPr>
            </a:p>
            <a:p>
              <a:pPr algn="ctr" defTabSz="1048376">
                <a:lnSpc>
                  <a:spcPct val="90000"/>
                </a:lnSpc>
                <a:spcAft>
                  <a:spcPct val="35000"/>
                </a:spcAft>
              </a:pPr>
              <a:r>
                <a:rPr lang="en-US" sz="1400" b="1" dirty="0">
                  <a:solidFill>
                    <a:prstClr val="white"/>
                  </a:solidFill>
                  <a:effectLst>
                    <a:outerShdw blurRad="38100" dist="38100" dir="2700000" algn="tl">
                      <a:srgbClr val="000000">
                        <a:alpha val="43137"/>
                      </a:srgbClr>
                    </a:outerShdw>
                  </a:effectLst>
                  <a:latin typeface="Calibri Light"/>
                </a:rPr>
                <a:t>-</a:t>
              </a:r>
              <a:r>
                <a:rPr lang="ru-RU" sz="1400" b="1" dirty="0">
                  <a:solidFill>
                    <a:prstClr val="white"/>
                  </a:solidFill>
                  <a:effectLst>
                    <a:outerShdw blurRad="38100" dist="38100" dir="2700000" algn="tl">
                      <a:srgbClr val="000000">
                        <a:alpha val="43137"/>
                      </a:srgbClr>
                    </a:outerShdw>
                  </a:effectLst>
                  <a:latin typeface="Calibri Light"/>
                </a:rPr>
                <a:t>на Дону</a:t>
              </a:r>
            </a:p>
          </p:txBody>
        </p:sp>
      </p:grpSp>
      <p:grpSp>
        <p:nvGrpSpPr>
          <p:cNvPr id="13" name="Группа 12"/>
          <p:cNvGrpSpPr/>
          <p:nvPr/>
        </p:nvGrpSpPr>
        <p:grpSpPr>
          <a:xfrm>
            <a:off x="4421512" y="2379677"/>
            <a:ext cx="5371482" cy="7011544"/>
            <a:chOff x="2318603" y="393227"/>
            <a:chExt cx="6479994" cy="6479994"/>
          </a:xfrm>
        </p:grpSpPr>
        <p:sp>
          <p:nvSpPr>
            <p:cNvPr id="16" name="Пирог 15"/>
            <p:cNvSpPr/>
            <p:nvPr/>
          </p:nvSpPr>
          <p:spPr>
            <a:xfrm>
              <a:off x="2318603" y="393227"/>
              <a:ext cx="6479994" cy="6479994"/>
            </a:xfrm>
            <a:prstGeom prst="pie">
              <a:avLst>
                <a:gd name="adj1" fmla="val 771428"/>
                <a:gd name="adj2" fmla="val 3857143"/>
              </a:avLst>
            </a:prstGeom>
            <a:solidFill>
              <a:schemeClr val="accent1">
                <a:lumMod val="60000"/>
                <a:lumOff val="40000"/>
                <a:alpha val="90000"/>
              </a:schemeClr>
            </a:solidFill>
            <a:ln w="38100">
              <a:solidFill>
                <a:schemeClr val="bg1"/>
              </a:solidFill>
            </a:ln>
            <a:effectLst>
              <a:outerShdw blurRad="50800" dist="38100" dir="2700000" algn="tl" rotWithShape="0">
                <a:prstClr val="black">
                  <a:alpha val="40000"/>
                </a:prstClr>
              </a:outerShdw>
            </a:effectLst>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7" name="Пирог 4"/>
            <p:cNvSpPr/>
            <p:nvPr/>
          </p:nvSpPr>
          <p:spPr>
            <a:xfrm>
              <a:off x="6108781" y="3746522"/>
              <a:ext cx="2168351" cy="12686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1100795">
                <a:lnSpc>
                  <a:spcPct val="90000"/>
                </a:lnSpc>
                <a:spcAft>
                  <a:spcPct val="35000"/>
                </a:spcAft>
              </a:pPr>
              <a:r>
                <a:rPr lang="ru-RU" sz="1600" b="1" dirty="0">
                  <a:solidFill>
                    <a:prstClr val="white"/>
                  </a:solidFill>
                  <a:latin typeface="Calibri Light"/>
                </a:rPr>
                <a:t>      </a:t>
              </a:r>
              <a:r>
                <a:rPr lang="ru-RU" sz="1600" b="1" dirty="0">
                  <a:solidFill>
                    <a:prstClr val="white"/>
                  </a:solidFill>
                  <a:effectLst>
                    <a:outerShdw blurRad="38100" dist="38100" dir="2700000" algn="tl">
                      <a:srgbClr val="000000">
                        <a:alpha val="43137"/>
                      </a:srgbClr>
                    </a:outerShdw>
                  </a:effectLst>
                  <a:latin typeface="Calibri Light"/>
                </a:rPr>
                <a:t>Самара</a:t>
              </a:r>
            </a:p>
          </p:txBody>
        </p:sp>
      </p:grpSp>
      <p:grpSp>
        <p:nvGrpSpPr>
          <p:cNvPr id="18" name="Группа 17"/>
          <p:cNvGrpSpPr/>
          <p:nvPr/>
        </p:nvGrpSpPr>
        <p:grpSpPr>
          <a:xfrm>
            <a:off x="4387729" y="2553039"/>
            <a:ext cx="5427884" cy="6831164"/>
            <a:chOff x="2227995" y="453875"/>
            <a:chExt cx="6479994" cy="6479992"/>
          </a:xfrm>
        </p:grpSpPr>
        <p:sp>
          <p:nvSpPr>
            <p:cNvPr id="19" name="Пирог 18"/>
            <p:cNvSpPr/>
            <p:nvPr/>
          </p:nvSpPr>
          <p:spPr>
            <a:xfrm>
              <a:off x="2227995" y="453875"/>
              <a:ext cx="6479994" cy="6479992"/>
            </a:xfrm>
            <a:prstGeom prst="pie">
              <a:avLst>
                <a:gd name="adj1" fmla="val 3857226"/>
                <a:gd name="adj2" fmla="val 6942858"/>
              </a:avLst>
            </a:prstGeom>
            <a:solidFill>
              <a:srgbClr val="2D4F6E">
                <a:alpha val="73000"/>
              </a:srgbClr>
            </a:solidFill>
            <a:ln w="38100">
              <a:solidFill>
                <a:schemeClr val="bg1"/>
              </a:solidFill>
            </a:ln>
            <a:effectLst>
              <a:outerShdw blurRad="50800" dist="38100" dir="2700000" algn="tl" rotWithShape="0">
                <a:prstClr val="black">
                  <a:alpha val="40000"/>
                </a:prstClr>
              </a:outerShdw>
            </a:effectLst>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20" name="Пирог 4"/>
            <p:cNvSpPr/>
            <p:nvPr/>
          </p:nvSpPr>
          <p:spPr>
            <a:xfrm>
              <a:off x="4277770" y="4882746"/>
              <a:ext cx="2415403" cy="8905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1048376">
                <a:lnSpc>
                  <a:spcPct val="90000"/>
                </a:lnSpc>
                <a:spcAft>
                  <a:spcPct val="35000"/>
                </a:spcAft>
              </a:pPr>
              <a:r>
                <a:rPr lang="ru-RU" sz="1600" b="1" dirty="0">
                  <a:solidFill>
                    <a:prstClr val="white"/>
                  </a:solidFill>
                  <a:effectLst>
                    <a:outerShdw blurRad="38100" dist="38100" dir="2700000" algn="tl">
                      <a:srgbClr val="000000">
                        <a:alpha val="43137"/>
                      </a:srgbClr>
                    </a:outerShdw>
                  </a:effectLst>
                  <a:latin typeface="Calibri Light"/>
                </a:rPr>
                <a:t>Калининград</a:t>
              </a:r>
            </a:p>
          </p:txBody>
        </p:sp>
      </p:grpSp>
      <p:grpSp>
        <p:nvGrpSpPr>
          <p:cNvPr id="21" name="Группа 20"/>
          <p:cNvGrpSpPr/>
          <p:nvPr/>
        </p:nvGrpSpPr>
        <p:grpSpPr>
          <a:xfrm>
            <a:off x="4497908" y="2406842"/>
            <a:ext cx="5224473" cy="7037801"/>
            <a:chOff x="2496470" y="389293"/>
            <a:chExt cx="6514213" cy="6504262"/>
          </a:xfrm>
        </p:grpSpPr>
        <p:sp>
          <p:nvSpPr>
            <p:cNvPr id="22" name="Пирог 21"/>
            <p:cNvSpPr/>
            <p:nvPr/>
          </p:nvSpPr>
          <p:spPr>
            <a:xfrm>
              <a:off x="2496470" y="389293"/>
              <a:ext cx="6514213" cy="6504262"/>
            </a:xfrm>
            <a:prstGeom prst="pie">
              <a:avLst>
                <a:gd name="adj1" fmla="val 6942858"/>
                <a:gd name="adj2" fmla="val 10028574"/>
              </a:avLst>
            </a:prstGeom>
            <a:solidFill>
              <a:schemeClr val="tx1">
                <a:lumMod val="75000"/>
                <a:lumOff val="25000"/>
                <a:alpha val="94000"/>
              </a:schemeClr>
            </a:solidFill>
            <a:ln w="38100">
              <a:solidFill>
                <a:schemeClr val="bg1"/>
              </a:solidFill>
            </a:ln>
            <a:effectLst>
              <a:outerShdw blurRad="50800" dist="38100" dir="2700000" algn="tl" rotWithShape="0">
                <a:prstClr val="black">
                  <a:alpha val="40000"/>
                </a:prstClr>
              </a:outerShdw>
            </a:effectLst>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23" name="Пирог 4"/>
            <p:cNvSpPr/>
            <p:nvPr/>
          </p:nvSpPr>
          <p:spPr>
            <a:xfrm>
              <a:off x="2576000" y="3754232"/>
              <a:ext cx="2393382" cy="12342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1048376">
                <a:lnSpc>
                  <a:spcPct val="90000"/>
                </a:lnSpc>
                <a:spcAft>
                  <a:spcPct val="35000"/>
                </a:spcAft>
              </a:pPr>
              <a:r>
                <a:rPr lang="ru-RU" sz="1600" b="1" dirty="0">
                  <a:solidFill>
                    <a:prstClr val="white"/>
                  </a:solidFill>
                  <a:effectLst>
                    <a:outerShdw blurRad="38100" dist="38100" dir="2700000" algn="tl">
                      <a:srgbClr val="000000">
                        <a:alpha val="43137"/>
                      </a:srgbClr>
                    </a:outerShdw>
                  </a:effectLst>
                  <a:latin typeface="Calibri Light"/>
                </a:rPr>
                <a:t>Саранск</a:t>
              </a:r>
            </a:p>
          </p:txBody>
        </p:sp>
      </p:grpSp>
      <p:grpSp>
        <p:nvGrpSpPr>
          <p:cNvPr id="27" name="Группа 26"/>
          <p:cNvGrpSpPr/>
          <p:nvPr/>
        </p:nvGrpSpPr>
        <p:grpSpPr>
          <a:xfrm>
            <a:off x="4448303" y="2434576"/>
            <a:ext cx="5427885" cy="7011544"/>
            <a:chOff x="2311950" y="487269"/>
            <a:chExt cx="6479994" cy="6479994"/>
          </a:xfrm>
        </p:grpSpPr>
        <p:sp>
          <p:nvSpPr>
            <p:cNvPr id="28" name="Пирог 27"/>
            <p:cNvSpPr/>
            <p:nvPr/>
          </p:nvSpPr>
          <p:spPr>
            <a:xfrm>
              <a:off x="2311950" y="487269"/>
              <a:ext cx="6479994" cy="6479994"/>
            </a:xfrm>
            <a:prstGeom prst="pie">
              <a:avLst>
                <a:gd name="adj1" fmla="val 13114284"/>
                <a:gd name="adj2" fmla="val 16200000"/>
              </a:avLst>
            </a:prstGeom>
            <a:solidFill>
              <a:srgbClr val="DAE3F3"/>
            </a:solidFill>
            <a:ln w="38100">
              <a:solidFill>
                <a:schemeClr val="bg1"/>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ru-RU" dirty="0">
                <a:solidFill>
                  <a:prstClr val="white"/>
                </a:solidFill>
              </a:endParaRPr>
            </a:p>
          </p:txBody>
        </p:sp>
        <p:sp>
          <p:nvSpPr>
            <p:cNvPr id="29" name="Пирог 4"/>
            <p:cNvSpPr/>
            <p:nvPr/>
          </p:nvSpPr>
          <p:spPr>
            <a:xfrm>
              <a:off x="3214268" y="658162"/>
              <a:ext cx="2643600" cy="10993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1048376">
                <a:lnSpc>
                  <a:spcPct val="90000"/>
                </a:lnSpc>
                <a:spcAft>
                  <a:spcPct val="35000"/>
                </a:spcAft>
              </a:pPr>
              <a:r>
                <a:rPr lang="ru-RU" sz="1600" b="1" dirty="0">
                  <a:solidFill>
                    <a:prstClr val="white"/>
                  </a:solidFill>
                  <a:effectLst>
                    <a:outerShdw blurRad="38100" dist="38100" dir="2700000" algn="tl">
                      <a:srgbClr val="000000">
                        <a:alpha val="43137"/>
                      </a:srgbClr>
                    </a:outerShdw>
                  </a:effectLst>
                  <a:latin typeface="Calibri Light"/>
                </a:rPr>
                <a:t>Волгоград</a:t>
              </a:r>
            </a:p>
          </p:txBody>
        </p:sp>
      </p:grpSp>
      <p:grpSp>
        <p:nvGrpSpPr>
          <p:cNvPr id="30" name="Группа 29"/>
          <p:cNvGrpSpPr/>
          <p:nvPr/>
        </p:nvGrpSpPr>
        <p:grpSpPr>
          <a:xfrm>
            <a:off x="4427069" y="2414118"/>
            <a:ext cx="5427885" cy="7011544"/>
            <a:chOff x="2230373" y="439932"/>
            <a:chExt cx="6479994" cy="6479994"/>
          </a:xfrm>
        </p:grpSpPr>
        <p:sp>
          <p:nvSpPr>
            <p:cNvPr id="31" name="Пирог 30"/>
            <p:cNvSpPr/>
            <p:nvPr/>
          </p:nvSpPr>
          <p:spPr>
            <a:xfrm>
              <a:off x="2230373" y="439932"/>
              <a:ext cx="6479994" cy="6479994"/>
            </a:xfrm>
            <a:prstGeom prst="pie">
              <a:avLst>
                <a:gd name="adj1" fmla="val 16200000"/>
                <a:gd name="adj2" fmla="val 19285716"/>
              </a:avLst>
            </a:prstGeom>
            <a:solidFill>
              <a:srgbClr val="A8BBBF"/>
            </a:solidFill>
            <a:ln w="38100">
              <a:solidFill>
                <a:schemeClr val="bg1"/>
              </a:solidFill>
            </a:ln>
            <a:effectLst>
              <a:outerShdw blurRad="50800" dist="38100" dir="2700000" algn="tl"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2" name="Пирог 4"/>
            <p:cNvSpPr/>
            <p:nvPr/>
          </p:nvSpPr>
          <p:spPr>
            <a:xfrm>
              <a:off x="5168204" y="656665"/>
              <a:ext cx="2769455" cy="11185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algn="ctr" defTabSz="1153220">
                <a:lnSpc>
                  <a:spcPct val="90000"/>
                </a:lnSpc>
                <a:spcAft>
                  <a:spcPct val="35000"/>
                </a:spcAft>
              </a:pPr>
              <a:r>
                <a:rPr lang="ru-RU" sz="1600" b="1" dirty="0">
                  <a:solidFill>
                    <a:prstClr val="white"/>
                  </a:solidFill>
                  <a:effectLst>
                    <a:outerShdw blurRad="38100" dist="38100" dir="2700000" algn="tl">
                      <a:srgbClr val="000000">
                        <a:alpha val="43137"/>
                      </a:srgbClr>
                    </a:outerShdw>
                  </a:effectLst>
                  <a:latin typeface="Calibri Light"/>
                </a:rPr>
                <a:t>Екатеринбург</a:t>
              </a:r>
            </a:p>
          </p:txBody>
        </p:sp>
      </p:grpSp>
      <p:grpSp>
        <p:nvGrpSpPr>
          <p:cNvPr id="33" name="Группа 32"/>
          <p:cNvGrpSpPr/>
          <p:nvPr/>
        </p:nvGrpSpPr>
        <p:grpSpPr>
          <a:xfrm>
            <a:off x="4627831" y="2352563"/>
            <a:ext cx="5287591" cy="7011544"/>
            <a:chOff x="2249389" y="437783"/>
            <a:chExt cx="6612263" cy="6479994"/>
          </a:xfrm>
        </p:grpSpPr>
        <p:sp>
          <p:nvSpPr>
            <p:cNvPr id="34" name="Пирог 33"/>
            <p:cNvSpPr/>
            <p:nvPr/>
          </p:nvSpPr>
          <p:spPr>
            <a:xfrm>
              <a:off x="2249389" y="437783"/>
              <a:ext cx="6479998" cy="6479994"/>
            </a:xfrm>
            <a:prstGeom prst="pie">
              <a:avLst>
                <a:gd name="adj1" fmla="val 19285716"/>
                <a:gd name="adj2" fmla="val 771428"/>
              </a:avLst>
            </a:prstGeom>
            <a:ln w="38100">
              <a:solidFill>
                <a:schemeClr val="bg1"/>
              </a:solidFill>
            </a:ln>
            <a:effectLst>
              <a:outerShdw blurRad="50800" dist="38100" dir="2700000" algn="tl" rotWithShape="0">
                <a:prstClr val="black">
                  <a:alpha val="40000"/>
                </a:prstClr>
              </a:outerShdw>
            </a:effectLst>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5" name="Пирог 4"/>
            <p:cNvSpPr/>
            <p:nvPr/>
          </p:nvSpPr>
          <p:spPr>
            <a:xfrm>
              <a:off x="6979368" y="2111619"/>
              <a:ext cx="1882284" cy="12991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1153220">
                <a:lnSpc>
                  <a:spcPct val="90000"/>
                </a:lnSpc>
                <a:spcAft>
                  <a:spcPct val="35000"/>
                </a:spcAft>
              </a:pPr>
              <a:r>
                <a:rPr lang="ru-RU" sz="1600" b="1" dirty="0">
                  <a:solidFill>
                    <a:prstClr val="white"/>
                  </a:solidFill>
                  <a:effectLst>
                    <a:outerShdw blurRad="38100" dist="38100" dir="2700000" algn="tl">
                      <a:srgbClr val="000000">
                        <a:alpha val="43137"/>
                      </a:srgbClr>
                    </a:outerShdw>
                  </a:effectLst>
                  <a:latin typeface="Calibri Light"/>
                </a:rPr>
                <a:t>Нижний </a:t>
              </a:r>
            </a:p>
            <a:p>
              <a:pPr algn="ctr" defTabSz="1153220">
                <a:lnSpc>
                  <a:spcPct val="90000"/>
                </a:lnSpc>
                <a:spcAft>
                  <a:spcPct val="35000"/>
                </a:spcAft>
              </a:pPr>
              <a:r>
                <a:rPr lang="ru-RU" sz="1600" b="1" dirty="0">
                  <a:solidFill>
                    <a:prstClr val="white"/>
                  </a:solidFill>
                  <a:effectLst>
                    <a:outerShdw blurRad="38100" dist="38100" dir="2700000" algn="tl">
                      <a:srgbClr val="000000">
                        <a:alpha val="43137"/>
                      </a:srgbClr>
                    </a:outerShdw>
                  </a:effectLst>
                  <a:latin typeface="Calibri Light"/>
                </a:rPr>
                <a:t>Новгород</a:t>
              </a:r>
            </a:p>
          </p:txBody>
        </p:sp>
      </p:grpSp>
      <p:grpSp>
        <p:nvGrpSpPr>
          <p:cNvPr id="10" name="Группа 9"/>
          <p:cNvGrpSpPr/>
          <p:nvPr/>
        </p:nvGrpSpPr>
        <p:grpSpPr>
          <a:xfrm>
            <a:off x="5951815" y="4302045"/>
            <a:ext cx="2331248" cy="3000474"/>
            <a:chOff x="-3479322" y="4726073"/>
            <a:chExt cx="3600000" cy="3600000"/>
          </a:xfrm>
        </p:grpSpPr>
        <p:sp>
          <p:nvSpPr>
            <p:cNvPr id="7" name="Овал 6"/>
            <p:cNvSpPr/>
            <p:nvPr/>
          </p:nvSpPr>
          <p:spPr>
            <a:xfrm>
              <a:off x="-3479322" y="4726073"/>
              <a:ext cx="3600000" cy="360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2052" name="Picture 4" descr="Картинки по запросу выпусклый круг"/>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3500" b="81250" l="25667" r="71167"/>
                      </a14:imgEffect>
                    </a14:imgLayer>
                  </a14:imgProps>
                </a:ext>
                <a:ext uri="{28A0092B-C50C-407E-A947-70E740481C1C}">
                  <a14:useLocalDpi xmlns:a14="http://schemas.microsoft.com/office/drawing/2010/main" val="0"/>
                </a:ext>
              </a:extLst>
            </a:blip>
            <a:srcRect l="25555" t="14674" r="30000" b="19326"/>
            <a:stretch/>
          </p:blipFill>
          <p:spPr bwMode="auto">
            <a:xfrm>
              <a:off x="-3351213" y="4862487"/>
              <a:ext cx="3386666" cy="3352801"/>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Прямоугольник 43"/>
          <p:cNvSpPr/>
          <p:nvPr/>
        </p:nvSpPr>
        <p:spPr>
          <a:xfrm>
            <a:off x="5775155" y="4832071"/>
            <a:ext cx="2766618" cy="2324884"/>
          </a:xfrm>
          <a:prstGeom prst="rect">
            <a:avLst/>
          </a:prstGeom>
        </p:spPr>
        <p:txBody>
          <a:bodyPr wrap="square" lIns="107834" tIns="53920" rIns="107834" bIns="53920">
            <a:spAutoFit/>
          </a:bodyPr>
          <a:lstStyle/>
          <a:p>
            <a:pPr algn="ctr">
              <a:spcAft>
                <a:spcPts val="0"/>
              </a:spcAft>
            </a:pPr>
            <a:r>
              <a:rPr lang="ru-RU" sz="1200" b="1" dirty="0">
                <a:solidFill>
                  <a:srgbClr val="5B9BD5">
                    <a:lumMod val="75000"/>
                  </a:srgbClr>
                </a:solidFill>
                <a:latin typeface="Calibri Light"/>
              </a:rPr>
              <a:t>Общая цена </a:t>
            </a:r>
          </a:p>
          <a:p>
            <a:pPr algn="ctr">
              <a:spcAft>
                <a:spcPts val="0"/>
              </a:spcAft>
            </a:pPr>
            <a:r>
              <a:rPr lang="ru-RU" sz="1200" b="1" dirty="0">
                <a:solidFill>
                  <a:prstClr val="black"/>
                </a:solidFill>
                <a:latin typeface="Calibri Light"/>
              </a:rPr>
              <a:t>7</a:t>
            </a:r>
            <a:r>
              <a:rPr lang="ru-RU" sz="1200" b="1" dirty="0">
                <a:solidFill>
                  <a:srgbClr val="5B9BD5">
                    <a:lumMod val="75000"/>
                  </a:srgbClr>
                </a:solidFill>
                <a:latin typeface="Calibri Light"/>
              </a:rPr>
              <a:t> государственных </a:t>
            </a:r>
          </a:p>
          <a:p>
            <a:pPr algn="ctr">
              <a:spcAft>
                <a:spcPts val="0"/>
              </a:spcAft>
            </a:pPr>
            <a:r>
              <a:rPr lang="ru-RU" sz="1200" b="1" dirty="0">
                <a:solidFill>
                  <a:srgbClr val="5B9BD5">
                    <a:lumMod val="75000"/>
                  </a:srgbClr>
                </a:solidFill>
                <a:latin typeface="Calibri Light"/>
              </a:rPr>
              <a:t>контрактов по </a:t>
            </a:r>
            <a:r>
              <a:rPr lang="ru-RU" sz="1200" b="1" dirty="0">
                <a:solidFill>
                  <a:prstClr val="black"/>
                </a:solidFill>
                <a:latin typeface="Calibri Light"/>
              </a:rPr>
              <a:t>7</a:t>
            </a:r>
            <a:r>
              <a:rPr lang="ru-RU" sz="1200" b="1" dirty="0">
                <a:solidFill>
                  <a:srgbClr val="5B9BD5">
                    <a:lumMod val="75000"/>
                  </a:srgbClr>
                </a:solidFill>
                <a:latin typeface="Calibri Light"/>
              </a:rPr>
              <a:t> стадионам </a:t>
            </a:r>
          </a:p>
          <a:p>
            <a:pPr algn="ctr">
              <a:spcAft>
                <a:spcPts val="0"/>
              </a:spcAft>
            </a:pPr>
            <a:r>
              <a:rPr lang="ru-RU" sz="1200" b="1" dirty="0">
                <a:solidFill>
                  <a:prstClr val="black"/>
                </a:solidFill>
                <a:latin typeface="Calibri Light"/>
              </a:rPr>
              <a:t>113,4 млрд. руб.</a:t>
            </a:r>
          </a:p>
          <a:p>
            <a:pPr algn="ctr">
              <a:spcAft>
                <a:spcPts val="0"/>
              </a:spcAft>
            </a:pPr>
            <a:endParaRPr lang="ru-RU" sz="600" b="1" dirty="0">
              <a:solidFill>
                <a:srgbClr val="5B9BD5">
                  <a:lumMod val="75000"/>
                </a:srgbClr>
              </a:solidFill>
              <a:latin typeface="Calibri Light"/>
            </a:endParaRPr>
          </a:p>
          <a:p>
            <a:pPr algn="ctr">
              <a:spcAft>
                <a:spcPts val="0"/>
              </a:spcAft>
            </a:pPr>
            <a:endParaRPr lang="ru-RU" sz="600" b="1" dirty="0">
              <a:solidFill>
                <a:srgbClr val="5B9BD5">
                  <a:lumMod val="75000"/>
                </a:srgbClr>
              </a:solidFill>
              <a:latin typeface="Calibri Light"/>
            </a:endParaRPr>
          </a:p>
          <a:p>
            <a:pPr algn="ctr">
              <a:spcAft>
                <a:spcPts val="0"/>
              </a:spcAft>
            </a:pPr>
            <a:endParaRPr lang="ru-RU" sz="1200" b="1" dirty="0">
              <a:solidFill>
                <a:srgbClr val="5B9BD5">
                  <a:lumMod val="75000"/>
                </a:srgbClr>
              </a:solidFill>
              <a:latin typeface="Calibri Light"/>
            </a:endParaRPr>
          </a:p>
          <a:p>
            <a:pPr algn="ctr">
              <a:spcAft>
                <a:spcPts val="0"/>
              </a:spcAft>
            </a:pPr>
            <a:endParaRPr lang="ru-RU" sz="1200" b="1" dirty="0">
              <a:solidFill>
                <a:srgbClr val="5B9BD5">
                  <a:lumMod val="75000"/>
                </a:srgbClr>
              </a:solidFill>
              <a:latin typeface="Calibri Light"/>
            </a:endParaRPr>
          </a:p>
          <a:p>
            <a:pPr algn="ctr">
              <a:spcAft>
                <a:spcPts val="0"/>
              </a:spcAft>
            </a:pPr>
            <a:r>
              <a:rPr lang="ru-RU" sz="1200" b="1" dirty="0">
                <a:solidFill>
                  <a:srgbClr val="5B9BD5">
                    <a:lumMod val="75000"/>
                  </a:srgbClr>
                </a:solidFill>
                <a:latin typeface="Calibri Light"/>
              </a:rPr>
              <a:t>Заключено </a:t>
            </a:r>
            <a:r>
              <a:rPr lang="ru-RU" sz="1200" b="1" dirty="0">
                <a:solidFill>
                  <a:prstClr val="black"/>
                </a:solidFill>
                <a:latin typeface="Calibri Light"/>
              </a:rPr>
              <a:t>234</a:t>
            </a:r>
            <a:r>
              <a:rPr lang="ru-RU" sz="1200" b="1" dirty="0">
                <a:solidFill>
                  <a:srgbClr val="5B9BD5">
                    <a:lumMod val="75000"/>
                  </a:srgbClr>
                </a:solidFill>
                <a:latin typeface="Calibri Light"/>
              </a:rPr>
              <a:t> контракта</a:t>
            </a:r>
          </a:p>
          <a:p>
            <a:pPr algn="ctr">
              <a:spcAft>
                <a:spcPts val="0"/>
              </a:spcAft>
            </a:pPr>
            <a:r>
              <a:rPr lang="ru-RU" sz="1200" b="1" dirty="0">
                <a:solidFill>
                  <a:srgbClr val="5B9BD5">
                    <a:lumMod val="75000"/>
                  </a:srgbClr>
                </a:solidFill>
                <a:latin typeface="Calibri Light"/>
              </a:rPr>
              <a:t>в рамках исполнения  </a:t>
            </a:r>
          </a:p>
          <a:p>
            <a:pPr algn="ctr">
              <a:spcAft>
                <a:spcPts val="0"/>
              </a:spcAft>
            </a:pPr>
            <a:r>
              <a:rPr lang="ru-RU" sz="1200" b="1" dirty="0">
                <a:solidFill>
                  <a:srgbClr val="5B9BD5">
                    <a:lumMod val="75000"/>
                  </a:srgbClr>
                </a:solidFill>
                <a:latin typeface="Calibri Light"/>
              </a:rPr>
              <a:t>государственных </a:t>
            </a:r>
          </a:p>
          <a:p>
            <a:pPr algn="ctr">
              <a:spcAft>
                <a:spcPts val="0"/>
              </a:spcAft>
            </a:pPr>
            <a:r>
              <a:rPr lang="ru-RU" sz="1200" b="1" dirty="0">
                <a:solidFill>
                  <a:srgbClr val="5B9BD5">
                    <a:lumMod val="75000"/>
                  </a:srgbClr>
                </a:solidFill>
                <a:latin typeface="Calibri Light"/>
              </a:rPr>
              <a:t>контрактов</a:t>
            </a:r>
          </a:p>
          <a:p>
            <a:pPr algn="ctr">
              <a:spcAft>
                <a:spcPts val="0"/>
              </a:spcAft>
            </a:pPr>
            <a:endParaRPr lang="ru-RU" sz="1200" dirty="0">
              <a:solidFill>
                <a:srgbClr val="5B9BD5">
                  <a:lumMod val="75000"/>
                </a:srgbClr>
              </a:solidFill>
              <a:latin typeface="Calibri Light"/>
            </a:endParaRPr>
          </a:p>
        </p:txBody>
      </p:sp>
      <p:sp>
        <p:nvSpPr>
          <p:cNvPr id="63" name="TextBox 62"/>
          <p:cNvSpPr txBox="1"/>
          <p:nvPr/>
        </p:nvSpPr>
        <p:spPr>
          <a:xfrm>
            <a:off x="210032" y="87590"/>
            <a:ext cx="12591574" cy="743612"/>
          </a:xfrm>
          <a:prstGeom prst="rect">
            <a:avLst/>
          </a:prstGeom>
          <a:noFill/>
        </p:spPr>
        <p:txBody>
          <a:bodyPr wrap="square" lIns="126815" tIns="63410" rIns="126815" bIns="63410">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ГОСУДАРСТВЕННЫХ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КОНТРАКТОВ НА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СТРОИТЕЛЬСТВО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
            </a:r>
            <a:b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b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СТАДИОНОВ В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РАМКАХ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ПРОВЕДЕНИЯ ЧЕМПИОНАТА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МИРА ПО ФУТБОЛУ </a:t>
            </a:r>
            <a:r>
              <a:rPr lang="en-US"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FIFA 2018</a:t>
            </a:r>
            <a:endPar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endParaRPr>
          </a:p>
        </p:txBody>
      </p:sp>
      <p:pic>
        <p:nvPicPr>
          <p:cNvPr id="1027" name="Picture 3" descr="C:\Users\3523\Desktop\СТАДИОНЫ\stadion_volgograd_aren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flipV="1">
            <a:off x="946985" y="2440844"/>
            <a:ext cx="784829" cy="916779"/>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pic>
        <p:nvPicPr>
          <p:cNvPr id="1028" name="Picture 4" descr="C:\Users\3523\Desktop\СТАДИОНЫ\stadion-volga-arena-nizhnii-novgorod-1-768x43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6992" y="3442267"/>
            <a:ext cx="784829" cy="941662"/>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pic>
        <p:nvPicPr>
          <p:cNvPr id="1029" name="Picture 5" descr="C:\Users\3523\Desktop\СТАДИОНЫ\калининград.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6992" y="4491327"/>
            <a:ext cx="784829" cy="892555"/>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pic>
        <p:nvPicPr>
          <p:cNvPr id="1031" name="Picture 7" descr="C:\Users\3523\Desktop\СТАДИОНЫ\Ростов на дону.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8014" y="6489001"/>
            <a:ext cx="784829" cy="923233"/>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pic>
        <p:nvPicPr>
          <p:cNvPr id="1032" name="Picture 8" descr="C:\Users\3523\Desktop\СТАДИОНЫ\екатринбург.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8019" y="7507175"/>
            <a:ext cx="778961" cy="917323"/>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pic>
        <p:nvPicPr>
          <p:cNvPr id="1033" name="Picture 9" descr="C:\Users\3523\Desktop\СТАДИОНЫ\stadion-v-samare-768x542.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46994" y="8540494"/>
            <a:ext cx="778960" cy="880481"/>
          </a:xfrm>
          <a:prstGeom prst="rect">
            <a:avLst/>
          </a:prstGeom>
          <a:solidFill>
            <a:schemeClr val="accent5">
              <a:lumMod val="40000"/>
              <a:lumOff val="60000"/>
              <a:alpha val="59000"/>
            </a:schemeClr>
          </a:solidFill>
          <a:effectLst>
            <a:glow rad="50800">
              <a:schemeClr val="accent1">
                <a:satMod val="175000"/>
                <a:alpha val="30000"/>
              </a:schemeClr>
            </a:glow>
            <a:softEdge rad="12700"/>
          </a:effectLst>
          <a:scene3d>
            <a:camera prst="orthographicFront"/>
            <a:lightRig rig="threePt" dir="t"/>
          </a:scene3d>
          <a:sp3d>
            <a:bevelT/>
          </a:sp3d>
          <a:extLst/>
        </p:spPr>
      </p:pic>
      <p:graphicFrame>
        <p:nvGraphicFramePr>
          <p:cNvPr id="3" name="Таблица 2"/>
          <p:cNvGraphicFramePr>
            <a:graphicFrameLocks noGrp="1"/>
          </p:cNvGraphicFramePr>
          <p:nvPr>
            <p:extLst>
              <p:ext uri="{D42A27DB-BD31-4B8C-83A1-F6EECF244321}">
                <p14:modId xmlns:p14="http://schemas.microsoft.com/office/powerpoint/2010/main" val="159933899"/>
              </p:ext>
            </p:extLst>
          </p:nvPr>
        </p:nvGraphicFramePr>
        <p:xfrm>
          <a:off x="6357806" y="8025189"/>
          <a:ext cx="1487586" cy="943917"/>
        </p:xfrm>
        <a:graphic>
          <a:graphicData uri="http://schemas.openxmlformats.org/drawingml/2006/table">
            <a:tbl>
              <a:tblPr>
                <a:effectLst>
                  <a:outerShdw blurRad="50800" dist="38100" dir="2700000" algn="tl" rotWithShape="0">
                    <a:prstClr val="black">
                      <a:alpha val="40000"/>
                    </a:prstClr>
                  </a:outerShdw>
                </a:effectLst>
              </a:tblPr>
              <a:tblGrid>
                <a:gridCol w="1185164">
                  <a:extLst>
                    <a:ext uri="{9D8B030D-6E8A-4147-A177-3AD203B41FA5}">
                      <a16:colId xmlns:a16="http://schemas.microsoft.com/office/drawing/2014/main" xmlns="" val="20000"/>
                    </a:ext>
                  </a:extLst>
                </a:gridCol>
                <a:gridCol w="302422">
                  <a:extLst>
                    <a:ext uri="{9D8B030D-6E8A-4147-A177-3AD203B41FA5}">
                      <a16:colId xmlns:a16="http://schemas.microsoft.com/office/drawing/2014/main" xmlns="" val="20001"/>
                    </a:ext>
                  </a:extLst>
                </a:gridCol>
              </a:tblGrid>
              <a:tr h="314639">
                <a:tc>
                  <a:txBody>
                    <a:bodyPr/>
                    <a:lstStyle/>
                    <a:p>
                      <a:pPr algn="ctr" fontAlgn="ctr"/>
                      <a:r>
                        <a:rPr lang="ru-RU" sz="800" b="1" i="0" u="none" strike="noStrike" dirty="0">
                          <a:solidFill>
                            <a:srgbClr val="000000"/>
                          </a:solidFill>
                          <a:effectLst/>
                          <a:latin typeface="Calibri"/>
                        </a:rPr>
                        <a:t>контрактов 1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14 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314639">
                <a:tc>
                  <a:txBody>
                    <a:bodyPr/>
                    <a:lstStyle/>
                    <a:p>
                      <a:pPr algn="ctr" fontAlgn="ctr"/>
                      <a:r>
                        <a:rPr lang="ru-RU" sz="800" b="1" i="0" u="none" strike="noStrike" dirty="0">
                          <a:solidFill>
                            <a:srgbClr val="000000"/>
                          </a:solidFill>
                          <a:effectLst/>
                          <a:latin typeface="Calibri"/>
                        </a:rPr>
                        <a:t>контрактов 2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49 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r h="314639">
                <a:tc>
                  <a:txBody>
                    <a:bodyPr/>
                    <a:lstStyle/>
                    <a:p>
                      <a:pPr algn="ctr" fontAlgn="ctr"/>
                      <a:r>
                        <a:rPr lang="ru-RU" sz="800" b="1" i="0" u="none" strike="noStrike" dirty="0">
                          <a:solidFill>
                            <a:srgbClr val="000000"/>
                          </a:solidFill>
                          <a:effectLst/>
                          <a:latin typeface="Calibri"/>
                        </a:rPr>
                        <a:t>контрактов 3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ctr"/>
                      <a:r>
                        <a:rPr lang="ru-RU" sz="800" b="1" i="0" u="none" strike="noStrike" dirty="0">
                          <a:solidFill>
                            <a:srgbClr val="000000"/>
                          </a:solidFill>
                          <a:effectLst/>
                          <a:latin typeface="Calibri"/>
                        </a:rPr>
                        <a:t>8 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xmlns="" val="10002"/>
                  </a:ext>
                </a:extLst>
              </a:tr>
            </a:tbl>
          </a:graphicData>
        </a:graphic>
      </p:graphicFrame>
      <p:graphicFrame>
        <p:nvGraphicFramePr>
          <p:cNvPr id="83" name="Таблица 82"/>
          <p:cNvGraphicFramePr>
            <a:graphicFrameLocks noGrp="1"/>
          </p:cNvGraphicFramePr>
          <p:nvPr>
            <p:extLst>
              <p:ext uri="{D42A27DB-BD31-4B8C-83A1-F6EECF244321}">
                <p14:modId xmlns:p14="http://schemas.microsoft.com/office/powerpoint/2010/main" val="96519045"/>
              </p:ext>
            </p:extLst>
          </p:nvPr>
        </p:nvGraphicFramePr>
        <p:xfrm>
          <a:off x="4585499" y="5182449"/>
          <a:ext cx="1346295" cy="786174"/>
        </p:xfrm>
        <a:graphic>
          <a:graphicData uri="http://schemas.openxmlformats.org/drawingml/2006/table">
            <a:tbl>
              <a:tblPr>
                <a:effectLst>
                  <a:outerShdw blurRad="50800" dist="38100" dir="2700000" algn="tl" rotWithShape="0">
                    <a:prstClr val="black">
                      <a:alpha val="40000"/>
                    </a:prstClr>
                  </a:outerShdw>
                </a:effectLst>
              </a:tblPr>
              <a:tblGrid>
                <a:gridCol w="1111097">
                  <a:extLst>
                    <a:ext uri="{9D8B030D-6E8A-4147-A177-3AD203B41FA5}">
                      <a16:colId xmlns:a16="http://schemas.microsoft.com/office/drawing/2014/main" xmlns="" val="20000"/>
                    </a:ext>
                  </a:extLst>
                </a:gridCol>
                <a:gridCol w="235198">
                  <a:extLst>
                    <a:ext uri="{9D8B030D-6E8A-4147-A177-3AD203B41FA5}">
                      <a16:colId xmlns:a16="http://schemas.microsoft.com/office/drawing/2014/main" xmlns="" val="20001"/>
                    </a:ext>
                  </a:extLst>
                </a:gridCol>
              </a:tblGrid>
              <a:tr h="262058">
                <a:tc>
                  <a:txBody>
                    <a:bodyPr/>
                    <a:lstStyle/>
                    <a:p>
                      <a:pPr algn="ctr" fontAlgn="ctr"/>
                      <a:r>
                        <a:rPr lang="ru-RU" sz="800" b="1" i="0" u="none" strike="noStrike" dirty="0">
                          <a:solidFill>
                            <a:srgbClr val="000000"/>
                          </a:solidFill>
                          <a:effectLst/>
                          <a:latin typeface="Calibri"/>
                        </a:rPr>
                        <a:t>контрактов 1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4 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262058">
                <a:tc>
                  <a:txBody>
                    <a:bodyPr/>
                    <a:lstStyle/>
                    <a:p>
                      <a:pPr algn="ctr" fontAlgn="ctr"/>
                      <a:r>
                        <a:rPr lang="ru-RU" sz="800" b="1" i="0" u="none" strike="noStrike" dirty="0">
                          <a:solidFill>
                            <a:srgbClr val="000000"/>
                          </a:solidFill>
                          <a:effectLst/>
                          <a:latin typeface="Calibri"/>
                        </a:rPr>
                        <a:t>контрактов 2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20</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r h="262058">
                <a:tc>
                  <a:txBody>
                    <a:bodyPr/>
                    <a:lstStyle/>
                    <a:p>
                      <a:pPr algn="ctr" fontAlgn="ctr"/>
                      <a:r>
                        <a:rPr lang="ru-RU" sz="800" b="1" i="0" u="none" strike="noStrike" dirty="0">
                          <a:solidFill>
                            <a:srgbClr val="000000"/>
                          </a:solidFill>
                          <a:effectLst/>
                          <a:latin typeface="Calibri"/>
                        </a:rPr>
                        <a:t>контрактов 3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ctr"/>
                      <a:r>
                        <a:rPr lang="ru-RU" sz="800" b="1" i="0" u="none" strike="noStrike" dirty="0">
                          <a:solidFill>
                            <a:srgbClr val="000000"/>
                          </a:solidFill>
                          <a:effectLst/>
                          <a:latin typeface="Calibri"/>
                        </a:rPr>
                        <a:t>4 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xmlns="" val="10002"/>
                  </a:ext>
                </a:extLst>
              </a:tr>
            </a:tbl>
          </a:graphicData>
        </a:graphic>
      </p:graphicFrame>
      <p:graphicFrame>
        <p:nvGraphicFramePr>
          <p:cNvPr id="84" name="Таблица 83"/>
          <p:cNvGraphicFramePr>
            <a:graphicFrameLocks noGrp="1"/>
          </p:cNvGraphicFramePr>
          <p:nvPr>
            <p:extLst>
              <p:ext uri="{D42A27DB-BD31-4B8C-83A1-F6EECF244321}">
                <p14:modId xmlns:p14="http://schemas.microsoft.com/office/powerpoint/2010/main" val="273732138"/>
              </p:ext>
            </p:extLst>
          </p:nvPr>
        </p:nvGraphicFramePr>
        <p:xfrm>
          <a:off x="5457911" y="3395700"/>
          <a:ext cx="1534623" cy="871476"/>
        </p:xfrm>
        <a:graphic>
          <a:graphicData uri="http://schemas.openxmlformats.org/drawingml/2006/table">
            <a:tbl>
              <a:tblPr>
                <a:effectLst>
                  <a:outerShdw blurRad="50800" dist="38100" dir="2700000" algn="tl" rotWithShape="0">
                    <a:prstClr val="black">
                      <a:alpha val="40000"/>
                    </a:prstClr>
                  </a:outerShdw>
                </a:effectLst>
              </a:tblPr>
              <a:tblGrid>
                <a:gridCol w="1221404">
                  <a:extLst>
                    <a:ext uri="{9D8B030D-6E8A-4147-A177-3AD203B41FA5}">
                      <a16:colId xmlns:a16="http://schemas.microsoft.com/office/drawing/2014/main" xmlns="" val="20000"/>
                    </a:ext>
                  </a:extLst>
                </a:gridCol>
                <a:gridCol w="313219">
                  <a:extLst>
                    <a:ext uri="{9D8B030D-6E8A-4147-A177-3AD203B41FA5}">
                      <a16:colId xmlns:a16="http://schemas.microsoft.com/office/drawing/2014/main" xmlns="" val="20001"/>
                    </a:ext>
                  </a:extLst>
                </a:gridCol>
              </a:tblGrid>
              <a:tr h="290492">
                <a:tc>
                  <a:txBody>
                    <a:bodyPr/>
                    <a:lstStyle/>
                    <a:p>
                      <a:pPr algn="ctr" fontAlgn="ctr"/>
                      <a:r>
                        <a:rPr lang="ru-RU" sz="800" b="1" i="0" u="none" strike="noStrike" dirty="0">
                          <a:solidFill>
                            <a:srgbClr val="000000"/>
                          </a:solidFill>
                          <a:effectLst/>
                          <a:latin typeface="Calibri"/>
                        </a:rPr>
                        <a:t>контрактов 1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36 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290492">
                <a:tc>
                  <a:txBody>
                    <a:bodyPr/>
                    <a:lstStyle/>
                    <a:p>
                      <a:pPr algn="ctr" fontAlgn="ctr"/>
                      <a:r>
                        <a:rPr lang="ru-RU" sz="800" b="1" i="0" u="none" strike="noStrike" dirty="0">
                          <a:solidFill>
                            <a:srgbClr val="000000"/>
                          </a:solidFill>
                          <a:effectLst/>
                          <a:latin typeface="Calibri"/>
                        </a:rPr>
                        <a:t>контрактов 2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13</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r h="290492">
                <a:tc>
                  <a:txBody>
                    <a:bodyPr/>
                    <a:lstStyle/>
                    <a:p>
                      <a:pPr algn="ctr" fontAlgn="ctr"/>
                      <a:r>
                        <a:rPr lang="ru-RU" sz="800" b="1" i="0" u="none" strike="noStrike" dirty="0">
                          <a:solidFill>
                            <a:srgbClr val="000000"/>
                          </a:solidFill>
                          <a:effectLst/>
                          <a:latin typeface="Calibri"/>
                        </a:rPr>
                        <a:t>контрактов 3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ctr"/>
                      <a:r>
                        <a:rPr lang="ru-RU" sz="800" b="1" i="0" u="none" strike="noStrike" dirty="0">
                          <a:solidFill>
                            <a:srgbClr val="000000"/>
                          </a:solidFill>
                          <a:effectLst/>
                          <a:latin typeface="Calibri"/>
                        </a:rPr>
                        <a:t>6 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xmlns="" val="10002"/>
                  </a:ext>
                </a:extLst>
              </a:tr>
            </a:tbl>
          </a:graphicData>
        </a:graphic>
      </p:graphicFrame>
      <p:graphicFrame>
        <p:nvGraphicFramePr>
          <p:cNvPr id="85" name="Таблица 84"/>
          <p:cNvGraphicFramePr>
            <a:graphicFrameLocks noGrp="1"/>
          </p:cNvGraphicFramePr>
          <p:nvPr>
            <p:extLst>
              <p:ext uri="{D42A27DB-BD31-4B8C-83A1-F6EECF244321}">
                <p14:modId xmlns:p14="http://schemas.microsoft.com/office/powerpoint/2010/main" val="1710771113"/>
              </p:ext>
            </p:extLst>
          </p:nvPr>
        </p:nvGraphicFramePr>
        <p:xfrm>
          <a:off x="7328141" y="3385850"/>
          <a:ext cx="1555078" cy="905079"/>
        </p:xfrm>
        <a:graphic>
          <a:graphicData uri="http://schemas.openxmlformats.org/drawingml/2006/table">
            <a:tbl>
              <a:tblPr>
                <a:effectLst>
                  <a:outerShdw blurRad="50800" dist="38100" dir="2700000" algn="tl" rotWithShape="0">
                    <a:prstClr val="black">
                      <a:alpha val="40000"/>
                    </a:prstClr>
                  </a:outerShdw>
                </a:effectLst>
              </a:tblPr>
              <a:tblGrid>
                <a:gridCol w="1239735">
                  <a:extLst>
                    <a:ext uri="{9D8B030D-6E8A-4147-A177-3AD203B41FA5}">
                      <a16:colId xmlns:a16="http://schemas.microsoft.com/office/drawing/2014/main" xmlns="" val="20000"/>
                    </a:ext>
                  </a:extLst>
                </a:gridCol>
                <a:gridCol w="315343">
                  <a:extLst>
                    <a:ext uri="{9D8B030D-6E8A-4147-A177-3AD203B41FA5}">
                      <a16:colId xmlns:a16="http://schemas.microsoft.com/office/drawing/2014/main" xmlns="" val="20001"/>
                    </a:ext>
                  </a:extLst>
                </a:gridCol>
              </a:tblGrid>
              <a:tr h="301693">
                <a:tc>
                  <a:txBody>
                    <a:bodyPr/>
                    <a:lstStyle/>
                    <a:p>
                      <a:pPr algn="ctr" fontAlgn="ctr"/>
                      <a:r>
                        <a:rPr lang="ru-RU" sz="800" b="1" i="0" u="none" strike="noStrike" dirty="0">
                          <a:solidFill>
                            <a:srgbClr val="000000"/>
                          </a:solidFill>
                          <a:effectLst/>
                          <a:latin typeface="Calibri"/>
                        </a:rPr>
                        <a:t>контрактов 1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9 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301693">
                <a:tc>
                  <a:txBody>
                    <a:bodyPr/>
                    <a:lstStyle/>
                    <a:p>
                      <a:pPr algn="ctr" fontAlgn="ctr"/>
                      <a:r>
                        <a:rPr lang="ru-RU" sz="800" b="1" i="0" u="none" strike="noStrike" dirty="0">
                          <a:solidFill>
                            <a:srgbClr val="000000"/>
                          </a:solidFill>
                          <a:effectLst/>
                          <a:latin typeface="Calibri"/>
                        </a:rPr>
                        <a:t>контрактов 2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6</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r h="301693">
                <a:tc>
                  <a:txBody>
                    <a:bodyPr/>
                    <a:lstStyle/>
                    <a:p>
                      <a:pPr algn="ctr" fontAlgn="ctr"/>
                      <a:r>
                        <a:rPr lang="ru-RU" sz="800" b="1" i="0" u="none" strike="noStrike" dirty="0">
                          <a:solidFill>
                            <a:srgbClr val="000000"/>
                          </a:solidFill>
                          <a:effectLst/>
                          <a:latin typeface="Calibri"/>
                        </a:rPr>
                        <a:t>контрактов 3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ctr"/>
                      <a:r>
                        <a:rPr lang="ru-RU" sz="800" b="1" i="0" u="none" strike="noStrike" dirty="0">
                          <a:solidFill>
                            <a:srgbClr val="000000"/>
                          </a:solidFill>
                          <a:effectLst/>
                          <a:latin typeface="Calibri"/>
                        </a:rPr>
                        <a:t>3 </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xmlns="" val="10002"/>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375112240"/>
              </p:ext>
            </p:extLst>
          </p:nvPr>
        </p:nvGraphicFramePr>
        <p:xfrm>
          <a:off x="8330207" y="5134541"/>
          <a:ext cx="1363767" cy="966508"/>
        </p:xfrm>
        <a:graphic>
          <a:graphicData uri="http://schemas.openxmlformats.org/drawingml/2006/table">
            <a:tbl>
              <a:tblPr>
                <a:effectLst>
                  <a:outerShdw blurRad="50800" dist="38100" dir="2700000" algn="tl" rotWithShape="0">
                    <a:prstClr val="black">
                      <a:alpha val="40000"/>
                    </a:prstClr>
                  </a:outerShdw>
                </a:effectLst>
              </a:tblPr>
              <a:tblGrid>
                <a:gridCol w="1132310">
                  <a:extLst>
                    <a:ext uri="{9D8B030D-6E8A-4147-A177-3AD203B41FA5}">
                      <a16:colId xmlns:a16="http://schemas.microsoft.com/office/drawing/2014/main" xmlns="" val="20000"/>
                    </a:ext>
                  </a:extLst>
                </a:gridCol>
                <a:gridCol w="231457">
                  <a:extLst>
                    <a:ext uri="{9D8B030D-6E8A-4147-A177-3AD203B41FA5}">
                      <a16:colId xmlns:a16="http://schemas.microsoft.com/office/drawing/2014/main" xmlns="" val="20001"/>
                    </a:ext>
                  </a:extLst>
                </a:gridCol>
              </a:tblGrid>
              <a:tr h="241627">
                <a:tc>
                  <a:txBody>
                    <a:bodyPr/>
                    <a:lstStyle/>
                    <a:p>
                      <a:pPr algn="ctr" fontAlgn="ctr"/>
                      <a:r>
                        <a:rPr lang="ru-RU" sz="800" b="1" i="0" u="none" strike="noStrike" dirty="0">
                          <a:solidFill>
                            <a:srgbClr val="000000"/>
                          </a:solidFill>
                          <a:effectLst/>
                          <a:latin typeface="Calibri"/>
                        </a:rPr>
                        <a:t>контрактов 1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42</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241627">
                <a:tc>
                  <a:txBody>
                    <a:bodyPr/>
                    <a:lstStyle/>
                    <a:p>
                      <a:pPr algn="ctr" fontAlgn="ctr"/>
                      <a:r>
                        <a:rPr lang="ru-RU" sz="800" b="1" i="0" u="none" strike="noStrike" dirty="0">
                          <a:solidFill>
                            <a:srgbClr val="000000"/>
                          </a:solidFill>
                          <a:effectLst/>
                          <a:latin typeface="Calibri"/>
                        </a:rPr>
                        <a:t>контрактов 2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15</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r h="241627">
                <a:tc>
                  <a:txBody>
                    <a:bodyPr/>
                    <a:lstStyle/>
                    <a:p>
                      <a:pPr algn="ctr" fontAlgn="ctr"/>
                      <a:r>
                        <a:rPr lang="ru-RU" sz="800" b="1" i="0" u="none" strike="noStrike" dirty="0">
                          <a:solidFill>
                            <a:srgbClr val="000000"/>
                          </a:solidFill>
                          <a:effectLst/>
                          <a:latin typeface="Calibri"/>
                        </a:rPr>
                        <a:t>контрактов 3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algn="ctr" fontAlgn="ctr"/>
                      <a:r>
                        <a:rPr lang="ru-RU" sz="800" b="1" i="0" u="none" strike="noStrike" dirty="0">
                          <a:solidFill>
                            <a:srgbClr val="000000"/>
                          </a:solidFill>
                          <a:effectLst/>
                          <a:latin typeface="Calibri"/>
                        </a:rPr>
                        <a:t>2</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extLst>
                  <a:ext uri="{0D108BD9-81ED-4DB2-BD59-A6C34878D82A}">
                    <a16:rowId xmlns:a16="http://schemas.microsoft.com/office/drawing/2014/main" xmlns="" val="10002"/>
                  </a:ext>
                </a:extLst>
              </a:tr>
              <a:tr h="241627">
                <a:tc>
                  <a:txBody>
                    <a:bodyPr/>
                    <a:lstStyle/>
                    <a:p>
                      <a:pPr algn="ctr" fontAlgn="ctr"/>
                      <a:r>
                        <a:rPr lang="ru-RU" sz="800" b="1" i="0" u="none" strike="noStrike" dirty="0">
                          <a:solidFill>
                            <a:srgbClr val="000000"/>
                          </a:solidFill>
                          <a:effectLst/>
                          <a:latin typeface="Calibri"/>
                        </a:rPr>
                        <a:t>контрактов 4 уровня</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ctr" fontAlgn="ctr"/>
                      <a:r>
                        <a:rPr lang="ru-RU" sz="800" b="1" i="0" u="none" strike="noStrike" dirty="0">
                          <a:solidFill>
                            <a:srgbClr val="000000"/>
                          </a:solidFill>
                          <a:effectLst/>
                          <a:latin typeface="Calibri"/>
                        </a:rPr>
                        <a:t>1</a:t>
                      </a:r>
                    </a:p>
                  </a:txBody>
                  <a:tcPr marL="10001" marR="10001"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03"/>
                  </a:ext>
                </a:extLst>
              </a:tr>
            </a:tbl>
          </a:graphicData>
        </a:graphic>
      </p:graphicFrame>
      <p:sp>
        <p:nvSpPr>
          <p:cNvPr id="6" name="Скругленный прямоугольник 5"/>
          <p:cNvSpPr/>
          <p:nvPr/>
        </p:nvSpPr>
        <p:spPr>
          <a:xfrm>
            <a:off x="6104690" y="5621724"/>
            <a:ext cx="2023233" cy="509370"/>
          </a:xfrm>
          <a:prstGeom prst="roundRect">
            <a:avLst/>
          </a:prstGeom>
          <a:solidFill>
            <a:schemeClr val="accent1">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r>
              <a:rPr lang="ru-RU" sz="1400" b="1" dirty="0">
                <a:solidFill>
                  <a:prstClr val="white"/>
                </a:solidFill>
                <a:effectLst>
                  <a:outerShdw blurRad="38100" dist="38100" dir="2700000" algn="tl">
                    <a:srgbClr val="000000">
                      <a:alpha val="43137"/>
                    </a:srgbClr>
                  </a:outerShdw>
                </a:effectLst>
              </a:rPr>
              <a:t>СРОК РЕАЛИЗАЦИИ</a:t>
            </a:r>
          </a:p>
          <a:p>
            <a:pPr algn="ctr"/>
            <a:r>
              <a:rPr lang="ru-RU" sz="1400" b="1" dirty="0">
                <a:solidFill>
                  <a:prstClr val="white"/>
                </a:solidFill>
                <a:effectLst>
                  <a:outerShdw blurRad="38100" dist="38100" dir="2700000" algn="tl">
                    <a:srgbClr val="000000">
                      <a:alpha val="43137"/>
                    </a:srgbClr>
                  </a:outerShdw>
                </a:effectLst>
              </a:rPr>
              <a:t>2015 – 2018 годы</a:t>
            </a:r>
          </a:p>
        </p:txBody>
      </p:sp>
      <p:cxnSp>
        <p:nvCxnSpPr>
          <p:cNvPr id="8" name="Прямая соединительная линия 7"/>
          <p:cNvCxnSpPr/>
          <p:nvPr/>
        </p:nvCxnSpPr>
        <p:spPr>
          <a:xfrm>
            <a:off x="9832466" y="7036756"/>
            <a:ext cx="2878768"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graphicFrame>
        <p:nvGraphicFramePr>
          <p:cNvPr id="56" name="Таблица 55"/>
          <p:cNvGraphicFramePr>
            <a:graphicFrameLocks noGrp="1"/>
          </p:cNvGraphicFramePr>
          <p:nvPr>
            <p:extLst>
              <p:ext uri="{D42A27DB-BD31-4B8C-83A1-F6EECF244321}">
                <p14:modId xmlns:p14="http://schemas.microsoft.com/office/powerpoint/2010/main" val="422040269"/>
              </p:ext>
            </p:extLst>
          </p:nvPr>
        </p:nvGraphicFramePr>
        <p:xfrm>
          <a:off x="4847925" y="6972464"/>
          <a:ext cx="1393629" cy="639704"/>
        </p:xfrm>
        <a:graphic>
          <a:graphicData uri="http://schemas.openxmlformats.org/drawingml/2006/table">
            <a:tbl>
              <a:tblPr>
                <a:effectLst>
                  <a:outerShdw blurRad="50800" dist="38100" dir="2700000" algn="tl" rotWithShape="0">
                    <a:prstClr val="black">
                      <a:alpha val="40000"/>
                    </a:prstClr>
                  </a:outerShdw>
                </a:effectLst>
              </a:tblPr>
              <a:tblGrid>
                <a:gridCol w="1177755">
                  <a:extLst>
                    <a:ext uri="{9D8B030D-6E8A-4147-A177-3AD203B41FA5}">
                      <a16:colId xmlns:a16="http://schemas.microsoft.com/office/drawing/2014/main" xmlns="" val="20000"/>
                    </a:ext>
                  </a:extLst>
                </a:gridCol>
                <a:gridCol w="215874">
                  <a:extLst>
                    <a:ext uri="{9D8B030D-6E8A-4147-A177-3AD203B41FA5}">
                      <a16:colId xmlns:a16="http://schemas.microsoft.com/office/drawing/2014/main" xmlns="" val="20001"/>
                    </a:ext>
                  </a:extLst>
                </a:gridCol>
              </a:tblGrid>
              <a:tr h="193894">
                <a:tc>
                  <a:txBody>
                    <a:bodyPr/>
                    <a:lstStyle/>
                    <a:p>
                      <a:pPr algn="ctr" fontAlgn="ctr"/>
                      <a:r>
                        <a:rPr lang="ru-RU" sz="800" b="1" i="0" u="none" strike="noStrike" dirty="0">
                          <a:solidFill>
                            <a:srgbClr val="000000"/>
                          </a:solidFill>
                          <a:effectLst/>
                          <a:latin typeface="Calibri"/>
                        </a:rPr>
                        <a:t>контрактов в ТОФК</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1 </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445810">
                <a:tc>
                  <a:txBody>
                    <a:bodyPr/>
                    <a:lstStyle/>
                    <a:p>
                      <a:pPr algn="ctr" fontAlgn="ctr"/>
                      <a:r>
                        <a:rPr lang="ru-RU" sz="800" b="1" i="0" u="none" strike="noStrike" dirty="0">
                          <a:solidFill>
                            <a:srgbClr val="000000"/>
                          </a:solidFill>
                          <a:effectLst/>
                          <a:latin typeface="Calibri"/>
                        </a:rPr>
                        <a:t>контрактов в кредитной организации </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22</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bl>
          </a:graphicData>
        </a:graphic>
      </p:graphicFrame>
      <p:graphicFrame>
        <p:nvGraphicFramePr>
          <p:cNvPr id="58" name="Таблица 57"/>
          <p:cNvGraphicFramePr>
            <a:graphicFrameLocks noGrp="1"/>
          </p:cNvGraphicFramePr>
          <p:nvPr>
            <p:extLst>
              <p:ext uri="{D42A27DB-BD31-4B8C-83A1-F6EECF244321}">
                <p14:modId xmlns:p14="http://schemas.microsoft.com/office/powerpoint/2010/main" val="1738239787"/>
              </p:ext>
            </p:extLst>
          </p:nvPr>
        </p:nvGraphicFramePr>
        <p:xfrm>
          <a:off x="7963611" y="6915987"/>
          <a:ext cx="1412126" cy="684556"/>
        </p:xfrm>
        <a:graphic>
          <a:graphicData uri="http://schemas.openxmlformats.org/drawingml/2006/table">
            <a:tbl>
              <a:tblPr>
                <a:effectLst>
                  <a:outerShdw blurRad="50800" dist="38100" dir="2700000" algn="tl" rotWithShape="0">
                    <a:prstClr val="black">
                      <a:alpha val="40000"/>
                    </a:prstClr>
                  </a:outerShdw>
                </a:effectLst>
              </a:tblPr>
              <a:tblGrid>
                <a:gridCol w="1114152">
                  <a:extLst>
                    <a:ext uri="{9D8B030D-6E8A-4147-A177-3AD203B41FA5}">
                      <a16:colId xmlns:a16="http://schemas.microsoft.com/office/drawing/2014/main" xmlns="" val="20000"/>
                    </a:ext>
                  </a:extLst>
                </a:gridCol>
                <a:gridCol w="297974">
                  <a:extLst>
                    <a:ext uri="{9D8B030D-6E8A-4147-A177-3AD203B41FA5}">
                      <a16:colId xmlns:a16="http://schemas.microsoft.com/office/drawing/2014/main" xmlns="" val="20001"/>
                    </a:ext>
                  </a:extLst>
                </a:gridCol>
              </a:tblGrid>
              <a:tr h="238746">
                <a:tc>
                  <a:txBody>
                    <a:bodyPr/>
                    <a:lstStyle/>
                    <a:p>
                      <a:pPr algn="ctr" fontAlgn="ctr"/>
                      <a:r>
                        <a:rPr lang="ru-RU" sz="800" b="1" i="0" u="none" strike="noStrike" dirty="0">
                          <a:solidFill>
                            <a:srgbClr val="000000"/>
                          </a:solidFill>
                          <a:effectLst/>
                          <a:latin typeface="Calibri"/>
                        </a:rPr>
                        <a:t>контрактов в ТОФК</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tc>
                  <a:txBody>
                    <a:bodyPr/>
                    <a:lstStyle/>
                    <a:p>
                      <a:pPr algn="ctr" fontAlgn="ctr"/>
                      <a:r>
                        <a:rPr lang="ru-RU" sz="800" b="1" i="0" u="none" strike="noStrike" dirty="0">
                          <a:solidFill>
                            <a:srgbClr val="000000"/>
                          </a:solidFill>
                          <a:effectLst/>
                          <a:latin typeface="Calibri"/>
                        </a:rPr>
                        <a:t>1 </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alpha val="50000"/>
                      </a:srgbClr>
                    </a:solidFill>
                  </a:tcPr>
                </a:tc>
                <a:extLst>
                  <a:ext uri="{0D108BD9-81ED-4DB2-BD59-A6C34878D82A}">
                    <a16:rowId xmlns:a16="http://schemas.microsoft.com/office/drawing/2014/main" xmlns="" val="10000"/>
                  </a:ext>
                </a:extLst>
              </a:tr>
              <a:tr h="445810">
                <a:tc>
                  <a:txBody>
                    <a:bodyPr/>
                    <a:lstStyle/>
                    <a:p>
                      <a:pPr algn="ctr" fontAlgn="ctr"/>
                      <a:r>
                        <a:rPr lang="ru-RU" sz="800" b="1" i="0" u="none" strike="noStrike" dirty="0">
                          <a:solidFill>
                            <a:srgbClr val="000000"/>
                          </a:solidFill>
                          <a:effectLst/>
                          <a:latin typeface="Calibri"/>
                        </a:rPr>
                        <a:t>контрактов в кредитной организации </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ru-RU" sz="800" b="1" i="0" u="none" strike="noStrike" dirty="0">
                          <a:solidFill>
                            <a:srgbClr val="000000"/>
                          </a:solidFill>
                          <a:effectLst/>
                          <a:latin typeface="Calibri"/>
                        </a:rPr>
                        <a:t>25</a:t>
                      </a:r>
                    </a:p>
                  </a:txBody>
                  <a:tcPr marL="37800" marR="37800" marT="13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xmlns="" val="10001"/>
                  </a:ext>
                </a:extLst>
              </a:tr>
            </a:tbl>
          </a:graphicData>
        </a:graphic>
      </p:graphicFrame>
      <p:sp>
        <p:nvSpPr>
          <p:cNvPr id="38" name="Прямоугольник 37"/>
          <p:cNvSpPr/>
          <p:nvPr/>
        </p:nvSpPr>
        <p:spPr>
          <a:xfrm>
            <a:off x="8704579" y="2440843"/>
            <a:ext cx="3989798" cy="1943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nchorCtr="0"/>
          <a:lstStyle/>
          <a:p>
            <a:pPr algn="r"/>
            <a:r>
              <a:rPr lang="ru-RU" sz="1200" dirty="0">
                <a:solidFill>
                  <a:prstClr val="black">
                    <a:lumMod val="95000"/>
                    <a:lumOff val="5000"/>
                  </a:prstClr>
                </a:solidFill>
              </a:rPr>
              <a:t>Всего по состоянию на </a:t>
            </a:r>
            <a:r>
              <a:rPr lang="ru-RU" sz="1200" b="1" dirty="0">
                <a:solidFill>
                  <a:srgbClr val="FF0000"/>
                </a:solidFill>
              </a:rPr>
              <a:t>10 сентября 2018 года </a:t>
            </a:r>
            <a:r>
              <a:rPr lang="ru-RU" sz="1200" dirty="0">
                <a:solidFill>
                  <a:prstClr val="black">
                    <a:lumMod val="95000"/>
                    <a:lumOff val="5000"/>
                  </a:prstClr>
                </a:solidFill>
              </a:rPr>
              <a:t>по </a:t>
            </a:r>
            <a:r>
              <a:rPr lang="ru-RU" sz="1200" b="1" dirty="0">
                <a:solidFill>
                  <a:prstClr val="black">
                    <a:lumMod val="95000"/>
                    <a:lumOff val="5000"/>
                  </a:prstClr>
                </a:solidFill>
              </a:rPr>
              <a:t>7 </a:t>
            </a:r>
            <a:r>
              <a:rPr lang="ru-RU" sz="1200" dirty="0">
                <a:solidFill>
                  <a:prstClr val="black">
                    <a:lumMod val="95000"/>
                    <a:lumOff val="5000"/>
                  </a:prstClr>
                </a:solidFill>
              </a:rPr>
              <a:t>ГК перечислено </a:t>
            </a:r>
            <a:r>
              <a:rPr lang="ru-RU" sz="1200" b="1" dirty="0">
                <a:solidFill>
                  <a:prstClr val="black">
                    <a:lumMod val="95000"/>
                    <a:lumOff val="5000"/>
                  </a:prstClr>
                </a:solidFill>
              </a:rPr>
              <a:t>111 125,82</a:t>
            </a:r>
            <a:r>
              <a:rPr lang="ru-RU" sz="1200" dirty="0">
                <a:solidFill>
                  <a:prstClr val="black">
                    <a:lumMod val="95000"/>
                    <a:lumOff val="5000"/>
                  </a:prstClr>
                </a:solidFill>
              </a:rPr>
              <a:t> млн. руб. (</a:t>
            </a:r>
            <a:r>
              <a:rPr lang="ru-RU" sz="1200" b="1" dirty="0">
                <a:solidFill>
                  <a:prstClr val="black">
                    <a:lumMod val="95000"/>
                    <a:lumOff val="5000"/>
                  </a:prstClr>
                </a:solidFill>
              </a:rPr>
              <a:t>97,98</a:t>
            </a:r>
            <a:r>
              <a:rPr lang="ru-RU" sz="1200" dirty="0">
                <a:solidFill>
                  <a:prstClr val="black">
                    <a:lumMod val="95000"/>
                    <a:lumOff val="5000"/>
                  </a:prstClr>
                </a:solidFill>
              </a:rPr>
              <a:t>% от суммы заключенных ГК), включая авансовые платежи – </a:t>
            </a:r>
            <a:r>
              <a:rPr lang="ru-RU" sz="1200" b="1" dirty="0">
                <a:solidFill>
                  <a:prstClr val="black">
                    <a:lumMod val="95000"/>
                    <a:lumOff val="5000"/>
                  </a:prstClr>
                </a:solidFill>
              </a:rPr>
              <a:t>67 661,99</a:t>
            </a:r>
            <a:r>
              <a:rPr lang="ru-RU" sz="1200" dirty="0">
                <a:solidFill>
                  <a:prstClr val="black">
                    <a:lumMod val="95000"/>
                    <a:lumOff val="5000"/>
                  </a:prstClr>
                </a:solidFill>
              </a:rPr>
              <a:t> млн. руб. (</a:t>
            </a:r>
            <a:r>
              <a:rPr lang="ru-RU" sz="1200" b="1" dirty="0">
                <a:solidFill>
                  <a:prstClr val="black">
                    <a:lumMod val="95000"/>
                    <a:lumOff val="5000"/>
                  </a:prstClr>
                </a:solidFill>
              </a:rPr>
              <a:t>59,66% </a:t>
            </a:r>
            <a:r>
              <a:rPr lang="ru-RU" sz="1200" dirty="0">
                <a:solidFill>
                  <a:prstClr val="black">
                    <a:lumMod val="95000"/>
                    <a:lumOff val="5000"/>
                  </a:prstClr>
                </a:solidFill>
              </a:rPr>
              <a:t>от суммы заключенных ГК). Стоимость выполненных работ составила </a:t>
            </a:r>
            <a:r>
              <a:rPr lang="ru-RU" sz="1200" b="1" dirty="0">
                <a:solidFill>
                  <a:prstClr val="black">
                    <a:lumMod val="95000"/>
                    <a:lumOff val="5000"/>
                  </a:prstClr>
                </a:solidFill>
              </a:rPr>
              <a:t>71 704,24 </a:t>
            </a:r>
            <a:r>
              <a:rPr lang="ru-RU" sz="1200" dirty="0">
                <a:solidFill>
                  <a:prstClr val="black">
                    <a:lumMod val="95000"/>
                    <a:lumOff val="5000"/>
                  </a:prstClr>
                </a:solidFill>
              </a:rPr>
              <a:t>млн. руб. </a:t>
            </a:r>
          </a:p>
          <a:p>
            <a:pPr algn="r"/>
            <a:r>
              <a:rPr lang="ru-RU" sz="1200" dirty="0">
                <a:solidFill>
                  <a:prstClr val="black">
                    <a:lumMod val="95000"/>
                    <a:lumOff val="5000"/>
                  </a:prstClr>
                </a:solidFill>
              </a:rPr>
              <a:t>(</a:t>
            </a:r>
            <a:r>
              <a:rPr lang="ru-RU" sz="1200" b="1" dirty="0">
                <a:solidFill>
                  <a:prstClr val="black">
                    <a:lumMod val="95000"/>
                    <a:lumOff val="5000"/>
                  </a:prstClr>
                </a:solidFill>
              </a:rPr>
              <a:t>63,22</a:t>
            </a:r>
            <a:r>
              <a:rPr lang="ru-RU" sz="1200" dirty="0">
                <a:solidFill>
                  <a:prstClr val="black">
                    <a:lumMod val="95000"/>
                    <a:lumOff val="5000"/>
                  </a:prstClr>
                </a:solidFill>
              </a:rPr>
              <a:t>% от суммы заключенных ГК), аванс закрыт </a:t>
            </a:r>
          </a:p>
          <a:p>
            <a:pPr algn="r"/>
            <a:r>
              <a:rPr lang="ru-RU" sz="1200" dirty="0">
                <a:solidFill>
                  <a:prstClr val="black">
                    <a:lumMod val="95000"/>
                    <a:lumOff val="5000"/>
                  </a:prstClr>
                </a:solidFill>
              </a:rPr>
              <a:t>на сумму </a:t>
            </a:r>
            <a:r>
              <a:rPr lang="ru-RU" sz="1200" b="1" dirty="0">
                <a:solidFill>
                  <a:prstClr val="black">
                    <a:lumMod val="95000"/>
                    <a:lumOff val="5000"/>
                  </a:prstClr>
                </a:solidFill>
              </a:rPr>
              <a:t>28 232,06 </a:t>
            </a:r>
            <a:r>
              <a:rPr lang="ru-RU" sz="1200" dirty="0">
                <a:solidFill>
                  <a:prstClr val="black">
                    <a:lumMod val="95000"/>
                    <a:lumOff val="5000"/>
                  </a:prstClr>
                </a:solidFill>
              </a:rPr>
              <a:t>млн. руб. (</a:t>
            </a:r>
            <a:r>
              <a:rPr lang="ru-RU" sz="1200" b="1" dirty="0">
                <a:solidFill>
                  <a:prstClr val="black">
                    <a:lumMod val="95000"/>
                    <a:lumOff val="5000"/>
                  </a:prstClr>
                </a:solidFill>
              </a:rPr>
              <a:t>41,73</a:t>
            </a:r>
            <a:r>
              <a:rPr lang="ru-RU" sz="1200" dirty="0">
                <a:solidFill>
                  <a:prstClr val="black">
                    <a:lumMod val="95000"/>
                    <a:lumOff val="5000"/>
                  </a:prstClr>
                </a:solidFill>
              </a:rPr>
              <a:t>% от суммы </a:t>
            </a:r>
          </a:p>
          <a:p>
            <a:pPr algn="r"/>
            <a:r>
              <a:rPr lang="ru-RU" sz="1200" dirty="0">
                <a:solidFill>
                  <a:prstClr val="black">
                    <a:lumMod val="95000"/>
                    <a:lumOff val="5000"/>
                  </a:prstClr>
                </a:solidFill>
              </a:rPr>
              <a:t>выплаченного аванса).</a:t>
            </a:r>
          </a:p>
        </p:txBody>
      </p:sp>
      <p:sp>
        <p:nvSpPr>
          <p:cNvPr id="60" name="Блок-схема: альтернативный процесс 59"/>
          <p:cNvSpPr/>
          <p:nvPr/>
        </p:nvSpPr>
        <p:spPr>
          <a:xfrm>
            <a:off x="54350" y="1835711"/>
            <a:ext cx="1755632" cy="492418"/>
          </a:xfrm>
          <a:prstGeom prst="flowChartAlternateProcess">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2455" tIns="53920" rIns="0" bIns="53920" rtlCol="0" anchor="ctr"/>
          <a:lstStyle/>
          <a:p>
            <a:r>
              <a:rPr lang="ru-RU" sz="1100" b="1" dirty="0">
                <a:solidFill>
                  <a:srgbClr val="FF0000"/>
                </a:solidFill>
              </a:rPr>
              <a:t>Эксплуатационная готовность </a:t>
            </a:r>
            <a:r>
              <a:rPr lang="ru-RU" sz="1100" b="1" dirty="0">
                <a:solidFill>
                  <a:srgbClr val="5B9BD5">
                    <a:lumMod val="50000"/>
                  </a:srgbClr>
                </a:solidFill>
              </a:rPr>
              <a:t>/ </a:t>
            </a:r>
            <a:r>
              <a:rPr lang="ru-RU" sz="1100" b="1" dirty="0">
                <a:solidFill>
                  <a:srgbClr val="00B050"/>
                </a:solidFill>
              </a:rPr>
              <a:t>Перечислено средств  по ГК</a:t>
            </a:r>
          </a:p>
        </p:txBody>
      </p:sp>
      <p:sp>
        <p:nvSpPr>
          <p:cNvPr id="12" name="Стрелка вправо 11"/>
          <p:cNvSpPr/>
          <p:nvPr/>
        </p:nvSpPr>
        <p:spPr>
          <a:xfrm>
            <a:off x="54403" y="2440839"/>
            <a:ext cx="877758" cy="904814"/>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prstClr val="black"/>
                </a:solidFill>
              </a:rPr>
              <a:t>/</a:t>
            </a:r>
            <a:r>
              <a:rPr lang="ru-RU" sz="1600" b="1" dirty="0">
                <a:solidFill>
                  <a:srgbClr val="FF0000"/>
                </a:solidFill>
              </a:rPr>
              <a:t> </a:t>
            </a:r>
          </a:p>
          <a:p>
            <a:pPr algn="ctr"/>
            <a:r>
              <a:rPr lang="ru-RU" sz="1600" b="1" dirty="0">
                <a:solidFill>
                  <a:srgbClr val="00B050"/>
                </a:solidFill>
              </a:rPr>
              <a:t>98,0 %</a:t>
            </a:r>
          </a:p>
        </p:txBody>
      </p:sp>
      <p:sp>
        <p:nvSpPr>
          <p:cNvPr id="71" name="Стрелка вправо 70"/>
          <p:cNvSpPr/>
          <p:nvPr/>
        </p:nvSpPr>
        <p:spPr>
          <a:xfrm>
            <a:off x="54403" y="8540418"/>
            <a:ext cx="877758" cy="880480"/>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srgbClr val="5B9BD5">
                    <a:lumMod val="50000"/>
                  </a:srgbClr>
                </a:solidFill>
              </a:rPr>
              <a:t>/ </a:t>
            </a:r>
            <a:r>
              <a:rPr lang="ru-RU" sz="1600" b="1" dirty="0">
                <a:solidFill>
                  <a:srgbClr val="00B050"/>
                </a:solidFill>
              </a:rPr>
              <a:t>98,0%</a:t>
            </a:r>
          </a:p>
        </p:txBody>
      </p:sp>
      <p:sp>
        <p:nvSpPr>
          <p:cNvPr id="72" name="Стрелка вправо 71"/>
          <p:cNvSpPr/>
          <p:nvPr/>
        </p:nvSpPr>
        <p:spPr>
          <a:xfrm>
            <a:off x="54398" y="3461954"/>
            <a:ext cx="877758" cy="935316"/>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prstClr val="black"/>
                </a:solidFill>
              </a:rPr>
              <a:t>/</a:t>
            </a:r>
            <a:r>
              <a:rPr lang="ru-RU" sz="1600" b="1" dirty="0">
                <a:solidFill>
                  <a:srgbClr val="FF0000"/>
                </a:solidFill>
              </a:rPr>
              <a:t> </a:t>
            </a:r>
            <a:r>
              <a:rPr lang="ru-RU" sz="1600" b="1" dirty="0">
                <a:solidFill>
                  <a:srgbClr val="00B050"/>
                </a:solidFill>
              </a:rPr>
              <a:t>98,0%</a:t>
            </a:r>
          </a:p>
        </p:txBody>
      </p:sp>
      <p:sp>
        <p:nvSpPr>
          <p:cNvPr id="73" name="Стрелка вправо 72"/>
          <p:cNvSpPr/>
          <p:nvPr/>
        </p:nvSpPr>
        <p:spPr>
          <a:xfrm>
            <a:off x="52299" y="4504160"/>
            <a:ext cx="877758" cy="892555"/>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prstClr val="black"/>
                </a:solidFill>
              </a:rPr>
              <a:t>/</a:t>
            </a:r>
            <a:r>
              <a:rPr lang="ru-RU" sz="1600" b="1" dirty="0">
                <a:solidFill>
                  <a:srgbClr val="FF0000"/>
                </a:solidFill>
              </a:rPr>
              <a:t> </a:t>
            </a:r>
          </a:p>
          <a:p>
            <a:pPr algn="ctr"/>
            <a:r>
              <a:rPr lang="ru-RU" sz="1600" b="1" dirty="0">
                <a:solidFill>
                  <a:srgbClr val="00B050"/>
                </a:solidFill>
              </a:rPr>
              <a:t>97,9%</a:t>
            </a:r>
          </a:p>
        </p:txBody>
      </p:sp>
      <p:sp>
        <p:nvSpPr>
          <p:cNvPr id="86" name="Стрелка вправо 85"/>
          <p:cNvSpPr/>
          <p:nvPr/>
        </p:nvSpPr>
        <p:spPr>
          <a:xfrm>
            <a:off x="54407" y="5510542"/>
            <a:ext cx="877758" cy="880660"/>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prstClr val="black"/>
                </a:solidFill>
              </a:rPr>
              <a:t>/</a:t>
            </a:r>
            <a:r>
              <a:rPr lang="ru-RU" sz="1600" b="1" dirty="0">
                <a:solidFill>
                  <a:srgbClr val="5B9BD5">
                    <a:lumMod val="50000"/>
                  </a:srgbClr>
                </a:solidFill>
              </a:rPr>
              <a:t> </a:t>
            </a:r>
            <a:r>
              <a:rPr lang="ru-RU" sz="1600" b="1" dirty="0">
                <a:solidFill>
                  <a:srgbClr val="00B050"/>
                </a:solidFill>
              </a:rPr>
              <a:t>98,0%</a:t>
            </a:r>
          </a:p>
        </p:txBody>
      </p:sp>
      <p:sp>
        <p:nvSpPr>
          <p:cNvPr id="87" name="Стрелка вправо 86"/>
          <p:cNvSpPr/>
          <p:nvPr/>
        </p:nvSpPr>
        <p:spPr>
          <a:xfrm>
            <a:off x="54407" y="6494058"/>
            <a:ext cx="877758" cy="904842"/>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srgbClr val="5B9BD5">
                    <a:lumMod val="50000"/>
                  </a:srgbClr>
                </a:solidFill>
              </a:rPr>
              <a:t>/ </a:t>
            </a:r>
            <a:r>
              <a:rPr lang="ru-RU" sz="1600" b="1" dirty="0">
                <a:solidFill>
                  <a:srgbClr val="00B050"/>
                </a:solidFill>
              </a:rPr>
              <a:t>98,0%</a:t>
            </a:r>
          </a:p>
        </p:txBody>
      </p:sp>
      <p:sp>
        <p:nvSpPr>
          <p:cNvPr id="88" name="Стрелка вправо 87"/>
          <p:cNvSpPr/>
          <p:nvPr/>
        </p:nvSpPr>
        <p:spPr>
          <a:xfrm>
            <a:off x="54407" y="7508364"/>
            <a:ext cx="877758" cy="929400"/>
          </a:xfrm>
          <a:prstGeom prst="rightArrow">
            <a:avLst>
              <a:gd name="adj1" fmla="val 100000"/>
              <a:gd name="adj2" fmla="val 21239"/>
            </a:avLst>
          </a:prstGeom>
          <a:solidFill>
            <a:schemeClr val="accent6">
              <a:lumMod val="20000"/>
              <a:lumOff val="80000"/>
              <a:alpha val="59000"/>
            </a:schemeClr>
          </a:solidFill>
          <a:ln>
            <a:solidFill>
              <a:srgbClr val="C00000"/>
            </a:solidFill>
          </a:ln>
          <a:effectLst>
            <a:glow rad="381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53920" rIns="0" bIns="53920" rtlCol="0" anchor="ctr"/>
          <a:lstStyle/>
          <a:p>
            <a:pPr algn="ctr"/>
            <a:r>
              <a:rPr lang="ru-RU" sz="1600" b="1" dirty="0">
                <a:solidFill>
                  <a:srgbClr val="FF0000"/>
                </a:solidFill>
              </a:rPr>
              <a:t>100%</a:t>
            </a:r>
            <a:r>
              <a:rPr lang="ru-RU" sz="1600" b="1" dirty="0">
                <a:solidFill>
                  <a:srgbClr val="5B9BD5">
                    <a:lumMod val="50000"/>
                  </a:srgbClr>
                </a:solidFill>
              </a:rPr>
              <a:t>/ </a:t>
            </a:r>
            <a:r>
              <a:rPr lang="ru-RU" sz="1600" b="1" dirty="0">
                <a:solidFill>
                  <a:srgbClr val="00B050"/>
                </a:solidFill>
              </a:rPr>
              <a:t>98,0%</a:t>
            </a:r>
          </a:p>
        </p:txBody>
      </p:sp>
      <p:sp>
        <p:nvSpPr>
          <p:cNvPr id="14" name="Прямоугольник 13"/>
          <p:cNvSpPr/>
          <p:nvPr/>
        </p:nvSpPr>
        <p:spPr>
          <a:xfrm>
            <a:off x="9854954" y="4685084"/>
            <a:ext cx="2930656" cy="1191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02189" indent="-202189">
              <a:spcAft>
                <a:spcPts val="0"/>
              </a:spcAft>
              <a:buFont typeface="Wingdings" panose="05000000000000000000" pitchFamily="2" charset="2"/>
              <a:buChar char="ü"/>
            </a:pPr>
            <a:r>
              <a:rPr lang="ru-RU" sz="1300" b="1" dirty="0">
                <a:solidFill>
                  <a:srgbClr val="FF0000"/>
                </a:solidFill>
              </a:rPr>
              <a:t>ПОЛУЧЕНЫ РАЗРЕШЕНИЯ НА ВВОД </a:t>
            </a:r>
          </a:p>
          <a:p>
            <a:pPr>
              <a:spcAft>
                <a:spcPts val="709"/>
              </a:spcAft>
            </a:pPr>
            <a:r>
              <a:rPr lang="ru-RU" sz="1300" b="1" dirty="0">
                <a:solidFill>
                  <a:srgbClr val="FF0000"/>
                </a:solidFill>
              </a:rPr>
              <a:t>      В ЭКСПЛУАТАЦИЮ ВСЕХ СТАДИОНОВ</a:t>
            </a:r>
          </a:p>
          <a:p>
            <a:pPr>
              <a:spcAft>
                <a:spcPts val="709"/>
              </a:spcAft>
            </a:pPr>
            <a:r>
              <a:rPr lang="ru-RU" sz="100" b="1" dirty="0">
                <a:solidFill>
                  <a:srgbClr val="FF0000"/>
                </a:solidFill>
              </a:rPr>
              <a:t> </a:t>
            </a:r>
          </a:p>
          <a:p>
            <a:pPr marL="202189" indent="-202189">
              <a:spcAft>
                <a:spcPts val="709"/>
              </a:spcAft>
              <a:buFont typeface="Wingdings" panose="05000000000000000000" pitchFamily="2" charset="2"/>
              <a:buChar char="ü"/>
            </a:pPr>
            <a:r>
              <a:rPr lang="ru-RU" sz="1300" b="1" dirty="0">
                <a:solidFill>
                  <a:srgbClr val="FF0000"/>
                </a:solidFill>
              </a:rPr>
              <a:t>НА ВСЕХ СТАДИОНАХ ПРОВЕДЕНЫ МАТЧИ  </a:t>
            </a:r>
          </a:p>
        </p:txBody>
      </p:sp>
      <p:sp>
        <p:nvSpPr>
          <p:cNvPr id="68" name="Номер слайда 2"/>
          <p:cNvSpPr>
            <a:spLocks noGrp="1"/>
          </p:cNvSpPr>
          <p:nvPr>
            <p:ph type="sldNum" sz="quarter" idx="12"/>
          </p:nvPr>
        </p:nvSpPr>
        <p:spPr>
          <a:xfrm>
            <a:off x="9921977" y="9101173"/>
            <a:ext cx="2880360" cy="511175"/>
          </a:xfrm>
        </p:spPr>
        <p:txBody>
          <a:bodyPr/>
          <a:lstStyle/>
          <a:p>
            <a:pPr>
              <a:defRPr/>
            </a:pPr>
            <a:fld id="{47EA9584-6FC9-446B-89E9-C9D48C4D1663}" type="slidenum">
              <a:rPr lang="ru-RU" smtClean="0">
                <a:solidFill>
                  <a:prstClr val="black">
                    <a:tint val="75000"/>
                  </a:prstClr>
                </a:solidFill>
              </a:rPr>
              <a:pPr>
                <a:defRPr/>
              </a:pPr>
              <a:t>12</a:t>
            </a:fld>
            <a:endParaRPr lang="ru-RU" dirty="0">
              <a:solidFill>
                <a:prstClr val="black">
                  <a:tint val="75000"/>
                </a:prstClr>
              </a:solidFill>
            </a:endParaRPr>
          </a:p>
        </p:txBody>
      </p:sp>
      <p:sp>
        <p:nvSpPr>
          <p:cNvPr id="67" name="Прямоугольник 66"/>
          <p:cNvSpPr/>
          <p:nvPr/>
        </p:nvSpPr>
        <p:spPr bwMode="auto">
          <a:xfrm>
            <a:off x="8445534" y="8398079"/>
            <a:ext cx="4416789" cy="79552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07833" tIns="53918" rIns="107833" bIns="53918" anchor="ctr"/>
          <a:lstStyle/>
          <a:p>
            <a:pPr algn="ctr" defTabSz="1508097">
              <a:defRPr/>
            </a:pPr>
            <a:r>
              <a:rPr lang="ru-RU" altLang="ru-RU" sz="1200" b="1" dirty="0">
                <a:solidFill>
                  <a:prstClr val="black"/>
                </a:solidFill>
                <a:cs typeface="Times New Roman" panose="02020603050405020304" pitchFamily="18" charset="0"/>
              </a:rPr>
              <a:t>                  </a:t>
            </a:r>
          </a:p>
          <a:p>
            <a:pPr algn="ctr" defTabSz="1508097">
              <a:defRPr/>
            </a:pPr>
            <a:r>
              <a:rPr lang="ru-RU" altLang="ru-RU" sz="1200" b="1" dirty="0">
                <a:solidFill>
                  <a:prstClr val="black"/>
                </a:solidFill>
                <a:cs typeface="Times New Roman" panose="02020603050405020304" pitchFamily="18" charset="0"/>
              </a:rPr>
              <a:t>              </a:t>
            </a:r>
            <a:r>
              <a:rPr lang="ru-RU" sz="1200" b="1" dirty="0">
                <a:solidFill>
                  <a:prstClr val="black"/>
                </a:solidFill>
                <a:ea typeface="Open Sans Condensed Light" pitchFamily="34" charset="0"/>
                <a:cs typeface="Times New Roman" panose="02020603050405020304" pitchFamily="18" charset="0"/>
              </a:rPr>
              <a:t>Не подлежат </a:t>
            </a:r>
            <a:r>
              <a:rPr lang="ru-RU" sz="1200" dirty="0">
                <a:solidFill>
                  <a:prstClr val="black"/>
                </a:solidFill>
                <a:ea typeface="Open Sans Condensed Light" pitchFamily="34" charset="0"/>
                <a:cs typeface="Times New Roman" panose="02020603050405020304" pitchFamily="18" charset="0"/>
              </a:rPr>
              <a:t>казначейскому сопровождению:</a:t>
            </a:r>
          </a:p>
          <a:p>
            <a:pPr algn="r" defTabSz="1508097">
              <a:defRPr/>
            </a:pPr>
            <a:r>
              <a:rPr lang="ru-RU" sz="1200" dirty="0">
                <a:solidFill>
                  <a:prstClr val="black"/>
                </a:solidFill>
                <a:ea typeface="Open Sans Condensed Light" pitchFamily="34" charset="0"/>
                <a:cs typeface="Times New Roman" panose="02020603050405020304" pitchFamily="18" charset="0"/>
              </a:rPr>
              <a:t> - в 2017 году  контракты (договоры) на сумму до 10 млн. руб. </a:t>
            </a:r>
          </a:p>
          <a:p>
            <a:pPr algn="r" defTabSz="1508097">
              <a:defRPr/>
            </a:pPr>
            <a:r>
              <a:rPr lang="ru-RU" sz="1200" dirty="0">
                <a:solidFill>
                  <a:prstClr val="black"/>
                </a:solidFill>
                <a:ea typeface="Open Sans Condensed Light" pitchFamily="34" charset="0"/>
                <a:cs typeface="Times New Roman" panose="02020603050405020304" pitchFamily="18" charset="0"/>
              </a:rPr>
              <a:t>- в 2018 году  контракты (договоры) на сумму до 3 млн. руб.</a:t>
            </a:r>
          </a:p>
        </p:txBody>
      </p:sp>
    </p:spTree>
    <p:extLst>
      <p:ext uri="{BB962C8B-B14F-4D97-AF65-F5344CB8AC3E}">
        <p14:creationId xmlns:p14="http://schemas.microsoft.com/office/powerpoint/2010/main" val="3767390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120018" y="6042234"/>
            <a:ext cx="6965459" cy="3467353"/>
          </a:xfrm>
          <a:prstGeom prst="rect">
            <a:avLst/>
          </a:prstGeom>
          <a:solidFill>
            <a:schemeClr val="bg2">
              <a:alpha val="46000"/>
            </a:schemeClr>
          </a:solidFill>
          <a:ln>
            <a:noFill/>
          </a:ln>
          <a:effectLst>
            <a:glow rad="88900">
              <a:schemeClr val="accent3">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107853" tIns="53928" rIns="107853" bIns="53928" rtlCol="0" anchor="ctr"/>
          <a:lstStyle/>
          <a:p>
            <a:endParaRPr lang="ru-RU" sz="600" dirty="0">
              <a:solidFill>
                <a:srgbClr val="5B9BD5">
                  <a:lumMod val="50000"/>
                </a:srgbClr>
              </a:solidFill>
            </a:endParaRPr>
          </a:p>
        </p:txBody>
      </p:sp>
      <p:sp>
        <p:nvSpPr>
          <p:cNvPr id="5" name="Прямоугольник 4"/>
          <p:cNvSpPr/>
          <p:nvPr/>
        </p:nvSpPr>
        <p:spPr>
          <a:xfrm>
            <a:off x="753581" y="882055"/>
            <a:ext cx="11264493" cy="681989"/>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700" tIns="45844" rIns="91700" bIns="45844" anchor="ctr"/>
          <a:lstStyle/>
          <a:p>
            <a:pPr algn="ctr">
              <a:defRPr/>
            </a:pPr>
            <a:r>
              <a:rPr lang="ru-RU" sz="2000" i="1" dirty="0">
                <a:solidFill>
                  <a:prstClr val="black"/>
                </a:solidFill>
                <a:cs typeface="Times New Roman" panose="02020603050405020304" pitchFamily="18" charset="0"/>
              </a:rPr>
              <a:t>Протокол совещания у Первого заместителя Председателя Правительства Российской Федерации И.И. Шувалова от 8 июля 2016 г. № ИШ-П13-45пр</a:t>
            </a:r>
          </a:p>
        </p:txBody>
      </p:sp>
      <p:sp>
        <p:nvSpPr>
          <p:cNvPr id="8" name="TextBox 7"/>
          <p:cNvSpPr txBox="1"/>
          <p:nvPr/>
        </p:nvSpPr>
        <p:spPr>
          <a:xfrm>
            <a:off x="120019" y="125202"/>
            <a:ext cx="12531619" cy="724456"/>
          </a:xfrm>
          <a:prstGeom prst="rect">
            <a:avLst/>
          </a:prstGeom>
          <a:noFill/>
        </p:spPr>
        <p:txBody>
          <a:bodyPr wrap="square" lIns="107847" tIns="53925" rIns="107847" bIns="53925">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ГОСУДАРСТВЕННОГО КОНТРАКТА ПО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ИНФОРМАЦИОННОМУ ОБЕСПЕЧЕНИЮ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ЧЕМПИОНАТА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МИРА ПО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ФУТБОЛУ </a:t>
            </a:r>
            <a:r>
              <a:rPr lang="en-US"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FIFA 2018</a:t>
            </a:r>
            <a:endPar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endParaRPr>
          </a:p>
        </p:txBody>
      </p:sp>
      <p:sp>
        <p:nvSpPr>
          <p:cNvPr id="7" name="Прямоугольник 6"/>
          <p:cNvSpPr/>
          <p:nvPr/>
        </p:nvSpPr>
        <p:spPr bwMode="auto">
          <a:xfrm>
            <a:off x="120018" y="5932168"/>
            <a:ext cx="6965459" cy="3660615"/>
          </a:xfrm>
          <a:prstGeom prst="rect">
            <a:avLst/>
          </a:prstGeom>
          <a:noFill/>
          <a:ln>
            <a:noFill/>
          </a:ln>
          <a:effectLst>
            <a:glow rad="1143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84922" tIns="84922" rIns="84922" bIns="84922" rtlCol="0" anchor="ctr"/>
          <a:lstStyle/>
          <a:p>
            <a:pPr algn="ctr"/>
            <a:r>
              <a:rPr lang="ru-RU" sz="1400" b="1" i="1" dirty="0">
                <a:solidFill>
                  <a:prstClr val="black">
                    <a:lumMod val="95000"/>
                    <a:lumOff val="5000"/>
                  </a:prstClr>
                </a:solidFill>
              </a:rPr>
              <a:t>Государственный контракт </a:t>
            </a:r>
            <a:r>
              <a:rPr lang="ru-RU" sz="1500" b="1" i="1" dirty="0">
                <a:solidFill>
                  <a:prstClr val="black">
                    <a:lumMod val="95000"/>
                    <a:lumOff val="5000"/>
                  </a:prstClr>
                </a:solidFill>
              </a:rPr>
              <a:t>от</a:t>
            </a:r>
            <a:r>
              <a:rPr lang="ru-RU" sz="1400" b="1" i="1" dirty="0">
                <a:solidFill>
                  <a:prstClr val="black">
                    <a:lumMod val="95000"/>
                    <a:lumOff val="5000"/>
                  </a:prstClr>
                </a:solidFill>
              </a:rPr>
              <a:t> 7 октября 2016 г. № 0410/139, заключенный Минкомсвязи России с ГК «Ростех» </a:t>
            </a:r>
          </a:p>
          <a:p>
            <a:pPr algn="ctr"/>
            <a:r>
              <a:rPr lang="ru-RU" sz="1400" i="1" dirty="0">
                <a:solidFill>
                  <a:prstClr val="black">
                    <a:lumMod val="95000"/>
                    <a:lumOff val="5000"/>
                  </a:prstClr>
                </a:solidFill>
              </a:rPr>
              <a:t>на оказание услуг по созданию и функционированию средств связи </a:t>
            </a:r>
            <a:br>
              <a:rPr lang="ru-RU" sz="1400" i="1" dirty="0">
                <a:solidFill>
                  <a:prstClr val="black">
                    <a:lumMod val="95000"/>
                    <a:lumOff val="5000"/>
                  </a:prstClr>
                </a:solidFill>
              </a:rPr>
            </a:br>
            <a:r>
              <a:rPr lang="ru-RU" sz="1400" i="1" dirty="0">
                <a:solidFill>
                  <a:prstClr val="black">
                    <a:lumMod val="95000"/>
                    <a:lumOff val="5000"/>
                  </a:prstClr>
                </a:solidFill>
              </a:rPr>
              <a:t>и информационных технологий в соответствии с Концепцией развития средств связи и информационных технологий в целях осуществления мероприятий по подготовке и проведению в Российской Федерации чемпионата мира по футболу FIFA 2018 года и Кубка конфедераций FIFA 2017 года</a:t>
            </a:r>
          </a:p>
          <a:p>
            <a:pPr algn="ctr"/>
            <a:endParaRPr lang="ru-RU" altLang="ru-RU" sz="500" b="1" i="1" dirty="0">
              <a:solidFill>
                <a:prstClr val="black">
                  <a:lumMod val="95000"/>
                  <a:lumOff val="5000"/>
                </a:prstClr>
              </a:solidFill>
            </a:endParaRPr>
          </a:p>
          <a:p>
            <a:pPr algn="ctr"/>
            <a:r>
              <a:rPr lang="ru-RU" altLang="ru-RU" sz="1400" b="1" i="1" dirty="0">
                <a:solidFill>
                  <a:prstClr val="black">
                    <a:lumMod val="95000"/>
                    <a:lumOff val="5000"/>
                  </a:prstClr>
                </a:solidFill>
              </a:rPr>
              <a:t>Стоимость государственного контракта</a:t>
            </a:r>
            <a:r>
              <a:rPr lang="ru-RU" altLang="ru-RU" sz="1400" i="1" dirty="0">
                <a:solidFill>
                  <a:prstClr val="black">
                    <a:lumMod val="95000"/>
                    <a:lumOff val="5000"/>
                  </a:prstClr>
                </a:solidFill>
              </a:rPr>
              <a:t> – </a:t>
            </a:r>
            <a:r>
              <a:rPr lang="ru-RU" altLang="ru-RU" sz="1400" b="1" i="1" dirty="0">
                <a:solidFill>
                  <a:prstClr val="black">
                    <a:lumMod val="95000"/>
                    <a:lumOff val="5000"/>
                  </a:prstClr>
                </a:solidFill>
              </a:rPr>
              <a:t>10,9</a:t>
            </a:r>
            <a:r>
              <a:rPr lang="ru-RU" altLang="ru-RU" sz="1400" i="1" dirty="0">
                <a:solidFill>
                  <a:prstClr val="black">
                    <a:lumMod val="95000"/>
                    <a:lumOff val="5000"/>
                  </a:prstClr>
                </a:solidFill>
              </a:rPr>
              <a:t> млрд. рублей., </a:t>
            </a:r>
          </a:p>
          <a:p>
            <a:pPr algn="ctr"/>
            <a:r>
              <a:rPr lang="ru-RU" altLang="ru-RU" sz="1400" b="1" i="1" dirty="0">
                <a:solidFill>
                  <a:prstClr val="black">
                    <a:lumMod val="95000"/>
                    <a:lumOff val="5000"/>
                  </a:prstClr>
                </a:solidFill>
              </a:rPr>
              <a:t>Прибыль </a:t>
            </a:r>
            <a:r>
              <a:rPr lang="ru-RU" altLang="ru-RU" sz="1400" i="1" dirty="0">
                <a:solidFill>
                  <a:prstClr val="black">
                    <a:lumMod val="95000"/>
                    <a:lumOff val="5000"/>
                  </a:prstClr>
                </a:solidFill>
              </a:rPr>
              <a:t>в соответствии с государственным контрактом – не более </a:t>
            </a:r>
            <a:r>
              <a:rPr lang="ru-RU" altLang="ru-RU" sz="1400" b="1" i="1" dirty="0">
                <a:solidFill>
                  <a:prstClr val="black">
                    <a:lumMod val="95000"/>
                    <a:lumOff val="5000"/>
                  </a:prstClr>
                </a:solidFill>
              </a:rPr>
              <a:t>10%  </a:t>
            </a:r>
          </a:p>
          <a:p>
            <a:pPr algn="ctr"/>
            <a:r>
              <a:rPr lang="ru-RU" sz="1400" b="1" i="1" dirty="0">
                <a:solidFill>
                  <a:prstClr val="black">
                    <a:lumMod val="95000"/>
                    <a:lumOff val="5000"/>
                  </a:prstClr>
                </a:solidFill>
              </a:rPr>
              <a:t>Срок исполнения государственного контракта</a:t>
            </a:r>
            <a:r>
              <a:rPr lang="ru-RU" sz="1400" i="1" dirty="0">
                <a:solidFill>
                  <a:prstClr val="black">
                    <a:lumMod val="95000"/>
                    <a:lumOff val="5000"/>
                  </a:prstClr>
                </a:solidFill>
              </a:rPr>
              <a:t> – </a:t>
            </a:r>
            <a:r>
              <a:rPr lang="ru-RU" sz="1400" b="1" i="1" dirty="0">
                <a:solidFill>
                  <a:prstClr val="black">
                    <a:lumMod val="95000"/>
                    <a:lumOff val="5000"/>
                  </a:prstClr>
                </a:solidFill>
              </a:rPr>
              <a:t>31 декабря 2018 года</a:t>
            </a:r>
          </a:p>
          <a:p>
            <a:pPr algn="ctr"/>
            <a:endParaRPr lang="ru-RU" altLang="ru-RU" sz="500" i="1" dirty="0">
              <a:solidFill>
                <a:prstClr val="black">
                  <a:lumMod val="95000"/>
                  <a:lumOff val="5000"/>
                </a:prstClr>
              </a:solidFill>
            </a:endParaRPr>
          </a:p>
          <a:p>
            <a:pPr algn="ctr"/>
            <a:r>
              <a:rPr lang="ru-RU" sz="1400" i="1" dirty="0">
                <a:solidFill>
                  <a:prstClr val="black">
                    <a:lumMod val="95000"/>
                    <a:lumOff val="5000"/>
                  </a:prstClr>
                </a:solidFill>
              </a:rPr>
              <a:t>В рамках государственного контракта ГК «Ростех» заключен контракт с </a:t>
            </a:r>
            <a:r>
              <a:rPr lang="ru-RU" sz="1400" b="1" i="1" dirty="0">
                <a:solidFill>
                  <a:prstClr val="black">
                    <a:lumMod val="95000"/>
                    <a:lumOff val="5000"/>
                  </a:prstClr>
                </a:solidFill>
              </a:rPr>
              <a:t>основным исполнителем </a:t>
            </a:r>
            <a:r>
              <a:rPr lang="ru-RU" sz="1400" i="1" dirty="0">
                <a:solidFill>
                  <a:prstClr val="black">
                    <a:lumMod val="95000"/>
                    <a:lumOff val="5000"/>
                  </a:prstClr>
                </a:solidFill>
              </a:rPr>
              <a:t>(1 уровня) ООО «Национальный Центр Информатизации» (ООО «НЦИ») от 28 октября 2016 г. № 17710474375160000980/РТ/1648-14287 на сумму </a:t>
            </a:r>
            <a:br>
              <a:rPr lang="ru-RU" sz="1400" i="1" dirty="0">
                <a:solidFill>
                  <a:prstClr val="black">
                    <a:lumMod val="95000"/>
                    <a:lumOff val="5000"/>
                  </a:prstClr>
                </a:solidFill>
              </a:rPr>
            </a:br>
            <a:r>
              <a:rPr lang="ru-RU" sz="1400" b="1" i="1" dirty="0">
                <a:solidFill>
                  <a:prstClr val="black">
                    <a:lumMod val="95000"/>
                    <a:lumOff val="5000"/>
                  </a:prstClr>
                </a:solidFill>
              </a:rPr>
              <a:t>10,8 </a:t>
            </a:r>
            <a:r>
              <a:rPr lang="ru-RU" sz="1400" i="1" dirty="0">
                <a:solidFill>
                  <a:prstClr val="black">
                    <a:lumMod val="95000"/>
                    <a:lumOff val="5000"/>
                  </a:prstClr>
                </a:solidFill>
              </a:rPr>
              <a:t>млрд. рублей, с </a:t>
            </a:r>
            <a:r>
              <a:rPr lang="ru-RU" sz="1400" b="1" i="1" dirty="0">
                <a:solidFill>
                  <a:prstClr val="black">
                    <a:lumMod val="95000"/>
                    <a:lumOff val="5000"/>
                  </a:prstClr>
                </a:solidFill>
              </a:rPr>
              <a:t>исполнителями </a:t>
            </a:r>
            <a:r>
              <a:rPr lang="ru-RU" sz="1400" i="1" dirty="0">
                <a:solidFill>
                  <a:prstClr val="black">
                    <a:lumMod val="95000"/>
                    <a:lumOff val="5000"/>
                  </a:prstClr>
                </a:solidFill>
              </a:rPr>
              <a:t>(2-5 уровней)</a:t>
            </a:r>
            <a:r>
              <a:rPr lang="ru-RU" sz="1400" b="1" i="1" dirty="0">
                <a:solidFill>
                  <a:prstClr val="black">
                    <a:lumMod val="95000"/>
                    <a:lumOff val="5000"/>
                  </a:prstClr>
                </a:solidFill>
              </a:rPr>
              <a:t> </a:t>
            </a:r>
            <a:r>
              <a:rPr lang="ru-RU" sz="1400" i="1" dirty="0">
                <a:solidFill>
                  <a:prstClr val="black">
                    <a:lumMod val="95000"/>
                    <a:lumOff val="5000"/>
                  </a:prstClr>
                </a:solidFill>
              </a:rPr>
              <a:t>заключено </a:t>
            </a:r>
            <a:r>
              <a:rPr lang="ru-RU" sz="1400" b="1" i="1" dirty="0">
                <a:solidFill>
                  <a:prstClr val="black">
                    <a:lumMod val="95000"/>
                    <a:lumOff val="5000"/>
                  </a:prstClr>
                </a:solidFill>
              </a:rPr>
              <a:t>103</a:t>
            </a:r>
            <a:r>
              <a:rPr lang="ru-RU" sz="1400" i="1" dirty="0">
                <a:solidFill>
                  <a:prstClr val="black">
                    <a:lumMod val="95000"/>
                    <a:lumOff val="5000"/>
                  </a:prstClr>
                </a:solidFill>
              </a:rPr>
              <a:t> контракта</a:t>
            </a:r>
            <a:endParaRPr lang="ru-RU" altLang="ru-RU" sz="1400" i="1" dirty="0">
              <a:solidFill>
                <a:prstClr val="black">
                  <a:lumMod val="95000"/>
                  <a:lumOff val="5000"/>
                </a:prstClr>
              </a:solidFill>
            </a:endParaRPr>
          </a:p>
        </p:txBody>
      </p:sp>
      <p:graphicFrame>
        <p:nvGraphicFramePr>
          <p:cNvPr id="10" name="Таблица 9">
            <a:extLst>
              <a:ext uri="{FF2B5EF4-FFF2-40B4-BE49-F238E27FC236}">
                <a16:creationId xmlns:a16="http://schemas.microsoft.com/office/drawing/2014/main" xmlns="" id="{10D3BE30-4A6D-48A4-B854-1159F0D2DEBB}"/>
              </a:ext>
            </a:extLst>
          </p:cNvPr>
          <p:cNvGraphicFramePr>
            <a:graphicFrameLocks noGrp="1"/>
          </p:cNvGraphicFramePr>
          <p:nvPr>
            <p:extLst>
              <p:ext uri="{D42A27DB-BD31-4B8C-83A1-F6EECF244321}">
                <p14:modId xmlns:p14="http://schemas.microsoft.com/office/powerpoint/2010/main" val="3859285801"/>
              </p:ext>
            </p:extLst>
          </p:nvPr>
        </p:nvGraphicFramePr>
        <p:xfrm>
          <a:off x="7183939" y="1600995"/>
          <a:ext cx="5467695" cy="3873020"/>
        </p:xfrm>
        <a:graphic>
          <a:graphicData uri="http://schemas.openxmlformats.org/drawingml/2006/table">
            <a:tbl>
              <a:tblPr>
                <a:effectLst>
                  <a:outerShdw blurRad="50800" dist="38100" dir="2700000" algn="tl" rotWithShape="0">
                    <a:prstClr val="black">
                      <a:alpha val="40000"/>
                    </a:prstClr>
                  </a:outerShdw>
                </a:effectLst>
              </a:tblPr>
              <a:tblGrid>
                <a:gridCol w="2511902">
                  <a:extLst>
                    <a:ext uri="{9D8B030D-6E8A-4147-A177-3AD203B41FA5}">
                      <a16:colId xmlns:a16="http://schemas.microsoft.com/office/drawing/2014/main" xmlns="" val="20000"/>
                    </a:ext>
                  </a:extLst>
                </a:gridCol>
                <a:gridCol w="925487">
                  <a:extLst>
                    <a:ext uri="{9D8B030D-6E8A-4147-A177-3AD203B41FA5}">
                      <a16:colId xmlns:a16="http://schemas.microsoft.com/office/drawing/2014/main" xmlns="" val="20002"/>
                    </a:ext>
                  </a:extLst>
                </a:gridCol>
                <a:gridCol w="1180148"/>
                <a:gridCol w="850158"/>
              </a:tblGrid>
              <a:tr h="662050">
                <a:tc gridSpan="4">
                  <a:txBody>
                    <a:bodyPr/>
                    <a:lstStyle/>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Структура</a:t>
                      </a:r>
                      <a:r>
                        <a:rPr lang="ru-RU" sz="1400" b="0" i="0" u="none" strike="noStrike" kern="1200" baseline="0" dirty="0" smtClean="0">
                          <a:solidFill>
                            <a:schemeClr val="tx1"/>
                          </a:solidFill>
                          <a:effectLst/>
                          <a:latin typeface="Calibri"/>
                          <a:ea typeface="+mn-ea"/>
                          <a:cs typeface="+mn-cs"/>
                        </a:rPr>
                        <a:t> цены </a:t>
                      </a:r>
                      <a:r>
                        <a:rPr lang="ru-RU" sz="1400" b="0" i="0" u="none" strike="noStrike" kern="1200" baseline="0" dirty="0" smtClean="0">
                          <a:solidFill>
                            <a:schemeClr val="tx1"/>
                          </a:solidFill>
                          <a:effectLst/>
                          <a:latin typeface="+mn-lt"/>
                          <a:ea typeface="+mn-ea"/>
                          <a:cs typeface="+mn-cs"/>
                        </a:rPr>
                        <a:t>ГК Минкомсвязи России с ГК «Ростех»  </a:t>
                      </a:r>
                    </a:p>
                    <a:p>
                      <a:pPr marL="0" algn="ctr" defTabSz="914104" rtl="0" eaLnBrk="1" fontAlgn="ctr" latinLnBrk="0" hangingPunct="1"/>
                      <a:r>
                        <a:rPr lang="ru-RU" sz="1400" b="0" i="0" u="none" strike="noStrike" kern="1200" baseline="0" dirty="0" smtClean="0">
                          <a:solidFill>
                            <a:schemeClr val="tx1"/>
                          </a:solidFill>
                          <a:effectLst/>
                          <a:latin typeface="+mn-lt"/>
                          <a:ea typeface="+mn-ea"/>
                          <a:cs typeface="+mn-cs"/>
                        </a:rPr>
                        <a:t>(0 уровень) и контракта ГК «Ростех» с ООО «НЦИ» (1 уровень),</a:t>
                      </a:r>
                    </a:p>
                    <a:p>
                      <a:pPr marL="0" algn="ctr" defTabSz="914104" rtl="0" eaLnBrk="1" fontAlgn="ctr" latinLnBrk="0" hangingPunct="1"/>
                      <a:r>
                        <a:rPr lang="ru-RU" sz="1400" b="0" i="0" u="none" strike="noStrike" kern="1200" baseline="0" dirty="0" smtClean="0">
                          <a:solidFill>
                            <a:schemeClr val="tx1"/>
                          </a:solidFill>
                          <a:effectLst/>
                          <a:latin typeface="+mn-lt"/>
                          <a:ea typeface="+mn-ea"/>
                          <a:cs typeface="+mn-cs"/>
                        </a:rPr>
                        <a:t> 2-5 уровни</a:t>
                      </a:r>
                      <a:endParaRPr lang="ru-RU" sz="14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hMerge="1">
                  <a:txBody>
                    <a:bodyPr/>
                    <a:lstStyle/>
                    <a:p>
                      <a:pPr marL="0" algn="ctr" defTabSz="914104" rtl="0" eaLnBrk="1" fontAlgn="ctr" latinLnBrk="0" hangingPunct="1"/>
                      <a:endParaRPr lang="ru-RU" sz="1050" b="1" i="0" u="none" strike="noStrike" kern="1200" dirty="0">
                        <a:solidFill>
                          <a:schemeClr val="accent1">
                            <a:lumMod val="50000"/>
                          </a:schemeClr>
                        </a:solidFill>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hMerge="1">
                  <a:txBody>
                    <a:bodyPr/>
                    <a:lstStyle/>
                    <a:p>
                      <a:endParaRPr lang="ru-RU"/>
                    </a:p>
                  </a:txBody>
                  <a:tcPr/>
                </a:tc>
                <a:tc hMerge="1">
                  <a:txBody>
                    <a:bodyPr/>
                    <a:lstStyle/>
                    <a:p>
                      <a:pPr marL="0" algn="ctr" defTabSz="914104" rtl="0" eaLnBrk="1" fontAlgn="ctr" latinLnBrk="0" hangingPunct="1"/>
                      <a:endParaRPr lang="ru-RU" sz="1200" b="0" i="0" u="none" strike="noStrike" kern="1200" dirty="0">
                        <a:solidFill>
                          <a:schemeClr val="accent5">
                            <a:lumMod val="50000"/>
                          </a:schemeClr>
                        </a:solidFill>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r>
              <a:tr h="278041">
                <a:tc rowSpan="2">
                  <a:txBody>
                    <a:bodyPr/>
                    <a:lstStyle/>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Наименование показателя</a:t>
                      </a:r>
                      <a:endParaRPr lang="ru-RU" sz="14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gridSpan="3">
                  <a:txBody>
                    <a:bodyPr/>
                    <a:lstStyle/>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Цена, млн. руб</a:t>
                      </a:r>
                      <a:r>
                        <a:rPr lang="ru-RU" sz="1400" b="0" i="0" u="none" strike="noStrike" kern="1200" dirty="0">
                          <a:solidFill>
                            <a:schemeClr val="tx1"/>
                          </a:solidFill>
                          <a:effectLst/>
                          <a:latin typeface="Calibri"/>
                          <a:ea typeface="+mn-ea"/>
                          <a:cs typeface="+mn-cs"/>
                        </a:rPr>
                        <a:t>.</a:t>
                      </a: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hMerge="1">
                  <a:txBody>
                    <a:bodyPr/>
                    <a:lstStyle/>
                    <a:p>
                      <a:endParaRPr lang="ru-RU"/>
                    </a:p>
                  </a:txBody>
                  <a:tcPr/>
                </a:tc>
                <a:tc hMerge="1">
                  <a:txBody>
                    <a:bodyPr/>
                    <a:lstStyle/>
                    <a:p>
                      <a:pPr marL="0" algn="ctr" defTabSz="914104" rtl="0" eaLnBrk="1" fontAlgn="ctr" latinLnBrk="0" hangingPunct="1"/>
                      <a:endParaRPr lang="ru-RU" sz="1200" b="0" i="0" u="none" strike="noStrike" kern="1200" dirty="0">
                        <a:solidFill>
                          <a:schemeClr val="accent5">
                            <a:lumMod val="50000"/>
                          </a:schemeClr>
                        </a:solidFill>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r>
              <a:tr h="504848">
                <a:tc vMerge="1">
                  <a:txBody>
                    <a:bodyPr/>
                    <a:lstStyle/>
                    <a:p>
                      <a:pPr marL="0" algn="ctr" defTabSz="914104" rtl="0" eaLnBrk="1" fontAlgn="ctr" latinLnBrk="0" hangingPunct="1"/>
                      <a:endParaRPr lang="ru-RU" sz="1050" b="1" i="0" u="none" strike="noStrike" kern="1200" dirty="0">
                        <a:solidFill>
                          <a:schemeClr val="accent1">
                            <a:lumMod val="50000"/>
                          </a:schemeClr>
                        </a:solidFill>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a:txBody>
                    <a:bodyPr/>
                    <a:lstStyle/>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0 уровень (план)</a:t>
                      </a:r>
                      <a:endParaRPr lang="ru-RU" sz="14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1 уровень</a:t>
                      </a:r>
                    </a:p>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(план)</a:t>
                      </a:r>
                    </a:p>
                  </a:txBody>
                  <a:tcPr marL="10001" marR="10001" marT="13335" marB="0">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400" b="0" i="0" u="none" strike="noStrike" kern="1200" dirty="0" smtClean="0">
                          <a:solidFill>
                            <a:schemeClr val="tx1"/>
                          </a:solidFill>
                          <a:effectLst/>
                          <a:latin typeface="Calibri"/>
                          <a:ea typeface="+mn-ea"/>
                          <a:cs typeface="+mn-cs"/>
                        </a:rPr>
                        <a:t>2-5 уровни</a:t>
                      </a:r>
                    </a:p>
                  </a:txBody>
                  <a:tcPr marL="10001" marR="10001" marT="13335" marB="0">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r>
              <a:tr h="256019">
                <a:tc>
                  <a:txBody>
                    <a:bodyPr/>
                    <a:lstStyle/>
                    <a:p>
                      <a:pPr marL="0" marR="0" indent="0" algn="l" defTabSz="914104" rtl="0" eaLnBrk="1" fontAlgn="ctr" latinLnBrk="0" hangingPunct="1">
                        <a:lnSpc>
                          <a:spcPct val="100000"/>
                        </a:lnSpc>
                        <a:spcBef>
                          <a:spcPts val="0"/>
                        </a:spcBef>
                        <a:spcAft>
                          <a:spcPts val="0"/>
                        </a:spcAft>
                        <a:buClrTx/>
                        <a:buSzTx/>
                        <a:buFontTx/>
                        <a:buNone/>
                        <a:tabLst/>
                        <a:defRPr/>
                      </a:pPr>
                      <a:r>
                        <a:rPr lang="ru-RU" sz="1300" b="1" i="0" u="none" strike="noStrike" kern="1200" dirty="0" smtClean="0">
                          <a:solidFill>
                            <a:schemeClr val="accent1">
                              <a:lumMod val="50000"/>
                            </a:schemeClr>
                          </a:solidFill>
                          <a:effectLst/>
                          <a:latin typeface="Calibri"/>
                          <a:ea typeface="+mn-ea"/>
                          <a:cs typeface="+mn-cs"/>
                        </a:rPr>
                        <a:t>Материалы</a:t>
                      </a:r>
                      <a:endParaRPr lang="ru-RU" sz="1300" b="1" i="0" u="none" strike="noStrike" kern="1200" dirty="0">
                        <a:solidFill>
                          <a:schemeClr val="accent1">
                            <a:lumMod val="50000"/>
                          </a:schemeClr>
                        </a:solidFill>
                        <a:effectLst/>
                        <a:latin typeface="Calibri"/>
                        <a:ea typeface="+mn-ea"/>
                        <a:cs typeface="+mn-cs"/>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0,07</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157,86</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r h="302068">
                <a:tc>
                  <a:txBody>
                    <a:bodyPr/>
                    <a:lstStyle/>
                    <a:p>
                      <a:pPr marL="0" algn="l"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Работы и услуги сторонних орг-й</a:t>
                      </a:r>
                      <a:endParaRPr lang="ru-RU" sz="1300" b="1" i="0" u="none" strike="noStrike" kern="1200" dirty="0">
                        <a:solidFill>
                          <a:schemeClr val="accent1">
                            <a:lumMod val="50000"/>
                          </a:schemeClr>
                        </a:solidFill>
                        <a:effectLst/>
                        <a:latin typeface="Calibri"/>
                        <a:ea typeface="+mn-ea"/>
                        <a:cs typeface="+mn-cs"/>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9 197,77</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7 236,72</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1 082,44</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2"/>
                  </a:ext>
                </a:extLst>
              </a:tr>
              <a:tr h="248031">
                <a:tc>
                  <a:txBody>
                    <a:bodyPr/>
                    <a:lstStyle/>
                    <a:p>
                      <a:pPr marL="0" algn="l"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Амортизация</a:t>
                      </a:r>
                      <a:endParaRPr lang="ru-RU" sz="1300" b="1" i="0" u="none" strike="noStrike" kern="1200" dirty="0">
                        <a:solidFill>
                          <a:schemeClr val="accent1">
                            <a:lumMod val="50000"/>
                          </a:schemeClr>
                        </a:solidFill>
                        <a:effectLst/>
                        <a:latin typeface="Calibri"/>
                        <a:ea typeface="+mn-ea"/>
                        <a:cs typeface="+mn-cs"/>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475,55</a:t>
                      </a:r>
                      <a:endParaRPr lang="ru-RU" sz="1300" b="1" i="0" u="none" strike="noStrike" kern="1200" dirty="0">
                        <a:solidFill>
                          <a:schemeClr val="accent1">
                            <a:lumMod val="50000"/>
                          </a:schemeClr>
                        </a:solidFill>
                        <a:effectLst/>
                        <a:latin typeface="Calibri"/>
                        <a:ea typeface="+mn-ea"/>
                        <a:cs typeface="+mn-cs"/>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r h="345414">
                <a:tc>
                  <a:txBody>
                    <a:bodyPr/>
                    <a:lstStyle/>
                    <a:p>
                      <a:pPr algn="l" fontAlgn="ctr"/>
                      <a:r>
                        <a:rPr lang="ru-RU" sz="1300" b="1" i="0" u="none" strike="noStrike" dirty="0" smtClean="0">
                          <a:solidFill>
                            <a:schemeClr val="accent1">
                              <a:lumMod val="50000"/>
                            </a:schemeClr>
                          </a:solidFill>
                          <a:effectLst/>
                          <a:latin typeface="Calibri"/>
                        </a:rPr>
                        <a:t>Затраты на оплату</a:t>
                      </a:r>
                      <a:r>
                        <a:rPr lang="ru-RU" sz="1300" b="1" i="0" u="none" strike="noStrike" baseline="0" dirty="0" smtClean="0">
                          <a:solidFill>
                            <a:schemeClr val="accent1">
                              <a:lumMod val="50000"/>
                            </a:schemeClr>
                          </a:solidFill>
                          <a:effectLst/>
                          <a:latin typeface="Calibri"/>
                        </a:rPr>
                        <a:t> труда</a:t>
                      </a:r>
                      <a:endParaRPr lang="ru-RU" sz="1300" b="1" i="0" u="none" strike="noStrike" dirty="0">
                        <a:solidFill>
                          <a:schemeClr val="accent1">
                            <a:lumMod val="50000"/>
                          </a:schemeClr>
                        </a:solidFill>
                        <a:effectLst/>
                        <a:latin typeface="Calibri"/>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479,98</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452,32</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3"/>
                  </a:ext>
                </a:extLst>
              </a:tr>
              <a:tr h="256019">
                <a:tc>
                  <a:txBody>
                    <a:bodyPr/>
                    <a:lstStyle/>
                    <a:p>
                      <a:pPr algn="l" fontAlgn="ctr"/>
                      <a:r>
                        <a:rPr lang="ru-RU" sz="1300" b="1" i="0" u="none" strike="noStrike" dirty="0" smtClean="0">
                          <a:solidFill>
                            <a:schemeClr val="accent1">
                              <a:lumMod val="50000"/>
                            </a:schemeClr>
                          </a:solidFill>
                          <a:effectLst/>
                          <a:latin typeface="Calibri"/>
                        </a:rPr>
                        <a:t>Страховые взносы</a:t>
                      </a:r>
                      <a:endParaRPr lang="ru-RU" sz="1300" b="1" i="0" u="none" strike="noStrike" dirty="0">
                        <a:solidFill>
                          <a:schemeClr val="accent1">
                            <a:lumMod val="50000"/>
                          </a:schemeClr>
                        </a:solidFill>
                        <a:effectLst/>
                        <a:latin typeface="Calibri"/>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Calibri"/>
                        </a:rPr>
                        <a:t>-</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Calibri"/>
                        </a:rPr>
                        <a:t>99,89</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Calibri"/>
                        </a:rPr>
                        <a:t>183,09</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4"/>
                  </a:ext>
                </a:extLst>
              </a:tr>
              <a:tr h="256019">
                <a:tc>
                  <a:txBody>
                    <a:bodyPr/>
                    <a:lstStyle/>
                    <a:p>
                      <a:pPr algn="l" fontAlgn="ctr"/>
                      <a:r>
                        <a:rPr lang="ru-RU" sz="1300" b="1" i="0" u="none" strike="noStrike" dirty="0" smtClean="0">
                          <a:solidFill>
                            <a:schemeClr val="accent1">
                              <a:lumMod val="50000"/>
                            </a:schemeClr>
                          </a:solidFill>
                          <a:effectLst/>
                          <a:latin typeface="Calibri"/>
                        </a:rPr>
                        <a:t>Накладные расходы</a:t>
                      </a:r>
                      <a:endParaRPr lang="ru-RU" sz="1300" b="1" i="0" u="none" strike="noStrike" dirty="0">
                        <a:solidFill>
                          <a:schemeClr val="accent1">
                            <a:lumMod val="50000"/>
                          </a:schemeClr>
                        </a:solidFill>
                        <a:effectLst/>
                        <a:latin typeface="Calibri"/>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839,66</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976,53</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5"/>
                  </a:ext>
                </a:extLst>
              </a:tr>
              <a:tr h="256019">
                <a:tc>
                  <a:txBody>
                    <a:bodyPr/>
                    <a:lstStyle/>
                    <a:p>
                      <a:pPr algn="l" fontAlgn="b"/>
                      <a:r>
                        <a:rPr lang="ru-RU" sz="1300" b="1" i="0" u="none" strike="noStrike" dirty="0" smtClean="0">
                          <a:solidFill>
                            <a:schemeClr val="accent1">
                              <a:lumMod val="50000"/>
                            </a:schemeClr>
                          </a:solidFill>
                          <a:effectLst/>
                          <a:latin typeface="Calibri"/>
                        </a:rPr>
                        <a:t>Прибыль</a:t>
                      </a:r>
                      <a:endParaRPr lang="ru-RU" sz="1300" b="1" i="0" u="none" strike="noStrike" dirty="0">
                        <a:solidFill>
                          <a:schemeClr val="accent1">
                            <a:lumMod val="50000"/>
                          </a:schemeClr>
                        </a:solidFill>
                        <a:effectLst/>
                        <a:latin typeface="Calibri"/>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92,90 (1 %)</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616,44 (6 %)</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54,98</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6"/>
                  </a:ext>
                </a:extLst>
              </a:tr>
              <a:tr h="254246">
                <a:tc>
                  <a:txBody>
                    <a:bodyPr/>
                    <a:lstStyle/>
                    <a:p>
                      <a:pPr algn="l" fontAlgn="b"/>
                      <a:r>
                        <a:rPr lang="ru-RU" sz="1300" b="1" i="0" u="none" strike="noStrike" dirty="0" smtClean="0">
                          <a:solidFill>
                            <a:schemeClr val="accent1">
                              <a:lumMod val="50000"/>
                            </a:schemeClr>
                          </a:solidFill>
                          <a:effectLst/>
                          <a:latin typeface="Calibri"/>
                        </a:rPr>
                        <a:t>НДС</a:t>
                      </a:r>
                      <a:endParaRPr lang="ru-RU" sz="1300" b="1" i="0" u="none" strike="noStrike" dirty="0">
                        <a:solidFill>
                          <a:schemeClr val="accent1">
                            <a:lumMod val="50000"/>
                          </a:schemeClr>
                        </a:solidFill>
                        <a:effectLst/>
                        <a:latin typeface="Calibri"/>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1 672,32</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1 508,59</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607,37</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r h="254246">
                <a:tc>
                  <a:txBody>
                    <a:bodyPr/>
                    <a:lstStyle/>
                    <a:p>
                      <a:pPr algn="l" fontAlgn="b"/>
                      <a:r>
                        <a:rPr lang="ru-RU" sz="1300" b="1" i="0" u="none" strike="noStrike" dirty="0" smtClean="0">
                          <a:solidFill>
                            <a:schemeClr val="accent1">
                              <a:lumMod val="50000"/>
                            </a:schemeClr>
                          </a:solidFill>
                          <a:effectLst/>
                          <a:latin typeface="Calibri"/>
                        </a:rPr>
                        <a:t>Итого цена с НДС</a:t>
                      </a:r>
                      <a:endParaRPr lang="ru-RU" sz="1300" b="1" i="0" u="none" strike="noStrike" dirty="0">
                        <a:solidFill>
                          <a:schemeClr val="accent1">
                            <a:lumMod val="50000"/>
                          </a:schemeClr>
                        </a:solidFill>
                        <a:effectLst/>
                        <a:latin typeface="Calibri"/>
                      </a:endParaRPr>
                    </a:p>
                  </a:txBody>
                  <a:tcPr marL="75601" marR="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10 962,99</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10 853,37</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3 990,2</a:t>
                      </a:r>
                      <a:endParaRPr lang="ru-RU" sz="1300" b="1" i="0" u="none" strike="noStrike" dirty="0">
                        <a:solidFill>
                          <a:schemeClr val="accent1">
                            <a:lumMod val="50000"/>
                          </a:schemeClr>
                        </a:solidFill>
                        <a:effectLst/>
                        <a:latin typeface="Calibri"/>
                      </a:endParaRPr>
                    </a:p>
                  </a:txBody>
                  <a:tcPr marL="113400" marR="10001" marT="13335" marB="0"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bl>
          </a:graphicData>
        </a:graphic>
      </p:graphicFrame>
      <p:sp>
        <p:nvSpPr>
          <p:cNvPr id="11" name="Прямоугольник 10"/>
          <p:cNvSpPr/>
          <p:nvPr/>
        </p:nvSpPr>
        <p:spPr>
          <a:xfrm>
            <a:off x="143268" y="5481889"/>
            <a:ext cx="3286318" cy="195476"/>
          </a:xfrm>
          <a:prstGeom prst="rect">
            <a:avLst/>
          </a:prstGeom>
          <a:solidFill>
            <a:schemeClr val="accent2">
              <a:lumMod val="40000"/>
              <a:lumOff val="60000"/>
              <a:alpha val="70000"/>
            </a:schemeClr>
          </a:solidFill>
          <a:ln>
            <a:noFill/>
          </a:ln>
          <a:effectLst>
            <a:glow rad="508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63" tIns="53928" rIns="42463" bIns="53928" rtlCol="0" anchor="ctr"/>
          <a:lstStyle/>
          <a:p>
            <a:r>
              <a:rPr lang="ru-RU" sz="1200" i="1" dirty="0">
                <a:solidFill>
                  <a:prstClr val="black"/>
                </a:solidFill>
                <a:cs typeface="Times New Roman" panose="02020603050405020304" pitchFamily="18" charset="0"/>
              </a:rPr>
              <a:t>По состоянию на </a:t>
            </a:r>
            <a:r>
              <a:rPr lang="ru-RU" sz="1200" b="1" i="1" dirty="0">
                <a:solidFill>
                  <a:srgbClr val="FF0000"/>
                </a:solidFill>
                <a:cs typeface="Times New Roman" panose="02020603050405020304" pitchFamily="18" charset="0"/>
              </a:rPr>
              <a:t>10 сентября </a:t>
            </a:r>
            <a:r>
              <a:rPr lang="ru-RU" sz="1200" i="1" dirty="0">
                <a:solidFill>
                  <a:prstClr val="black"/>
                </a:solidFill>
                <a:cs typeface="Times New Roman" panose="02020603050405020304" pitchFamily="18" charset="0"/>
              </a:rPr>
              <a:t>2018 года</a:t>
            </a:r>
          </a:p>
        </p:txBody>
      </p:sp>
      <p:sp>
        <p:nvSpPr>
          <p:cNvPr id="14" name="Загнутый угол 13"/>
          <p:cNvSpPr/>
          <p:nvPr/>
        </p:nvSpPr>
        <p:spPr>
          <a:xfrm>
            <a:off x="7085477" y="5785478"/>
            <a:ext cx="5645007" cy="3724106"/>
          </a:xfrm>
          <a:prstGeom prst="foldedCorner">
            <a:avLst/>
          </a:prstGeom>
          <a:noFill/>
          <a:ln>
            <a:no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69841" tIns="53928" rIns="0" bIns="53928" rtlCol="0" anchor="ctr"/>
          <a:lstStyle/>
          <a:p>
            <a:pPr algn="ctr"/>
            <a:endParaRPr lang="ru-RU" altLang="ru-RU" sz="1400" dirty="0">
              <a:solidFill>
                <a:prstClr val="black">
                  <a:lumMod val="95000"/>
                  <a:lumOff val="5000"/>
                </a:prstClr>
              </a:solidFill>
            </a:endParaRPr>
          </a:p>
          <a:p>
            <a:pPr algn="ctr"/>
            <a:endParaRPr lang="ru-RU" altLang="ru-RU" sz="1400" dirty="0">
              <a:solidFill>
                <a:prstClr val="black">
                  <a:lumMod val="95000"/>
                  <a:lumOff val="5000"/>
                </a:prstClr>
              </a:solidFill>
            </a:endParaRPr>
          </a:p>
          <a:p>
            <a:pPr algn="ctr"/>
            <a:endParaRPr lang="ru-RU" altLang="ru-RU" sz="800" b="1" dirty="0">
              <a:solidFill>
                <a:prstClr val="black">
                  <a:lumMod val="95000"/>
                  <a:lumOff val="5000"/>
                </a:prstClr>
              </a:solidFill>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a:t>
            </a: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КАЗНАЧЕЙСКОГО СОПРОВОЖДЕНИЯ</a:t>
            </a:r>
          </a:p>
          <a:p>
            <a:pPr marL="202218" indent="-202218">
              <a:spcAft>
                <a:spcPts val="473"/>
              </a:spcAft>
              <a:buFont typeface="Wingdings" panose="05000000000000000000" pitchFamily="2" charset="2"/>
              <a:buChar char="ü"/>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Раскрытие исполнителем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структуры образования цены </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товаров, работ, услуг с расчетом себестоимости по элементам затрат и прибыли (предельной доходности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не более 10 процентов ГК</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 при заключении и исполнении ГК</a:t>
            </a:r>
          </a:p>
          <a:p>
            <a:pPr marL="202218" indent="-202218">
              <a:spcAft>
                <a:spcPts val="473"/>
              </a:spcAft>
              <a:buFont typeface="Wingdings" panose="05000000000000000000" pitchFamily="2" charset="2"/>
              <a:buChar char="ü"/>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Определение в порядке оплаты ГК сроков и условий выплаты прибыли (предельной доходности не более 10 процентов ГК)</a:t>
            </a:r>
          </a:p>
          <a:p>
            <a:pPr marL="202218" indent="-202218">
              <a:spcAft>
                <a:spcPts val="473"/>
              </a:spcAft>
              <a:buFont typeface="Wingdings" panose="05000000000000000000" pitchFamily="2" charset="2"/>
              <a:buChar char="ü"/>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Контроль за соответствием информации, содержащейся в документах, подтверждающих возникновение денежных обязательств,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срокам и объемам </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оказанных услуг, предусмотренных условиями ГК </a:t>
            </a:r>
          </a:p>
          <a:p>
            <a:pPr marL="202218" indent="-202218">
              <a:spcAft>
                <a:spcPts val="473"/>
              </a:spcAft>
              <a:buFont typeface="Wingdings" panose="05000000000000000000" pitchFamily="2" charset="2"/>
              <a:buChar char="ü"/>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Подтверждение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факта</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 оказания услуг с использованием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фото -, видеотехники</a:t>
            </a:r>
          </a:p>
        </p:txBody>
      </p:sp>
      <p:cxnSp>
        <p:nvCxnSpPr>
          <p:cNvPr id="16" name="Прямая соединительная линия 15"/>
          <p:cNvCxnSpPr/>
          <p:nvPr/>
        </p:nvCxnSpPr>
        <p:spPr>
          <a:xfrm>
            <a:off x="7928674" y="6179977"/>
            <a:ext cx="4181810"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2" name="Номер слайда 2"/>
          <p:cNvSpPr>
            <a:spLocks noGrp="1"/>
          </p:cNvSpPr>
          <p:nvPr>
            <p:ph type="sldNum" sz="quarter" idx="12"/>
          </p:nvPr>
        </p:nvSpPr>
        <p:spPr>
          <a:xfrm>
            <a:off x="9921240" y="9175090"/>
            <a:ext cx="2880360" cy="511175"/>
          </a:xfrm>
        </p:spPr>
        <p:txBody>
          <a:bodyPr/>
          <a:lstStyle/>
          <a:p>
            <a:pPr>
              <a:defRPr/>
            </a:pPr>
            <a:fld id="{47EA9584-6FC9-446B-89E9-C9D48C4D1663}" type="slidenum">
              <a:rPr lang="ru-RU" smtClean="0">
                <a:solidFill>
                  <a:prstClr val="black">
                    <a:tint val="75000"/>
                  </a:prstClr>
                </a:solidFill>
              </a:rPr>
              <a:pPr>
                <a:defRPr/>
              </a:pPr>
              <a:t>13</a:t>
            </a:fld>
            <a:endParaRPr lang="ru-RU" dirty="0">
              <a:solidFill>
                <a:prstClr val="black">
                  <a:tint val="75000"/>
                </a:prstClr>
              </a:solidFill>
            </a:endParaRPr>
          </a:p>
        </p:txBody>
      </p:sp>
      <p:graphicFrame>
        <p:nvGraphicFramePr>
          <p:cNvPr id="13" name="Таблица 12">
            <a:extLst>
              <a:ext uri="{FF2B5EF4-FFF2-40B4-BE49-F238E27FC236}">
                <a16:creationId xmlns:a16="http://schemas.microsoft.com/office/drawing/2014/main" xmlns="" id="{10D3BE30-4A6D-48A4-B854-1159F0D2DEBB}"/>
              </a:ext>
            </a:extLst>
          </p:cNvPr>
          <p:cNvGraphicFramePr>
            <a:graphicFrameLocks noGrp="1"/>
          </p:cNvGraphicFramePr>
          <p:nvPr>
            <p:extLst>
              <p:ext uri="{D42A27DB-BD31-4B8C-83A1-F6EECF244321}">
                <p14:modId xmlns:p14="http://schemas.microsoft.com/office/powerpoint/2010/main" val="3491095716"/>
              </p:ext>
            </p:extLst>
          </p:nvPr>
        </p:nvGraphicFramePr>
        <p:xfrm>
          <a:off x="146325" y="1598915"/>
          <a:ext cx="6977787" cy="4242480"/>
        </p:xfrm>
        <a:graphic>
          <a:graphicData uri="http://schemas.openxmlformats.org/drawingml/2006/table">
            <a:tbl>
              <a:tblPr>
                <a:effectLst>
                  <a:outerShdw blurRad="50800" dist="38100" dir="2700000" algn="tl" rotWithShape="0">
                    <a:prstClr val="black">
                      <a:alpha val="40000"/>
                    </a:prstClr>
                  </a:outerShdw>
                </a:effectLst>
              </a:tblPr>
              <a:tblGrid>
                <a:gridCol w="1508286">
                  <a:extLst>
                    <a:ext uri="{9D8B030D-6E8A-4147-A177-3AD203B41FA5}">
                      <a16:colId xmlns:a16="http://schemas.microsoft.com/office/drawing/2014/main" xmlns="" val="20000"/>
                    </a:ext>
                  </a:extLst>
                </a:gridCol>
                <a:gridCol w="360397">
                  <a:extLst>
                    <a:ext uri="{9D8B030D-6E8A-4147-A177-3AD203B41FA5}">
                      <a16:colId xmlns:a16="http://schemas.microsoft.com/office/drawing/2014/main" xmlns="" val="20001"/>
                    </a:ext>
                  </a:extLst>
                </a:gridCol>
                <a:gridCol w="996054">
                  <a:extLst>
                    <a:ext uri="{9D8B030D-6E8A-4147-A177-3AD203B41FA5}">
                      <a16:colId xmlns:a16="http://schemas.microsoft.com/office/drawing/2014/main" xmlns="" val="20002"/>
                    </a:ext>
                  </a:extLst>
                </a:gridCol>
                <a:gridCol w="1314580"/>
                <a:gridCol w="820893"/>
                <a:gridCol w="1016003"/>
                <a:gridCol w="961574"/>
              </a:tblGrid>
              <a:tr h="668098">
                <a:tc rowSpan="2" gridSpan="2">
                  <a:txBody>
                    <a:bodyPr/>
                    <a:lstStyle/>
                    <a:p>
                      <a:pPr marL="0" algn="ctr" defTabSz="914104" rtl="0" eaLnBrk="1" fontAlgn="ctr" latinLnBrk="0" hangingPunct="1"/>
                      <a:r>
                        <a:rPr lang="ru-RU" sz="1300" b="0" i="0" u="none" strike="noStrike" kern="1200" dirty="0">
                          <a:solidFill>
                            <a:schemeClr val="tx1"/>
                          </a:solidFill>
                          <a:effectLst/>
                          <a:latin typeface="Calibri"/>
                          <a:ea typeface="+mn-ea"/>
                          <a:cs typeface="+mn-cs"/>
                        </a:rPr>
                        <a:t>ВСЕГО </a:t>
                      </a:r>
                      <a:r>
                        <a:rPr lang="ru-RU" sz="1300" b="0" i="0" u="none" strike="noStrike" kern="1200" dirty="0" smtClean="0">
                          <a:solidFill>
                            <a:schemeClr val="tx1"/>
                          </a:solidFill>
                          <a:effectLst/>
                          <a:latin typeface="Calibri"/>
                          <a:ea typeface="+mn-ea"/>
                          <a:cs typeface="+mn-cs"/>
                        </a:rPr>
                        <a:t>КОНТРАКТОВ</a:t>
                      </a:r>
                    </a:p>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в </a:t>
                      </a:r>
                      <a:r>
                        <a:rPr lang="ru-RU" sz="1300" b="0" i="0" u="none" strike="noStrike" kern="1200" dirty="0">
                          <a:solidFill>
                            <a:schemeClr val="tx1"/>
                          </a:solidFill>
                          <a:effectLst/>
                          <a:latin typeface="Calibri"/>
                          <a:ea typeface="+mn-ea"/>
                          <a:cs typeface="+mn-cs"/>
                        </a:rPr>
                        <a:t>рамках исполнения ГК, </a:t>
                      </a:r>
                      <a:endParaRPr lang="ru-RU" sz="1300" b="0" i="0" u="none" strike="noStrike" kern="1200" dirty="0" smtClean="0">
                        <a:solidFill>
                          <a:schemeClr val="tx1"/>
                        </a:solidFill>
                        <a:effectLst/>
                        <a:latin typeface="Calibri"/>
                        <a:ea typeface="+mn-ea"/>
                        <a:cs typeface="+mn-cs"/>
                      </a:endParaRPr>
                    </a:p>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в </a:t>
                      </a:r>
                      <a:r>
                        <a:rPr lang="ru-RU" sz="1300" b="0" i="0" u="none" strike="noStrike" kern="1200" dirty="0">
                          <a:solidFill>
                            <a:schemeClr val="tx1"/>
                          </a:solidFill>
                          <a:effectLst/>
                          <a:latin typeface="Calibri"/>
                          <a:ea typeface="+mn-ea"/>
                          <a:cs typeface="+mn-cs"/>
                        </a:rPr>
                        <a:t>том числе:</a:t>
                      </a:r>
                    </a:p>
                    <a:p>
                      <a:pPr marL="0" algn="ctr" defTabSz="914104" rtl="0" eaLnBrk="1" fontAlgn="ctr" latinLnBrk="0" hangingPunct="1"/>
                      <a:endParaRPr lang="ru-RU" sz="13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rowSpan="2" hMerge="1">
                  <a:txBody>
                    <a:bodyPr/>
                    <a:lstStyle/>
                    <a:p>
                      <a:pPr marL="0" algn="ctr" defTabSz="914104" rtl="0" eaLnBrk="1" fontAlgn="ctr" latinLnBrk="0" hangingPunct="1"/>
                      <a:endParaRPr lang="ru-RU" sz="1200" b="0" i="0" u="none" strike="noStrike" kern="1200" dirty="0">
                        <a:solidFill>
                          <a:schemeClr val="tx1"/>
                        </a:solidFill>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rowSpan="2">
                  <a:txBody>
                    <a:bodyPr/>
                    <a:lstStyle/>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Сумма заключенных контрактов, млн. руб</a:t>
                      </a:r>
                      <a:r>
                        <a:rPr lang="ru-RU" sz="1300" b="0" i="0" u="none" strike="noStrike" kern="1200" dirty="0">
                          <a:solidFill>
                            <a:schemeClr val="tx1"/>
                          </a:solidFill>
                          <a:effectLst/>
                          <a:latin typeface="Calibri"/>
                          <a:ea typeface="+mn-ea"/>
                          <a:cs typeface="+mn-cs"/>
                        </a:rPr>
                        <a:t>.</a:t>
                      </a: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rowSpan="2">
                  <a:txBody>
                    <a:bodyPr/>
                    <a:lstStyle/>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Поступило на 41 л/с исполнителей (соисполнителей), </a:t>
                      </a:r>
                    </a:p>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млн.</a:t>
                      </a:r>
                      <a:r>
                        <a:rPr lang="ru-RU" sz="1300" b="0" i="0" u="none" strike="noStrike" kern="1200" baseline="0" dirty="0" smtClean="0">
                          <a:solidFill>
                            <a:schemeClr val="tx1"/>
                          </a:solidFill>
                          <a:effectLst/>
                          <a:latin typeface="Calibri"/>
                          <a:ea typeface="+mn-ea"/>
                          <a:cs typeface="+mn-cs"/>
                        </a:rPr>
                        <a:t> руб.</a:t>
                      </a:r>
                      <a:endParaRPr lang="ru-RU" sz="13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gridSpan="3">
                  <a:txBody>
                    <a:bodyPr/>
                    <a:lstStyle/>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Кассовый расход с 41 л/с исполнителей (соисполнителей), млн. руб. </a:t>
                      </a:r>
                      <a:endParaRPr lang="ru-RU" sz="13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hMerge="1">
                  <a:txBody>
                    <a:bodyPr/>
                    <a:lstStyle/>
                    <a:p>
                      <a:pPr marL="0" algn="ctr" defTabSz="914104" rtl="0" eaLnBrk="1" fontAlgn="ctr" latinLnBrk="0" hangingPunct="1"/>
                      <a:endParaRPr lang="ru-RU" sz="1050" b="1" i="0" u="none" strike="noStrike" kern="1200" dirty="0">
                        <a:solidFill>
                          <a:schemeClr val="accent1">
                            <a:lumMod val="50000"/>
                          </a:schemeClr>
                        </a:solidFill>
                        <a:effectLst>
                          <a:outerShdw blurRad="38100" dist="38100" dir="2700000" algn="tl">
                            <a:srgbClr val="000000">
                              <a:alpha val="43137"/>
                            </a:srgbClr>
                          </a:outerShdw>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hMerge="1">
                  <a:txBody>
                    <a:bodyPr/>
                    <a:lstStyle/>
                    <a:p>
                      <a:pPr marL="0" algn="ctr" defTabSz="914104" rtl="0" eaLnBrk="1" fontAlgn="ctr" latinLnBrk="0" hangingPunct="1"/>
                      <a:endParaRPr lang="ru-RU" sz="1050" b="1" i="0" u="none" strike="noStrike" kern="1200" dirty="0">
                        <a:solidFill>
                          <a:schemeClr val="accent1">
                            <a:lumMod val="50000"/>
                          </a:schemeClr>
                        </a:solidFill>
                        <a:effectLst>
                          <a:outerShdw blurRad="38100" dist="38100" dir="2700000" algn="tl">
                            <a:srgbClr val="000000">
                              <a:alpha val="43137"/>
                            </a:srgbClr>
                          </a:outerShdw>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r>
              <a:tr h="781431">
                <a:tc gridSpan="2" vMerge="1">
                  <a:txBody>
                    <a:bodyPr/>
                    <a:lstStyle/>
                    <a:p>
                      <a:pPr marL="0" algn="ctr" defTabSz="914104" rtl="0" eaLnBrk="1" fontAlgn="ctr" latinLnBrk="0" hangingPunct="1"/>
                      <a:endParaRPr lang="ru-RU" sz="1050" b="1" i="0" u="none" strike="noStrike" kern="1200" dirty="0">
                        <a:solidFill>
                          <a:schemeClr val="accent1">
                            <a:lumMod val="50000"/>
                          </a:schemeClr>
                        </a:solidFill>
                        <a:effectLst>
                          <a:outerShdw blurRad="38100" dist="38100" dir="2700000" algn="tl">
                            <a:srgbClr val="000000">
                              <a:alpha val="43137"/>
                            </a:srgbClr>
                          </a:outerShdw>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hMerge="1" vMerge="1">
                  <a:txBody>
                    <a:bodyPr/>
                    <a:lstStyle/>
                    <a:p>
                      <a:pPr marL="0" algn="ctr" defTabSz="914104" rtl="0" eaLnBrk="1" fontAlgn="ctr" latinLnBrk="0" hangingPunct="1"/>
                      <a:endParaRPr lang="ru-RU" sz="1050" b="1" i="0" u="none" strike="noStrike" kern="1200" dirty="0">
                        <a:solidFill>
                          <a:schemeClr val="accent1">
                            <a:lumMod val="50000"/>
                          </a:schemeClr>
                        </a:solidFill>
                        <a:effectLst>
                          <a:outerShdw blurRad="38100" dist="38100" dir="2700000" algn="tl">
                            <a:srgbClr val="000000">
                              <a:alpha val="43137"/>
                            </a:srgbClr>
                          </a:outerShdw>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vMerge="1">
                  <a:txBody>
                    <a:bodyPr/>
                    <a:lstStyle/>
                    <a:p>
                      <a:pPr marL="0" algn="ctr" defTabSz="914104" rtl="0" eaLnBrk="1" fontAlgn="ctr" latinLnBrk="0" hangingPunct="1"/>
                      <a:endParaRPr lang="ru-RU" sz="1050" b="1" i="0" u="none" strike="noStrike" kern="1200" dirty="0">
                        <a:solidFill>
                          <a:schemeClr val="accent1">
                            <a:lumMod val="50000"/>
                          </a:schemeClr>
                        </a:solidFill>
                        <a:effectLst>
                          <a:outerShdw blurRad="38100" dist="38100" dir="2700000" algn="tl">
                            <a:srgbClr val="000000">
                              <a:alpha val="43137"/>
                            </a:srgbClr>
                          </a:outerShdw>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vMerge="1">
                  <a:txBody>
                    <a:bodyPr/>
                    <a:lstStyle/>
                    <a:p>
                      <a:pPr marL="0" algn="ctr" defTabSz="914104" rtl="0" eaLnBrk="1" fontAlgn="ctr" latinLnBrk="0" hangingPunct="1"/>
                      <a:endParaRPr lang="ru-RU" sz="1050" b="1" i="0" u="none" strike="noStrike" kern="1200" dirty="0">
                        <a:solidFill>
                          <a:srgbClr val="FF0000"/>
                        </a:solidFill>
                        <a:effectLst>
                          <a:outerShdw blurRad="38100" dist="38100" dir="2700000" algn="tl">
                            <a:srgbClr val="000000">
                              <a:alpha val="43137"/>
                            </a:srgbClr>
                          </a:outerShdw>
                        </a:effectLst>
                        <a:latin typeface="Calibri"/>
                        <a:ea typeface="+mn-ea"/>
                        <a:cs typeface="+mn-cs"/>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89000"/>
                      </a:schemeClr>
                    </a:solidFill>
                  </a:tcPr>
                </a:tc>
                <a:tc>
                  <a:txBody>
                    <a:bodyPr/>
                    <a:lstStyle/>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на 41 л/с</a:t>
                      </a:r>
                      <a:endParaRPr lang="ru-RU" sz="13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на счета в кредитные организации</a:t>
                      </a:r>
                      <a:endParaRPr lang="ru-RU" sz="13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300" b="0" i="0" u="none" strike="noStrike" kern="1200" dirty="0" smtClean="0">
                          <a:solidFill>
                            <a:schemeClr val="tx1"/>
                          </a:solidFill>
                          <a:effectLst/>
                          <a:latin typeface="Calibri"/>
                          <a:ea typeface="+mn-ea"/>
                          <a:cs typeface="+mn-cs"/>
                        </a:rPr>
                        <a:t>Остаток</a:t>
                      </a:r>
                      <a:endParaRPr lang="ru-RU" sz="1300" b="0"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extLst>
                  <a:ext uri="{0D108BD9-81ED-4DB2-BD59-A6C34878D82A}">
                    <a16:rowId xmlns:a16="http://schemas.microsoft.com/office/drawing/2014/main" xmlns="" val="10000"/>
                  </a:ext>
                </a:extLst>
              </a:tr>
              <a:tr h="409576">
                <a:tc>
                  <a:txBody>
                    <a:bodyPr/>
                    <a:lstStyle/>
                    <a:p>
                      <a:pPr marL="0" marR="0" indent="0" algn="l" defTabSz="914104" rtl="0" eaLnBrk="1" fontAlgn="ctr" latinLnBrk="0" hangingPunct="1">
                        <a:lnSpc>
                          <a:spcPct val="100000"/>
                        </a:lnSpc>
                        <a:spcBef>
                          <a:spcPts val="0"/>
                        </a:spcBef>
                        <a:spcAft>
                          <a:spcPts val="0"/>
                        </a:spcAft>
                        <a:buClrTx/>
                        <a:buSzTx/>
                        <a:buFontTx/>
                        <a:buNone/>
                        <a:tabLst/>
                        <a:defRPr/>
                      </a:pPr>
                      <a:r>
                        <a:rPr lang="ru-RU" sz="1300" b="1" i="0" u="none" strike="noStrike" kern="1200" dirty="0" smtClean="0">
                          <a:solidFill>
                            <a:schemeClr val="accent1">
                              <a:lumMod val="50000"/>
                            </a:schemeClr>
                          </a:solidFill>
                          <a:effectLst/>
                          <a:latin typeface="+mn-lt"/>
                          <a:ea typeface="+mn-ea"/>
                          <a:cs typeface="+mn-cs"/>
                        </a:rPr>
                        <a:t>контрактов 0 уровня</a:t>
                      </a:r>
                      <a:endParaRPr lang="ru-RU" sz="1300" b="1" i="0" u="none" strike="noStrike" kern="1200" dirty="0">
                        <a:solidFill>
                          <a:schemeClr val="accent1">
                            <a:lumMod val="50000"/>
                          </a:schemeClr>
                        </a:solidFill>
                        <a:effectLst/>
                        <a:latin typeface="Calibri"/>
                        <a:ea typeface="+mn-ea"/>
                        <a:cs typeface="+mn-cs"/>
                      </a:endParaRP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1</a:t>
                      </a:r>
                      <a:endParaRPr lang="ru-RU" sz="1300" b="1" i="0" u="none" strike="noStrike" kern="1200" dirty="0">
                        <a:solidFill>
                          <a:schemeClr val="accent1">
                            <a:lumMod val="50000"/>
                          </a:schemeClr>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10 962,99</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5 991,80</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kern="1200" baseline="0" dirty="0" smtClean="0">
                          <a:solidFill>
                            <a:schemeClr val="accent1">
                              <a:lumMod val="50000"/>
                            </a:schemeClr>
                          </a:solidFill>
                          <a:effectLst/>
                          <a:latin typeface="Calibri"/>
                          <a:ea typeface="+mn-ea"/>
                          <a:cs typeface="+mn-cs"/>
                        </a:rPr>
                        <a:t>5 931,88</a:t>
                      </a:r>
                      <a:endParaRPr lang="ru-RU" sz="1300" b="1" i="0" u="none" strike="noStrike" kern="1200" baseline="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baseline="0" dirty="0" smtClean="0">
                          <a:solidFill>
                            <a:schemeClr val="accent1">
                              <a:lumMod val="50000"/>
                            </a:schemeClr>
                          </a:solidFill>
                          <a:effectLst/>
                          <a:latin typeface="Calibri"/>
                          <a:ea typeface="+mn-ea"/>
                          <a:cs typeface="+mn-cs"/>
                        </a:rPr>
                        <a:t>23,92</a:t>
                      </a:r>
                      <a:endParaRPr lang="ru-RU" sz="1300" b="1" i="0" u="none" strike="noStrike" kern="1200" baseline="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36,00</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r h="409576">
                <a:tc>
                  <a:txBody>
                    <a:bodyPr/>
                    <a:lstStyle/>
                    <a:p>
                      <a:pPr marL="0" algn="l" defTabSz="914104" rtl="0" eaLnBrk="1" fontAlgn="ctr" latinLnBrk="0" hangingPunct="1"/>
                      <a:r>
                        <a:rPr lang="ru-RU" sz="1300" b="1" i="0" u="none" strike="noStrike" kern="1200" dirty="0">
                          <a:solidFill>
                            <a:schemeClr val="accent1">
                              <a:lumMod val="50000"/>
                            </a:schemeClr>
                          </a:solidFill>
                          <a:effectLst/>
                          <a:latin typeface="Calibri"/>
                          <a:ea typeface="+mn-ea"/>
                          <a:cs typeface="+mn-cs"/>
                        </a:rPr>
                        <a:t>контрактов 1 уровня</a:t>
                      </a: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a:solidFill>
                            <a:schemeClr val="accent1">
                              <a:lumMod val="50000"/>
                            </a:schemeClr>
                          </a:solidFill>
                          <a:effectLst/>
                          <a:latin typeface="Calibri"/>
                          <a:ea typeface="+mn-ea"/>
                          <a:cs typeface="+mn-cs"/>
                        </a:rPr>
                        <a:t>1</a:t>
                      </a: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a:solidFill>
                            <a:schemeClr val="accent1">
                              <a:lumMod val="50000"/>
                            </a:schemeClr>
                          </a:solidFill>
                          <a:effectLst/>
                          <a:latin typeface="Calibri"/>
                          <a:ea typeface="+mn-ea"/>
                          <a:cs typeface="+mn-cs"/>
                        </a:rPr>
                        <a:t>10 </a:t>
                      </a:r>
                      <a:r>
                        <a:rPr lang="ru-RU" sz="1300" b="1" i="0" u="none" strike="noStrike" kern="1200" dirty="0" smtClean="0">
                          <a:solidFill>
                            <a:schemeClr val="accent1">
                              <a:lumMod val="50000"/>
                            </a:schemeClr>
                          </a:solidFill>
                          <a:effectLst/>
                          <a:latin typeface="Calibri"/>
                          <a:ea typeface="+mn-ea"/>
                          <a:cs typeface="+mn-cs"/>
                        </a:rPr>
                        <a:t>853,37</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6 036,76*</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kern="1200" baseline="0" dirty="0" smtClean="0">
                          <a:solidFill>
                            <a:schemeClr val="accent1">
                              <a:lumMod val="50000"/>
                            </a:schemeClr>
                          </a:solidFill>
                          <a:effectLst/>
                          <a:latin typeface="Calibri"/>
                          <a:ea typeface="+mn-ea"/>
                          <a:cs typeface="+mn-cs"/>
                        </a:rPr>
                        <a:t>3 556,34</a:t>
                      </a:r>
                      <a:endParaRPr lang="ru-RU" sz="1300" b="1" i="0" u="none" strike="noStrike" kern="1200" baseline="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baseline="0" dirty="0" smtClean="0">
                          <a:solidFill>
                            <a:schemeClr val="accent1">
                              <a:lumMod val="50000"/>
                            </a:schemeClr>
                          </a:solidFill>
                          <a:effectLst/>
                          <a:latin typeface="Calibri"/>
                          <a:ea typeface="+mn-ea"/>
                          <a:cs typeface="+mn-cs"/>
                        </a:rPr>
                        <a:t>2 121,31</a:t>
                      </a:r>
                      <a:endParaRPr lang="ru-RU" sz="1300" b="1" i="0" u="none" strike="noStrike" kern="1200" baseline="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359,11</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2"/>
                  </a:ext>
                </a:extLst>
              </a:tr>
              <a:tr h="409576">
                <a:tc>
                  <a:txBody>
                    <a:bodyPr/>
                    <a:lstStyle/>
                    <a:p>
                      <a:pPr algn="l" fontAlgn="ctr"/>
                      <a:r>
                        <a:rPr lang="ru-RU" sz="1300" b="1" i="0" u="none" strike="noStrike" dirty="0">
                          <a:solidFill>
                            <a:schemeClr val="accent1">
                              <a:lumMod val="50000"/>
                            </a:schemeClr>
                          </a:solidFill>
                          <a:effectLst/>
                          <a:latin typeface="Calibri"/>
                        </a:rPr>
                        <a:t>контрактов 2 уровня</a:t>
                      </a: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77</a:t>
                      </a:r>
                      <a:endParaRPr lang="ru-RU" sz="1300" b="1" i="0" u="none" strike="noStrike" dirty="0">
                        <a:solidFill>
                          <a:schemeClr val="accent1">
                            <a:lumMod val="50000"/>
                          </a:schemeClr>
                        </a:solidFill>
                        <a:effectLst/>
                        <a:latin typeface="Calibri"/>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a:solidFill>
                            <a:schemeClr val="accent1">
                              <a:lumMod val="50000"/>
                            </a:schemeClr>
                          </a:solidFill>
                          <a:effectLst/>
                          <a:latin typeface="Calibri"/>
                        </a:rPr>
                        <a:t>7 </a:t>
                      </a:r>
                      <a:r>
                        <a:rPr lang="ru-RU" sz="1300" b="1" i="0" u="none" strike="noStrike" dirty="0" smtClean="0">
                          <a:solidFill>
                            <a:schemeClr val="accent1">
                              <a:lumMod val="50000"/>
                            </a:schemeClr>
                          </a:solidFill>
                          <a:effectLst/>
                          <a:latin typeface="Calibri"/>
                        </a:rPr>
                        <a:t>953,46</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300" b="1" i="0" u="none" strike="noStrike" kern="1200" dirty="0" smtClean="0">
                          <a:solidFill>
                            <a:schemeClr val="accent1">
                              <a:lumMod val="50000"/>
                            </a:schemeClr>
                          </a:solidFill>
                          <a:effectLst/>
                          <a:latin typeface="Calibri"/>
                          <a:ea typeface="+mn-ea"/>
                          <a:cs typeface="+mn-cs"/>
                        </a:rPr>
                        <a:t>3 556,34</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kern="1200" dirty="0" smtClean="0">
                          <a:solidFill>
                            <a:schemeClr val="accent1">
                              <a:lumMod val="50000"/>
                            </a:schemeClr>
                          </a:solidFill>
                          <a:effectLst/>
                          <a:latin typeface="Calibri"/>
                          <a:ea typeface="+mn-ea"/>
                          <a:cs typeface="+mn-cs"/>
                        </a:rPr>
                        <a:t>99,67</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kern="1200" dirty="0" smtClean="0">
                          <a:solidFill>
                            <a:schemeClr val="accent1">
                              <a:lumMod val="50000"/>
                            </a:schemeClr>
                          </a:solidFill>
                          <a:effectLst/>
                          <a:latin typeface="Calibri"/>
                          <a:ea typeface="+mn-ea"/>
                          <a:cs typeface="+mn-cs"/>
                        </a:rPr>
                        <a:t>2 252,71</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1 203,96</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3"/>
                  </a:ext>
                </a:extLst>
              </a:tr>
              <a:tr h="409576">
                <a:tc>
                  <a:txBody>
                    <a:bodyPr/>
                    <a:lstStyle/>
                    <a:p>
                      <a:pPr algn="l" fontAlgn="ctr"/>
                      <a:r>
                        <a:rPr lang="ru-RU" sz="1300" b="1" i="0" u="none" strike="noStrike" dirty="0">
                          <a:solidFill>
                            <a:schemeClr val="accent1">
                              <a:lumMod val="50000"/>
                            </a:schemeClr>
                          </a:solidFill>
                          <a:effectLst/>
                          <a:latin typeface="Calibri"/>
                        </a:rPr>
                        <a:t>контрактов 3 уровня</a:t>
                      </a: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a:solidFill>
                            <a:schemeClr val="accent1">
                              <a:lumMod val="50000"/>
                            </a:schemeClr>
                          </a:solidFill>
                          <a:effectLst/>
                          <a:latin typeface="Calibri"/>
                        </a:rPr>
                        <a:t>19</a:t>
                      </a: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Calibri"/>
                        </a:rPr>
                        <a:t>295,57</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99,67</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mn-lt"/>
                        </a:rPr>
                        <a:t>15,06</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Calibri"/>
                        </a:rPr>
                        <a:t>74,97</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10,01</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4"/>
                  </a:ext>
                </a:extLst>
              </a:tr>
              <a:tr h="409576">
                <a:tc>
                  <a:txBody>
                    <a:bodyPr/>
                    <a:lstStyle/>
                    <a:p>
                      <a:pPr algn="l" fontAlgn="ctr"/>
                      <a:r>
                        <a:rPr lang="ru-RU" sz="1300" b="1" i="0" u="none" strike="noStrike" dirty="0">
                          <a:solidFill>
                            <a:schemeClr val="accent1">
                              <a:lumMod val="50000"/>
                            </a:schemeClr>
                          </a:solidFill>
                          <a:effectLst/>
                          <a:latin typeface="Calibri"/>
                        </a:rPr>
                        <a:t>контрактов 4 уровня</a:t>
                      </a: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ctr" latinLnBrk="0" hangingPunct="1"/>
                      <a:r>
                        <a:rPr lang="ru-RU" sz="1300" b="1" i="0" u="none" strike="noStrike" kern="1200" dirty="0" smtClean="0">
                          <a:solidFill>
                            <a:schemeClr val="accent1">
                              <a:lumMod val="50000"/>
                            </a:schemeClr>
                          </a:solidFill>
                          <a:effectLst/>
                          <a:latin typeface="Calibri"/>
                          <a:ea typeface="+mn-ea"/>
                          <a:cs typeface="+mn-cs"/>
                        </a:rPr>
                        <a:t>5</a:t>
                      </a:r>
                      <a:endParaRPr lang="ru-RU" sz="1300" b="1" i="0" u="none" strike="noStrike" kern="1200" dirty="0">
                        <a:solidFill>
                          <a:schemeClr val="accent1">
                            <a:lumMod val="50000"/>
                          </a:schemeClr>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34,03</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chemeClr val="accent1">
                              <a:lumMod val="50000"/>
                            </a:schemeClr>
                          </a:solidFill>
                          <a:effectLst/>
                          <a:latin typeface="Calibri"/>
                        </a:rPr>
                        <a:t>15,06</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a:r>
                        <a:rPr lang="ru-RU" sz="1300" b="1" i="0" u="none" strike="noStrike" dirty="0" smtClean="0">
                          <a:solidFill>
                            <a:schemeClr val="accent1">
                              <a:lumMod val="50000"/>
                            </a:schemeClr>
                          </a:solidFill>
                          <a:effectLst/>
                          <a:latin typeface="+mn-lt"/>
                        </a:rPr>
                        <a:t>0,52</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13,74</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0,79</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5"/>
                  </a:ext>
                </a:extLst>
              </a:tr>
              <a:tr h="409576">
                <a:tc>
                  <a:txBody>
                    <a:bodyPr/>
                    <a:lstStyle/>
                    <a:p>
                      <a:pPr algn="l" fontAlgn="b"/>
                      <a:r>
                        <a:rPr lang="ru-RU" sz="1300" b="1" i="0" u="none" strike="noStrike" dirty="0">
                          <a:solidFill>
                            <a:schemeClr val="accent1">
                              <a:lumMod val="50000"/>
                            </a:schemeClr>
                          </a:solidFill>
                          <a:effectLst/>
                          <a:latin typeface="Calibri"/>
                        </a:rPr>
                        <a:t>контрактов 5 уровня</a:t>
                      </a: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2</a:t>
                      </a:r>
                      <a:endParaRPr lang="ru-RU" sz="1300" b="1" i="0" u="none" strike="noStrike" dirty="0">
                        <a:solidFill>
                          <a:schemeClr val="accent1">
                            <a:lumMod val="50000"/>
                          </a:schemeClr>
                        </a:solidFill>
                        <a:effectLst/>
                        <a:latin typeface="Calibri"/>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3,81</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mn-lt"/>
                        </a:rPr>
                        <a:t>0,52</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kern="1200" dirty="0" smtClean="0">
                          <a:solidFill>
                            <a:schemeClr val="accent1">
                              <a:lumMod val="50000"/>
                            </a:schemeClr>
                          </a:solidFill>
                          <a:effectLst/>
                          <a:latin typeface="Calibri"/>
                          <a:ea typeface="+mn-ea"/>
                          <a:cs typeface="+mn-cs"/>
                        </a:rPr>
                        <a:t>0,00</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0,52</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0,00</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a16="http://schemas.microsoft.com/office/drawing/2014/main" xmlns="" val="10006"/>
                  </a:ext>
                </a:extLst>
              </a:tr>
              <a:tr h="335495">
                <a:tc>
                  <a:txBody>
                    <a:bodyPr/>
                    <a:lstStyle/>
                    <a:p>
                      <a:pPr algn="l" fontAlgn="b"/>
                      <a:r>
                        <a:rPr lang="ru-RU" sz="1300" b="1" i="0" u="none" strike="noStrike" dirty="0" smtClean="0">
                          <a:solidFill>
                            <a:schemeClr val="accent1">
                              <a:lumMod val="50000"/>
                            </a:schemeClr>
                          </a:solidFill>
                          <a:effectLst/>
                          <a:latin typeface="Calibri"/>
                        </a:rPr>
                        <a:t>ИТОГО</a:t>
                      </a:r>
                      <a:endParaRPr lang="ru-RU" sz="1300" b="1" i="0" u="none" strike="noStrike" dirty="0">
                        <a:solidFill>
                          <a:schemeClr val="accent1">
                            <a:lumMod val="50000"/>
                          </a:schemeClr>
                        </a:solidFill>
                        <a:effectLst/>
                        <a:latin typeface="Calibri"/>
                      </a:endParaRPr>
                    </a:p>
                  </a:txBody>
                  <a:tcPr marL="42567"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105</a:t>
                      </a:r>
                      <a:endParaRPr lang="ru-RU" sz="1300" b="1" i="0" u="none" strike="noStrike" dirty="0">
                        <a:solidFill>
                          <a:schemeClr val="accent1">
                            <a:lumMod val="50000"/>
                          </a:schemeClr>
                        </a:solidFill>
                        <a:effectLst/>
                        <a:latin typeface="Calibri"/>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dirty="0" smtClean="0">
                          <a:solidFill>
                            <a:schemeClr val="accent1">
                              <a:lumMod val="50000"/>
                            </a:schemeClr>
                          </a:solidFill>
                          <a:effectLst/>
                          <a:latin typeface="Calibri"/>
                        </a:rPr>
                        <a:t>х</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300" b="1" i="0" u="none" strike="noStrike" dirty="0" smtClean="0">
                          <a:solidFill>
                            <a:schemeClr val="accent1">
                              <a:lumMod val="50000"/>
                            </a:schemeClr>
                          </a:solidFill>
                          <a:effectLst/>
                          <a:latin typeface="Calibri"/>
                        </a:rPr>
                        <a:t>х</a:t>
                      </a:r>
                      <a:endParaRPr lang="ru-RU" sz="1300" b="1" i="0" u="none" strike="noStrike" dirty="0">
                        <a:solidFill>
                          <a:schemeClr val="accent1">
                            <a:lumMod val="50000"/>
                          </a:schemeClr>
                        </a:solidFill>
                        <a:effectLst/>
                        <a:latin typeface="Calibri"/>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b"/>
                      <a:r>
                        <a:rPr lang="ru-RU" sz="1300" b="1" i="0" u="none" strike="noStrike" kern="1200" dirty="0" smtClean="0">
                          <a:solidFill>
                            <a:schemeClr val="accent1">
                              <a:lumMod val="50000"/>
                            </a:schemeClr>
                          </a:solidFill>
                          <a:effectLst/>
                          <a:latin typeface="Calibri"/>
                          <a:ea typeface="+mn-ea"/>
                          <a:cs typeface="+mn-cs"/>
                        </a:rPr>
                        <a:t>9 603,47</a:t>
                      </a:r>
                      <a:endParaRPr lang="ru-RU" sz="1300" b="1" i="0" u="none" strike="noStrike" kern="1200" dirty="0">
                        <a:solidFill>
                          <a:schemeClr val="accent1">
                            <a:lumMod val="50000"/>
                          </a:schemeClr>
                        </a:solidFill>
                        <a:effectLst/>
                        <a:latin typeface="Calibri"/>
                        <a:ea typeface="+mn-ea"/>
                        <a:cs typeface="+mn-cs"/>
                      </a:endParaRPr>
                    </a:p>
                  </a:txBody>
                  <a:tcPr marL="37800" marR="37800" marT="50400" marB="5040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smtClean="0">
                          <a:solidFill>
                            <a:schemeClr val="accent1">
                              <a:lumMod val="50000"/>
                            </a:schemeClr>
                          </a:solidFill>
                          <a:effectLst/>
                          <a:latin typeface="Calibri"/>
                          <a:ea typeface="+mn-ea"/>
                          <a:cs typeface="+mn-cs"/>
                        </a:rPr>
                        <a:t>4 486,81</a:t>
                      </a:r>
                      <a:endParaRPr lang="ru-RU" sz="1300" b="1" i="0" u="none" strike="noStrike" kern="1200" dirty="0">
                        <a:solidFill>
                          <a:schemeClr val="accent1">
                            <a:lumMod val="50000"/>
                          </a:schemeClr>
                        </a:solidFill>
                        <a:effectLst/>
                        <a:latin typeface="Calibri"/>
                        <a:ea typeface="+mn-ea"/>
                        <a:cs typeface="+mn-cs"/>
                      </a:endParaRP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1952" rtl="0" eaLnBrk="1" fontAlgn="b" latinLnBrk="0" hangingPunct="1"/>
                      <a:r>
                        <a:rPr lang="ru-RU" sz="1300" b="1" i="0" u="none" strike="noStrike" kern="1200" dirty="0">
                          <a:solidFill>
                            <a:schemeClr val="accent1">
                              <a:lumMod val="50000"/>
                            </a:schemeClr>
                          </a:solidFill>
                          <a:effectLst/>
                          <a:latin typeface="Calibri"/>
                          <a:ea typeface="+mn-ea"/>
                          <a:cs typeface="+mn-cs"/>
                        </a:rPr>
                        <a:t>1 609,87</a:t>
                      </a:r>
                    </a:p>
                  </a:txBody>
                  <a:tcPr marL="0" marR="0" marT="0"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bl>
          </a:graphicData>
        </a:graphic>
      </p:graphicFrame>
      <p:sp>
        <p:nvSpPr>
          <p:cNvPr id="15" name="Прямоугольник 14"/>
          <p:cNvSpPr/>
          <p:nvPr/>
        </p:nvSpPr>
        <p:spPr>
          <a:xfrm>
            <a:off x="120016" y="5687233"/>
            <a:ext cx="4020503" cy="196497"/>
          </a:xfrm>
          <a:prstGeom prst="rect">
            <a:avLst/>
          </a:prstGeom>
          <a:noFill/>
          <a:ln>
            <a:noFill/>
          </a:ln>
          <a:effectLst>
            <a:glow rad="508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63" tIns="53928" rIns="42463" bIns="53928" rtlCol="0" anchor="ctr"/>
          <a:lstStyle/>
          <a:p>
            <a:r>
              <a:rPr lang="ru-RU" sz="1200" i="1" dirty="0">
                <a:solidFill>
                  <a:prstClr val="black"/>
                </a:solidFill>
                <a:cs typeface="Times New Roman" panose="02020603050405020304" pitchFamily="18" charset="0"/>
              </a:rPr>
              <a:t>* в том числе возврат НДС 104,88 млн. рублей</a:t>
            </a:r>
          </a:p>
        </p:txBody>
      </p:sp>
    </p:spTree>
    <p:extLst>
      <p:ext uri="{BB962C8B-B14F-4D97-AF65-F5344CB8AC3E}">
        <p14:creationId xmlns:p14="http://schemas.microsoft.com/office/powerpoint/2010/main" val="3280244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6900864" y="1840232"/>
            <a:ext cx="1174856" cy="2760346"/>
          </a:xfrm>
          <a:prstGeom prst="rect">
            <a:avLst/>
          </a:prstGeom>
          <a:solidFill>
            <a:srgbClr val="FF0000">
              <a:alpha val="10000"/>
            </a:srgbClr>
          </a:solidFill>
          <a:ln>
            <a:solidFill>
              <a:srgbClr val="FF0000"/>
            </a:solid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a:solidFill>
                  <a:srgbClr val="FF0000"/>
                </a:solidFill>
              </a:rPr>
              <a:t>180 000 руб. </a:t>
            </a:r>
          </a:p>
          <a:p>
            <a:pPr algn="ctr"/>
            <a:r>
              <a:rPr lang="ru-RU" sz="1600" b="1" dirty="0">
                <a:solidFill>
                  <a:srgbClr val="5B9BD5">
                    <a:lumMod val="50000"/>
                  </a:srgbClr>
                </a:solidFill>
              </a:rPr>
              <a:t>+ </a:t>
            </a:r>
          </a:p>
          <a:p>
            <a:pPr algn="ctr"/>
            <a:r>
              <a:rPr lang="ru-RU" sz="1600" b="1" dirty="0">
                <a:solidFill>
                  <a:srgbClr val="5B9BD5">
                    <a:lumMod val="50000"/>
                  </a:srgbClr>
                </a:solidFill>
              </a:rPr>
              <a:t>62 000 руб. </a:t>
            </a:r>
          </a:p>
          <a:p>
            <a:pPr algn="ctr"/>
            <a:r>
              <a:rPr lang="ru-RU" sz="1600" b="1" dirty="0">
                <a:solidFill>
                  <a:srgbClr val="5B9BD5">
                    <a:lumMod val="50000"/>
                  </a:srgbClr>
                </a:solidFill>
              </a:rPr>
              <a:t>=</a:t>
            </a:r>
          </a:p>
          <a:p>
            <a:pPr algn="ctr"/>
            <a:r>
              <a:rPr lang="ru-RU" sz="1600" b="1" dirty="0">
                <a:solidFill>
                  <a:srgbClr val="5B9BD5">
                    <a:lumMod val="50000"/>
                  </a:srgbClr>
                </a:solidFill>
              </a:rPr>
              <a:t>242 000 руб.</a:t>
            </a:r>
          </a:p>
          <a:p>
            <a:pPr algn="ctr"/>
            <a:endParaRPr lang="ru-RU" sz="1600" b="1" dirty="0">
              <a:solidFill>
                <a:srgbClr val="5B9BD5">
                  <a:lumMod val="50000"/>
                </a:srgbClr>
              </a:solidFill>
            </a:endParaRPr>
          </a:p>
          <a:p>
            <a:pPr algn="ctr"/>
            <a:endParaRPr lang="ru-RU" sz="1600" b="1" dirty="0">
              <a:solidFill>
                <a:srgbClr val="5B9BD5">
                  <a:lumMod val="50000"/>
                </a:srgbClr>
              </a:solidFill>
            </a:endParaRPr>
          </a:p>
          <a:p>
            <a:pPr algn="ctr"/>
            <a:endParaRPr lang="ru-RU" sz="1600" b="1" dirty="0">
              <a:solidFill>
                <a:srgbClr val="5B9BD5">
                  <a:lumMod val="50000"/>
                </a:srgbClr>
              </a:solidFill>
            </a:endParaRPr>
          </a:p>
        </p:txBody>
      </p:sp>
      <p:sp>
        <p:nvSpPr>
          <p:cNvPr id="24" name="Прямоугольник 23"/>
          <p:cNvSpPr/>
          <p:nvPr/>
        </p:nvSpPr>
        <p:spPr>
          <a:xfrm>
            <a:off x="8319851" y="2406969"/>
            <a:ext cx="1174856" cy="2173613"/>
          </a:xfrm>
          <a:prstGeom prst="rect">
            <a:avLst/>
          </a:prstGeom>
          <a:solidFill>
            <a:srgbClr val="DFB5DF">
              <a:alpha val="22000"/>
            </a:srgbClr>
          </a:solidFill>
          <a:ln>
            <a:no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a:solidFill>
                  <a:srgbClr val="5B9BD5">
                    <a:lumMod val="50000"/>
                  </a:srgbClr>
                </a:solidFill>
              </a:rPr>
              <a:t>1 275 000 руб.</a:t>
            </a:r>
          </a:p>
        </p:txBody>
      </p:sp>
      <p:sp>
        <p:nvSpPr>
          <p:cNvPr id="25" name="Прямоугольник 24"/>
          <p:cNvSpPr/>
          <p:nvPr/>
        </p:nvSpPr>
        <p:spPr>
          <a:xfrm>
            <a:off x="9601202" y="1434980"/>
            <a:ext cx="1174856" cy="3165599"/>
          </a:xfrm>
          <a:prstGeom prst="rect">
            <a:avLst/>
          </a:prstGeom>
          <a:solidFill>
            <a:srgbClr val="FF0000">
              <a:alpha val="10000"/>
            </a:srgbClr>
          </a:solidFill>
          <a:ln>
            <a:solidFill>
              <a:srgbClr val="FF0000"/>
            </a:solid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a:solidFill>
                  <a:srgbClr val="FF0000"/>
                </a:solidFill>
              </a:rPr>
              <a:t>832 300 руб. </a:t>
            </a:r>
          </a:p>
          <a:p>
            <a:pPr algn="ctr"/>
            <a:r>
              <a:rPr lang="ru-RU" sz="1600" b="1" dirty="0">
                <a:solidFill>
                  <a:srgbClr val="5B9BD5">
                    <a:lumMod val="50000"/>
                  </a:srgbClr>
                </a:solidFill>
              </a:rPr>
              <a:t>+ </a:t>
            </a:r>
          </a:p>
          <a:p>
            <a:pPr algn="ctr"/>
            <a:r>
              <a:rPr lang="ru-RU" sz="1600" b="1" dirty="0">
                <a:solidFill>
                  <a:srgbClr val="5B9BD5">
                    <a:lumMod val="50000"/>
                  </a:srgbClr>
                </a:solidFill>
              </a:rPr>
              <a:t>1 275 000 руб. =</a:t>
            </a:r>
          </a:p>
          <a:p>
            <a:pPr algn="ctr"/>
            <a:r>
              <a:rPr lang="ru-RU" sz="1600" b="1" dirty="0">
                <a:solidFill>
                  <a:srgbClr val="5B9BD5">
                    <a:lumMod val="50000"/>
                  </a:srgbClr>
                </a:solidFill>
              </a:rPr>
              <a:t>2 107 300 руб.</a:t>
            </a:r>
          </a:p>
          <a:p>
            <a:pPr algn="ctr"/>
            <a:endParaRPr lang="ru-RU" sz="1600" b="1" dirty="0">
              <a:solidFill>
                <a:srgbClr val="5B9BD5">
                  <a:lumMod val="50000"/>
                </a:srgbClr>
              </a:solidFill>
            </a:endParaRPr>
          </a:p>
          <a:p>
            <a:pPr algn="ctr"/>
            <a:endParaRPr lang="ru-RU" sz="1600" b="1" dirty="0">
              <a:solidFill>
                <a:srgbClr val="5B9BD5">
                  <a:lumMod val="50000"/>
                </a:srgbClr>
              </a:solidFill>
            </a:endParaRPr>
          </a:p>
          <a:p>
            <a:pPr algn="ctr"/>
            <a:endParaRPr lang="ru-RU" sz="1600" b="1" dirty="0">
              <a:solidFill>
                <a:srgbClr val="5B9BD5">
                  <a:lumMod val="50000"/>
                </a:srgbClr>
              </a:solidFill>
            </a:endParaRPr>
          </a:p>
          <a:p>
            <a:pPr algn="ctr"/>
            <a:endParaRPr lang="ru-RU" sz="1600" b="1" dirty="0">
              <a:solidFill>
                <a:srgbClr val="5B9BD5">
                  <a:lumMod val="50000"/>
                </a:srgbClr>
              </a:solidFill>
            </a:endParaRPr>
          </a:p>
        </p:txBody>
      </p:sp>
      <p:sp>
        <p:nvSpPr>
          <p:cNvPr id="22" name="Прямоугольник 21"/>
          <p:cNvSpPr/>
          <p:nvPr/>
        </p:nvSpPr>
        <p:spPr>
          <a:xfrm>
            <a:off x="5619514" y="3207070"/>
            <a:ext cx="1174856" cy="1386840"/>
          </a:xfrm>
          <a:prstGeom prst="rect">
            <a:avLst/>
          </a:prstGeom>
          <a:solidFill>
            <a:srgbClr val="DFB5DF">
              <a:alpha val="22000"/>
            </a:srgbClr>
          </a:solidFill>
          <a:ln>
            <a:no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a:solidFill>
                  <a:srgbClr val="5B9BD5">
                    <a:lumMod val="50000"/>
                  </a:srgbClr>
                </a:solidFill>
              </a:rPr>
              <a:t>62 000 руб.</a:t>
            </a:r>
          </a:p>
        </p:txBody>
      </p:sp>
      <p:sp>
        <p:nvSpPr>
          <p:cNvPr id="8" name="TextBox 7"/>
          <p:cNvSpPr txBox="1"/>
          <p:nvPr/>
        </p:nvSpPr>
        <p:spPr>
          <a:xfrm>
            <a:off x="275842" y="102316"/>
            <a:ext cx="12375742" cy="1032219"/>
          </a:xfrm>
          <a:prstGeom prst="rect">
            <a:avLst/>
          </a:prstGeom>
          <a:noFill/>
        </p:spPr>
        <p:txBody>
          <a:bodyPr wrap="square" lIns="107833" tIns="53918" rIns="107833" bIns="53918">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СПРАВОЧНАЯ ИНФОРМАЦИЯ ОБ УВЕЛИЧЕНИИ ЗАРАБОТНОЙ ПЛАТЫ В РАМКАХ РЕАЛИЗАЦИИ ГОСУДАРСТВЕННОГО КОНТРАКТА ПО ИНФОРМАЦИОННОМУ ОБЕСПЕЧЕНИЮ ЧЕМПИОНАТА МИРА ПО ФУТБОЛУ </a:t>
            </a:r>
            <a:r>
              <a:rPr lang="en-US"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FIFA 2018</a:t>
            </a:r>
            <a:endPar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endParaRPr>
          </a:p>
        </p:txBody>
      </p:sp>
      <p:sp>
        <p:nvSpPr>
          <p:cNvPr id="13" name="Загнутый угол 12"/>
          <p:cNvSpPr/>
          <p:nvPr/>
        </p:nvSpPr>
        <p:spPr>
          <a:xfrm>
            <a:off x="6965237" y="5897841"/>
            <a:ext cx="5686347" cy="3545331"/>
          </a:xfrm>
          <a:prstGeom prst="foldedCorner">
            <a:avLst/>
          </a:prstGeom>
          <a:solidFill>
            <a:schemeClr val="bg1">
              <a:alpha val="82000"/>
            </a:schemeClr>
          </a:solidFill>
          <a:ln>
            <a:no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pPr algn="ctr"/>
            <a:endParaRPr lang="ru-RU" altLang="ru-RU" sz="1600" dirty="0">
              <a:solidFill>
                <a:prstClr val="black">
                  <a:lumMod val="95000"/>
                  <a:lumOff val="5000"/>
                </a:prstClr>
              </a:solidFill>
            </a:endParaRPr>
          </a:p>
          <a:p>
            <a:pPr algn="ctr"/>
            <a:endParaRPr lang="ru-RU" altLang="ru-RU" sz="1600" b="1" dirty="0">
              <a:solidFill>
                <a:prstClr val="black">
                  <a:lumMod val="95000"/>
                  <a:lumOff val="5000"/>
                </a:prstClr>
              </a:solidFill>
            </a:endParaRPr>
          </a:p>
          <a:p>
            <a:pPr algn="ctr"/>
            <a:endParaRPr lang="ru-RU" altLang="ru-RU" sz="1900"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 РЕАЛИЗАЦИИ </a:t>
            </a: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ГОСУДАРСТВЕННОГО КОНТРАКТА</a:t>
            </a:r>
          </a:p>
          <a:p>
            <a:pPr algn="ctr"/>
            <a:endParaRPr lang="ru-RU" altLang="ru-RU"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Общая сумма увеличения заработной платы без учета премий </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и надбавок за время участия в реализации Государственного контракта организаций ООО «Астраком», ООО «САТЕЛ», ООО «Т-Хелпер Связь» и ООО «РКИ» составила </a:t>
            </a: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15 532 939,50</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 рублей </a:t>
            </a:r>
          </a:p>
          <a:p>
            <a:pPr algn="ct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(на срок заключенных контрактов (договоров) в рамках реализации Государственного контракта)</a:t>
            </a:r>
          </a:p>
          <a:p>
            <a:pPr algn="ctr"/>
            <a:endParaRPr lang="ru-RU" b="1" dirty="0">
              <a:solidFill>
                <a:prstClr val="black">
                  <a:lumMod val="95000"/>
                  <a:lumOff val="5000"/>
                </a:prstClr>
              </a:solidFill>
            </a:endParaRPr>
          </a:p>
        </p:txBody>
      </p:sp>
      <p:cxnSp>
        <p:nvCxnSpPr>
          <p:cNvPr id="15" name="Прямая соединительная линия 14"/>
          <p:cNvCxnSpPr/>
          <p:nvPr/>
        </p:nvCxnSpPr>
        <p:spPr>
          <a:xfrm>
            <a:off x="7557914" y="6940044"/>
            <a:ext cx="4521339"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7" name="Прямоугольник 16"/>
          <p:cNvSpPr/>
          <p:nvPr/>
        </p:nvSpPr>
        <p:spPr>
          <a:xfrm>
            <a:off x="285848" y="3867158"/>
            <a:ext cx="1164341" cy="733425"/>
          </a:xfrm>
          <a:prstGeom prst="rect">
            <a:avLst/>
          </a:prstGeom>
          <a:solidFill>
            <a:srgbClr val="DFB5DF">
              <a:alpha val="22000"/>
            </a:srgbClr>
          </a:solidFill>
          <a:ln>
            <a:no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a:solidFill>
                  <a:srgbClr val="5B9BD5">
                    <a:lumMod val="50000"/>
                  </a:srgbClr>
                </a:solidFill>
              </a:rPr>
              <a:t>27 500 руб.</a:t>
            </a:r>
          </a:p>
        </p:txBody>
      </p:sp>
      <p:sp>
        <p:nvSpPr>
          <p:cNvPr id="18" name="Прямоугольник 17"/>
          <p:cNvSpPr/>
          <p:nvPr/>
        </p:nvSpPr>
        <p:spPr>
          <a:xfrm>
            <a:off x="1550201" y="2867027"/>
            <a:ext cx="1164341" cy="1746886"/>
          </a:xfrm>
          <a:prstGeom prst="rect">
            <a:avLst/>
          </a:prstGeom>
          <a:solidFill>
            <a:srgbClr val="FF0000">
              <a:alpha val="10000"/>
            </a:srgbClr>
          </a:solidFill>
          <a:ln>
            <a:solidFill>
              <a:srgbClr val="FF0000"/>
            </a:solid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ru-RU" sz="1600" b="1" dirty="0">
              <a:solidFill>
                <a:srgbClr val="5B9BD5">
                  <a:lumMod val="50000"/>
                </a:srgbClr>
              </a:solidFill>
            </a:endParaRPr>
          </a:p>
          <a:p>
            <a:pPr algn="ctr"/>
            <a:r>
              <a:rPr lang="ru-RU" sz="1600" b="1" dirty="0">
                <a:solidFill>
                  <a:srgbClr val="5B9BD5">
                    <a:lumMod val="50000"/>
                  </a:srgbClr>
                </a:solidFill>
              </a:rPr>
              <a:t>91 955 руб.</a:t>
            </a:r>
          </a:p>
        </p:txBody>
      </p:sp>
      <p:sp>
        <p:nvSpPr>
          <p:cNvPr id="20" name="Прямоугольник 19"/>
          <p:cNvSpPr/>
          <p:nvPr/>
        </p:nvSpPr>
        <p:spPr>
          <a:xfrm>
            <a:off x="2949634" y="4440558"/>
            <a:ext cx="1160883" cy="86680"/>
          </a:xfrm>
          <a:prstGeom prst="rect">
            <a:avLst/>
          </a:prstGeom>
          <a:solidFill>
            <a:srgbClr val="DFB5DF">
              <a:alpha val="22000"/>
            </a:srgbClr>
          </a:solidFill>
          <a:ln>
            <a:no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endParaRPr lang="ru-RU" sz="1500" b="1" dirty="0">
              <a:solidFill>
                <a:srgbClr val="5B9BD5">
                  <a:lumMod val="50000"/>
                </a:srgbClr>
              </a:solidFill>
            </a:endParaRPr>
          </a:p>
        </p:txBody>
      </p:sp>
      <p:sp>
        <p:nvSpPr>
          <p:cNvPr id="21" name="Прямоугольник 20"/>
          <p:cNvSpPr/>
          <p:nvPr/>
        </p:nvSpPr>
        <p:spPr>
          <a:xfrm>
            <a:off x="4214729" y="1960249"/>
            <a:ext cx="1154340" cy="2640330"/>
          </a:xfrm>
          <a:prstGeom prst="rect">
            <a:avLst/>
          </a:prstGeom>
          <a:solidFill>
            <a:srgbClr val="FF0000">
              <a:alpha val="10000"/>
            </a:srgbClr>
          </a:solidFill>
          <a:ln>
            <a:solidFill>
              <a:srgbClr val="FF0000"/>
            </a:solid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ru-RU" sz="1600" b="1" dirty="0">
              <a:solidFill>
                <a:srgbClr val="5B9BD5">
                  <a:lumMod val="50000"/>
                </a:srgbClr>
              </a:solidFill>
            </a:endParaRPr>
          </a:p>
          <a:p>
            <a:pPr algn="ctr"/>
            <a:r>
              <a:rPr lang="ru-RU" sz="1600" b="1" dirty="0">
                <a:solidFill>
                  <a:srgbClr val="FF0000"/>
                </a:solidFill>
              </a:rPr>
              <a:t>240 400 руб.</a:t>
            </a:r>
          </a:p>
        </p:txBody>
      </p:sp>
      <p:sp>
        <p:nvSpPr>
          <p:cNvPr id="29" name="Прямоугольник 28"/>
          <p:cNvSpPr/>
          <p:nvPr/>
        </p:nvSpPr>
        <p:spPr>
          <a:xfrm>
            <a:off x="5619516" y="4750549"/>
            <a:ext cx="2456206" cy="1033210"/>
          </a:xfrm>
          <a:prstGeom prst="rect">
            <a:avLst/>
          </a:prstGeom>
          <a:solidFill>
            <a:schemeClr val="accent1">
              <a:lumMod val="40000"/>
              <a:lumOff val="60000"/>
              <a:alpha val="31000"/>
            </a:schemeClr>
          </a:solidFill>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0" rIns="0" bIns="53920" rtlCol="0" anchor="ctr" anchorCtr="0"/>
          <a:lstStyle/>
          <a:p>
            <a:pPr algn="ctr"/>
            <a:r>
              <a:rPr lang="ru-RU" sz="1300" b="1" dirty="0">
                <a:solidFill>
                  <a:srgbClr val="5B9BD5">
                    <a:lumMod val="50000"/>
                  </a:srgbClr>
                </a:solidFill>
              </a:rPr>
              <a:t>Инженер систем радиосвязи в ООО «Астраком» назначен на должность «руководителя технической службы» (замещает обе должности)</a:t>
            </a:r>
            <a:endParaRPr lang="ru-RU" sz="1300" dirty="0">
              <a:solidFill>
                <a:srgbClr val="5B9BD5">
                  <a:lumMod val="50000"/>
                </a:srgbClr>
              </a:solidFill>
            </a:endParaRPr>
          </a:p>
        </p:txBody>
      </p:sp>
      <p:sp>
        <p:nvSpPr>
          <p:cNvPr id="30" name="Прямоугольник 29"/>
          <p:cNvSpPr/>
          <p:nvPr/>
        </p:nvSpPr>
        <p:spPr>
          <a:xfrm>
            <a:off x="1540200" y="3640457"/>
            <a:ext cx="1164341" cy="946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b="1" dirty="0">
                <a:solidFill>
                  <a:srgbClr val="FF0000"/>
                </a:solidFill>
              </a:rPr>
              <a:t>рост на </a:t>
            </a:r>
          </a:p>
          <a:p>
            <a:pPr algn="ctr"/>
            <a:r>
              <a:rPr lang="ru-RU" sz="1600" b="1" dirty="0">
                <a:solidFill>
                  <a:srgbClr val="FF0000"/>
                </a:solidFill>
              </a:rPr>
              <a:t>64 455 руб.</a:t>
            </a:r>
          </a:p>
        </p:txBody>
      </p:sp>
      <p:sp>
        <p:nvSpPr>
          <p:cNvPr id="32" name="Прямоугольник 31"/>
          <p:cNvSpPr/>
          <p:nvPr/>
        </p:nvSpPr>
        <p:spPr>
          <a:xfrm>
            <a:off x="3020378" y="4167187"/>
            <a:ext cx="1024324" cy="5267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5600" dirty="0">
                <a:solidFill>
                  <a:srgbClr val="FF0000"/>
                </a:solidFill>
              </a:rPr>
              <a:t>-</a:t>
            </a:r>
          </a:p>
        </p:txBody>
      </p:sp>
      <p:sp>
        <p:nvSpPr>
          <p:cNvPr id="35" name="Прямоугольник 34"/>
          <p:cNvSpPr/>
          <p:nvPr/>
        </p:nvSpPr>
        <p:spPr>
          <a:xfrm>
            <a:off x="9306422" y="1933568"/>
            <a:ext cx="1024324" cy="9467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ru-RU" sz="1600" dirty="0">
              <a:solidFill>
                <a:srgbClr val="FF0000"/>
              </a:solidFill>
            </a:endParaRPr>
          </a:p>
        </p:txBody>
      </p:sp>
      <p:sp>
        <p:nvSpPr>
          <p:cNvPr id="37" name="Прямоугольник 36"/>
          <p:cNvSpPr/>
          <p:nvPr/>
        </p:nvSpPr>
        <p:spPr>
          <a:xfrm>
            <a:off x="11391683" y="3290503"/>
            <a:ext cx="758484" cy="416720"/>
          </a:xfrm>
          <a:prstGeom prst="rect">
            <a:avLst/>
          </a:prstGeom>
          <a:solidFill>
            <a:srgbClr val="FF0000">
              <a:alpha val="10000"/>
            </a:srgbClr>
          </a:solidFill>
          <a:ln>
            <a:solidFill>
              <a:srgbClr val="FF0000"/>
            </a:solid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ru-RU" sz="1600" b="1" dirty="0">
              <a:solidFill>
                <a:srgbClr val="5B9BD5">
                  <a:lumMod val="50000"/>
                </a:srgbClr>
              </a:solidFill>
            </a:endParaRPr>
          </a:p>
        </p:txBody>
      </p:sp>
      <p:sp>
        <p:nvSpPr>
          <p:cNvPr id="38" name="Прямоугольник 37"/>
          <p:cNvSpPr/>
          <p:nvPr/>
        </p:nvSpPr>
        <p:spPr>
          <a:xfrm>
            <a:off x="11383040" y="1826894"/>
            <a:ext cx="758483" cy="413378"/>
          </a:xfrm>
          <a:prstGeom prst="rect">
            <a:avLst/>
          </a:prstGeom>
          <a:solidFill>
            <a:srgbClr val="DFB5DF">
              <a:alpha val="22000"/>
            </a:srgbClr>
          </a:solidFill>
          <a:ln>
            <a:no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ru-RU" sz="1600" b="1" dirty="0">
              <a:solidFill>
                <a:srgbClr val="5B9BD5">
                  <a:lumMod val="50000"/>
                </a:srgbClr>
              </a:solidFill>
            </a:endParaRPr>
          </a:p>
        </p:txBody>
      </p:sp>
      <p:sp>
        <p:nvSpPr>
          <p:cNvPr id="39" name="Прямоугольник 38"/>
          <p:cNvSpPr/>
          <p:nvPr/>
        </p:nvSpPr>
        <p:spPr bwMode="auto">
          <a:xfrm>
            <a:off x="10801355" y="2338410"/>
            <a:ext cx="1970246" cy="640081"/>
          </a:xfrm>
          <a:prstGeom prst="rect">
            <a:avLst/>
          </a:prstGeom>
          <a:noFill/>
          <a:ln>
            <a:noFill/>
          </a:ln>
          <a:effectLst>
            <a:glow rad="1143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84910" tIns="84910" rIns="84910" bIns="84910" rtlCol="0" anchor="ctr"/>
          <a:lstStyle/>
          <a:p>
            <a:pPr algn="ctr"/>
            <a:r>
              <a:rPr lang="ru-RU" sz="1300" b="1" dirty="0">
                <a:solidFill>
                  <a:prstClr val="black">
                    <a:lumMod val="95000"/>
                    <a:lumOff val="5000"/>
                  </a:prstClr>
                </a:solidFill>
              </a:rPr>
              <a:t>До</a:t>
            </a:r>
            <a:r>
              <a:rPr lang="ru-RU" sz="1300" dirty="0">
                <a:solidFill>
                  <a:prstClr val="black">
                    <a:lumMod val="95000"/>
                    <a:lumOff val="5000"/>
                  </a:prstClr>
                </a:solidFill>
              </a:rPr>
              <a:t> </a:t>
            </a:r>
            <a:r>
              <a:rPr lang="ru-RU" sz="1300" b="1" dirty="0">
                <a:solidFill>
                  <a:prstClr val="black">
                    <a:lumMod val="95000"/>
                    <a:lumOff val="5000"/>
                  </a:prstClr>
                </a:solidFill>
              </a:rPr>
              <a:t>участия,</a:t>
            </a:r>
            <a:r>
              <a:rPr lang="ru-RU" sz="1300" dirty="0">
                <a:solidFill>
                  <a:prstClr val="black">
                    <a:lumMod val="95000"/>
                    <a:lumOff val="5000"/>
                  </a:prstClr>
                </a:solidFill>
              </a:rPr>
              <a:t> </a:t>
            </a:r>
          </a:p>
          <a:p>
            <a:pPr algn="ctr"/>
            <a:r>
              <a:rPr lang="ru-RU" sz="1300" dirty="0">
                <a:solidFill>
                  <a:prstClr val="black">
                    <a:lumMod val="95000"/>
                    <a:lumOff val="5000"/>
                  </a:prstClr>
                </a:solidFill>
              </a:rPr>
              <a:t>как соисполнителя по Государственному контракту</a:t>
            </a:r>
            <a:endParaRPr lang="ru-RU" altLang="ru-RU" sz="1300" dirty="0">
              <a:solidFill>
                <a:prstClr val="black">
                  <a:lumMod val="95000"/>
                  <a:lumOff val="5000"/>
                </a:prstClr>
              </a:solidFill>
            </a:endParaRPr>
          </a:p>
        </p:txBody>
      </p:sp>
      <p:sp>
        <p:nvSpPr>
          <p:cNvPr id="40" name="Прямоугольник 39"/>
          <p:cNvSpPr/>
          <p:nvPr/>
        </p:nvSpPr>
        <p:spPr bwMode="auto">
          <a:xfrm>
            <a:off x="10805808" y="3835360"/>
            <a:ext cx="1970246" cy="640081"/>
          </a:xfrm>
          <a:prstGeom prst="rect">
            <a:avLst/>
          </a:prstGeom>
          <a:noFill/>
          <a:ln>
            <a:noFill/>
          </a:ln>
          <a:effectLst>
            <a:glow rad="1143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84910" tIns="84910" rIns="84910" bIns="84910" rtlCol="0" anchor="ctr"/>
          <a:lstStyle/>
          <a:p>
            <a:pPr algn="ctr"/>
            <a:r>
              <a:rPr lang="ru-RU" sz="1300" b="1" dirty="0">
                <a:solidFill>
                  <a:prstClr val="black">
                    <a:lumMod val="95000"/>
                    <a:lumOff val="5000"/>
                  </a:prstClr>
                </a:solidFill>
              </a:rPr>
              <a:t>Вовремя участия</a:t>
            </a:r>
            <a:r>
              <a:rPr lang="ru-RU" sz="1300" dirty="0">
                <a:solidFill>
                  <a:prstClr val="black">
                    <a:lumMod val="95000"/>
                    <a:lumOff val="5000"/>
                  </a:prstClr>
                </a:solidFill>
              </a:rPr>
              <a:t>, </a:t>
            </a:r>
          </a:p>
          <a:p>
            <a:pPr algn="ctr"/>
            <a:r>
              <a:rPr lang="ru-RU" sz="1300" dirty="0">
                <a:solidFill>
                  <a:prstClr val="black">
                    <a:lumMod val="95000"/>
                    <a:lumOff val="5000"/>
                  </a:prstClr>
                </a:solidFill>
              </a:rPr>
              <a:t>как соисполнителя по Государственному контракту</a:t>
            </a:r>
            <a:endParaRPr lang="ru-RU" altLang="ru-RU" sz="1300" dirty="0">
              <a:solidFill>
                <a:prstClr val="black">
                  <a:lumMod val="95000"/>
                  <a:lumOff val="5000"/>
                </a:prstClr>
              </a:solidFill>
            </a:endParaRPr>
          </a:p>
        </p:txBody>
      </p:sp>
      <p:sp>
        <p:nvSpPr>
          <p:cNvPr id="26" name="Прямоугольник 25"/>
          <p:cNvSpPr/>
          <p:nvPr/>
        </p:nvSpPr>
        <p:spPr>
          <a:xfrm>
            <a:off x="8319853" y="4737214"/>
            <a:ext cx="2456206" cy="1033210"/>
          </a:xfrm>
          <a:prstGeom prst="rect">
            <a:avLst/>
          </a:prstGeom>
          <a:solidFill>
            <a:schemeClr val="accent1">
              <a:lumMod val="40000"/>
              <a:lumOff val="60000"/>
              <a:alpha val="31000"/>
            </a:schemeClr>
          </a:solidFill>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0" rIns="0" bIns="53920" rtlCol="0" anchor="ctr" anchorCtr="0"/>
          <a:lstStyle/>
          <a:p>
            <a:pPr algn="ctr"/>
            <a:r>
              <a:rPr lang="ru-RU" sz="1300" b="1" dirty="0">
                <a:solidFill>
                  <a:srgbClr val="5B9BD5">
                    <a:lumMod val="50000"/>
                  </a:srgbClr>
                </a:solidFill>
              </a:rPr>
              <a:t>Повышение окладов и введение новых штатных единиц в ООО «РКИ», общее увеличение </a:t>
            </a:r>
          </a:p>
          <a:p>
            <a:pPr algn="ctr"/>
            <a:r>
              <a:rPr lang="ru-RU" sz="1300" b="1" dirty="0">
                <a:solidFill>
                  <a:srgbClr val="5B9BD5">
                    <a:lumMod val="50000"/>
                  </a:srgbClr>
                </a:solidFill>
              </a:rPr>
              <a:t>на 832 300 руб. в месяц </a:t>
            </a:r>
            <a:endParaRPr lang="ru-RU" sz="1300" dirty="0">
              <a:solidFill>
                <a:srgbClr val="5B9BD5">
                  <a:lumMod val="50000"/>
                </a:srgbClr>
              </a:solidFill>
            </a:endParaRPr>
          </a:p>
        </p:txBody>
      </p:sp>
      <p:cxnSp>
        <p:nvCxnSpPr>
          <p:cNvPr id="3" name="Прямая соединительная линия 2"/>
          <p:cNvCxnSpPr/>
          <p:nvPr/>
        </p:nvCxnSpPr>
        <p:spPr>
          <a:xfrm>
            <a:off x="275847" y="4653920"/>
            <a:ext cx="10525510" cy="10002"/>
          </a:xfrm>
          <a:prstGeom prst="line">
            <a:avLst/>
          </a:prstGeom>
          <a:ln w="69850" cmpd="thickThin">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47" name="Прямоугольник 46"/>
          <p:cNvSpPr/>
          <p:nvPr/>
        </p:nvSpPr>
        <p:spPr>
          <a:xfrm>
            <a:off x="295847" y="4771507"/>
            <a:ext cx="2418693" cy="958072"/>
          </a:xfrm>
          <a:prstGeom prst="rect">
            <a:avLst/>
          </a:prstGeom>
          <a:solidFill>
            <a:schemeClr val="accent1">
              <a:lumMod val="40000"/>
              <a:lumOff val="60000"/>
              <a:alpha val="31000"/>
            </a:schemeClr>
          </a:solidFill>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ru-RU" sz="1300" b="1" dirty="0">
                <a:solidFill>
                  <a:srgbClr val="5B9BD5">
                    <a:lumMod val="50000"/>
                  </a:srgbClr>
                </a:solidFill>
              </a:rPr>
              <a:t>Заработная плата инженера </a:t>
            </a:r>
          </a:p>
          <a:p>
            <a:pPr algn="ctr"/>
            <a:r>
              <a:rPr lang="ru-RU" sz="1300" b="1" dirty="0">
                <a:solidFill>
                  <a:srgbClr val="5B9BD5">
                    <a:lumMod val="50000"/>
                  </a:srgbClr>
                </a:solidFill>
              </a:rPr>
              <a:t>в ООО «САТЕЛ»</a:t>
            </a:r>
            <a:endParaRPr lang="ru-RU" sz="1300" dirty="0">
              <a:solidFill>
                <a:srgbClr val="5B9BD5">
                  <a:lumMod val="50000"/>
                </a:srgbClr>
              </a:solidFill>
            </a:endParaRPr>
          </a:p>
        </p:txBody>
      </p:sp>
      <p:sp>
        <p:nvSpPr>
          <p:cNvPr id="48" name="Прямоугольник 47"/>
          <p:cNvSpPr/>
          <p:nvPr/>
        </p:nvSpPr>
        <p:spPr>
          <a:xfrm>
            <a:off x="2949634" y="4751930"/>
            <a:ext cx="2429435" cy="1005033"/>
          </a:xfrm>
          <a:prstGeom prst="rect">
            <a:avLst/>
          </a:prstGeom>
          <a:solidFill>
            <a:schemeClr val="accent1">
              <a:lumMod val="40000"/>
              <a:lumOff val="60000"/>
              <a:alpha val="31000"/>
            </a:schemeClr>
          </a:solidFill>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ru-RU" sz="1300" b="1" dirty="0">
                <a:solidFill>
                  <a:srgbClr val="5B9BD5">
                    <a:lumMod val="50000"/>
                  </a:srgbClr>
                </a:solidFill>
              </a:rPr>
              <a:t>Введена новая штатная единица - «монтажник связи-кабельщик» в ООО «Т-Хелпер Связь»</a:t>
            </a:r>
            <a:endParaRPr lang="ru-RU" sz="1300" dirty="0">
              <a:solidFill>
                <a:srgbClr val="5B9BD5">
                  <a:lumMod val="50000"/>
                </a:srgbClr>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824706007"/>
              </p:ext>
            </p:extLst>
          </p:nvPr>
        </p:nvGraphicFramePr>
        <p:xfrm>
          <a:off x="275846" y="5897840"/>
          <a:ext cx="6630337" cy="3653701"/>
        </p:xfrm>
        <a:graphic>
          <a:graphicData uri="http://schemas.openxmlformats.org/drawingml/2006/table">
            <a:tbl>
              <a:tblPr firstRow="1" bandRow="1">
                <a:tableStyleId>{5C22544A-7EE6-4342-B048-85BDC9FD1C3A}</a:tableStyleId>
              </a:tblPr>
              <a:tblGrid>
                <a:gridCol w="1347162"/>
                <a:gridCol w="1178894"/>
                <a:gridCol w="1193625"/>
                <a:gridCol w="1340590"/>
                <a:gridCol w="1570066"/>
              </a:tblGrid>
              <a:tr h="1316736">
                <a:tc>
                  <a:txBody>
                    <a:bodyPr/>
                    <a:lstStyle/>
                    <a:p>
                      <a:pPr algn="ctr"/>
                      <a:r>
                        <a:rPr lang="ru-RU" sz="1300" dirty="0" smtClean="0">
                          <a:solidFill>
                            <a:schemeClr val="tx1"/>
                          </a:solidFill>
                        </a:rPr>
                        <a:t>Наименование организации</a:t>
                      </a:r>
                      <a:r>
                        <a:rPr lang="ru-RU" sz="1300" baseline="0" dirty="0" smtClean="0">
                          <a:solidFill>
                            <a:schemeClr val="tx1"/>
                          </a:solidFill>
                        </a:rPr>
                        <a:t> </a:t>
                      </a:r>
                      <a:endParaRPr lang="ru-RU" sz="1300" dirty="0">
                        <a:solidFill>
                          <a:schemeClr val="tx1"/>
                        </a:solidFill>
                      </a:endParaRPr>
                    </a:p>
                  </a:txBody>
                  <a:tcPr marL="0" marR="0" marT="64008" marB="64008" anchor="ctr">
                    <a:solidFill>
                      <a:schemeClr val="accent1">
                        <a:alpha val="65000"/>
                      </a:schemeClr>
                    </a:solidFill>
                  </a:tcPr>
                </a:tc>
                <a:tc>
                  <a:txBody>
                    <a:bodyPr/>
                    <a:lstStyle/>
                    <a:p>
                      <a:pPr algn="ctr"/>
                      <a:r>
                        <a:rPr lang="ru-RU" sz="1300" dirty="0" smtClean="0">
                          <a:solidFill>
                            <a:schemeClr val="tx1"/>
                          </a:solidFill>
                        </a:rPr>
                        <a:t>Сумма ежемесячных окладов до участия в проекте (руб.)</a:t>
                      </a:r>
                      <a:endParaRPr lang="ru-RU" sz="1300" dirty="0">
                        <a:solidFill>
                          <a:schemeClr val="tx1"/>
                        </a:solidFill>
                      </a:endParaRPr>
                    </a:p>
                  </a:txBody>
                  <a:tcPr marL="0" marR="0" marT="64008" marB="64008" anchor="ctr">
                    <a:solidFill>
                      <a:schemeClr val="accent1">
                        <a:alpha val="65000"/>
                      </a:schemeClr>
                    </a:solidFill>
                  </a:tcPr>
                </a:tc>
                <a:tc>
                  <a:txBody>
                    <a:bodyPr/>
                    <a:lstStyle/>
                    <a:p>
                      <a:pPr algn="ctr"/>
                      <a:r>
                        <a:rPr lang="ru-RU" sz="1300" dirty="0" smtClean="0">
                          <a:solidFill>
                            <a:schemeClr val="tx1"/>
                          </a:solidFill>
                        </a:rPr>
                        <a:t>Сумма ежемесячных окладов во время участия в проекте (руб.)</a:t>
                      </a:r>
                      <a:endParaRPr lang="ru-RU" sz="1300" dirty="0">
                        <a:solidFill>
                          <a:schemeClr val="tx1"/>
                        </a:solidFill>
                      </a:endParaRPr>
                    </a:p>
                  </a:txBody>
                  <a:tcPr marL="0" marR="0" marT="64008" marB="64008" anchor="ctr">
                    <a:solidFill>
                      <a:schemeClr val="accent1">
                        <a:alpha val="65000"/>
                      </a:schemeClr>
                    </a:solidFill>
                  </a:tcPr>
                </a:tc>
                <a:tc>
                  <a:txBody>
                    <a:bodyPr/>
                    <a:lstStyle/>
                    <a:p>
                      <a:pPr algn="ctr"/>
                      <a:r>
                        <a:rPr lang="ru-RU" sz="1300" dirty="0" smtClean="0">
                          <a:solidFill>
                            <a:schemeClr val="tx1"/>
                          </a:solidFill>
                        </a:rPr>
                        <a:t>Увеличение  окладов</a:t>
                      </a:r>
                    </a:p>
                    <a:p>
                      <a:pPr algn="ctr"/>
                      <a:r>
                        <a:rPr lang="ru-RU" sz="1300" dirty="0" smtClean="0">
                          <a:solidFill>
                            <a:schemeClr val="tx1"/>
                          </a:solidFill>
                        </a:rPr>
                        <a:t> (руб./раз)</a:t>
                      </a:r>
                    </a:p>
                    <a:p>
                      <a:pPr algn="ctr"/>
                      <a:r>
                        <a:rPr lang="ru-RU" sz="1300" dirty="0" smtClean="0">
                          <a:solidFill>
                            <a:schemeClr val="tx1"/>
                          </a:solidFill>
                        </a:rPr>
                        <a:t>(4=2-3)</a:t>
                      </a:r>
                      <a:endParaRPr lang="ru-RU" sz="1300" dirty="0">
                        <a:solidFill>
                          <a:schemeClr val="tx1"/>
                        </a:solidFill>
                      </a:endParaRPr>
                    </a:p>
                  </a:txBody>
                  <a:tcPr marL="0" marR="0" marT="64008" marB="64008" anchor="ctr">
                    <a:solidFill>
                      <a:schemeClr val="accent1">
                        <a:alpha val="65000"/>
                      </a:schemeClr>
                    </a:solidFill>
                  </a:tcPr>
                </a:tc>
                <a:tc>
                  <a:txBody>
                    <a:bodyPr/>
                    <a:lstStyle/>
                    <a:p>
                      <a:pPr algn="ctr"/>
                      <a:r>
                        <a:rPr lang="ru-RU" sz="1300" dirty="0" smtClean="0">
                          <a:solidFill>
                            <a:schemeClr val="tx1"/>
                          </a:solidFill>
                        </a:rPr>
                        <a:t>Сумма увеличения з/п за время участия в проекте</a:t>
                      </a:r>
                    </a:p>
                    <a:p>
                      <a:pPr algn="ctr"/>
                      <a:r>
                        <a:rPr lang="ru-RU" sz="1300" dirty="0" smtClean="0">
                          <a:solidFill>
                            <a:schemeClr val="tx1"/>
                          </a:solidFill>
                        </a:rPr>
                        <a:t> (руб.)</a:t>
                      </a:r>
                    </a:p>
                    <a:p>
                      <a:pPr algn="ctr"/>
                      <a:r>
                        <a:rPr lang="ru-RU" sz="1300" dirty="0" smtClean="0">
                          <a:solidFill>
                            <a:schemeClr val="tx1"/>
                          </a:solidFill>
                        </a:rPr>
                        <a:t>(5=4*срок</a:t>
                      </a:r>
                      <a:r>
                        <a:rPr lang="ru-RU" sz="1300" baseline="0" dirty="0" smtClean="0">
                          <a:solidFill>
                            <a:schemeClr val="tx1"/>
                          </a:solidFill>
                        </a:rPr>
                        <a:t> </a:t>
                      </a:r>
                      <a:r>
                        <a:rPr lang="ru-RU" sz="1300" dirty="0" smtClean="0">
                          <a:solidFill>
                            <a:schemeClr val="tx1"/>
                          </a:solidFill>
                        </a:rPr>
                        <a:t>контракта в</a:t>
                      </a:r>
                      <a:r>
                        <a:rPr lang="ru-RU" sz="1300" baseline="0" dirty="0" smtClean="0">
                          <a:solidFill>
                            <a:schemeClr val="tx1"/>
                          </a:solidFill>
                        </a:rPr>
                        <a:t> месяцах</a:t>
                      </a:r>
                      <a:r>
                        <a:rPr lang="ru-RU" sz="1300" dirty="0" smtClean="0">
                          <a:solidFill>
                            <a:schemeClr val="tx1"/>
                          </a:solidFill>
                        </a:rPr>
                        <a:t>)</a:t>
                      </a:r>
                      <a:endParaRPr lang="ru-RU" sz="1300" dirty="0">
                        <a:solidFill>
                          <a:schemeClr val="tx1"/>
                        </a:solidFill>
                      </a:endParaRPr>
                    </a:p>
                  </a:txBody>
                  <a:tcPr marL="0" marR="0" marT="64008" marB="64008" anchor="ctr">
                    <a:solidFill>
                      <a:schemeClr val="accent1">
                        <a:alpha val="65000"/>
                      </a:schemeClr>
                    </a:solidFill>
                  </a:tcPr>
                </a:tc>
              </a:tr>
              <a:tr h="326136">
                <a:tc>
                  <a:txBody>
                    <a:bodyPr/>
                    <a:lstStyle/>
                    <a:p>
                      <a:pPr algn="ctr"/>
                      <a:r>
                        <a:rPr lang="ru-RU" sz="1300" b="0" i="1" dirty="0" smtClean="0"/>
                        <a:t>1</a:t>
                      </a:r>
                      <a:endParaRPr lang="ru-RU" sz="1300" b="0" i="1" dirty="0"/>
                    </a:p>
                  </a:txBody>
                  <a:tcPr marL="0" marR="0" marT="64008" marB="64008" anchor="ctr"/>
                </a:tc>
                <a:tc>
                  <a:txBody>
                    <a:bodyPr/>
                    <a:lstStyle/>
                    <a:p>
                      <a:pPr algn="ctr" fontAlgn="b"/>
                      <a:r>
                        <a:rPr lang="ru-RU" sz="1300" b="0" i="1" u="none" strike="noStrike" dirty="0" smtClean="0">
                          <a:solidFill>
                            <a:srgbClr val="000000"/>
                          </a:solidFill>
                          <a:effectLst/>
                          <a:latin typeface="Calibri"/>
                        </a:rPr>
                        <a:t>2</a:t>
                      </a:r>
                      <a:endParaRPr lang="ru-RU" sz="1300" b="0" i="1" u="none" strike="noStrike" dirty="0">
                        <a:solidFill>
                          <a:srgbClr val="000000"/>
                        </a:solidFill>
                        <a:effectLst/>
                        <a:latin typeface="Calibri"/>
                      </a:endParaRPr>
                    </a:p>
                  </a:txBody>
                  <a:tcPr marL="0" marR="0" marT="13335" marB="0" anchor="ctr"/>
                </a:tc>
                <a:tc>
                  <a:txBody>
                    <a:bodyPr/>
                    <a:lstStyle/>
                    <a:p>
                      <a:pPr algn="ctr" fontAlgn="b"/>
                      <a:r>
                        <a:rPr lang="ru-RU" sz="1300" b="0" i="1" u="none" strike="noStrike" dirty="0" smtClean="0">
                          <a:solidFill>
                            <a:srgbClr val="000000"/>
                          </a:solidFill>
                          <a:effectLst/>
                          <a:latin typeface="Calibri"/>
                        </a:rPr>
                        <a:t>3</a:t>
                      </a:r>
                      <a:endParaRPr lang="ru-RU" sz="1300" b="0" i="1" u="none" strike="noStrike" dirty="0">
                        <a:solidFill>
                          <a:srgbClr val="000000"/>
                        </a:solidFill>
                        <a:effectLst/>
                        <a:latin typeface="Calibri"/>
                      </a:endParaRPr>
                    </a:p>
                  </a:txBody>
                  <a:tcPr marL="0" marR="0" marT="13335" marB="0" anchor="ctr"/>
                </a:tc>
                <a:tc>
                  <a:txBody>
                    <a:bodyPr/>
                    <a:lstStyle/>
                    <a:p>
                      <a:pPr algn="ctr" fontAlgn="b"/>
                      <a:r>
                        <a:rPr lang="ru-RU" sz="1300" b="0" i="1" u="none" strike="noStrike" dirty="0" smtClean="0">
                          <a:solidFill>
                            <a:srgbClr val="000000"/>
                          </a:solidFill>
                          <a:effectLst/>
                          <a:latin typeface="Calibri"/>
                        </a:rPr>
                        <a:t>4</a:t>
                      </a:r>
                      <a:endParaRPr lang="ru-RU" sz="1300" b="0" i="1" u="none" strike="noStrike" dirty="0">
                        <a:solidFill>
                          <a:srgbClr val="000000"/>
                        </a:solidFill>
                        <a:effectLst/>
                        <a:latin typeface="Calibri"/>
                      </a:endParaRPr>
                    </a:p>
                  </a:txBody>
                  <a:tcPr marL="0" marR="0" marT="13335" marB="0" anchor="ctr"/>
                </a:tc>
                <a:tc>
                  <a:txBody>
                    <a:bodyPr/>
                    <a:lstStyle/>
                    <a:p>
                      <a:pPr algn="ctr"/>
                      <a:r>
                        <a:rPr lang="ru-RU" sz="1300" b="0" i="1" dirty="0" smtClean="0"/>
                        <a:t>5</a:t>
                      </a:r>
                      <a:endParaRPr lang="ru-RU" sz="1300" b="0" i="1" dirty="0"/>
                    </a:p>
                  </a:txBody>
                  <a:tcPr marL="0" marR="0" marT="64008" marB="64008" anchor="ctr"/>
                </a:tc>
              </a:tr>
              <a:tr h="326136">
                <a:tc>
                  <a:txBody>
                    <a:bodyPr/>
                    <a:lstStyle/>
                    <a:p>
                      <a:pPr algn="ctr"/>
                      <a:r>
                        <a:rPr lang="ru-RU" sz="1300" b="1" i="1" dirty="0" smtClean="0"/>
                        <a:t>Итого</a:t>
                      </a:r>
                      <a:endParaRPr lang="ru-RU" sz="1300" b="1" i="1" dirty="0"/>
                    </a:p>
                  </a:txBody>
                  <a:tcPr marL="0" marR="0" marT="64008" marB="64008" anchor="ctr"/>
                </a:tc>
                <a:tc>
                  <a:txBody>
                    <a:bodyPr/>
                    <a:lstStyle/>
                    <a:p>
                      <a:pPr algn="ctr" fontAlgn="b"/>
                      <a:r>
                        <a:rPr lang="ru-RU" sz="1300" b="1" i="1" u="none" strike="noStrike" dirty="0">
                          <a:solidFill>
                            <a:srgbClr val="000000"/>
                          </a:solidFill>
                          <a:effectLst/>
                          <a:latin typeface="Calibri"/>
                        </a:rPr>
                        <a:t>3 207 276,00</a:t>
                      </a:r>
                    </a:p>
                  </a:txBody>
                  <a:tcPr marL="0" marR="0" marT="13335" marB="0" anchor="ctr"/>
                </a:tc>
                <a:tc>
                  <a:txBody>
                    <a:bodyPr/>
                    <a:lstStyle/>
                    <a:p>
                      <a:pPr algn="ctr" fontAlgn="b"/>
                      <a:r>
                        <a:rPr lang="ru-RU" sz="1300" b="1" i="1" u="none" strike="noStrike" dirty="0">
                          <a:solidFill>
                            <a:srgbClr val="000000"/>
                          </a:solidFill>
                          <a:effectLst/>
                          <a:latin typeface="Calibri"/>
                        </a:rPr>
                        <a:t>6 934 152,00</a:t>
                      </a:r>
                    </a:p>
                  </a:txBody>
                  <a:tcPr marL="0" marR="0" marT="13335" marB="0" anchor="ctr"/>
                </a:tc>
                <a:tc>
                  <a:txBody>
                    <a:bodyPr/>
                    <a:lstStyle/>
                    <a:p>
                      <a:pPr algn="ctr" fontAlgn="b"/>
                      <a:r>
                        <a:rPr lang="ru-RU" sz="1300" b="1" i="1" u="none" strike="noStrike" dirty="0">
                          <a:solidFill>
                            <a:srgbClr val="000000"/>
                          </a:solidFill>
                          <a:effectLst/>
                          <a:latin typeface="Calibri"/>
                        </a:rPr>
                        <a:t>3 546 </a:t>
                      </a:r>
                      <a:r>
                        <a:rPr lang="ru-RU" sz="1300" b="1" i="1" u="none" strike="noStrike" dirty="0" smtClean="0">
                          <a:solidFill>
                            <a:srgbClr val="000000"/>
                          </a:solidFill>
                          <a:effectLst/>
                          <a:latin typeface="Calibri"/>
                        </a:rPr>
                        <a:t>876,00/2,2</a:t>
                      </a:r>
                      <a:endParaRPr lang="ru-RU" sz="1300" b="1" i="1" u="none" strike="noStrike" dirty="0">
                        <a:solidFill>
                          <a:srgbClr val="000000"/>
                        </a:solidFill>
                        <a:effectLst/>
                        <a:latin typeface="Calibri"/>
                      </a:endParaRPr>
                    </a:p>
                  </a:txBody>
                  <a:tcPr marL="0" marR="0" marT="13335" marB="0" anchor="ctr"/>
                </a:tc>
                <a:tc>
                  <a:txBody>
                    <a:bodyPr/>
                    <a:lstStyle/>
                    <a:p>
                      <a:pPr algn="ctr"/>
                      <a:r>
                        <a:rPr lang="ru-RU" sz="1300" b="1" i="1" dirty="0" smtClean="0"/>
                        <a:t>15 532 939,50</a:t>
                      </a:r>
                      <a:endParaRPr lang="ru-RU" sz="1300" b="1" i="1" dirty="0"/>
                    </a:p>
                  </a:txBody>
                  <a:tcPr marL="0" marR="0" marT="64008" marB="64008" anchor="ctr"/>
                </a:tc>
              </a:tr>
              <a:tr h="524257">
                <a:tc>
                  <a:txBody>
                    <a:bodyPr/>
                    <a:lstStyle/>
                    <a:p>
                      <a:pPr algn="ctr"/>
                      <a:r>
                        <a:rPr lang="ru-RU" sz="1300" dirty="0" smtClean="0"/>
                        <a:t>ООО «Т-Хелпер Связь»</a:t>
                      </a:r>
                      <a:endParaRPr lang="ru-RU" sz="1300" dirty="0"/>
                    </a:p>
                  </a:txBody>
                  <a:tcPr marL="0" marR="0" marT="64008" marB="64008" anchor="ctr"/>
                </a:tc>
                <a:tc>
                  <a:txBody>
                    <a:bodyPr/>
                    <a:lstStyle/>
                    <a:p>
                      <a:pPr algn="ctr"/>
                      <a:r>
                        <a:rPr lang="ru-RU" sz="1300" dirty="0" smtClean="0"/>
                        <a:t>667 776,00</a:t>
                      </a:r>
                      <a:endParaRPr lang="ru-RU" sz="1300" dirty="0"/>
                    </a:p>
                  </a:txBody>
                  <a:tcPr marL="0" marR="0" marT="64008" marB="64008" anchor="ctr"/>
                </a:tc>
                <a:tc>
                  <a:txBody>
                    <a:bodyPr/>
                    <a:lstStyle/>
                    <a:p>
                      <a:pPr algn="ctr"/>
                      <a:r>
                        <a:rPr lang="ru-RU" sz="1300" dirty="0" smtClean="0"/>
                        <a:t>1 912 051,00</a:t>
                      </a:r>
                      <a:endParaRPr lang="ru-RU" sz="1300" dirty="0"/>
                    </a:p>
                  </a:txBody>
                  <a:tcPr marL="0" marR="0" marT="64008" marB="64008" anchor="ctr"/>
                </a:tc>
                <a:tc>
                  <a:txBody>
                    <a:bodyPr/>
                    <a:lstStyle/>
                    <a:p>
                      <a:pPr algn="ctr"/>
                      <a:r>
                        <a:rPr lang="ru-RU" sz="1300" dirty="0" smtClean="0"/>
                        <a:t>1 244 275,00/2,9</a:t>
                      </a:r>
                      <a:endParaRPr lang="ru-RU" sz="1300" dirty="0"/>
                    </a:p>
                  </a:txBody>
                  <a:tcPr marL="0" marR="0" marT="64008" marB="64008" anchor="ctr"/>
                </a:tc>
                <a:tc>
                  <a:txBody>
                    <a:bodyPr/>
                    <a:lstStyle/>
                    <a:p>
                      <a:pPr algn="ctr"/>
                      <a:r>
                        <a:rPr lang="ru-RU" sz="1300" dirty="0" smtClean="0"/>
                        <a:t> 4 603 817,50  </a:t>
                      </a:r>
                      <a:endParaRPr lang="ru-RU" sz="1300" dirty="0"/>
                    </a:p>
                  </a:txBody>
                  <a:tcPr marL="0" marR="0" marT="64008" marB="64008" anchor="ctr"/>
                </a:tc>
              </a:tr>
              <a:tr h="386812">
                <a:tc>
                  <a:txBody>
                    <a:bodyPr/>
                    <a:lstStyle/>
                    <a:p>
                      <a:pPr algn="ctr"/>
                      <a:r>
                        <a:rPr lang="ru-RU" sz="1300" dirty="0" smtClean="0"/>
                        <a:t>ООО «САТЕЛ»</a:t>
                      </a:r>
                    </a:p>
                  </a:txBody>
                  <a:tcPr marL="0" marR="0" marT="64008" marB="64008" anchor="ctr"/>
                </a:tc>
                <a:tc>
                  <a:txBody>
                    <a:bodyPr/>
                    <a:lstStyle/>
                    <a:p>
                      <a:pPr algn="ctr"/>
                      <a:r>
                        <a:rPr lang="ru-RU" sz="1300" dirty="0" smtClean="0"/>
                        <a:t>192 500,00</a:t>
                      </a:r>
                      <a:endParaRPr lang="ru-RU" sz="1300" dirty="0"/>
                    </a:p>
                  </a:txBody>
                  <a:tcPr marL="0" marR="0" marT="64008" marB="64008" anchor="ctr"/>
                </a:tc>
                <a:tc>
                  <a:txBody>
                    <a:bodyPr/>
                    <a:lstStyle/>
                    <a:p>
                      <a:pPr algn="ctr"/>
                      <a:r>
                        <a:rPr lang="ru-RU" sz="1300" dirty="0" smtClean="0"/>
                        <a:t>482 801,00</a:t>
                      </a:r>
                      <a:endParaRPr lang="ru-RU" sz="1300" dirty="0"/>
                    </a:p>
                  </a:txBody>
                  <a:tcPr marL="0" marR="0" marT="64008" marB="64008" anchor="ctr"/>
                </a:tc>
                <a:tc>
                  <a:txBody>
                    <a:bodyPr/>
                    <a:lstStyle/>
                    <a:p>
                      <a:pPr algn="ctr"/>
                      <a:r>
                        <a:rPr lang="ru-RU" sz="1300" dirty="0" smtClean="0"/>
                        <a:t>290 301,00/2,5</a:t>
                      </a:r>
                      <a:endParaRPr lang="ru-RU" sz="1300" dirty="0"/>
                    </a:p>
                  </a:txBody>
                  <a:tcPr marL="0" marR="0" marT="64008" marB="64008" anchor="ctr"/>
                </a:tc>
                <a:tc>
                  <a:txBody>
                    <a:bodyPr/>
                    <a:lstStyle/>
                    <a:p>
                      <a:pPr algn="ctr"/>
                      <a:r>
                        <a:rPr lang="ru-RU" sz="1300" dirty="0" smtClean="0"/>
                        <a:t> 3 483 612,00  </a:t>
                      </a:r>
                      <a:endParaRPr lang="ru-RU" sz="1300" dirty="0"/>
                    </a:p>
                  </a:txBody>
                  <a:tcPr marL="0" marR="0" marT="64008" marB="64008" anchor="ctr"/>
                </a:tc>
              </a:tr>
              <a:tr h="386812">
                <a:tc>
                  <a:txBody>
                    <a:bodyPr/>
                    <a:lstStyle/>
                    <a:p>
                      <a:pPr algn="ctr"/>
                      <a:r>
                        <a:rPr lang="ru-RU" sz="1300" dirty="0" smtClean="0"/>
                        <a:t>ООО «Астраком»</a:t>
                      </a:r>
                      <a:endParaRPr lang="ru-RU" sz="1300" dirty="0"/>
                    </a:p>
                  </a:txBody>
                  <a:tcPr marL="0" marR="0" marT="64008" marB="64008" anchor="ctr"/>
                </a:tc>
                <a:tc>
                  <a:txBody>
                    <a:bodyPr/>
                    <a:lstStyle/>
                    <a:p>
                      <a:pPr algn="ctr"/>
                      <a:r>
                        <a:rPr lang="ru-RU" sz="1300" dirty="0" smtClean="0"/>
                        <a:t>1 072 000,00 </a:t>
                      </a:r>
                      <a:endParaRPr lang="ru-RU" sz="1300" dirty="0"/>
                    </a:p>
                  </a:txBody>
                  <a:tcPr marL="0" marR="0" marT="64008" marB="64008" anchor="ctr"/>
                </a:tc>
                <a:tc>
                  <a:txBody>
                    <a:bodyPr/>
                    <a:lstStyle/>
                    <a:p>
                      <a:pPr algn="ctr"/>
                      <a:r>
                        <a:rPr lang="ru-RU" sz="1300" dirty="0" smtClean="0"/>
                        <a:t>2 432 000,00   </a:t>
                      </a:r>
                      <a:endParaRPr lang="ru-RU" sz="1300" dirty="0"/>
                    </a:p>
                  </a:txBody>
                  <a:tcPr marL="0" marR="0" marT="64008" marB="64008" anchor="ctr"/>
                </a:tc>
                <a:tc>
                  <a:txBody>
                    <a:bodyPr/>
                    <a:lstStyle/>
                    <a:p>
                      <a:pPr algn="ctr"/>
                      <a:r>
                        <a:rPr lang="ru-RU" sz="1300" dirty="0" smtClean="0"/>
                        <a:t>1 180 000,00/2,27</a:t>
                      </a:r>
                      <a:endParaRPr lang="ru-RU" sz="1300" dirty="0"/>
                    </a:p>
                  </a:txBody>
                  <a:tcPr marL="0" marR="0" marT="64008" marB="64008" anchor="ctr"/>
                </a:tc>
                <a:tc>
                  <a:txBody>
                    <a:bodyPr/>
                    <a:lstStyle/>
                    <a:p>
                      <a:pPr algn="ctr"/>
                      <a:r>
                        <a:rPr lang="ru-RU" sz="1300" dirty="0" smtClean="0"/>
                        <a:t> 4 366 000,00   </a:t>
                      </a:r>
                      <a:endParaRPr lang="ru-RU" sz="1300" dirty="0"/>
                    </a:p>
                  </a:txBody>
                  <a:tcPr marL="0" marR="0" marT="64008" marB="64008" anchor="ctr"/>
                </a:tc>
              </a:tr>
              <a:tr h="386812">
                <a:tc>
                  <a:txBody>
                    <a:bodyPr/>
                    <a:lstStyle/>
                    <a:p>
                      <a:pPr algn="ctr"/>
                      <a:r>
                        <a:rPr lang="ru-RU" sz="1300" dirty="0" smtClean="0"/>
                        <a:t>ООО «РКИ» </a:t>
                      </a:r>
                      <a:endParaRPr lang="ru-RU" sz="1300" dirty="0"/>
                    </a:p>
                  </a:txBody>
                  <a:tcPr marL="0" marR="0" marT="64008" marB="64008" anchor="ctr"/>
                </a:tc>
                <a:tc>
                  <a:txBody>
                    <a:bodyPr/>
                    <a:lstStyle/>
                    <a:p>
                      <a:pPr algn="ctr"/>
                      <a:r>
                        <a:rPr lang="ru-RU" sz="1300" dirty="0" smtClean="0"/>
                        <a:t> 1 275 000,00</a:t>
                      </a:r>
                      <a:endParaRPr lang="ru-RU" sz="1300" dirty="0"/>
                    </a:p>
                  </a:txBody>
                  <a:tcPr marL="0" marR="0" marT="64008" marB="64008" anchor="ctr"/>
                </a:tc>
                <a:tc>
                  <a:txBody>
                    <a:bodyPr/>
                    <a:lstStyle/>
                    <a:p>
                      <a:pPr algn="ctr"/>
                      <a:r>
                        <a:rPr lang="ru-RU" sz="1300" dirty="0" smtClean="0"/>
                        <a:t>2 107 300,00</a:t>
                      </a:r>
                      <a:endParaRPr lang="ru-RU" sz="1300" dirty="0"/>
                    </a:p>
                  </a:txBody>
                  <a:tcPr marL="0" marR="0" marT="64008" marB="64008" anchor="ctr"/>
                </a:tc>
                <a:tc>
                  <a:txBody>
                    <a:bodyPr/>
                    <a:lstStyle/>
                    <a:p>
                      <a:pPr algn="ctr"/>
                      <a:r>
                        <a:rPr lang="ru-RU" sz="1300" dirty="0" smtClean="0"/>
                        <a:t> 832 300,00</a:t>
                      </a:r>
                      <a:r>
                        <a:rPr lang="ru-RU" sz="1300" baseline="0" dirty="0" smtClean="0"/>
                        <a:t>  / 1,7</a:t>
                      </a:r>
                      <a:endParaRPr lang="ru-RU" sz="1300" dirty="0"/>
                    </a:p>
                  </a:txBody>
                  <a:tcPr marL="0" marR="0" marT="64008" marB="64008" anchor="ctr"/>
                </a:tc>
                <a:tc>
                  <a:txBody>
                    <a:bodyPr/>
                    <a:lstStyle/>
                    <a:p>
                      <a:pPr algn="ctr"/>
                      <a:r>
                        <a:rPr lang="ru-RU" sz="1300" dirty="0" smtClean="0"/>
                        <a:t> 3 079 510,00 </a:t>
                      </a:r>
                      <a:endParaRPr lang="ru-RU" sz="1300" dirty="0"/>
                    </a:p>
                  </a:txBody>
                  <a:tcPr marL="0" marR="0" marT="64008" marB="64008" anchor="ctr"/>
                </a:tc>
              </a:tr>
            </a:tbl>
          </a:graphicData>
        </a:graphic>
      </p:graphicFrame>
      <p:sp>
        <p:nvSpPr>
          <p:cNvPr id="4" name="TextBox 3"/>
          <p:cNvSpPr txBox="1"/>
          <p:nvPr/>
        </p:nvSpPr>
        <p:spPr>
          <a:xfrm>
            <a:off x="2894794" y="1247165"/>
            <a:ext cx="5698576" cy="386142"/>
          </a:xfrm>
          <a:prstGeom prst="rect">
            <a:avLst/>
          </a:prstGeom>
          <a:noFill/>
        </p:spPr>
        <p:txBody>
          <a:bodyPr wrap="square" lIns="108087" tIns="54044" rIns="108087" bIns="54044" rtlCol="0">
            <a:spAutoFit/>
          </a:bodyPr>
          <a:lstStyle/>
          <a:p>
            <a:r>
              <a:rPr lang="ru-RU" i="1" dirty="0"/>
              <a:t>Примеры увеличения заработной платы:</a:t>
            </a:r>
          </a:p>
        </p:txBody>
      </p:sp>
      <p:sp>
        <p:nvSpPr>
          <p:cNvPr id="28" name="Номер слайда 2"/>
          <p:cNvSpPr txBox="1">
            <a:spLocks/>
          </p:cNvSpPr>
          <p:nvPr/>
        </p:nvSpPr>
        <p:spPr>
          <a:xfrm>
            <a:off x="9921977" y="9101173"/>
            <a:ext cx="2880360" cy="511175"/>
          </a:xfrm>
          <a:prstGeom prst="rect">
            <a:avLst/>
          </a:prstGeom>
        </p:spPr>
        <p:txBody>
          <a:bodyPr vert="horz" lIns="107802" tIns="53909" rIns="107802" bIns="53909"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fld id="{47EA9584-6FC9-446B-89E9-C9D48C4D1663}" type="slidenum">
              <a:rPr lang="ru-RU" sz="1400">
                <a:solidFill>
                  <a:prstClr val="black">
                    <a:tint val="75000"/>
                  </a:prstClr>
                </a:solidFill>
              </a:rPr>
              <a:pPr>
                <a:defRPr/>
              </a:pPr>
              <a:t>14</a:t>
            </a:fld>
            <a:endParaRPr lang="ru-RU" sz="1400" dirty="0">
              <a:solidFill>
                <a:prstClr val="black">
                  <a:tint val="75000"/>
                </a:prstClr>
              </a:solidFill>
            </a:endParaRPr>
          </a:p>
        </p:txBody>
      </p:sp>
    </p:spTree>
    <p:extLst>
      <p:ext uri="{BB962C8B-B14F-4D97-AF65-F5344CB8AC3E}">
        <p14:creationId xmlns:p14="http://schemas.microsoft.com/office/powerpoint/2010/main" val="21852475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3523\Desktop\ОЭЗ3\Map+all+2018-151.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10000"/>
                    </a14:imgEffect>
                  </a14:imgLayer>
                </a14:imgProps>
              </a:ext>
              <a:ext uri="{28A0092B-C50C-407E-A947-70E740481C1C}">
                <a14:useLocalDpi xmlns:a14="http://schemas.microsoft.com/office/drawing/2010/main" val="0"/>
              </a:ext>
            </a:extLst>
          </a:blip>
          <a:srcRect/>
          <a:stretch>
            <a:fillRect/>
          </a:stretch>
        </p:blipFill>
        <p:spPr bwMode="auto">
          <a:xfrm rot="16200000">
            <a:off x="-233430" y="5596653"/>
            <a:ext cx="1017590" cy="3493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3523\Desktop\ОЭЗ3\Map+all+2018-157.pn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53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16200000">
            <a:off x="-169786" y="4662903"/>
            <a:ext cx="924314" cy="31960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3523\Desktop\ОЭЗ3\Map+all+2018-15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6200000">
            <a:off x="-199658" y="6553185"/>
            <a:ext cx="937671" cy="35323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3523\Desktop\ОЭЗ3\Map+all+2018-1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200000">
            <a:off x="-200554" y="7514646"/>
            <a:ext cx="945092" cy="35776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3523\Desktop\Map+all+2018-15.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47852" y="1477566"/>
            <a:ext cx="11252300" cy="7993252"/>
          </a:xfrm>
          <a:prstGeom prst="rect">
            <a:avLst/>
          </a:prstGeom>
          <a:noFill/>
          <a:extLst>
            <a:ext uri="{909E8E84-426E-40DD-AFC4-6F175D3DCCD1}">
              <a14:hiddenFill xmlns:a14="http://schemas.microsoft.com/office/drawing/2010/main">
                <a:solidFill>
                  <a:srgbClr val="FFFFFF"/>
                </a:solidFill>
              </a14:hiddenFill>
            </a:ext>
          </a:extLst>
        </p:spPr>
      </p:pic>
      <p:sp>
        <p:nvSpPr>
          <p:cNvPr id="14" name="Прямоугольник 13"/>
          <p:cNvSpPr/>
          <p:nvPr/>
        </p:nvSpPr>
        <p:spPr>
          <a:xfrm>
            <a:off x="905675" y="794940"/>
            <a:ext cx="10805793" cy="555398"/>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88" tIns="45837" rIns="91688" bIns="45837"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ru-RU" altLang="ru-RU" sz="2000" i="1"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 от 5 сентября 2016 г. № 1862-р </a:t>
            </a:r>
          </a:p>
        </p:txBody>
      </p:sp>
      <p:sp>
        <p:nvSpPr>
          <p:cNvPr id="10" name="TextBox 9"/>
          <p:cNvSpPr txBox="1"/>
          <p:nvPr/>
        </p:nvSpPr>
        <p:spPr>
          <a:xfrm>
            <a:off x="482181" y="63729"/>
            <a:ext cx="11815399" cy="724442"/>
          </a:xfrm>
          <a:prstGeom prst="rect">
            <a:avLst/>
          </a:prstGeom>
          <a:noFill/>
        </p:spPr>
        <p:txBody>
          <a:bodyPr wrap="square" lIns="107833" tIns="53918" rIns="107833" bIns="53918">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СРЕДСТВ</a:t>
            </a:r>
          </a:p>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ФИНАНСОВО-ХОЗЯЙСТВЕННОЙ ДЕЯТЕЛЬНОСТИ АО «ОЭЗ»</a:t>
            </a:r>
          </a:p>
        </p:txBody>
      </p:sp>
      <p:sp>
        <p:nvSpPr>
          <p:cNvPr id="16" name="Прямоугольник 15"/>
          <p:cNvSpPr/>
          <p:nvPr/>
        </p:nvSpPr>
        <p:spPr bwMode="auto">
          <a:xfrm>
            <a:off x="7226927" y="5394994"/>
            <a:ext cx="5473226" cy="294093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07833" tIns="53918" rIns="107833" bIns="53918" anchor="ctr"/>
          <a:lstStyle/>
          <a:p>
            <a:pPr algn="ctr" defTabSz="1508097">
              <a:defRPr/>
            </a:pPr>
            <a:r>
              <a:rPr lang="ru-RU" altLang="ru-RU" sz="1500" b="1" dirty="0">
                <a:solidFill>
                  <a:prstClr val="black"/>
                </a:solidFill>
                <a:cs typeface="Times New Roman" panose="02020603050405020304" pitchFamily="18" charset="0"/>
              </a:rPr>
              <a:t>ОСОБЕННОСТИ </a:t>
            </a:r>
          </a:p>
          <a:p>
            <a:pPr algn="ctr" defTabSz="1508097">
              <a:defRPr/>
            </a:pPr>
            <a:r>
              <a:rPr lang="ru-RU" altLang="ru-RU" sz="1500" b="1" dirty="0">
                <a:solidFill>
                  <a:prstClr val="black"/>
                </a:solidFill>
                <a:cs typeface="Times New Roman" panose="02020603050405020304" pitchFamily="18" charset="0"/>
              </a:rPr>
              <a:t>КАЗНАЧЕЙСКОГО СОПРОВОЖДЕНИЯ</a:t>
            </a:r>
          </a:p>
          <a:p>
            <a:pPr algn="ctr" defTabSz="1508097">
              <a:defRPr/>
            </a:pPr>
            <a:endParaRPr lang="ru-RU" altLang="ru-RU" sz="200" b="1" dirty="0">
              <a:solidFill>
                <a:prstClr val="black"/>
              </a:solidFill>
              <a:cs typeface="Times New Roman" panose="02020603050405020304" pitchFamily="18" charset="0"/>
            </a:endParaRPr>
          </a:p>
          <a:p>
            <a:pPr algn="ctr" defTabSz="1508097">
              <a:defRPr/>
            </a:pPr>
            <a:r>
              <a:rPr lang="ru-RU" sz="16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 15 сентября 2016 года </a:t>
            </a:r>
            <a:r>
              <a:rPr lang="ru-RU" sz="1600" dirty="0">
                <a:solidFill>
                  <a:prstClr val="black"/>
                </a:solidFill>
                <a:latin typeface="Times New Roman" panose="02020603050405020304" pitchFamily="18" charset="0"/>
                <a:ea typeface="Open Sans Condensed Light" pitchFamily="34" charset="0"/>
                <a:cs typeface="Times New Roman" panose="02020603050405020304" pitchFamily="18" charset="0"/>
              </a:rPr>
              <a:t>органами Федерального казначейства осуществляется казначейское сопровождение </a:t>
            </a:r>
            <a:r>
              <a:rPr lang="ru-RU" sz="16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целевых средств </a:t>
            </a:r>
            <a:r>
              <a:rPr lang="ru-RU" sz="1600" dirty="0">
                <a:solidFill>
                  <a:prstClr val="black"/>
                </a:solidFill>
                <a:latin typeface="Times New Roman" panose="02020603050405020304" pitchFamily="18" charset="0"/>
                <a:ea typeface="Open Sans Condensed Light" pitchFamily="34" charset="0"/>
                <a:cs typeface="Times New Roman" panose="02020603050405020304" pitchFamily="18" charset="0"/>
              </a:rPr>
              <a:t>(взнос в уставный капитал, бюджетные инвестиции) и </a:t>
            </a:r>
            <a:r>
              <a:rPr lang="ru-RU" sz="16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средств</a:t>
            </a:r>
            <a:r>
              <a:rPr lang="ru-RU" sz="1600" dirty="0">
                <a:solidFill>
                  <a:prstClr val="black"/>
                </a:solidFill>
                <a:latin typeface="Times New Roman" panose="02020603050405020304" pitchFamily="18" charset="0"/>
                <a:ea typeface="Open Sans Condensed Light" pitchFamily="34" charset="0"/>
                <a:cs typeface="Times New Roman" panose="02020603050405020304" pitchFamily="18" charset="0"/>
              </a:rPr>
              <a:t> </a:t>
            </a:r>
            <a:r>
              <a:rPr lang="ru-RU" sz="16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финансово- хозяйственной деятельности </a:t>
            </a:r>
            <a:r>
              <a:rPr lang="ru-RU" sz="1600" dirty="0">
                <a:solidFill>
                  <a:prstClr val="black"/>
                </a:solidFill>
                <a:latin typeface="Times New Roman" panose="02020603050405020304" pitchFamily="18" charset="0"/>
                <a:ea typeface="Open Sans Condensed Light" pitchFamily="34" charset="0"/>
                <a:cs typeface="Times New Roman" panose="02020603050405020304" pitchFamily="18" charset="0"/>
              </a:rPr>
              <a:t>акционерного общества «Особые экономические зоны» и юридических лиц, созданных </a:t>
            </a:r>
            <a:br>
              <a:rPr lang="ru-RU" sz="1600" dirty="0">
                <a:solidFill>
                  <a:prstClr val="black"/>
                </a:solidFill>
                <a:latin typeface="Times New Roman" panose="02020603050405020304" pitchFamily="18" charset="0"/>
                <a:ea typeface="Open Sans Condensed Light" pitchFamily="34" charset="0"/>
                <a:cs typeface="Times New Roman" panose="02020603050405020304" pitchFamily="18" charset="0"/>
              </a:rPr>
            </a:br>
            <a:r>
              <a:rPr lang="ru-RU" sz="1600" dirty="0">
                <a:solidFill>
                  <a:prstClr val="black"/>
                </a:solidFill>
                <a:latin typeface="Times New Roman" panose="02020603050405020304" pitchFamily="18" charset="0"/>
                <a:ea typeface="Open Sans Condensed Light" pitchFamily="34" charset="0"/>
                <a:cs typeface="Times New Roman" panose="02020603050405020304" pitchFamily="18" charset="0"/>
              </a:rPr>
              <a:t>для управления особыми экономическими зонами в субъектах Российской федерации</a:t>
            </a:r>
          </a:p>
        </p:txBody>
      </p:sp>
      <p:sp>
        <p:nvSpPr>
          <p:cNvPr id="4" name="Прямоугольник 3"/>
          <p:cNvSpPr/>
          <p:nvPr/>
        </p:nvSpPr>
        <p:spPr>
          <a:xfrm>
            <a:off x="445791" y="2579350"/>
            <a:ext cx="5657030" cy="1000796"/>
          </a:xfrm>
          <a:prstGeom prst="rect">
            <a:avLst/>
          </a:prstGeom>
          <a:solidFill>
            <a:schemeClr val="bg2">
              <a:alpha val="46000"/>
            </a:schemeClr>
          </a:solidFill>
          <a:ln>
            <a:noFill/>
          </a:ln>
          <a:effectLst>
            <a:glow rad="88900">
              <a:schemeClr val="accent3">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r>
              <a:rPr lang="ru-RU" sz="1400" dirty="0">
                <a:solidFill>
                  <a:srgbClr val="5B9BD5">
                    <a:lumMod val="50000"/>
                  </a:srgbClr>
                </a:solidFill>
              </a:rPr>
              <a:t>В органах Федерального казначейства открыты лицевые счета АО «Особые экономические зоны» (ОЭЗ), </a:t>
            </a:r>
            <a:r>
              <a:rPr lang="ru-RU" sz="1400" b="1" dirty="0">
                <a:solidFill>
                  <a:srgbClr val="5B9BD5">
                    <a:lumMod val="50000"/>
                  </a:srgbClr>
                </a:solidFill>
              </a:rPr>
              <a:t>4 </a:t>
            </a:r>
            <a:r>
              <a:rPr lang="ru-RU" sz="1400" dirty="0">
                <a:solidFill>
                  <a:srgbClr val="5B9BD5">
                    <a:lumMod val="50000"/>
                  </a:srgbClr>
                </a:solidFill>
              </a:rPr>
              <a:t>филиалам ОЭЗ и </a:t>
            </a:r>
            <a:r>
              <a:rPr lang="ru-RU" sz="1400" b="1" dirty="0">
                <a:solidFill>
                  <a:srgbClr val="5B9BD5">
                    <a:lumMod val="50000"/>
                  </a:srgbClr>
                </a:solidFill>
              </a:rPr>
              <a:t>16</a:t>
            </a:r>
            <a:r>
              <a:rPr lang="ru-RU" sz="1400" dirty="0">
                <a:solidFill>
                  <a:srgbClr val="5B9BD5">
                    <a:lumMod val="50000"/>
                  </a:srgbClr>
                </a:solidFill>
              </a:rPr>
              <a:t> управляющим компаниям, обеспечивающим управление </a:t>
            </a:r>
            <a:r>
              <a:rPr lang="ru-RU" sz="1400" b="1" dirty="0">
                <a:solidFill>
                  <a:srgbClr val="5B9BD5">
                    <a:lumMod val="50000"/>
                  </a:srgbClr>
                </a:solidFill>
              </a:rPr>
              <a:t>21 </a:t>
            </a:r>
            <a:r>
              <a:rPr lang="ru-RU" sz="1400" dirty="0">
                <a:solidFill>
                  <a:srgbClr val="5B9BD5">
                    <a:lumMod val="50000"/>
                  </a:srgbClr>
                </a:solidFill>
              </a:rPr>
              <a:t>особыми экономическими зонами</a:t>
            </a:r>
            <a:endParaRPr lang="ru-RU" sz="700" dirty="0">
              <a:solidFill>
                <a:srgbClr val="5B9BD5">
                  <a:lumMod val="50000"/>
                </a:srgbClr>
              </a:solidFill>
            </a:endParaRPr>
          </a:p>
        </p:txBody>
      </p:sp>
      <p:cxnSp>
        <p:nvCxnSpPr>
          <p:cNvPr id="19" name="Прямая соединительная линия 18"/>
          <p:cNvCxnSpPr/>
          <p:nvPr/>
        </p:nvCxnSpPr>
        <p:spPr>
          <a:xfrm>
            <a:off x="8161555" y="5920160"/>
            <a:ext cx="3603970"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445789" y="4204797"/>
            <a:ext cx="1553832" cy="3991435"/>
          </a:xfrm>
          <a:prstGeom prst="rect">
            <a:avLst/>
          </a:prstGeom>
          <a:solidFill>
            <a:schemeClr val="accent1">
              <a:lumMod val="40000"/>
              <a:lumOff val="60000"/>
              <a:alpha val="31000"/>
            </a:schemeClr>
          </a:solidFill>
          <a:ln>
            <a:noFill/>
          </a:ln>
          <a:effectLst>
            <a:glow rad="101600">
              <a:schemeClr val="accent1">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0" rIns="0" bIns="53920" rtlCol="0" anchor="t" anchorCtr="0"/>
          <a:lstStyle/>
          <a:p>
            <a:r>
              <a:rPr lang="ru-RU" sz="1300" b="1" u="sng" dirty="0">
                <a:solidFill>
                  <a:srgbClr val="5B9BD5">
                    <a:lumMod val="50000"/>
                  </a:srgbClr>
                </a:solidFill>
              </a:rPr>
              <a:t>21 ОЭЗ, в том числе</a:t>
            </a:r>
            <a:r>
              <a:rPr lang="ru-RU" sz="1200" b="1" u="sng" dirty="0">
                <a:solidFill>
                  <a:srgbClr val="5B9BD5">
                    <a:lumMod val="50000"/>
                  </a:srgbClr>
                </a:solidFill>
              </a:rPr>
              <a:t>:</a:t>
            </a:r>
            <a:endParaRPr lang="ru-RU" sz="1200" u="sng" dirty="0">
              <a:solidFill>
                <a:srgbClr val="5B9BD5">
                  <a:lumMod val="50000"/>
                </a:srgbClr>
              </a:solidFill>
            </a:endParaRPr>
          </a:p>
        </p:txBody>
      </p:sp>
      <p:sp>
        <p:nvSpPr>
          <p:cNvPr id="7" name="Минус 6"/>
          <p:cNvSpPr/>
          <p:nvPr/>
        </p:nvSpPr>
        <p:spPr>
          <a:xfrm>
            <a:off x="215358" y="5213494"/>
            <a:ext cx="1884908" cy="98038"/>
          </a:xfrm>
          <a:prstGeom prst="mathMinus">
            <a:avLst/>
          </a:prstGeom>
          <a:solidFill>
            <a:srgbClr val="C00000"/>
          </a:solidFill>
          <a:ln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endParaRPr lang="ru-RU">
              <a:solidFill>
                <a:prstClr val="white"/>
              </a:solidFill>
            </a:endParaRPr>
          </a:p>
        </p:txBody>
      </p:sp>
      <p:sp>
        <p:nvSpPr>
          <p:cNvPr id="20" name="Минус 19"/>
          <p:cNvSpPr/>
          <p:nvPr/>
        </p:nvSpPr>
        <p:spPr>
          <a:xfrm>
            <a:off x="215358" y="6211946"/>
            <a:ext cx="1884908" cy="98038"/>
          </a:xfrm>
          <a:prstGeom prst="mathMinus">
            <a:avLst/>
          </a:prstGeom>
          <a:solidFill>
            <a:srgbClr val="9900CC"/>
          </a:solidFill>
          <a:ln>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endParaRPr lang="ru-RU">
              <a:solidFill>
                <a:prstClr val="white"/>
              </a:solidFill>
            </a:endParaRPr>
          </a:p>
        </p:txBody>
      </p:sp>
      <p:sp>
        <p:nvSpPr>
          <p:cNvPr id="21" name="Минус 20"/>
          <p:cNvSpPr/>
          <p:nvPr/>
        </p:nvSpPr>
        <p:spPr>
          <a:xfrm>
            <a:off x="215358" y="7122947"/>
            <a:ext cx="1884908" cy="98038"/>
          </a:xfrm>
          <a:prstGeom prst="mathMinus">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endParaRPr lang="ru-RU">
              <a:solidFill>
                <a:prstClr val="white"/>
              </a:solidFill>
            </a:endParaRPr>
          </a:p>
        </p:txBody>
      </p:sp>
      <p:sp>
        <p:nvSpPr>
          <p:cNvPr id="22" name="Минус 21"/>
          <p:cNvSpPr/>
          <p:nvPr/>
        </p:nvSpPr>
        <p:spPr>
          <a:xfrm>
            <a:off x="220193" y="8098121"/>
            <a:ext cx="1884908" cy="98038"/>
          </a:xfrm>
          <a:prstGeom prst="mathMinus">
            <a:avLst/>
          </a:prstGeom>
          <a:solidFill>
            <a:srgbClr val="0070C0"/>
          </a:solidFill>
          <a:ln>
            <a:solidFill>
              <a:srgbClr val="0070C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endParaRPr lang="ru-RU">
              <a:solidFill>
                <a:prstClr val="white"/>
              </a:solidFill>
            </a:endParaRPr>
          </a:p>
        </p:txBody>
      </p:sp>
      <p:sp>
        <p:nvSpPr>
          <p:cNvPr id="2" name="Прямоугольник 1"/>
          <p:cNvSpPr/>
          <p:nvPr/>
        </p:nvSpPr>
        <p:spPr>
          <a:xfrm>
            <a:off x="390049" y="4713966"/>
            <a:ext cx="1710216" cy="3432880"/>
          </a:xfrm>
          <a:prstGeom prst="rect">
            <a:avLst/>
          </a:prstGeom>
        </p:spPr>
        <p:txBody>
          <a:bodyPr wrap="square" lIns="107834" tIns="53920" rIns="107834" bIns="53920">
            <a:spAutoFit/>
          </a:bodyPr>
          <a:lstStyle/>
          <a:p>
            <a:r>
              <a:rPr lang="ru-RU" sz="1400" dirty="0">
                <a:solidFill>
                  <a:srgbClr val="5B9BD5">
                    <a:lumMod val="50000"/>
                  </a:srgbClr>
                </a:solidFill>
              </a:rPr>
              <a:t>9 промышленно-производственных </a:t>
            </a:r>
          </a:p>
          <a:p>
            <a:endParaRPr lang="ru-RU" sz="1400" dirty="0">
              <a:solidFill>
                <a:srgbClr val="5B9BD5">
                  <a:lumMod val="50000"/>
                </a:srgbClr>
              </a:solidFill>
            </a:endParaRPr>
          </a:p>
          <a:p>
            <a:endParaRPr lang="ru-RU" sz="1400" dirty="0">
              <a:solidFill>
                <a:srgbClr val="5B9BD5">
                  <a:lumMod val="50000"/>
                </a:srgbClr>
              </a:solidFill>
            </a:endParaRPr>
          </a:p>
          <a:p>
            <a:endParaRPr lang="ru-RU" sz="900" dirty="0">
              <a:solidFill>
                <a:srgbClr val="5B9BD5">
                  <a:lumMod val="50000"/>
                </a:srgbClr>
              </a:solidFill>
            </a:endParaRPr>
          </a:p>
          <a:p>
            <a:r>
              <a:rPr lang="ru-RU" sz="1400" dirty="0">
                <a:solidFill>
                  <a:srgbClr val="5B9BD5">
                    <a:lumMod val="50000"/>
                  </a:srgbClr>
                </a:solidFill>
              </a:rPr>
              <a:t>6 технико-внедренческих </a:t>
            </a:r>
          </a:p>
          <a:p>
            <a:endParaRPr lang="ru-RU" sz="1400" dirty="0">
              <a:solidFill>
                <a:srgbClr val="5B9BD5">
                  <a:lumMod val="50000"/>
                </a:srgbClr>
              </a:solidFill>
            </a:endParaRPr>
          </a:p>
          <a:p>
            <a:endParaRPr lang="ru-RU" sz="1900" dirty="0">
              <a:solidFill>
                <a:srgbClr val="5B9BD5">
                  <a:lumMod val="50000"/>
                </a:srgbClr>
              </a:solidFill>
            </a:endParaRPr>
          </a:p>
          <a:p>
            <a:r>
              <a:rPr lang="ru-RU" sz="1400" dirty="0">
                <a:solidFill>
                  <a:srgbClr val="5B9BD5">
                    <a:lumMod val="50000"/>
                  </a:srgbClr>
                </a:solidFill>
              </a:rPr>
              <a:t>5 туристско-</a:t>
            </a:r>
          </a:p>
          <a:p>
            <a:r>
              <a:rPr lang="ru-RU" sz="1400" dirty="0">
                <a:solidFill>
                  <a:srgbClr val="5B9BD5">
                    <a:lumMod val="50000"/>
                  </a:srgbClr>
                </a:solidFill>
              </a:rPr>
              <a:t>рекреационных </a:t>
            </a:r>
          </a:p>
          <a:p>
            <a:endParaRPr lang="ru-RU" sz="1400" dirty="0">
              <a:solidFill>
                <a:srgbClr val="5B9BD5">
                  <a:lumMod val="50000"/>
                </a:srgbClr>
              </a:solidFill>
            </a:endParaRPr>
          </a:p>
          <a:p>
            <a:endParaRPr lang="ru-RU" sz="1400" dirty="0">
              <a:solidFill>
                <a:srgbClr val="5B9BD5">
                  <a:lumMod val="50000"/>
                </a:srgbClr>
              </a:solidFill>
            </a:endParaRPr>
          </a:p>
          <a:p>
            <a:endParaRPr lang="ru-RU" sz="1400" dirty="0">
              <a:solidFill>
                <a:srgbClr val="5B9BD5">
                  <a:lumMod val="50000"/>
                </a:srgbClr>
              </a:solidFill>
            </a:endParaRPr>
          </a:p>
          <a:p>
            <a:endParaRPr lang="ru-RU" sz="600" dirty="0">
              <a:solidFill>
                <a:srgbClr val="5B9BD5">
                  <a:lumMod val="50000"/>
                </a:srgbClr>
              </a:solidFill>
            </a:endParaRPr>
          </a:p>
          <a:p>
            <a:r>
              <a:rPr lang="ru-RU" sz="1400" dirty="0">
                <a:solidFill>
                  <a:srgbClr val="5B9BD5">
                    <a:lumMod val="50000"/>
                  </a:srgbClr>
                </a:solidFill>
              </a:rPr>
              <a:t>1 портовая</a:t>
            </a:r>
          </a:p>
        </p:txBody>
      </p:sp>
      <p:graphicFrame>
        <p:nvGraphicFramePr>
          <p:cNvPr id="35" name="Таблица 34">
            <a:extLst>
              <a:ext uri="{FF2B5EF4-FFF2-40B4-BE49-F238E27FC236}">
                <a16:creationId xmlns:a16="http://schemas.microsoft.com/office/drawing/2014/main" xmlns="" id="{10D3BE30-4A6D-48A4-B854-1159F0D2DEBB}"/>
              </a:ext>
            </a:extLst>
          </p:cNvPr>
          <p:cNvGraphicFramePr>
            <a:graphicFrameLocks noGrp="1"/>
          </p:cNvGraphicFramePr>
          <p:nvPr>
            <p:extLst>
              <p:ext uri="{D42A27DB-BD31-4B8C-83A1-F6EECF244321}">
                <p14:modId xmlns:p14="http://schemas.microsoft.com/office/powerpoint/2010/main" val="1296534057"/>
              </p:ext>
            </p:extLst>
          </p:nvPr>
        </p:nvGraphicFramePr>
        <p:xfrm>
          <a:off x="6272190" y="2543604"/>
          <a:ext cx="6413845" cy="2133513"/>
        </p:xfrm>
        <a:graphic>
          <a:graphicData uri="http://schemas.openxmlformats.org/drawingml/2006/table">
            <a:tbl>
              <a:tblPr>
                <a:effectLst>
                  <a:outerShdw blurRad="50800" dist="38100" dir="2700000" algn="tl" rotWithShape="0">
                    <a:prstClr val="black">
                      <a:alpha val="40000"/>
                    </a:prstClr>
                  </a:outerShdw>
                </a:effectLst>
              </a:tblPr>
              <a:tblGrid>
                <a:gridCol w="1992027">
                  <a:extLst>
                    <a:ext uri="{9D8B030D-6E8A-4147-A177-3AD203B41FA5}">
                      <a16:colId xmlns:a16="http://schemas.microsoft.com/office/drawing/2014/main" xmlns="" val="20000"/>
                    </a:ext>
                  </a:extLst>
                </a:gridCol>
                <a:gridCol w="1004985">
                  <a:extLst>
                    <a:ext uri="{9D8B030D-6E8A-4147-A177-3AD203B41FA5}">
                      <a16:colId xmlns:a16="http://schemas.microsoft.com/office/drawing/2014/main" xmlns="" val="20001"/>
                    </a:ext>
                  </a:extLst>
                </a:gridCol>
                <a:gridCol w="1319042"/>
                <a:gridCol w="1148555"/>
                <a:gridCol w="949236"/>
              </a:tblGrid>
              <a:tr h="607991">
                <a:tc>
                  <a:txBody>
                    <a:bodyPr/>
                    <a:lstStyle/>
                    <a:p>
                      <a:pPr marL="0" algn="ctr" defTabSz="914104" rtl="0" eaLnBrk="1" fontAlgn="ctr" latinLnBrk="0" hangingPunct="1"/>
                      <a:r>
                        <a:rPr lang="ru-RU" sz="1300" b="1" i="0" u="none" strike="noStrike" kern="1200" dirty="0" smtClean="0">
                          <a:solidFill>
                            <a:schemeClr val="tx1"/>
                          </a:solidFill>
                          <a:effectLst/>
                          <a:latin typeface="Calibri"/>
                          <a:ea typeface="+mn-ea"/>
                          <a:cs typeface="+mn-cs"/>
                        </a:rPr>
                        <a:t>Наименование</a:t>
                      </a:r>
                      <a:endParaRPr lang="ru-RU" sz="1300" b="1"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solidFill>
                  </a:tcPr>
                </a:tc>
                <a:tc>
                  <a:txBody>
                    <a:bodyPr/>
                    <a:lstStyle/>
                    <a:p>
                      <a:pPr marL="0" algn="ctr" defTabSz="914104" rtl="0" eaLnBrk="1" fontAlgn="ctr" latinLnBrk="0" hangingPunct="1"/>
                      <a:r>
                        <a:rPr lang="ru-RU" sz="1300" b="1" i="0" u="none" strike="noStrike" kern="1200" dirty="0" smtClean="0">
                          <a:solidFill>
                            <a:schemeClr val="tx1"/>
                          </a:solidFill>
                          <a:effectLst/>
                          <a:latin typeface="Calibri"/>
                          <a:ea typeface="+mn-ea"/>
                          <a:cs typeface="+mn-cs"/>
                        </a:rPr>
                        <a:t>Количество</a:t>
                      </a:r>
                      <a:r>
                        <a:rPr lang="ru-RU" sz="1300" b="1" i="0" u="none" strike="noStrike" kern="1200" baseline="0" dirty="0" smtClean="0">
                          <a:solidFill>
                            <a:schemeClr val="tx1"/>
                          </a:solidFill>
                          <a:effectLst/>
                          <a:latin typeface="Calibri"/>
                          <a:ea typeface="+mn-ea"/>
                          <a:cs typeface="+mn-cs"/>
                        </a:rPr>
                        <a:t> </a:t>
                      </a:r>
                    </a:p>
                    <a:p>
                      <a:pPr marL="0" algn="ctr" defTabSz="914104" rtl="0" eaLnBrk="1" fontAlgn="ctr" latinLnBrk="0" hangingPunct="1"/>
                      <a:r>
                        <a:rPr lang="ru-RU" sz="1300" b="1" i="0" u="none" strike="noStrike" kern="1200" baseline="0" dirty="0" smtClean="0">
                          <a:solidFill>
                            <a:schemeClr val="tx1"/>
                          </a:solidFill>
                          <a:effectLst/>
                          <a:latin typeface="Calibri"/>
                          <a:ea typeface="+mn-ea"/>
                          <a:cs typeface="+mn-cs"/>
                        </a:rPr>
                        <a:t>л/с</a:t>
                      </a:r>
                      <a:endParaRPr lang="ru-RU" sz="1300" b="1"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solidFill>
                  </a:tcPr>
                </a:tc>
                <a:tc>
                  <a:txBody>
                    <a:bodyPr/>
                    <a:lstStyle/>
                    <a:p>
                      <a:pPr marL="0" algn="ctr" defTabSz="914104" rtl="0" eaLnBrk="1" fontAlgn="ctr" latinLnBrk="0" hangingPunct="1"/>
                      <a:r>
                        <a:rPr lang="ru-RU" sz="1300" b="1" i="0" u="none" strike="noStrike" kern="1200" dirty="0" smtClean="0">
                          <a:solidFill>
                            <a:schemeClr val="tx1"/>
                          </a:solidFill>
                          <a:effectLst/>
                          <a:latin typeface="Calibri"/>
                          <a:ea typeface="+mn-ea"/>
                          <a:cs typeface="+mn-cs"/>
                        </a:rPr>
                        <a:t>Поступило </a:t>
                      </a:r>
                    </a:p>
                    <a:p>
                      <a:pPr marL="0" algn="ctr" defTabSz="914104" rtl="0" eaLnBrk="1" fontAlgn="ctr" latinLnBrk="0" hangingPunct="1"/>
                      <a:r>
                        <a:rPr lang="ru-RU" sz="1300" b="1" i="0" u="none" strike="noStrike" kern="1200" dirty="0" smtClean="0">
                          <a:solidFill>
                            <a:schemeClr val="tx1"/>
                          </a:solidFill>
                          <a:effectLst/>
                          <a:latin typeface="Calibri"/>
                          <a:ea typeface="+mn-ea"/>
                          <a:cs typeface="+mn-cs"/>
                        </a:rPr>
                        <a:t>на 41 л/с </a:t>
                      </a:r>
                    </a:p>
                    <a:p>
                      <a:pPr marL="0" algn="ctr" defTabSz="914104" rtl="0" eaLnBrk="1" fontAlgn="ctr" latinLnBrk="0" hangingPunct="1"/>
                      <a:r>
                        <a:rPr lang="ru-RU" sz="1300" b="1" i="0" u="none" strike="noStrike" kern="1200" dirty="0" smtClean="0">
                          <a:solidFill>
                            <a:schemeClr val="tx1"/>
                          </a:solidFill>
                          <a:effectLst/>
                          <a:latin typeface="Calibri"/>
                          <a:ea typeface="+mn-ea"/>
                          <a:cs typeface="+mn-cs"/>
                        </a:rPr>
                        <a:t>млн.</a:t>
                      </a:r>
                      <a:r>
                        <a:rPr lang="ru-RU" sz="1300" b="1" i="0" u="none" strike="noStrike" kern="1200" baseline="0" dirty="0" smtClean="0">
                          <a:solidFill>
                            <a:schemeClr val="tx1"/>
                          </a:solidFill>
                          <a:effectLst/>
                          <a:latin typeface="Calibri"/>
                          <a:ea typeface="+mn-ea"/>
                          <a:cs typeface="+mn-cs"/>
                        </a:rPr>
                        <a:t> руб.</a:t>
                      </a:r>
                      <a:endParaRPr lang="ru-RU" sz="1300" b="1"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solidFill>
                  </a:tcPr>
                </a:tc>
                <a:tc>
                  <a:txBody>
                    <a:bodyPr/>
                    <a:lstStyle/>
                    <a:p>
                      <a:pPr marL="0" algn="ctr" defTabSz="914104" rtl="0" eaLnBrk="1" fontAlgn="ctr" latinLnBrk="0" hangingPunct="1"/>
                      <a:r>
                        <a:rPr lang="ru-RU" sz="1300" b="1" i="0" u="none" strike="noStrike" kern="1200" dirty="0" smtClean="0">
                          <a:solidFill>
                            <a:schemeClr val="tx1"/>
                          </a:solidFill>
                          <a:effectLst/>
                          <a:latin typeface="+mn-lt"/>
                          <a:ea typeface="+mn-ea"/>
                          <a:cs typeface="+mn-cs"/>
                        </a:rPr>
                        <a:t>Кассовый расход с 41 л/с, млн. руб. </a:t>
                      </a:r>
                      <a:endParaRPr lang="ru-RU" sz="1300" b="1" i="0" u="none" strike="noStrike" kern="1200" dirty="0">
                        <a:solidFill>
                          <a:schemeClr val="tx1"/>
                        </a:solidFill>
                        <a:effectLst/>
                        <a:latin typeface="+mn-lt"/>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solidFill>
                  </a:tcPr>
                </a:tc>
                <a:tc>
                  <a:txBody>
                    <a:bodyPr/>
                    <a:lstStyle/>
                    <a:p>
                      <a:pPr marL="0" algn="ctr" defTabSz="914104" rtl="0" eaLnBrk="1" fontAlgn="ctr" latinLnBrk="0" hangingPunct="1"/>
                      <a:r>
                        <a:rPr lang="ru-RU" sz="1300" b="1" i="0" u="none" strike="noStrike" kern="1200" dirty="0" smtClean="0">
                          <a:solidFill>
                            <a:schemeClr val="tx1"/>
                          </a:solidFill>
                          <a:effectLst/>
                          <a:latin typeface="Calibri"/>
                          <a:ea typeface="+mn-ea"/>
                          <a:cs typeface="+mn-cs"/>
                        </a:rPr>
                        <a:t>Остаток</a:t>
                      </a:r>
                      <a:endParaRPr lang="ru-RU" sz="1300" b="1" i="0" u="none" strike="noStrike" kern="1200" dirty="0">
                        <a:solidFill>
                          <a:schemeClr val="tx1"/>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solidFill>
                  </a:tcPr>
                </a:tc>
                <a:extLst>
                  <a:ext uri="{0D108BD9-81ED-4DB2-BD59-A6C34878D82A}">
                    <a16:rowId xmlns:a16="http://schemas.microsoft.com/office/drawing/2014/main" xmlns="" val="10000"/>
                  </a:ext>
                </a:extLst>
              </a:tr>
              <a:tr h="498880">
                <a:tc>
                  <a:txBody>
                    <a:bodyPr/>
                    <a:lstStyle/>
                    <a:p>
                      <a:r>
                        <a:rPr lang="ru-RU" sz="1300" b="1" i="0" u="none" strike="noStrike" kern="1200" dirty="0" smtClean="0">
                          <a:solidFill>
                            <a:schemeClr val="accent5">
                              <a:lumMod val="50000"/>
                            </a:schemeClr>
                          </a:solidFill>
                          <a:effectLst/>
                          <a:latin typeface="Calibri"/>
                          <a:ea typeface="+mn-ea"/>
                          <a:cs typeface="+mn-cs"/>
                        </a:rPr>
                        <a:t>ЦЕЛЕВЫЕ СРЕДСТВА, ПРЕДОСТАВЛЕННЫЕ ИЗ ФБ</a:t>
                      </a:r>
                      <a:endParaRPr lang="ru-RU" sz="1300" b="1" i="0" u="none" strike="noStrike" kern="1200" dirty="0">
                        <a:solidFill>
                          <a:schemeClr val="accent5">
                            <a:lumMod val="50000"/>
                          </a:schemeClr>
                        </a:solidFill>
                        <a:effectLst/>
                        <a:latin typeface="Calibri"/>
                        <a:ea typeface="+mn-ea"/>
                        <a:cs typeface="+mn-cs"/>
                      </a:endParaRPr>
                    </a:p>
                  </a:txBody>
                  <a:tcPr marL="3780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algn="ctr" defTabSz="914104" rtl="0" eaLnBrk="1" fontAlgn="ctr" latinLnBrk="0" hangingPunct="1"/>
                      <a:r>
                        <a:rPr lang="ru-RU" sz="1300" b="1" i="0" u="none" strike="noStrike" kern="1200" dirty="0" smtClean="0">
                          <a:solidFill>
                            <a:schemeClr val="accent5">
                              <a:lumMod val="50000"/>
                            </a:schemeClr>
                          </a:solidFill>
                          <a:effectLst/>
                          <a:latin typeface="Calibri"/>
                          <a:ea typeface="+mn-ea"/>
                          <a:cs typeface="+mn-cs"/>
                        </a:rPr>
                        <a:t>19</a:t>
                      </a:r>
                      <a:endParaRPr lang="ru-RU" sz="1300" b="1" i="0" u="none" strike="noStrike" kern="1200" dirty="0">
                        <a:solidFill>
                          <a:schemeClr val="accent5">
                            <a:lumMod val="50000"/>
                          </a:schemeClr>
                        </a:solidFill>
                        <a:effectLst/>
                        <a:latin typeface="Calibri"/>
                        <a:ea typeface="+mn-ea"/>
                        <a:cs typeface="+mn-cs"/>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l" defTabSz="914104" rtl="0" eaLnBrk="1" fontAlgn="auto" latinLnBrk="0" hangingPunct="1">
                        <a:lnSpc>
                          <a:spcPct val="100000"/>
                        </a:lnSpc>
                        <a:spcBef>
                          <a:spcPts val="0"/>
                        </a:spcBef>
                        <a:spcAft>
                          <a:spcPts val="0"/>
                        </a:spcAft>
                        <a:buClrTx/>
                        <a:buSzTx/>
                        <a:buFontTx/>
                        <a:buNone/>
                        <a:tabLst/>
                        <a:defRPr/>
                      </a:pPr>
                      <a:r>
                        <a:rPr lang="ru-RU" sz="1300" b="1" i="0" u="none" strike="noStrike" kern="1200" baseline="0" dirty="0" smtClean="0">
                          <a:solidFill>
                            <a:schemeClr val="accent5">
                              <a:lumMod val="50000"/>
                            </a:schemeClr>
                          </a:solidFill>
                          <a:effectLst/>
                          <a:latin typeface="Calibri"/>
                          <a:ea typeface="+mn-ea"/>
                          <a:cs typeface="+mn-cs"/>
                        </a:rPr>
                        <a:t>18 358,93</a:t>
                      </a:r>
                      <a:endParaRPr lang="ru-RU" sz="1300" b="1" i="0" u="none" strike="noStrike" kern="1200" baseline="0" dirty="0">
                        <a:solidFill>
                          <a:schemeClr val="accent5">
                            <a:lumMod val="50000"/>
                          </a:schemeClr>
                        </a:solidFill>
                        <a:effectLst/>
                        <a:latin typeface="Calibri"/>
                        <a:ea typeface="+mn-ea"/>
                        <a:cs typeface="+mn-cs"/>
                      </a:endParaRPr>
                    </a:p>
                  </a:txBody>
                  <a:tcPr marL="302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l" defTabSz="914104" rtl="0" eaLnBrk="1" fontAlgn="auto" latinLnBrk="0" hangingPunct="1">
                        <a:lnSpc>
                          <a:spcPct val="100000"/>
                        </a:lnSpc>
                        <a:spcBef>
                          <a:spcPts val="0"/>
                        </a:spcBef>
                        <a:spcAft>
                          <a:spcPts val="0"/>
                        </a:spcAft>
                        <a:buClrTx/>
                        <a:buSzTx/>
                        <a:buFontTx/>
                        <a:buNone/>
                        <a:tabLst/>
                        <a:defRPr/>
                      </a:pPr>
                      <a:r>
                        <a:rPr lang="ru-RU" sz="1300" b="1" i="0" u="none" strike="noStrike" kern="1200" dirty="0" smtClean="0">
                          <a:solidFill>
                            <a:schemeClr val="accent5">
                              <a:lumMod val="50000"/>
                            </a:schemeClr>
                          </a:solidFill>
                          <a:effectLst/>
                          <a:latin typeface="Calibri"/>
                          <a:ea typeface="+mn-ea"/>
                          <a:cs typeface="+mn-cs"/>
                        </a:rPr>
                        <a:t>11 265,71</a:t>
                      </a:r>
                      <a:endParaRPr lang="ru-RU" sz="1300" b="1" i="0" u="none" strike="noStrike" kern="1200" dirty="0">
                        <a:solidFill>
                          <a:schemeClr val="accent5">
                            <a:lumMod val="50000"/>
                          </a:schemeClr>
                        </a:solidFill>
                        <a:effectLst/>
                        <a:latin typeface="Calibri"/>
                        <a:ea typeface="+mn-ea"/>
                        <a:cs typeface="+mn-cs"/>
                      </a:endParaRPr>
                    </a:p>
                  </a:txBody>
                  <a:tcPr marL="302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kern="1200" baseline="0" dirty="0" smtClean="0">
                          <a:solidFill>
                            <a:schemeClr val="accent5">
                              <a:lumMod val="50000"/>
                            </a:schemeClr>
                          </a:solidFill>
                          <a:effectLst/>
                          <a:latin typeface="Calibri"/>
                          <a:ea typeface="+mn-ea"/>
                          <a:cs typeface="+mn-cs"/>
                        </a:rPr>
                        <a:t>7 093,22</a:t>
                      </a:r>
                      <a:endParaRPr lang="ru-RU" sz="1300" b="1" i="0" u="none" strike="noStrike" kern="1200" baseline="0" dirty="0">
                        <a:solidFill>
                          <a:schemeClr val="accent5">
                            <a:lumMod val="50000"/>
                          </a:schemeClr>
                        </a:solidFill>
                        <a:effectLst/>
                        <a:latin typeface="Calibri"/>
                        <a:ea typeface="+mn-ea"/>
                        <a:cs typeface="+mn-cs"/>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extLst>
                  <a:ext uri="{0D108BD9-81ED-4DB2-BD59-A6C34878D82A}">
                    <a16:rowId xmlns:a16="http://schemas.microsoft.com/office/drawing/2014/main" xmlns="" val="10002"/>
                  </a:ext>
                </a:extLst>
              </a:tr>
              <a:tr h="744045">
                <a:tc>
                  <a:txBody>
                    <a:bodyPr/>
                    <a:lstStyle/>
                    <a:p>
                      <a:r>
                        <a:rPr lang="ru-RU" sz="1300" b="1" i="0" u="none" strike="noStrike" kern="1200" dirty="0" smtClean="0">
                          <a:solidFill>
                            <a:srgbClr val="FF0000"/>
                          </a:solidFill>
                          <a:effectLst/>
                          <a:latin typeface="Calibri"/>
                          <a:ea typeface="+mn-ea"/>
                          <a:cs typeface="+mn-cs"/>
                        </a:rPr>
                        <a:t>СРЕДСТВА ФИНАНСОВО-ХОЗЯЙСТВЕННОЙ ДЕЯТЕЛЬНОСТИ</a:t>
                      </a:r>
                      <a:endParaRPr lang="ru-RU" sz="1300" b="1" i="0" u="none" strike="noStrike" kern="1200" dirty="0">
                        <a:solidFill>
                          <a:srgbClr val="FF0000"/>
                        </a:solidFill>
                        <a:effectLst/>
                        <a:latin typeface="Calibri"/>
                        <a:ea typeface="+mn-ea"/>
                        <a:cs typeface="+mn-cs"/>
                      </a:endParaRPr>
                    </a:p>
                  </a:txBody>
                  <a:tcPr marL="3780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algn="ctr" fontAlgn="ctr"/>
                      <a:r>
                        <a:rPr lang="ru-RU" sz="1300" b="1" i="0" u="none" strike="noStrike" dirty="0" smtClean="0">
                          <a:solidFill>
                            <a:srgbClr val="FF0000"/>
                          </a:solidFill>
                          <a:effectLst/>
                          <a:latin typeface="Calibri"/>
                        </a:rPr>
                        <a:t>21</a:t>
                      </a:r>
                      <a:endParaRPr lang="ru-RU" sz="1300" b="1" i="0" u="none" strike="noStrike" dirty="0">
                        <a:solidFill>
                          <a:srgbClr val="FF0000"/>
                        </a:solidFill>
                        <a:effectLst/>
                        <a:latin typeface="Calibri"/>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algn="l" defTabSz="914104" rtl="0" eaLnBrk="1" fontAlgn="ctr" latinLnBrk="0" hangingPunct="1"/>
                      <a:r>
                        <a:rPr lang="ru-RU" sz="1300" b="1" i="0" u="none" strike="noStrike" kern="1200" dirty="0" smtClean="0">
                          <a:solidFill>
                            <a:srgbClr val="FF0000"/>
                          </a:solidFill>
                          <a:effectLst/>
                          <a:latin typeface="Calibri"/>
                          <a:ea typeface="+mn-ea"/>
                          <a:cs typeface="+mn-cs"/>
                        </a:rPr>
                        <a:t>57 592,26</a:t>
                      </a:r>
                      <a:endParaRPr lang="ru-RU" sz="1300" b="1" i="0" u="none" strike="noStrike" kern="1200" dirty="0">
                        <a:solidFill>
                          <a:srgbClr val="FF0000"/>
                        </a:solidFill>
                        <a:effectLst/>
                        <a:latin typeface="Calibri"/>
                        <a:ea typeface="+mn-ea"/>
                        <a:cs typeface="+mn-cs"/>
                      </a:endParaRPr>
                    </a:p>
                  </a:txBody>
                  <a:tcPr marL="302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l" defTabSz="914104" rtl="0" eaLnBrk="1" fontAlgn="auto" latinLnBrk="0" hangingPunct="1">
                        <a:lnSpc>
                          <a:spcPct val="100000"/>
                        </a:lnSpc>
                        <a:spcBef>
                          <a:spcPts val="0"/>
                        </a:spcBef>
                        <a:spcAft>
                          <a:spcPts val="0"/>
                        </a:spcAft>
                        <a:buClrTx/>
                        <a:buSzTx/>
                        <a:buFontTx/>
                        <a:buNone/>
                        <a:tabLst/>
                        <a:defRPr/>
                      </a:pPr>
                      <a:r>
                        <a:rPr lang="ru-RU" sz="1300" b="1" i="0" u="none" strike="noStrike" kern="1200" dirty="0" smtClean="0">
                          <a:solidFill>
                            <a:srgbClr val="FF0000"/>
                          </a:solidFill>
                          <a:effectLst/>
                          <a:latin typeface="Calibri"/>
                          <a:ea typeface="+mn-ea"/>
                          <a:cs typeface="+mn-cs"/>
                        </a:rPr>
                        <a:t>44  427,88</a:t>
                      </a:r>
                      <a:endParaRPr lang="ru-RU" sz="1300" b="1" i="0" u="none" strike="noStrike" kern="1200" dirty="0">
                        <a:solidFill>
                          <a:srgbClr val="FF0000"/>
                        </a:solidFill>
                        <a:effectLst/>
                        <a:latin typeface="Calibri"/>
                        <a:ea typeface="+mn-ea"/>
                        <a:cs typeface="+mn-cs"/>
                      </a:endParaRPr>
                    </a:p>
                  </a:txBody>
                  <a:tcPr marL="302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kern="1200" baseline="0" dirty="0" smtClean="0">
                          <a:solidFill>
                            <a:srgbClr val="FF0000"/>
                          </a:solidFill>
                          <a:effectLst/>
                          <a:latin typeface="Calibri"/>
                          <a:ea typeface="+mn-ea"/>
                          <a:cs typeface="+mn-cs"/>
                        </a:rPr>
                        <a:t>13 164,38</a:t>
                      </a:r>
                      <a:endParaRPr lang="ru-RU" sz="1300" b="1" i="0" u="none" strike="noStrike" kern="1200" baseline="0" dirty="0">
                        <a:solidFill>
                          <a:srgbClr val="FF0000"/>
                        </a:solidFill>
                        <a:effectLst/>
                        <a:latin typeface="Calibri"/>
                        <a:ea typeface="+mn-ea"/>
                        <a:cs typeface="+mn-cs"/>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extLst>
                  <a:ext uri="{0D108BD9-81ED-4DB2-BD59-A6C34878D82A}">
                    <a16:rowId xmlns:a16="http://schemas.microsoft.com/office/drawing/2014/main" xmlns="" val="10003"/>
                  </a:ext>
                </a:extLst>
              </a:tr>
              <a:tr h="282597">
                <a:tc>
                  <a:txBody>
                    <a:bodyPr/>
                    <a:lstStyle/>
                    <a:p>
                      <a:pPr algn="l" fontAlgn="ctr"/>
                      <a:r>
                        <a:rPr lang="ru-RU" sz="1300" b="1" i="0" u="none" strike="noStrike" kern="1200" dirty="0" smtClean="0">
                          <a:solidFill>
                            <a:schemeClr val="accent5">
                              <a:lumMod val="50000"/>
                            </a:schemeClr>
                          </a:solidFill>
                          <a:effectLst/>
                          <a:latin typeface="Calibri"/>
                          <a:ea typeface="+mn-ea"/>
                          <a:cs typeface="+mn-cs"/>
                        </a:rPr>
                        <a:t>ИТОГО</a:t>
                      </a:r>
                      <a:endParaRPr lang="ru-RU" sz="1300" b="1" i="0" u="none" strike="noStrike" kern="1200" dirty="0">
                        <a:solidFill>
                          <a:schemeClr val="accent5">
                            <a:lumMod val="50000"/>
                          </a:schemeClr>
                        </a:solidFill>
                        <a:effectLst/>
                        <a:latin typeface="Calibri"/>
                        <a:ea typeface="+mn-ea"/>
                        <a:cs typeface="+mn-cs"/>
                      </a:endParaRPr>
                    </a:p>
                  </a:txBody>
                  <a:tcPr marL="3780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algn="ctr" fontAlgn="ctr"/>
                      <a:r>
                        <a:rPr lang="ru-RU" sz="1300" b="1" i="0" u="none" strike="noStrike" dirty="0" smtClean="0">
                          <a:solidFill>
                            <a:schemeClr val="accent5">
                              <a:lumMod val="50000"/>
                            </a:schemeClr>
                          </a:solidFill>
                          <a:effectLst/>
                          <a:latin typeface="Calibri"/>
                        </a:rPr>
                        <a:t>40</a:t>
                      </a:r>
                      <a:endParaRPr lang="ru-RU" sz="1300" b="1" i="0" u="none" strike="noStrike" dirty="0">
                        <a:solidFill>
                          <a:schemeClr val="accent5">
                            <a:lumMod val="50000"/>
                          </a:schemeClr>
                        </a:solidFill>
                        <a:effectLst/>
                        <a:latin typeface="Calibri"/>
                      </a:endParaRPr>
                    </a:p>
                  </a:txBody>
                  <a:tcPr marL="10001"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algn="l" fontAlgn="ctr"/>
                      <a:r>
                        <a:rPr lang="ru-RU" sz="1300" b="1" i="0" u="none" strike="noStrike" dirty="0" smtClean="0">
                          <a:solidFill>
                            <a:schemeClr val="accent5">
                              <a:lumMod val="50000"/>
                            </a:schemeClr>
                          </a:solidFill>
                          <a:effectLst/>
                          <a:latin typeface="Calibri"/>
                        </a:rPr>
                        <a:t>75 951,19</a:t>
                      </a:r>
                      <a:endParaRPr lang="ru-RU" sz="1300" b="1" i="0" u="none" strike="noStrike" dirty="0">
                        <a:solidFill>
                          <a:schemeClr val="accent5">
                            <a:lumMod val="50000"/>
                          </a:schemeClr>
                        </a:solidFill>
                        <a:effectLst/>
                        <a:latin typeface="Calibri"/>
                      </a:endParaRPr>
                    </a:p>
                  </a:txBody>
                  <a:tcPr marL="302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l" defTabSz="914104" rtl="0" eaLnBrk="1" fontAlgn="auto" latinLnBrk="0" hangingPunct="1">
                        <a:lnSpc>
                          <a:spcPct val="100000"/>
                        </a:lnSpc>
                        <a:spcBef>
                          <a:spcPts val="0"/>
                        </a:spcBef>
                        <a:spcAft>
                          <a:spcPts val="0"/>
                        </a:spcAft>
                        <a:buClrTx/>
                        <a:buSzTx/>
                        <a:buFontTx/>
                        <a:buNone/>
                        <a:tabLst/>
                        <a:defRPr/>
                      </a:pPr>
                      <a:r>
                        <a:rPr lang="ru-RU" sz="1300" b="1" i="0" u="none" strike="noStrike" kern="1200" dirty="0" smtClean="0">
                          <a:solidFill>
                            <a:schemeClr val="accent5">
                              <a:lumMod val="50000"/>
                            </a:schemeClr>
                          </a:solidFill>
                          <a:effectLst/>
                          <a:latin typeface="Calibri"/>
                          <a:ea typeface="+mn-ea"/>
                          <a:cs typeface="+mn-cs"/>
                        </a:rPr>
                        <a:t>55 693,59</a:t>
                      </a:r>
                      <a:endParaRPr lang="ru-RU" sz="1300" b="1" i="0" u="none" strike="noStrike" kern="1200" dirty="0">
                        <a:solidFill>
                          <a:schemeClr val="accent5">
                            <a:lumMod val="50000"/>
                          </a:schemeClr>
                        </a:solidFill>
                        <a:effectLst/>
                        <a:latin typeface="Calibri"/>
                        <a:ea typeface="+mn-ea"/>
                        <a:cs typeface="+mn-cs"/>
                      </a:endParaRPr>
                    </a:p>
                  </a:txBody>
                  <a:tcPr marL="302400" marR="10001"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tc>
                  <a:txBody>
                    <a:bodyPr/>
                    <a:lstStyle/>
                    <a:p>
                      <a:pPr marL="0" marR="0" indent="0" algn="ctr" defTabSz="914104" rtl="0" eaLnBrk="1" fontAlgn="auto" latinLnBrk="0" hangingPunct="1">
                        <a:lnSpc>
                          <a:spcPct val="100000"/>
                        </a:lnSpc>
                        <a:spcBef>
                          <a:spcPts val="0"/>
                        </a:spcBef>
                        <a:spcAft>
                          <a:spcPts val="0"/>
                        </a:spcAft>
                        <a:buClrTx/>
                        <a:buSzTx/>
                        <a:buFontTx/>
                        <a:buNone/>
                        <a:tabLst/>
                        <a:defRPr/>
                      </a:pPr>
                      <a:r>
                        <a:rPr lang="ru-RU" sz="1300" b="1" i="0" u="none" strike="noStrike" kern="1200" baseline="0" dirty="0" smtClean="0">
                          <a:solidFill>
                            <a:schemeClr val="accent5">
                              <a:lumMod val="50000"/>
                            </a:schemeClr>
                          </a:solidFill>
                          <a:effectLst/>
                          <a:latin typeface="Calibri"/>
                          <a:ea typeface="+mn-ea"/>
                          <a:cs typeface="+mn-cs"/>
                        </a:rPr>
                        <a:t>20 257,60</a:t>
                      </a:r>
                      <a:endParaRPr lang="ru-RU" sz="1300" b="1" i="0" u="none" strike="noStrike" kern="1200" baseline="0" dirty="0">
                        <a:solidFill>
                          <a:schemeClr val="accent5">
                            <a:lumMod val="50000"/>
                          </a:schemeClr>
                        </a:solidFill>
                        <a:effectLst/>
                        <a:latin typeface="Calibri"/>
                        <a:ea typeface="+mn-ea"/>
                        <a:cs typeface="+mn-cs"/>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EAF2FA">
                        <a:alpha val="71000"/>
                      </a:srgbClr>
                    </a:solidFill>
                  </a:tcPr>
                </a:tc>
                <a:extLst>
                  <a:ext uri="{0D108BD9-81ED-4DB2-BD59-A6C34878D82A}">
                    <a16:rowId xmlns:a16="http://schemas.microsoft.com/office/drawing/2014/main" xmlns="" val="10004"/>
                  </a:ext>
                </a:extLst>
              </a:tr>
            </a:tbl>
          </a:graphicData>
        </a:graphic>
      </p:graphicFrame>
      <p:sp>
        <p:nvSpPr>
          <p:cNvPr id="23" name="Прямоугольник 22"/>
          <p:cNvSpPr/>
          <p:nvPr/>
        </p:nvSpPr>
        <p:spPr>
          <a:xfrm>
            <a:off x="6277452" y="4732992"/>
            <a:ext cx="6412702" cy="445626"/>
          </a:xfrm>
          <a:prstGeom prst="rect">
            <a:avLst/>
          </a:prstGeom>
          <a:solidFill>
            <a:schemeClr val="accent2">
              <a:lumMod val="40000"/>
              <a:lumOff val="60000"/>
            </a:schemeClr>
          </a:solidFill>
          <a:ln>
            <a:noFill/>
          </a:ln>
          <a:effectLst>
            <a:glow rad="508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endParaRPr lang="ru-RU" sz="1200" i="1" dirty="0">
              <a:solidFill>
                <a:prstClr val="black"/>
              </a:solidFill>
              <a:cs typeface="Times New Roman" panose="02020603050405020304" pitchFamily="18" charset="0"/>
            </a:endParaRPr>
          </a:p>
          <a:p>
            <a:r>
              <a:rPr lang="ru-RU" sz="1200" i="1" dirty="0">
                <a:solidFill>
                  <a:prstClr val="black"/>
                </a:solidFill>
                <a:cs typeface="Times New Roman" panose="02020603050405020304" pitchFamily="18" charset="0"/>
              </a:rPr>
              <a:t>Информация  по состоянию на </a:t>
            </a:r>
            <a:r>
              <a:rPr lang="ru-RU" sz="1200" b="1" i="1" dirty="0">
                <a:solidFill>
                  <a:srgbClr val="FF0000"/>
                </a:solidFill>
                <a:cs typeface="Times New Roman" panose="02020603050405020304" pitchFamily="18" charset="0"/>
              </a:rPr>
              <a:t>10 сентября 2018 </a:t>
            </a:r>
            <a:r>
              <a:rPr lang="ru-RU" sz="1200" i="1" dirty="0">
                <a:solidFill>
                  <a:prstClr val="black"/>
                </a:solidFill>
                <a:cs typeface="Times New Roman" panose="02020603050405020304" pitchFamily="18" charset="0"/>
              </a:rPr>
              <a:t>года нарастающим итогом начиная с 2016 года (казначейское сопровождение целевых средств и средств ФХД с 2016 года )</a:t>
            </a:r>
          </a:p>
          <a:p>
            <a:endParaRPr lang="ru-RU" sz="1200" i="1" dirty="0">
              <a:solidFill>
                <a:prstClr val="black"/>
              </a:solidFill>
              <a:cs typeface="Times New Roman" panose="02020603050405020304" pitchFamily="18" charset="0"/>
            </a:endParaRPr>
          </a:p>
        </p:txBody>
      </p:sp>
      <p:sp>
        <p:nvSpPr>
          <p:cNvPr id="24" name="Номер слайда 2"/>
          <p:cNvSpPr txBox="1">
            <a:spLocks/>
          </p:cNvSpPr>
          <p:nvPr/>
        </p:nvSpPr>
        <p:spPr>
          <a:xfrm>
            <a:off x="9921243" y="9070058"/>
            <a:ext cx="2880360" cy="511175"/>
          </a:xfrm>
          <a:prstGeom prst="rect">
            <a:avLst/>
          </a:prstGeom>
        </p:spPr>
        <p:txBody>
          <a:bodyPr vert="horz" lIns="107802" tIns="53909" rIns="107802" bIns="53909"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fld id="{47EA9584-6FC9-446B-89E9-C9D48C4D1663}" type="slidenum">
              <a:rPr lang="ru-RU" sz="1400">
                <a:solidFill>
                  <a:prstClr val="black">
                    <a:tint val="75000"/>
                  </a:prstClr>
                </a:solidFill>
              </a:rPr>
              <a:pPr>
                <a:defRPr/>
              </a:pPr>
              <a:t>15</a:t>
            </a:fld>
            <a:endParaRPr lang="ru-RU" sz="1400" dirty="0">
              <a:solidFill>
                <a:prstClr val="black">
                  <a:tint val="75000"/>
                </a:prstClr>
              </a:solidFill>
            </a:endParaRPr>
          </a:p>
        </p:txBody>
      </p:sp>
      <p:sp>
        <p:nvSpPr>
          <p:cNvPr id="25" name="Прямоугольник 24"/>
          <p:cNvSpPr/>
          <p:nvPr/>
        </p:nvSpPr>
        <p:spPr>
          <a:xfrm>
            <a:off x="8282763" y="1936167"/>
            <a:ext cx="4407391" cy="555398"/>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88" tIns="45837" rIns="91688" bIns="45837"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ru-RU" altLang="ru-RU" i="1" dirty="0" smtClean="0">
              <a:solidFill>
                <a:prstClr val="black"/>
              </a:solidFill>
              <a:latin typeface="Times New Roman" panose="02020603050405020304" pitchFamily="18" charset="0"/>
              <a:cs typeface="Times New Roman" panose="02020603050405020304" pitchFamily="18" charset="0"/>
            </a:endParaRPr>
          </a:p>
          <a:p>
            <a:pPr algn="ctr" eaLnBrk="1" hangingPunct="1"/>
            <a:r>
              <a:rPr lang="ru-RU" altLang="ru-RU" b="1" i="1" dirty="0" smtClean="0">
                <a:solidFill>
                  <a:prstClr val="black"/>
                </a:solidFill>
                <a:latin typeface="Times New Roman" panose="02020603050405020304" pitchFamily="18" charset="0"/>
                <a:cs typeface="Times New Roman" panose="02020603050405020304" pitchFamily="18" charset="0"/>
              </a:rPr>
              <a:t>Размер </a:t>
            </a:r>
            <a:r>
              <a:rPr lang="ru-RU" altLang="ru-RU" b="1" i="1" dirty="0">
                <a:solidFill>
                  <a:prstClr val="black"/>
                </a:solidFill>
                <a:latin typeface="Times New Roman" panose="02020603050405020304" pitchFamily="18" charset="0"/>
                <a:cs typeface="Times New Roman" panose="02020603050405020304" pitchFamily="18" charset="0"/>
              </a:rPr>
              <a:t>уставного </a:t>
            </a:r>
            <a:r>
              <a:rPr lang="ru-RU" altLang="ru-RU" b="1" i="1" dirty="0" smtClean="0">
                <a:solidFill>
                  <a:prstClr val="black"/>
                </a:solidFill>
                <a:latin typeface="Times New Roman" panose="02020603050405020304" pitchFamily="18" charset="0"/>
                <a:cs typeface="Times New Roman" panose="02020603050405020304" pitchFamily="18" charset="0"/>
              </a:rPr>
              <a:t>капитала АО </a:t>
            </a:r>
            <a:r>
              <a:rPr lang="ru-RU" altLang="ru-RU" b="1" i="1" dirty="0">
                <a:solidFill>
                  <a:prstClr val="black"/>
                </a:solidFill>
                <a:latin typeface="Times New Roman" panose="02020603050405020304" pitchFamily="18" charset="0"/>
                <a:cs typeface="Times New Roman" panose="02020603050405020304" pitchFamily="18" charset="0"/>
              </a:rPr>
              <a:t>«ОЭЗ</a:t>
            </a:r>
            <a:r>
              <a:rPr lang="ru-RU" altLang="ru-RU" b="1" i="1" dirty="0" smtClean="0">
                <a:solidFill>
                  <a:prstClr val="black"/>
                </a:solidFill>
                <a:latin typeface="Times New Roman" panose="02020603050405020304" pitchFamily="18" charset="0"/>
                <a:cs typeface="Times New Roman" panose="02020603050405020304" pitchFamily="18" charset="0"/>
              </a:rPr>
              <a:t>» - </a:t>
            </a:r>
            <a:r>
              <a:rPr lang="ru-RU" altLang="ru-RU" b="1" i="1" dirty="0" smtClean="0">
                <a:solidFill>
                  <a:srgbClr val="FF0000"/>
                </a:solidFill>
                <a:latin typeface="Times New Roman" panose="02020603050405020304" pitchFamily="18" charset="0"/>
                <a:cs typeface="Times New Roman" panose="02020603050405020304" pitchFamily="18" charset="0"/>
              </a:rPr>
              <a:t>131,06 млрд. руб. </a:t>
            </a:r>
            <a:endParaRPr lang="ru-RU" altLang="ru-RU" b="1" i="1" dirty="0">
              <a:solidFill>
                <a:srgbClr val="FF0000"/>
              </a:solidFill>
              <a:latin typeface="Times New Roman" panose="02020603050405020304" pitchFamily="18" charset="0"/>
              <a:cs typeface="Times New Roman" panose="02020603050405020304" pitchFamily="18" charset="0"/>
            </a:endParaRPr>
          </a:p>
          <a:p>
            <a:pPr algn="ctr" eaLnBrk="1" hangingPunct="1"/>
            <a:endParaRPr lang="ru-RU" altLang="ru-RU" sz="2000" i="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3226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541" t="10801" r="26667" b="24808"/>
          <a:stretch/>
        </p:blipFill>
        <p:spPr bwMode="auto">
          <a:xfrm>
            <a:off x="6564486" y="2297533"/>
            <a:ext cx="6099310" cy="3782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790908" y="1220354"/>
            <a:ext cx="11300288" cy="656632"/>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79" tIns="45833" rIns="91679" bIns="45833" anchor="ctr"/>
          <a:lstStyle/>
          <a:p>
            <a:pPr algn="ctr">
              <a:defRPr/>
            </a:pPr>
            <a:r>
              <a:rPr lang="ru-RU" sz="2000" i="1"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 от 27 апреля 2017 г. № 800-р</a:t>
            </a:r>
            <a:endParaRPr lang="ru-RU" sz="2000" i="1" dirty="0">
              <a:solidFill>
                <a:prstClr val="black"/>
              </a:solidFill>
              <a:latin typeface="Times New Roman" panose="02020603050405020304" pitchFamily="18" charset="0"/>
              <a:ea typeface="Open Sans Condensed Light" charset="0"/>
              <a:cs typeface="Times New Roman" panose="02020603050405020304" pitchFamily="18" charset="0"/>
            </a:endParaRPr>
          </a:p>
        </p:txBody>
      </p:sp>
      <p:sp>
        <p:nvSpPr>
          <p:cNvPr id="7" name="Прямоугольник 6"/>
          <p:cNvSpPr/>
          <p:nvPr/>
        </p:nvSpPr>
        <p:spPr bwMode="auto">
          <a:xfrm>
            <a:off x="162293" y="1897116"/>
            <a:ext cx="6260783" cy="7060567"/>
          </a:xfrm>
          <a:prstGeom prst="rect">
            <a:avLst/>
          </a:prstGeom>
          <a:solidFill>
            <a:schemeClr val="accent1">
              <a:lumMod val="20000"/>
              <a:lumOff val="80000"/>
              <a:alpha val="52000"/>
            </a:schemeClr>
          </a:solidFill>
          <a:ln>
            <a:noFill/>
          </a:ln>
          <a:effectLst>
            <a:glow rad="1016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b" anchorCtr="0"/>
          <a:lstStyle/>
          <a:p>
            <a:pPr algn="ctr"/>
            <a:endParaRPr lang="ru-RU" sz="1200" b="1" dirty="0">
              <a:solidFill>
                <a:srgbClr val="E7E6E6">
                  <a:lumMod val="25000"/>
                </a:srgbClr>
              </a:solidFill>
            </a:endParaRPr>
          </a:p>
          <a:p>
            <a:pPr algn="ctr"/>
            <a:endParaRPr lang="ru-RU" sz="1200" b="1" dirty="0">
              <a:solidFill>
                <a:srgbClr val="E7E6E6">
                  <a:lumMod val="10000"/>
                </a:srgbClr>
              </a:solidFill>
            </a:endParaRPr>
          </a:p>
          <a:p>
            <a:pPr algn="ctr"/>
            <a:endParaRPr lang="ru-RU" sz="1200" b="1" dirty="0">
              <a:solidFill>
                <a:srgbClr val="E7E6E6">
                  <a:lumMod val="10000"/>
                </a:srgbClr>
              </a:solidFill>
            </a:endParaRPr>
          </a:p>
          <a:p>
            <a:pPr algn="ctr"/>
            <a:endParaRPr lang="ru-RU" sz="1200" b="1" dirty="0">
              <a:solidFill>
                <a:srgbClr val="E7E6E6">
                  <a:lumMod val="10000"/>
                </a:srgbClr>
              </a:solidFill>
            </a:endParaRPr>
          </a:p>
          <a:p>
            <a:pPr algn="ctr"/>
            <a:endParaRPr lang="ru-RU" sz="1200" b="1" dirty="0">
              <a:solidFill>
                <a:srgbClr val="E7E6E6">
                  <a:lumMod val="10000"/>
                </a:srgbClr>
              </a:solidFill>
            </a:endParaRPr>
          </a:p>
          <a:p>
            <a:pPr algn="ctr"/>
            <a:r>
              <a:rPr lang="ru-RU" b="1" i="1" dirty="0" smtClean="0">
                <a:solidFill>
                  <a:prstClr val="black"/>
                </a:solidFill>
              </a:rPr>
              <a:t>Договор </a:t>
            </a:r>
            <a:r>
              <a:rPr lang="ru-RU" b="1" i="1" dirty="0">
                <a:solidFill>
                  <a:prstClr val="black"/>
                </a:solidFill>
              </a:rPr>
              <a:t>долевого участия </a:t>
            </a:r>
            <a:endParaRPr lang="ru-RU" b="1" i="1" dirty="0" smtClean="0">
              <a:solidFill>
                <a:prstClr val="black"/>
              </a:solidFill>
            </a:endParaRPr>
          </a:p>
          <a:p>
            <a:pPr algn="ctr"/>
            <a:r>
              <a:rPr lang="ru-RU" b="1" i="1" dirty="0" smtClean="0">
                <a:solidFill>
                  <a:prstClr val="black"/>
                </a:solidFill>
              </a:rPr>
              <a:t>от </a:t>
            </a:r>
            <a:r>
              <a:rPr lang="ru-RU" b="1" i="1" dirty="0">
                <a:solidFill>
                  <a:prstClr val="black"/>
                </a:solidFill>
              </a:rPr>
              <a:t>5 сентября 2008 г. № 62-3С</a:t>
            </a:r>
          </a:p>
          <a:p>
            <a:pPr algn="ctr"/>
            <a:r>
              <a:rPr lang="ru-RU" sz="1600" i="1" dirty="0">
                <a:solidFill>
                  <a:prstClr val="black"/>
                </a:solidFill>
              </a:rPr>
              <a:t>о предоставлении Республике Тыва финансовой поддержки </a:t>
            </a:r>
            <a:br>
              <a:rPr lang="ru-RU" sz="1600" i="1" dirty="0">
                <a:solidFill>
                  <a:prstClr val="black"/>
                </a:solidFill>
              </a:rPr>
            </a:br>
            <a:r>
              <a:rPr lang="ru-RU" sz="1600" i="1" dirty="0">
                <a:solidFill>
                  <a:prstClr val="black"/>
                </a:solidFill>
              </a:rPr>
              <a:t>за счет средств Государственной корпорации –  Фонд содействия реформированию жилищно-коммунального хозяйства при реализации региональной адресной программы Республики Тыва по проведению капитального ремонта многоквартирных домов и (или) региональной программы </a:t>
            </a:r>
            <a:br>
              <a:rPr lang="ru-RU" sz="1600" i="1" dirty="0">
                <a:solidFill>
                  <a:prstClr val="black"/>
                </a:solidFill>
              </a:rPr>
            </a:br>
            <a:r>
              <a:rPr lang="ru-RU" sz="1600" i="1" dirty="0">
                <a:solidFill>
                  <a:prstClr val="black"/>
                </a:solidFill>
              </a:rPr>
              <a:t>по переселению граждан из аварийного жилищного фонда</a:t>
            </a:r>
          </a:p>
          <a:p>
            <a:pPr algn="ctr"/>
            <a:endParaRPr lang="ru-RU" sz="500" b="1" i="1" dirty="0">
              <a:solidFill>
                <a:prstClr val="black"/>
              </a:solidFill>
            </a:endParaRPr>
          </a:p>
          <a:p>
            <a:pPr algn="ctr"/>
            <a:r>
              <a:rPr lang="ru-RU" sz="1600" i="1" dirty="0">
                <a:solidFill>
                  <a:prstClr val="black"/>
                </a:solidFill>
              </a:rPr>
              <a:t>В рамках казначейского сопровождения указанных средств  </a:t>
            </a:r>
            <a:br>
              <a:rPr lang="ru-RU" sz="1600" i="1" dirty="0">
                <a:solidFill>
                  <a:prstClr val="black"/>
                </a:solidFill>
              </a:rPr>
            </a:br>
            <a:r>
              <a:rPr lang="ru-RU" sz="1600" i="1" dirty="0">
                <a:solidFill>
                  <a:prstClr val="black"/>
                </a:solidFill>
              </a:rPr>
              <a:t>по состоянию на </a:t>
            </a:r>
            <a:r>
              <a:rPr lang="ru-RU" sz="1600" i="1" dirty="0">
                <a:solidFill>
                  <a:srgbClr val="FF0000"/>
                </a:solidFill>
              </a:rPr>
              <a:t>10 сентября 2018 года</a:t>
            </a:r>
            <a:r>
              <a:rPr lang="ru-RU" sz="1600" i="1" dirty="0">
                <a:solidFill>
                  <a:prstClr val="black"/>
                </a:solidFill>
              </a:rPr>
              <a:t> </a:t>
            </a:r>
            <a:r>
              <a:rPr lang="ru-RU" sz="1600" b="1" i="1" dirty="0">
                <a:solidFill>
                  <a:prstClr val="black"/>
                </a:solidFill>
              </a:rPr>
              <a:t>11</a:t>
            </a:r>
            <a:r>
              <a:rPr lang="ru-RU" sz="1600" i="1" dirty="0">
                <a:solidFill>
                  <a:prstClr val="black"/>
                </a:solidFill>
              </a:rPr>
              <a:t> исполнителям (соисполнителям) государственных (муниципальных) контрактов открыто </a:t>
            </a:r>
            <a:r>
              <a:rPr lang="ru-RU" sz="1600" b="1" i="1" dirty="0">
                <a:solidFill>
                  <a:prstClr val="black"/>
                </a:solidFill>
              </a:rPr>
              <a:t>597</a:t>
            </a:r>
            <a:r>
              <a:rPr lang="ru-RU" sz="1600" i="1" dirty="0">
                <a:solidFill>
                  <a:prstClr val="black"/>
                </a:solidFill>
              </a:rPr>
              <a:t> лицевых счетов для учета операций неучастника бюджетного процесса</a:t>
            </a:r>
          </a:p>
          <a:p>
            <a:pPr algn="ctr"/>
            <a:endParaRPr lang="ru-RU" sz="1600" i="1" dirty="0">
              <a:solidFill>
                <a:prstClr val="black"/>
              </a:solidFill>
            </a:endParaRPr>
          </a:p>
        </p:txBody>
      </p:sp>
      <p:sp>
        <p:nvSpPr>
          <p:cNvPr id="8" name="TextBox 7"/>
          <p:cNvSpPr txBox="1"/>
          <p:nvPr/>
        </p:nvSpPr>
        <p:spPr>
          <a:xfrm>
            <a:off x="162294" y="188129"/>
            <a:ext cx="12557516" cy="1032209"/>
          </a:xfrm>
          <a:prstGeom prst="rect">
            <a:avLst/>
          </a:prstGeom>
          <a:noFill/>
        </p:spPr>
        <p:txBody>
          <a:bodyPr wrap="square" lIns="107820" tIns="53913" rIns="107820" bIns="53913">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КОНТРАКТОВ (ДОГОВОРОВ) </a:t>
            </a:r>
            <a:b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b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НА ПРИОБРЕТЕНИЕ (СТРОИТЕЛЬСТВО) ДОМОВ ДЛЯ ПЕРЕСЕЛЕНИЯ ГРАЖДАН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
            </a:r>
            <a:b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b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ИЗ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ВЕТХОГО ЖИЛЬЯ (РЕСПУБЛИКА ТЫВА)</a:t>
            </a:r>
          </a:p>
        </p:txBody>
      </p:sp>
      <p:pic>
        <p:nvPicPr>
          <p:cNvPr id="1026" name="Picture 2" descr="C:\Users\3523\Desktop\ОЭЗ3зззз\photo.jp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8000" contrast="20000"/>
                    </a14:imgEffect>
                  </a14:imgLayer>
                </a14:imgProps>
              </a:ext>
              <a:ext uri="{28A0092B-C50C-407E-A947-70E740481C1C}">
                <a14:useLocalDpi xmlns:a14="http://schemas.microsoft.com/office/drawing/2010/main" val="0"/>
              </a:ext>
            </a:extLst>
          </a:blip>
          <a:srcRect/>
          <a:stretch>
            <a:fillRect/>
          </a:stretch>
        </p:blipFill>
        <p:spPr bwMode="auto">
          <a:xfrm>
            <a:off x="225495" y="2360992"/>
            <a:ext cx="2087663" cy="2439685"/>
          </a:xfrm>
          <a:prstGeom prst="rect">
            <a:avLst/>
          </a:prstGeom>
          <a:solidFill>
            <a:schemeClr val="bg2"/>
          </a:solidFill>
          <a:ln>
            <a:noFill/>
          </a:ln>
        </p:spPr>
      </p:pic>
      <p:pic>
        <p:nvPicPr>
          <p:cNvPr id="1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04435" y="4714002"/>
            <a:ext cx="6814185" cy="17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Рисунок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31328" y="2360992"/>
            <a:ext cx="2133890" cy="2439685"/>
          </a:xfrm>
          <a:prstGeom prst="rect">
            <a:avLst/>
          </a:prstGeom>
          <a:solidFill>
            <a:schemeClr val="bg1">
              <a:lumMod val="95000"/>
            </a:schemeClr>
          </a:solidFill>
        </p:spPr>
      </p:pic>
      <p:pic>
        <p:nvPicPr>
          <p:cNvPr id="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1883" y="2360992"/>
            <a:ext cx="2047659" cy="243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2" name="Таблица 41">
            <a:extLst>
              <a:ext uri="{FF2B5EF4-FFF2-40B4-BE49-F238E27FC236}">
                <a16:creationId xmlns="" xmlns:a16="http://schemas.microsoft.com/office/drawing/2014/main" id="{10D3BE30-4A6D-48A4-B854-1159F0D2DEBB}"/>
              </a:ext>
            </a:extLst>
          </p:cNvPr>
          <p:cNvGraphicFramePr>
            <a:graphicFrameLocks noGrp="1"/>
          </p:cNvGraphicFramePr>
          <p:nvPr>
            <p:extLst>
              <p:ext uri="{D42A27DB-BD31-4B8C-83A1-F6EECF244321}">
                <p14:modId xmlns:p14="http://schemas.microsoft.com/office/powerpoint/2010/main" val="4230910777"/>
              </p:ext>
            </p:extLst>
          </p:nvPr>
        </p:nvGraphicFramePr>
        <p:xfrm>
          <a:off x="6543091" y="1892597"/>
          <a:ext cx="6186718" cy="4314559"/>
        </p:xfrm>
        <a:graphic>
          <a:graphicData uri="http://schemas.openxmlformats.org/drawingml/2006/table">
            <a:tbl>
              <a:tblPr>
                <a:effectLst>
                  <a:outerShdw blurRad="50800" dist="38100" dir="2700000" algn="tl" rotWithShape="0">
                    <a:prstClr val="black">
                      <a:alpha val="40000"/>
                    </a:prstClr>
                  </a:outerShdw>
                </a:effectLst>
              </a:tblPr>
              <a:tblGrid>
                <a:gridCol w="2769104">
                  <a:extLst>
                    <a:ext uri="{9D8B030D-6E8A-4147-A177-3AD203B41FA5}">
                      <a16:colId xmlns="" xmlns:a16="http://schemas.microsoft.com/office/drawing/2014/main" val="20000"/>
                    </a:ext>
                  </a:extLst>
                </a:gridCol>
                <a:gridCol w="911019">
                  <a:extLst>
                    <a:ext uri="{9D8B030D-6E8A-4147-A177-3AD203B41FA5}">
                      <a16:colId xmlns="" xmlns:a16="http://schemas.microsoft.com/office/drawing/2014/main" val="20001"/>
                    </a:ext>
                  </a:extLst>
                </a:gridCol>
                <a:gridCol w="1243799"/>
                <a:gridCol w="1262796"/>
              </a:tblGrid>
              <a:tr h="659218">
                <a:tc>
                  <a:txBody>
                    <a:bodyPr/>
                    <a:lstStyle/>
                    <a:p>
                      <a:pPr marL="0" algn="ctr" defTabSz="914104" rtl="0" eaLnBrk="1" fontAlgn="ctr" latinLnBrk="0" hangingPunct="1"/>
                      <a:r>
                        <a:rPr lang="ru-RU" sz="1500" b="1"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Показатели</a:t>
                      </a:r>
                      <a:r>
                        <a:rPr lang="ru-RU" sz="1500" b="1" i="0" u="none" strike="noStrike" kern="1200" baseline="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500" b="1"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500" b="1"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Всего</a:t>
                      </a:r>
                      <a:endParaRPr lang="ru-RU" sz="1500" b="1"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500" b="1"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Фактически исполнено</a:t>
                      </a:r>
                      <a:endParaRPr lang="ru-RU" sz="1500" b="1"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tc>
                  <a:txBody>
                    <a:bodyPr/>
                    <a:lstStyle/>
                    <a:p>
                      <a:pPr marL="0" algn="ctr" defTabSz="914104" rtl="0" eaLnBrk="1" fontAlgn="ctr" latinLnBrk="0" hangingPunct="1"/>
                      <a:r>
                        <a:rPr lang="ru-RU" sz="1500" b="1" i="0" u="none" strike="noStrike" kern="1200" dirty="0" smtClean="0">
                          <a:solidFill>
                            <a:schemeClr val="tx1"/>
                          </a:solidFill>
                          <a:effectLst/>
                          <a:latin typeface="Times New Roman" panose="02020603050405020304" pitchFamily="18" charset="0"/>
                          <a:ea typeface="+mn-ea"/>
                          <a:cs typeface="Times New Roman" panose="02020603050405020304" pitchFamily="18" charset="0"/>
                        </a:rPr>
                        <a:t>На стадии исполнения</a:t>
                      </a:r>
                      <a:endParaRPr lang="ru-RU" sz="1500" b="1"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8EE">
                        <a:alpha val="89000"/>
                      </a:srgbClr>
                    </a:solidFill>
                  </a:tcPr>
                </a:tc>
                <a:extLst>
                  <a:ext uri="{0D108BD9-81ED-4DB2-BD59-A6C34878D82A}">
                    <a16:rowId xmlns="" xmlns:a16="http://schemas.microsoft.com/office/drawing/2014/main" val="10000"/>
                  </a:ext>
                </a:extLst>
              </a:tr>
              <a:tr h="608948">
                <a:tc>
                  <a:txBody>
                    <a:bodyPr/>
                    <a:lstStyle/>
                    <a:p>
                      <a:r>
                        <a:rPr lang="ru-RU" sz="1500" b="1" i="0" u="none" strike="noStrike" kern="1200" baseline="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Количество контрактов (договоров подряда), шт.</a:t>
                      </a:r>
                      <a:endParaRPr lang="ru-RU" sz="1500" b="1" i="0" u="none" strike="noStrike" kern="1200" baseline="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3780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500" b="1" i="0" u="none" strike="noStrike" kern="120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100*</a:t>
                      </a:r>
                      <a:endParaRPr lang="ru-RU" sz="1500" b="1" i="0" u="none" strike="noStrike" kern="120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53</a:t>
                      </a:r>
                      <a:endParaRPr lang="ru-RU" sz="1500" b="1"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47</a:t>
                      </a:r>
                      <a:endParaRPr lang="ru-RU" sz="1500" b="1"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r>
              <a:tr h="416577">
                <a:tc>
                  <a:txBody>
                    <a:bodyPr/>
                    <a:lstStyle/>
                    <a:p>
                      <a:r>
                        <a:rPr lang="ru-RU" sz="1500" b="1" i="0" u="none" strike="noStrike" kern="1200" baseline="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Сумма контрактов, млн. руб.</a:t>
                      </a:r>
                      <a:endParaRPr lang="ru-RU" sz="1500" b="1" i="0" u="none" strike="noStrike" kern="1200" baseline="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3780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2 980,95</a:t>
                      </a:r>
                      <a:endParaRPr lang="ru-RU" sz="1500" b="1"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310,77</a:t>
                      </a:r>
                      <a:endParaRPr lang="ru-RU" sz="1500" b="1"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marR="0" indent="0" algn="ctr" defTabSz="914104" rtl="0" eaLnBrk="1" fontAlgn="ctr" latinLnBrk="0" hangingPunct="1">
                        <a:lnSpc>
                          <a:spcPct val="100000"/>
                        </a:lnSpc>
                        <a:spcBef>
                          <a:spcPts val="0"/>
                        </a:spcBef>
                        <a:spcAft>
                          <a:spcPts val="0"/>
                        </a:spcAft>
                        <a:buClrTx/>
                        <a:buSzTx/>
                        <a:buFontTx/>
                        <a:buNone/>
                        <a:tabLst/>
                        <a:defRPr/>
                      </a:pPr>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2 670,18</a:t>
                      </a:r>
                      <a:endParaRPr lang="ru-RU" sz="1500" b="1"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 xmlns:a16="http://schemas.microsoft.com/office/drawing/2014/main" val="10002"/>
                  </a:ext>
                </a:extLst>
              </a:tr>
              <a:tr h="909601">
                <a:tc>
                  <a:txBody>
                    <a:bodyPr/>
                    <a:lstStyle/>
                    <a:p>
                      <a:pPr marL="0" marR="0" indent="0" algn="l" defTabSz="914104" rtl="0" eaLnBrk="1" fontAlgn="ctr" latinLnBrk="0" hangingPunct="1">
                        <a:lnSpc>
                          <a:spcPct val="100000"/>
                        </a:lnSpc>
                        <a:spcBef>
                          <a:spcPts val="0"/>
                        </a:spcBef>
                        <a:spcAft>
                          <a:spcPts val="0"/>
                        </a:spcAft>
                        <a:buClrTx/>
                        <a:buSzTx/>
                        <a:buFontTx/>
                        <a:buNone/>
                        <a:tabLst/>
                        <a:defRPr/>
                      </a:pPr>
                      <a:r>
                        <a:rPr lang="ru-RU" sz="1500" b="1" i="0" u="none" strike="noStrike" kern="120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Количество</a:t>
                      </a:r>
                      <a:r>
                        <a:rPr lang="ru-RU" sz="1500" b="1" i="0" u="none" strike="noStrike" kern="1200" baseline="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 домов по  контрактам, ед. </a:t>
                      </a:r>
                    </a:p>
                    <a:p>
                      <a:pPr marL="0" marR="0" indent="0" algn="l" defTabSz="914104" rtl="0" eaLnBrk="1" fontAlgn="ctr" latinLnBrk="0" hangingPunct="1">
                        <a:lnSpc>
                          <a:spcPct val="100000"/>
                        </a:lnSpc>
                        <a:spcBef>
                          <a:spcPts val="0"/>
                        </a:spcBef>
                        <a:spcAft>
                          <a:spcPts val="0"/>
                        </a:spcAft>
                        <a:buClrTx/>
                        <a:buSzTx/>
                        <a:buFontTx/>
                        <a:buNone/>
                        <a:tabLst/>
                        <a:defRPr/>
                      </a:pPr>
                      <a:r>
                        <a:rPr lang="ru-RU" sz="1500" b="0" i="0" u="none" strike="noStrike" kern="1200" baseline="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(количество квартир в домах)</a:t>
                      </a:r>
                      <a:endParaRPr lang="ru-RU" sz="1500" b="0"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3780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algn="ctr" fontAlgn="ctr"/>
                      <a:r>
                        <a:rPr lang="ru-RU" sz="1500" b="1" i="0" u="none" strike="noStrike" dirty="0" smtClean="0">
                          <a:ln>
                            <a:noFill/>
                          </a:ln>
                          <a:solidFill>
                            <a:schemeClr val="accent1">
                              <a:lumMod val="50000"/>
                            </a:schemeClr>
                          </a:solidFill>
                          <a:effectLst/>
                          <a:latin typeface="Times New Roman" panose="02020603050405020304" pitchFamily="18" charset="0"/>
                          <a:cs typeface="Times New Roman" panose="02020603050405020304" pitchFamily="18" charset="0"/>
                        </a:rPr>
                        <a:t>49</a:t>
                      </a:r>
                    </a:p>
                    <a:p>
                      <a:pPr algn="ctr" fontAlgn="ctr"/>
                      <a:r>
                        <a:rPr lang="ru-RU" sz="1500" b="0" i="0" u="none" strike="noStrike" dirty="0" smtClean="0">
                          <a:ln>
                            <a:noFill/>
                          </a:ln>
                          <a:solidFill>
                            <a:schemeClr val="accent1">
                              <a:lumMod val="50000"/>
                            </a:schemeClr>
                          </a:solidFill>
                          <a:effectLst/>
                          <a:latin typeface="Times New Roman" panose="02020603050405020304" pitchFamily="18" charset="0"/>
                          <a:cs typeface="Times New Roman" panose="02020603050405020304" pitchFamily="18" charset="0"/>
                        </a:rPr>
                        <a:t>(1 939)</a:t>
                      </a:r>
                      <a:endParaRPr lang="ru-RU" sz="1500" b="0" i="0" u="none" strike="noStrike" dirty="0">
                        <a:ln>
                          <a:noFill/>
                        </a:ln>
                        <a:solidFill>
                          <a:schemeClr val="accent1">
                            <a:lumMod val="50000"/>
                          </a:schemeClr>
                        </a:solidFill>
                        <a:effectLst/>
                        <a:latin typeface="Times New Roman" panose="02020603050405020304" pitchFamily="18" charset="0"/>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16</a:t>
                      </a:r>
                    </a:p>
                    <a:p>
                      <a:pPr marL="0" algn="ctr" defTabSz="914104" rtl="0" eaLnBrk="1" fontAlgn="ctr" latinLnBrk="0" hangingPunct="1"/>
                      <a:r>
                        <a:rPr lang="ru-RU" sz="1500" b="0"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(403)</a:t>
                      </a:r>
                      <a:endParaRPr lang="ru-RU" sz="1500" b="0"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tc>
                  <a:txBody>
                    <a:bodyPr/>
                    <a:lstStyle/>
                    <a:p>
                      <a:pPr marL="0" algn="ctr" defTabSz="914104" rtl="0" eaLnBrk="1" fontAlgn="ctr" latinLnBrk="0" hangingPunct="1"/>
                      <a:r>
                        <a:rPr lang="ru-RU" sz="1500" b="1"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33</a:t>
                      </a:r>
                    </a:p>
                    <a:p>
                      <a:pPr marL="0" algn="ctr" defTabSz="914104" rtl="0" eaLnBrk="1" fontAlgn="ctr" latinLnBrk="0" hangingPunct="1"/>
                      <a:r>
                        <a:rPr lang="ru-RU" sz="1500" b="0" i="0" u="none" strike="noStrike" kern="1200" baseline="0" dirty="0" smtClean="0">
                          <a:ln>
                            <a:noFill/>
                          </a:ln>
                          <a:solidFill>
                            <a:schemeClr val="accent1">
                              <a:lumMod val="50000"/>
                            </a:schemeClr>
                          </a:solidFill>
                          <a:effectLst/>
                          <a:latin typeface="Times New Roman" panose="02020603050405020304" pitchFamily="18" charset="0"/>
                          <a:ea typeface="+mn-ea"/>
                          <a:cs typeface="Times New Roman" panose="02020603050405020304" pitchFamily="18" charset="0"/>
                        </a:rPr>
                        <a:t>(1 536)</a:t>
                      </a:r>
                      <a:endParaRPr lang="ru-RU" sz="1500" b="0" i="0" u="none" strike="noStrike" kern="1200" baseline="0" dirty="0">
                        <a:ln>
                          <a:no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0" marR="0" marT="1333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71000"/>
                      </a:schemeClr>
                    </a:solidFill>
                  </a:tcPr>
                </a:tc>
                <a:extLst>
                  <a:ext uri="{0D108BD9-81ED-4DB2-BD59-A6C34878D82A}">
                    <a16:rowId xmlns="" xmlns:a16="http://schemas.microsoft.com/office/drawing/2014/main" val="10003"/>
                  </a:ext>
                </a:extLst>
              </a:tr>
              <a:tr h="1720215">
                <a:tc gridSpan="4">
                  <a:txBody>
                    <a:bodyPr/>
                    <a:lstStyle/>
                    <a:p>
                      <a:pPr marL="0" algn="l" defTabSz="914104" rtl="0" eaLnBrk="1" fontAlgn="ctr" latinLnBrk="0" hangingPunct="1"/>
                      <a:r>
                        <a:rPr lang="ru-RU" sz="1500" b="1"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До казначейского сопровождения (2013–2016 гг.) построено 5 домов </a:t>
                      </a:r>
                      <a:r>
                        <a:rPr lang="ru-RU" sz="15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(57 квартир)</a:t>
                      </a:r>
                    </a:p>
                    <a:p>
                      <a:pPr marL="0" algn="l" defTabSz="914104" rtl="0" eaLnBrk="1" fontAlgn="ctr" latinLnBrk="0" hangingPunct="1"/>
                      <a:r>
                        <a:rPr lang="ru-RU" sz="1500" b="1"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В ходе казначейского сопровождения (2017–2018 гг.) построено 11 домов </a:t>
                      </a:r>
                      <a:r>
                        <a:rPr lang="ru-RU" sz="15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(346 квартир) </a:t>
                      </a:r>
                    </a:p>
                    <a:p>
                      <a:pPr marL="0" algn="l" defTabSz="914104" rtl="0" eaLnBrk="1" fontAlgn="ctr" latinLnBrk="0" hangingPunct="1"/>
                      <a:r>
                        <a:rPr lang="ru-RU" sz="1500" b="0" i="1" u="none" strike="noStrike" kern="120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*в 100 контрактов (договоров подряда) не входят 550 муниципальных контрактов, т.к. 550 контрактов исполняются по 5 договорам подряда.</a:t>
                      </a:r>
                      <a:endParaRPr lang="ru-RU" sz="1500" b="1" i="0" u="none" strike="noStrike" kern="1200" dirty="0">
                        <a:ln>
                          <a:solidFill>
                            <a:srgbClr val="FFFF00"/>
                          </a:solidFill>
                        </a:ln>
                        <a:solidFill>
                          <a:schemeClr val="accent1">
                            <a:lumMod val="50000"/>
                          </a:schemeClr>
                        </a:solidFill>
                        <a:effectLst/>
                        <a:latin typeface="Times New Roman" panose="02020603050405020304" pitchFamily="18" charset="0"/>
                        <a:ea typeface="+mn-ea"/>
                        <a:cs typeface="Times New Roman" panose="02020603050405020304" pitchFamily="18" charset="0"/>
                      </a:endParaRPr>
                    </a:p>
                  </a:txBody>
                  <a:tcPr marL="37800" marR="0" marT="13335" marB="0">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71000"/>
                      </a:schemeClr>
                    </a:solidFill>
                  </a:tcPr>
                </a:tc>
                <a:tc hMerge="1">
                  <a:txBody>
                    <a:bodyPr/>
                    <a:lstStyle/>
                    <a:p>
                      <a:pPr algn="ctr" fontAlgn="ctr"/>
                      <a:endParaRPr lang="ru-RU" sz="1050" b="1" i="0" u="none" strike="noStrike" dirty="0">
                        <a:solidFill>
                          <a:schemeClr val="accent1">
                            <a:lumMod val="50000"/>
                          </a:schemeClr>
                        </a:solidFill>
                        <a:effectLst/>
                        <a:latin typeface="Calibri"/>
                      </a:endParaRPr>
                    </a:p>
                  </a:txBody>
                  <a:tcPr marL="9525" marR="9525"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87000"/>
                      </a:schemeClr>
                    </a:solidFill>
                  </a:tcPr>
                </a:tc>
                <a:tc hMerge="1">
                  <a:txBody>
                    <a:bodyPr/>
                    <a:lstStyle/>
                    <a:p>
                      <a:pPr algn="ctr" fontAlgn="ctr"/>
                      <a:endParaRPr lang="ru-RU" sz="1050" b="1" i="0" u="none" strike="noStrike" dirty="0">
                        <a:solidFill>
                          <a:schemeClr val="accent1">
                            <a:lumMod val="50000"/>
                          </a:schemeClr>
                        </a:solidFill>
                        <a:effectLst/>
                        <a:latin typeface="Calibri"/>
                      </a:endParaRPr>
                    </a:p>
                  </a:txBody>
                  <a:tcPr marL="0" marR="0"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87000"/>
                      </a:schemeClr>
                    </a:solidFill>
                  </a:tcPr>
                </a:tc>
                <a:tc hMerge="1">
                  <a:txBody>
                    <a:bodyPr/>
                    <a:lstStyle/>
                    <a:p>
                      <a:pPr marL="0" marR="0" indent="0" algn="ctr" defTabSz="914104" rtl="0" eaLnBrk="1" fontAlgn="auto" latinLnBrk="0" hangingPunct="1">
                        <a:lnSpc>
                          <a:spcPct val="100000"/>
                        </a:lnSpc>
                        <a:spcBef>
                          <a:spcPts val="0"/>
                        </a:spcBef>
                        <a:spcAft>
                          <a:spcPts val="0"/>
                        </a:spcAft>
                        <a:buClrTx/>
                        <a:buSzTx/>
                        <a:buFontTx/>
                        <a:buNone/>
                        <a:tabLst/>
                        <a:defRPr/>
                      </a:pPr>
                      <a:endParaRPr lang="ru-RU" sz="1050" b="1" i="0" u="none" strike="noStrike" kern="1200" dirty="0">
                        <a:solidFill>
                          <a:schemeClr val="accent1">
                            <a:lumMod val="50000"/>
                          </a:schemeClr>
                        </a:solidFill>
                        <a:effectLst/>
                        <a:latin typeface="Calibri"/>
                        <a:ea typeface="+mn-ea"/>
                        <a:cs typeface="+mn-cs"/>
                      </a:endParaRPr>
                    </a:p>
                  </a:txBody>
                  <a:tcPr marL="0" marR="0" marT="9525"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87000"/>
                      </a:schemeClr>
                    </a:solidFill>
                  </a:tcPr>
                </a:tc>
                <a:extLst>
                  <a:ext uri="{0D108BD9-81ED-4DB2-BD59-A6C34878D82A}">
                    <a16:rowId xmlns="" xmlns:a16="http://schemas.microsoft.com/office/drawing/2014/main" val="10004"/>
                  </a:ext>
                </a:extLst>
              </a:tr>
            </a:tbl>
          </a:graphicData>
        </a:graphic>
      </p:graphicFrame>
      <p:sp>
        <p:nvSpPr>
          <p:cNvPr id="9" name="Загнутый угол 8"/>
          <p:cNvSpPr/>
          <p:nvPr/>
        </p:nvSpPr>
        <p:spPr>
          <a:xfrm>
            <a:off x="6574489" y="6324389"/>
            <a:ext cx="6115317" cy="3001235"/>
          </a:xfrm>
          <a:prstGeom prst="foldedCorner">
            <a:avLst/>
          </a:prstGeom>
          <a:noFill/>
          <a:ln>
            <a:no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pPr algn="ctr"/>
            <a:endParaRPr lang="ru-RU" altLang="ru-RU" sz="1600" dirty="0">
              <a:solidFill>
                <a:prstClr val="black">
                  <a:lumMod val="95000"/>
                  <a:lumOff val="5000"/>
                </a:prstClr>
              </a:solidFill>
            </a:endParaRPr>
          </a:p>
          <a:p>
            <a:pPr algn="ctr"/>
            <a:endPar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a:t>
            </a:r>
            <a:endPar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КАЗНАЧЕЙСКОГО СОПРОВОЖДЕНИЯ</a:t>
            </a:r>
          </a:p>
          <a:p>
            <a:pPr algn="ctr"/>
            <a:endPar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sz="1600" dirty="0">
                <a:solidFill>
                  <a:prstClr val="black"/>
                </a:solidFill>
                <a:latin typeface="Times New Roman" panose="02020603050405020304" pitchFamily="18" charset="0"/>
                <a:cs typeface="Times New Roman" panose="02020603050405020304" pitchFamily="18" charset="0"/>
              </a:rPr>
              <a:t>контроль за соответствием содержащейся в документах, подтверждающих возникновение денежных обязательств, информации о </a:t>
            </a:r>
            <a:r>
              <a:rPr lang="ru-RU" sz="1600" b="1" dirty="0">
                <a:solidFill>
                  <a:prstClr val="black"/>
                </a:solidFill>
                <a:latin typeface="Times New Roman" panose="02020603050405020304" pitchFamily="18" charset="0"/>
                <a:cs typeface="Times New Roman" panose="02020603050405020304" pitchFamily="18" charset="0"/>
              </a:rPr>
              <a:t>сроках </a:t>
            </a:r>
            <a:r>
              <a:rPr lang="ru-RU" sz="1600" dirty="0">
                <a:solidFill>
                  <a:prstClr val="black"/>
                </a:solidFill>
                <a:latin typeface="Times New Roman" panose="02020603050405020304" pitchFamily="18" charset="0"/>
                <a:cs typeface="Times New Roman" panose="02020603050405020304" pitchFamily="18" charset="0"/>
              </a:rPr>
              <a:t>выполнения работ и их </a:t>
            </a:r>
            <a:r>
              <a:rPr lang="ru-RU" sz="1600" b="1" dirty="0">
                <a:solidFill>
                  <a:prstClr val="black"/>
                </a:solidFill>
                <a:latin typeface="Times New Roman" panose="02020603050405020304" pitchFamily="18" charset="0"/>
                <a:cs typeface="Times New Roman" panose="02020603050405020304" pitchFamily="18" charset="0"/>
              </a:rPr>
              <a:t>объеме</a:t>
            </a:r>
            <a:r>
              <a:rPr lang="ru-RU" sz="1600" dirty="0">
                <a:solidFill>
                  <a:prstClr val="black"/>
                </a:solidFill>
                <a:latin typeface="Times New Roman" panose="02020603050405020304" pitchFamily="18" charset="0"/>
                <a:cs typeface="Times New Roman" panose="02020603050405020304" pitchFamily="18" charset="0"/>
              </a:rPr>
              <a:t> условиям договоров (контрактов</a:t>
            </a:r>
            <a:r>
              <a:rPr lang="ru-RU" sz="1600" dirty="0" smtClean="0">
                <a:solidFill>
                  <a:prstClr val="black"/>
                </a:solidFill>
                <a:latin typeface="Times New Roman" panose="02020603050405020304" pitchFamily="18" charset="0"/>
                <a:cs typeface="Times New Roman" panose="02020603050405020304" pitchFamily="18" charset="0"/>
              </a:rPr>
              <a:t>), </a:t>
            </a:r>
            <a:r>
              <a:rPr lang="ru-RU" sz="1600" dirty="0">
                <a:solidFill>
                  <a:prstClr val="black"/>
                </a:solidFill>
                <a:latin typeface="Times New Roman" panose="02020603050405020304" pitchFamily="18" charset="0"/>
                <a:cs typeface="Times New Roman" panose="02020603050405020304" pitchFamily="18" charset="0"/>
              </a:rPr>
              <a:t>подтверждение </a:t>
            </a:r>
            <a:r>
              <a:rPr lang="ru-RU" sz="1600" b="1" dirty="0">
                <a:solidFill>
                  <a:prstClr val="black"/>
                </a:solidFill>
                <a:latin typeface="Times New Roman" panose="02020603050405020304" pitchFamily="18" charset="0"/>
                <a:cs typeface="Times New Roman" panose="02020603050405020304" pitchFamily="18" charset="0"/>
              </a:rPr>
              <a:t>фактов </a:t>
            </a:r>
            <a:r>
              <a:rPr lang="ru-RU" sz="1600" dirty="0">
                <a:solidFill>
                  <a:prstClr val="black"/>
                </a:solidFill>
                <a:latin typeface="Times New Roman" panose="02020603050405020304" pitchFamily="18" charset="0"/>
                <a:cs typeface="Times New Roman" panose="02020603050405020304" pitchFamily="18" charset="0"/>
              </a:rPr>
              <a:t>выполнения работ </a:t>
            </a:r>
            <a:r>
              <a:rPr lang="ru-RU" sz="1600" dirty="0">
                <a:solidFill>
                  <a:prstClr val="black"/>
                </a:solidFill>
                <a:latin typeface="Times New Roman" panose="02020603050405020304" pitchFamily="18" charset="0"/>
                <a:cs typeface="Times New Roman" panose="02020603050405020304" pitchFamily="18" charset="0"/>
              </a:rPr>
              <a:t>с </a:t>
            </a:r>
            <a:r>
              <a:rPr lang="ru-RU" sz="1600" dirty="0">
                <a:solidFill>
                  <a:prstClr val="black"/>
                </a:solidFill>
                <a:latin typeface="Times New Roman" panose="02020603050405020304" pitchFamily="18" charset="0"/>
                <a:cs typeface="Times New Roman" panose="02020603050405020304" pitchFamily="18" charset="0"/>
              </a:rPr>
              <a:t>использованием </a:t>
            </a:r>
            <a:r>
              <a:rPr lang="ru-RU" sz="1600" b="1" dirty="0">
                <a:solidFill>
                  <a:prstClr val="black"/>
                </a:solidFill>
                <a:latin typeface="Times New Roman" panose="02020603050405020304" pitchFamily="18" charset="0"/>
                <a:cs typeface="Times New Roman" panose="02020603050405020304" pitchFamily="18" charset="0"/>
              </a:rPr>
              <a:t>фото -, видеотехники</a:t>
            </a:r>
          </a:p>
        </p:txBody>
      </p:sp>
      <p:cxnSp>
        <p:nvCxnSpPr>
          <p:cNvPr id="14" name="Прямая соединительная линия 13"/>
          <p:cNvCxnSpPr/>
          <p:nvPr/>
        </p:nvCxnSpPr>
        <p:spPr>
          <a:xfrm>
            <a:off x="7543071" y="7396204"/>
            <a:ext cx="4205907"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6566384" y="6246815"/>
            <a:ext cx="6155321" cy="321121"/>
          </a:xfrm>
          <a:prstGeom prst="rect">
            <a:avLst/>
          </a:prstGeom>
          <a:solidFill>
            <a:schemeClr val="accent2">
              <a:lumMod val="40000"/>
              <a:lumOff val="60000"/>
              <a:alpha val="56000"/>
            </a:schemeClr>
          </a:solidFill>
          <a:ln>
            <a:noFill/>
          </a:ln>
          <a:effectLst>
            <a:glow rad="508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r>
              <a:rPr lang="ru-RU" sz="1200" i="1" dirty="0">
                <a:solidFill>
                  <a:prstClr val="black"/>
                </a:solidFill>
                <a:cs typeface="Times New Roman" panose="02020603050405020304" pitchFamily="18" charset="0"/>
              </a:rPr>
              <a:t>Информация по состоянию </a:t>
            </a:r>
            <a:r>
              <a:rPr lang="ru-RU" sz="1200" i="1" dirty="0">
                <a:solidFill>
                  <a:schemeClr val="tx1"/>
                </a:solidFill>
                <a:cs typeface="Times New Roman" panose="02020603050405020304" pitchFamily="18" charset="0"/>
              </a:rPr>
              <a:t>на </a:t>
            </a:r>
            <a:r>
              <a:rPr lang="ru-RU" sz="1200" b="1" i="1" dirty="0">
                <a:solidFill>
                  <a:srgbClr val="FF0000"/>
                </a:solidFill>
                <a:cs typeface="Times New Roman" panose="02020603050405020304" pitchFamily="18" charset="0"/>
              </a:rPr>
              <a:t>10 сентября 2018 года </a:t>
            </a:r>
            <a:r>
              <a:rPr lang="ru-RU" sz="1200" i="1" dirty="0">
                <a:solidFill>
                  <a:prstClr val="black"/>
                </a:solidFill>
                <a:cs typeface="Times New Roman" panose="02020603050405020304" pitchFamily="18" charset="0"/>
              </a:rPr>
              <a:t>нарастающим итогом, </a:t>
            </a:r>
            <a:br>
              <a:rPr lang="ru-RU" sz="1200" i="1" dirty="0">
                <a:solidFill>
                  <a:prstClr val="black"/>
                </a:solidFill>
                <a:cs typeface="Times New Roman" panose="02020603050405020304" pitchFamily="18" charset="0"/>
              </a:rPr>
            </a:br>
            <a:r>
              <a:rPr lang="ru-RU" sz="1200" i="1" dirty="0">
                <a:solidFill>
                  <a:prstClr val="black"/>
                </a:solidFill>
                <a:cs typeface="Times New Roman" panose="02020603050405020304" pitchFamily="18" charset="0"/>
              </a:rPr>
              <a:t>начиная с 2013 года</a:t>
            </a:r>
          </a:p>
        </p:txBody>
      </p:sp>
      <p:sp>
        <p:nvSpPr>
          <p:cNvPr id="2" name="TextBox 1"/>
          <p:cNvSpPr txBox="1"/>
          <p:nvPr/>
        </p:nvSpPr>
        <p:spPr>
          <a:xfrm>
            <a:off x="6799396" y="8774920"/>
            <a:ext cx="4783144" cy="386142"/>
          </a:xfrm>
          <a:prstGeom prst="rect">
            <a:avLst/>
          </a:prstGeom>
          <a:noFill/>
        </p:spPr>
        <p:txBody>
          <a:bodyPr wrap="square" lIns="108087" tIns="54044" rIns="108087" bIns="54044" rtlCol="0">
            <a:spAutoFit/>
          </a:bodyPr>
          <a:lstStyle/>
          <a:p>
            <a:endParaRPr lang="ru-RU" dirty="0">
              <a:solidFill>
                <a:prstClr val="black"/>
              </a:solidFill>
            </a:endParaRPr>
          </a:p>
        </p:txBody>
      </p:sp>
      <p:sp>
        <p:nvSpPr>
          <p:cNvPr id="16" name="Номер слайда 1"/>
          <p:cNvSpPr>
            <a:spLocks noGrp="1"/>
          </p:cNvSpPr>
          <p:nvPr>
            <p:ph type="sldNum" sz="quarter" idx="12"/>
          </p:nvPr>
        </p:nvSpPr>
        <p:spPr>
          <a:xfrm>
            <a:off x="9915686" y="9090675"/>
            <a:ext cx="2880360" cy="511175"/>
          </a:xfrm>
        </p:spPr>
        <p:txBody>
          <a:bodyPr/>
          <a:lstStyle/>
          <a:p>
            <a:pPr>
              <a:defRPr/>
            </a:pPr>
            <a:fld id="{47EA9584-6FC9-446B-89E9-C9D48C4D1663}" type="slidenum">
              <a:rPr lang="ru-RU" smtClean="0">
                <a:solidFill>
                  <a:prstClr val="black">
                    <a:tint val="75000"/>
                  </a:prstClr>
                </a:solidFill>
              </a:rPr>
              <a:pPr>
                <a:defRPr/>
              </a:pPr>
              <a:t>16</a:t>
            </a:fld>
            <a:endParaRPr lang="ru-RU" dirty="0">
              <a:solidFill>
                <a:prstClr val="black">
                  <a:tint val="75000"/>
                </a:prstClr>
              </a:solidFill>
            </a:endParaRPr>
          </a:p>
        </p:txBody>
      </p:sp>
    </p:spTree>
    <p:extLst>
      <p:ext uri="{BB962C8B-B14F-4D97-AF65-F5344CB8AC3E}">
        <p14:creationId xmlns:p14="http://schemas.microsoft.com/office/powerpoint/2010/main" val="2682820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45348" y="499567"/>
            <a:ext cx="12127290" cy="416670"/>
          </a:xfrm>
          <a:prstGeom prst="rect">
            <a:avLst/>
          </a:prstGeom>
          <a:noFill/>
        </p:spPr>
        <p:txBody>
          <a:bodyPr wrap="square" lIns="107834" tIns="53920" rIns="107834" bIns="53920">
            <a:spAutoFit/>
          </a:bodyPr>
          <a:lstStyle/>
          <a:p>
            <a:pPr algn="ctr" eaLnBrk="0" hangingPunct="0">
              <a:defRPr/>
            </a:pPr>
            <a:r>
              <a:rPr lang="ru-RU"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КОНЦЕССИОННЫХ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СОГЛАШЕНИЙ</a:t>
            </a:r>
          </a:p>
        </p:txBody>
      </p:sp>
      <p:sp>
        <p:nvSpPr>
          <p:cNvPr id="8" name="Прямоугольник 7"/>
          <p:cNvSpPr/>
          <p:nvPr/>
        </p:nvSpPr>
        <p:spPr>
          <a:xfrm>
            <a:off x="348108" y="1284058"/>
            <a:ext cx="12134532" cy="752686"/>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ru-RU" sz="2000" i="1"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a:t>
            </a:r>
            <a:r>
              <a:rPr lang="en-US" sz="2000" i="1" dirty="0">
                <a:solidFill>
                  <a:prstClr val="black"/>
                </a:solidFill>
                <a:latin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cs typeface="Times New Roman" panose="02020603050405020304" pitchFamily="18" charset="0"/>
              </a:rPr>
              <a:t>от 31 июля 2017 г. № 1644-р </a:t>
            </a:r>
          </a:p>
        </p:txBody>
      </p:sp>
      <p:sp>
        <p:nvSpPr>
          <p:cNvPr id="7" name="Загнутый угол 6"/>
          <p:cNvSpPr/>
          <p:nvPr/>
        </p:nvSpPr>
        <p:spPr>
          <a:xfrm>
            <a:off x="6976109" y="5598180"/>
            <a:ext cx="5647692" cy="3275959"/>
          </a:xfrm>
          <a:prstGeom prst="foldedCorner">
            <a:avLst/>
          </a:prstGeom>
          <a:noFill/>
          <a:ln>
            <a:no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pPr algn="ctr"/>
            <a:endParaRPr lang="ru-RU" altLang="ru-RU" sz="1600" dirty="0">
              <a:solidFill>
                <a:prstClr val="black">
                  <a:lumMod val="95000"/>
                  <a:lumOff val="5000"/>
                </a:prstClr>
              </a:solidFill>
            </a:endParaRPr>
          </a:p>
          <a:p>
            <a:pPr algn="ctr"/>
            <a:endParaRPr lang="ru-RU" altLang="ru-RU" sz="1600" b="1" dirty="0">
              <a:solidFill>
                <a:prstClr val="black">
                  <a:lumMod val="95000"/>
                  <a:lumOff val="5000"/>
                </a:prstClr>
              </a:solidFill>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a:t>
            </a: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КАЗНАЧЕЙСКОГО СОПРОВОЖДЕНИЯ</a:t>
            </a:r>
          </a:p>
          <a:p>
            <a:pPr algn="ctr"/>
            <a:endParaRPr lang="ru-RU" sz="1600" dirty="0">
              <a:solidFill>
                <a:prstClr val="black">
                  <a:lumMod val="95000"/>
                  <a:lumOff val="5000"/>
                </a:prstClr>
              </a:solidFill>
              <a:latin typeface="Times New Roman" panose="02020603050405020304" pitchFamily="18" charset="0"/>
              <a:cs typeface="Times New Roman" panose="02020603050405020304" pitchFamily="18" charset="0"/>
            </a:endParaRPr>
          </a:p>
          <a:p>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Расширенное казначейское сопровождения </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в части контроля:</a:t>
            </a:r>
          </a:p>
          <a:p>
            <a:pPr marL="337774" indent="-337774">
              <a:buFont typeface="Wingdings" panose="05000000000000000000" pitchFamily="2" charset="2"/>
              <a:buChar char="Ø"/>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за не превышением размеров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долевого финансирования</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a:t>
            </a:r>
          </a:p>
          <a:p>
            <a:pPr marL="337774" indent="-337774">
              <a:buFont typeface="Wingdings" panose="05000000000000000000" pitchFamily="2" charset="2"/>
              <a:buChar char="Ø"/>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за соответствием содержащейся в документах, подтверждающих возникновение денежных обязательств, информации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о сроках </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и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количестве</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 поставки товаров (выполнения работ, оказания услуг) условиям концессионных соглашений;</a:t>
            </a:r>
          </a:p>
          <a:p>
            <a:pPr marL="337774" indent="-337774">
              <a:buFont typeface="Wingdings" panose="05000000000000000000" pitchFamily="2" charset="2"/>
              <a:buChar char="Ø"/>
            </a:pP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а также проверку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фактов</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 поставки товаров (выполнения работ, оказания услуг) с использованием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фото- и видеотехники</a:t>
            </a:r>
          </a:p>
        </p:txBody>
      </p:sp>
      <p:sp>
        <p:nvSpPr>
          <p:cNvPr id="9" name="Прямоугольник 8"/>
          <p:cNvSpPr/>
          <p:nvPr/>
        </p:nvSpPr>
        <p:spPr bwMode="auto">
          <a:xfrm>
            <a:off x="255181" y="2429663"/>
            <a:ext cx="6513728" cy="6376909"/>
          </a:xfrm>
          <a:prstGeom prst="rect">
            <a:avLst/>
          </a:prstGeom>
          <a:solidFill>
            <a:schemeClr val="accent1">
              <a:lumMod val="20000"/>
              <a:lumOff val="80000"/>
              <a:alpha val="52000"/>
            </a:schemeClr>
          </a:solidFill>
          <a:ln>
            <a:noFill/>
          </a:ln>
          <a:effectLst>
            <a:glow rad="1016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nchorCtr="0"/>
          <a:lstStyle/>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r>
              <a:rPr lang="ru-RU" sz="1900" i="1" dirty="0">
                <a:solidFill>
                  <a:schemeClr val="tx1"/>
                </a:solidFill>
              </a:rPr>
              <a:t>Казначейскому сопровождению подлежат средства, получаемые юридическими лицами по концессионным соглашениям в части средств финансовой поддержки, предоставляемой Государственной корпораций - </a:t>
            </a:r>
          </a:p>
          <a:p>
            <a:pPr algn="ctr"/>
            <a:r>
              <a:rPr lang="ru-RU" sz="1900" i="1" dirty="0">
                <a:solidFill>
                  <a:schemeClr val="tx1"/>
                </a:solidFill>
              </a:rPr>
              <a:t>Фондом содействия реформированию жилищно-коммунального хозяйства на реализацию проектов модернизации систем коммунальной инфраструктуры</a:t>
            </a:r>
          </a:p>
        </p:txBody>
      </p:sp>
      <p:pic>
        <p:nvPicPr>
          <p:cNvPr id="11" name="Picture 2" descr="C:\Users\3523\Desktop\ОЭЗ3зззз\photo.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8000" contrast="20000"/>
                    </a14:imgEffect>
                  </a14:imgLayer>
                </a14:imgProps>
              </a:ext>
              <a:ext uri="{28A0092B-C50C-407E-A947-70E740481C1C}">
                <a14:useLocalDpi xmlns:a14="http://schemas.microsoft.com/office/drawing/2010/main" val="0"/>
              </a:ext>
            </a:extLst>
          </a:blip>
          <a:srcRect/>
          <a:stretch>
            <a:fillRect/>
          </a:stretch>
        </p:blipFill>
        <p:spPr bwMode="auto">
          <a:xfrm>
            <a:off x="399675" y="2799783"/>
            <a:ext cx="2190699" cy="2534997"/>
          </a:xfrm>
          <a:prstGeom prst="rect">
            <a:avLst/>
          </a:prstGeom>
          <a:solidFill>
            <a:schemeClr val="bg2"/>
          </a:solidFill>
          <a:ln>
            <a:noFill/>
          </a:ln>
        </p:spPr>
      </p:pic>
      <p:pic>
        <p:nvPicPr>
          <p:cNvPr id="13" name="Рисунок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0886" y="2799783"/>
            <a:ext cx="2221939" cy="2534997"/>
          </a:xfrm>
          <a:prstGeom prst="rect">
            <a:avLst/>
          </a:prstGeom>
          <a:solidFill>
            <a:schemeClr val="bg1">
              <a:lumMod val="95000"/>
            </a:schemeClr>
          </a:solidFill>
        </p:spPr>
      </p:pic>
      <p:pic>
        <p:nvPicPr>
          <p:cNvPr id="2050" name="Picture 2" descr="C:\Users\3523\Desktop\Новая паячсяпка\shema_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898" y="2798663"/>
            <a:ext cx="2485215" cy="253499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3523\Desktop\Новая паячсяпка\zhkh.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65390" y="4116855"/>
            <a:ext cx="792455" cy="682865"/>
          </a:xfrm>
          <a:prstGeom prst="rect">
            <a:avLst/>
          </a:prstGeom>
          <a:noFill/>
          <a:effectLst>
            <a:glow rad="76200">
              <a:schemeClr val="bg1"/>
            </a:glow>
          </a:effectLst>
          <a:extLst>
            <a:ext uri="{909E8E84-426E-40DD-AFC4-6F175D3DCCD1}">
              <a14:hiddenFill xmlns:a14="http://schemas.microsoft.com/office/drawing/2010/main">
                <a:solidFill>
                  <a:srgbClr val="FFFFFF"/>
                </a:solidFill>
              </a14:hiddenFill>
            </a:ext>
          </a:extLst>
        </p:spPr>
      </p:pic>
      <p:cxnSp>
        <p:nvCxnSpPr>
          <p:cNvPr id="15" name="Прямая соединительная линия 14"/>
          <p:cNvCxnSpPr/>
          <p:nvPr/>
        </p:nvCxnSpPr>
        <p:spPr>
          <a:xfrm>
            <a:off x="7820236" y="6161163"/>
            <a:ext cx="3960638"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graphicFrame>
        <p:nvGraphicFramePr>
          <p:cNvPr id="24" name="Таблица 23"/>
          <p:cNvGraphicFramePr>
            <a:graphicFrameLocks noGrp="1"/>
          </p:cNvGraphicFramePr>
          <p:nvPr>
            <p:extLst>
              <p:ext uri="{D42A27DB-BD31-4B8C-83A1-F6EECF244321}">
                <p14:modId xmlns:p14="http://schemas.microsoft.com/office/powerpoint/2010/main" val="624299021"/>
              </p:ext>
            </p:extLst>
          </p:nvPr>
        </p:nvGraphicFramePr>
        <p:xfrm>
          <a:off x="7085331" y="2456125"/>
          <a:ext cx="5387306" cy="2581713"/>
        </p:xfrm>
        <a:graphic>
          <a:graphicData uri="http://schemas.openxmlformats.org/drawingml/2006/table">
            <a:tbl>
              <a:tblPr>
                <a:effectLst>
                  <a:outerShdw blurRad="114300" dist="38100" dir="3000000" algn="tl" rotWithShape="0">
                    <a:prstClr val="black">
                      <a:alpha val="40000"/>
                    </a:prstClr>
                  </a:outerShdw>
                </a:effectLst>
              </a:tblPr>
              <a:tblGrid>
                <a:gridCol w="2088892"/>
                <a:gridCol w="1256090"/>
                <a:gridCol w="2042324"/>
              </a:tblGrid>
              <a:tr h="1212112">
                <a:tc gridSpan="2">
                  <a:txBody>
                    <a:bodyPr/>
                    <a:lstStyle/>
                    <a:p>
                      <a:pPr algn="ctr"/>
                      <a:r>
                        <a:rPr lang="ru-RU" sz="1800" b="0" dirty="0" smtClean="0">
                          <a:solidFill>
                            <a:schemeClr val="tx1"/>
                          </a:solidFill>
                          <a:effectLst/>
                          <a:latin typeface="Times New Roman" panose="02020603050405020304" pitchFamily="18" charset="0"/>
                          <a:cs typeface="Times New Roman" panose="02020603050405020304" pitchFamily="18" charset="0"/>
                        </a:rPr>
                        <a:t>Концессионные соглашения, </a:t>
                      </a:r>
                    </a:p>
                    <a:p>
                      <a:pPr algn="ctr"/>
                      <a:r>
                        <a:rPr lang="ru-RU" sz="1800" b="0" dirty="0" smtClean="0">
                          <a:solidFill>
                            <a:schemeClr val="tx1"/>
                          </a:solidFill>
                          <a:effectLst/>
                          <a:latin typeface="Times New Roman" panose="02020603050405020304" pitchFamily="18" charset="0"/>
                          <a:cs typeface="Times New Roman" panose="02020603050405020304" pitchFamily="18" charset="0"/>
                        </a:rPr>
                        <a:t>ед.</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hMerge="1">
                  <a:txBody>
                    <a:bodyPr/>
                    <a:lstStyle/>
                    <a:p>
                      <a:pPr algn="ctr" fontAlgn="ctr"/>
                      <a:endParaRPr lang="ru-RU" sz="13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ru-RU" sz="1800" b="0" dirty="0" smtClean="0">
                          <a:solidFill>
                            <a:schemeClr val="tx1"/>
                          </a:solidFill>
                          <a:effectLst/>
                          <a:latin typeface="Times New Roman" panose="02020603050405020304" pitchFamily="18" charset="0"/>
                          <a:cs typeface="Times New Roman" panose="02020603050405020304" pitchFamily="18" charset="0"/>
                        </a:rPr>
                        <a:t>Сумма</a:t>
                      </a:r>
                      <a:r>
                        <a:rPr lang="ru-RU" sz="1800" b="0" baseline="0" dirty="0" smtClean="0">
                          <a:solidFill>
                            <a:schemeClr val="tx1"/>
                          </a:solidFill>
                          <a:effectLst/>
                          <a:latin typeface="Times New Roman" panose="02020603050405020304" pitchFamily="18" charset="0"/>
                          <a:cs typeface="Times New Roman" panose="02020603050405020304" pitchFamily="18" charset="0"/>
                        </a:rPr>
                        <a:t> по концессионным соглашениям, </a:t>
                      </a:r>
                    </a:p>
                    <a:p>
                      <a:pPr algn="ctr"/>
                      <a:r>
                        <a:rPr lang="ru-RU" sz="1800" b="0" dirty="0" smtClean="0">
                          <a:solidFill>
                            <a:schemeClr val="tx1"/>
                          </a:solidFill>
                          <a:effectLst/>
                          <a:latin typeface="Times New Roman" panose="02020603050405020304" pitchFamily="18" charset="0"/>
                          <a:cs typeface="Times New Roman" panose="02020603050405020304" pitchFamily="18" charset="0"/>
                        </a:rPr>
                        <a:t>млн. руб.</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r>
              <a:tr h="395641">
                <a:tc>
                  <a:txBody>
                    <a:bodyPr/>
                    <a:lstStyle/>
                    <a:p>
                      <a:pPr marL="0" marR="0" indent="0" algn="l" defTabSz="914104" rtl="0" eaLnBrk="1" fontAlgn="auto"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ВСЕГО</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1134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38</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11 864,63</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r>
              <a:tr h="425320">
                <a:tc>
                  <a:txBody>
                    <a:bodyPr/>
                    <a:lstStyle/>
                    <a:p>
                      <a:pPr marL="0" marR="0" indent="0" algn="l" defTabSz="914104" rtl="0" eaLnBrk="1" fontAlgn="auto"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ИСПОЛНЕНО</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1134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15</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800" b="1" kern="1200" dirty="0" smtClean="0">
                          <a:solidFill>
                            <a:schemeClr val="accent5">
                              <a:lumMod val="50000"/>
                            </a:schemeClr>
                          </a:solidFill>
                          <a:effectLst/>
                          <a:latin typeface="Times New Roman" panose="02020603050405020304" pitchFamily="18" charset="0"/>
                          <a:ea typeface="+mn-ea"/>
                          <a:cs typeface="Times New Roman" panose="02020603050405020304" pitchFamily="18" charset="0"/>
                        </a:rPr>
                        <a:t>5 840,38</a:t>
                      </a:r>
                      <a:endParaRPr lang="ru-RU" sz="1800" b="1"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r>
              <a:tr h="548640">
                <a:tc>
                  <a:txBody>
                    <a:bodyPr/>
                    <a:lstStyle/>
                    <a:p>
                      <a:pPr algn="l"/>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НА ИСПОЛНЕНИИ</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11340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23</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c>
                  <a:txBody>
                    <a:bodyPr/>
                    <a:lstStyle/>
                    <a:p>
                      <a:pPr marL="0" marR="0" indent="0" algn="ctr" defTabSz="914104" rtl="0" eaLnBrk="1" fontAlgn="b" latinLnBrk="0" hangingPunct="1">
                        <a:lnSpc>
                          <a:spcPct val="100000"/>
                        </a:lnSpc>
                        <a:spcBef>
                          <a:spcPts val="0"/>
                        </a:spcBef>
                        <a:spcAft>
                          <a:spcPts val="0"/>
                        </a:spcAft>
                        <a:buClrTx/>
                        <a:buSzTx/>
                        <a:buFontTx/>
                        <a:buNone/>
                        <a:tabLst/>
                        <a:defRPr/>
                      </a:pPr>
                      <a:r>
                        <a:rPr lang="ru-RU" sz="1800" b="1" dirty="0" smtClean="0">
                          <a:solidFill>
                            <a:schemeClr val="accent5">
                              <a:lumMod val="50000"/>
                            </a:schemeClr>
                          </a:solidFill>
                          <a:effectLst/>
                          <a:latin typeface="Times New Roman" panose="02020603050405020304" pitchFamily="18" charset="0"/>
                          <a:cs typeface="Times New Roman" panose="02020603050405020304" pitchFamily="18" charset="0"/>
                        </a:rPr>
                        <a:t>6 024,25</a:t>
                      </a:r>
                      <a:endParaRPr lang="ru-RU" sz="1800" b="1" i="0" u="none" strike="noStrike" kern="1200" dirty="0">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26000"/>
                      </a:schemeClr>
                    </a:solidFill>
                  </a:tcPr>
                </a:tc>
              </a:tr>
            </a:tbl>
          </a:graphicData>
        </a:graphic>
      </p:graphicFrame>
      <p:sp>
        <p:nvSpPr>
          <p:cNvPr id="2" name="Номер слайда 1"/>
          <p:cNvSpPr>
            <a:spLocks noGrp="1"/>
          </p:cNvSpPr>
          <p:nvPr>
            <p:ph type="sldNum" sz="quarter" idx="12"/>
          </p:nvPr>
        </p:nvSpPr>
        <p:spPr>
          <a:xfrm>
            <a:off x="9921243" y="9090033"/>
            <a:ext cx="2880360" cy="511175"/>
          </a:xfrm>
        </p:spPr>
        <p:txBody>
          <a:bodyPr/>
          <a:lstStyle/>
          <a:p>
            <a:pPr>
              <a:defRPr/>
            </a:pPr>
            <a:fld id="{47EA9584-6FC9-446B-89E9-C9D48C4D1663}" type="slidenum">
              <a:rPr lang="ru-RU" smtClean="0">
                <a:solidFill>
                  <a:prstClr val="black">
                    <a:tint val="75000"/>
                  </a:prstClr>
                </a:solidFill>
              </a:rPr>
              <a:pPr>
                <a:defRPr/>
              </a:pPr>
              <a:t>17</a:t>
            </a:fld>
            <a:endParaRPr lang="ru-RU" dirty="0">
              <a:solidFill>
                <a:prstClr val="black">
                  <a:tint val="75000"/>
                </a:prstClr>
              </a:solidFill>
            </a:endParaRPr>
          </a:p>
        </p:txBody>
      </p:sp>
      <p:sp>
        <p:nvSpPr>
          <p:cNvPr id="14" name="Прямоугольник 13"/>
          <p:cNvSpPr/>
          <p:nvPr/>
        </p:nvSpPr>
        <p:spPr>
          <a:xfrm>
            <a:off x="7100890" y="5067651"/>
            <a:ext cx="5371748" cy="266007"/>
          </a:xfrm>
          <a:prstGeom prst="rect">
            <a:avLst/>
          </a:prstGeom>
          <a:solidFill>
            <a:schemeClr val="accent2">
              <a:lumMod val="40000"/>
              <a:lumOff val="60000"/>
              <a:alpha val="56000"/>
            </a:schemeClr>
          </a:solidFill>
          <a:ln>
            <a:noFill/>
          </a:ln>
          <a:effectLst>
            <a:glow rad="508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r>
              <a:rPr lang="ru-RU" sz="1200" i="1" dirty="0">
                <a:solidFill>
                  <a:prstClr val="black"/>
                </a:solidFill>
                <a:cs typeface="Times New Roman" panose="02020603050405020304" pitchFamily="18" charset="0"/>
              </a:rPr>
              <a:t>Информация по состоянию </a:t>
            </a:r>
            <a:r>
              <a:rPr lang="ru-RU" sz="1200" i="1" dirty="0">
                <a:solidFill>
                  <a:schemeClr val="tx1"/>
                </a:solidFill>
                <a:cs typeface="Times New Roman" panose="02020603050405020304" pitchFamily="18" charset="0"/>
              </a:rPr>
              <a:t>на </a:t>
            </a:r>
            <a:r>
              <a:rPr lang="ru-RU" sz="1200" b="1" i="1" dirty="0">
                <a:solidFill>
                  <a:srgbClr val="FF0000"/>
                </a:solidFill>
                <a:cs typeface="Times New Roman" panose="02020603050405020304" pitchFamily="18" charset="0"/>
              </a:rPr>
              <a:t>10 сентября 2018 года </a:t>
            </a:r>
            <a:endParaRPr lang="ru-RU" sz="1200" i="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23284699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3523\Desktop\ПРЕЗЕНТАЦИЯ ПРОЕКТЫ\1485847153_253_preview.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8000"/>
                    </a14:imgEffect>
                  </a14:imgLayer>
                </a14:imgProps>
              </a:ext>
              <a:ext uri="{28A0092B-C50C-407E-A947-70E740481C1C}">
                <a14:useLocalDpi xmlns:a14="http://schemas.microsoft.com/office/drawing/2010/main" val="0"/>
              </a:ext>
            </a:extLst>
          </a:blip>
          <a:srcRect/>
          <a:stretch>
            <a:fillRect/>
          </a:stretch>
        </p:blipFill>
        <p:spPr bwMode="auto">
          <a:xfrm>
            <a:off x="7890991" y="4913208"/>
            <a:ext cx="4830604" cy="4507240"/>
          </a:xfrm>
          <a:prstGeom prst="rect">
            <a:avLst/>
          </a:prstGeom>
          <a:noFill/>
          <a:effectLst>
            <a:outerShdw blurRad="101600" dist="38100" dir="30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05582" y="389315"/>
            <a:ext cx="12516011" cy="7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666" tIns="45826" rIns="91666" bIns="45826" numCol="1" anchor="ctr" anchorCtr="0" compatLnSpc="1">
            <a:prstTxWarp prst="textNoShape">
              <a:avLst/>
            </a:prstTxWarp>
            <a:spAutoFit/>
          </a:bodyPr>
          <a:lstStyle/>
          <a:p>
            <a:pPr algn="ctr" eaLnBrk="0" hangingPunct="0"/>
            <a:r>
              <a:rPr lang="ru-RU" sz="2000" b="1" dirty="0">
                <a:solidFill>
                  <a:prstClr val="black"/>
                </a:solidFill>
                <a:latin typeface="Times New Roman" pitchFamily="18" charset="0"/>
                <a:cs typeface="Times New Roman" pitchFamily="18" charset="0"/>
              </a:rPr>
              <a:t>КАЗНАЧЕЙСКОЕ СОПРОВОЖДЕНИЕ СРЕДСТВ, ПРЕДСТАВЛЯЕМЫХ </a:t>
            </a:r>
          </a:p>
          <a:p>
            <a:pPr algn="ctr" eaLnBrk="0" hangingPunct="0"/>
            <a:r>
              <a:rPr lang="ru-RU" sz="2000" b="1" dirty="0">
                <a:solidFill>
                  <a:prstClr val="black"/>
                </a:solidFill>
                <a:latin typeface="Times New Roman" pitchFamily="18" charset="0"/>
                <a:cs typeface="Times New Roman" pitchFamily="18" charset="0"/>
              </a:rPr>
              <a:t>ИЗ ФЕДЕРАЛЬНОГО БЮДЖЕТА БЮДЖЕТАМ СУБЪЕКТОВ РОССИЙСКОЙ ФЕДЕРАЦИИ </a:t>
            </a:r>
            <a:endParaRPr lang="en-US" sz="2000" b="1" dirty="0">
              <a:solidFill>
                <a:prstClr val="black"/>
              </a:solidFill>
              <a:latin typeface="Times New Roman" pitchFamily="18" charset="0"/>
              <a:cs typeface="Times New Roman" pitchFamily="18" charset="0"/>
            </a:endParaRPr>
          </a:p>
        </p:txBody>
      </p:sp>
      <p:sp>
        <p:nvSpPr>
          <p:cNvPr id="70" name="Прямоугольник 69"/>
          <p:cNvSpPr/>
          <p:nvPr/>
        </p:nvSpPr>
        <p:spPr>
          <a:xfrm>
            <a:off x="141986" y="2021796"/>
            <a:ext cx="12516011" cy="2793851"/>
          </a:xfrm>
          <a:prstGeom prst="rect">
            <a:avLst/>
          </a:prstGeom>
          <a:solidFill>
            <a:srgbClr val="DAE9F6"/>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91670" tIns="45831" rIns="91670" bIns="45831" rtlCol="0" anchor="t" anchorCtr="0"/>
          <a:lstStyle/>
          <a:p>
            <a:pPr marL="337774" indent="-337774" algn="just">
              <a:buFont typeface="Wingdings" panose="05000000000000000000" pitchFamily="2" charset="2"/>
              <a:buChar char="Ø"/>
            </a:pPr>
            <a:r>
              <a:rPr lang="ru-RU" sz="1500" i="1" dirty="0">
                <a:solidFill>
                  <a:schemeClr val="tx1"/>
                </a:solidFill>
                <a:cs typeface="Times New Roman" pitchFamily="18" charset="0"/>
              </a:rPr>
              <a:t>В 2017 году, в соответствии с частью 11 статьи 5 Федерального закона от 19.12.2016г. № 415-ФЗ «О федеральном бюджете на 2017 год и на плановый период 2018 и 2019 годов», ТОФК на основании обращения финансового органа субъекта Российской Федерации (муниципального образования) осуществляли казначейское сопровождение субсидий, предоставляемых из бюджетов субъектов Российской Федерации (местных бюджетов) юридическим лицам, крестьянским (фермерским) хозяйствам, индивидуальным предпринимателям, источником финансового обеспечения которых являлись субсидии сельскохозяйственным товаропроизводителям по поддержке отраслей промышленности и сельского хозяйства. </a:t>
            </a:r>
          </a:p>
          <a:p>
            <a:pPr algn="just"/>
            <a:endParaRPr lang="ru-RU" sz="800" i="1" dirty="0">
              <a:solidFill>
                <a:schemeClr val="tx1"/>
              </a:solidFill>
              <a:cs typeface="Times New Roman" pitchFamily="18" charset="0"/>
            </a:endParaRPr>
          </a:p>
          <a:p>
            <a:pPr marL="337774" indent="-337774" algn="just">
              <a:buFont typeface="Wingdings" panose="05000000000000000000" pitchFamily="2" charset="2"/>
              <a:buChar char="Ø"/>
            </a:pPr>
            <a:r>
              <a:rPr lang="ru-RU" sz="1500" i="1" dirty="0">
                <a:solidFill>
                  <a:schemeClr val="tx1"/>
                </a:solidFill>
              </a:rPr>
              <a:t>В 2018 году в соответствии с частью 8 статьи 5 Федерального закона от 5.12.2017г. № 362-ФЗ казначейскому сопровождению подлежат субсидии, предоставляемые из бюджетов субъектов РФ (местных бюджетов) юридическим лицам, крестьянским (фермерским) хозяйствам, индивидуальным предпринимателям, источником финансового обеспечения которых являются субсидии сельскохозяйственным товаропроизводителям по поддержке отраслей промышленности и сельского хозяйства на основании обращения финансового органа субъекта РФ (муниципального образования</a:t>
            </a:r>
            <a:r>
              <a:rPr lang="ru-RU" sz="1500" i="1" dirty="0">
                <a:solidFill>
                  <a:srgbClr val="5B9BD5">
                    <a:lumMod val="50000"/>
                  </a:srgbClr>
                </a:solidFill>
              </a:rPr>
              <a:t>) </a:t>
            </a:r>
            <a:endParaRPr lang="ru-RU" sz="1500" i="1" dirty="0">
              <a:solidFill>
                <a:prstClr val="black"/>
              </a:solidFill>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454915740"/>
              </p:ext>
            </p:extLst>
          </p:nvPr>
        </p:nvGraphicFramePr>
        <p:xfrm>
          <a:off x="144208" y="4907279"/>
          <a:ext cx="7716523" cy="4477051"/>
        </p:xfrm>
        <a:graphic>
          <a:graphicData uri="http://schemas.openxmlformats.org/drawingml/2006/table">
            <a:tbl>
              <a:tblPr>
                <a:effectLst>
                  <a:outerShdw blurRad="114300" dist="38100" dir="3000000" algn="tl" rotWithShape="0">
                    <a:prstClr val="black">
                      <a:alpha val="40000"/>
                    </a:prstClr>
                  </a:outerShdw>
                </a:effectLst>
              </a:tblPr>
              <a:tblGrid>
                <a:gridCol w="1244602"/>
                <a:gridCol w="942340"/>
                <a:gridCol w="563395"/>
                <a:gridCol w="832336"/>
                <a:gridCol w="678412"/>
                <a:gridCol w="1149134"/>
                <a:gridCol w="1141099"/>
                <a:gridCol w="1165205"/>
              </a:tblGrid>
              <a:tr h="991572">
                <a:tc rowSpan="3">
                  <a:txBody>
                    <a:bodyPr/>
                    <a:lstStyle/>
                    <a:p>
                      <a:pPr algn="ctr" fontAlgn="ctr"/>
                      <a:r>
                        <a:rPr lang="ru-RU" sz="1300" b="0" i="0" u="none" strike="noStrike" dirty="0">
                          <a:solidFill>
                            <a:schemeClr val="accent5">
                              <a:lumMod val="50000"/>
                            </a:schemeClr>
                          </a:solidFill>
                          <a:effectLst/>
                          <a:latin typeface="Times New Roman"/>
                        </a:rPr>
                        <a:t> </a:t>
                      </a:r>
                      <a:r>
                        <a:rPr lang="ru-RU" sz="1300" b="0" i="0" u="none" strike="noStrike" dirty="0" smtClean="0">
                          <a:solidFill>
                            <a:schemeClr val="accent5">
                              <a:lumMod val="50000"/>
                            </a:schemeClr>
                          </a:solidFill>
                          <a:effectLst/>
                          <a:latin typeface="Times New Roman"/>
                        </a:rPr>
                        <a:t>Наименование</a:t>
                      </a:r>
                      <a:endParaRPr lang="ru-RU" sz="1300" b="0"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rowSpan="3">
                  <a:txBody>
                    <a:bodyPr/>
                    <a:lstStyle/>
                    <a:p>
                      <a:pPr marL="0" marR="0" indent="0" algn="ctr" defTabSz="932608" rtl="0" eaLnBrk="1" fontAlgn="ctr" latinLnBrk="0" hangingPunct="1">
                        <a:lnSpc>
                          <a:spcPct val="100000"/>
                        </a:lnSpc>
                        <a:spcBef>
                          <a:spcPts val="0"/>
                        </a:spcBef>
                        <a:spcAft>
                          <a:spcPts val="0"/>
                        </a:spcAft>
                        <a:buClrTx/>
                        <a:buSzTx/>
                        <a:buFontTx/>
                        <a:buNone/>
                        <a:tabLst/>
                        <a:defRPr/>
                      </a:pPr>
                      <a:r>
                        <a:rPr lang="ru-RU" sz="1300" b="0" i="0" u="none" strike="noStrike" dirty="0" smtClean="0">
                          <a:solidFill>
                            <a:schemeClr val="accent5">
                              <a:lumMod val="50000"/>
                            </a:schemeClr>
                          </a:solidFill>
                          <a:effectLst/>
                          <a:latin typeface="Times New Roman"/>
                        </a:rPr>
                        <a:t> Количество субъектов Российской Федерации</a:t>
                      </a:r>
                      <a:endParaRPr lang="ru-RU" sz="1300" b="0" i="0" u="none" strike="noStrike" dirty="0">
                        <a:solidFill>
                          <a:schemeClr val="accent5">
                            <a:lumMod val="50000"/>
                          </a:schemeClr>
                        </a:solidFill>
                        <a:effectLst/>
                        <a:latin typeface="Times New Roman"/>
                      </a:endParaRPr>
                    </a:p>
                  </a:txBody>
                  <a:tcPr marL="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gridSpan="3">
                  <a:txBody>
                    <a:bodyPr/>
                    <a:lstStyle/>
                    <a:p>
                      <a:pPr algn="ctr" fontAlgn="ctr"/>
                      <a:r>
                        <a:rPr lang="ru-RU" sz="1300" b="0" i="0" u="none" strike="noStrike" dirty="0" smtClean="0">
                          <a:solidFill>
                            <a:schemeClr val="accent5">
                              <a:lumMod val="50000"/>
                            </a:schemeClr>
                          </a:solidFill>
                          <a:effectLst/>
                          <a:latin typeface="Times New Roman"/>
                        </a:rPr>
                        <a:t> Открыто </a:t>
                      </a:r>
                    </a:p>
                    <a:p>
                      <a:pPr algn="ctr" fontAlgn="ctr"/>
                      <a:r>
                        <a:rPr lang="ru-RU" sz="1300" b="0" i="0" u="none" strike="noStrike" dirty="0" smtClean="0">
                          <a:solidFill>
                            <a:schemeClr val="accent5">
                              <a:lumMod val="50000"/>
                            </a:schemeClr>
                          </a:solidFill>
                          <a:effectLst/>
                          <a:latin typeface="Times New Roman"/>
                        </a:rPr>
                        <a:t>лицевых счетов юридическим лицам – получателям</a:t>
                      </a:r>
                      <a:r>
                        <a:rPr lang="ru-RU" sz="1300" b="0" i="0" u="none" strike="noStrike" baseline="0" dirty="0" smtClean="0">
                          <a:solidFill>
                            <a:schemeClr val="accent5">
                              <a:lumMod val="50000"/>
                            </a:schemeClr>
                          </a:solidFill>
                          <a:effectLst/>
                          <a:latin typeface="Times New Roman"/>
                        </a:rPr>
                        <a:t> субсидий, ед.</a:t>
                      </a:r>
                      <a:endParaRPr lang="ru-RU" sz="1300" b="0"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hMerge="1">
                  <a:txBody>
                    <a:bodyPr/>
                    <a:lstStyle/>
                    <a:p>
                      <a:pPr algn="ctr" fontAlgn="ctr"/>
                      <a:endParaRPr lang="ru-RU" sz="12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gridSpan="3">
                  <a:txBody>
                    <a:bodyPr/>
                    <a:lstStyle/>
                    <a:p>
                      <a:pPr algn="ctr" fontAlgn="ctr"/>
                      <a:r>
                        <a:rPr lang="ru-RU" sz="1300" b="0" i="0" u="none" strike="noStrike" dirty="0" smtClean="0">
                          <a:solidFill>
                            <a:schemeClr val="accent5">
                              <a:lumMod val="50000"/>
                            </a:schemeClr>
                          </a:solidFill>
                          <a:effectLst/>
                          <a:latin typeface="Times New Roman"/>
                        </a:rPr>
                        <a:t> Субсидии сельскохозяйственным товаропроизводителям по поддержке отраслей промышленности и сельского хозяйства на лицевых счетах в ТОФК,</a:t>
                      </a:r>
                    </a:p>
                    <a:p>
                      <a:pPr algn="ctr" fontAlgn="ctr"/>
                      <a:r>
                        <a:rPr lang="ru-RU" sz="1300" b="0" i="0" u="none" strike="noStrike" dirty="0" smtClean="0">
                          <a:solidFill>
                            <a:schemeClr val="accent5">
                              <a:lumMod val="50000"/>
                            </a:schemeClr>
                          </a:solidFill>
                          <a:effectLst/>
                          <a:latin typeface="Times New Roman"/>
                        </a:rPr>
                        <a:t>млн. рублей</a:t>
                      </a:r>
                      <a:endParaRPr lang="ru-RU" sz="1300" b="0"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rowSpan="2" hMerge="1">
                  <a:txBody>
                    <a:bodyPr/>
                    <a:lstStyle/>
                    <a:p>
                      <a:pPr algn="ctr" fontAlgn="ctr"/>
                      <a:endParaRPr lang="ru-RU" sz="12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hMerge="1">
                  <a:txBody>
                    <a:bodyPr/>
                    <a:lstStyle/>
                    <a:p>
                      <a:pPr algn="ctr" fontAlgn="ctr"/>
                      <a:endParaRPr lang="ru-RU" sz="12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17997">
                <a:tc vMerge="1">
                  <a:txBody>
                    <a:bodyPr/>
                    <a:lstStyle/>
                    <a:p>
                      <a:endParaRPr lang="ru-RU"/>
                    </a:p>
                  </a:txBody>
                  <a:tcPr/>
                </a:tc>
                <a:tc vMerge="1">
                  <a:txBody>
                    <a:bodyPr/>
                    <a:lstStyle/>
                    <a:p>
                      <a:endParaRPr lang="ru-RU" dirty="0"/>
                    </a:p>
                  </a:txBody>
                  <a:tcPr/>
                </a:tc>
                <a:tc rowSpan="2">
                  <a:txBody>
                    <a:bodyPr/>
                    <a:lstStyle/>
                    <a:p>
                      <a:pPr algn="ctr" fontAlgn="ctr"/>
                      <a:r>
                        <a:rPr lang="ru-RU" sz="1300" b="0" i="0" u="none" strike="noStrike" dirty="0" smtClean="0">
                          <a:solidFill>
                            <a:schemeClr val="accent5">
                              <a:lumMod val="50000"/>
                            </a:schemeClr>
                          </a:solidFill>
                          <a:effectLst/>
                          <a:latin typeface="Times New Roman"/>
                        </a:rPr>
                        <a:t>Всего</a:t>
                      </a:r>
                      <a:endParaRPr lang="ru-RU" sz="1300" b="0" i="0" u="none" strike="noStrike" dirty="0">
                        <a:solidFill>
                          <a:schemeClr val="accent5">
                            <a:lumMod val="50000"/>
                          </a:schemeClr>
                        </a:solidFill>
                        <a:effectLst/>
                        <a:latin typeface="Times New Roman"/>
                      </a:endParaRPr>
                    </a:p>
                  </a:txBody>
                  <a:tcPr marL="0" marR="0" marT="50400" marB="5040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gridSpan="2">
                  <a:txBody>
                    <a:bodyPr/>
                    <a:lstStyle/>
                    <a:p>
                      <a:pPr algn="ctr" fontAlgn="ctr"/>
                      <a:r>
                        <a:rPr lang="ru-RU" sz="1300" b="0" i="0" u="none" strike="noStrike" dirty="0" smtClean="0">
                          <a:solidFill>
                            <a:schemeClr val="accent5">
                              <a:lumMod val="50000"/>
                            </a:schemeClr>
                          </a:solidFill>
                          <a:effectLst/>
                          <a:latin typeface="Times New Roman"/>
                        </a:rPr>
                        <a:t>в том числе</a:t>
                      </a:r>
                      <a:endParaRPr lang="ru-RU" sz="1300" b="0" i="0" u="none" strike="noStrike" dirty="0">
                        <a:solidFill>
                          <a:schemeClr val="accent5">
                            <a:lumMod val="50000"/>
                          </a:schemeClr>
                        </a:solidFill>
                        <a:effectLst/>
                        <a:latin typeface="Times New Roman"/>
                      </a:endParaRPr>
                    </a:p>
                  </a:txBody>
                  <a:tcPr marL="0" marR="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hMerge="1">
                  <a:txBody>
                    <a:bodyPr/>
                    <a:lstStyle/>
                    <a:p>
                      <a:pPr algn="ctr" fontAlgn="ctr"/>
                      <a:endParaRPr lang="ru-RU" sz="1000" b="1" i="0" u="none" strike="noStrike" dirty="0">
                        <a:solidFill>
                          <a:srgbClr val="000000"/>
                        </a:solidFill>
                        <a:effectLst/>
                        <a:latin typeface="Times New Roman"/>
                      </a:endParaRPr>
                    </a:p>
                  </a:txBody>
                  <a:tcPr marL="0" marR="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r>
              <a:tr h="893673">
                <a:tc vMerge="1">
                  <a:txBody>
                    <a:bodyPr/>
                    <a:lstStyle/>
                    <a:p>
                      <a:pPr algn="ctr" fontAlgn="ct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pPr marL="0" marR="0" indent="0" algn="ctr" defTabSz="932608" rtl="0" eaLnBrk="1" fontAlgn="ctr" latinLnBrk="0" hangingPunct="1">
                        <a:lnSpc>
                          <a:spcPct val="100000"/>
                        </a:lnSpc>
                        <a:spcBef>
                          <a:spcPts val="0"/>
                        </a:spcBef>
                        <a:spcAft>
                          <a:spcPts val="0"/>
                        </a:spcAft>
                        <a:buClrTx/>
                        <a:buSzTx/>
                        <a:buFontTx/>
                        <a:buNone/>
                        <a:tabLst/>
                        <a:defRPr/>
                      </a:pP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pPr algn="ctr" fontAlgn="ctr"/>
                      <a:endParaRPr lang="ru-RU" sz="1200" b="1" i="0" u="none" strike="noStrike" dirty="0">
                        <a:solidFill>
                          <a:srgbClr val="000000"/>
                        </a:solidFill>
                        <a:effectLst/>
                        <a:latin typeface="Times New Roman"/>
                      </a:endParaRPr>
                    </a:p>
                  </a:txBody>
                  <a:tcPr marL="0" marR="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1300" b="0" i="0" u="none" strike="noStrike" dirty="0" err="1" smtClean="0">
                          <a:solidFill>
                            <a:schemeClr val="accent5">
                              <a:lumMod val="50000"/>
                            </a:schemeClr>
                          </a:solidFill>
                          <a:effectLst/>
                          <a:latin typeface="Times New Roman"/>
                        </a:rPr>
                        <a:t>региональ-ного</a:t>
                      </a:r>
                      <a:r>
                        <a:rPr lang="ru-RU" sz="1300" b="0" i="0" u="none" strike="noStrike" dirty="0" smtClean="0">
                          <a:solidFill>
                            <a:schemeClr val="accent5">
                              <a:lumMod val="50000"/>
                            </a:schemeClr>
                          </a:solidFill>
                          <a:effectLst/>
                          <a:latin typeface="Times New Roman"/>
                        </a:rPr>
                        <a:t> уровня</a:t>
                      </a:r>
                      <a:endParaRPr lang="ru-RU" sz="1300" b="0" i="0" u="none" strike="noStrike" dirty="0">
                        <a:solidFill>
                          <a:schemeClr val="accent5">
                            <a:lumMod val="50000"/>
                          </a:schemeClr>
                        </a:solidFill>
                        <a:effectLst/>
                        <a:latin typeface="Times New Roman"/>
                      </a:endParaRPr>
                    </a:p>
                  </a:txBody>
                  <a:tcPr marL="0" marR="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300" b="0" i="0" u="none" strike="noStrike" dirty="0" err="1" smtClean="0">
                          <a:solidFill>
                            <a:schemeClr val="accent5">
                              <a:lumMod val="50000"/>
                            </a:schemeClr>
                          </a:solidFill>
                          <a:effectLst/>
                          <a:latin typeface="Times New Roman"/>
                        </a:rPr>
                        <a:t>муници-пального</a:t>
                      </a:r>
                      <a:r>
                        <a:rPr lang="ru-RU" sz="1300" b="0" i="0" u="none" strike="noStrike" dirty="0" smtClean="0">
                          <a:solidFill>
                            <a:schemeClr val="accent5">
                              <a:lumMod val="50000"/>
                            </a:schemeClr>
                          </a:solidFill>
                          <a:effectLst/>
                          <a:latin typeface="Times New Roman"/>
                        </a:rPr>
                        <a:t> уровня</a:t>
                      </a:r>
                      <a:endParaRPr lang="ru-RU" sz="1300" b="0" i="0" u="none" strike="noStrike" dirty="0">
                        <a:solidFill>
                          <a:schemeClr val="accent5">
                            <a:lumMod val="50000"/>
                          </a:schemeClr>
                        </a:solidFill>
                        <a:effectLst/>
                        <a:latin typeface="Times New Roman"/>
                      </a:endParaRPr>
                    </a:p>
                  </a:txBody>
                  <a:tcPr marL="0" marR="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300" b="0" i="0" u="none" strike="noStrike" dirty="0" smtClean="0">
                          <a:solidFill>
                            <a:schemeClr val="accent5">
                              <a:lumMod val="50000"/>
                            </a:schemeClr>
                          </a:solidFill>
                          <a:effectLst/>
                          <a:latin typeface="Times New Roman"/>
                        </a:rPr>
                        <a:t>Перечислено на л/с, открытые в ТОФК</a:t>
                      </a:r>
                      <a:endParaRPr lang="ru-RU" sz="1300" b="0"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300" b="0" i="0" u="none" strike="noStrike" dirty="0" smtClean="0">
                          <a:solidFill>
                            <a:schemeClr val="accent5">
                              <a:lumMod val="50000"/>
                            </a:schemeClr>
                          </a:solidFill>
                          <a:effectLst/>
                          <a:latin typeface="Times New Roman"/>
                        </a:rPr>
                        <a:t>Кассовый расход с л/с, открытых в ТОФК </a:t>
                      </a:r>
                      <a:endParaRPr lang="ru-RU" sz="1300" b="0"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300" b="0" i="0" u="none" strike="noStrike" dirty="0" smtClean="0">
                          <a:solidFill>
                            <a:schemeClr val="accent5">
                              <a:lumMod val="50000"/>
                            </a:schemeClr>
                          </a:solidFill>
                          <a:effectLst/>
                          <a:latin typeface="Times New Roman"/>
                        </a:rPr>
                        <a:t>Остаток</a:t>
                      </a:r>
                      <a:endParaRPr lang="ru-RU" sz="1300" b="0"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r>
              <a:tr h="704088">
                <a:tc>
                  <a:txBody>
                    <a:bodyPr/>
                    <a:lstStyle/>
                    <a:p>
                      <a:pPr algn="ctr" fontAlgn="b"/>
                      <a:r>
                        <a:rPr lang="ru-RU" sz="1300" b="1" i="0" u="none" strike="noStrike" dirty="0" smtClean="0">
                          <a:solidFill>
                            <a:schemeClr val="accent5">
                              <a:lumMod val="50000"/>
                            </a:schemeClr>
                          </a:solidFill>
                          <a:effectLst/>
                          <a:latin typeface="Times New Roman"/>
                        </a:rPr>
                        <a:t>По состоянию </a:t>
                      </a:r>
                    </a:p>
                    <a:p>
                      <a:pPr algn="ctr" fontAlgn="b"/>
                      <a:r>
                        <a:rPr lang="ru-RU" sz="1300" b="1" i="0" u="none" strike="noStrike" dirty="0" smtClean="0">
                          <a:solidFill>
                            <a:schemeClr val="accent5">
                              <a:lumMod val="50000"/>
                            </a:schemeClr>
                          </a:solidFill>
                          <a:effectLst/>
                          <a:latin typeface="Times New Roman"/>
                        </a:rPr>
                        <a:t>на 1 января </a:t>
                      </a:r>
                    </a:p>
                    <a:p>
                      <a:pPr algn="ctr" fontAlgn="b"/>
                      <a:r>
                        <a:rPr lang="ru-RU" sz="1300" b="1" i="0" u="none" strike="noStrike" dirty="0" smtClean="0">
                          <a:solidFill>
                            <a:schemeClr val="accent5">
                              <a:lumMod val="50000"/>
                            </a:schemeClr>
                          </a:solidFill>
                          <a:effectLst/>
                          <a:latin typeface="Times New Roman"/>
                        </a:rPr>
                        <a:t>2018 года</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62</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4 847</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4 476</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371</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11 774,09</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7 983,55</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c>
                  <a:txBody>
                    <a:bodyPr/>
                    <a:lstStyle/>
                    <a:p>
                      <a:pPr algn="ctr" fontAlgn="b"/>
                      <a:r>
                        <a:rPr lang="ru-RU" sz="1300" b="1" i="0" u="none" strike="noStrike" dirty="0" smtClean="0">
                          <a:solidFill>
                            <a:schemeClr val="accent5">
                              <a:lumMod val="50000"/>
                            </a:schemeClr>
                          </a:solidFill>
                          <a:effectLst/>
                          <a:latin typeface="Times New Roman"/>
                        </a:rPr>
                        <a:t>3 790,54</a:t>
                      </a:r>
                      <a:endParaRPr lang="ru-RU" sz="1300" b="1" i="0" u="none" strike="noStrike" dirty="0">
                        <a:solidFill>
                          <a:schemeClr val="accent5">
                            <a:lumMod val="50000"/>
                          </a:schemeClr>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alpha val="71000"/>
                      </a:srgbClr>
                    </a:solidFill>
                  </a:tcPr>
                </a:tc>
              </a:tr>
              <a:tr h="1569721">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По состоянию </a:t>
                      </a:r>
                    </a:p>
                    <a:p>
                      <a:pPr algn="ctr" fontAlgn="b"/>
                      <a:r>
                        <a:rPr lang="ru-RU" sz="1300" b="1" i="0" u="none" strike="noStrike" kern="1200" dirty="0" smtClean="0">
                          <a:solidFill>
                            <a:schemeClr val="accent5">
                              <a:lumMod val="50000"/>
                            </a:schemeClr>
                          </a:solidFill>
                          <a:effectLst/>
                          <a:latin typeface="Times New Roman"/>
                          <a:ea typeface="+mn-ea"/>
                          <a:cs typeface="+mn-cs"/>
                        </a:rPr>
                        <a:t>на </a:t>
                      </a:r>
                      <a:endParaRPr lang="ru-RU" sz="1300" b="1" i="0" u="none" strike="noStrike" kern="1200" dirty="0" smtClean="0">
                        <a:solidFill>
                          <a:schemeClr val="accent5">
                            <a:lumMod val="50000"/>
                          </a:schemeClr>
                        </a:solidFill>
                        <a:effectLst/>
                        <a:latin typeface="Times New Roman"/>
                        <a:ea typeface="+mn-ea"/>
                        <a:cs typeface="+mn-cs"/>
                      </a:endParaRPr>
                    </a:p>
                    <a:p>
                      <a:pPr algn="ctr" fontAlgn="b"/>
                      <a:r>
                        <a:rPr lang="ru-RU" sz="1300" b="1" i="0" u="none" strike="noStrike" kern="1200" dirty="0" smtClean="0">
                          <a:solidFill>
                            <a:srgbClr val="FF0000"/>
                          </a:solidFill>
                          <a:effectLst/>
                          <a:latin typeface="Times New Roman"/>
                          <a:ea typeface="+mn-ea"/>
                          <a:cs typeface="+mn-cs"/>
                        </a:rPr>
                        <a:t>10 </a:t>
                      </a:r>
                      <a:r>
                        <a:rPr lang="ru-RU" sz="1300" b="1" i="0" u="none" strike="noStrike" kern="1200" dirty="0" smtClean="0">
                          <a:solidFill>
                            <a:srgbClr val="FF0000"/>
                          </a:solidFill>
                          <a:effectLst/>
                          <a:latin typeface="Times New Roman"/>
                          <a:ea typeface="+mn-ea"/>
                          <a:cs typeface="+mn-cs"/>
                        </a:rPr>
                        <a:t>сентября</a:t>
                      </a:r>
                    </a:p>
                    <a:p>
                      <a:pPr algn="ctr" fontAlgn="b"/>
                      <a:r>
                        <a:rPr lang="ru-RU" sz="1300" b="1" i="0" u="none" strike="noStrike" kern="1200" dirty="0" smtClean="0">
                          <a:solidFill>
                            <a:srgbClr val="FF0000"/>
                          </a:solidFill>
                          <a:effectLst/>
                          <a:latin typeface="Times New Roman"/>
                          <a:ea typeface="+mn-ea"/>
                          <a:cs typeface="+mn-cs"/>
                        </a:rPr>
                        <a:t>2018 года</a:t>
                      </a:r>
                      <a:endParaRPr lang="ru-RU" sz="1300" b="1"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rgbClr val="FF0000"/>
                          </a:solidFill>
                          <a:effectLst/>
                          <a:latin typeface="Times New Roman"/>
                          <a:ea typeface="+mn-ea"/>
                          <a:cs typeface="+mn-cs"/>
                        </a:rPr>
                        <a:t>71</a:t>
                      </a:r>
                    </a:p>
                    <a:p>
                      <a:pPr algn="ctr" fontAlgn="b"/>
                      <a:r>
                        <a:rPr lang="ru-RU" sz="800" b="1" i="0" u="none" strike="noStrike" kern="1200" dirty="0" smtClean="0">
                          <a:solidFill>
                            <a:srgbClr val="FF0000"/>
                          </a:solidFill>
                          <a:effectLst/>
                          <a:latin typeface="Times New Roman"/>
                          <a:ea typeface="+mn-ea"/>
                          <a:cs typeface="+mn-cs"/>
                        </a:rPr>
                        <a:t>(104 обращения финансовых</a:t>
                      </a:r>
                      <a:r>
                        <a:rPr lang="ru-RU" sz="800" b="1" i="0" u="none" strike="noStrike" kern="1200" baseline="0" dirty="0" smtClean="0">
                          <a:solidFill>
                            <a:srgbClr val="FF0000"/>
                          </a:solidFill>
                          <a:effectLst/>
                          <a:latin typeface="Times New Roman"/>
                          <a:ea typeface="+mn-ea"/>
                          <a:cs typeface="+mn-cs"/>
                        </a:rPr>
                        <a:t> органов субъектов (муниципальных </a:t>
                      </a:r>
                      <a:r>
                        <a:rPr lang="ru-RU" sz="800" b="1" i="0" u="none" strike="noStrike" kern="1200" baseline="0" dirty="0" smtClean="0">
                          <a:solidFill>
                            <a:srgbClr val="FF0000"/>
                          </a:solidFill>
                          <a:effectLst/>
                          <a:latin typeface="Times New Roman"/>
                          <a:ea typeface="+mn-ea"/>
                          <a:cs typeface="+mn-cs"/>
                        </a:rPr>
                        <a:t>образований)</a:t>
                      </a:r>
                      <a:endParaRPr lang="ru-RU" sz="800" b="1"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5 601</a:t>
                      </a:r>
                      <a:endParaRPr lang="ru-RU" sz="13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5 483</a:t>
                      </a:r>
                      <a:endParaRPr lang="ru-RU" sz="13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118</a:t>
                      </a:r>
                      <a:endParaRPr lang="ru-RU" sz="13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14 853,16</a:t>
                      </a:r>
                      <a:endParaRPr lang="ru-RU" sz="13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7 054,28</a:t>
                      </a:r>
                      <a:endParaRPr lang="ru-RU" sz="13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300" b="1" i="0" u="none" strike="noStrike" kern="1200" dirty="0" smtClean="0">
                          <a:solidFill>
                            <a:schemeClr val="accent5">
                              <a:lumMod val="50000"/>
                            </a:schemeClr>
                          </a:solidFill>
                          <a:effectLst/>
                          <a:latin typeface="Times New Roman"/>
                          <a:ea typeface="+mn-ea"/>
                          <a:cs typeface="+mn-cs"/>
                        </a:rPr>
                        <a:t>7 798,88</a:t>
                      </a:r>
                      <a:endParaRPr lang="ru-RU" sz="13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24" name="Загнутый угол 23"/>
          <p:cNvSpPr/>
          <p:nvPr/>
        </p:nvSpPr>
        <p:spPr>
          <a:xfrm>
            <a:off x="8156634" y="5837273"/>
            <a:ext cx="4357889" cy="2881424"/>
          </a:xfrm>
          <a:prstGeom prst="foldedCorner">
            <a:avLst/>
          </a:prstGeom>
          <a:solidFill>
            <a:srgbClr val="F8CBAD">
              <a:alpha val="73000"/>
            </a:srgbClr>
          </a:solidFill>
          <a:ln>
            <a:solidFill>
              <a:srgbClr val="C00000"/>
            </a:solid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ru-RU" altLang="ru-RU" sz="1300" b="1" dirty="0">
              <a:solidFill>
                <a:prstClr val="black">
                  <a:lumMod val="95000"/>
                  <a:lumOff val="5000"/>
                </a:prstClr>
              </a:solidFill>
            </a:endParaRPr>
          </a:p>
          <a:p>
            <a:pPr algn="ctr"/>
            <a:endParaRPr lang="ru-RU" altLang="ru-RU" sz="1300" b="1" dirty="0">
              <a:solidFill>
                <a:prstClr val="black">
                  <a:lumMod val="95000"/>
                  <a:lumOff val="5000"/>
                </a:prstClr>
              </a:solidFill>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a:t>
            </a: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КАЗНАЧЕЙСКОГО СОПРОВОЖДЕНИЯ</a:t>
            </a:r>
          </a:p>
          <a:p>
            <a:pPr algn="ctr"/>
            <a:endParaRPr lang="ru-RU" altLang="ru-RU" sz="1600" b="1" dirty="0">
              <a:solidFill>
                <a:prstClr val="black">
                  <a:lumMod val="95000"/>
                  <a:lumOff val="5000"/>
                </a:prstClr>
              </a:solidFill>
            </a:endParaRPr>
          </a:p>
          <a:p>
            <a:pPr algn="ctr"/>
            <a:r>
              <a:rPr lang="ru-RU" sz="1600" dirty="0">
                <a:solidFill>
                  <a:schemeClr val="tx1"/>
                </a:solidFill>
                <a:latin typeface="Times New Roman" panose="02020603050405020304" pitchFamily="18" charset="0"/>
                <a:cs typeface="Times New Roman" panose="02020603050405020304" pitchFamily="18" charset="0"/>
              </a:rPr>
              <a:t>Казначейское сопровождение субсидий, предоставляемых из бюджетов субъектов РФ </a:t>
            </a:r>
          </a:p>
          <a:p>
            <a:pPr algn="ctr"/>
            <a:r>
              <a:rPr lang="ru-RU" sz="1600" dirty="0">
                <a:solidFill>
                  <a:schemeClr val="tx1"/>
                </a:solidFill>
                <a:latin typeface="Times New Roman" panose="02020603050405020304" pitchFamily="18" charset="0"/>
                <a:cs typeface="Times New Roman" panose="02020603050405020304" pitchFamily="18" charset="0"/>
              </a:rPr>
              <a:t>(местных бюджетов) сельскохозяйственным товаропроизводителям </a:t>
            </a:r>
            <a:r>
              <a:rPr lang="ru-RU" sz="1600" b="1" dirty="0">
                <a:solidFill>
                  <a:schemeClr val="tx1"/>
                </a:solidFill>
                <a:latin typeface="Times New Roman" panose="02020603050405020304" pitchFamily="18" charset="0"/>
                <a:cs typeface="Times New Roman" panose="02020603050405020304" pitchFamily="18" charset="0"/>
              </a:rPr>
              <a:t>на основании обращения финансового органа </a:t>
            </a:r>
            <a:r>
              <a:rPr lang="ru-RU" sz="1600" dirty="0">
                <a:solidFill>
                  <a:schemeClr val="tx1"/>
                </a:solidFill>
                <a:latin typeface="Times New Roman" panose="02020603050405020304" pitchFamily="18" charset="0"/>
                <a:cs typeface="Times New Roman" panose="02020603050405020304" pitchFamily="18" charset="0"/>
              </a:rPr>
              <a:t>субъекта РФ </a:t>
            </a:r>
          </a:p>
          <a:p>
            <a:pPr algn="ctr"/>
            <a:r>
              <a:rPr lang="ru-RU" sz="1600" dirty="0">
                <a:solidFill>
                  <a:schemeClr val="tx1"/>
                </a:solidFill>
                <a:latin typeface="Times New Roman" panose="02020603050405020304" pitchFamily="18" charset="0"/>
                <a:cs typeface="Times New Roman" panose="02020603050405020304" pitchFamily="18" charset="0"/>
              </a:rPr>
              <a:t>(муниципального образования)</a:t>
            </a:r>
            <a:endParaRPr lang="ru-RU" altLang="ru-RU" sz="1600" dirty="0">
              <a:solidFill>
                <a:schemeClr val="tx1"/>
              </a:solidFill>
              <a:latin typeface="Times New Roman" panose="02020603050405020304" pitchFamily="18" charset="0"/>
              <a:cs typeface="Times New Roman" panose="02020603050405020304" pitchFamily="18" charset="0"/>
            </a:endParaRPr>
          </a:p>
        </p:txBody>
      </p:sp>
      <p:cxnSp>
        <p:nvCxnSpPr>
          <p:cNvPr id="11" name="Прямая соединительная линия 10"/>
          <p:cNvCxnSpPr/>
          <p:nvPr/>
        </p:nvCxnSpPr>
        <p:spPr>
          <a:xfrm>
            <a:off x="8282766" y="6682628"/>
            <a:ext cx="4125432"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205582" y="1315284"/>
            <a:ext cx="12516011" cy="527933"/>
          </a:xfrm>
          <a:prstGeom prst="rect">
            <a:avLst/>
          </a:prstGeom>
          <a:noFill/>
          <a:ln w="19050">
            <a:noFill/>
          </a:ln>
          <a:effectLst>
            <a:outerShdw blurRad="50800" dist="38100" dir="2700000" sx="1000" sy="1000" algn="tl"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ru-RU" sz="2000" i="1" dirty="0">
                <a:solidFill>
                  <a:prstClr val="black"/>
                </a:solidFill>
                <a:latin typeface="Times New Roman" panose="02020603050405020304" pitchFamily="18" charset="0"/>
                <a:cs typeface="Times New Roman" panose="02020603050405020304" pitchFamily="18" charset="0"/>
              </a:rPr>
              <a:t>Субсидии сельскохозяйственным товаропроизводителям из бюджета субъекта </a:t>
            </a:r>
            <a:r>
              <a:rPr lang="ru-RU" sz="2000" i="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2000" i="1" dirty="0">
                <a:solidFill>
                  <a:prstClr val="black"/>
                </a:solidFill>
                <a:latin typeface="Times New Roman" panose="02020603050405020304" pitchFamily="18" charset="0"/>
                <a:cs typeface="Times New Roman" panose="02020603050405020304" pitchFamily="18" charset="0"/>
              </a:rPr>
              <a:t>(местного бюджета)</a:t>
            </a:r>
          </a:p>
        </p:txBody>
      </p:sp>
      <p:sp>
        <p:nvSpPr>
          <p:cNvPr id="10" name="Номер слайда 3"/>
          <p:cNvSpPr txBox="1">
            <a:spLocks/>
          </p:cNvSpPr>
          <p:nvPr/>
        </p:nvSpPr>
        <p:spPr>
          <a:xfrm>
            <a:off x="9921243" y="9249924"/>
            <a:ext cx="2880360" cy="511175"/>
          </a:xfrm>
          <a:prstGeom prst="rect">
            <a:avLst/>
          </a:prstGeom>
        </p:spPr>
        <p:txBody>
          <a:bodyPr vert="horz" lIns="107802" tIns="53909" rIns="107802" bIns="53909"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fld id="{47EA9584-6FC9-446B-89E9-C9D48C4D1663}" type="slidenum">
              <a:rPr lang="ru-RU" sz="1400">
                <a:solidFill>
                  <a:prstClr val="black">
                    <a:tint val="75000"/>
                  </a:prstClr>
                </a:solidFill>
              </a:rPr>
              <a:pPr>
                <a:defRPr/>
              </a:pPr>
              <a:t>18</a:t>
            </a:fld>
            <a:endParaRPr lang="ru-RU" sz="1400" dirty="0">
              <a:solidFill>
                <a:prstClr val="black">
                  <a:tint val="75000"/>
                </a:prstClr>
              </a:solidFill>
            </a:endParaRPr>
          </a:p>
        </p:txBody>
      </p:sp>
    </p:spTree>
    <p:extLst>
      <p:ext uri="{BB962C8B-B14F-4D97-AF65-F5344CB8AC3E}">
        <p14:creationId xmlns:p14="http://schemas.microsoft.com/office/powerpoint/2010/main" val="5465711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Скругленный прямоугольник 54"/>
          <p:cNvSpPr/>
          <p:nvPr/>
        </p:nvSpPr>
        <p:spPr>
          <a:xfrm>
            <a:off x="138223" y="1020725"/>
            <a:ext cx="12365665" cy="887606"/>
          </a:xfrm>
          <a:prstGeom prst="roundRect">
            <a:avLst/>
          </a:prstGeom>
          <a:noFill/>
          <a:ln>
            <a:noFill/>
          </a:ln>
          <a:effectLst>
            <a:innerShdw blurRad="63500" dist="50800" dir="10800000">
              <a:prstClr val="black">
                <a:alpha val="50000"/>
              </a:prstClr>
            </a:innerShdw>
          </a:effectLst>
          <a:scene3d>
            <a:camera prst="orthographicFront"/>
            <a:lightRig rig="threePt" dir="t"/>
          </a:scene3d>
          <a:sp3d>
            <a:bevelT w="114300" prst="artDeco"/>
          </a:sp3d>
        </p:spPr>
        <p:style>
          <a:lnRef idx="1">
            <a:schemeClr val="accent3"/>
          </a:lnRef>
          <a:fillRef idx="1001">
            <a:schemeClr val="lt2"/>
          </a:fillRef>
          <a:effectRef idx="1">
            <a:schemeClr val="accent3"/>
          </a:effectRef>
          <a:fontRef idx="minor">
            <a:schemeClr val="dk1"/>
          </a:fontRef>
        </p:style>
        <p:txBody>
          <a:bodyPr lIns="92972" tIns="46491" rIns="92972" bIns="46491" rtlCol="0" anchor="ctr"/>
          <a:lstStyle/>
          <a:p>
            <a:pPr algn="ctr" eaLnBrk="0" hangingPunct="0">
              <a:lnSpc>
                <a:spcPct val="90000"/>
              </a:lnSpc>
            </a:pPr>
            <a:r>
              <a:rPr lang="ru-RU" sz="2000" b="1" dirty="0">
                <a:solidFill>
                  <a:prstClr val="black"/>
                </a:solidFill>
                <a:latin typeface="Times New Roman" pitchFamily="18" charset="0"/>
                <a:cs typeface="Times New Roman" pitchFamily="18" charset="0"/>
              </a:rPr>
              <a:t>РЕЕСТР КОНЕЧНЫХ ПОЛУЧАТЕЛЕЙ СУБСИДИЙ, </a:t>
            </a:r>
            <a:endParaRPr lang="ru-RU" sz="2000" b="1" dirty="0" smtClean="0">
              <a:solidFill>
                <a:prstClr val="black"/>
              </a:solidFill>
              <a:latin typeface="Times New Roman" pitchFamily="18" charset="0"/>
              <a:cs typeface="Times New Roman" pitchFamily="18" charset="0"/>
            </a:endParaRPr>
          </a:p>
          <a:p>
            <a:pPr algn="ctr" eaLnBrk="0" hangingPunct="0">
              <a:lnSpc>
                <a:spcPct val="90000"/>
              </a:lnSpc>
            </a:pPr>
            <a:r>
              <a:rPr lang="ru-RU" sz="2000" b="1" dirty="0" smtClean="0">
                <a:solidFill>
                  <a:prstClr val="black"/>
                </a:solidFill>
                <a:latin typeface="Times New Roman" pitchFamily="18" charset="0"/>
                <a:cs typeface="Times New Roman" pitchFamily="18" charset="0"/>
              </a:rPr>
              <a:t>ВЗНОСОВ </a:t>
            </a:r>
            <a:r>
              <a:rPr lang="ru-RU" sz="2000" b="1" dirty="0">
                <a:solidFill>
                  <a:prstClr val="black"/>
                </a:solidFill>
                <a:latin typeface="Times New Roman" pitchFamily="18" charset="0"/>
                <a:cs typeface="Times New Roman" pitchFamily="18" charset="0"/>
              </a:rPr>
              <a:t>В УСТАВНЫЙ (СКЛАДОЧНЫЙ) КАПИТАЛ</a:t>
            </a:r>
          </a:p>
          <a:p>
            <a:pPr algn="r"/>
            <a:endParaRPr lang="ru-RU" b="1" dirty="0">
              <a:solidFill>
                <a:srgbClr val="002060"/>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983864928"/>
              </p:ext>
            </p:extLst>
          </p:nvPr>
        </p:nvGraphicFramePr>
        <p:xfrm>
          <a:off x="188530" y="2498152"/>
          <a:ext cx="12399708" cy="5155225"/>
        </p:xfrm>
        <a:graphic>
          <a:graphicData uri="http://schemas.openxmlformats.org/drawingml/2006/table">
            <a:tbl>
              <a:tblPr firstRow="1" bandRow="1">
                <a:tableStyleId>{5C22544A-7EE6-4342-B048-85BDC9FD1C3A}</a:tableStyleId>
              </a:tblPr>
              <a:tblGrid>
                <a:gridCol w="1229847"/>
                <a:gridCol w="1005846"/>
                <a:gridCol w="659219"/>
                <a:gridCol w="1424763"/>
                <a:gridCol w="1339702"/>
                <a:gridCol w="1020726"/>
                <a:gridCol w="627320"/>
                <a:gridCol w="999461"/>
                <a:gridCol w="988828"/>
                <a:gridCol w="1063256"/>
                <a:gridCol w="967562"/>
                <a:gridCol w="1073178"/>
              </a:tblGrid>
              <a:tr h="1042416">
                <a:tc gridSpan="4">
                  <a:txBody>
                    <a:bodyPr/>
                    <a:lstStyle/>
                    <a:p>
                      <a:pPr algn="ctr"/>
                      <a:r>
                        <a:rPr lang="ru-RU" sz="1800" b="1" kern="1200" dirty="0" smtClean="0">
                          <a:solidFill>
                            <a:schemeClr val="tx1"/>
                          </a:solidFill>
                          <a:latin typeface="Times New Roman" panose="02020603050405020304" pitchFamily="18" charset="0"/>
                          <a:ea typeface="+mn-ea"/>
                          <a:cs typeface="Times New Roman" panose="02020603050405020304" pitchFamily="18" charset="0"/>
                        </a:rPr>
                        <a:t>Главные распорядители  </a:t>
                      </a:r>
                      <a:endParaRPr lang="ru-RU" sz="1800" b="1" kern="1200" dirty="0" smtClean="0">
                        <a:solidFill>
                          <a:schemeClr val="tx1"/>
                        </a:solidFill>
                        <a:latin typeface="Times New Roman" panose="02020603050405020304" pitchFamily="18" charset="0"/>
                        <a:ea typeface="+mn-ea"/>
                        <a:cs typeface="Times New Roman" panose="02020603050405020304" pitchFamily="18" charset="0"/>
                      </a:endParaRPr>
                    </a:p>
                    <a:p>
                      <a:pPr algn="ctr"/>
                      <a:r>
                        <a:rPr lang="ru-RU" sz="1800" b="1" kern="1200" dirty="0" smtClean="0">
                          <a:solidFill>
                            <a:schemeClr val="tx1"/>
                          </a:solidFill>
                          <a:latin typeface="Times New Roman" panose="02020603050405020304" pitchFamily="18" charset="0"/>
                          <a:ea typeface="+mn-ea"/>
                          <a:cs typeface="Times New Roman" panose="02020603050405020304" pitchFamily="18" charset="0"/>
                        </a:rPr>
                        <a:t>бюджетных </a:t>
                      </a:r>
                      <a:r>
                        <a:rPr lang="ru-RU" sz="1800" b="1" kern="1200" dirty="0" smtClean="0">
                          <a:solidFill>
                            <a:schemeClr val="tx1"/>
                          </a:solidFill>
                          <a:latin typeface="Times New Roman" panose="02020603050405020304" pitchFamily="18" charset="0"/>
                          <a:ea typeface="+mn-ea"/>
                          <a:cs typeface="Times New Roman" panose="02020603050405020304" pitchFamily="18" charset="0"/>
                        </a:rPr>
                        <a:t>средств </a:t>
                      </a:r>
                    </a:p>
                    <a:p>
                      <a:pPr algn="ctr"/>
                      <a:r>
                        <a:rPr lang="ru-RU" sz="1800" b="1" kern="1200" dirty="0" smtClean="0">
                          <a:solidFill>
                            <a:schemeClr val="tx1"/>
                          </a:solidFill>
                          <a:latin typeface="Times New Roman" panose="02020603050405020304" pitchFamily="18" charset="0"/>
                          <a:ea typeface="+mn-ea"/>
                          <a:cs typeface="Times New Roman" panose="02020603050405020304" pitchFamily="18" charset="0"/>
                        </a:rPr>
                        <a:t>(информационная система)</a:t>
                      </a:r>
                      <a:endParaRPr lang="ru-RU" sz="18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gridSpan="8">
                  <a:txBody>
                    <a:bodyPr/>
                    <a:lstStyle/>
                    <a:p>
                      <a:pPr algn="ctr"/>
                      <a:endParaRPr lang="ru-RU" sz="1800" b="1" kern="1200" dirty="0" smtClean="0">
                        <a:solidFill>
                          <a:schemeClr val="tx1"/>
                        </a:solidFill>
                        <a:latin typeface="Times New Roman" panose="02020603050405020304" pitchFamily="18" charset="0"/>
                        <a:ea typeface="+mn-ea"/>
                        <a:cs typeface="Times New Roman" panose="02020603050405020304" pitchFamily="18" charset="0"/>
                      </a:endParaRPr>
                    </a:p>
                    <a:p>
                      <a:pPr algn="ctr"/>
                      <a:r>
                        <a:rPr lang="ru-RU" sz="1800" b="1" kern="1200" dirty="0" smtClean="0">
                          <a:solidFill>
                            <a:schemeClr val="tx1"/>
                          </a:solidFill>
                          <a:latin typeface="Times New Roman" panose="02020603050405020304" pitchFamily="18" charset="0"/>
                          <a:ea typeface="+mn-ea"/>
                          <a:cs typeface="Times New Roman" panose="02020603050405020304" pitchFamily="18" charset="0"/>
                        </a:rPr>
                        <a:t>Федеральное </a:t>
                      </a:r>
                      <a:r>
                        <a:rPr lang="ru-RU" sz="1800" b="1" kern="1200" dirty="0" smtClean="0">
                          <a:solidFill>
                            <a:schemeClr val="tx1"/>
                          </a:solidFill>
                          <a:latin typeface="Times New Roman" panose="02020603050405020304" pitchFamily="18" charset="0"/>
                          <a:ea typeface="+mn-ea"/>
                          <a:cs typeface="Times New Roman" panose="02020603050405020304" pitchFamily="18" charset="0"/>
                        </a:rPr>
                        <a:t>казначейство </a:t>
                      </a:r>
                    </a:p>
                    <a:p>
                      <a:pPr algn="ctr"/>
                      <a:r>
                        <a:rPr lang="ru-RU" sz="1800" b="1" kern="1200" dirty="0" smtClean="0">
                          <a:solidFill>
                            <a:schemeClr val="tx1"/>
                          </a:solidFill>
                          <a:latin typeface="Times New Roman" panose="02020603050405020304" pitchFamily="18" charset="0"/>
                          <a:ea typeface="+mn-ea"/>
                          <a:cs typeface="Times New Roman" panose="02020603050405020304" pitchFamily="18" charset="0"/>
                        </a:rPr>
                        <a:t>(ГИИС</a:t>
                      </a:r>
                      <a:r>
                        <a:rPr lang="ru-RU" sz="1800" b="1" kern="1200" baseline="0" dirty="0" smtClean="0">
                          <a:solidFill>
                            <a:schemeClr val="tx1"/>
                          </a:solidFill>
                          <a:latin typeface="Times New Roman" panose="02020603050405020304" pitchFamily="18" charset="0"/>
                          <a:ea typeface="+mn-ea"/>
                          <a:cs typeface="Times New Roman" panose="02020603050405020304" pitchFamily="18" charset="0"/>
                        </a:rPr>
                        <a:t> «Электронный бюджет)</a:t>
                      </a:r>
                      <a:endParaRPr lang="ru-RU" sz="18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497B0"/>
                    </a:solidFill>
                  </a:tcPr>
                </a:tc>
                <a:tc hMerge="1">
                  <a:txBody>
                    <a:bodyPr/>
                    <a:lstStyle/>
                    <a:p>
                      <a:pPr algn="ctr"/>
                      <a:endParaRPr lang="ru-RU" sz="1000" b="1" kern="1200" dirty="0">
                        <a:solidFill>
                          <a:schemeClr val="bg1"/>
                        </a:solidFill>
                        <a:latin typeface="Times New Roman" panose="02020603050405020304" pitchFamily="18" charset="0"/>
                        <a:ea typeface="+mn-ea"/>
                        <a:cs typeface="Times New Roman" panose="02020603050405020304" pitchFamily="18" charset="0"/>
                      </a:endParaRPr>
                    </a:p>
                  </a:txBody>
                  <a:tcPr marL="91441" marR="91441">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8497B0"/>
                    </a:solidFill>
                  </a:tcPr>
                </a:tc>
              </a:tr>
              <a:tr h="583692">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Личный </a:t>
                      </a: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кабинет</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заявителя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(потенциального получателя субсидии)</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a:t>
                      </a:r>
                    </a:p>
                    <a:p>
                      <a:pPr marL="0" marR="0" lvl="0" indent="0" algn="ctr" defTabSz="790849" rtl="0" eaLnBrk="1" fontAlgn="auto" latinLnBrk="0" hangingPunct="1">
                        <a:lnSpc>
                          <a:spcPct val="115000"/>
                        </a:lnSpc>
                        <a:spcBef>
                          <a:spcPts val="0"/>
                        </a:spcBef>
                        <a:spcAft>
                          <a:spcPts val="0"/>
                        </a:spcAft>
                        <a:buClrTx/>
                        <a:buSzTx/>
                        <a:buFontTx/>
                        <a:buNone/>
                        <a:tabLst/>
                        <a:defRPr/>
                      </a:pPr>
                      <a:endParaRPr lang="ru-RU" sz="1200" b="1" kern="1200" noProof="0" dirty="0" smtClean="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Критерии отбора</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Отбор</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Вид поддержки (субсидия</a:t>
                      </a:r>
                      <a:r>
                        <a:rPr lang="ru-RU" sz="1200" b="1" kern="1200" dirty="0" smtClean="0">
                          <a:solidFill>
                            <a:schemeClr val="tx1"/>
                          </a:solidFill>
                          <a:latin typeface="Times New Roman" panose="02020603050405020304" pitchFamily="18" charset="0"/>
                          <a:ea typeface="+mn-ea"/>
                          <a:cs typeface="Times New Roman" panose="02020603050405020304" pitchFamily="18" charset="0"/>
                        </a:rPr>
                        <a:t>, </a:t>
                      </a:r>
                      <a:r>
                        <a:rPr lang="ru-RU" sz="1200" b="1" kern="1200" dirty="0" smtClean="0">
                          <a:solidFill>
                            <a:schemeClr val="tx1"/>
                          </a:solidFill>
                          <a:latin typeface="Times New Roman" panose="02020603050405020304" pitchFamily="18" charset="0"/>
                          <a:ea typeface="+mn-ea"/>
                          <a:cs typeface="Times New Roman" panose="02020603050405020304" pitchFamily="18" charset="0"/>
                        </a:rPr>
                        <a:t>взнос) </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Вид поддержки </a:t>
                      </a:r>
                      <a:r>
                        <a:rPr lang="ru-RU" sz="1200" b="1" kern="1200" dirty="0" smtClean="0">
                          <a:solidFill>
                            <a:schemeClr val="tx1"/>
                          </a:solidFill>
                          <a:latin typeface="Times New Roman" panose="02020603050405020304" pitchFamily="18" charset="0"/>
                          <a:ea typeface="+mn-ea"/>
                          <a:cs typeface="Times New Roman" panose="02020603050405020304" pitchFamily="18" charset="0"/>
                        </a:rPr>
                        <a:t>(субсидия, </a:t>
                      </a:r>
                      <a:r>
                        <a:rPr lang="ru-RU" sz="1200" b="1" kern="1200" dirty="0" smtClean="0">
                          <a:solidFill>
                            <a:schemeClr val="tx1"/>
                          </a:solidFill>
                          <a:latin typeface="Times New Roman" panose="02020603050405020304" pitchFamily="18" charset="0"/>
                          <a:ea typeface="+mn-ea"/>
                          <a:cs typeface="Times New Roman" panose="02020603050405020304" pitchFamily="18" charset="0"/>
                        </a:rPr>
                        <a:t>взнос) </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gridSpan="5">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Соглашение</a:t>
                      </a:r>
                    </a:p>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hMerge="1">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EDED"/>
                    </a:solidFill>
                  </a:tcPr>
                </a:tc>
                <a:tc hMerge="1">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EDED"/>
                    </a:solidFill>
                  </a:tcPr>
                </a:tc>
                <a:tc hMerge="1">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EDED"/>
                    </a:solidFill>
                  </a:tcPr>
                </a:tc>
                <a:tc hMerge="1">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EDED"/>
                    </a:solidFill>
                  </a:tcPr>
                </a:tc>
                <a:tc rowSpan="2">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Сумма</a:t>
                      </a:r>
                      <a:r>
                        <a:rPr lang="ru-RU" sz="1200" b="1" kern="1200" baseline="0" dirty="0" smtClean="0">
                          <a:solidFill>
                            <a:schemeClr val="tx1"/>
                          </a:solidFill>
                          <a:latin typeface="Times New Roman" panose="02020603050405020304" pitchFamily="18" charset="0"/>
                          <a:ea typeface="+mn-ea"/>
                          <a:cs typeface="Times New Roman" panose="02020603050405020304" pitchFamily="18" charset="0"/>
                        </a:rPr>
                        <a:t> </a:t>
                      </a:r>
                      <a:r>
                        <a:rPr lang="ru-RU" sz="1200" b="1" kern="1200" baseline="0" dirty="0" smtClean="0">
                          <a:solidFill>
                            <a:schemeClr val="tx1"/>
                          </a:solidFill>
                          <a:latin typeface="Times New Roman" panose="02020603050405020304" pitchFamily="18" charset="0"/>
                          <a:ea typeface="+mn-ea"/>
                          <a:cs typeface="Times New Roman" panose="02020603050405020304" pitchFamily="18" charset="0"/>
                        </a:rPr>
                        <a:t>фактичес- ких </a:t>
                      </a:r>
                      <a:r>
                        <a:rPr lang="ru-RU" sz="1200" b="1" kern="1200" baseline="0" dirty="0" smtClean="0">
                          <a:solidFill>
                            <a:schemeClr val="tx1"/>
                          </a:solidFill>
                          <a:latin typeface="Times New Roman" panose="02020603050405020304" pitchFamily="18" charset="0"/>
                          <a:ea typeface="+mn-ea"/>
                          <a:cs typeface="Times New Roman" panose="02020603050405020304" pitchFamily="18" charset="0"/>
                        </a:rPr>
                        <a:t>выплат</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rowSpan="2">
                  <a:txBody>
                    <a:bodyPr/>
                    <a:lstStyle/>
                    <a:p>
                      <a:pPr marL="0" marR="0" lvl="0" indent="0" algn="ctr" defTabSz="790849" rtl="0" eaLnBrk="1" fontAlgn="auto" latinLnBrk="0" hangingPunct="1">
                        <a:lnSpc>
                          <a:spcPct val="115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Показатели </a:t>
                      </a: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результатив-ности</a:t>
                      </a:r>
                      <a:endPar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(факт)</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r>
              <a:tr h="1138856">
                <a:tc vMerge="1">
                  <a:txBody>
                    <a:bodyPr/>
                    <a:lstStyle/>
                    <a:p>
                      <a:pPr marL="0" marR="0" lvl="0" indent="0" algn="l" defTabSz="790849" rtl="0" eaLnBrk="1" fontAlgn="auto" latinLnBrk="0" hangingPunct="1">
                        <a:lnSpc>
                          <a:spcPct val="115000"/>
                        </a:lnSpc>
                        <a:spcBef>
                          <a:spcPts val="0"/>
                        </a:spcBef>
                        <a:spcAft>
                          <a:spcPts val="0"/>
                        </a:spcAft>
                        <a:buClrTx/>
                        <a:buSzTx/>
                        <a:buFontTx/>
                        <a:buNone/>
                        <a:tabLst/>
                        <a:defRPr/>
                      </a:pPr>
                      <a:endParaRPr lang="ru-RU" sz="900" b="1" kern="1200" noProof="0" dirty="0" smtClean="0">
                        <a:solidFill>
                          <a:schemeClr val="bg1"/>
                        </a:solidFill>
                        <a:latin typeface="Times New Roman" panose="02020603050405020304" pitchFamily="18" charset="0"/>
                        <a:ea typeface="+mn-ea"/>
                        <a:cs typeface="Times New Roman" panose="02020603050405020304" pitchFamily="18" charset="0"/>
                      </a:endParaRPr>
                    </a:p>
                  </a:txBody>
                  <a:tcPr marL="91441" marR="91441"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marL="0" marR="0" indent="0" algn="l"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marL="0" marR="0" indent="0" algn="l"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marL="0" marR="0" indent="0" algn="l"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marL="0" marR="0" indent="0" algn="l" defTabSz="790849" rtl="0" eaLnBrk="1" fontAlgn="auto" latinLnBrk="0" hangingPunct="1">
                        <a:lnSpc>
                          <a:spcPct val="115000"/>
                        </a:lnSpc>
                        <a:spcBef>
                          <a:spcPts val="0"/>
                        </a:spcBef>
                        <a:spcAft>
                          <a:spcPts val="0"/>
                        </a:spcAft>
                        <a:buClrTx/>
                        <a:buSzTx/>
                        <a:buFontTx/>
                        <a:buNone/>
                        <a:tabLst/>
                        <a:defRPr/>
                      </a:pPr>
                      <a:endParaRPr lang="ru-RU" sz="900" b="1" kern="1200" dirty="0" smtClean="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EDED"/>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реквизиты</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сумма </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источники финан-</a:t>
                      </a:r>
                    </a:p>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сирования</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софинан-сирования</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показатели </a:t>
                      </a:r>
                      <a:r>
                        <a:rPr lang="ru-RU" sz="1200" b="1" kern="1200" dirty="0" smtClean="0">
                          <a:solidFill>
                            <a:schemeClr val="tx1"/>
                          </a:solidFill>
                          <a:latin typeface="Times New Roman" panose="02020603050405020304" pitchFamily="18" charset="0"/>
                          <a:ea typeface="+mn-ea"/>
                          <a:cs typeface="Times New Roman" panose="02020603050405020304" pitchFamily="18" charset="0"/>
                        </a:rPr>
                        <a:t>результа-тивности</a:t>
                      </a:r>
                      <a:endParaRPr lang="ru-RU" sz="1200" b="1"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dirty="0" smtClean="0">
                          <a:solidFill>
                            <a:schemeClr val="tx1"/>
                          </a:solidFill>
                          <a:latin typeface="Times New Roman" panose="02020603050405020304" pitchFamily="18" charset="0"/>
                          <a:ea typeface="+mn-ea"/>
                          <a:cs typeface="Times New Roman" panose="02020603050405020304" pitchFamily="18" charset="0"/>
                        </a:rPr>
                        <a:t>(план)</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vMerge="1">
                  <a:txBody>
                    <a:bodyPr/>
                    <a:lstStyle/>
                    <a:p>
                      <a:pPr marL="0" marR="0" indent="0" algn="l"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vMerge="1">
                  <a:txBody>
                    <a:bodyPr/>
                    <a:lstStyle/>
                    <a:p>
                      <a:pPr marL="0" marR="0" indent="0" algn="l" defTabSz="790849" rtl="0" eaLnBrk="1" fontAlgn="auto" latinLnBrk="0" hangingPunct="1">
                        <a:lnSpc>
                          <a:spcPct val="115000"/>
                        </a:lnSpc>
                        <a:spcBef>
                          <a:spcPts val="0"/>
                        </a:spcBef>
                        <a:spcAft>
                          <a:spcPts val="0"/>
                        </a:spcAft>
                        <a:buClrTx/>
                        <a:buSzTx/>
                        <a:buFontTx/>
                        <a:buNone/>
                        <a:tabLst/>
                        <a:defRPr/>
                      </a:pPr>
                      <a:endParaRPr lang="ru-RU" sz="900" b="1" kern="1200" dirty="0">
                        <a:solidFill>
                          <a:schemeClr val="tx1"/>
                        </a:solidFill>
                        <a:latin typeface="Times New Roman" panose="02020603050405020304" pitchFamily="18" charset="0"/>
                        <a:ea typeface="+mn-ea"/>
                        <a:cs typeface="Times New Roman" panose="02020603050405020304" pitchFamily="18" charset="0"/>
                      </a:endParaRPr>
                    </a:p>
                  </a:txBody>
                  <a:tcPr marL="91441" marR="91441"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r>
              <a:tr h="948266">
                <a:tc>
                  <a:txBody>
                    <a:bodyPr/>
                    <a:lstStyle/>
                    <a:p>
                      <a:pPr marL="0" marR="0" lvl="0" indent="0" algn="ctr" defTabSz="790849" rtl="0" eaLnBrk="1" fontAlgn="auto" latinLnBrk="0" hangingPunct="1">
                        <a:lnSpc>
                          <a:spcPct val="115000"/>
                        </a:lnSpc>
                        <a:spcBef>
                          <a:spcPts val="0"/>
                        </a:spcBef>
                        <a:spcAft>
                          <a:spcPts val="0"/>
                        </a:spcAft>
                        <a:buClrTx/>
                        <a:buSzTx/>
                        <a:buFontTx/>
                        <a:buNone/>
                        <a:tabLst/>
                        <a:defRPr/>
                      </a:pPr>
                      <a:endPar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790849" rtl="0" eaLnBrk="1" fontAlgn="auto" latinLnBrk="0" hangingPunct="1">
                        <a:lnSpc>
                          <a:spcPct val="115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Заявка</a:t>
                      </a:r>
                      <a:endPar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790849" rtl="0" eaLnBrk="1" fontAlgn="auto" latinLnBrk="0" hangingPunct="1">
                        <a:lnSpc>
                          <a:spcPct val="115000"/>
                        </a:lnSpc>
                        <a:spcBef>
                          <a:spcPts val="0"/>
                        </a:spcBef>
                        <a:spcAft>
                          <a:spcPts val="0"/>
                        </a:spcAft>
                        <a:buClrTx/>
                        <a:buSzTx/>
                        <a:buFontTx/>
                        <a:buNone/>
                        <a:tabLst/>
                        <a:defRPr/>
                      </a:pPr>
                      <a:endParaRPr lang="ru-RU" sz="1200" b="1" kern="1200" noProof="0" dirty="0" smtClean="0">
                        <a:solidFill>
                          <a:schemeClr val="bg1"/>
                        </a:solidFill>
                        <a:latin typeface="Times New Roman" panose="02020603050405020304" pitchFamily="18" charset="0"/>
                        <a:ea typeface="+mn-ea"/>
                        <a:cs typeface="Times New Roman" panose="02020603050405020304" pitchFamily="18" charset="0"/>
                      </a:endParaRPr>
                    </a:p>
                  </a:txBody>
                  <a:tcPr marL="96013" marR="96013" marT="64008" marB="6400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baseline="0" dirty="0" smtClean="0">
                          <a:solidFill>
                            <a:schemeClr val="tx1"/>
                          </a:solidFill>
                          <a:latin typeface="Times New Roman" panose="02020603050405020304" pitchFamily="18" charset="0"/>
                          <a:ea typeface="+mn-ea"/>
                          <a:cs typeface="Times New Roman" panose="02020603050405020304" pitchFamily="18" charset="0"/>
                        </a:rPr>
                        <a:t>Получатель</a:t>
                      </a:r>
                      <a:endParaRPr lang="ru-RU" sz="1200" b="1"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r>
                        <a:rPr lang="ru-RU" sz="1200" b="1" kern="1200" baseline="0" dirty="0" smtClean="0">
                          <a:solidFill>
                            <a:schemeClr val="tx1"/>
                          </a:solidFill>
                          <a:latin typeface="Times New Roman" panose="02020603050405020304" pitchFamily="18" charset="0"/>
                          <a:ea typeface="+mn-ea"/>
                          <a:cs typeface="Times New Roman" panose="02020603050405020304" pitchFamily="18" charset="0"/>
                        </a:rPr>
                        <a:t>Получатель</a:t>
                      </a:r>
                      <a:endParaRPr lang="ru-RU" sz="1200" b="1" kern="1200" dirty="0" smtClean="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r>
              <a:tr h="1197186">
                <a:tc>
                  <a:txBody>
                    <a:bodyPr/>
                    <a:lstStyle/>
                    <a:p>
                      <a:pPr marL="0" marR="0" lvl="0" indent="0" algn="ctr" defTabSz="790849" rtl="0" eaLnBrk="1" fontAlgn="auto" latinLnBrk="0" hangingPunct="1">
                        <a:lnSpc>
                          <a:spcPct val="115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96013" marR="96013" marT="64008" marB="64008"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790849" rtl="0" eaLnBrk="1" fontAlgn="auto" latinLnBrk="0" hangingPunct="1">
                        <a:lnSpc>
                          <a:spcPct val="115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790849" rtl="0" eaLnBrk="1" fontAlgn="auto" latinLnBrk="0" hangingPunct="1">
                        <a:lnSpc>
                          <a:spcPct val="115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c>
                  <a:txBody>
                    <a:bodyPr/>
                    <a:lstStyle/>
                    <a:p>
                      <a:pPr marL="0" marR="0" indent="0" algn="ctr" defTabSz="790849" rtl="0" eaLnBrk="1" fontAlgn="auto" latinLnBrk="0" hangingPunct="1">
                        <a:lnSpc>
                          <a:spcPct val="115000"/>
                        </a:lnSpc>
                        <a:spcBef>
                          <a:spcPts val="0"/>
                        </a:spcBef>
                        <a:spcAft>
                          <a:spcPts val="0"/>
                        </a:spcAft>
                        <a:buClrTx/>
                        <a:buSzTx/>
                        <a:buFontTx/>
                        <a:buNone/>
                        <a:tabLst/>
                        <a:defRPr/>
                      </a:pP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marL="96013" marR="96013" marT="64008" marB="6400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3F3"/>
                    </a:solidFill>
                  </a:tcPr>
                </a:tc>
              </a:tr>
            </a:tbl>
          </a:graphicData>
        </a:graphic>
      </p:graphicFrame>
      <p:sp>
        <p:nvSpPr>
          <p:cNvPr id="5" name="Номер слайда 1"/>
          <p:cNvSpPr txBox="1">
            <a:spLocks/>
          </p:cNvSpPr>
          <p:nvPr/>
        </p:nvSpPr>
        <p:spPr>
          <a:xfrm>
            <a:off x="9695476" y="9046940"/>
            <a:ext cx="2987040" cy="511175"/>
          </a:xfrm>
          <a:prstGeom prst="rect">
            <a:avLst/>
          </a:prstGeom>
        </p:spPr>
        <p:txBody>
          <a:bodyPr vert="horz" lIns="107528" tIns="53764" rIns="107528" bIns="53764" rtlCol="0" anchor="ctr"/>
          <a:lstStyle>
            <a:defPPr>
              <a:defRPr lang="ru-RU"/>
            </a:defPPr>
            <a:lvl1pPr algn="r" rtl="0" fontAlgn="base">
              <a:spcBef>
                <a:spcPct val="0"/>
              </a:spcBef>
              <a:spcAft>
                <a:spcPct val="0"/>
              </a:spcAft>
              <a:defRPr sz="1200" kern="1200">
                <a:solidFill>
                  <a:schemeClr val="tx1">
                    <a:tint val="75000"/>
                  </a:schemeClr>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47EA9584-6FC9-446B-89E9-C9D48C4D1663}" type="slidenum">
              <a:rPr lang="ru-RU" sz="1400" smtClean="0">
                <a:solidFill>
                  <a:prstClr val="black">
                    <a:tint val="75000"/>
                  </a:prstClr>
                </a:solidFill>
              </a:rPr>
              <a:pPr>
                <a:defRPr/>
              </a:pPr>
              <a:t>19</a:t>
            </a:fld>
            <a:endParaRPr lang="ru-RU" sz="1400" dirty="0">
              <a:solidFill>
                <a:prstClr val="black">
                  <a:tint val="75000"/>
                </a:prstClr>
              </a:solidFill>
            </a:endParaRPr>
          </a:p>
        </p:txBody>
      </p:sp>
    </p:spTree>
    <p:extLst>
      <p:ext uri="{BB962C8B-B14F-4D97-AF65-F5344CB8AC3E}">
        <p14:creationId xmlns:p14="http://schemas.microsoft.com/office/powerpoint/2010/main" val="19664356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5" descr="E:\Новая папка (3)ываыв\e6e23c61e9177c3fe8d76064a8d53569-1024x6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921" y="2773684"/>
            <a:ext cx="12100857" cy="6115654"/>
          </a:xfrm>
          <a:prstGeom prst="rect">
            <a:avLst/>
          </a:prstGeom>
          <a:noFill/>
          <a:effectLst>
            <a:glow rad="635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a:xfrm>
            <a:off x="9916484" y="9092843"/>
            <a:ext cx="2880360" cy="511175"/>
          </a:xfrm>
        </p:spPr>
        <p:txBody>
          <a:bodyPr/>
          <a:lstStyle/>
          <a:p>
            <a:pPr>
              <a:defRPr/>
            </a:pPr>
            <a:r>
              <a:rPr lang="ru-RU" dirty="0" smtClean="0">
                <a:solidFill>
                  <a:prstClr val="black">
                    <a:tint val="75000"/>
                  </a:prstClr>
                </a:solidFill>
              </a:rPr>
              <a:t>20</a:t>
            </a:r>
            <a:endParaRPr lang="ru-RU" dirty="0">
              <a:solidFill>
                <a:prstClr val="black">
                  <a:tint val="75000"/>
                </a:prstClr>
              </a:solidFill>
            </a:endParaRPr>
          </a:p>
        </p:txBody>
      </p:sp>
      <p:sp>
        <p:nvSpPr>
          <p:cNvPr id="4" name="Прямоугольник 3"/>
          <p:cNvSpPr/>
          <p:nvPr/>
        </p:nvSpPr>
        <p:spPr>
          <a:xfrm>
            <a:off x="320043" y="356821"/>
            <a:ext cx="12127736" cy="101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666" tIns="45826" rIns="91666" bIns="45826" numCol="1" anchor="ctr" anchorCtr="0" compatLnSpc="1">
            <a:prstTxWarp prst="textNoShape">
              <a:avLst/>
            </a:prstTxWarp>
            <a:spAutoFit/>
          </a:bodyPr>
          <a:lstStyle/>
          <a:p>
            <a:pPr algn="ctr" eaLnBrk="0" hangingPunct="0"/>
            <a:r>
              <a:rPr lang="ru-RU" sz="2000" b="1" dirty="0">
                <a:solidFill>
                  <a:prstClr val="black"/>
                </a:solidFill>
                <a:latin typeface="Times New Roman" pitchFamily="18" charset="0"/>
                <a:cs typeface="Times New Roman" pitchFamily="18" charset="0"/>
              </a:rPr>
              <a:t>КАЗНАЧЕЙСКОЕ СОПРОВОЖДЕНИЕ СРЕДСТВ, ПРЕДСТАВЛЯЕМЫХ </a:t>
            </a:r>
          </a:p>
          <a:p>
            <a:pPr algn="ctr" eaLnBrk="0" hangingPunct="0"/>
            <a:r>
              <a:rPr lang="ru-RU" sz="2000" b="1" dirty="0">
                <a:solidFill>
                  <a:prstClr val="black"/>
                </a:solidFill>
                <a:latin typeface="Times New Roman" pitchFamily="18" charset="0"/>
                <a:cs typeface="Times New Roman" pitchFamily="18" charset="0"/>
              </a:rPr>
              <a:t>ИЗ ФЕДЕРАЛЬНОГО БЮДЖЕТА БЮДЖЕТАМ СУБЪЕКТОВ РОССИЙСКОЙ </a:t>
            </a:r>
            <a:r>
              <a:rPr lang="ru-RU" sz="2000" b="1" dirty="0" smtClean="0">
                <a:solidFill>
                  <a:prstClr val="black"/>
                </a:solidFill>
                <a:latin typeface="Times New Roman" pitchFamily="18" charset="0"/>
                <a:cs typeface="Times New Roman" pitchFamily="18" charset="0"/>
              </a:rPr>
              <a:t>ФЕДЕРАЦИИ</a:t>
            </a:r>
          </a:p>
          <a:p>
            <a:pPr algn="ctr" eaLnBrk="0" hangingPunct="0"/>
            <a:r>
              <a:rPr lang="ru-RU" sz="2000" b="1" dirty="0" smtClean="0">
                <a:solidFill>
                  <a:prstClr val="black"/>
                </a:solidFill>
                <a:latin typeface="Times New Roman" pitchFamily="18" charset="0"/>
                <a:cs typeface="Times New Roman" pitchFamily="18" charset="0"/>
              </a:rPr>
              <a:t>НА КАПИТАЛЬНЫЕ ВЛОЖЕНИЯ </a:t>
            </a:r>
            <a:endParaRPr lang="en-US" sz="2000" b="1" dirty="0">
              <a:solidFill>
                <a:prstClr val="black"/>
              </a:solidFill>
              <a:latin typeface="Times New Roman" pitchFamily="18" charset="0"/>
              <a:cs typeface="Times New Roman" pitchFamily="18" charset="0"/>
            </a:endParaRPr>
          </a:p>
        </p:txBody>
      </p:sp>
      <p:sp>
        <p:nvSpPr>
          <p:cNvPr id="70" name="Прямоугольник 69"/>
          <p:cNvSpPr/>
          <p:nvPr/>
        </p:nvSpPr>
        <p:spPr>
          <a:xfrm>
            <a:off x="320043" y="2287648"/>
            <a:ext cx="12127736" cy="2418714"/>
          </a:xfrm>
          <a:prstGeom prst="rect">
            <a:avLst/>
          </a:prstGeom>
          <a:solidFill>
            <a:srgbClr val="DAE9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70" tIns="45831" rIns="91670" bIns="45831" rtlCol="0" anchor="t" anchorCtr="0"/>
          <a:lstStyle/>
          <a:p>
            <a:pPr algn="ctr"/>
            <a:r>
              <a:rPr lang="ru-RU" sz="1900" i="1" dirty="0">
                <a:solidFill>
                  <a:schemeClr val="tx1"/>
                </a:solidFill>
              </a:rPr>
              <a:t>В 2018 году в соответствии с пунктом 8 части 2 статьи 5 Федерального закона № 362-ФЗ казначейскому сопровождению подлежат авансовые платежи по государственным (муниципальным) контрактам, заключаемым на сумму 100,0 млн. рублей и более государственными заказчиками для обеспечения государственных нужд субъекта РФ (муниципальными заказчиками для обеспечения муниципальных нужд) </a:t>
            </a:r>
            <a:br>
              <a:rPr lang="ru-RU" sz="1900" i="1" dirty="0">
                <a:solidFill>
                  <a:schemeClr val="tx1"/>
                </a:solidFill>
              </a:rPr>
            </a:br>
            <a:r>
              <a:rPr lang="ru-RU" sz="1900" i="1" dirty="0">
                <a:solidFill>
                  <a:schemeClr val="tx1"/>
                </a:solidFill>
              </a:rPr>
              <a:t>и субсидии юридическим лицам, предоставляемые из бюджета субъекта РФ (местного бюджета), </a:t>
            </a:r>
            <a:br>
              <a:rPr lang="ru-RU" sz="1900" i="1" dirty="0">
                <a:solidFill>
                  <a:schemeClr val="tx1"/>
                </a:solidFill>
              </a:rPr>
            </a:br>
            <a:r>
              <a:rPr lang="ru-RU" sz="1900" i="1" dirty="0">
                <a:solidFill>
                  <a:schemeClr val="tx1"/>
                </a:solidFill>
              </a:rPr>
              <a:t>если источником финансового обеспечения расходных обязательств субъекта РФ (муниципального образования) являются субсидии на капитальные вложения, предоставляемые </a:t>
            </a:r>
            <a:br>
              <a:rPr lang="ru-RU" sz="1900" i="1" dirty="0">
                <a:solidFill>
                  <a:schemeClr val="tx1"/>
                </a:solidFill>
              </a:rPr>
            </a:br>
            <a:r>
              <a:rPr lang="ru-RU" sz="1900" i="1" dirty="0">
                <a:solidFill>
                  <a:schemeClr val="tx1"/>
                </a:solidFill>
              </a:rPr>
              <a:t>из федерального бюджета бюджету субъекта РФ</a:t>
            </a:r>
            <a:endParaRPr lang="ru-RU" sz="1900" b="1" dirty="0">
              <a:solidFill>
                <a:srgbClr val="C00000"/>
              </a:solidFill>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464845318"/>
              </p:ext>
            </p:extLst>
          </p:nvPr>
        </p:nvGraphicFramePr>
        <p:xfrm>
          <a:off x="361162" y="5358813"/>
          <a:ext cx="7709851" cy="3240510"/>
        </p:xfrm>
        <a:graphic>
          <a:graphicData uri="http://schemas.openxmlformats.org/drawingml/2006/table">
            <a:tbl>
              <a:tblPr>
                <a:effectLst>
                  <a:outerShdw blurRad="114300" dist="38100" dir="3000000" algn="tl" rotWithShape="0">
                    <a:prstClr val="black">
                      <a:alpha val="40000"/>
                    </a:prstClr>
                  </a:outerShdw>
                </a:effectLst>
              </a:tblPr>
              <a:tblGrid>
                <a:gridCol w="1425436"/>
                <a:gridCol w="1241780"/>
                <a:gridCol w="1330971"/>
                <a:gridCol w="1244009"/>
                <a:gridCol w="1307805"/>
                <a:gridCol w="1159850"/>
              </a:tblGrid>
              <a:tr h="618960">
                <a:tc rowSpan="2">
                  <a:txBody>
                    <a:bodyPr/>
                    <a:lstStyle/>
                    <a:p>
                      <a:pPr algn="ctr" fontAlgn="ctr"/>
                      <a:r>
                        <a:rPr lang="ru-RU" sz="1700" b="0" i="0" u="none" strike="noStrike" dirty="0">
                          <a:solidFill>
                            <a:schemeClr val="tx1"/>
                          </a:solidFill>
                          <a:effectLst/>
                          <a:latin typeface="Times New Roman"/>
                        </a:rPr>
                        <a:t> </a:t>
                      </a:r>
                      <a:r>
                        <a:rPr lang="ru-RU" sz="1700" b="0" i="0" u="none" strike="noStrike" dirty="0" smtClean="0">
                          <a:solidFill>
                            <a:schemeClr val="tx1"/>
                          </a:solidFill>
                          <a:effectLst/>
                          <a:latin typeface="Times New Roman"/>
                        </a:rPr>
                        <a:t>Наименование</a:t>
                      </a:r>
                      <a:endParaRPr lang="ru-RU" sz="1700" b="0" i="0" u="none" strike="noStrike" dirty="0">
                        <a:solidFill>
                          <a:schemeClr val="tx1"/>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gridSpan="5">
                  <a:txBody>
                    <a:bodyPr/>
                    <a:lstStyle/>
                    <a:p>
                      <a:pPr algn="ctr" fontAlgn="ctr"/>
                      <a:r>
                        <a:rPr lang="ru-RU" sz="1700" b="0" i="0" u="none" strike="noStrike" dirty="0" smtClean="0">
                          <a:solidFill>
                            <a:schemeClr val="tx1"/>
                          </a:solidFill>
                          <a:effectLst/>
                          <a:latin typeface="Times New Roman"/>
                        </a:rPr>
                        <a:t>Субсидии на капитальные вложения </a:t>
                      </a:r>
                    </a:p>
                    <a:p>
                      <a:pPr algn="ctr" fontAlgn="ctr"/>
                      <a:r>
                        <a:rPr lang="ru-RU" sz="1700" b="0" i="0" u="none" strike="noStrike" dirty="0" smtClean="0">
                          <a:solidFill>
                            <a:schemeClr val="tx1"/>
                          </a:solidFill>
                          <a:effectLst/>
                          <a:latin typeface="Times New Roman"/>
                        </a:rPr>
                        <a:t>на л/с</a:t>
                      </a:r>
                      <a:r>
                        <a:rPr lang="ru-RU" sz="1700" b="0" i="0" u="none" strike="noStrike" baseline="0" dirty="0" smtClean="0">
                          <a:solidFill>
                            <a:schemeClr val="tx1"/>
                          </a:solidFill>
                          <a:effectLst/>
                          <a:latin typeface="Times New Roman"/>
                        </a:rPr>
                        <a:t> </a:t>
                      </a:r>
                      <a:r>
                        <a:rPr lang="ru-RU" sz="1700" b="0" i="0" u="none" strike="noStrike" dirty="0" smtClean="0">
                          <a:solidFill>
                            <a:schemeClr val="tx1"/>
                          </a:solidFill>
                          <a:effectLst/>
                          <a:latin typeface="Times New Roman"/>
                        </a:rPr>
                        <a:t>в ТОФК, млн. рублей</a:t>
                      </a:r>
                      <a:endParaRPr lang="ru-RU" sz="1700" b="0" i="0" u="none" strike="noStrike" dirty="0">
                        <a:solidFill>
                          <a:schemeClr val="tx1"/>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hMerge="1">
                  <a:txBody>
                    <a:bodyPr/>
                    <a:lstStyle/>
                    <a:p>
                      <a:pPr algn="ctr" fontAlgn="ctr"/>
                      <a:endParaRPr lang="ru-RU" sz="1700" b="0" i="0" u="none" strike="noStrike" dirty="0">
                        <a:solidFill>
                          <a:schemeClr val="tx1"/>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hMerge="1">
                  <a:txBody>
                    <a:bodyPr/>
                    <a:lstStyle/>
                    <a:p>
                      <a:pPr algn="ctr" fontAlgn="ctr"/>
                      <a:endParaRPr lang="ru-RU" sz="12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endParaRPr lang="ru-RU" sz="120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algn="ctr" fontAlgn="ctr"/>
                      <a:endParaRPr lang="ru-RU" sz="1050" b="1" i="0" u="none" strike="noStrike" dirty="0">
                        <a:solidFill>
                          <a:srgbClr val="000000"/>
                        </a:solidFill>
                        <a:effectLst/>
                        <a:latin typeface="Times New Roman"/>
                      </a:endParaRPr>
                    </a:p>
                  </a:txBody>
                  <a:tcPr marL="36000" marR="36000" marT="36000" marB="360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387324">
                <a:tc vMerge="1">
                  <a:txBody>
                    <a:bodyPr/>
                    <a:lstStyle/>
                    <a:p>
                      <a:pPr algn="ctr" fontAlgn="ctr"/>
                      <a:endParaRPr lang="ru-RU" sz="1200" b="1" i="0" u="none" strike="noStrike" dirty="0">
                        <a:solidFill>
                          <a:srgbClr val="000000"/>
                        </a:solidFill>
                        <a:effectLst/>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1700" b="0" i="0" u="none" strike="noStrike" kern="1200" dirty="0" smtClean="0">
                          <a:solidFill>
                            <a:schemeClr val="tx1"/>
                          </a:solidFill>
                          <a:effectLst/>
                          <a:latin typeface="Times New Roman"/>
                          <a:ea typeface="+mn-ea"/>
                          <a:cs typeface="+mn-cs"/>
                        </a:rPr>
                        <a:t> Количество субъектов Российской Федерации</a:t>
                      </a:r>
                    </a:p>
                    <a:p>
                      <a:pPr algn="ctr" fontAlgn="ctr"/>
                      <a:endParaRPr lang="ru-RU" sz="1700" b="0" i="0" u="none" strike="noStrike" kern="1200" dirty="0" smtClean="0">
                        <a:solidFill>
                          <a:schemeClr val="tx1"/>
                        </a:solidFill>
                        <a:effectLst/>
                        <a:latin typeface="Times New Roman"/>
                        <a:ea typeface="+mn-ea"/>
                        <a:cs typeface="+mn-cs"/>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700" b="0" i="0" u="none" strike="noStrike" kern="1200" dirty="0" smtClean="0">
                          <a:solidFill>
                            <a:schemeClr val="tx1"/>
                          </a:solidFill>
                          <a:effectLst/>
                          <a:latin typeface="Times New Roman"/>
                          <a:ea typeface="+mn-ea"/>
                          <a:cs typeface="+mn-cs"/>
                        </a:rPr>
                        <a:t>Открыто л/с </a:t>
                      </a:r>
                    </a:p>
                    <a:p>
                      <a:pPr algn="ctr" fontAlgn="ctr"/>
                      <a:r>
                        <a:rPr lang="ru-RU" sz="1700" b="0" i="0" u="none" strike="noStrike" kern="1200" dirty="0" smtClean="0">
                          <a:solidFill>
                            <a:schemeClr val="tx1"/>
                          </a:solidFill>
                          <a:effectLst/>
                          <a:latin typeface="Times New Roman"/>
                          <a:ea typeface="+mn-ea"/>
                          <a:cs typeface="+mn-cs"/>
                        </a:rPr>
                        <a:t>юр. лицам – получателям субсидий, ед.</a:t>
                      </a: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700" b="0" i="0" u="none" strike="noStrike" dirty="0" smtClean="0">
                          <a:solidFill>
                            <a:schemeClr val="tx1"/>
                          </a:solidFill>
                          <a:effectLst/>
                          <a:latin typeface="Times New Roman"/>
                        </a:rPr>
                        <a:t>Перечислено на л/с, открытые </a:t>
                      </a:r>
                    </a:p>
                    <a:p>
                      <a:pPr algn="ctr" fontAlgn="ctr"/>
                      <a:r>
                        <a:rPr lang="ru-RU" sz="1700" b="0" i="0" u="none" strike="noStrike" dirty="0" smtClean="0">
                          <a:solidFill>
                            <a:schemeClr val="tx1"/>
                          </a:solidFill>
                          <a:effectLst/>
                          <a:latin typeface="Times New Roman"/>
                        </a:rPr>
                        <a:t>в ТОФК</a:t>
                      </a:r>
                      <a:endParaRPr lang="ru-RU" sz="1700" b="0" i="0" u="none" strike="noStrike" dirty="0">
                        <a:solidFill>
                          <a:schemeClr val="tx1"/>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700" b="0" i="0" u="none" strike="noStrike" dirty="0" smtClean="0">
                          <a:solidFill>
                            <a:schemeClr val="tx1"/>
                          </a:solidFill>
                          <a:effectLst/>
                          <a:latin typeface="Times New Roman"/>
                        </a:rPr>
                        <a:t>Кассовый расход с л/с, открытых </a:t>
                      </a:r>
                    </a:p>
                    <a:p>
                      <a:pPr algn="ctr" fontAlgn="ctr"/>
                      <a:r>
                        <a:rPr lang="ru-RU" sz="1700" b="0" i="0" u="none" strike="noStrike" dirty="0" smtClean="0">
                          <a:solidFill>
                            <a:schemeClr val="tx1"/>
                          </a:solidFill>
                          <a:effectLst/>
                          <a:latin typeface="Times New Roman"/>
                        </a:rPr>
                        <a:t>в ТОФК </a:t>
                      </a:r>
                      <a:endParaRPr lang="ru-RU" sz="1700" b="0" i="0" u="none" strike="noStrike" dirty="0">
                        <a:solidFill>
                          <a:schemeClr val="tx1"/>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fontAlgn="ctr"/>
                      <a:r>
                        <a:rPr lang="ru-RU" sz="1700" b="0" i="0" u="none" strike="noStrike" dirty="0" smtClean="0">
                          <a:solidFill>
                            <a:schemeClr val="tx1"/>
                          </a:solidFill>
                          <a:effectLst/>
                          <a:latin typeface="Times New Roman"/>
                        </a:rPr>
                        <a:t>Остаток</a:t>
                      </a:r>
                      <a:endParaRPr lang="ru-RU" sz="1700" b="0" i="0" u="none" strike="noStrike" dirty="0">
                        <a:solidFill>
                          <a:schemeClr val="tx1"/>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r>
              <a:tr h="1225350">
                <a:tc>
                  <a:txBody>
                    <a:bodyPr/>
                    <a:lstStyle/>
                    <a:p>
                      <a:pPr algn="ctr" fontAlgn="b"/>
                      <a:r>
                        <a:rPr lang="ru-RU" sz="1500" b="1" i="0" u="none" strike="noStrike" kern="1200" dirty="0" smtClean="0">
                          <a:solidFill>
                            <a:schemeClr val="accent5">
                              <a:lumMod val="50000"/>
                            </a:schemeClr>
                          </a:solidFill>
                          <a:effectLst/>
                          <a:latin typeface="Times New Roman"/>
                          <a:ea typeface="+mn-ea"/>
                          <a:cs typeface="+mn-cs"/>
                        </a:rPr>
                        <a:t>По состоянию </a:t>
                      </a:r>
                    </a:p>
                    <a:p>
                      <a:pPr algn="ctr" fontAlgn="b"/>
                      <a:r>
                        <a:rPr lang="ru-RU" sz="1500" b="1" i="0" u="none" strike="noStrike" kern="1200" dirty="0" smtClean="0">
                          <a:solidFill>
                            <a:schemeClr val="accent5">
                              <a:lumMod val="50000"/>
                            </a:schemeClr>
                          </a:solidFill>
                          <a:effectLst/>
                          <a:latin typeface="Times New Roman"/>
                          <a:ea typeface="+mn-ea"/>
                          <a:cs typeface="+mn-cs"/>
                        </a:rPr>
                        <a:t>на </a:t>
                      </a:r>
                    </a:p>
                    <a:p>
                      <a:pPr algn="ctr" fontAlgn="b"/>
                      <a:r>
                        <a:rPr lang="ru-RU" sz="1500" b="1" i="0" u="none" strike="noStrike" kern="1200" dirty="0" smtClean="0">
                          <a:solidFill>
                            <a:srgbClr val="FF0000"/>
                          </a:solidFill>
                          <a:effectLst/>
                          <a:latin typeface="Times New Roman"/>
                          <a:ea typeface="+mn-ea"/>
                          <a:cs typeface="+mn-cs"/>
                        </a:rPr>
                        <a:t>10 сентября </a:t>
                      </a:r>
                    </a:p>
                    <a:p>
                      <a:pPr algn="ctr" fontAlgn="b"/>
                      <a:r>
                        <a:rPr lang="ru-RU" sz="1500" b="1" i="0" u="none" strike="noStrike" kern="1200" dirty="0" smtClean="0">
                          <a:solidFill>
                            <a:srgbClr val="FF0000"/>
                          </a:solidFill>
                          <a:effectLst/>
                          <a:latin typeface="Times New Roman"/>
                          <a:ea typeface="+mn-ea"/>
                          <a:cs typeface="+mn-cs"/>
                        </a:rPr>
                        <a:t>2018 года</a:t>
                      </a:r>
                      <a:endParaRPr lang="ru-RU" sz="1500" b="1"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algn="ctr"/>
                      <a:r>
                        <a:rPr lang="ru-RU" sz="1500" b="1" i="0" u="none" strike="noStrike" kern="1200" dirty="0" smtClean="0">
                          <a:solidFill>
                            <a:schemeClr val="accent5">
                              <a:lumMod val="50000"/>
                            </a:schemeClr>
                          </a:solidFill>
                          <a:effectLst/>
                          <a:latin typeface="Times New Roman"/>
                          <a:ea typeface="+mn-ea"/>
                          <a:cs typeface="+mn-cs"/>
                        </a:rPr>
                        <a:t>11</a:t>
                      </a:r>
                      <a:endParaRPr lang="ru-RU" sz="15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algn="ctr"/>
                      <a:r>
                        <a:rPr lang="ru-RU" sz="1500" b="1" i="0" u="none" strike="noStrike" kern="1200" dirty="0" smtClean="0">
                          <a:solidFill>
                            <a:schemeClr val="accent5">
                              <a:lumMod val="50000"/>
                            </a:schemeClr>
                          </a:solidFill>
                          <a:effectLst/>
                          <a:latin typeface="Times New Roman"/>
                          <a:ea typeface="+mn-ea"/>
                          <a:cs typeface="+mn-cs"/>
                        </a:rPr>
                        <a:t>74</a:t>
                      </a:r>
                      <a:endParaRPr lang="ru-RU" sz="15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algn="ctr" fontAlgn="b"/>
                      <a:r>
                        <a:rPr lang="ru-RU" sz="1500" b="1" i="0" u="none" strike="noStrike" kern="1200" dirty="0" smtClean="0">
                          <a:solidFill>
                            <a:schemeClr val="accent5">
                              <a:lumMod val="50000"/>
                            </a:schemeClr>
                          </a:solidFill>
                          <a:effectLst/>
                          <a:latin typeface="Times New Roman"/>
                          <a:ea typeface="+mn-ea"/>
                          <a:cs typeface="+mn-cs"/>
                        </a:rPr>
                        <a:t>6 196,92</a:t>
                      </a:r>
                      <a:endParaRPr lang="ru-RU" sz="15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algn="ctr" fontAlgn="b"/>
                      <a:r>
                        <a:rPr lang="ru-RU" sz="1500" b="1" i="0" u="none" strike="noStrike" kern="1200" dirty="0" smtClean="0">
                          <a:solidFill>
                            <a:schemeClr val="accent5">
                              <a:lumMod val="50000"/>
                            </a:schemeClr>
                          </a:solidFill>
                          <a:effectLst/>
                          <a:latin typeface="Times New Roman"/>
                          <a:ea typeface="+mn-ea"/>
                          <a:cs typeface="+mn-cs"/>
                        </a:rPr>
                        <a:t>3 986,91</a:t>
                      </a:r>
                      <a:endParaRPr lang="ru-RU" sz="15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c>
                  <a:txBody>
                    <a:bodyPr/>
                    <a:lstStyle/>
                    <a:p>
                      <a:pPr algn="ctr" fontAlgn="b"/>
                      <a:r>
                        <a:rPr lang="ru-RU" sz="1500" b="1" i="0" u="none" strike="noStrike" kern="1200" dirty="0" smtClean="0">
                          <a:solidFill>
                            <a:schemeClr val="accent5">
                              <a:lumMod val="50000"/>
                            </a:schemeClr>
                          </a:solidFill>
                          <a:effectLst/>
                          <a:latin typeface="Times New Roman"/>
                          <a:ea typeface="+mn-ea"/>
                          <a:cs typeface="+mn-cs"/>
                        </a:rPr>
                        <a:t>2 210,01</a:t>
                      </a:r>
                      <a:endParaRPr lang="ru-RU" sz="15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71000"/>
                      </a:schemeClr>
                    </a:solidFill>
                  </a:tcPr>
                </a:tc>
              </a:tr>
            </a:tbl>
          </a:graphicData>
        </a:graphic>
      </p:graphicFrame>
      <p:sp>
        <p:nvSpPr>
          <p:cNvPr id="11" name="Прямоугольник 10"/>
          <p:cNvSpPr/>
          <p:nvPr/>
        </p:nvSpPr>
        <p:spPr>
          <a:xfrm>
            <a:off x="320043" y="1428708"/>
            <a:ext cx="12107682" cy="487038"/>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ru-RU" sz="2000" i="1" dirty="0">
                <a:solidFill>
                  <a:prstClr val="black"/>
                </a:solidFill>
                <a:latin typeface="Times New Roman" panose="02020603050405020304" pitchFamily="18" charset="0"/>
                <a:cs typeface="Times New Roman" panose="02020603050405020304" pitchFamily="18" charset="0"/>
              </a:rPr>
              <a:t>Субсидии на капитальные вложения из бюджета субъекта </a:t>
            </a:r>
            <a:r>
              <a:rPr lang="ru-RU" sz="2000" i="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2000" i="1" dirty="0">
                <a:solidFill>
                  <a:prstClr val="black"/>
                </a:solidFill>
                <a:latin typeface="Times New Roman" panose="02020603050405020304" pitchFamily="18" charset="0"/>
                <a:cs typeface="Times New Roman" panose="02020603050405020304" pitchFamily="18" charset="0"/>
              </a:rPr>
              <a:t>(местного бюджета)</a:t>
            </a:r>
          </a:p>
        </p:txBody>
      </p:sp>
      <p:sp>
        <p:nvSpPr>
          <p:cNvPr id="12" name="Загнутый угол 11"/>
          <p:cNvSpPr/>
          <p:nvPr/>
        </p:nvSpPr>
        <p:spPr>
          <a:xfrm>
            <a:off x="8187073" y="5326915"/>
            <a:ext cx="4260708" cy="3306715"/>
          </a:xfrm>
          <a:prstGeom prst="foldedCorner">
            <a:avLst/>
          </a:prstGeom>
          <a:solidFill>
            <a:schemeClr val="accent1">
              <a:lumMod val="20000"/>
              <a:lumOff val="80000"/>
              <a:alpha val="80000"/>
            </a:schemeClr>
          </a:solidFill>
          <a:ln>
            <a:solidFill>
              <a:srgbClr val="C00000"/>
            </a:solid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ru-RU" altLang="ru-RU" sz="1600" b="1" dirty="0">
              <a:solidFill>
                <a:prstClr val="black">
                  <a:lumMod val="95000"/>
                  <a:lumOff val="5000"/>
                </a:prstClr>
              </a:solidFill>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a:t>
            </a: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КАЗНАЧЕЙСКОГО СОПРОВОЖДЕНИЯ</a:t>
            </a:r>
          </a:p>
          <a:p>
            <a:pPr algn="ctr"/>
            <a:endParaRPr lang="ru-RU" altLang="ru-RU" sz="700" b="1" dirty="0">
              <a:solidFill>
                <a:prstClr val="black">
                  <a:lumMod val="95000"/>
                  <a:lumOff val="5000"/>
                </a:prstClr>
              </a:solidFill>
            </a:endParaRPr>
          </a:p>
          <a:p>
            <a:pPr algn="ctr"/>
            <a:r>
              <a:rPr lang="ru-RU" sz="1600" dirty="0">
                <a:solidFill>
                  <a:schemeClr val="tx1"/>
                </a:solidFill>
                <a:latin typeface="Times New Roman" panose="02020603050405020304" pitchFamily="18" charset="0"/>
                <a:cs typeface="Times New Roman" panose="02020603050405020304" pitchFamily="18" charset="0"/>
              </a:rPr>
              <a:t>Казначейское сопровождение субсидий, предоставляемых из бюджетов субъектов РФ (местных бюджетов) на капитальные вложения</a:t>
            </a:r>
            <a:endParaRPr lang="ru-RU" altLang="ru-RU" sz="1600" dirty="0">
              <a:solidFill>
                <a:schemeClr val="tx1"/>
              </a:solidFill>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8287987" y="6647108"/>
            <a:ext cx="4159794"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435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691116" y="2180969"/>
            <a:ext cx="11515062" cy="5266459"/>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89" tIns="47443" rIns="94889" bIns="47443"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ЭКСПЕРИМЕНТ ФЕДЕРАЛЬНОГО КАЗНАЧЕЙСТВА И ФЕДЕРАЛЬНОЙ АНТИМОНОПОЛЬНОЙ СЛУЖБЫ ПО ПРИМЕНЕНИЮ РАСЧЕТНО-КАЛЬКУЛЯЦИОННЫХ МАТЕРИАЛОВ ПРИ САНКЦИОНИРОВАНИИ РАСХОДОВ В РАМКАХ КАЗНАЧЕЙСКОГО СОПРОВОЖДЕНИЯ</a:t>
            </a:r>
          </a:p>
          <a:p>
            <a:pPr algn="ctr">
              <a:lnSpc>
                <a:spcPct val="150000"/>
              </a:lnSpc>
            </a:pPr>
            <a:r>
              <a:rPr lang="ru-RU" sz="2800" b="1" dirty="0">
                <a:latin typeface="Times New Roman" panose="02020603050405020304" pitchFamily="18" charset="0"/>
                <a:cs typeface="Times New Roman" panose="02020603050405020304" pitchFamily="18" charset="0"/>
              </a:rPr>
              <a:t>    ГОСУДАРСТВЕННОГО ОБОРОННОГО ЗАКАЗА ДЛЯ ВЫРАБОТКИ </a:t>
            </a:r>
            <a:r>
              <a:rPr lang="ru-RU" sz="2800" b="1" dirty="0" smtClean="0">
                <a:latin typeface="Times New Roman" panose="02020603050405020304" pitchFamily="18" charset="0"/>
                <a:cs typeface="Times New Roman" panose="02020603050405020304" pitchFamily="18" charset="0"/>
              </a:rPr>
              <a:t>МЕХАНИЗМОВ, </a:t>
            </a:r>
            <a:r>
              <a:rPr lang="ru-RU" sz="2800" b="1" dirty="0">
                <a:latin typeface="Times New Roman" panose="02020603050405020304" pitchFamily="18" charset="0"/>
                <a:cs typeface="Times New Roman" panose="02020603050405020304" pitchFamily="18" charset="0"/>
              </a:rPr>
              <a:t>ПРЕДОТВРАЩАЮЩИХ НЕОБОСНОВАННОЕ ЗАВЫШЕНИЕ ЦЕН </a:t>
            </a:r>
            <a:endParaRPr lang="ru-RU" sz="2800" b="1"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9921240" y="9090030"/>
            <a:ext cx="2880360" cy="511175"/>
          </a:xfrm>
        </p:spPr>
        <p:txBody>
          <a:bodyPr/>
          <a:lstStyle/>
          <a:p>
            <a:pPr>
              <a:defRPr/>
            </a:pPr>
            <a:fld id="{B71FCD68-0AFD-4048-852E-53B764BC6EED}" type="slidenum">
              <a:rPr lang="ru-RU" smtClean="0">
                <a:solidFill>
                  <a:prstClr val="black">
                    <a:tint val="75000"/>
                  </a:prstClr>
                </a:solidFill>
              </a:rPr>
              <a:pPr>
                <a:defRPr/>
              </a:pPr>
              <a:t>21</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5" y="141332"/>
            <a:ext cx="5163734"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0478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3671\Desktop\Автомобили\4308-АЗ\gayechnyy_klyuc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33771" y="2979495"/>
            <a:ext cx="2481350" cy="1944782"/>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6363" y="3891326"/>
            <a:ext cx="1887416" cy="1646112"/>
          </a:xfrm>
          <a:prstGeom prst="rect">
            <a:avLst/>
          </a:prstGeom>
        </p:spPr>
      </p:pic>
      <p:pic>
        <p:nvPicPr>
          <p:cNvPr id="2" name="Объект 1"/>
          <p:cNvPicPr>
            <a:picLocks noGrp="1" noChangeAspect="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959565" y="5666712"/>
            <a:ext cx="4056185" cy="3306017"/>
          </a:xfrm>
        </p:spPr>
      </p:pic>
      <p:pic>
        <p:nvPicPr>
          <p:cNvPr id="5" name="Объект 4"/>
          <p:cNvPicPr>
            <a:picLocks noGrp="1" noChangeAspect="1"/>
          </p:cNvPicPr>
          <p:nvPr>
            <p:ph sz="half" idx="4294967295"/>
          </p:nvPr>
        </p:nvPicPr>
        <p:blipFill>
          <a:blip r:embed="rId5" cstate="print">
            <a:extLst>
              <a:ext uri="{28A0092B-C50C-407E-A947-70E740481C1C}">
                <a14:useLocalDpi xmlns:a14="http://schemas.microsoft.com/office/drawing/2010/main" val="0"/>
              </a:ext>
            </a:extLst>
          </a:blip>
          <a:stretch>
            <a:fillRect/>
          </a:stretch>
        </p:blipFill>
        <p:spPr>
          <a:xfrm>
            <a:off x="414098" y="2934398"/>
            <a:ext cx="4219681" cy="1686138"/>
          </a:xfrm>
        </p:spPr>
      </p:pic>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21328" y="2381699"/>
            <a:ext cx="2054284" cy="1524193"/>
          </a:xfrm>
          <a:prstGeom prst="rect">
            <a:avLst/>
          </a:prstGeom>
        </p:spPr>
      </p:pic>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35235" y="1786263"/>
            <a:ext cx="1934725" cy="1516252"/>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21591" y="3891332"/>
            <a:ext cx="1854019" cy="1646107"/>
          </a:xfrm>
          <a:prstGeom prst="rect">
            <a:avLst/>
          </a:prstGeom>
        </p:spPr>
      </p:pic>
      <p:sp>
        <p:nvSpPr>
          <p:cNvPr id="14" name="Объект 2"/>
          <p:cNvSpPr txBox="1">
            <a:spLocks/>
          </p:cNvSpPr>
          <p:nvPr/>
        </p:nvSpPr>
        <p:spPr>
          <a:xfrm>
            <a:off x="123192" y="1416363"/>
            <a:ext cx="8733730" cy="731417"/>
          </a:xfrm>
          <a:prstGeom prst="rect">
            <a:avLst/>
          </a:prstGeom>
        </p:spPr>
        <p:txBody>
          <a:bodyPr lIns="128369" tIns="64188" rIns="128369" bIns="64188"/>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ru-RU" sz="2000" b="1" dirty="0">
                <a:latin typeface="Times New Roman" panose="02020603050405020304" pitchFamily="18" charset="0"/>
                <a:cs typeface="Times New Roman" panose="02020603050405020304" pitchFamily="18" charset="0"/>
              </a:rPr>
              <a:t>СУММА ГОСУДАРСТВЕННОГО КОНТРАКТА: </a:t>
            </a:r>
            <a:r>
              <a:rPr lang="ru-RU" sz="2000" b="1" dirty="0">
                <a:solidFill>
                  <a:srgbClr val="FF0000"/>
                </a:solidFill>
                <a:latin typeface="Times New Roman" panose="02020603050405020304" pitchFamily="18" charset="0"/>
                <a:cs typeface="Times New Roman" panose="02020603050405020304" pitchFamily="18" charset="0"/>
              </a:rPr>
              <a:t>1 413 627 461,25</a:t>
            </a:r>
            <a:r>
              <a:rPr lang="ru-RU" sz="2000" b="1" dirty="0">
                <a:solidFill>
                  <a:schemeClr val="accent1">
                    <a:lumMod val="50000"/>
                  </a:schemeClr>
                </a:solidFill>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руб.</a:t>
            </a:r>
          </a:p>
          <a:p>
            <a:pPr marL="0" indent="0">
              <a:spcBef>
                <a:spcPts val="0"/>
              </a:spcBef>
              <a:buNone/>
            </a:pPr>
            <a:r>
              <a:rPr lang="ru-RU" sz="2000" b="1" dirty="0">
                <a:latin typeface="Times New Roman" panose="02020603050405020304" pitchFamily="18" charset="0"/>
                <a:cs typeface="Times New Roman" panose="02020603050405020304" pitchFamily="18" charset="0"/>
              </a:rPr>
              <a:t>Количество автомобилей по Государственному контракту: </a:t>
            </a:r>
            <a:r>
              <a:rPr lang="ru-RU" sz="2000" b="1" dirty="0">
                <a:solidFill>
                  <a:srgbClr val="FF0000"/>
                </a:solidFill>
                <a:latin typeface="Times New Roman" panose="02020603050405020304" pitchFamily="18" charset="0"/>
                <a:cs typeface="Times New Roman" panose="02020603050405020304" pitchFamily="18" charset="0"/>
              </a:rPr>
              <a:t>431</a:t>
            </a:r>
            <a:r>
              <a:rPr lang="ru-RU" sz="2000" b="1" dirty="0">
                <a:solidFill>
                  <a:schemeClr val="accent1">
                    <a:lumMod val="50000"/>
                  </a:schemeClr>
                </a:solidFill>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шт.</a:t>
            </a:r>
            <a:r>
              <a:rPr lang="ru-RU" sz="2000" b="1" dirty="0">
                <a:solidFill>
                  <a:schemeClr val="accent1">
                    <a:lumMod val="50000"/>
                  </a:schemeClr>
                </a:solidFill>
                <a:latin typeface="Times New Roman" panose="02020603050405020304" pitchFamily="18" charset="0"/>
                <a:cs typeface="Times New Roman" panose="02020603050405020304" pitchFamily="18" charset="0"/>
              </a:rPr>
              <a:t> </a:t>
            </a:r>
            <a:endParaRPr lang="ru-RU" sz="2000" dirty="0">
              <a:solidFill>
                <a:schemeClr val="accent1">
                  <a:lumMod val="50000"/>
                </a:schemeClr>
              </a:solidFill>
            </a:endParaRPr>
          </a:p>
        </p:txBody>
      </p:sp>
      <p:pic>
        <p:nvPicPr>
          <p:cNvPr id="9" name="Рисунок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35182" y="4742471"/>
            <a:ext cx="1925191" cy="1464830"/>
          </a:xfrm>
          <a:prstGeom prst="rect">
            <a:avLst/>
          </a:prstGeom>
        </p:spPr>
      </p:pic>
      <p:pic>
        <p:nvPicPr>
          <p:cNvPr id="12" name="Рисунок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35178" y="3302517"/>
            <a:ext cx="1934726" cy="1439955"/>
          </a:xfrm>
          <a:prstGeom prst="rect">
            <a:avLst/>
          </a:prstGeom>
        </p:spPr>
      </p:pic>
      <p:pic>
        <p:nvPicPr>
          <p:cNvPr id="6" name="Рисунок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76361" y="2411466"/>
            <a:ext cx="1858818" cy="1509564"/>
          </a:xfrm>
          <a:prstGeom prst="rect">
            <a:avLst/>
          </a:prstGeom>
        </p:spPr>
      </p:pic>
      <p:sp>
        <p:nvSpPr>
          <p:cNvPr id="15" name="Номер слайда 2"/>
          <p:cNvSpPr>
            <a:spLocks noGrp="1"/>
          </p:cNvSpPr>
          <p:nvPr>
            <p:ph type="sldNum" sz="quarter" idx="12"/>
          </p:nvPr>
        </p:nvSpPr>
        <p:spPr>
          <a:xfrm>
            <a:off x="9921243" y="9090940"/>
            <a:ext cx="2880360" cy="511175"/>
          </a:xfrm>
        </p:spPr>
        <p:txBody>
          <a:bodyPr/>
          <a:lstStyle/>
          <a:p>
            <a:pPr>
              <a:defRPr/>
            </a:pPr>
            <a:r>
              <a:rPr lang="ru-RU" dirty="0" smtClean="0"/>
              <a:t>22</a:t>
            </a:r>
            <a:endParaRPr lang="ru-RU" dirty="0"/>
          </a:p>
        </p:txBody>
      </p:sp>
      <p:sp>
        <p:nvSpPr>
          <p:cNvPr id="16" name="Объект 2"/>
          <p:cNvSpPr txBox="1">
            <a:spLocks/>
          </p:cNvSpPr>
          <p:nvPr/>
        </p:nvSpPr>
        <p:spPr>
          <a:xfrm>
            <a:off x="270036" y="293444"/>
            <a:ext cx="12331541" cy="662887"/>
          </a:xfrm>
          <a:prstGeom prst="rect">
            <a:avLst/>
          </a:prstGeom>
          <a:noFill/>
        </p:spPr>
        <p:txBody>
          <a:bodyPr wrap="square" lIns="107833" tIns="53918" rIns="107833" bIns="53918">
            <a:spAutoFit/>
          </a:bodyPr>
          <a:lstStyle>
            <a:lvl1pPr marL="227980" indent="-22798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3962" indent="-22798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39930" indent="-22798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595917" indent="-22798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1881" indent="-22798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07844" indent="-227980" algn="l" defTabSz="91195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3833" indent="-227980" algn="l" defTabSz="91195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19801" indent="-227980" algn="l" defTabSz="91195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75787" indent="-227980" algn="l" defTabSz="91195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algn="ctr">
              <a:spcBef>
                <a:spcPct val="0"/>
              </a:spcBef>
              <a:buNone/>
            </a:pPr>
            <a:r>
              <a:rPr lang="ru-RU" sz="2000" b="1" dirty="0">
                <a:latin typeface="Times New Roman" panose="02020603050405020304" pitchFamily="18" charset="0"/>
                <a:ea typeface="Open Sans Condensed Light" pitchFamily="34" charset="0"/>
                <a:cs typeface="Times New Roman" panose="02020603050405020304" pitchFamily="18" charset="0"/>
              </a:rPr>
              <a:t>ГОСУДАРСТВЕННЫЙ КОНТРАКТ № 257 ОТ 25 ДЕКАБРЯ 2017 </a:t>
            </a:r>
            <a:r>
              <a:rPr lang="ru-RU" sz="2000" b="1" dirty="0">
                <a:latin typeface="Times New Roman" panose="02020603050405020304" pitchFamily="18" charset="0"/>
                <a:ea typeface="Open Sans Condensed Light" pitchFamily="34" charset="0"/>
                <a:cs typeface="Times New Roman" panose="02020603050405020304" pitchFamily="18" charset="0"/>
              </a:rPr>
              <a:t>ГОДА </a:t>
            </a:r>
          </a:p>
          <a:p>
            <a:pPr marL="0" indent="0" algn="ctr">
              <a:spcBef>
                <a:spcPct val="0"/>
              </a:spcBef>
              <a:buNone/>
            </a:pPr>
            <a:r>
              <a:rPr lang="ru-RU" sz="2000" b="1" i="1" dirty="0">
                <a:latin typeface="Times New Roman" panose="02020603050405020304" pitchFamily="18" charset="0"/>
                <a:ea typeface="Open Sans Condensed Light" pitchFamily="34" charset="0"/>
                <a:cs typeface="Times New Roman" panose="02020603050405020304" pitchFamily="18" charset="0"/>
              </a:rPr>
              <a:t>(</a:t>
            </a:r>
            <a:r>
              <a:rPr lang="ru-RU" sz="2000" b="1" i="1" dirty="0">
                <a:latin typeface="Times New Roman" panose="02020603050405020304" pitchFamily="18" charset="0"/>
                <a:ea typeface="Open Sans Condensed Light" pitchFamily="34" charset="0"/>
                <a:cs typeface="Times New Roman" panose="02020603050405020304" pitchFamily="18" charset="0"/>
              </a:rPr>
              <a:t>ЗАКАЗЧИК – МВД РОССИИ)</a:t>
            </a:r>
          </a:p>
        </p:txBody>
      </p:sp>
      <p:cxnSp>
        <p:nvCxnSpPr>
          <p:cNvPr id="13" name="Прямая со стрелкой 12"/>
          <p:cNvCxnSpPr/>
          <p:nvPr/>
        </p:nvCxnSpPr>
        <p:spPr>
          <a:xfrm flipH="1">
            <a:off x="4976040" y="7240772"/>
            <a:ext cx="4926557"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a:stCxn id="9" idx="2"/>
          </p:cNvCxnSpPr>
          <p:nvPr/>
        </p:nvCxnSpPr>
        <p:spPr>
          <a:xfrm flipH="1">
            <a:off x="9897777" y="6207300"/>
            <a:ext cx="1" cy="1033472"/>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1559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921977" y="9087838"/>
            <a:ext cx="2880360" cy="511175"/>
          </a:xfrm>
        </p:spPr>
        <p:txBody>
          <a:bodyPr/>
          <a:lstStyle/>
          <a:p>
            <a:pPr>
              <a:defRPr/>
            </a:pPr>
            <a:r>
              <a:rPr lang="ru-RU" dirty="0" smtClean="0"/>
              <a:t>23</a:t>
            </a:r>
            <a:endParaRPr lang="ru-RU" dirty="0"/>
          </a:p>
        </p:txBody>
      </p:sp>
      <p:sp>
        <p:nvSpPr>
          <p:cNvPr id="4" name="TextBox 101"/>
          <p:cNvSpPr txBox="1">
            <a:spLocks noChangeArrowheads="1"/>
          </p:cNvSpPr>
          <p:nvPr/>
        </p:nvSpPr>
        <p:spPr bwMode="auto">
          <a:xfrm>
            <a:off x="297712" y="455065"/>
            <a:ext cx="12195544" cy="73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688" tIns="45837" rIns="91688" bIns="45837">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a:lnSpc>
                <a:spcPct val="100000"/>
              </a:lnSpc>
              <a:spcBef>
                <a:spcPct val="0"/>
              </a:spcBef>
              <a:buFontTx/>
              <a:buNone/>
            </a:pPr>
            <a:r>
              <a:rPr lang="ru-RU" altLang="ru-RU" sz="2100" b="1" dirty="0">
                <a:latin typeface="Times New Roman" panose="02020603050405020304" pitchFamily="18" charset="0"/>
                <a:cs typeface="Times New Roman" panose="02020603050405020304" pitchFamily="18" charset="0"/>
              </a:rPr>
              <a:t>ВИДЫ АВТОМОБИЛЕЙ</a:t>
            </a:r>
          </a:p>
          <a:p>
            <a:pPr algn="ctr">
              <a:lnSpc>
                <a:spcPct val="100000"/>
              </a:lnSpc>
              <a:spcBef>
                <a:spcPct val="0"/>
              </a:spcBef>
              <a:buFontTx/>
              <a:buNone/>
            </a:pPr>
            <a:endParaRPr lang="ru-RU" altLang="ru-RU" sz="21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2" name="Таблица 1">
            <a:extLst>
              <a:ext uri="{FF2B5EF4-FFF2-40B4-BE49-F238E27FC236}">
                <a16:creationId xmlns:a16="http://schemas.microsoft.com/office/drawing/2014/main" xmlns="" id="{D88B4588-AC4D-422C-9AFE-F247B27E4DE0}"/>
              </a:ext>
            </a:extLst>
          </p:cNvPr>
          <p:cNvGraphicFramePr>
            <a:graphicFrameLocks noGrp="1"/>
          </p:cNvGraphicFramePr>
          <p:nvPr>
            <p:extLst>
              <p:ext uri="{D42A27DB-BD31-4B8C-83A1-F6EECF244321}">
                <p14:modId xmlns:p14="http://schemas.microsoft.com/office/powerpoint/2010/main" val="3736183184"/>
              </p:ext>
            </p:extLst>
          </p:nvPr>
        </p:nvGraphicFramePr>
        <p:xfrm>
          <a:off x="297713" y="1471110"/>
          <a:ext cx="12195542" cy="6842543"/>
        </p:xfrm>
        <a:graphic>
          <a:graphicData uri="http://schemas.openxmlformats.org/drawingml/2006/table">
            <a:tbl>
              <a:tblPr firstRow="1" bandRow="1">
                <a:tableStyleId>{5C22544A-7EE6-4342-B048-85BDC9FD1C3A}</a:tableStyleId>
              </a:tblPr>
              <a:tblGrid>
                <a:gridCol w="649408">
                  <a:extLst>
                    <a:ext uri="{9D8B030D-6E8A-4147-A177-3AD203B41FA5}">
                      <a16:colId xmlns:a16="http://schemas.microsoft.com/office/drawing/2014/main" xmlns="" val="3650695984"/>
                    </a:ext>
                  </a:extLst>
                </a:gridCol>
                <a:gridCol w="7255263">
                  <a:extLst>
                    <a:ext uri="{9D8B030D-6E8A-4147-A177-3AD203B41FA5}">
                      <a16:colId xmlns:a16="http://schemas.microsoft.com/office/drawing/2014/main" xmlns="" val="981596688"/>
                    </a:ext>
                  </a:extLst>
                </a:gridCol>
                <a:gridCol w="1967717">
                  <a:extLst>
                    <a:ext uri="{9D8B030D-6E8A-4147-A177-3AD203B41FA5}">
                      <a16:colId xmlns:a16="http://schemas.microsoft.com/office/drawing/2014/main" xmlns="" val="1113003104"/>
                    </a:ext>
                  </a:extLst>
                </a:gridCol>
                <a:gridCol w="2323154">
                  <a:extLst>
                    <a:ext uri="{9D8B030D-6E8A-4147-A177-3AD203B41FA5}">
                      <a16:colId xmlns:a16="http://schemas.microsoft.com/office/drawing/2014/main" xmlns="" val="484162483"/>
                    </a:ext>
                  </a:extLst>
                </a:gridCol>
              </a:tblGrid>
              <a:tr h="682752">
                <a:tc>
                  <a:txBody>
                    <a:bodyPr/>
                    <a:lstStyle/>
                    <a:p>
                      <a:pPr algn="ctr"/>
                      <a:r>
                        <a:rPr lang="ru-RU" sz="1800" b="1" dirty="0">
                          <a:solidFill>
                            <a:schemeClr val="tx1"/>
                          </a:solidFill>
                          <a:latin typeface="Times New Roman" panose="02020603050405020304" pitchFamily="18" charset="0"/>
                          <a:cs typeface="Times New Roman" panose="02020603050405020304" pitchFamily="18" charset="0"/>
                        </a:rPr>
                        <a:t>№ п/п</a:t>
                      </a:r>
                    </a:p>
                  </a:txBody>
                  <a:tcPr marL="96012" marR="96012" marT="64008" marB="64008">
                    <a:solidFill>
                      <a:schemeClr val="accent1">
                        <a:lumMod val="40000"/>
                        <a:lumOff val="60000"/>
                      </a:schemeClr>
                    </a:solidFill>
                  </a:tcPr>
                </a:tc>
                <a:tc>
                  <a:txBody>
                    <a:bodyPr/>
                    <a:lstStyle/>
                    <a:p>
                      <a:pPr algn="ctr"/>
                      <a:r>
                        <a:rPr lang="ru-RU" sz="1800" b="1" dirty="0">
                          <a:solidFill>
                            <a:schemeClr val="tx1"/>
                          </a:solidFill>
                          <a:latin typeface="Times New Roman" panose="02020603050405020304" pitchFamily="18" charset="0"/>
                          <a:cs typeface="Times New Roman" panose="02020603050405020304" pitchFamily="18" charset="0"/>
                        </a:rPr>
                        <a:t>Наименование</a:t>
                      </a:r>
                    </a:p>
                  </a:txBody>
                  <a:tcPr marL="96012" marR="96012" marT="64008" marB="64008">
                    <a:solidFill>
                      <a:schemeClr val="accent1">
                        <a:lumMod val="40000"/>
                        <a:lumOff val="60000"/>
                      </a:schemeClr>
                    </a:solidFill>
                  </a:tcPr>
                </a:tc>
                <a:tc>
                  <a:txBody>
                    <a:bodyPr/>
                    <a:lstStyle/>
                    <a:p>
                      <a:pPr algn="ctr"/>
                      <a:r>
                        <a:rPr lang="ru-RU" sz="1800" b="1" dirty="0">
                          <a:solidFill>
                            <a:schemeClr val="tx1"/>
                          </a:solidFill>
                          <a:latin typeface="Times New Roman" panose="02020603050405020304" pitchFamily="18" charset="0"/>
                          <a:cs typeface="Times New Roman" panose="02020603050405020304" pitchFamily="18" charset="0"/>
                        </a:rPr>
                        <a:t>Количество, шт.</a:t>
                      </a:r>
                    </a:p>
                  </a:txBody>
                  <a:tcPr marL="96012" marR="96012" marT="64008" marB="64008">
                    <a:solidFill>
                      <a:schemeClr val="accent1">
                        <a:lumMod val="40000"/>
                        <a:lumOff val="60000"/>
                      </a:schemeClr>
                    </a:solidFill>
                  </a:tcPr>
                </a:tc>
                <a:tc>
                  <a:txBody>
                    <a:bodyPr/>
                    <a:lstStyle/>
                    <a:p>
                      <a:pPr algn="ctr"/>
                      <a:r>
                        <a:rPr lang="ru-RU" sz="1800" b="1" dirty="0">
                          <a:solidFill>
                            <a:schemeClr val="tx1"/>
                          </a:solidFill>
                          <a:latin typeface="Times New Roman" panose="02020603050405020304" pitchFamily="18" charset="0"/>
                          <a:cs typeface="Times New Roman" panose="02020603050405020304" pitchFamily="18" charset="0"/>
                        </a:rPr>
                        <a:t>Цена за ед., руб.</a:t>
                      </a:r>
                    </a:p>
                  </a:txBody>
                  <a:tcPr marL="96012" marR="96012" marT="64008" marB="64008">
                    <a:solidFill>
                      <a:schemeClr val="accent1">
                        <a:lumMod val="40000"/>
                        <a:lumOff val="60000"/>
                      </a:schemeClr>
                    </a:solidFill>
                  </a:tcPr>
                </a:tc>
                <a:extLst>
                  <a:ext uri="{0D108BD9-81ED-4DB2-BD59-A6C34878D82A}">
                    <a16:rowId xmlns:a16="http://schemas.microsoft.com/office/drawing/2014/main" xmlns="" val="1338585670"/>
                  </a:ext>
                </a:extLst>
              </a:tr>
              <a:tr h="470394">
                <a:tc gridSpan="2">
                  <a:txBody>
                    <a:bodyPr/>
                    <a:lstStyle/>
                    <a:p>
                      <a:pPr algn="l"/>
                      <a:r>
                        <a:rPr lang="ru-RU" sz="1800" b="1" i="1" dirty="0">
                          <a:solidFill>
                            <a:schemeClr val="tx1"/>
                          </a:solidFill>
                          <a:latin typeface="Times New Roman" panose="02020603050405020304" pitchFamily="18" charset="0"/>
                          <a:cs typeface="Times New Roman" panose="02020603050405020304" pitchFamily="18" charset="0"/>
                        </a:rPr>
                        <a:t>ИТОГО</a:t>
                      </a:r>
                    </a:p>
                  </a:txBody>
                  <a:tcPr marL="96012" marR="96012" marT="64008" marB="64008"/>
                </a:tc>
                <a:tc hMerge="1">
                  <a:txBody>
                    <a:bodyPr/>
                    <a:lstStyle/>
                    <a:p>
                      <a:endParaRPr lang="ru-RU"/>
                    </a:p>
                  </a:txBody>
                  <a:tcPr/>
                </a:tc>
                <a:tc>
                  <a:txBody>
                    <a:bodyPr/>
                    <a:lstStyle/>
                    <a:p>
                      <a:pPr algn="ctr"/>
                      <a:r>
                        <a:rPr lang="ru-RU" sz="1800" b="1" i="1" dirty="0">
                          <a:solidFill>
                            <a:schemeClr val="tx1"/>
                          </a:solidFill>
                          <a:latin typeface="Times New Roman" panose="02020603050405020304" pitchFamily="18" charset="0"/>
                          <a:cs typeface="Times New Roman" panose="02020603050405020304" pitchFamily="18" charset="0"/>
                        </a:rPr>
                        <a:t>431</a:t>
                      </a:r>
                    </a:p>
                  </a:txBody>
                  <a:tcPr marL="96012" marR="96012" marT="64008" marB="64008"/>
                </a:tc>
                <a:tc>
                  <a:txBody>
                    <a:bodyPr/>
                    <a:lstStyle/>
                    <a:p>
                      <a:pPr algn="ctr"/>
                      <a:endParaRPr lang="ru-RU" sz="1800" b="1" i="1" dirty="0">
                        <a:solidFill>
                          <a:schemeClr val="tx1"/>
                        </a:solidFill>
                        <a:latin typeface="Times New Roman" panose="02020603050405020304" pitchFamily="18" charset="0"/>
                        <a:cs typeface="Times New Roman" panose="02020603050405020304" pitchFamily="18" charset="0"/>
                      </a:endParaRPr>
                    </a:p>
                  </a:txBody>
                  <a:tcPr marL="96012" marR="96012" marT="64008" marB="64008"/>
                </a:tc>
                <a:extLst>
                  <a:ext uri="{0D108BD9-81ED-4DB2-BD59-A6C34878D82A}">
                    <a16:rowId xmlns:a16="http://schemas.microsoft.com/office/drawing/2014/main" xmlns="" val="2708131939"/>
                  </a:ext>
                </a:extLst>
              </a:tr>
              <a:tr h="812771">
                <a:tc>
                  <a:txBody>
                    <a:bodyPr/>
                    <a:lstStyle/>
                    <a:p>
                      <a:pPr algn="ctr"/>
                      <a:r>
                        <a:rPr lang="ru-RU" sz="1800" dirty="0">
                          <a:latin typeface="Times New Roman" panose="02020603050405020304" pitchFamily="18" charset="0"/>
                          <a:cs typeface="Times New Roman" panose="02020603050405020304" pitchFamily="18" charset="0"/>
                        </a:rPr>
                        <a:t>1</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специальный (оперативно-служебный)  </a:t>
                      </a:r>
                      <a:r>
                        <a:rPr lang="ru-RU" sz="1800" dirty="0">
                          <a:solidFill>
                            <a:srgbClr val="FF0000"/>
                          </a:solidFill>
                          <a:latin typeface="Times New Roman" panose="02020603050405020304" pitchFamily="18" charset="0"/>
                          <a:cs typeface="Times New Roman" panose="02020603050405020304" pitchFamily="18" charset="0"/>
                        </a:rPr>
                        <a:t>3302-А3 </a:t>
                      </a:r>
                      <a:endParaRPr lang="ru-RU" sz="1800" dirty="0">
                        <a:latin typeface="Times New Roman" panose="02020603050405020304" pitchFamily="18" charset="0"/>
                        <a:cs typeface="Times New Roman" panose="02020603050405020304" pitchFamily="18" charset="0"/>
                      </a:endParaRP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230</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2 722 213,98 </a:t>
                      </a:r>
                    </a:p>
                  </a:txBody>
                  <a:tcPr marL="96012" marR="96012" marT="64008" marB="64008">
                    <a:solidFill>
                      <a:srgbClr val="EBF6F9"/>
                    </a:solidFill>
                  </a:tcPr>
                </a:tc>
                <a:extLst>
                  <a:ext uri="{0D108BD9-81ED-4DB2-BD59-A6C34878D82A}">
                    <a16:rowId xmlns:a16="http://schemas.microsoft.com/office/drawing/2014/main" xmlns="" val="339780599"/>
                  </a:ext>
                </a:extLst>
              </a:tr>
              <a:tr h="812771">
                <a:tc>
                  <a:txBody>
                    <a:bodyPr/>
                    <a:lstStyle/>
                    <a:p>
                      <a:pPr algn="ctr"/>
                      <a:r>
                        <a:rPr lang="ru-RU" sz="1800" dirty="0">
                          <a:latin typeface="Times New Roman" panose="02020603050405020304" pitchFamily="18" charset="0"/>
                          <a:cs typeface="Times New Roman" panose="02020603050405020304" pitchFamily="18" charset="0"/>
                        </a:rPr>
                        <a:t>2</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специальный (оперативно-служебный)  </a:t>
                      </a:r>
                      <a:r>
                        <a:rPr lang="ru-RU" sz="1800" dirty="0">
                          <a:solidFill>
                            <a:srgbClr val="FF0000"/>
                          </a:solidFill>
                          <a:latin typeface="Times New Roman" panose="02020603050405020304" pitchFamily="18" charset="0"/>
                          <a:cs typeface="Times New Roman" panose="02020603050405020304" pitchFamily="18" charset="0"/>
                        </a:rPr>
                        <a:t>3309-А3 </a:t>
                      </a:r>
                      <a:endParaRPr lang="ru-RU" sz="1800" dirty="0">
                        <a:latin typeface="Times New Roman" panose="02020603050405020304" pitchFamily="18" charset="0"/>
                        <a:cs typeface="Times New Roman" panose="02020603050405020304" pitchFamily="18" charset="0"/>
                      </a:endParaRP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69</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3 562 271,32 </a:t>
                      </a:r>
                    </a:p>
                  </a:txBody>
                  <a:tcPr marL="96012" marR="96012" marT="64008" marB="64008">
                    <a:solidFill>
                      <a:srgbClr val="EBF6F9"/>
                    </a:solidFill>
                  </a:tcPr>
                </a:tc>
                <a:extLst>
                  <a:ext uri="{0D108BD9-81ED-4DB2-BD59-A6C34878D82A}">
                    <a16:rowId xmlns:a16="http://schemas.microsoft.com/office/drawing/2014/main" xmlns="" val="45875536"/>
                  </a:ext>
                </a:extLst>
              </a:tr>
              <a:tr h="812771">
                <a:tc>
                  <a:txBody>
                    <a:bodyPr/>
                    <a:lstStyle/>
                    <a:p>
                      <a:pPr algn="ctr"/>
                      <a:r>
                        <a:rPr lang="ru-RU" sz="1800" dirty="0">
                          <a:latin typeface="Times New Roman" panose="02020603050405020304" pitchFamily="18" charset="0"/>
                          <a:cs typeface="Times New Roman" panose="02020603050405020304" pitchFamily="18" charset="0"/>
                        </a:rPr>
                        <a:t>3</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специальный (оперативно-служебный)  </a:t>
                      </a:r>
                      <a:r>
                        <a:rPr lang="en-US" sz="1800" dirty="0">
                          <a:solidFill>
                            <a:srgbClr val="FF0000"/>
                          </a:solidFill>
                          <a:latin typeface="Times New Roman" panose="02020603050405020304" pitchFamily="18" charset="0"/>
                          <a:cs typeface="Times New Roman" panose="02020603050405020304" pitchFamily="18" charset="0"/>
                        </a:rPr>
                        <a:t>A21R23-A3</a:t>
                      </a:r>
                      <a:endParaRPr lang="ru-RU" sz="1800" dirty="0">
                        <a:solidFill>
                          <a:srgbClr val="FF0000"/>
                        </a:solidFill>
                        <a:latin typeface="Times New Roman" panose="02020603050405020304" pitchFamily="18" charset="0"/>
                        <a:cs typeface="Times New Roman" panose="02020603050405020304" pitchFamily="18" charset="0"/>
                      </a:endParaRP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50</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2 858 160,60 </a:t>
                      </a:r>
                    </a:p>
                  </a:txBody>
                  <a:tcPr marL="96012" marR="96012" marT="64008" marB="64008">
                    <a:solidFill>
                      <a:srgbClr val="EBF6F9"/>
                    </a:solidFill>
                  </a:tcPr>
                </a:tc>
                <a:extLst>
                  <a:ext uri="{0D108BD9-81ED-4DB2-BD59-A6C34878D82A}">
                    <a16:rowId xmlns:a16="http://schemas.microsoft.com/office/drawing/2014/main" xmlns="" val="1057721550"/>
                  </a:ext>
                </a:extLst>
              </a:tr>
              <a:tr h="812771">
                <a:tc>
                  <a:txBody>
                    <a:bodyPr/>
                    <a:lstStyle/>
                    <a:p>
                      <a:pPr algn="ctr"/>
                      <a:r>
                        <a:rPr lang="ru-RU" sz="1800" dirty="0">
                          <a:latin typeface="Times New Roman" panose="02020603050405020304" pitchFamily="18" charset="0"/>
                          <a:cs typeface="Times New Roman" panose="02020603050405020304" pitchFamily="18" charset="0"/>
                        </a:rPr>
                        <a:t>4</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специальный (оперативно-служебный)  </a:t>
                      </a:r>
                      <a:r>
                        <a:rPr lang="ru-RU" sz="1800" dirty="0">
                          <a:solidFill>
                            <a:srgbClr val="FF0000"/>
                          </a:solidFill>
                          <a:latin typeface="Times New Roman" panose="02020603050405020304" pitchFamily="18" charset="0"/>
                          <a:cs typeface="Times New Roman" panose="02020603050405020304" pitchFamily="18" charset="0"/>
                        </a:rPr>
                        <a:t>4308-А3 </a:t>
                      </a:r>
                      <a:endParaRPr lang="ru-RU" sz="1800" dirty="0">
                        <a:latin typeface="Times New Roman" panose="02020603050405020304" pitchFamily="18" charset="0"/>
                        <a:cs typeface="Times New Roman" panose="02020603050405020304" pitchFamily="18" charset="0"/>
                      </a:endParaRP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46</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5 654 437,28</a:t>
                      </a:r>
                    </a:p>
                  </a:txBody>
                  <a:tcPr marL="96012" marR="96012" marT="64008" marB="64008">
                    <a:solidFill>
                      <a:srgbClr val="EBF6F9"/>
                    </a:solidFill>
                  </a:tcPr>
                </a:tc>
                <a:extLst>
                  <a:ext uri="{0D108BD9-81ED-4DB2-BD59-A6C34878D82A}">
                    <a16:rowId xmlns:a16="http://schemas.microsoft.com/office/drawing/2014/main" xmlns="" val="3662796322"/>
                  </a:ext>
                </a:extLst>
              </a:tr>
              <a:tr h="812771">
                <a:tc>
                  <a:txBody>
                    <a:bodyPr/>
                    <a:lstStyle/>
                    <a:p>
                      <a:pPr algn="ctr"/>
                      <a:r>
                        <a:rPr lang="ru-RU" sz="1800" dirty="0">
                          <a:latin typeface="Times New Roman" panose="02020603050405020304" pitchFamily="18" charset="0"/>
                          <a:cs typeface="Times New Roman" panose="02020603050405020304" pitchFamily="18" charset="0"/>
                        </a:rPr>
                        <a:t>5</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специальный (оперативно-служебный)  </a:t>
                      </a:r>
                      <a:r>
                        <a:rPr lang="ru-RU" sz="1800" dirty="0">
                          <a:solidFill>
                            <a:srgbClr val="FF0000"/>
                          </a:solidFill>
                          <a:latin typeface="Times New Roman" panose="02020603050405020304" pitchFamily="18" charset="0"/>
                          <a:cs typeface="Times New Roman" panose="02020603050405020304" pitchFamily="18" charset="0"/>
                        </a:rPr>
                        <a:t>3308-А3 </a:t>
                      </a:r>
                      <a:endParaRPr lang="ru-RU" sz="1800" dirty="0">
                        <a:latin typeface="Times New Roman" panose="02020603050405020304" pitchFamily="18" charset="0"/>
                        <a:cs typeface="Times New Roman" panose="02020603050405020304" pitchFamily="18" charset="0"/>
                      </a:endParaRP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20</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3 772 850,58 </a:t>
                      </a:r>
                    </a:p>
                  </a:txBody>
                  <a:tcPr marL="96012" marR="96012" marT="64008" marB="64008">
                    <a:solidFill>
                      <a:srgbClr val="EBF6F9"/>
                    </a:solidFill>
                  </a:tcPr>
                </a:tc>
                <a:extLst>
                  <a:ext uri="{0D108BD9-81ED-4DB2-BD59-A6C34878D82A}">
                    <a16:rowId xmlns:a16="http://schemas.microsoft.com/office/drawing/2014/main" xmlns="" val="3150380286"/>
                  </a:ext>
                </a:extLst>
              </a:tr>
              <a:tr h="812771">
                <a:tc>
                  <a:txBody>
                    <a:bodyPr/>
                    <a:lstStyle/>
                    <a:p>
                      <a:pPr algn="ctr"/>
                      <a:r>
                        <a:rPr lang="ru-RU" sz="1800" dirty="0">
                          <a:latin typeface="Times New Roman" panose="02020603050405020304" pitchFamily="18" charset="0"/>
                          <a:cs typeface="Times New Roman" panose="02020603050405020304" pitchFamily="18" charset="0"/>
                        </a:rPr>
                        <a:t>6</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специальный (оперативно-служебный)  </a:t>
                      </a:r>
                      <a:r>
                        <a:rPr lang="en-US" sz="1800" dirty="0">
                          <a:solidFill>
                            <a:srgbClr val="FF0000"/>
                          </a:solidFill>
                          <a:latin typeface="Times New Roman" panose="02020603050405020304" pitchFamily="18" charset="0"/>
                          <a:cs typeface="Times New Roman" panose="02020603050405020304" pitchFamily="18" charset="0"/>
                        </a:rPr>
                        <a:t>C41R13-A3 </a:t>
                      </a:r>
                      <a:endParaRPr lang="ru-RU" sz="1800" dirty="0">
                        <a:solidFill>
                          <a:srgbClr val="FF0000"/>
                        </a:solidFill>
                        <a:latin typeface="Times New Roman" panose="02020603050405020304" pitchFamily="18" charset="0"/>
                        <a:cs typeface="Times New Roman" panose="02020603050405020304" pitchFamily="18" charset="0"/>
                      </a:endParaRP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15</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3 828 308,22 </a:t>
                      </a:r>
                    </a:p>
                  </a:txBody>
                  <a:tcPr marL="96012" marR="96012" marT="64008" marB="64008">
                    <a:solidFill>
                      <a:srgbClr val="EBF6F9"/>
                    </a:solidFill>
                  </a:tcPr>
                </a:tc>
                <a:extLst>
                  <a:ext uri="{0D108BD9-81ED-4DB2-BD59-A6C34878D82A}">
                    <a16:rowId xmlns:a16="http://schemas.microsoft.com/office/drawing/2014/main" xmlns="" val="1536850992"/>
                  </a:ext>
                </a:extLst>
              </a:tr>
              <a:tr h="812771">
                <a:tc>
                  <a:txBody>
                    <a:bodyPr/>
                    <a:lstStyle/>
                    <a:p>
                      <a:pPr algn="ctr"/>
                      <a:r>
                        <a:rPr lang="ru-RU" sz="1800" dirty="0">
                          <a:latin typeface="Times New Roman" panose="02020603050405020304" pitchFamily="18" charset="0"/>
                          <a:cs typeface="Times New Roman" panose="02020603050405020304" pitchFamily="18" charset="0"/>
                        </a:rPr>
                        <a:t>7</a:t>
                      </a:r>
                    </a:p>
                  </a:txBody>
                  <a:tcPr marL="96012" marR="96012" marT="64008" marB="64008">
                    <a:solidFill>
                      <a:srgbClr val="EBF6F9"/>
                    </a:solidFill>
                  </a:tcPr>
                </a:tc>
                <a:tc>
                  <a:txBody>
                    <a:bodyPr/>
                    <a:lstStyle/>
                    <a:p>
                      <a:r>
                        <a:rPr lang="ru-RU" sz="1800" dirty="0">
                          <a:latin typeface="Times New Roman" panose="02020603050405020304" pitchFamily="18" charset="0"/>
                          <a:cs typeface="Times New Roman" panose="02020603050405020304" pitchFamily="18" charset="0"/>
                        </a:rPr>
                        <a:t>Автомобиль для транспортирования нарядов полиции  </a:t>
                      </a:r>
                      <a:r>
                        <a:rPr lang="ru-RU" sz="1800" dirty="0">
                          <a:solidFill>
                            <a:srgbClr val="FF0000"/>
                          </a:solidFill>
                          <a:latin typeface="Times New Roman" panose="02020603050405020304" pitchFamily="18" charset="0"/>
                          <a:cs typeface="Times New Roman" panose="02020603050405020304" pitchFamily="18" charset="0"/>
                        </a:rPr>
                        <a:t>АНТП-5350 </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1</a:t>
                      </a:r>
                    </a:p>
                  </a:txBody>
                  <a:tcPr marL="96012" marR="96012" marT="64008" marB="64008">
                    <a:solidFill>
                      <a:srgbClr val="EBF6F9"/>
                    </a:solidFill>
                  </a:tcPr>
                </a:tc>
                <a:tc>
                  <a:txBody>
                    <a:bodyPr/>
                    <a:lstStyle/>
                    <a:p>
                      <a:pPr algn="ctr"/>
                      <a:r>
                        <a:rPr lang="ru-RU" sz="1800" dirty="0">
                          <a:latin typeface="Times New Roman" panose="02020603050405020304" pitchFamily="18" charset="0"/>
                          <a:cs typeface="Times New Roman" panose="02020603050405020304" pitchFamily="18" charset="0"/>
                        </a:rPr>
                        <a:t>5 827 744,99 </a:t>
                      </a:r>
                    </a:p>
                  </a:txBody>
                  <a:tcPr marL="96012" marR="96012" marT="64008" marB="64008">
                    <a:solidFill>
                      <a:srgbClr val="EBF6F9"/>
                    </a:solidFill>
                  </a:tcPr>
                </a:tc>
                <a:extLst>
                  <a:ext uri="{0D108BD9-81ED-4DB2-BD59-A6C34878D82A}">
                    <a16:rowId xmlns:a16="http://schemas.microsoft.com/office/drawing/2014/main" xmlns="" val="1116310195"/>
                  </a:ext>
                </a:extLst>
              </a:tr>
            </a:tbl>
          </a:graphicData>
        </a:graphic>
      </p:graphicFrame>
    </p:spTree>
    <p:extLst>
      <p:ext uri="{BB962C8B-B14F-4D97-AF65-F5344CB8AC3E}">
        <p14:creationId xmlns:p14="http://schemas.microsoft.com/office/powerpoint/2010/main" val="12424378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921243" y="9090033"/>
            <a:ext cx="2880360" cy="511175"/>
          </a:xfrm>
        </p:spPr>
        <p:txBody>
          <a:bodyPr/>
          <a:lstStyle/>
          <a:p>
            <a:pPr>
              <a:defRPr/>
            </a:pPr>
            <a:r>
              <a:rPr lang="ru-RU" dirty="0" smtClean="0"/>
              <a:t>24</a:t>
            </a:r>
            <a:endParaRPr lang="ru-RU"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8750" t="12417" r="8614" b="8343"/>
          <a:stretch/>
        </p:blipFill>
        <p:spPr>
          <a:xfrm>
            <a:off x="678633" y="1637920"/>
            <a:ext cx="3543678" cy="2478148"/>
          </a:xfrm>
          <a:prstGeom prst="rect">
            <a:avLst/>
          </a:prstGeom>
        </p:spPr>
      </p:pic>
      <p:sp>
        <p:nvSpPr>
          <p:cNvPr id="5" name="Нижний колонтитул 1"/>
          <p:cNvSpPr txBox="1">
            <a:spLocks/>
          </p:cNvSpPr>
          <p:nvPr/>
        </p:nvSpPr>
        <p:spPr>
          <a:xfrm>
            <a:off x="9015053" y="7689695"/>
            <a:ext cx="4320540" cy="511175"/>
          </a:xfrm>
          <a:prstGeom prst="rect">
            <a:avLst/>
          </a:prstGeom>
        </p:spPr>
        <p:txBody>
          <a:bodyPr vert="horz" lIns="109998" tIns="55004" rIns="109998" bIns="55004" rtlCol="0" anchor="ctr"/>
          <a:lstStyle>
            <a:defPPr>
              <a:defRPr lang="ru-RU"/>
            </a:defPPr>
            <a:lvl1pPr algn="ctr" rtl="0" fontAlgn="auto">
              <a:spcBef>
                <a:spcPts val="0"/>
              </a:spcBef>
              <a:spcAft>
                <a:spcPts val="0"/>
              </a:spcAft>
              <a:defRPr sz="1400" kern="1200">
                <a:solidFill>
                  <a:schemeClr val="tx1">
                    <a:tint val="75000"/>
                  </a:schemeClr>
                </a:solidFill>
                <a:latin typeface="+mn-lt"/>
                <a:ea typeface="+mn-ea"/>
                <a:cs typeface="+mn-cs"/>
              </a:defRPr>
            </a:lvl1pPr>
            <a:lvl2pPr marL="548503" algn="l" rtl="0" fontAlgn="base">
              <a:spcBef>
                <a:spcPct val="0"/>
              </a:spcBef>
              <a:spcAft>
                <a:spcPct val="0"/>
              </a:spcAft>
              <a:defRPr kern="1200">
                <a:solidFill>
                  <a:schemeClr val="tx1"/>
                </a:solidFill>
                <a:latin typeface="Calibri" pitchFamily="34" charset="0"/>
                <a:ea typeface="+mn-ea"/>
                <a:cs typeface="Arial" charset="0"/>
              </a:defRPr>
            </a:lvl2pPr>
            <a:lvl3pPr marL="1097006" algn="l" rtl="0" fontAlgn="base">
              <a:spcBef>
                <a:spcPct val="0"/>
              </a:spcBef>
              <a:spcAft>
                <a:spcPct val="0"/>
              </a:spcAft>
              <a:defRPr kern="1200">
                <a:solidFill>
                  <a:schemeClr val="tx1"/>
                </a:solidFill>
                <a:latin typeface="Calibri" pitchFamily="34" charset="0"/>
                <a:ea typeface="+mn-ea"/>
                <a:cs typeface="Arial" charset="0"/>
              </a:defRPr>
            </a:lvl3pPr>
            <a:lvl4pPr marL="1645509" algn="l" rtl="0" fontAlgn="base">
              <a:spcBef>
                <a:spcPct val="0"/>
              </a:spcBef>
              <a:spcAft>
                <a:spcPct val="0"/>
              </a:spcAft>
              <a:defRPr kern="1200">
                <a:solidFill>
                  <a:schemeClr val="tx1"/>
                </a:solidFill>
                <a:latin typeface="Calibri" pitchFamily="34" charset="0"/>
                <a:ea typeface="+mn-ea"/>
                <a:cs typeface="Arial" charset="0"/>
              </a:defRPr>
            </a:lvl4pPr>
            <a:lvl5pPr marL="2194011" algn="l" rtl="0" fontAlgn="base">
              <a:spcBef>
                <a:spcPct val="0"/>
              </a:spcBef>
              <a:spcAft>
                <a:spcPct val="0"/>
              </a:spcAft>
              <a:defRPr kern="1200">
                <a:solidFill>
                  <a:schemeClr val="tx1"/>
                </a:solidFill>
                <a:latin typeface="Calibri" pitchFamily="34" charset="0"/>
                <a:ea typeface="+mn-ea"/>
                <a:cs typeface="Arial" charset="0"/>
              </a:defRPr>
            </a:lvl5pPr>
            <a:lvl6pPr marL="2742514" algn="l" defTabSz="1097006" rtl="0" eaLnBrk="1" latinLnBrk="0" hangingPunct="1">
              <a:defRPr kern="1200">
                <a:solidFill>
                  <a:schemeClr val="tx1"/>
                </a:solidFill>
                <a:latin typeface="Calibri" pitchFamily="34" charset="0"/>
                <a:ea typeface="+mn-ea"/>
                <a:cs typeface="Arial" charset="0"/>
              </a:defRPr>
            </a:lvl6pPr>
            <a:lvl7pPr marL="3291017" algn="l" defTabSz="1097006" rtl="0" eaLnBrk="1" latinLnBrk="0" hangingPunct="1">
              <a:defRPr kern="1200">
                <a:solidFill>
                  <a:schemeClr val="tx1"/>
                </a:solidFill>
                <a:latin typeface="Calibri" pitchFamily="34" charset="0"/>
                <a:ea typeface="+mn-ea"/>
                <a:cs typeface="Arial" charset="0"/>
              </a:defRPr>
            </a:lvl7pPr>
            <a:lvl8pPr marL="3839520" algn="l" defTabSz="1097006" rtl="0" eaLnBrk="1" latinLnBrk="0" hangingPunct="1">
              <a:defRPr kern="1200">
                <a:solidFill>
                  <a:schemeClr val="tx1"/>
                </a:solidFill>
                <a:latin typeface="Calibri" pitchFamily="34" charset="0"/>
                <a:ea typeface="+mn-ea"/>
                <a:cs typeface="Arial" charset="0"/>
              </a:defRPr>
            </a:lvl8pPr>
            <a:lvl9pPr marL="4388023" algn="l" defTabSz="1097006" rtl="0" eaLnBrk="1" latinLnBrk="0" hangingPunct="1">
              <a:defRPr kern="1200">
                <a:solidFill>
                  <a:schemeClr val="tx1"/>
                </a:solidFill>
                <a:latin typeface="Calibri" pitchFamily="34" charset="0"/>
                <a:ea typeface="+mn-ea"/>
                <a:cs typeface="Arial" charset="0"/>
              </a:defRPr>
            </a:lvl9pPr>
          </a:lstStyle>
          <a:p>
            <a:pPr>
              <a:defRPr/>
            </a:pPr>
            <a:r>
              <a:rPr lang="en-US" b="1" dirty="0">
                <a:solidFill>
                  <a:schemeClr val="tx1"/>
                </a:solidFill>
                <a:latin typeface="Times New Roman" panose="02020603050405020304" pitchFamily="18" charset="0"/>
                <a:cs typeface="Times New Roman" panose="02020603050405020304" pitchFamily="18" charset="0"/>
              </a:rPr>
              <a:t>A21R23-</a:t>
            </a:r>
            <a:r>
              <a:rPr lang="ru-RU" b="1" dirty="0">
                <a:solidFill>
                  <a:schemeClr val="tx1"/>
                </a:solidFill>
                <a:latin typeface="Times New Roman" panose="02020603050405020304" pitchFamily="18" charset="0"/>
                <a:cs typeface="Times New Roman" panose="02020603050405020304" pitchFamily="18" charset="0"/>
              </a:rPr>
              <a:t>А3</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5506" y="4976038"/>
            <a:ext cx="3019645" cy="2478148"/>
          </a:xfrm>
          <a:prstGeom prst="rect">
            <a:avLst/>
          </a:prstGeom>
        </p:spPr>
      </p:pic>
      <p:pic>
        <p:nvPicPr>
          <p:cNvPr id="7" name="Рисунок 6"/>
          <p:cNvPicPr>
            <a:picLocks noChangeAspect="1"/>
          </p:cNvPicPr>
          <p:nvPr/>
        </p:nvPicPr>
        <p:blipFill rotWithShape="1">
          <a:blip r:embed="rId4" cstate="print">
            <a:extLst>
              <a:ext uri="{28A0092B-C50C-407E-A947-70E740481C1C}">
                <a14:useLocalDpi xmlns:a14="http://schemas.microsoft.com/office/drawing/2010/main" val="0"/>
              </a:ext>
            </a:extLst>
          </a:blip>
          <a:srcRect r="7227"/>
          <a:stretch/>
        </p:blipFill>
        <p:spPr>
          <a:xfrm>
            <a:off x="8656768" y="1626781"/>
            <a:ext cx="3543678" cy="2478150"/>
          </a:xfrm>
          <a:prstGeom prst="rect">
            <a:avLst/>
          </a:prstGeom>
        </p:spPr>
      </p:pic>
      <p:sp>
        <p:nvSpPr>
          <p:cNvPr id="8" name="Нижний колонтитул 1"/>
          <p:cNvSpPr txBox="1">
            <a:spLocks/>
          </p:cNvSpPr>
          <p:nvPr/>
        </p:nvSpPr>
        <p:spPr>
          <a:xfrm>
            <a:off x="8216852" y="4267148"/>
            <a:ext cx="4320540" cy="511175"/>
          </a:xfrm>
          <a:prstGeom prst="rect">
            <a:avLst/>
          </a:prstGeom>
        </p:spPr>
        <p:txBody>
          <a:bodyPr vert="horz" lIns="109998" tIns="55004" rIns="109998" bIns="55004" rtlCol="0" anchor="ctr"/>
          <a:lstStyle>
            <a:defPPr>
              <a:defRPr lang="ru-RU"/>
            </a:defPPr>
            <a:lvl1pPr algn="ctr" rtl="0" fontAlgn="auto">
              <a:spcBef>
                <a:spcPts val="0"/>
              </a:spcBef>
              <a:spcAft>
                <a:spcPts val="0"/>
              </a:spcAft>
              <a:defRPr sz="1400" kern="1200">
                <a:solidFill>
                  <a:schemeClr val="tx1">
                    <a:tint val="75000"/>
                  </a:schemeClr>
                </a:solidFill>
                <a:latin typeface="+mn-lt"/>
                <a:ea typeface="+mn-ea"/>
                <a:cs typeface="+mn-cs"/>
              </a:defRPr>
            </a:lvl1pPr>
            <a:lvl2pPr marL="548503" algn="l" rtl="0" fontAlgn="base">
              <a:spcBef>
                <a:spcPct val="0"/>
              </a:spcBef>
              <a:spcAft>
                <a:spcPct val="0"/>
              </a:spcAft>
              <a:defRPr kern="1200">
                <a:solidFill>
                  <a:schemeClr val="tx1"/>
                </a:solidFill>
                <a:latin typeface="Calibri" pitchFamily="34" charset="0"/>
                <a:ea typeface="+mn-ea"/>
                <a:cs typeface="Arial" charset="0"/>
              </a:defRPr>
            </a:lvl2pPr>
            <a:lvl3pPr marL="1097006" algn="l" rtl="0" fontAlgn="base">
              <a:spcBef>
                <a:spcPct val="0"/>
              </a:spcBef>
              <a:spcAft>
                <a:spcPct val="0"/>
              </a:spcAft>
              <a:defRPr kern="1200">
                <a:solidFill>
                  <a:schemeClr val="tx1"/>
                </a:solidFill>
                <a:latin typeface="Calibri" pitchFamily="34" charset="0"/>
                <a:ea typeface="+mn-ea"/>
                <a:cs typeface="Arial" charset="0"/>
              </a:defRPr>
            </a:lvl3pPr>
            <a:lvl4pPr marL="1645509" algn="l" rtl="0" fontAlgn="base">
              <a:spcBef>
                <a:spcPct val="0"/>
              </a:spcBef>
              <a:spcAft>
                <a:spcPct val="0"/>
              </a:spcAft>
              <a:defRPr kern="1200">
                <a:solidFill>
                  <a:schemeClr val="tx1"/>
                </a:solidFill>
                <a:latin typeface="Calibri" pitchFamily="34" charset="0"/>
                <a:ea typeface="+mn-ea"/>
                <a:cs typeface="Arial" charset="0"/>
              </a:defRPr>
            </a:lvl4pPr>
            <a:lvl5pPr marL="2194011" algn="l" rtl="0" fontAlgn="base">
              <a:spcBef>
                <a:spcPct val="0"/>
              </a:spcBef>
              <a:spcAft>
                <a:spcPct val="0"/>
              </a:spcAft>
              <a:defRPr kern="1200">
                <a:solidFill>
                  <a:schemeClr val="tx1"/>
                </a:solidFill>
                <a:latin typeface="Calibri" pitchFamily="34" charset="0"/>
                <a:ea typeface="+mn-ea"/>
                <a:cs typeface="Arial" charset="0"/>
              </a:defRPr>
            </a:lvl5pPr>
            <a:lvl6pPr marL="2742514" algn="l" defTabSz="1097006" rtl="0" eaLnBrk="1" latinLnBrk="0" hangingPunct="1">
              <a:defRPr kern="1200">
                <a:solidFill>
                  <a:schemeClr val="tx1"/>
                </a:solidFill>
                <a:latin typeface="Calibri" pitchFamily="34" charset="0"/>
                <a:ea typeface="+mn-ea"/>
                <a:cs typeface="Arial" charset="0"/>
              </a:defRPr>
            </a:lvl6pPr>
            <a:lvl7pPr marL="3291017" algn="l" defTabSz="1097006" rtl="0" eaLnBrk="1" latinLnBrk="0" hangingPunct="1">
              <a:defRPr kern="1200">
                <a:solidFill>
                  <a:schemeClr val="tx1"/>
                </a:solidFill>
                <a:latin typeface="Calibri" pitchFamily="34" charset="0"/>
                <a:ea typeface="+mn-ea"/>
                <a:cs typeface="Arial" charset="0"/>
              </a:defRPr>
            </a:lvl7pPr>
            <a:lvl8pPr marL="3839520" algn="l" defTabSz="1097006" rtl="0" eaLnBrk="1" latinLnBrk="0" hangingPunct="1">
              <a:defRPr kern="1200">
                <a:solidFill>
                  <a:schemeClr val="tx1"/>
                </a:solidFill>
                <a:latin typeface="Calibri" pitchFamily="34" charset="0"/>
                <a:ea typeface="+mn-ea"/>
                <a:cs typeface="Arial" charset="0"/>
              </a:defRPr>
            </a:lvl8pPr>
            <a:lvl9pPr marL="4388023" algn="l" defTabSz="1097006" rtl="0" eaLnBrk="1" latinLnBrk="0" hangingPunct="1">
              <a:defRPr kern="1200">
                <a:solidFill>
                  <a:schemeClr val="tx1"/>
                </a:solidFill>
                <a:latin typeface="Calibri" pitchFamily="34" charset="0"/>
                <a:ea typeface="+mn-ea"/>
                <a:cs typeface="Arial" charset="0"/>
              </a:defRPr>
            </a:lvl9pPr>
          </a:lstStyle>
          <a:p>
            <a:pPr>
              <a:defRPr/>
            </a:pPr>
            <a:r>
              <a:rPr lang="en-US" b="1" dirty="0">
                <a:solidFill>
                  <a:schemeClr val="tx1"/>
                </a:solidFill>
                <a:latin typeface="Times New Roman" panose="02020603050405020304" pitchFamily="18" charset="0"/>
                <a:cs typeface="Times New Roman" panose="02020603050405020304" pitchFamily="18" charset="0"/>
              </a:rPr>
              <a:t>C41R13-</a:t>
            </a:r>
            <a:r>
              <a:rPr lang="ru-RU" b="1" dirty="0">
                <a:solidFill>
                  <a:schemeClr val="tx1"/>
                </a:solidFill>
                <a:latin typeface="Times New Roman" panose="02020603050405020304" pitchFamily="18" charset="0"/>
                <a:cs typeface="Times New Roman" panose="02020603050405020304" pitchFamily="18" charset="0"/>
              </a:rPr>
              <a:t>А3</a:t>
            </a:r>
          </a:p>
        </p:txBody>
      </p:sp>
      <p:pic>
        <p:nvPicPr>
          <p:cNvPr id="10" name="Рисунок 9"/>
          <p:cNvPicPr>
            <a:picLocks noChangeAspect="1"/>
          </p:cNvPicPr>
          <p:nvPr/>
        </p:nvPicPr>
        <p:blipFill rotWithShape="1">
          <a:blip r:embed="rId5">
            <a:extLst>
              <a:ext uri="{28A0092B-C50C-407E-A947-70E740481C1C}">
                <a14:useLocalDpi xmlns:a14="http://schemas.microsoft.com/office/drawing/2010/main" val="0"/>
              </a:ext>
            </a:extLst>
          </a:blip>
          <a:srcRect l="12661" t="8222" r="7106" b="7212"/>
          <a:stretch/>
        </p:blipFill>
        <p:spPr>
          <a:xfrm>
            <a:off x="104474" y="4976037"/>
            <a:ext cx="3019645" cy="2478148"/>
          </a:xfrm>
          <a:prstGeom prst="rect">
            <a:avLst/>
          </a:prstGeom>
        </p:spPr>
      </p:pic>
      <p:sp>
        <p:nvSpPr>
          <p:cNvPr id="11" name="Нижний колонтитул 1"/>
          <p:cNvSpPr txBox="1">
            <a:spLocks/>
          </p:cNvSpPr>
          <p:nvPr/>
        </p:nvSpPr>
        <p:spPr>
          <a:xfrm>
            <a:off x="-471551" y="7709442"/>
            <a:ext cx="4320540" cy="511175"/>
          </a:xfrm>
          <a:prstGeom prst="rect">
            <a:avLst/>
          </a:prstGeom>
        </p:spPr>
        <p:txBody>
          <a:bodyPr vert="horz" lIns="109998" tIns="55004" rIns="109998" bIns="55004" rtlCol="0" anchor="ctr"/>
          <a:lstStyle>
            <a:defPPr>
              <a:defRPr lang="ru-RU"/>
            </a:defPPr>
            <a:lvl1pPr algn="ctr" rtl="0" fontAlgn="auto">
              <a:spcBef>
                <a:spcPts val="0"/>
              </a:spcBef>
              <a:spcAft>
                <a:spcPts val="0"/>
              </a:spcAft>
              <a:defRPr sz="1400" kern="1200">
                <a:solidFill>
                  <a:schemeClr val="tx1">
                    <a:tint val="75000"/>
                  </a:schemeClr>
                </a:solidFill>
                <a:latin typeface="+mn-lt"/>
                <a:ea typeface="+mn-ea"/>
                <a:cs typeface="+mn-cs"/>
              </a:defRPr>
            </a:lvl1pPr>
            <a:lvl2pPr marL="548503" algn="l" rtl="0" fontAlgn="base">
              <a:spcBef>
                <a:spcPct val="0"/>
              </a:spcBef>
              <a:spcAft>
                <a:spcPct val="0"/>
              </a:spcAft>
              <a:defRPr kern="1200">
                <a:solidFill>
                  <a:schemeClr val="tx1"/>
                </a:solidFill>
                <a:latin typeface="Calibri" pitchFamily="34" charset="0"/>
                <a:ea typeface="+mn-ea"/>
                <a:cs typeface="Arial" charset="0"/>
              </a:defRPr>
            </a:lvl2pPr>
            <a:lvl3pPr marL="1097006" algn="l" rtl="0" fontAlgn="base">
              <a:spcBef>
                <a:spcPct val="0"/>
              </a:spcBef>
              <a:spcAft>
                <a:spcPct val="0"/>
              </a:spcAft>
              <a:defRPr kern="1200">
                <a:solidFill>
                  <a:schemeClr val="tx1"/>
                </a:solidFill>
                <a:latin typeface="Calibri" pitchFamily="34" charset="0"/>
                <a:ea typeface="+mn-ea"/>
                <a:cs typeface="Arial" charset="0"/>
              </a:defRPr>
            </a:lvl3pPr>
            <a:lvl4pPr marL="1645509" algn="l" rtl="0" fontAlgn="base">
              <a:spcBef>
                <a:spcPct val="0"/>
              </a:spcBef>
              <a:spcAft>
                <a:spcPct val="0"/>
              </a:spcAft>
              <a:defRPr kern="1200">
                <a:solidFill>
                  <a:schemeClr val="tx1"/>
                </a:solidFill>
                <a:latin typeface="Calibri" pitchFamily="34" charset="0"/>
                <a:ea typeface="+mn-ea"/>
                <a:cs typeface="Arial" charset="0"/>
              </a:defRPr>
            </a:lvl4pPr>
            <a:lvl5pPr marL="2194011" algn="l" rtl="0" fontAlgn="base">
              <a:spcBef>
                <a:spcPct val="0"/>
              </a:spcBef>
              <a:spcAft>
                <a:spcPct val="0"/>
              </a:spcAft>
              <a:defRPr kern="1200">
                <a:solidFill>
                  <a:schemeClr val="tx1"/>
                </a:solidFill>
                <a:latin typeface="Calibri" pitchFamily="34" charset="0"/>
                <a:ea typeface="+mn-ea"/>
                <a:cs typeface="Arial" charset="0"/>
              </a:defRPr>
            </a:lvl5pPr>
            <a:lvl6pPr marL="2742514" algn="l" defTabSz="1097006" rtl="0" eaLnBrk="1" latinLnBrk="0" hangingPunct="1">
              <a:defRPr kern="1200">
                <a:solidFill>
                  <a:schemeClr val="tx1"/>
                </a:solidFill>
                <a:latin typeface="Calibri" pitchFamily="34" charset="0"/>
                <a:ea typeface="+mn-ea"/>
                <a:cs typeface="Arial" charset="0"/>
              </a:defRPr>
            </a:lvl6pPr>
            <a:lvl7pPr marL="3291017" algn="l" defTabSz="1097006" rtl="0" eaLnBrk="1" latinLnBrk="0" hangingPunct="1">
              <a:defRPr kern="1200">
                <a:solidFill>
                  <a:schemeClr val="tx1"/>
                </a:solidFill>
                <a:latin typeface="Calibri" pitchFamily="34" charset="0"/>
                <a:ea typeface="+mn-ea"/>
                <a:cs typeface="Arial" charset="0"/>
              </a:defRPr>
            </a:lvl7pPr>
            <a:lvl8pPr marL="3839520" algn="l" defTabSz="1097006" rtl="0" eaLnBrk="1" latinLnBrk="0" hangingPunct="1">
              <a:defRPr kern="1200">
                <a:solidFill>
                  <a:schemeClr val="tx1"/>
                </a:solidFill>
                <a:latin typeface="Calibri" pitchFamily="34" charset="0"/>
                <a:ea typeface="+mn-ea"/>
                <a:cs typeface="Arial" charset="0"/>
              </a:defRPr>
            </a:lvl8pPr>
            <a:lvl9pPr marL="4388023" algn="l" defTabSz="1097006" rtl="0" eaLnBrk="1" latinLnBrk="0" hangingPunct="1">
              <a:defRPr kern="1200">
                <a:solidFill>
                  <a:schemeClr val="tx1"/>
                </a:solidFill>
                <a:latin typeface="Calibri" pitchFamily="34" charset="0"/>
                <a:ea typeface="+mn-ea"/>
                <a:cs typeface="Arial" charset="0"/>
              </a:defRPr>
            </a:lvl9pPr>
          </a:lstStyle>
          <a:p>
            <a:pPr>
              <a:defRPr/>
            </a:pPr>
            <a:r>
              <a:rPr lang="ru-RU" b="1" dirty="0">
                <a:solidFill>
                  <a:schemeClr val="tx1"/>
                </a:solidFill>
                <a:latin typeface="Times New Roman" panose="02020603050405020304" pitchFamily="18" charset="0"/>
                <a:cs typeface="Times New Roman" panose="02020603050405020304" pitchFamily="18" charset="0"/>
              </a:rPr>
              <a:t>3302-АЗ</a:t>
            </a:r>
          </a:p>
        </p:txBody>
      </p:sp>
      <p:pic>
        <p:nvPicPr>
          <p:cNvPr id="12" name="Рисунок 11"/>
          <p:cNvPicPr>
            <a:picLocks noChangeAspect="1"/>
          </p:cNvPicPr>
          <p:nvPr/>
        </p:nvPicPr>
        <p:blipFill rotWithShape="1">
          <a:blip r:embed="rId6" cstate="print">
            <a:extLst>
              <a:ext uri="{28A0092B-C50C-407E-A947-70E740481C1C}">
                <a14:useLocalDpi xmlns:a14="http://schemas.microsoft.com/office/drawing/2010/main" val="0"/>
              </a:ext>
            </a:extLst>
          </a:blip>
          <a:srcRect l="2619" t="4731" r="2666" b="3563"/>
          <a:stretch/>
        </p:blipFill>
        <p:spPr>
          <a:xfrm>
            <a:off x="3272976" y="4976038"/>
            <a:ext cx="3019645" cy="2478148"/>
          </a:xfrm>
          <a:prstGeom prst="rect">
            <a:avLst/>
          </a:prstGeom>
        </p:spPr>
      </p:pic>
      <p:sp>
        <p:nvSpPr>
          <p:cNvPr id="13" name="Нижний колонтитул 1"/>
          <p:cNvSpPr txBox="1">
            <a:spLocks/>
          </p:cNvSpPr>
          <p:nvPr/>
        </p:nvSpPr>
        <p:spPr>
          <a:xfrm>
            <a:off x="2622525" y="7689695"/>
            <a:ext cx="4320540" cy="511175"/>
          </a:xfrm>
          <a:prstGeom prst="rect">
            <a:avLst/>
          </a:prstGeom>
        </p:spPr>
        <p:txBody>
          <a:bodyPr vert="horz" lIns="109998" tIns="55004" rIns="109998" bIns="55004" rtlCol="0" anchor="ctr"/>
          <a:lstStyle>
            <a:defPPr>
              <a:defRPr lang="ru-RU"/>
            </a:defPPr>
            <a:lvl1pPr algn="ctr" rtl="0" fontAlgn="auto">
              <a:spcBef>
                <a:spcPts val="0"/>
              </a:spcBef>
              <a:spcAft>
                <a:spcPts val="0"/>
              </a:spcAft>
              <a:defRPr sz="1400" kern="1200">
                <a:solidFill>
                  <a:schemeClr val="tx1">
                    <a:tint val="75000"/>
                  </a:schemeClr>
                </a:solidFill>
                <a:latin typeface="+mn-lt"/>
                <a:ea typeface="+mn-ea"/>
                <a:cs typeface="+mn-cs"/>
              </a:defRPr>
            </a:lvl1pPr>
            <a:lvl2pPr marL="548503" algn="l" rtl="0" fontAlgn="base">
              <a:spcBef>
                <a:spcPct val="0"/>
              </a:spcBef>
              <a:spcAft>
                <a:spcPct val="0"/>
              </a:spcAft>
              <a:defRPr kern="1200">
                <a:solidFill>
                  <a:schemeClr val="tx1"/>
                </a:solidFill>
                <a:latin typeface="Calibri" pitchFamily="34" charset="0"/>
                <a:ea typeface="+mn-ea"/>
                <a:cs typeface="Arial" charset="0"/>
              </a:defRPr>
            </a:lvl2pPr>
            <a:lvl3pPr marL="1097006" algn="l" rtl="0" fontAlgn="base">
              <a:spcBef>
                <a:spcPct val="0"/>
              </a:spcBef>
              <a:spcAft>
                <a:spcPct val="0"/>
              </a:spcAft>
              <a:defRPr kern="1200">
                <a:solidFill>
                  <a:schemeClr val="tx1"/>
                </a:solidFill>
                <a:latin typeface="Calibri" pitchFamily="34" charset="0"/>
                <a:ea typeface="+mn-ea"/>
                <a:cs typeface="Arial" charset="0"/>
              </a:defRPr>
            </a:lvl3pPr>
            <a:lvl4pPr marL="1645509" algn="l" rtl="0" fontAlgn="base">
              <a:spcBef>
                <a:spcPct val="0"/>
              </a:spcBef>
              <a:spcAft>
                <a:spcPct val="0"/>
              </a:spcAft>
              <a:defRPr kern="1200">
                <a:solidFill>
                  <a:schemeClr val="tx1"/>
                </a:solidFill>
                <a:latin typeface="Calibri" pitchFamily="34" charset="0"/>
                <a:ea typeface="+mn-ea"/>
                <a:cs typeface="Arial" charset="0"/>
              </a:defRPr>
            </a:lvl4pPr>
            <a:lvl5pPr marL="2194011" algn="l" rtl="0" fontAlgn="base">
              <a:spcBef>
                <a:spcPct val="0"/>
              </a:spcBef>
              <a:spcAft>
                <a:spcPct val="0"/>
              </a:spcAft>
              <a:defRPr kern="1200">
                <a:solidFill>
                  <a:schemeClr val="tx1"/>
                </a:solidFill>
                <a:latin typeface="Calibri" pitchFamily="34" charset="0"/>
                <a:ea typeface="+mn-ea"/>
                <a:cs typeface="Arial" charset="0"/>
              </a:defRPr>
            </a:lvl5pPr>
            <a:lvl6pPr marL="2742514" algn="l" defTabSz="1097006" rtl="0" eaLnBrk="1" latinLnBrk="0" hangingPunct="1">
              <a:defRPr kern="1200">
                <a:solidFill>
                  <a:schemeClr val="tx1"/>
                </a:solidFill>
                <a:latin typeface="Calibri" pitchFamily="34" charset="0"/>
                <a:ea typeface="+mn-ea"/>
                <a:cs typeface="Arial" charset="0"/>
              </a:defRPr>
            </a:lvl6pPr>
            <a:lvl7pPr marL="3291017" algn="l" defTabSz="1097006" rtl="0" eaLnBrk="1" latinLnBrk="0" hangingPunct="1">
              <a:defRPr kern="1200">
                <a:solidFill>
                  <a:schemeClr val="tx1"/>
                </a:solidFill>
                <a:latin typeface="Calibri" pitchFamily="34" charset="0"/>
                <a:ea typeface="+mn-ea"/>
                <a:cs typeface="Arial" charset="0"/>
              </a:defRPr>
            </a:lvl7pPr>
            <a:lvl8pPr marL="3839520" algn="l" defTabSz="1097006" rtl="0" eaLnBrk="1" latinLnBrk="0" hangingPunct="1">
              <a:defRPr kern="1200">
                <a:solidFill>
                  <a:schemeClr val="tx1"/>
                </a:solidFill>
                <a:latin typeface="Calibri" pitchFamily="34" charset="0"/>
                <a:ea typeface="+mn-ea"/>
                <a:cs typeface="Arial" charset="0"/>
              </a:defRPr>
            </a:lvl8pPr>
            <a:lvl9pPr marL="4388023" algn="l" defTabSz="1097006" rtl="0" eaLnBrk="1" latinLnBrk="0" hangingPunct="1">
              <a:defRPr kern="1200">
                <a:solidFill>
                  <a:schemeClr val="tx1"/>
                </a:solidFill>
                <a:latin typeface="Calibri" pitchFamily="34" charset="0"/>
                <a:ea typeface="+mn-ea"/>
                <a:cs typeface="Arial" charset="0"/>
              </a:defRPr>
            </a:lvl9pPr>
          </a:lstStyle>
          <a:p>
            <a:pPr>
              <a:defRPr/>
            </a:pPr>
            <a:r>
              <a:rPr lang="ru-RU" b="1" dirty="0">
                <a:solidFill>
                  <a:schemeClr val="tx1"/>
                </a:solidFill>
                <a:latin typeface="Times New Roman" panose="02020603050405020304" pitchFamily="18" charset="0"/>
                <a:cs typeface="Times New Roman" panose="02020603050405020304" pitchFamily="18" charset="0"/>
              </a:rPr>
              <a:t>3308-АЗ</a:t>
            </a:r>
          </a:p>
        </p:txBody>
      </p:sp>
      <p:pic>
        <p:nvPicPr>
          <p:cNvPr id="14" name="Рисунок 13"/>
          <p:cNvPicPr>
            <a:picLocks noChangeAspect="1"/>
          </p:cNvPicPr>
          <p:nvPr/>
        </p:nvPicPr>
        <p:blipFill rotWithShape="1">
          <a:blip r:embed="rId7">
            <a:extLst>
              <a:ext uri="{28A0092B-C50C-407E-A947-70E740481C1C}">
                <a14:useLocalDpi xmlns:a14="http://schemas.microsoft.com/office/drawing/2010/main" val="0"/>
              </a:ext>
            </a:extLst>
          </a:blip>
          <a:srcRect l="7693" t="5366" r="7107" b="9897"/>
          <a:stretch/>
        </p:blipFill>
        <p:spPr>
          <a:xfrm>
            <a:off x="4683310" y="1626783"/>
            <a:ext cx="3543678" cy="2478148"/>
          </a:xfrm>
          <a:prstGeom prst="rect">
            <a:avLst/>
          </a:prstGeom>
          <a:effectLst>
            <a:glow>
              <a:schemeClr val="accent1">
                <a:alpha val="40000"/>
              </a:schemeClr>
            </a:glow>
            <a:reflection stA="0" endPos="65000" dist="50800" dir="5400000" sy="-100000" algn="bl" rotWithShape="0"/>
          </a:effectLst>
        </p:spPr>
      </p:pic>
      <p:sp>
        <p:nvSpPr>
          <p:cNvPr id="15" name="Нижний колонтитул 1"/>
          <p:cNvSpPr txBox="1">
            <a:spLocks/>
          </p:cNvSpPr>
          <p:nvPr/>
        </p:nvSpPr>
        <p:spPr>
          <a:xfrm>
            <a:off x="4132346" y="4296133"/>
            <a:ext cx="4320540" cy="511175"/>
          </a:xfrm>
          <a:prstGeom prst="rect">
            <a:avLst/>
          </a:prstGeom>
        </p:spPr>
        <p:txBody>
          <a:bodyPr vert="horz" lIns="109998" tIns="55004" rIns="109998" bIns="55004" rtlCol="0" anchor="ctr"/>
          <a:lstStyle>
            <a:defPPr>
              <a:defRPr lang="ru-RU"/>
            </a:defPPr>
            <a:lvl1pPr algn="ctr" rtl="0" fontAlgn="auto">
              <a:spcBef>
                <a:spcPts val="0"/>
              </a:spcBef>
              <a:spcAft>
                <a:spcPts val="0"/>
              </a:spcAft>
              <a:defRPr sz="1400" kern="1200">
                <a:solidFill>
                  <a:schemeClr val="tx1">
                    <a:tint val="75000"/>
                  </a:schemeClr>
                </a:solidFill>
                <a:latin typeface="+mn-lt"/>
                <a:ea typeface="+mn-ea"/>
                <a:cs typeface="+mn-cs"/>
              </a:defRPr>
            </a:lvl1pPr>
            <a:lvl2pPr marL="548503" algn="l" rtl="0" fontAlgn="base">
              <a:spcBef>
                <a:spcPct val="0"/>
              </a:spcBef>
              <a:spcAft>
                <a:spcPct val="0"/>
              </a:spcAft>
              <a:defRPr kern="1200">
                <a:solidFill>
                  <a:schemeClr val="tx1"/>
                </a:solidFill>
                <a:latin typeface="Calibri" pitchFamily="34" charset="0"/>
                <a:ea typeface="+mn-ea"/>
                <a:cs typeface="Arial" charset="0"/>
              </a:defRPr>
            </a:lvl2pPr>
            <a:lvl3pPr marL="1097006" algn="l" rtl="0" fontAlgn="base">
              <a:spcBef>
                <a:spcPct val="0"/>
              </a:spcBef>
              <a:spcAft>
                <a:spcPct val="0"/>
              </a:spcAft>
              <a:defRPr kern="1200">
                <a:solidFill>
                  <a:schemeClr val="tx1"/>
                </a:solidFill>
                <a:latin typeface="Calibri" pitchFamily="34" charset="0"/>
                <a:ea typeface="+mn-ea"/>
                <a:cs typeface="Arial" charset="0"/>
              </a:defRPr>
            </a:lvl3pPr>
            <a:lvl4pPr marL="1645509" algn="l" rtl="0" fontAlgn="base">
              <a:spcBef>
                <a:spcPct val="0"/>
              </a:spcBef>
              <a:spcAft>
                <a:spcPct val="0"/>
              </a:spcAft>
              <a:defRPr kern="1200">
                <a:solidFill>
                  <a:schemeClr val="tx1"/>
                </a:solidFill>
                <a:latin typeface="Calibri" pitchFamily="34" charset="0"/>
                <a:ea typeface="+mn-ea"/>
                <a:cs typeface="Arial" charset="0"/>
              </a:defRPr>
            </a:lvl4pPr>
            <a:lvl5pPr marL="2194011" algn="l" rtl="0" fontAlgn="base">
              <a:spcBef>
                <a:spcPct val="0"/>
              </a:spcBef>
              <a:spcAft>
                <a:spcPct val="0"/>
              </a:spcAft>
              <a:defRPr kern="1200">
                <a:solidFill>
                  <a:schemeClr val="tx1"/>
                </a:solidFill>
                <a:latin typeface="Calibri" pitchFamily="34" charset="0"/>
                <a:ea typeface="+mn-ea"/>
                <a:cs typeface="Arial" charset="0"/>
              </a:defRPr>
            </a:lvl5pPr>
            <a:lvl6pPr marL="2742514" algn="l" defTabSz="1097006" rtl="0" eaLnBrk="1" latinLnBrk="0" hangingPunct="1">
              <a:defRPr kern="1200">
                <a:solidFill>
                  <a:schemeClr val="tx1"/>
                </a:solidFill>
                <a:latin typeface="Calibri" pitchFamily="34" charset="0"/>
                <a:ea typeface="+mn-ea"/>
                <a:cs typeface="Arial" charset="0"/>
              </a:defRPr>
            </a:lvl6pPr>
            <a:lvl7pPr marL="3291017" algn="l" defTabSz="1097006" rtl="0" eaLnBrk="1" latinLnBrk="0" hangingPunct="1">
              <a:defRPr kern="1200">
                <a:solidFill>
                  <a:schemeClr val="tx1"/>
                </a:solidFill>
                <a:latin typeface="Calibri" pitchFamily="34" charset="0"/>
                <a:ea typeface="+mn-ea"/>
                <a:cs typeface="Arial" charset="0"/>
              </a:defRPr>
            </a:lvl7pPr>
            <a:lvl8pPr marL="3839520" algn="l" defTabSz="1097006" rtl="0" eaLnBrk="1" latinLnBrk="0" hangingPunct="1">
              <a:defRPr kern="1200">
                <a:solidFill>
                  <a:schemeClr val="tx1"/>
                </a:solidFill>
                <a:latin typeface="Calibri" pitchFamily="34" charset="0"/>
                <a:ea typeface="+mn-ea"/>
                <a:cs typeface="Arial" charset="0"/>
              </a:defRPr>
            </a:lvl8pPr>
            <a:lvl9pPr marL="4388023" algn="l" defTabSz="1097006" rtl="0" eaLnBrk="1" latinLnBrk="0" hangingPunct="1">
              <a:defRPr kern="1200">
                <a:solidFill>
                  <a:schemeClr val="tx1"/>
                </a:solidFill>
                <a:latin typeface="Calibri" pitchFamily="34" charset="0"/>
                <a:ea typeface="+mn-ea"/>
                <a:cs typeface="Arial" charset="0"/>
              </a:defRPr>
            </a:lvl9pPr>
          </a:lstStyle>
          <a:p>
            <a:pPr>
              <a:defRPr/>
            </a:pPr>
            <a:r>
              <a:rPr lang="ru-RU" b="1" dirty="0">
                <a:solidFill>
                  <a:schemeClr val="tx1"/>
                </a:solidFill>
                <a:latin typeface="Times New Roman" panose="02020603050405020304" pitchFamily="18" charset="0"/>
                <a:cs typeface="Times New Roman" panose="02020603050405020304" pitchFamily="18" charset="0"/>
              </a:rPr>
              <a:t>АТНП-5350</a:t>
            </a:r>
          </a:p>
        </p:txBody>
      </p:sp>
      <p:sp>
        <p:nvSpPr>
          <p:cNvPr id="16" name="Нижний колонтитул 1"/>
          <p:cNvSpPr txBox="1">
            <a:spLocks/>
          </p:cNvSpPr>
          <p:nvPr/>
        </p:nvSpPr>
        <p:spPr>
          <a:xfrm>
            <a:off x="5804694" y="7689695"/>
            <a:ext cx="4320540" cy="511175"/>
          </a:xfrm>
          <a:prstGeom prst="rect">
            <a:avLst/>
          </a:prstGeom>
        </p:spPr>
        <p:txBody>
          <a:bodyPr vert="horz" lIns="109998" tIns="55004" rIns="109998" bIns="55004" rtlCol="0" anchor="ctr"/>
          <a:lstStyle>
            <a:defPPr>
              <a:defRPr lang="ru-RU"/>
            </a:defPPr>
            <a:lvl1pPr algn="ctr" rtl="0" fontAlgn="auto">
              <a:spcBef>
                <a:spcPts val="0"/>
              </a:spcBef>
              <a:spcAft>
                <a:spcPts val="0"/>
              </a:spcAft>
              <a:defRPr sz="1400" kern="1200">
                <a:solidFill>
                  <a:schemeClr val="tx1">
                    <a:tint val="75000"/>
                  </a:schemeClr>
                </a:solidFill>
                <a:latin typeface="+mn-lt"/>
                <a:ea typeface="+mn-ea"/>
                <a:cs typeface="+mn-cs"/>
              </a:defRPr>
            </a:lvl1pPr>
            <a:lvl2pPr marL="548503" algn="l" rtl="0" fontAlgn="base">
              <a:spcBef>
                <a:spcPct val="0"/>
              </a:spcBef>
              <a:spcAft>
                <a:spcPct val="0"/>
              </a:spcAft>
              <a:defRPr kern="1200">
                <a:solidFill>
                  <a:schemeClr val="tx1"/>
                </a:solidFill>
                <a:latin typeface="Calibri" pitchFamily="34" charset="0"/>
                <a:ea typeface="+mn-ea"/>
                <a:cs typeface="Arial" charset="0"/>
              </a:defRPr>
            </a:lvl2pPr>
            <a:lvl3pPr marL="1097006" algn="l" rtl="0" fontAlgn="base">
              <a:spcBef>
                <a:spcPct val="0"/>
              </a:spcBef>
              <a:spcAft>
                <a:spcPct val="0"/>
              </a:spcAft>
              <a:defRPr kern="1200">
                <a:solidFill>
                  <a:schemeClr val="tx1"/>
                </a:solidFill>
                <a:latin typeface="Calibri" pitchFamily="34" charset="0"/>
                <a:ea typeface="+mn-ea"/>
                <a:cs typeface="Arial" charset="0"/>
              </a:defRPr>
            </a:lvl3pPr>
            <a:lvl4pPr marL="1645509" algn="l" rtl="0" fontAlgn="base">
              <a:spcBef>
                <a:spcPct val="0"/>
              </a:spcBef>
              <a:spcAft>
                <a:spcPct val="0"/>
              </a:spcAft>
              <a:defRPr kern="1200">
                <a:solidFill>
                  <a:schemeClr val="tx1"/>
                </a:solidFill>
                <a:latin typeface="Calibri" pitchFamily="34" charset="0"/>
                <a:ea typeface="+mn-ea"/>
                <a:cs typeface="Arial" charset="0"/>
              </a:defRPr>
            </a:lvl4pPr>
            <a:lvl5pPr marL="2194011" algn="l" rtl="0" fontAlgn="base">
              <a:spcBef>
                <a:spcPct val="0"/>
              </a:spcBef>
              <a:spcAft>
                <a:spcPct val="0"/>
              </a:spcAft>
              <a:defRPr kern="1200">
                <a:solidFill>
                  <a:schemeClr val="tx1"/>
                </a:solidFill>
                <a:latin typeface="Calibri" pitchFamily="34" charset="0"/>
                <a:ea typeface="+mn-ea"/>
                <a:cs typeface="Arial" charset="0"/>
              </a:defRPr>
            </a:lvl5pPr>
            <a:lvl6pPr marL="2742514" algn="l" defTabSz="1097006" rtl="0" eaLnBrk="1" latinLnBrk="0" hangingPunct="1">
              <a:defRPr kern="1200">
                <a:solidFill>
                  <a:schemeClr val="tx1"/>
                </a:solidFill>
                <a:latin typeface="Calibri" pitchFamily="34" charset="0"/>
                <a:ea typeface="+mn-ea"/>
                <a:cs typeface="Arial" charset="0"/>
              </a:defRPr>
            </a:lvl6pPr>
            <a:lvl7pPr marL="3291017" algn="l" defTabSz="1097006" rtl="0" eaLnBrk="1" latinLnBrk="0" hangingPunct="1">
              <a:defRPr kern="1200">
                <a:solidFill>
                  <a:schemeClr val="tx1"/>
                </a:solidFill>
                <a:latin typeface="Calibri" pitchFamily="34" charset="0"/>
                <a:ea typeface="+mn-ea"/>
                <a:cs typeface="Arial" charset="0"/>
              </a:defRPr>
            </a:lvl7pPr>
            <a:lvl8pPr marL="3839520" algn="l" defTabSz="1097006" rtl="0" eaLnBrk="1" latinLnBrk="0" hangingPunct="1">
              <a:defRPr kern="1200">
                <a:solidFill>
                  <a:schemeClr val="tx1"/>
                </a:solidFill>
                <a:latin typeface="Calibri" pitchFamily="34" charset="0"/>
                <a:ea typeface="+mn-ea"/>
                <a:cs typeface="Arial" charset="0"/>
              </a:defRPr>
            </a:lvl8pPr>
            <a:lvl9pPr marL="4388023" algn="l" defTabSz="1097006" rtl="0" eaLnBrk="1" latinLnBrk="0" hangingPunct="1">
              <a:defRPr kern="1200">
                <a:solidFill>
                  <a:schemeClr val="tx1"/>
                </a:solidFill>
                <a:latin typeface="Calibri" pitchFamily="34" charset="0"/>
                <a:ea typeface="+mn-ea"/>
                <a:cs typeface="Arial" charset="0"/>
              </a:defRPr>
            </a:lvl9pPr>
          </a:lstStyle>
          <a:p>
            <a:pPr>
              <a:defRPr/>
            </a:pPr>
            <a:r>
              <a:rPr lang="ru-RU" b="1" dirty="0">
                <a:solidFill>
                  <a:schemeClr val="tx1"/>
                </a:solidFill>
                <a:latin typeface="Times New Roman" panose="02020603050405020304" pitchFamily="18" charset="0"/>
                <a:cs typeface="Times New Roman" panose="02020603050405020304" pitchFamily="18" charset="0"/>
              </a:rPr>
              <a:t>3309-АЗ</a:t>
            </a:r>
          </a:p>
        </p:txBody>
      </p:sp>
      <p:pic>
        <p:nvPicPr>
          <p:cNvPr id="17" name="Рисунок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55148" y="4976037"/>
            <a:ext cx="3019645" cy="2478148"/>
          </a:xfrm>
          <a:prstGeom prst="rect">
            <a:avLst/>
          </a:prstGeom>
        </p:spPr>
      </p:pic>
      <p:sp>
        <p:nvSpPr>
          <p:cNvPr id="18" name="TextBox 101"/>
          <p:cNvSpPr txBox="1">
            <a:spLocks noChangeArrowheads="1"/>
          </p:cNvSpPr>
          <p:nvPr/>
        </p:nvSpPr>
        <p:spPr bwMode="auto">
          <a:xfrm>
            <a:off x="330045" y="271604"/>
            <a:ext cx="12156811" cy="103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688" tIns="45837" rIns="91688" bIns="45837">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a:lnSpc>
                <a:spcPct val="100000"/>
              </a:lnSpc>
              <a:spcBef>
                <a:spcPct val="0"/>
              </a:spcBef>
              <a:buFontTx/>
              <a:buNone/>
            </a:pPr>
            <a:r>
              <a:rPr lang="ru-RU" altLang="ru-RU" sz="2000" b="1" dirty="0">
                <a:latin typeface="Times New Roman" panose="02020603050405020304" pitchFamily="18" charset="0"/>
                <a:cs typeface="Times New Roman" panose="02020603050405020304" pitchFamily="18" charset="0"/>
              </a:rPr>
              <a:t>ГОСУДАРСТВЕННЫЙ КОНТРАКТ </a:t>
            </a:r>
            <a:br>
              <a:rPr lang="ru-RU" altLang="ru-RU" sz="2000" b="1" dirty="0">
                <a:latin typeface="Times New Roman" panose="02020603050405020304" pitchFamily="18" charset="0"/>
                <a:cs typeface="Times New Roman" panose="02020603050405020304" pitchFamily="18" charset="0"/>
              </a:rPr>
            </a:br>
            <a:r>
              <a:rPr lang="ru-RU" altLang="ru-RU" sz="2000" b="1" dirty="0">
                <a:latin typeface="Times New Roman" panose="02020603050405020304" pitchFamily="18" charset="0"/>
                <a:cs typeface="Times New Roman" panose="02020603050405020304" pitchFamily="18" charset="0"/>
              </a:rPr>
              <a:t>№ 257 ОТ 25 ДЕКАБРЯ 2017 </a:t>
            </a:r>
            <a:r>
              <a:rPr lang="ru-RU" altLang="ru-RU" sz="2000" b="1" dirty="0">
                <a:latin typeface="Times New Roman" panose="02020603050405020304" pitchFamily="18" charset="0"/>
                <a:cs typeface="Times New Roman" panose="02020603050405020304" pitchFamily="18" charset="0"/>
              </a:rPr>
              <a:t>ГОДА</a:t>
            </a:r>
            <a:endParaRPr lang="ru-RU" altLang="ru-RU" sz="2000" b="1" dirty="0">
              <a:latin typeface="Times New Roman" panose="02020603050405020304" pitchFamily="18" charset="0"/>
              <a:cs typeface="Times New Roman" panose="02020603050405020304" pitchFamily="18" charset="0"/>
            </a:endParaRPr>
          </a:p>
          <a:p>
            <a:pPr algn="ctr">
              <a:lnSpc>
                <a:spcPct val="100000"/>
              </a:lnSpc>
              <a:spcBef>
                <a:spcPct val="0"/>
              </a:spcBef>
              <a:buFontTx/>
              <a:buNone/>
            </a:pPr>
            <a:endParaRPr lang="ru-RU" altLang="ru-RU" sz="21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363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58586467"/>
              </p:ext>
            </p:extLst>
          </p:nvPr>
        </p:nvGraphicFramePr>
        <p:xfrm>
          <a:off x="566818" y="371884"/>
          <a:ext cx="11663915" cy="8761660"/>
        </p:xfrm>
        <a:graphic>
          <a:graphicData uri="http://schemas.openxmlformats.org/drawingml/2006/table">
            <a:tbl>
              <a:tblPr>
                <a:tableStyleId>{5C22544A-7EE6-4342-B048-85BDC9FD1C3A}</a:tableStyleId>
              </a:tblPr>
              <a:tblGrid>
                <a:gridCol w="875056">
                  <a:extLst>
                    <a:ext uri="{9D8B030D-6E8A-4147-A177-3AD203B41FA5}">
                      <a16:colId xmlns:a16="http://schemas.microsoft.com/office/drawing/2014/main" xmlns="" val="20000"/>
                    </a:ext>
                  </a:extLst>
                </a:gridCol>
                <a:gridCol w="7096977">
                  <a:extLst>
                    <a:ext uri="{9D8B030D-6E8A-4147-A177-3AD203B41FA5}">
                      <a16:colId xmlns:a16="http://schemas.microsoft.com/office/drawing/2014/main" xmlns="" val="20001"/>
                    </a:ext>
                  </a:extLst>
                </a:gridCol>
                <a:gridCol w="3691882">
                  <a:extLst>
                    <a:ext uri="{9D8B030D-6E8A-4147-A177-3AD203B41FA5}">
                      <a16:colId xmlns:a16="http://schemas.microsoft.com/office/drawing/2014/main" xmlns="" val="20002"/>
                    </a:ext>
                  </a:extLst>
                </a:gridCol>
              </a:tblGrid>
              <a:tr h="478041">
                <a:tc>
                  <a:txBody>
                    <a:bodyPr/>
                    <a:lstStyle/>
                    <a:p>
                      <a:pPr algn="ctr" fontAlgn="ctr"/>
                      <a:r>
                        <a:rPr lang="ru-RU" sz="1500" b="1" u="none" strike="noStrike" dirty="0">
                          <a:effectLst/>
                          <a:latin typeface="Times New Roman" panose="02020603050405020304" pitchFamily="18" charset="0"/>
                          <a:cs typeface="Times New Roman" panose="02020603050405020304" pitchFamily="18" charset="0"/>
                        </a:rPr>
                        <a:t>№№ строк</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tc>
                  <a:txBody>
                    <a:bodyPr/>
                    <a:lstStyle/>
                    <a:p>
                      <a:pPr algn="ctr" fontAlgn="ctr"/>
                      <a:r>
                        <a:rPr lang="ru-RU" sz="1500" b="1" u="none" strike="noStrike" dirty="0">
                          <a:effectLst/>
                          <a:latin typeface="Times New Roman" panose="02020603050405020304" pitchFamily="18" charset="0"/>
                          <a:cs typeface="Times New Roman" panose="02020603050405020304" pitchFamily="18" charset="0"/>
                        </a:rPr>
                        <a:t>Наименование статей калькуляции</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tc>
                  <a:txBody>
                    <a:bodyPr/>
                    <a:lstStyle/>
                    <a:p>
                      <a:pPr algn="ctr" fontAlgn="ctr"/>
                      <a:r>
                        <a:rPr lang="ru-RU" sz="1500" b="1" u="none" strike="noStrike" dirty="0">
                          <a:effectLst/>
                          <a:latin typeface="Times New Roman" panose="02020603050405020304" pitchFamily="18" charset="0"/>
                          <a:cs typeface="Times New Roman" panose="02020603050405020304" pitchFamily="18" charset="0"/>
                        </a:rPr>
                        <a:t>Цена, согласованная ФАС (тыс. руб.)</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extLst>
                  <a:ext uri="{0D108BD9-81ED-4DB2-BD59-A6C34878D82A}">
                    <a16:rowId xmlns:a16="http://schemas.microsoft.com/office/drawing/2014/main" xmlns="" val="10000"/>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01</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Затраты на материалы - всего</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825 107,64 </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extLst>
                  <a:ext uri="{0D108BD9-81ED-4DB2-BD59-A6C34878D82A}">
                    <a16:rowId xmlns:a16="http://schemas.microsoft.com/office/drawing/2014/main" xmlns="" val="10001"/>
                  </a:ext>
                </a:extLst>
              </a:tr>
              <a:tr h="244222">
                <a:tc>
                  <a:txBody>
                    <a:bodyPr/>
                    <a:lstStyle/>
                    <a:p>
                      <a:pPr algn="ctr" fontAlgn="t"/>
                      <a:r>
                        <a:rPr lang="ru-RU" sz="1500" u="none" strike="noStrike">
                          <a:effectLst/>
                          <a:latin typeface="Times New Roman" panose="02020603050405020304" pitchFamily="18" charset="0"/>
                          <a:cs typeface="Times New Roman" panose="02020603050405020304" pitchFamily="18" charset="0"/>
                        </a:rPr>
                        <a:t> </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в том числе:</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extLst>
                  <a:ext uri="{0D108BD9-81ED-4DB2-BD59-A6C34878D82A}">
                    <a16:rowId xmlns:a16="http://schemas.microsoft.com/office/drawing/2014/main" xmlns="" val="10002"/>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02</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сырье и основные материалы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82 156,32 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3"/>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03</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вспомогательные материалы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4"/>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04</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покупные полуфабрикаты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5"/>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05</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Возвратные отходы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-533,98 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6"/>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06</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Комплектующие изделия</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695 219,78 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7"/>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07</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Работы и услуги сторонних организаций производственного характера</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27 693,43</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8"/>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08</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Транспортно-заготовительные расходы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20 572,08 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09"/>
                  </a:ext>
                </a:extLst>
              </a:tr>
              <a:tr h="244222">
                <a:tc>
                  <a:txBody>
                    <a:bodyPr/>
                    <a:lstStyle/>
                    <a:p>
                      <a:pPr algn="ctr" fontAlgn="ctr"/>
                      <a:r>
                        <a:rPr lang="ru-RU" sz="1500" u="none" strike="noStrike">
                          <a:effectLst/>
                          <a:latin typeface="Times New Roman" panose="02020603050405020304" pitchFamily="18" charset="0"/>
                          <a:cs typeface="Times New Roman" panose="02020603050405020304" pitchFamily="18" charset="0"/>
                        </a:rPr>
                        <a:t>09</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Топливо н электроэнергия на технологические цели</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10"/>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10</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Тара (невозвратная) и упаковка</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11"/>
                  </a:ext>
                </a:extLst>
              </a:tr>
              <a:tr h="244222">
                <a:tc>
                  <a:txBody>
                    <a:bodyPr/>
                    <a:lstStyle/>
                    <a:p>
                      <a:pPr algn="ctr" fontAlgn="ctr"/>
                      <a:r>
                        <a:rPr lang="ru-RU" sz="1500" u="none" strike="noStrike" dirty="0">
                          <a:effectLst/>
                          <a:latin typeface="Times New Roman" panose="02020603050405020304" pitchFamily="18" charset="0"/>
                          <a:cs typeface="Times New Roman" panose="02020603050405020304" pitchFamily="18" charset="0"/>
                        </a:rPr>
                        <a:t>11</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Затраты на оплату труда основных производственных рабочих всего:</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72 653,76 </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extLst>
                  <a:ext uri="{0D108BD9-81ED-4DB2-BD59-A6C34878D82A}">
                    <a16:rowId xmlns:a16="http://schemas.microsoft.com/office/drawing/2014/main" xmlns="" val="10012"/>
                  </a:ext>
                </a:extLst>
              </a:tr>
              <a:tr h="244222">
                <a:tc>
                  <a:txBody>
                    <a:bodyPr/>
                    <a:lstStyle/>
                    <a:p>
                      <a:pPr algn="ctr" fontAlgn="t"/>
                      <a:r>
                        <a:rPr lang="ru-RU" sz="1500" u="none" strike="noStrike">
                          <a:effectLst/>
                          <a:latin typeface="Times New Roman" panose="02020603050405020304" pitchFamily="18" charset="0"/>
                          <a:cs typeface="Times New Roman" panose="02020603050405020304" pitchFamily="18" charset="0"/>
                        </a:rPr>
                        <a:t> </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в том числе:</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extLst>
                  <a:ext uri="{0D108BD9-81ED-4DB2-BD59-A6C34878D82A}">
                    <a16:rowId xmlns:a16="http://schemas.microsoft.com/office/drawing/2014/main" xmlns="" val="10013"/>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12</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Заработная плата основная</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66 229,62 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extLst>
                  <a:ext uri="{0D108BD9-81ED-4DB2-BD59-A6C34878D82A}">
                    <a16:rowId xmlns:a16="http://schemas.microsoft.com/office/drawing/2014/main" xmlns="" val="10014"/>
                  </a:ext>
                </a:extLst>
              </a:tr>
              <a:tr h="244222">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13</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Заработная плата дополнительная</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6 424,14 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extLst>
                  <a:ext uri="{0D108BD9-81ED-4DB2-BD59-A6C34878D82A}">
                    <a16:rowId xmlns:a16="http://schemas.microsoft.com/office/drawing/2014/main" xmlns="" val="10015"/>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14</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Отчисления на социальные нужды</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22 522,67</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extLst>
                  <a:ext uri="{0D108BD9-81ED-4DB2-BD59-A6C34878D82A}">
                    <a16:rowId xmlns:a16="http://schemas.microsoft.com/office/drawing/2014/main" xmlns="" val="10016"/>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15</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Затраты на подготовку и освоение производства-всего:</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ctr"/>
                      <a:r>
                        <a:rPr lang="ru-RU" sz="1500" u="none" strike="noStrike" dirty="0">
                          <a:effectLst/>
                          <a:latin typeface="Times New Roman" panose="02020603050405020304" pitchFamily="18" charset="0"/>
                          <a:cs typeface="Times New Roman" panose="02020603050405020304" pitchFamily="18" charset="0"/>
                        </a:rPr>
                        <a:t>0,00</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FFFF00">
                        <a:alpha val="25000"/>
                      </a:srgbClr>
                    </a:solidFill>
                  </a:tcPr>
                </a:tc>
                <a:extLst>
                  <a:ext uri="{0D108BD9-81ED-4DB2-BD59-A6C34878D82A}">
                    <a16:rowId xmlns:a16="http://schemas.microsoft.com/office/drawing/2014/main" xmlns="" val="10017"/>
                  </a:ext>
                </a:extLst>
              </a:tr>
              <a:tr h="244222">
                <a:tc>
                  <a:txBody>
                    <a:bodyPr/>
                    <a:lstStyle/>
                    <a:p>
                      <a:pPr algn="ctr" fontAlgn="t"/>
                      <a:r>
                        <a:rPr lang="ru-RU" sz="1500" u="none" strike="noStrike">
                          <a:effectLst/>
                          <a:latin typeface="Times New Roman" panose="02020603050405020304" pitchFamily="18" charset="0"/>
                          <a:cs typeface="Times New Roman" panose="02020603050405020304" pitchFamily="18" charset="0"/>
                        </a:rPr>
                        <a:t> </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в том числе:</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extLst>
                  <a:ext uri="{0D108BD9-81ED-4DB2-BD59-A6C34878D82A}">
                    <a16:rowId xmlns:a16="http://schemas.microsoft.com/office/drawing/2014/main" xmlns="" val="10018"/>
                  </a:ext>
                </a:extLst>
              </a:tr>
              <a:tr h="478041">
                <a:tc>
                  <a:txBody>
                    <a:bodyPr/>
                    <a:lstStyle/>
                    <a:p>
                      <a:pPr marL="0" algn="ctr" defTabSz="1097006" rtl="0" eaLnBrk="1" fontAlgn="b" latinLnBrk="0" hangingPunct="1"/>
                      <a:r>
                        <a:rPr lang="ru-RU" sz="1500" u="none" strike="noStrike" kern="1200" dirty="0">
                          <a:solidFill>
                            <a:schemeClr val="dk1"/>
                          </a:solidFill>
                          <a:effectLst/>
                          <a:latin typeface="Times New Roman" panose="02020603050405020304" pitchFamily="18" charset="0"/>
                          <a:ea typeface="+mn-ea"/>
                          <a:cs typeface="Times New Roman" panose="02020603050405020304" pitchFamily="18" charset="0"/>
                        </a:rPr>
                        <a:t>16</a:t>
                      </a:r>
                    </a:p>
                  </a:txBody>
                  <a:tcPr marL="9524" marR="9524" marT="9525" marB="0" anchor="b">
                    <a:solidFill>
                      <a:srgbClr val="EEF6F0"/>
                    </a:solidFill>
                  </a:tcPr>
                </a:tc>
                <a:tc>
                  <a:txBody>
                    <a:bodyPr/>
                    <a:lstStyle/>
                    <a:p>
                      <a:pPr algn="just" fontAlgn="t"/>
                      <a:r>
                        <a:rPr lang="ru-RU" sz="1500" u="none" strike="noStrike" dirty="0">
                          <a:effectLst/>
                          <a:latin typeface="Times New Roman" panose="02020603050405020304" pitchFamily="18" charset="0"/>
                          <a:cs typeface="Times New Roman" panose="02020603050405020304" pitchFamily="18" charset="0"/>
                        </a:rPr>
                        <a:t>Затраты на подготовку и освоение новых производств, цехов и агрегатов (пусковые расходы)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ctr" fontAlgn="ct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extLst>
                  <a:ext uri="{0D108BD9-81ED-4DB2-BD59-A6C34878D82A}">
                    <a16:rowId xmlns:a16="http://schemas.microsoft.com/office/drawing/2014/main" xmlns="" val="10019"/>
                  </a:ext>
                </a:extLst>
              </a:tr>
              <a:tr h="478918">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17</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Затраты на подготовку и освоение новых видов продукции и новых технологических процессов</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t"/>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extLst>
                  <a:ext uri="{0D108BD9-81ED-4DB2-BD59-A6C34878D82A}">
                    <a16:rowId xmlns:a16="http://schemas.microsoft.com/office/drawing/2014/main" xmlns="" val="10020"/>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18</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Затраты на специальную технологическую оснастку</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ct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ctr">
                    <a:solidFill>
                      <a:srgbClr val="EEF6F0"/>
                    </a:solidFill>
                  </a:tcPr>
                </a:tc>
                <a:extLst>
                  <a:ext uri="{0D108BD9-81ED-4DB2-BD59-A6C34878D82A}">
                    <a16:rowId xmlns:a16="http://schemas.microsoft.com/office/drawing/2014/main" xmlns="" val="10021"/>
                  </a:ext>
                </a:extLst>
              </a:tr>
              <a:tr h="244222">
                <a:tc>
                  <a:txBody>
                    <a:bodyPr/>
                    <a:lstStyle/>
                    <a:p>
                      <a:pPr algn="ctr" fontAlgn="t"/>
                      <a:r>
                        <a:rPr lang="ru-RU" sz="1500" u="none" strike="noStrike">
                          <a:effectLst/>
                          <a:latin typeface="Times New Roman" panose="02020603050405020304" pitchFamily="18" charset="0"/>
                          <a:cs typeface="Times New Roman" panose="02020603050405020304" pitchFamily="18" charset="0"/>
                        </a:rPr>
                        <a:t>19</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Специальные затраты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  </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EEF6F0"/>
                    </a:solidFill>
                  </a:tcPr>
                </a:tc>
                <a:extLst>
                  <a:ext uri="{0D108BD9-81ED-4DB2-BD59-A6C34878D82A}">
                    <a16:rowId xmlns:a16="http://schemas.microsoft.com/office/drawing/2014/main" xmlns="" val="10022"/>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20</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Общепроизводственные расходы</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92 920,18 </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extLst>
                  <a:ext uri="{0D108BD9-81ED-4DB2-BD59-A6C34878D82A}">
                    <a16:rowId xmlns:a16="http://schemas.microsoft.com/office/drawing/2014/main" xmlns="" val="10023"/>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21</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Общехозяйственные расходы</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79 409,34 </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extLst>
                  <a:ext uri="{0D108BD9-81ED-4DB2-BD59-A6C34878D82A}">
                    <a16:rowId xmlns:a16="http://schemas.microsoft.com/office/drawing/2014/main" xmlns="" val="10024"/>
                  </a:ext>
                </a:extLst>
              </a:tr>
              <a:tr h="244222">
                <a:tc>
                  <a:txBody>
                    <a:bodyPr/>
                    <a:lstStyle/>
                    <a:p>
                      <a:pPr algn="ctr" fontAlgn="b"/>
                      <a:r>
                        <a:rPr lang="ru-RU" sz="1500" u="none" strike="noStrike">
                          <a:effectLst/>
                          <a:latin typeface="Times New Roman" panose="02020603050405020304" pitchFamily="18" charset="0"/>
                          <a:cs typeface="Times New Roman" panose="02020603050405020304" pitchFamily="18" charset="0"/>
                        </a:rPr>
                        <a:t>22</a:t>
                      </a:r>
                      <a:endParaRPr lang="ru-RU" sz="1500" b="0" i="0" u="none" strike="noStrike">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Прочие производственные затраты</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0,00</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EEF6F0"/>
                    </a:solidFill>
                  </a:tcPr>
                </a:tc>
                <a:extLst>
                  <a:ext uri="{0D108BD9-81ED-4DB2-BD59-A6C34878D82A}">
                    <a16:rowId xmlns:a16="http://schemas.microsoft.com/office/drawing/2014/main" xmlns="" val="10025"/>
                  </a:ext>
                </a:extLst>
              </a:tr>
              <a:tr h="244222">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23</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Производственная себестоимость</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1 092 613,58 </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extLst>
                  <a:ext uri="{0D108BD9-81ED-4DB2-BD59-A6C34878D82A}">
                    <a16:rowId xmlns:a16="http://schemas.microsoft.com/office/drawing/2014/main" xmlns="" val="10026"/>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24</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Внепроизводственные расходы</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22 491,68 </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extLst>
                  <a:ext uri="{0D108BD9-81ED-4DB2-BD59-A6C34878D82A}">
                    <a16:rowId xmlns:a16="http://schemas.microsoft.com/office/drawing/2014/main" xmlns="" val="10027"/>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25</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Полная себестоимость</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1 115 105,26</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FF00">
                        <a:alpha val="25000"/>
                      </a:srgbClr>
                    </a:solidFill>
                  </a:tcPr>
                </a:tc>
                <a:extLst>
                  <a:ext uri="{0D108BD9-81ED-4DB2-BD59-A6C34878D82A}">
                    <a16:rowId xmlns:a16="http://schemas.microsoft.com/office/drawing/2014/main" xmlns="" val="10028"/>
                  </a:ext>
                </a:extLst>
              </a:tr>
              <a:tr h="244222">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26</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0000">
                        <a:alpha val="49000"/>
                      </a:srgbClr>
                    </a:solidFill>
                  </a:tcPr>
                </a:tc>
                <a:tc>
                  <a:txBody>
                    <a:bodyPr/>
                    <a:lstStyle/>
                    <a:p>
                      <a:pPr algn="l" fontAlgn="b"/>
                      <a:r>
                        <a:rPr lang="ru-RU" sz="1500" u="none" strike="noStrike" dirty="0">
                          <a:effectLst/>
                          <a:latin typeface="Times New Roman" panose="02020603050405020304" pitchFamily="18" charset="0"/>
                          <a:cs typeface="Times New Roman" panose="02020603050405020304" pitchFamily="18" charset="0"/>
                        </a:rPr>
                        <a:t>Прибыль</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0000">
                        <a:alpha val="49000"/>
                      </a:srgbClr>
                    </a:solidFill>
                  </a:tcPr>
                </a:tc>
                <a:tc>
                  <a:txBody>
                    <a:bodyPr/>
                    <a:lstStyle/>
                    <a:p>
                      <a:pPr algn="ctr" fontAlgn="b"/>
                      <a:r>
                        <a:rPr lang="ru-RU" sz="1500" u="none" strike="noStrike" dirty="0">
                          <a:effectLst/>
                          <a:latin typeface="Times New Roman" panose="02020603050405020304" pitchFamily="18" charset="0"/>
                          <a:cs typeface="Times New Roman" panose="02020603050405020304" pitchFamily="18" charset="0"/>
                        </a:rPr>
                        <a:t>82 884,11 </a:t>
                      </a:r>
                      <a:r>
                        <a:rPr lang="ru-RU" sz="1500" i="1" u="none" strike="noStrike" dirty="0">
                          <a:effectLst/>
                          <a:latin typeface="Times New Roman" panose="02020603050405020304" pitchFamily="18" charset="0"/>
                          <a:cs typeface="Times New Roman" panose="02020603050405020304" pitchFamily="18" charset="0"/>
                        </a:rPr>
                        <a:t>(6 % от полной себестоимости)</a:t>
                      </a:r>
                      <a:endParaRPr lang="ru-RU" sz="1500" b="1" i="1" u="none" strike="noStrike" dirty="0">
                        <a:effectLst/>
                        <a:latin typeface="Times New Roman" panose="02020603050405020304" pitchFamily="18" charset="0"/>
                        <a:cs typeface="Times New Roman" panose="02020603050405020304" pitchFamily="18" charset="0"/>
                      </a:endParaRPr>
                    </a:p>
                  </a:txBody>
                  <a:tcPr marL="9524" marR="9524" marT="9525" marB="0" anchor="b">
                    <a:solidFill>
                      <a:srgbClr val="FF0000">
                        <a:alpha val="49000"/>
                      </a:srgbClr>
                    </a:solidFill>
                  </a:tcPr>
                </a:tc>
                <a:extLst>
                  <a:ext uri="{0D108BD9-81ED-4DB2-BD59-A6C34878D82A}">
                    <a16:rowId xmlns:a16="http://schemas.microsoft.com/office/drawing/2014/main" xmlns="" val="10029"/>
                  </a:ext>
                </a:extLst>
              </a:tr>
              <a:tr h="244222">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27</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tc>
                  <a:txBody>
                    <a:bodyPr/>
                    <a:lstStyle/>
                    <a:p>
                      <a:pPr algn="l" fontAlgn="t"/>
                      <a:r>
                        <a:rPr lang="ru-RU" sz="1500" u="none" strike="noStrike" dirty="0">
                          <a:effectLst/>
                          <a:latin typeface="Times New Roman" panose="02020603050405020304" pitchFamily="18" charset="0"/>
                          <a:cs typeface="Times New Roman" panose="02020603050405020304" pitchFamily="18" charset="0"/>
                        </a:rPr>
                        <a:t>Итого цена без НДС</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tc>
                  <a:txBody>
                    <a:bodyPr/>
                    <a:lstStyle/>
                    <a:p>
                      <a:pPr algn="ctr" fontAlgn="t"/>
                      <a:r>
                        <a:rPr lang="ru-RU" sz="1500" u="none" strike="noStrike" dirty="0">
                          <a:effectLst/>
                          <a:latin typeface="Times New Roman" panose="02020603050405020304" pitchFamily="18" charset="0"/>
                          <a:cs typeface="Times New Roman" panose="02020603050405020304" pitchFamily="18" charset="0"/>
                        </a:rPr>
                        <a:t>1 197 989,37</a:t>
                      </a:r>
                      <a:endParaRPr lang="ru-RU" sz="1500" b="1"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extLst>
                  <a:ext uri="{0D108BD9-81ED-4DB2-BD59-A6C34878D82A}">
                    <a16:rowId xmlns:a16="http://schemas.microsoft.com/office/drawing/2014/main" xmlns="" val="10030"/>
                  </a:ext>
                </a:extLst>
              </a:tr>
              <a:tr h="244222">
                <a:tc>
                  <a:txBody>
                    <a:bodyPr/>
                    <a:lstStyle/>
                    <a:p>
                      <a:pPr algn="ctr" fontAlgn="t"/>
                      <a:r>
                        <a:rPr lang="ru-RU" sz="1500" b="0" i="0" u="none" strike="noStrike" dirty="0">
                          <a:effectLst/>
                          <a:latin typeface="Times New Roman" panose="02020603050405020304" pitchFamily="18" charset="0"/>
                          <a:cs typeface="Times New Roman" panose="02020603050405020304" pitchFamily="18" charset="0"/>
                        </a:rPr>
                        <a:t>28</a:t>
                      </a:r>
                    </a:p>
                  </a:txBody>
                  <a:tcPr marL="9524" marR="9524" marT="9525" marB="0">
                    <a:solidFill>
                      <a:srgbClr val="FFFF00">
                        <a:alpha val="25000"/>
                      </a:srgbClr>
                    </a:solidFill>
                  </a:tcPr>
                </a:tc>
                <a:tc>
                  <a:txBody>
                    <a:bodyPr/>
                    <a:lstStyle/>
                    <a:p>
                      <a:pPr algn="l" fontAlgn="t"/>
                      <a:r>
                        <a:rPr lang="ru-RU" sz="1500" b="0" i="0" u="none" strike="noStrike" dirty="0">
                          <a:effectLst/>
                          <a:latin typeface="Times New Roman" panose="02020603050405020304" pitchFamily="18" charset="0"/>
                          <a:cs typeface="Times New Roman" panose="02020603050405020304" pitchFamily="18" charset="0"/>
                        </a:rPr>
                        <a:t>НДС 18%</a:t>
                      </a:r>
                    </a:p>
                  </a:txBody>
                  <a:tcPr marL="9524" marR="9524" marT="9525" marB="0">
                    <a:solidFill>
                      <a:srgbClr val="FFFF00">
                        <a:alpha val="25000"/>
                      </a:srgbClr>
                    </a:solidFill>
                  </a:tcPr>
                </a:tc>
                <a:tc>
                  <a:txBody>
                    <a:bodyPr/>
                    <a:lstStyle/>
                    <a:p>
                      <a:pPr algn="ctr" fontAlgn="t"/>
                      <a:r>
                        <a:rPr lang="ru-RU" sz="1500" b="0" i="0" u="none" strike="noStrike" dirty="0">
                          <a:effectLst/>
                          <a:latin typeface="Times New Roman" panose="02020603050405020304" pitchFamily="18" charset="0"/>
                          <a:cs typeface="Times New Roman" panose="02020603050405020304" pitchFamily="18" charset="0"/>
                        </a:rPr>
                        <a:t>215 638,09</a:t>
                      </a:r>
                    </a:p>
                  </a:txBody>
                  <a:tcPr marL="9524" marR="9524" marT="9525" marB="0">
                    <a:solidFill>
                      <a:srgbClr val="FFFF00">
                        <a:alpha val="25000"/>
                      </a:srgbClr>
                    </a:solidFill>
                  </a:tcPr>
                </a:tc>
                <a:extLst>
                  <a:ext uri="{0D108BD9-81ED-4DB2-BD59-A6C34878D82A}">
                    <a16:rowId xmlns:a16="http://schemas.microsoft.com/office/drawing/2014/main" xmlns="" val="10031"/>
                  </a:ext>
                </a:extLst>
              </a:tr>
              <a:tr h="244222">
                <a:tc>
                  <a:txBody>
                    <a:bodyPr/>
                    <a:lstStyle/>
                    <a:p>
                      <a:pPr algn="ctr" fontAlgn="t"/>
                      <a:r>
                        <a:rPr lang="ru-RU" sz="1500" b="0" i="0" u="none" strike="noStrike" dirty="0">
                          <a:effectLst/>
                          <a:latin typeface="Times New Roman" panose="02020603050405020304" pitchFamily="18" charset="0"/>
                          <a:cs typeface="Times New Roman" panose="02020603050405020304" pitchFamily="18" charset="0"/>
                        </a:rPr>
                        <a:t>29</a:t>
                      </a:r>
                    </a:p>
                  </a:txBody>
                  <a:tcPr marL="9524" marR="9524" marT="9525" marB="0">
                    <a:solidFill>
                      <a:srgbClr val="FFFF00">
                        <a:alpha val="25000"/>
                      </a:srgbClr>
                    </a:solidFill>
                  </a:tcPr>
                </a:tc>
                <a:tc>
                  <a:txBody>
                    <a:bodyPr/>
                    <a:lstStyle/>
                    <a:p>
                      <a:pPr marL="0" marR="0" indent="0" algn="l" defTabSz="1097006" rtl="0" eaLnBrk="1" fontAlgn="t" latinLnBrk="0" hangingPunct="1">
                        <a:lnSpc>
                          <a:spcPct val="100000"/>
                        </a:lnSpc>
                        <a:spcBef>
                          <a:spcPts val="0"/>
                        </a:spcBef>
                        <a:spcAft>
                          <a:spcPts val="0"/>
                        </a:spcAft>
                        <a:buClrTx/>
                        <a:buSzTx/>
                        <a:buFontTx/>
                        <a:buNone/>
                        <a:tabLst/>
                        <a:defRPr/>
                      </a:pPr>
                      <a:r>
                        <a:rPr lang="ru-RU" sz="1500" b="0" u="none" strike="noStrike" dirty="0">
                          <a:effectLst/>
                          <a:latin typeface="Times New Roman" panose="02020603050405020304" pitchFamily="18" charset="0"/>
                          <a:cs typeface="Times New Roman" panose="02020603050405020304" pitchFamily="18" charset="0"/>
                        </a:rPr>
                        <a:t>Итого цена с НДС</a:t>
                      </a:r>
                      <a:endParaRPr lang="ru-RU" sz="1500" b="0" i="0" u="none" strike="noStrike" dirty="0">
                        <a:effectLst/>
                        <a:latin typeface="Times New Roman" panose="02020603050405020304" pitchFamily="18" charset="0"/>
                        <a:cs typeface="Times New Roman" panose="02020603050405020304" pitchFamily="18" charset="0"/>
                      </a:endParaRPr>
                    </a:p>
                  </a:txBody>
                  <a:tcPr marL="9524" marR="9524" marT="9525" marB="0">
                    <a:solidFill>
                      <a:srgbClr val="FFFF00">
                        <a:alpha val="25000"/>
                      </a:srgbClr>
                    </a:solidFill>
                  </a:tcPr>
                </a:tc>
                <a:tc>
                  <a:txBody>
                    <a:bodyPr/>
                    <a:lstStyle/>
                    <a:p>
                      <a:pPr algn="ctr" fontAlgn="t"/>
                      <a:r>
                        <a:rPr lang="ru-RU" sz="1500" b="0" i="0" u="none" strike="noStrike" dirty="0">
                          <a:effectLst/>
                          <a:latin typeface="Times New Roman" panose="02020603050405020304" pitchFamily="18" charset="0"/>
                          <a:cs typeface="Times New Roman" panose="02020603050405020304" pitchFamily="18" charset="0"/>
                        </a:rPr>
                        <a:t>1 413 627,46</a:t>
                      </a:r>
                    </a:p>
                  </a:txBody>
                  <a:tcPr marL="9524" marR="9524" marT="9525" marB="0">
                    <a:solidFill>
                      <a:srgbClr val="FFFF00">
                        <a:alpha val="25000"/>
                      </a:srgbClr>
                    </a:solidFill>
                  </a:tcPr>
                </a:tc>
                <a:extLst>
                  <a:ext uri="{0D108BD9-81ED-4DB2-BD59-A6C34878D82A}">
                    <a16:rowId xmlns:a16="http://schemas.microsoft.com/office/drawing/2014/main" xmlns="" val="10032"/>
                  </a:ext>
                </a:extLst>
              </a:tr>
            </a:tbl>
          </a:graphicData>
        </a:graphic>
      </p:graphicFrame>
      <p:sp>
        <p:nvSpPr>
          <p:cNvPr id="5" name="Номер слайда 2"/>
          <p:cNvSpPr txBox="1">
            <a:spLocks/>
          </p:cNvSpPr>
          <p:nvPr/>
        </p:nvSpPr>
        <p:spPr>
          <a:xfrm>
            <a:off x="9921243" y="9090029"/>
            <a:ext cx="2880360" cy="511175"/>
          </a:xfrm>
          <a:prstGeom prst="rect">
            <a:avLst/>
          </a:prstGeom>
        </p:spPr>
        <p:txBody>
          <a:bodyPr vert="horz" lIns="107817" tIns="53916" rIns="107817" bIns="53916"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r>
              <a:rPr lang="ru-RU" sz="1400" dirty="0" smtClean="0"/>
              <a:t>25</a:t>
            </a:r>
            <a:endParaRPr lang="ru-RU" sz="1400" dirty="0"/>
          </a:p>
        </p:txBody>
      </p:sp>
    </p:spTree>
    <p:extLst>
      <p:ext uri="{BB962C8B-B14F-4D97-AF65-F5344CB8AC3E}">
        <p14:creationId xmlns:p14="http://schemas.microsoft.com/office/powerpoint/2010/main" val="34835129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7"/>
          <p:cNvSpPr>
            <a:spLocks noGrp="1"/>
          </p:cNvSpPr>
          <p:nvPr>
            <p:ph type="title"/>
          </p:nvPr>
        </p:nvSpPr>
        <p:spPr>
          <a:xfrm>
            <a:off x="340049" y="457338"/>
            <a:ext cx="12121515" cy="1135198"/>
          </a:xfrm>
        </p:spPr>
        <p:txBody>
          <a:bodyPr/>
          <a:lstStyle/>
          <a:p>
            <a:pPr algn="ctr"/>
            <a:r>
              <a:rPr lang="ru-RU" sz="2000" b="1" dirty="0">
                <a:latin typeface="Times New Roman" panose="02020603050405020304" pitchFamily="18" charset="0"/>
                <a:cs typeface="Times New Roman" panose="02020603050405020304" pitchFamily="18" charset="0"/>
              </a:rPr>
              <a:t>НЕСООТВЕТСТВИЯ, ВЫЯВЛЕННЫЕ В РАМКАХ ОСУЩЕСТВЛЕНИЯ </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В СООТВЕТСТВИИ С РАСПОРЯЖЕНИЕМ ПРАВИТЕЛЬСТВА РОССИЙСКОЙ ФЕДЕРАЦИИ</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ОТ 26 МАЯ 2018 г. № 1003-Р КОНТРОЛЯ ЗА ОБОСНОВАННОСТЬЮ ЦЕН ГОСУДАРСТВЕННОГО КОНТРАКТА И КОНТРАКТОВ (ДОГОВОРОВ)</a:t>
            </a:r>
          </a:p>
        </p:txBody>
      </p:sp>
      <p:graphicFrame>
        <p:nvGraphicFramePr>
          <p:cNvPr id="2" name="Таблица 1"/>
          <p:cNvGraphicFramePr>
            <a:graphicFrameLocks noGrp="1"/>
          </p:cNvGraphicFramePr>
          <p:nvPr>
            <p:extLst>
              <p:ext uri="{D42A27DB-BD31-4B8C-83A1-F6EECF244321}">
                <p14:modId xmlns:p14="http://schemas.microsoft.com/office/powerpoint/2010/main" val="4029136565"/>
              </p:ext>
            </p:extLst>
          </p:nvPr>
        </p:nvGraphicFramePr>
        <p:xfrm>
          <a:off x="446567" y="1722475"/>
          <a:ext cx="12004158" cy="7107927"/>
        </p:xfrm>
        <a:graphic>
          <a:graphicData uri="http://schemas.openxmlformats.org/drawingml/2006/table">
            <a:tbl>
              <a:tblPr>
                <a:effectLst/>
              </a:tblPr>
              <a:tblGrid>
                <a:gridCol w="6002079"/>
                <a:gridCol w="6002079"/>
              </a:tblGrid>
              <a:tr h="1237485">
                <a:tc>
                  <a:txBody>
                    <a:bodyPr/>
                    <a:lstStyle>
                      <a:lvl1pPr marL="0" algn="l" defTabSz="914104" rtl="0" eaLnBrk="0" latinLnBrk="0" hangingPunct="0">
                        <a:spcBef>
                          <a:spcPct val="20000"/>
                        </a:spcBef>
                        <a:buFont typeface="Arial" pitchFamily="34" charset="0"/>
                        <a:defRPr sz="3400" kern="1200">
                          <a:solidFill>
                            <a:schemeClr val="tx1"/>
                          </a:solidFill>
                          <a:latin typeface="Calibri" pitchFamily="34" charset="0"/>
                          <a:ea typeface=""/>
                          <a:cs typeface=""/>
                        </a:defRPr>
                      </a:lvl1pPr>
                      <a:lvl2pPr marL="742950" indent="-285750" algn="l" defTabSz="914104" rtl="0" eaLnBrk="0" latinLnBrk="0" hangingPunct="0">
                        <a:spcBef>
                          <a:spcPct val="20000"/>
                        </a:spcBef>
                        <a:buFont typeface="Arial" pitchFamily="34" charset="0"/>
                        <a:defRPr sz="2800" kern="1200">
                          <a:solidFill>
                            <a:schemeClr val="tx1"/>
                          </a:solidFill>
                          <a:latin typeface="Calibri" pitchFamily="34" charset="0"/>
                          <a:ea typeface=""/>
                          <a:cs typeface=""/>
                        </a:defRPr>
                      </a:lvl2pPr>
                      <a:lvl3pPr marL="1143000" indent="-228600" algn="l" defTabSz="914104" rtl="0" eaLnBrk="0" latinLnBrk="0" hangingPunct="0">
                        <a:spcBef>
                          <a:spcPct val="20000"/>
                        </a:spcBef>
                        <a:buFont typeface="Arial" pitchFamily="34" charset="0"/>
                        <a:defRPr sz="2400" kern="1200">
                          <a:solidFill>
                            <a:schemeClr val="tx1"/>
                          </a:solidFill>
                          <a:latin typeface="Calibri" pitchFamily="34" charset="0"/>
                          <a:ea typeface=""/>
                          <a:cs typeface=""/>
                        </a:defRPr>
                      </a:lvl3pPr>
                      <a:lvl4pPr marL="1600200" indent="-228600" algn="l" defTabSz="914104" rtl="0" eaLnBrk="0" latinLnBrk="0" hangingPunct="0">
                        <a:spcBef>
                          <a:spcPct val="20000"/>
                        </a:spcBef>
                        <a:buFont typeface="Arial" pitchFamily="34" charset="0"/>
                        <a:defRPr sz="2000" kern="1200">
                          <a:solidFill>
                            <a:schemeClr val="tx1"/>
                          </a:solidFill>
                          <a:latin typeface="Calibri" pitchFamily="34" charset="0"/>
                          <a:ea typeface=""/>
                          <a:cs typeface=""/>
                        </a:defRPr>
                      </a:lvl4pPr>
                      <a:lvl5pPr marL="2057400" indent="-228600" algn="l" defTabSz="914104" rtl="0" eaLnBrk="0" latinLnBrk="0" hangingPunct="0">
                        <a:spcBef>
                          <a:spcPct val="20000"/>
                        </a:spcBef>
                        <a:buFont typeface="Arial" pitchFamily="34" charset="0"/>
                        <a:defRPr sz="2000" kern="1200">
                          <a:solidFill>
                            <a:schemeClr val="tx1"/>
                          </a:solidFill>
                          <a:latin typeface="Calibri" pitchFamily="34" charset="0"/>
                          <a:ea typeface=""/>
                          <a:cs typeface=""/>
                        </a:defRPr>
                      </a:lvl5pPr>
                      <a:lvl6pPr marL="25146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6pPr>
                      <a:lvl7pPr marL="29718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7pPr>
                      <a:lvl8pPr marL="34290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8pPr>
                      <a:lvl9pPr marL="38862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rPr>
                        <a:t>Фактическая цена товаров ниже цены, указанной в расчетно-калькуляционных материалах</a:t>
                      </a: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выявлено 55 фактов на сумму более 48 млн. руб.</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(из них шасси автомобилей на сумму более 36 млн. руб.)</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r>
              <a:tr h="1499614">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rPr>
                        <a:t>Отсутствие в расчетно-калькуляционных материалах организаций - поставщиков сырья и материалов</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выявлено 14 организаций - поставщиков</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r>
              <a:tr h="1499614">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rPr>
                        <a:t>Отсутствие в расчетно-калькуляционных материалах отдельных видов приобретенных товаров</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выявлено 7 фактов на сумму более 17 млн. руб.</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r>
              <a:tr h="2871214">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rPr>
                        <a:t>Приобретение большего количества единиц товаров, чем предусмотрено расчетно-калькуляционных материалами</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выявлено 7 фактов на сумму более 30 млн. руб.:</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компрессоры автомобильные -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план</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104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факт</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230; </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антивандальные видеокамеры -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план</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416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факт</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801;</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микрофоны -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план</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2000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факт 2</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172;</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алюминиевые металлические листы -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план</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17300 кг.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факт</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116372 кг.;  </a:t>
                      </a:r>
                    </a:p>
                    <a:p>
                      <a:pPr marL="285750" marR="0" lvl="0" indent="-285750" algn="l" defTabSz="914400" rtl="0" eaLnBrk="1" fontAlgn="base" latinLnBrk="0" hangingPunct="1">
                        <a:lnSpc>
                          <a:spcPct val="100000"/>
                        </a:lnSpc>
                        <a:spcBef>
                          <a:spcPct val="0"/>
                        </a:spcBef>
                        <a:spcAft>
                          <a:spcPct val="0"/>
                        </a:spcAft>
                        <a:buClrTx/>
                        <a:buSzTx/>
                        <a:buFontTx/>
                        <a:buChar char="-"/>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кондиционеры -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план</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1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факт</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15;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переговорные устройства -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план</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430 </a:t>
                      </a:r>
                      <a:r>
                        <a:rPr kumimoji="0" lang="ru-RU" altLang="ru-RU" sz="1800" b="0" i="1" u="none" strike="noStrike" kern="1200" cap="none" normalizeH="0" baseline="0" dirty="0" smtClean="0">
                          <a:ln>
                            <a:noFill/>
                          </a:ln>
                          <a:solidFill>
                            <a:srgbClr val="FF0000"/>
                          </a:solidFill>
                          <a:effectLst/>
                          <a:latin typeface="Times New Roman" pitchFamily="18" charset="0"/>
                          <a:ea typeface="+mn-ea"/>
                          <a:cs typeface="Times New Roman" pitchFamily="18" charset="0"/>
                        </a:rPr>
                        <a:t>факт</a:t>
                      </a:r>
                      <a:r>
                        <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rPr>
                        <a:t> 439.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800" b="1" i="1" u="none" strike="noStrike" kern="1200" cap="none" normalizeH="0" baseline="0" dirty="0" smtClean="0">
                        <a:ln>
                          <a:noFill/>
                        </a:ln>
                        <a:solidFill>
                          <a:srgbClr val="FF0000"/>
                        </a:solidFill>
                        <a:effectLst/>
                        <a:latin typeface="Times New Roman" pitchFamily="18" charset="0"/>
                        <a:ea typeface="+mn-ea"/>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accent1">
                        <a:lumMod val="20000"/>
                        <a:lumOff val="80000"/>
                        <a:alpha val="40000"/>
                      </a:schemeClr>
                    </a:solidFill>
                  </a:tcPr>
                </a:tc>
              </a:tr>
            </a:tbl>
          </a:graphicData>
        </a:graphic>
      </p:graphicFrame>
      <p:sp>
        <p:nvSpPr>
          <p:cNvPr id="4" name="Номер слайда 3"/>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26</a:t>
            </a:fld>
            <a:endParaRPr lang="ru-RU" dirty="0">
              <a:solidFill>
                <a:prstClr val="black">
                  <a:tint val="75000"/>
                </a:prstClr>
              </a:solidFill>
            </a:endParaRPr>
          </a:p>
        </p:txBody>
      </p:sp>
    </p:spTree>
    <p:extLst>
      <p:ext uri="{BB962C8B-B14F-4D97-AF65-F5344CB8AC3E}">
        <p14:creationId xmlns:p14="http://schemas.microsoft.com/office/powerpoint/2010/main" val="19246463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361508" y="2858204"/>
            <a:ext cx="12248706" cy="3327454"/>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ЭКСПЕРИМЕНТ,  ПРОВОДИМЫЙ </a:t>
            </a:r>
          </a:p>
          <a:p>
            <a:pPr algn="ctr">
              <a:lnSpc>
                <a:spcPct val="150000"/>
              </a:lnSpc>
            </a:pPr>
            <a:r>
              <a:rPr lang="ru-RU" sz="2800" b="1" dirty="0">
                <a:latin typeface="Times New Roman" panose="02020603050405020304" pitchFamily="18" charset="0"/>
                <a:cs typeface="Times New Roman" panose="02020603050405020304" pitchFamily="18" charset="0"/>
              </a:rPr>
              <a:t>ФЕДЕРАЛЬНЫМ КАЗНАЧЕЙСТВОМ В РЕСПУБЛИКЕ ТАТАРСТАН В РАМКАХ «ГРАЖДАНСКОГО» КАЗНАЧЕЙСКОГО СОПРОВОЖДЕНИЯ</a:t>
            </a:r>
          </a:p>
          <a:p>
            <a:pPr algn="ctr">
              <a:lnSpc>
                <a:spcPct val="150000"/>
              </a:lnSpc>
            </a:pPr>
            <a:r>
              <a:rPr lang="ru-RU" sz="2800" b="1" dirty="0">
                <a:latin typeface="Times New Roman" panose="02020603050405020304" pitchFamily="18" charset="0"/>
                <a:cs typeface="Times New Roman" panose="02020603050405020304" pitchFamily="18" charset="0"/>
              </a:rPr>
              <a:t>    ДЛЯ ВЫРАБОТКИ </a:t>
            </a:r>
            <a:r>
              <a:rPr lang="ru-RU" sz="2800" b="1" dirty="0" smtClean="0">
                <a:latin typeface="Times New Roman" panose="02020603050405020304" pitchFamily="18" charset="0"/>
                <a:cs typeface="Times New Roman" panose="02020603050405020304" pitchFamily="18" charset="0"/>
              </a:rPr>
              <a:t>МЕХАНИЗМОВ, </a:t>
            </a:r>
            <a:r>
              <a:rPr lang="ru-RU" sz="2800" b="1" dirty="0">
                <a:latin typeface="Times New Roman" panose="02020603050405020304" pitchFamily="18" charset="0"/>
                <a:cs typeface="Times New Roman" panose="02020603050405020304" pitchFamily="18" charset="0"/>
              </a:rPr>
              <a:t>ПРЕДОТВРАЩАЮЩИХ НЕОБОСНОВАННОЕ ЗАВЫШЕНИЕ ЦЕН</a:t>
            </a:r>
            <a:endParaRPr lang="ru-RU" sz="2800" b="1"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27</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8" y="141332"/>
            <a:ext cx="5078673"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8696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p:cNvCxnSpPr/>
          <p:nvPr/>
        </p:nvCxnSpPr>
        <p:spPr>
          <a:xfrm>
            <a:off x="9724377" y="4395031"/>
            <a:ext cx="834" cy="12068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Прямая соединительная линия 2"/>
          <p:cNvCxnSpPr/>
          <p:nvPr/>
        </p:nvCxnSpPr>
        <p:spPr>
          <a:xfrm>
            <a:off x="2935160" y="4376024"/>
            <a:ext cx="0" cy="1224679"/>
          </a:xfrm>
          <a:prstGeom prst="line">
            <a:avLst/>
          </a:prstGeom>
        </p:spPr>
        <p:style>
          <a:lnRef idx="1">
            <a:schemeClr val="accent1"/>
          </a:lnRef>
          <a:fillRef idx="0">
            <a:schemeClr val="accent1"/>
          </a:fillRef>
          <a:effectRef idx="0">
            <a:schemeClr val="accent1"/>
          </a:effectRef>
          <a:fontRef idx="minor">
            <a:schemeClr val="tx1"/>
          </a:fontRef>
        </p:style>
      </p:cxnSp>
      <p:sp>
        <p:nvSpPr>
          <p:cNvPr id="11" name="Скругленный прямоугольник 10"/>
          <p:cNvSpPr/>
          <p:nvPr/>
        </p:nvSpPr>
        <p:spPr>
          <a:xfrm>
            <a:off x="624707" y="430854"/>
            <a:ext cx="11552214" cy="442911"/>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666" tIns="45826" rIns="91666" bIns="45826" numCol="1" anchor="ctr" anchorCtr="0" compatLnSpc="1">
            <a:prstTxWarp prst="textNoShape">
              <a:avLst/>
            </a:prstTxWarp>
            <a:spAutoFit/>
          </a:bodyPr>
          <a:lstStyle/>
          <a:p>
            <a:pPr algn="ctr" eaLnBrk="0" hangingPunct="0"/>
            <a:r>
              <a:rPr lang="ru-RU" sz="2000" b="1" dirty="0">
                <a:solidFill>
                  <a:prstClr val="black"/>
                </a:solidFill>
                <a:latin typeface="Times New Roman" pitchFamily="18" charset="0"/>
                <a:cs typeface="Times New Roman" pitchFamily="18" charset="0"/>
              </a:rPr>
              <a:t>МОДЕЛЬ ПРОВЕДЕНИЯ ЭКСПЕРИМЕНТА </a:t>
            </a:r>
          </a:p>
        </p:txBody>
      </p:sp>
      <p:cxnSp>
        <p:nvCxnSpPr>
          <p:cNvPr id="42" name="Прямая соединительная линия 41"/>
          <p:cNvCxnSpPr/>
          <p:nvPr/>
        </p:nvCxnSpPr>
        <p:spPr>
          <a:xfrm>
            <a:off x="280035" y="409162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65" name="Прямоугольник 64"/>
          <p:cNvSpPr/>
          <p:nvPr/>
        </p:nvSpPr>
        <p:spPr>
          <a:xfrm>
            <a:off x="5073980" y="8534478"/>
            <a:ext cx="3213735" cy="893445"/>
          </a:xfrm>
          <a:prstGeom prst="rect">
            <a:avLst/>
          </a:prstGeom>
          <a:solidFill>
            <a:schemeClr val="accent1">
              <a:lumMod val="20000"/>
              <a:lumOff val="80000"/>
            </a:schemeClr>
          </a:solidFill>
          <a:ln w="1270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endParaRPr lang="ru-RU" sz="1400" dirty="0">
              <a:solidFill>
                <a:prstClr val="black"/>
              </a:solidFill>
              <a:latin typeface="Times New Roman" panose="02020603050405020304" pitchFamily="18" charset="0"/>
              <a:cs typeface="Times New Roman" panose="02020603050405020304" pitchFamily="18" charset="0"/>
            </a:endParaRPr>
          </a:p>
          <a:p>
            <a:pPr algn="ctr" fontAlgn="auto">
              <a:spcBef>
                <a:spcPts val="0"/>
              </a:spcBef>
              <a:spcAft>
                <a:spcPts val="0"/>
              </a:spcAft>
              <a:defRPr/>
            </a:pPr>
            <a:r>
              <a:rPr lang="ru-RU" sz="1400" b="1" dirty="0">
                <a:solidFill>
                  <a:prstClr val="black"/>
                </a:solidFill>
                <a:latin typeface="Times New Roman" panose="02020603050405020304" pitchFamily="18" charset="0"/>
                <a:cs typeface="Times New Roman" panose="02020603050405020304" pitchFamily="18" charset="0"/>
              </a:rPr>
              <a:t>3. САНКЦИОНИРОВАНИЕ </a:t>
            </a:r>
          </a:p>
          <a:p>
            <a:pPr algn="ct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p>
        </p:txBody>
      </p:sp>
      <p:cxnSp>
        <p:nvCxnSpPr>
          <p:cNvPr id="72" name="Прямая со стрелкой 71"/>
          <p:cNvCxnSpPr>
            <a:stCxn id="24" idx="3"/>
          </p:cNvCxnSpPr>
          <p:nvPr/>
        </p:nvCxnSpPr>
        <p:spPr>
          <a:xfrm flipV="1">
            <a:off x="4370548" y="9194486"/>
            <a:ext cx="703475" cy="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3" name="Прямоугольник 72"/>
          <p:cNvSpPr/>
          <p:nvPr/>
        </p:nvSpPr>
        <p:spPr>
          <a:xfrm rot="10800000" flipV="1">
            <a:off x="3912780" y="5307333"/>
            <a:ext cx="4954772" cy="2105694"/>
          </a:xfrm>
          <a:prstGeom prst="rect">
            <a:avLst/>
          </a:prstGeom>
          <a:solidFill>
            <a:schemeClr val="accent1">
              <a:lumMod val="20000"/>
              <a:lumOff val="80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sz="1600" b="1" dirty="0">
                <a:solidFill>
                  <a:prstClr val="black"/>
                </a:solidFill>
                <a:latin typeface="Times New Roman" panose="02020603050405020304" pitchFamily="18" charset="0"/>
                <a:cs typeface="Times New Roman" panose="02020603050405020304" pitchFamily="18" charset="0"/>
              </a:rPr>
              <a:t>1. Контроль</a:t>
            </a:r>
          </a:p>
          <a:p>
            <a:pPr marL="202189" indent="-202189" algn="ctr" fontAlgn="auto">
              <a:spcBef>
                <a:spcPts val="0"/>
              </a:spcBef>
              <a:spcAft>
                <a:spcPts val="0"/>
              </a:spcAft>
              <a:buFontTx/>
              <a:buChar char="-"/>
              <a:defRPr/>
            </a:pPr>
            <a:r>
              <a:rPr lang="ru-RU" sz="1600" dirty="0">
                <a:solidFill>
                  <a:prstClr val="black"/>
                </a:solidFill>
                <a:latin typeface="Times New Roman" panose="02020603050405020304" pitchFamily="18" charset="0"/>
                <a:cs typeface="Times New Roman" panose="02020603050405020304" pitchFamily="18" charset="0"/>
              </a:rPr>
              <a:t>ЛБО; </a:t>
            </a:r>
          </a:p>
          <a:p>
            <a:pPr marL="202189" indent="-202189" algn="ctr" fontAlgn="auto">
              <a:spcBef>
                <a:spcPts val="0"/>
              </a:spcBef>
              <a:spcAft>
                <a:spcPts val="0"/>
              </a:spcAft>
              <a:buFontTx/>
              <a:buChar char="-"/>
              <a:defRPr/>
            </a:pPr>
            <a:r>
              <a:rPr lang="ru-RU" sz="1600" dirty="0">
                <a:solidFill>
                  <a:prstClr val="black"/>
                </a:solidFill>
                <a:latin typeface="Times New Roman" panose="02020603050405020304" pitchFamily="18" charset="0"/>
                <a:cs typeface="Times New Roman" panose="02020603050405020304" pitchFamily="18" charset="0"/>
              </a:rPr>
              <a:t>план закупок;</a:t>
            </a:r>
          </a:p>
          <a:p>
            <a:pPr marL="202189" indent="-202189" algn="ctr" fontAlgn="auto">
              <a:spcBef>
                <a:spcPts val="0"/>
              </a:spcBef>
              <a:spcAft>
                <a:spcPts val="0"/>
              </a:spcAft>
              <a:buFontTx/>
              <a:buChar char="-"/>
              <a:defRPr/>
            </a:pPr>
            <a:r>
              <a:rPr lang="ru-RU" sz="1600" dirty="0">
                <a:solidFill>
                  <a:prstClr val="black"/>
                </a:solidFill>
                <a:latin typeface="Times New Roman" panose="02020603050405020304" pitchFamily="18" charset="0"/>
                <a:cs typeface="Times New Roman" panose="02020603050405020304" pitchFamily="18" charset="0"/>
              </a:rPr>
              <a:t>план-график закупок;</a:t>
            </a:r>
          </a:p>
          <a:p>
            <a:pPr algn="ctr" fontAlgn="auto">
              <a:spcBef>
                <a:spcPts val="0"/>
              </a:spcBef>
              <a:spcAft>
                <a:spcPts val="0"/>
              </a:spcAft>
              <a:defRPr/>
            </a:pPr>
            <a:r>
              <a:rPr lang="ru-RU" sz="1600" b="1" dirty="0">
                <a:solidFill>
                  <a:prstClr val="black"/>
                </a:solidFill>
                <a:latin typeface="Times New Roman" panose="02020603050405020304" pitchFamily="18" charset="0"/>
                <a:cs typeface="Times New Roman" panose="02020603050405020304" pitchFamily="18" charset="0"/>
              </a:rPr>
              <a:t>2. Дополнительный </a:t>
            </a:r>
            <a:r>
              <a:rPr lang="ru-RU" sz="1600" b="1" dirty="0">
                <a:solidFill>
                  <a:prstClr val="black"/>
                </a:solidFill>
                <a:latin typeface="Times New Roman" panose="02020603050405020304" pitchFamily="18" charset="0"/>
                <a:cs typeface="Times New Roman" panose="02020603050405020304" pitchFamily="18" charset="0"/>
              </a:rPr>
              <a:t>контроль правильности:</a:t>
            </a:r>
          </a:p>
          <a:p>
            <a:pPr algn="ctr" fontAlgn="auto">
              <a:spcBef>
                <a:spcPts val="0"/>
              </a:spcBef>
              <a:spcAft>
                <a:spcPts val="0"/>
              </a:spcAft>
              <a:defRPr/>
            </a:pPr>
            <a:r>
              <a:rPr lang="ru-RU" sz="1600" b="1" dirty="0">
                <a:solidFill>
                  <a:prstClr val="black"/>
                </a:solidFill>
                <a:latin typeface="Times New Roman" panose="02020603050405020304" pitchFamily="18" charset="0"/>
                <a:cs typeface="Times New Roman" panose="02020603050405020304" pitchFamily="18" charset="0"/>
              </a:rPr>
              <a:t>- обоснования </a:t>
            </a:r>
            <a:r>
              <a:rPr lang="ru-RU" sz="1600" b="1" dirty="0">
                <a:solidFill>
                  <a:prstClr val="black"/>
                </a:solidFill>
                <a:latin typeface="Times New Roman" panose="02020603050405020304" pitchFamily="18" charset="0"/>
                <a:cs typeface="Times New Roman" panose="02020603050405020304" pitchFamily="18" charset="0"/>
              </a:rPr>
              <a:t>НМЦК;</a:t>
            </a:r>
          </a:p>
          <a:p>
            <a:pPr marL="202189" indent="-202189" algn="ctr" fontAlgn="auto">
              <a:spcBef>
                <a:spcPts val="0"/>
              </a:spcBef>
              <a:spcAft>
                <a:spcPts val="0"/>
              </a:spcAft>
              <a:buFontTx/>
              <a:buChar char="-"/>
              <a:defRPr/>
            </a:pPr>
            <a:r>
              <a:rPr lang="ru-RU" sz="1600" b="1" dirty="0">
                <a:solidFill>
                  <a:prstClr val="black"/>
                </a:solidFill>
                <a:latin typeface="Times New Roman" panose="02020603050405020304" pitchFamily="18" charset="0"/>
                <a:cs typeface="Times New Roman" panose="02020603050405020304" pitchFamily="18" charset="0"/>
              </a:rPr>
              <a:t>расчета стоимости </a:t>
            </a:r>
            <a:r>
              <a:rPr lang="ru-RU" sz="1600" b="1" dirty="0">
                <a:solidFill>
                  <a:prstClr val="black"/>
                </a:solidFill>
                <a:latin typeface="Times New Roman" panose="02020603050405020304" pitchFamily="18" charset="0"/>
                <a:cs typeface="Times New Roman" panose="02020603050405020304" pitchFamily="18" charset="0"/>
              </a:rPr>
              <a:t>сметной документации </a:t>
            </a:r>
          </a:p>
        </p:txBody>
      </p:sp>
      <p:cxnSp>
        <p:nvCxnSpPr>
          <p:cNvPr id="9" name="Прямая соединительная линия 8"/>
          <p:cNvCxnSpPr/>
          <p:nvPr/>
        </p:nvCxnSpPr>
        <p:spPr>
          <a:xfrm>
            <a:off x="8501063" y="1743841"/>
            <a:ext cx="0" cy="1898015"/>
          </a:xfrm>
          <a:prstGeom prst="line">
            <a:avLst/>
          </a:prstGeom>
          <a:ln>
            <a:tailEnd type="none"/>
          </a:ln>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4205527" y="1728955"/>
            <a:ext cx="6668" cy="1898015"/>
          </a:xfrm>
          <a:prstGeom prst="line">
            <a:avLst/>
          </a:prstGeom>
          <a:ln>
            <a:tailEnd type="none"/>
          </a:ln>
        </p:spPr>
        <p:style>
          <a:lnRef idx="1">
            <a:schemeClr val="accent1"/>
          </a:lnRef>
          <a:fillRef idx="0">
            <a:schemeClr val="accent1"/>
          </a:fillRef>
          <a:effectRef idx="0">
            <a:schemeClr val="accent1"/>
          </a:effectRef>
          <a:fontRef idx="minor">
            <a:schemeClr val="tx1"/>
          </a:fontRef>
        </p:style>
      </p:cxnSp>
      <p:sp>
        <p:nvSpPr>
          <p:cNvPr id="59" name="Прямоугольник 58"/>
          <p:cNvSpPr/>
          <p:nvPr/>
        </p:nvSpPr>
        <p:spPr>
          <a:xfrm>
            <a:off x="3580451" y="2091378"/>
            <a:ext cx="5500688" cy="1228109"/>
          </a:xfrm>
          <a:prstGeom prst="rect">
            <a:avLst/>
          </a:prstGeom>
          <a:solidFill>
            <a:schemeClr val="accent1">
              <a:lumMod val="20000"/>
              <a:lumOff val="80000"/>
            </a:schemeClr>
          </a:solidFill>
          <a:ln w="12700" cmpd="sng">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sz="1600" b="1" dirty="0">
                <a:solidFill>
                  <a:prstClr val="black"/>
                </a:solidFill>
                <a:latin typeface="Times New Roman" panose="02020603050405020304" pitchFamily="18" charset="0"/>
                <a:cs typeface="Times New Roman" panose="02020603050405020304" pitchFamily="18" charset="0"/>
              </a:rPr>
              <a:t>Формирование НМЦК (</a:t>
            </a:r>
            <a:r>
              <a:rPr lang="ru-RU" sz="1600" b="1" dirty="0">
                <a:solidFill>
                  <a:schemeClr val="tx1"/>
                </a:solidFill>
                <a:latin typeface="Times New Roman" panose="02020603050405020304" pitchFamily="18" charset="0"/>
                <a:cs typeface="Times New Roman" panose="02020603050405020304" pitchFamily="18" charset="0"/>
              </a:rPr>
              <a:t>цены с единственным поставщиком) </a:t>
            </a:r>
            <a:r>
              <a:rPr lang="ru-RU" sz="1600" b="1" dirty="0">
                <a:solidFill>
                  <a:prstClr val="black"/>
                </a:solidFill>
                <a:latin typeface="Times New Roman" panose="02020603050405020304" pitchFamily="18" charset="0"/>
                <a:cs typeface="Times New Roman" panose="02020603050405020304" pitchFamily="18" charset="0"/>
              </a:rPr>
              <a:t>самостоятельно</a:t>
            </a:r>
          </a:p>
          <a:p>
            <a:pPr algn="ctr" fontAlgn="auto">
              <a:spcBef>
                <a:spcPts val="0"/>
              </a:spcBef>
              <a:spcAft>
                <a:spcPts val="0"/>
              </a:spcAft>
              <a:defRPr/>
            </a:pPr>
            <a:r>
              <a:rPr lang="ru-RU" sz="1600" dirty="0">
                <a:solidFill>
                  <a:prstClr val="black"/>
                </a:solidFill>
                <a:latin typeface="Times New Roman" panose="02020603050405020304" pitchFamily="18" charset="0"/>
                <a:cs typeface="Times New Roman" panose="02020603050405020304" pitchFamily="18" charset="0"/>
              </a:rPr>
              <a:t>(приказ Минэкономразвития № 567)</a:t>
            </a:r>
          </a:p>
          <a:p>
            <a:pPr algn="ctr" fontAlgn="auto">
              <a:spcBef>
                <a:spcPts val="0"/>
              </a:spcBef>
              <a:spcAft>
                <a:spcPts val="0"/>
              </a:spcAft>
              <a:defRPr/>
            </a:pPr>
            <a:r>
              <a:rPr lang="ru-RU" sz="1600" dirty="0">
                <a:solidFill>
                  <a:prstClr val="black"/>
                </a:solidFill>
                <a:latin typeface="Times New Roman" panose="02020603050405020304" pitchFamily="18" charset="0"/>
                <a:cs typeface="Times New Roman" panose="02020603050405020304" pitchFamily="18" charset="0"/>
              </a:rPr>
              <a:t>(иные источники информации)</a:t>
            </a:r>
          </a:p>
        </p:txBody>
      </p:sp>
      <p:cxnSp>
        <p:nvCxnSpPr>
          <p:cNvPr id="31" name="Прямая со стрелкой 30"/>
          <p:cNvCxnSpPr/>
          <p:nvPr/>
        </p:nvCxnSpPr>
        <p:spPr>
          <a:xfrm>
            <a:off x="1648539" y="4376021"/>
            <a:ext cx="0" cy="32649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2" name="Прямоугольник 91"/>
          <p:cNvSpPr/>
          <p:nvPr/>
        </p:nvSpPr>
        <p:spPr>
          <a:xfrm>
            <a:off x="2215624" y="1339710"/>
            <a:ext cx="8339648" cy="44718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b="1" dirty="0">
                <a:solidFill>
                  <a:prstClr val="black"/>
                </a:solidFill>
                <a:latin typeface="Times New Roman" panose="02020603050405020304" pitchFamily="18" charset="0"/>
                <a:cs typeface="Times New Roman" panose="02020603050405020304" pitchFamily="18" charset="0"/>
              </a:rPr>
              <a:t>Заказчик (участник эксперимента)</a:t>
            </a:r>
          </a:p>
        </p:txBody>
      </p:sp>
      <p:sp>
        <p:nvSpPr>
          <p:cNvPr id="98" name="Прямоугольник 97"/>
          <p:cNvSpPr/>
          <p:nvPr/>
        </p:nvSpPr>
        <p:spPr>
          <a:xfrm>
            <a:off x="842693" y="7640958"/>
            <a:ext cx="3536188" cy="1044649"/>
          </a:xfrm>
          <a:prstGeom prst="rect">
            <a:avLst/>
          </a:prstGeom>
          <a:solidFill>
            <a:schemeClr val="accent1">
              <a:lumMod val="20000"/>
              <a:lumOff val="80000"/>
            </a:schemeClr>
          </a:solidFill>
          <a:ln w="1270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sz="1600" b="1" dirty="0">
                <a:solidFill>
                  <a:prstClr val="black"/>
                </a:solidFill>
                <a:latin typeface="Times New Roman" panose="02020603050405020304" pitchFamily="18" charset="0"/>
                <a:cs typeface="Times New Roman" panose="02020603050405020304" pitchFamily="18" charset="0"/>
              </a:rPr>
              <a:t>ЕИС </a:t>
            </a:r>
          </a:p>
          <a:p>
            <a:pPr algn="ctr" fontAlgn="auto">
              <a:spcBef>
                <a:spcPts val="0"/>
              </a:spcBef>
              <a:spcAft>
                <a:spcPts val="0"/>
              </a:spcAft>
              <a:defRPr/>
            </a:pPr>
            <a:r>
              <a:rPr lang="ru-RU" sz="1600" dirty="0">
                <a:solidFill>
                  <a:prstClr val="black"/>
                </a:solidFill>
                <a:latin typeface="Times New Roman" panose="02020603050405020304" pitchFamily="18" charset="0"/>
                <a:cs typeface="Times New Roman" panose="02020603050405020304" pitchFamily="18" charset="0"/>
              </a:rPr>
              <a:t>Закупка </a:t>
            </a:r>
            <a:r>
              <a:rPr lang="ru-RU" sz="1600" b="1" dirty="0">
                <a:solidFill>
                  <a:prstClr val="black"/>
                </a:solidFill>
                <a:latin typeface="Times New Roman" panose="02020603050405020304" pitchFamily="18" charset="0"/>
                <a:cs typeface="Times New Roman" panose="02020603050405020304" pitchFamily="18" charset="0"/>
              </a:rPr>
              <a:t>конкурентным</a:t>
            </a:r>
            <a:r>
              <a:rPr lang="ru-RU" sz="1600" dirty="0">
                <a:solidFill>
                  <a:prstClr val="black"/>
                </a:solidFill>
                <a:latin typeface="Times New Roman" panose="02020603050405020304" pitchFamily="18" charset="0"/>
                <a:cs typeface="Times New Roman" panose="02020603050405020304" pitchFamily="18" charset="0"/>
              </a:rPr>
              <a:t> способом</a:t>
            </a:r>
          </a:p>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Размещение Извещения, определение поставщика (подрядчика, исполнителя)</a:t>
            </a:r>
          </a:p>
        </p:txBody>
      </p:sp>
      <p:sp>
        <p:nvSpPr>
          <p:cNvPr id="99" name="Прямоугольник 98"/>
          <p:cNvSpPr/>
          <p:nvPr/>
        </p:nvSpPr>
        <p:spPr>
          <a:xfrm>
            <a:off x="8956123" y="8534478"/>
            <a:ext cx="3075385" cy="893445"/>
          </a:xfrm>
          <a:prstGeom prst="rect">
            <a:avLst/>
          </a:prstGeom>
          <a:solidFill>
            <a:schemeClr val="accent1">
              <a:lumMod val="20000"/>
              <a:lumOff val="80000"/>
            </a:schemeClr>
          </a:solidFill>
          <a:ln w="1270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sz="1600" dirty="0">
                <a:solidFill>
                  <a:prstClr val="black"/>
                </a:solidFill>
                <a:latin typeface="Times New Roman" panose="02020603050405020304" pitchFamily="18" charset="0"/>
                <a:cs typeface="Times New Roman" panose="02020603050405020304" pitchFamily="18" charset="0"/>
              </a:rPr>
              <a:t>Закупка у </a:t>
            </a:r>
            <a:r>
              <a:rPr lang="ru-RU" sz="1600" b="1" dirty="0">
                <a:solidFill>
                  <a:prstClr val="black"/>
                </a:solidFill>
                <a:latin typeface="Times New Roman" panose="02020603050405020304" pitchFamily="18" charset="0"/>
                <a:cs typeface="Times New Roman" panose="02020603050405020304" pitchFamily="18" charset="0"/>
              </a:rPr>
              <a:t>единственного</a:t>
            </a:r>
            <a:r>
              <a:rPr lang="ru-RU" sz="1600" dirty="0">
                <a:solidFill>
                  <a:prstClr val="black"/>
                </a:solidFill>
                <a:latin typeface="Times New Roman" panose="02020603050405020304" pitchFamily="18" charset="0"/>
                <a:cs typeface="Times New Roman" panose="02020603050405020304" pitchFamily="18" charset="0"/>
              </a:rPr>
              <a:t> поставщика</a:t>
            </a:r>
          </a:p>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Заключение ГК </a:t>
            </a:r>
          </a:p>
        </p:txBody>
      </p:sp>
      <p:cxnSp>
        <p:nvCxnSpPr>
          <p:cNvPr id="49" name="Прямая со стрелкой 48"/>
          <p:cNvCxnSpPr/>
          <p:nvPr/>
        </p:nvCxnSpPr>
        <p:spPr>
          <a:xfrm>
            <a:off x="11148060" y="4395029"/>
            <a:ext cx="0" cy="41394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flipH="1" flipV="1">
            <a:off x="8286049" y="9150033"/>
            <a:ext cx="67008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Прямоугольник 23"/>
          <p:cNvSpPr/>
          <p:nvPr/>
        </p:nvSpPr>
        <p:spPr>
          <a:xfrm>
            <a:off x="842694" y="8961198"/>
            <a:ext cx="3527853" cy="466725"/>
          </a:xfrm>
          <a:prstGeom prst="rect">
            <a:avLst/>
          </a:prstGeom>
          <a:solidFill>
            <a:schemeClr val="accent1">
              <a:lumMod val="20000"/>
              <a:lumOff val="80000"/>
            </a:schemeClr>
          </a:solidFill>
          <a:ln w="12700">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Заключение ГК, исполнение ГК </a:t>
            </a:r>
          </a:p>
        </p:txBody>
      </p:sp>
      <p:cxnSp>
        <p:nvCxnSpPr>
          <p:cNvPr id="30" name="Прямая со стрелкой 29"/>
          <p:cNvCxnSpPr/>
          <p:nvPr/>
        </p:nvCxnSpPr>
        <p:spPr>
          <a:xfrm>
            <a:off x="1631887" y="8685531"/>
            <a:ext cx="3333" cy="2755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2934328" y="5600700"/>
            <a:ext cx="97845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8867551" y="5600700"/>
            <a:ext cx="87511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единительная линия 3"/>
          <p:cNvCxnSpPr/>
          <p:nvPr/>
        </p:nvCxnSpPr>
        <p:spPr>
          <a:xfrm flipH="1">
            <a:off x="2310016" y="6085205"/>
            <a:ext cx="16027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flipV="1">
            <a:off x="2322448" y="4393804"/>
            <a:ext cx="0" cy="16914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8867554" y="6067396"/>
            <a:ext cx="153929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10402266" y="4393801"/>
            <a:ext cx="4580" cy="16914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Прямоугольник 37"/>
          <p:cNvSpPr/>
          <p:nvPr/>
        </p:nvSpPr>
        <p:spPr>
          <a:xfrm>
            <a:off x="1180161" y="4738448"/>
            <a:ext cx="10441305" cy="5200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anchor="ctr"/>
          <a:lstStyle/>
          <a:p>
            <a:pPr algn="ctr" fontAlgn="auto">
              <a:spcBef>
                <a:spcPts val="0"/>
              </a:spcBef>
              <a:spcAft>
                <a:spcPts val="0"/>
              </a:spcAft>
              <a:defRPr/>
            </a:pPr>
            <a:r>
              <a:rPr lang="ru-RU" sz="1400" b="1" dirty="0">
                <a:solidFill>
                  <a:prstClr val="black"/>
                </a:solidFill>
                <a:latin typeface="Times New Roman" panose="02020603050405020304" pitchFamily="18" charset="0"/>
                <a:cs typeface="Times New Roman" panose="02020603050405020304" pitchFamily="18" charset="0"/>
              </a:rPr>
              <a:t>ФЕДЕРАЛЬНОЕ КАЗНАЧЕЙСТВО</a:t>
            </a:r>
          </a:p>
        </p:txBody>
      </p:sp>
      <p:sp>
        <p:nvSpPr>
          <p:cNvPr id="19" name="Прямоугольник 18"/>
          <p:cNvSpPr/>
          <p:nvPr/>
        </p:nvSpPr>
        <p:spPr>
          <a:xfrm>
            <a:off x="280037" y="3612062"/>
            <a:ext cx="5709047" cy="755224"/>
          </a:xfrm>
          <a:prstGeom prst="rect">
            <a:avLst/>
          </a:prstGeom>
          <a:solidFill>
            <a:schemeClr val="accent6">
              <a:lumMod val="20000"/>
              <a:lumOff val="80000"/>
              <a:alpha val="46000"/>
            </a:schemeClr>
          </a:solidFill>
          <a:ln w="12700">
            <a:solidFill>
              <a:schemeClr val="tx2">
                <a:lumMod val="60000"/>
                <a:lumOff val="40000"/>
              </a:schemeClr>
            </a:solidFill>
            <a:prstDash val="dash"/>
          </a:ln>
        </p:spPr>
        <p:txBody>
          <a:bodyPr lIns="107834" tIns="53920" rIns="107834" bIns="53920">
            <a:spAutoFit/>
          </a:bodyPr>
          <a:lstStyle/>
          <a:p>
            <a:pPr algn="ctr" fontAlgn="auto">
              <a:spcBef>
                <a:spcPts val="0"/>
              </a:spcBef>
              <a:spcAft>
                <a:spcPts val="0"/>
              </a:spcAft>
              <a:defRPr/>
            </a:pPr>
            <a:r>
              <a:rPr lang="ru-RU" sz="1400" b="1" dirty="0">
                <a:latin typeface="Times New Roman" panose="02020603050405020304" pitchFamily="18" charset="0"/>
                <a:cs typeface="Times New Roman" panose="02020603050405020304" pitchFamily="18" charset="0"/>
              </a:rPr>
              <a:t>Проект </a:t>
            </a:r>
            <a:r>
              <a:rPr lang="ru-RU" sz="1400" dirty="0">
                <a:latin typeface="Times New Roman" panose="02020603050405020304" pitchFamily="18" charset="0"/>
                <a:cs typeface="Times New Roman" panose="02020603050405020304" pitchFamily="18" charset="0"/>
              </a:rPr>
              <a:t> </a:t>
            </a:r>
          </a:p>
          <a:p>
            <a:pPr algn="ctr" fontAlgn="auto">
              <a:spcBef>
                <a:spcPts val="0"/>
              </a:spcBef>
              <a:spcAft>
                <a:spcPts val="0"/>
              </a:spcAft>
              <a:defRPr/>
            </a:pPr>
            <a:r>
              <a:rPr lang="ru-RU" sz="1400" b="1" dirty="0">
                <a:latin typeface="Times New Roman" panose="02020603050405020304" pitchFamily="18" charset="0"/>
                <a:cs typeface="Times New Roman" panose="02020603050405020304" pitchFamily="18" charset="0"/>
              </a:rPr>
              <a:t>Извещения об осуществлении закупки конкурентным способом</a:t>
            </a:r>
          </a:p>
          <a:p>
            <a:pPr algn="ctr" fontAlgn="auto">
              <a:spcBef>
                <a:spcPts val="0"/>
              </a:spcBef>
              <a:spcAft>
                <a:spcPts val="0"/>
              </a:spcAft>
              <a:defRPr/>
            </a:pPr>
            <a:r>
              <a:rPr lang="ru-RU" sz="1400" dirty="0">
                <a:latin typeface="Times New Roman" panose="02020603050405020304" pitchFamily="18" charset="0"/>
                <a:cs typeface="Times New Roman" panose="02020603050405020304" pitchFamily="18" charset="0"/>
              </a:rPr>
              <a:t> проект конкурсной документации, проект ГК</a:t>
            </a:r>
          </a:p>
        </p:txBody>
      </p:sp>
      <p:sp>
        <p:nvSpPr>
          <p:cNvPr id="46" name="Прямоугольник 45"/>
          <p:cNvSpPr/>
          <p:nvPr/>
        </p:nvSpPr>
        <p:spPr>
          <a:xfrm>
            <a:off x="6642499" y="3629842"/>
            <a:ext cx="5709046" cy="755224"/>
          </a:xfrm>
          <a:prstGeom prst="rect">
            <a:avLst/>
          </a:prstGeom>
          <a:solidFill>
            <a:schemeClr val="accent6">
              <a:lumMod val="20000"/>
              <a:lumOff val="80000"/>
              <a:alpha val="46000"/>
            </a:schemeClr>
          </a:solidFill>
          <a:ln w="12700">
            <a:solidFill>
              <a:schemeClr val="tx2">
                <a:lumMod val="60000"/>
                <a:lumOff val="40000"/>
              </a:schemeClr>
            </a:solidFill>
            <a:prstDash val="dash"/>
          </a:ln>
        </p:spPr>
        <p:txBody>
          <a:bodyPr lIns="107834" tIns="53920" rIns="107834" bIns="53920">
            <a:spAutoFit/>
          </a:bodyPr>
          <a:lstStyle/>
          <a:p>
            <a:pPr algn="ctr" fontAlgn="auto">
              <a:spcBef>
                <a:spcPts val="0"/>
              </a:spcBef>
              <a:spcAft>
                <a:spcPts val="0"/>
              </a:spcAft>
              <a:defRPr/>
            </a:pPr>
            <a:r>
              <a:rPr lang="ru-RU" sz="1400" b="1" dirty="0">
                <a:latin typeface="Times New Roman" panose="02020603050405020304" pitchFamily="18" charset="0"/>
                <a:cs typeface="Times New Roman" panose="02020603050405020304" pitchFamily="18" charset="0"/>
              </a:rPr>
              <a:t>Проект </a:t>
            </a:r>
          </a:p>
          <a:p>
            <a:pPr algn="ctr" fontAlgn="auto">
              <a:spcBef>
                <a:spcPts val="0"/>
              </a:spcBef>
              <a:spcAft>
                <a:spcPts val="0"/>
              </a:spcAft>
              <a:defRPr/>
            </a:pPr>
            <a:r>
              <a:rPr lang="ru-RU" sz="1400" b="1" dirty="0">
                <a:latin typeface="Times New Roman" panose="02020603050405020304" pitchFamily="18" charset="0"/>
                <a:cs typeface="Times New Roman" panose="02020603050405020304" pitchFamily="18" charset="0"/>
              </a:rPr>
              <a:t>Извещения об осуществлении закупки у единственного поставщика </a:t>
            </a:r>
            <a:r>
              <a:rPr lang="ru-RU" sz="1400" dirty="0">
                <a:latin typeface="Times New Roman" panose="02020603050405020304" pitchFamily="18" charset="0"/>
                <a:cs typeface="Times New Roman" panose="02020603050405020304" pitchFamily="18" charset="0"/>
              </a:rPr>
              <a:t>проект ГК</a:t>
            </a: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47EA9584-6FC9-446B-89E9-C9D48C4D1663}" type="slidenum">
              <a:rPr lang="ru-RU" smtClean="0">
                <a:solidFill>
                  <a:prstClr val="black">
                    <a:tint val="75000"/>
                  </a:prstClr>
                </a:solidFill>
              </a:rPr>
              <a:pPr>
                <a:defRPr/>
              </a:pPr>
              <a:t>28</a:t>
            </a:fld>
            <a:endParaRPr lang="ru-RU" dirty="0">
              <a:solidFill>
                <a:prstClr val="black">
                  <a:tint val="75000"/>
                </a:prstClr>
              </a:solidFill>
            </a:endParaRPr>
          </a:p>
        </p:txBody>
      </p:sp>
    </p:spTree>
    <p:extLst>
      <p:ext uri="{BB962C8B-B14F-4D97-AF65-F5344CB8AC3E}">
        <p14:creationId xmlns:p14="http://schemas.microsoft.com/office/powerpoint/2010/main" val="36715027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4011000717"/>
              </p:ext>
            </p:extLst>
          </p:nvPr>
        </p:nvGraphicFramePr>
        <p:xfrm>
          <a:off x="329612" y="1786269"/>
          <a:ext cx="11972258" cy="4238137"/>
        </p:xfrm>
        <a:graphic>
          <a:graphicData uri="http://schemas.openxmlformats.org/drawingml/2006/table">
            <a:tbl>
              <a:tblPr>
                <a:effectLst/>
                <a:tableStyleId>{5C22544A-7EE6-4342-B048-85BDC9FD1C3A}</a:tableStyleId>
              </a:tblPr>
              <a:tblGrid>
                <a:gridCol w="11972258">
                  <a:extLst>
                    <a:ext uri="{9D8B030D-6E8A-4147-A177-3AD203B41FA5}">
                      <a16:colId xmlns="" xmlns:a16="http://schemas.microsoft.com/office/drawing/2014/main" val="20003"/>
                    </a:ext>
                  </a:extLst>
                </a:gridCol>
              </a:tblGrid>
              <a:tr h="791062">
                <a:tc>
                  <a:txBody>
                    <a:bodyPr/>
                    <a:lstStyle/>
                    <a:p>
                      <a:pPr marL="0" indent="457200" algn="l" fontAlgn="ctr">
                        <a:buFont typeface="+mj-lt"/>
                        <a:buNone/>
                      </a:pPr>
                      <a:r>
                        <a:rPr lang="ru-RU" sz="1800" u="none" strike="noStrike" dirty="0" smtClean="0">
                          <a:effectLst/>
                          <a:latin typeface="Times New Roman" panose="02020603050405020304" pitchFamily="18" charset="0"/>
                          <a:cs typeface="Times New Roman" panose="02020603050405020304" pitchFamily="18" charset="0"/>
                        </a:rPr>
                        <a:t>  </a:t>
                      </a:r>
                    </a:p>
                    <a:p>
                      <a:pPr marL="0" indent="85725" algn="ctr" fontAlgn="ctr">
                        <a:buFont typeface="+mj-lt"/>
                        <a:buNone/>
                      </a:pPr>
                      <a:r>
                        <a:rPr lang="ru-RU" sz="1800" b="1" u="none" strike="noStrike" dirty="0" smtClean="0">
                          <a:effectLst/>
                          <a:latin typeface="Times New Roman" panose="02020603050405020304" pitchFamily="18" charset="0"/>
                          <a:cs typeface="Times New Roman" panose="02020603050405020304" pitchFamily="18" charset="0"/>
                        </a:rPr>
                        <a:t>УЧАСТНИКИ ЭКСПЕРИМЕНТА В РЕСПУБЛИКЕ ТАТАРСТАН (ОБЪЕКТЫ КОНТРОЛЯ) </a:t>
                      </a:r>
                    </a:p>
                    <a:p>
                      <a:pPr marL="0" indent="85725" algn="l" fontAlgn="ctr">
                        <a:buFont typeface="+mj-lt"/>
                        <a:buNone/>
                      </a:pPr>
                      <a:endParaRPr lang="ru-RU" sz="1800" u="none" strike="noStrike" dirty="0">
                        <a:effectLst/>
                        <a:latin typeface="Times New Roman" panose="02020603050405020304" pitchFamily="18" charset="0"/>
                        <a:cs typeface="Times New Roman" panose="02020603050405020304" pitchFamily="18" charset="0"/>
                      </a:endParaRPr>
                    </a:p>
                  </a:txBody>
                  <a:tcPr marL="0" marR="0" marT="0" marB="0">
                    <a:solidFill>
                      <a:schemeClr val="accent1">
                        <a:lumMod val="20000"/>
                        <a:lumOff val="80000"/>
                        <a:alpha val="69000"/>
                      </a:schemeClr>
                    </a:solidFill>
                  </a:tcPr>
                </a:tc>
              </a:tr>
              <a:tr h="638086">
                <a:tc>
                  <a:txBody>
                    <a:bodyPr/>
                    <a:lstStyle/>
                    <a:p>
                      <a:pPr marL="627063"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428625" indent="-342900" algn="just" defTabSz="1096644" rtl="0" eaLnBrk="1" fontAlgn="ctr" latinLnBrk="0" hangingPunct="1">
                        <a:buFont typeface="+mj-lt"/>
                        <a:buAutoNum type="arabicPeriod"/>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Управление Федеральной налоговой службы по Республике Татарстан и </a:t>
                      </a: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      8 подведомственных территориальных органов (закупки товаров, работ, услуг, в </a:t>
                      </a:r>
                      <a:r>
                        <a:rPr lang="ru-RU" sz="1800" u="none" strike="noStrike" kern="1200" dirty="0" err="1" smtClean="0">
                          <a:solidFill>
                            <a:schemeClr val="dk1"/>
                          </a:solidFill>
                          <a:effectLst/>
                          <a:latin typeface="Times New Roman" panose="02020603050405020304" pitchFamily="18" charset="0"/>
                          <a:ea typeface="+mn-ea"/>
                          <a:cs typeface="Times New Roman" panose="02020603050405020304" pitchFamily="18" charset="0"/>
                        </a:rPr>
                        <a:t>т.ч</a:t>
                      </a: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 на капитальный ремонт).</a:t>
                      </a: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09"/>
                  </a:ext>
                </a:extLst>
              </a:tr>
              <a:tr h="671978">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2.</a:t>
                      </a:r>
                      <a:r>
                        <a:rPr lang="ru-RU" sz="1800" u="none" strike="noStrike"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Управление Судебного департамента в Республике Татарстан (закупки товаров, работ, услуг на капитальный ремонт).</a:t>
                      </a: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0"/>
                  </a:ext>
                </a:extLst>
              </a:tr>
              <a:tr h="1097279">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3. Управление Федеральной службы государственной регистрации, кадастра и картографии по Республике Татарстан (объект ФАИП (строительство архивохранилища).</a:t>
                      </a: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1"/>
                  </a:ext>
                </a:extLst>
              </a:tr>
              <a:tr h="554736">
                <a:tc>
                  <a:txBody>
                    <a:bodyPr/>
                    <a:lstStyle/>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85725" indent="0" algn="just" defTabSz="1096644" rtl="0" eaLnBrk="1" fontAlgn="ctr" latinLnBrk="0" hangingPunct="1">
                        <a:buFont typeface="+mj-lt"/>
                        <a:buNone/>
                      </a:pP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4. Межрегиональный филиал ФКУ «ЦОКР» в г. Казани (закупки товаров, работ, услуг, в </a:t>
                      </a:r>
                      <a:r>
                        <a:rPr lang="ru-RU" sz="1800" u="none" strike="noStrike" kern="1200" dirty="0" err="1" smtClean="0">
                          <a:solidFill>
                            <a:schemeClr val="dk1"/>
                          </a:solidFill>
                          <a:effectLst/>
                          <a:latin typeface="Times New Roman" panose="02020603050405020304" pitchFamily="18" charset="0"/>
                          <a:ea typeface="+mn-ea"/>
                          <a:cs typeface="Times New Roman" panose="02020603050405020304" pitchFamily="18" charset="0"/>
                        </a:rPr>
                        <a:t>т.ч</a:t>
                      </a:r>
                      <a:r>
                        <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 на капитальный ремонт).</a:t>
                      </a:r>
                    </a:p>
                    <a:p>
                      <a:pPr marL="85725" indent="0" algn="just" defTabSz="1096644" rtl="0" eaLnBrk="1" fontAlgn="ctr" latinLnBrk="0" hangingPunct="1">
                        <a:buFont typeface="+mj-lt"/>
                        <a:buNone/>
                      </a:pPr>
                      <a:endParaRPr lang="ru-RU" sz="1800" u="none" strike="noStrik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1">
                        <a:lumMod val="20000"/>
                        <a:lumOff val="80000"/>
                        <a:alpha val="69000"/>
                      </a:schemeClr>
                    </a:solidFill>
                  </a:tcPr>
                </a:tc>
                <a:extLst>
                  <a:ext uri="{0D108BD9-81ED-4DB2-BD59-A6C34878D82A}">
                    <a16:rowId xmlns="" xmlns:a16="http://schemas.microsoft.com/office/drawing/2014/main" val="10012"/>
                  </a:ext>
                </a:extLst>
              </a:tr>
            </a:tbl>
          </a:graphicData>
        </a:graphic>
      </p:graphicFrame>
      <p:sp>
        <p:nvSpPr>
          <p:cNvPr id="6" name="Номер слайда 2"/>
          <p:cNvSpPr>
            <a:spLocks noGrp="1"/>
          </p:cNvSpPr>
          <p:nvPr>
            <p:ph type="sldNum" sz="quarter" idx="12"/>
          </p:nvPr>
        </p:nvSpPr>
        <p:spPr>
          <a:xfrm>
            <a:off x="9931975" y="9101170"/>
            <a:ext cx="2880360" cy="511175"/>
          </a:xfrm>
        </p:spPr>
        <p:txBody>
          <a:bodyPr/>
          <a:lstStyle/>
          <a:p>
            <a:pPr>
              <a:defRPr/>
            </a:pPr>
            <a:r>
              <a:rPr lang="ru-RU" dirty="0" smtClean="0"/>
              <a:t>29</a:t>
            </a:r>
            <a:endParaRPr lang="ru-RU" dirty="0"/>
          </a:p>
        </p:txBody>
      </p:sp>
    </p:spTree>
    <p:extLst>
      <p:ext uri="{BB962C8B-B14F-4D97-AF65-F5344CB8AC3E}">
        <p14:creationId xmlns:p14="http://schemas.microsoft.com/office/powerpoint/2010/main" val="16235810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320" y="351095"/>
            <a:ext cx="12178143" cy="36906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82" tIns="45586" rIns="91182" bIns="45586" numCol="1" anchor="ctr" anchorCtr="0" compatLnSpc="1">
            <a:prstTxWarp prst="textNoShape">
              <a:avLst/>
            </a:prstTxWarp>
            <a:spAutoFit/>
          </a:bodyPr>
          <a:lstStyle/>
          <a:p>
            <a:pPr algn="ctr"/>
            <a:r>
              <a:rPr lang="ru-RU" sz="2000" b="1" kern="0" dirty="0">
                <a:latin typeface="Times New Roman" panose="02020603050405020304" pitchFamily="18" charset="0"/>
                <a:ea typeface="+mn-ea"/>
                <a:cs typeface="Times New Roman" panose="02020603050405020304" pitchFamily="18" charset="0"/>
              </a:rPr>
              <a:t>РЕЗУЛЬТАТЫ </a:t>
            </a:r>
            <a:r>
              <a:rPr lang="ru-RU" sz="2000" b="1" kern="0" dirty="0">
                <a:latin typeface="Times New Roman" panose="02020603050405020304" pitchFamily="18" charset="0"/>
                <a:ea typeface="+mn-ea"/>
                <a:cs typeface="Times New Roman" panose="02020603050405020304" pitchFamily="18" charset="0"/>
              </a:rPr>
              <a:t>ЭКСПЕРИМЕНТА НА ТЕРРИТОРИИ РЕСПУБЛИКИ </a:t>
            </a:r>
            <a:r>
              <a:rPr lang="ru-RU" sz="2000" b="1" kern="0" dirty="0">
                <a:latin typeface="Times New Roman" panose="02020603050405020304" pitchFamily="18" charset="0"/>
                <a:ea typeface="+mn-ea"/>
                <a:cs typeface="Times New Roman" panose="02020603050405020304" pitchFamily="18" charset="0"/>
              </a:rPr>
              <a:t>ТАТАРСТАН</a:t>
            </a:r>
            <a:endParaRPr lang="ru-RU" sz="2000" dirty="0">
              <a:latin typeface="Times New Roman" pitchFamily="18" charset="0"/>
              <a:ea typeface="+mn-ea"/>
              <a:cs typeface="Times New Roman" pitchFamily="18" charset="0"/>
            </a:endParaRPr>
          </a:p>
        </p:txBody>
      </p:sp>
      <p:sp>
        <p:nvSpPr>
          <p:cNvPr id="3" name="Прямоугольник 2"/>
          <p:cNvSpPr/>
          <p:nvPr/>
        </p:nvSpPr>
        <p:spPr>
          <a:xfrm>
            <a:off x="536736" y="535625"/>
            <a:ext cx="11678127" cy="700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7269" tIns="53636" rIns="107269" bIns="53636" anchor="ctr"/>
          <a:lstStyle/>
          <a:p>
            <a:pPr algn="ctr">
              <a:defRPr/>
            </a:pPr>
            <a:endParaRPr lang="ru-RU" b="1" dirty="0">
              <a:solidFill>
                <a:schemeClr val="tx1"/>
              </a:solidFill>
              <a:latin typeface="Times New Roman" panose="02020603050405020304" pitchFamily="18" charset="0"/>
              <a:cs typeface="Times New Roman" panose="02020603050405020304" pitchFamily="18" charset="0"/>
            </a:endParaRPr>
          </a:p>
        </p:txBody>
      </p:sp>
      <p:graphicFrame>
        <p:nvGraphicFramePr>
          <p:cNvPr id="31" name="Таблица 30"/>
          <p:cNvGraphicFramePr>
            <a:graphicFrameLocks noGrp="1"/>
          </p:cNvGraphicFramePr>
          <p:nvPr>
            <p:extLst>
              <p:ext uri="{D42A27DB-BD31-4B8C-83A1-F6EECF244321}">
                <p14:modId xmlns:p14="http://schemas.microsoft.com/office/powerpoint/2010/main" val="198831410"/>
              </p:ext>
            </p:extLst>
          </p:nvPr>
        </p:nvGraphicFramePr>
        <p:xfrm>
          <a:off x="251321" y="885670"/>
          <a:ext cx="12257415" cy="6839704"/>
        </p:xfrm>
        <a:graphic>
          <a:graphicData uri="http://schemas.openxmlformats.org/drawingml/2006/table">
            <a:tbl>
              <a:tblPr/>
              <a:tblGrid>
                <a:gridCol w="3812879"/>
                <a:gridCol w="4267474"/>
                <a:gridCol w="4177062"/>
              </a:tblGrid>
              <a:tr h="615692">
                <a:tc>
                  <a:txBody>
                    <a:bodyPr/>
                    <a:lstStyle>
                      <a:lvl1pPr defTabSz="1087438" eaLnBrk="0" hangingPunct="0">
                        <a:spcBef>
                          <a:spcPct val="20000"/>
                        </a:spcBef>
                        <a:buFont typeface="Arial" pitchFamily="34" charset="0"/>
                        <a:defRPr sz="3400">
                          <a:solidFill>
                            <a:schemeClr val="tx1"/>
                          </a:solidFill>
                          <a:latin typeface="Calibri" pitchFamily="34" charset="0"/>
                        </a:defRPr>
                      </a:lvl1pPr>
                      <a:lvl2pPr marL="742950" indent="-285750" defTabSz="1087438" eaLnBrk="0" hangingPunct="0">
                        <a:spcBef>
                          <a:spcPct val="20000"/>
                        </a:spcBef>
                        <a:buFont typeface="Arial" pitchFamily="34" charset="0"/>
                        <a:defRPr sz="2800">
                          <a:solidFill>
                            <a:schemeClr val="tx1"/>
                          </a:solidFill>
                          <a:latin typeface="Calibri" pitchFamily="34" charset="0"/>
                        </a:defRPr>
                      </a:lvl2pPr>
                      <a:lvl3pPr marL="1143000" indent="-228600" defTabSz="1087438" eaLnBrk="0" hangingPunct="0">
                        <a:spcBef>
                          <a:spcPct val="20000"/>
                        </a:spcBef>
                        <a:buFont typeface="Arial" pitchFamily="34" charset="0"/>
                        <a:defRPr sz="2400">
                          <a:solidFill>
                            <a:schemeClr val="tx1"/>
                          </a:solidFill>
                          <a:latin typeface="Calibri" pitchFamily="34" charset="0"/>
                        </a:defRPr>
                      </a:lvl3pPr>
                      <a:lvl4pPr marL="1600200" indent="-228600" defTabSz="1087438" eaLnBrk="0" hangingPunct="0">
                        <a:spcBef>
                          <a:spcPct val="20000"/>
                        </a:spcBef>
                        <a:buFont typeface="Arial" pitchFamily="34" charset="0"/>
                        <a:defRPr sz="2000">
                          <a:solidFill>
                            <a:schemeClr val="tx1"/>
                          </a:solidFill>
                          <a:latin typeface="Calibri" pitchFamily="34" charset="0"/>
                        </a:defRPr>
                      </a:lvl4pPr>
                      <a:lvl5pPr marL="2057400" indent="-228600" defTabSz="1087438" eaLnBrk="0" hangingPunct="0">
                        <a:spcBef>
                          <a:spcPct val="20000"/>
                        </a:spcBef>
                        <a:buFont typeface="Arial" pitchFamily="34" charset="0"/>
                        <a:defRPr sz="2000">
                          <a:solidFill>
                            <a:schemeClr val="tx1"/>
                          </a:solidFill>
                          <a:latin typeface="Calibri" pitchFamily="34" charset="0"/>
                        </a:defRPr>
                      </a:lvl5pPr>
                      <a:lvl6pPr marL="25146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6pPr>
                      <a:lvl7pPr marL="29718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7pPr>
                      <a:lvl8pPr marL="34290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8pPr>
                      <a:lvl9pPr marL="38862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9pPr>
                    </a:lstStyle>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Закупки на ЭП АО АГЗ</a:t>
                      </a:r>
                    </a:p>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(до 100 тыс.руб.)</a:t>
                      </a:r>
                    </a:p>
                  </a:txBody>
                  <a:tcPr marL="96008" marR="96008" marT="64007" marB="64007" horzOverflow="overflow">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F8EE"/>
                    </a:solidFill>
                  </a:tcPr>
                </a:tc>
                <a:tc>
                  <a:txBody>
                    <a:bodyPr/>
                    <a:lstStyle>
                      <a:lvl1pPr defTabSz="1087438" eaLnBrk="0" hangingPunct="0">
                        <a:spcBef>
                          <a:spcPct val="20000"/>
                        </a:spcBef>
                        <a:buFont typeface="Arial" pitchFamily="34" charset="0"/>
                        <a:defRPr sz="3400">
                          <a:solidFill>
                            <a:schemeClr val="tx1"/>
                          </a:solidFill>
                          <a:latin typeface="Calibri" pitchFamily="34" charset="0"/>
                        </a:defRPr>
                      </a:lvl1pPr>
                      <a:lvl2pPr marL="742950" indent="-285750" defTabSz="1087438" eaLnBrk="0" hangingPunct="0">
                        <a:spcBef>
                          <a:spcPct val="20000"/>
                        </a:spcBef>
                        <a:buFont typeface="Arial" pitchFamily="34" charset="0"/>
                        <a:defRPr sz="2800">
                          <a:solidFill>
                            <a:schemeClr val="tx1"/>
                          </a:solidFill>
                          <a:latin typeface="Calibri" pitchFamily="34" charset="0"/>
                        </a:defRPr>
                      </a:lvl2pPr>
                      <a:lvl3pPr marL="1143000" indent="-228600" defTabSz="1087438" eaLnBrk="0" hangingPunct="0">
                        <a:spcBef>
                          <a:spcPct val="20000"/>
                        </a:spcBef>
                        <a:buFont typeface="Arial" pitchFamily="34" charset="0"/>
                        <a:defRPr sz="2400">
                          <a:solidFill>
                            <a:schemeClr val="tx1"/>
                          </a:solidFill>
                          <a:latin typeface="Calibri" pitchFamily="34" charset="0"/>
                        </a:defRPr>
                      </a:lvl3pPr>
                      <a:lvl4pPr marL="1600200" indent="-228600" defTabSz="1087438" eaLnBrk="0" hangingPunct="0">
                        <a:spcBef>
                          <a:spcPct val="20000"/>
                        </a:spcBef>
                        <a:buFont typeface="Arial" pitchFamily="34" charset="0"/>
                        <a:defRPr sz="2000">
                          <a:solidFill>
                            <a:schemeClr val="tx1"/>
                          </a:solidFill>
                          <a:latin typeface="Calibri" pitchFamily="34" charset="0"/>
                        </a:defRPr>
                      </a:lvl4pPr>
                      <a:lvl5pPr marL="2057400" indent="-228600" defTabSz="1087438" eaLnBrk="0" hangingPunct="0">
                        <a:spcBef>
                          <a:spcPct val="20000"/>
                        </a:spcBef>
                        <a:buFont typeface="Arial" pitchFamily="34" charset="0"/>
                        <a:defRPr sz="2000">
                          <a:solidFill>
                            <a:schemeClr val="tx1"/>
                          </a:solidFill>
                          <a:latin typeface="Calibri" pitchFamily="34" charset="0"/>
                        </a:defRPr>
                      </a:lvl5pPr>
                      <a:lvl6pPr marL="25146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6pPr>
                      <a:lvl7pPr marL="29718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7pPr>
                      <a:lvl8pPr marL="34290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8pPr>
                      <a:lvl9pPr marL="3886200" indent="-228600" defTabSz="1087438" eaLnBrk="0" fontAlgn="base" hangingPunct="0">
                        <a:spcBef>
                          <a:spcPct val="20000"/>
                        </a:spcBef>
                        <a:spcAft>
                          <a:spcPct val="0"/>
                        </a:spcAft>
                        <a:buFont typeface="Arial" pitchFamily="34" charset="0"/>
                        <a:defRPr sz="2000">
                          <a:solidFill>
                            <a:schemeClr val="tx1"/>
                          </a:solidFill>
                          <a:latin typeface="Calibri" pitchFamily="34" charset="0"/>
                        </a:defRPr>
                      </a:lvl9pPr>
                    </a:lstStyle>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Закупки (кроме капитального ремонта, ФАИП и закупок на ЭП АО АГЗ)</a:t>
                      </a:r>
                    </a:p>
                  </a:txBody>
                  <a:tcPr marL="96008" marR="96008" marT="64007" marB="64007" horzOverflow="overflow">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F8EE"/>
                    </a:solidFill>
                  </a:tcPr>
                </a:tc>
                <a:tc>
                  <a:txBody>
                    <a:bodyPr/>
                    <a:lstStyle>
                      <a:lvl1pPr eaLnBrk="0" hangingPunct="0">
                        <a:spcBef>
                          <a:spcPct val="20000"/>
                        </a:spcBef>
                        <a:buFont typeface="Arial" pitchFamily="34" charset="0"/>
                        <a:defRPr sz="3400">
                          <a:solidFill>
                            <a:schemeClr val="tx1"/>
                          </a:solidFill>
                          <a:latin typeface="Calibri" pitchFamily="34" charset="0"/>
                        </a:defRPr>
                      </a:lvl1pPr>
                      <a:lvl2pPr marL="742950" indent="-285750" eaLnBrk="0" hangingPunct="0">
                        <a:spcBef>
                          <a:spcPct val="20000"/>
                        </a:spcBef>
                        <a:buFont typeface="Arial" pitchFamily="34" charset="0"/>
                        <a:defRPr sz="2800">
                          <a:solidFill>
                            <a:schemeClr val="tx1"/>
                          </a:solidFill>
                          <a:latin typeface="Calibri" pitchFamily="34" charset="0"/>
                        </a:defRPr>
                      </a:lvl2pPr>
                      <a:lvl3pPr marL="1143000" indent="-228600" eaLnBrk="0" hangingPunct="0">
                        <a:spcBef>
                          <a:spcPct val="20000"/>
                        </a:spcBef>
                        <a:buFont typeface="Arial" pitchFamily="34" charset="0"/>
                        <a:defRPr sz="2400">
                          <a:solidFill>
                            <a:schemeClr val="tx1"/>
                          </a:solidFill>
                          <a:latin typeface="Calibri" pitchFamily="34" charset="0"/>
                        </a:defRPr>
                      </a:lvl3pPr>
                      <a:lvl4pPr marL="1600200" indent="-228600" eaLnBrk="0" hangingPunct="0">
                        <a:spcBef>
                          <a:spcPct val="20000"/>
                        </a:spcBef>
                        <a:buFont typeface="Arial" pitchFamily="34" charset="0"/>
                        <a:defRPr sz="2000">
                          <a:solidFill>
                            <a:schemeClr val="tx1"/>
                          </a:solidFill>
                          <a:latin typeface="Calibri" pitchFamily="34" charset="0"/>
                        </a:defRPr>
                      </a:lvl4pPr>
                      <a:lvl5pPr marL="2057400" indent="-228600" eaLnBrk="0" hangingPunct="0">
                        <a:spcBef>
                          <a:spcPct val="20000"/>
                        </a:spcBef>
                        <a:buFont typeface="Arial" pitchFamily="34" charset="0"/>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Закупки на капитальный ремонт и ФАИП</a:t>
                      </a:r>
                    </a:p>
                  </a:txBody>
                  <a:tcPr marL="96008" marR="96008" marT="64007" marB="64007" horzOverflow="overflow">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F8EE"/>
                    </a:solidFill>
                  </a:tcPr>
                </a:tc>
              </a:tr>
              <a:tr h="6224012">
                <a:tc>
                  <a:txBody>
                    <a:bodyPr/>
                    <a:lstStyle>
                      <a:lvl1pPr eaLnBrk="0" hangingPunct="0">
                        <a:spcBef>
                          <a:spcPct val="20000"/>
                        </a:spcBef>
                        <a:buFont typeface="Arial" pitchFamily="34" charset="0"/>
                        <a:defRPr sz="3400">
                          <a:solidFill>
                            <a:schemeClr val="tx1"/>
                          </a:solidFill>
                          <a:latin typeface="Calibri" pitchFamily="34" charset="0"/>
                        </a:defRPr>
                      </a:lvl1pPr>
                      <a:lvl2pPr marL="742950" indent="-285750" eaLnBrk="0" hangingPunct="0">
                        <a:spcBef>
                          <a:spcPct val="20000"/>
                        </a:spcBef>
                        <a:buFont typeface="Arial" pitchFamily="34" charset="0"/>
                        <a:defRPr sz="2800">
                          <a:solidFill>
                            <a:schemeClr val="tx1"/>
                          </a:solidFill>
                          <a:latin typeface="Calibri" pitchFamily="34" charset="0"/>
                        </a:defRPr>
                      </a:lvl2pPr>
                      <a:lvl3pPr marL="1143000" indent="-228600" eaLnBrk="0" hangingPunct="0">
                        <a:spcBef>
                          <a:spcPct val="20000"/>
                        </a:spcBef>
                        <a:buFont typeface="Arial" pitchFamily="34" charset="0"/>
                        <a:defRPr sz="2400">
                          <a:solidFill>
                            <a:schemeClr val="tx1"/>
                          </a:solidFill>
                          <a:latin typeface="Calibri" pitchFamily="34" charset="0"/>
                        </a:defRPr>
                      </a:lvl3pPr>
                      <a:lvl4pPr marL="1600200" indent="-228600" eaLnBrk="0" hangingPunct="0">
                        <a:spcBef>
                          <a:spcPct val="20000"/>
                        </a:spcBef>
                        <a:buFont typeface="Arial" pitchFamily="34" charset="0"/>
                        <a:defRPr sz="2000">
                          <a:solidFill>
                            <a:schemeClr val="tx1"/>
                          </a:solidFill>
                          <a:latin typeface="Calibri" pitchFamily="34" charset="0"/>
                        </a:defRPr>
                      </a:lvl4pPr>
                      <a:lvl5pPr marL="2057400" indent="-228600" eaLnBrk="0" hangingPunct="0">
                        <a:spcBef>
                          <a:spcPct val="20000"/>
                        </a:spcBef>
                        <a:buFont typeface="Arial" pitchFamily="34" charset="0"/>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Размещены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202 заявки о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закупке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на сумму </a:t>
                      </a:r>
                      <a:r>
                        <a:rPr lang="ru-RU" sz="1500" b="1" i="0" u="none" strike="noStrike" kern="1200" dirty="0" smtClean="0">
                          <a:solidFill>
                            <a:schemeClr val="tx1"/>
                          </a:solidFill>
                          <a:effectLst/>
                          <a:latin typeface="Times New Roman"/>
                          <a:ea typeface="+mn-ea"/>
                          <a:cs typeface="+mn-cs"/>
                        </a:rPr>
                        <a:t>4 341,14 </a:t>
                      </a:r>
                      <a:r>
                        <a:rPr lang="ru-RU" sz="1500" b="0" i="0" u="none" strike="noStrike" kern="1200" dirty="0" smtClean="0">
                          <a:solidFill>
                            <a:schemeClr val="tx1"/>
                          </a:solidFill>
                          <a:effectLst/>
                          <a:latin typeface="Times New Roman"/>
                          <a:ea typeface="+mn-ea"/>
                          <a:cs typeface="+mn-cs"/>
                        </a:rPr>
                        <a:t>тыс.руб.,</a:t>
                      </a:r>
                      <a:r>
                        <a:rPr lang="ru-RU" sz="1500" b="0" i="0" u="none" strike="noStrike" kern="1200" baseline="0" dirty="0" smtClean="0">
                          <a:solidFill>
                            <a:schemeClr val="tx1"/>
                          </a:solidFill>
                          <a:effectLst/>
                          <a:latin typeface="Times New Roman"/>
                          <a:ea typeface="+mn-ea"/>
                          <a:cs typeface="+mn-cs"/>
                        </a:rPr>
                        <a:t> из них:</a:t>
                      </a:r>
                      <a:endParaRPr lang="ru-RU" sz="1500" b="0" i="0" u="none" strike="noStrike" kern="1200" dirty="0" smtClean="0">
                        <a:solidFill>
                          <a:schemeClr val="tx1"/>
                        </a:solidFill>
                        <a:effectLst/>
                        <a:latin typeface="Times New Roman"/>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ru-RU" sz="1500" b="1" i="0" u="none" strike="noStrike" kern="1200" dirty="0" smtClean="0">
                        <a:solidFill>
                          <a:schemeClr val="tx1"/>
                        </a:solidFill>
                        <a:effectLst/>
                        <a:latin typeface="Times New Roman"/>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Заключено</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127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контрактов  </a:t>
                      </a:r>
                      <a:r>
                        <a:rPr kumimoji="0" lang="ru-RU" altLang="ru-RU" sz="1500" b="0" i="0" u="sng" strike="noStrike" cap="none" normalizeH="0" baseline="0" dirty="0" smtClean="0">
                          <a:ln>
                            <a:noFill/>
                          </a:ln>
                          <a:solidFill>
                            <a:schemeClr val="tx1"/>
                          </a:solidFill>
                          <a:effectLst/>
                          <a:latin typeface="Times New Roman" pitchFamily="18" charset="0"/>
                          <a:cs typeface="Times New Roman" pitchFamily="18" charset="0"/>
                        </a:rPr>
                        <a:t>на ЭП АО АГЗ  </a:t>
                      </a: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на сумму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2 824,58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altLang="ru-RU" sz="1500" b="0"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Заключено</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75 контрактов  </a:t>
                      </a:r>
                      <a:r>
                        <a:rPr kumimoji="0" lang="ru-RU" altLang="ru-RU" sz="1500" b="0" i="0" u="sng"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вне ЭП АО АГЗ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на сумму </a:t>
                      </a:r>
                      <a:r>
                        <a:rPr kumimoji="0" lang="ru-RU" altLang="ru-RU" sz="15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1 050,56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0066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0066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rgbClr val="006600"/>
                          </a:solidFill>
                          <a:effectLst/>
                          <a:latin typeface="Times New Roman" pitchFamily="18" charset="0"/>
                          <a:cs typeface="Times New Roman" pitchFamily="18" charset="0"/>
                        </a:rPr>
                        <a:t>Экономия</a:t>
                      </a:r>
                      <a:r>
                        <a:rPr kumimoji="0" lang="ru-RU" altLang="ru-RU" sz="1500" b="0" i="0" u="none" strike="noStrike" cap="none" normalizeH="0" baseline="0" dirty="0" smtClean="0">
                          <a:ln>
                            <a:noFill/>
                          </a:ln>
                          <a:solidFill>
                            <a:srgbClr val="00B050"/>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 70 контрактам заключенным </a:t>
                      </a:r>
                      <a:r>
                        <a:rPr kumimoji="0" lang="ru-RU" altLang="ru-RU" sz="1500" b="0"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на ЭП АО АГЗ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составила </a:t>
                      </a:r>
                      <a:r>
                        <a:rPr kumimoji="0" lang="ru-RU" altLang="ru-RU" sz="1500" b="1" i="0" u="none" strike="noStrike" kern="1200" cap="none" normalizeH="0" baseline="0" dirty="0" smtClean="0">
                          <a:ln>
                            <a:noFill/>
                          </a:ln>
                          <a:solidFill>
                            <a:schemeClr val="tx1"/>
                          </a:solidFill>
                          <a:effectLst/>
                          <a:latin typeface="Times New Roman" pitchFamily="18" charset="0"/>
                          <a:ea typeface="+mn-ea"/>
                          <a:cs typeface="Times New Roman" pitchFamily="18" charset="0"/>
                        </a:rPr>
                        <a:t>465,99 </a:t>
                      </a:r>
                      <a:r>
                        <a:rPr kumimoji="0" lang="ru-RU" sz="1500" b="0" i="0" u="none" strike="noStrike" kern="1200" cap="none" spc="0" normalizeH="0" baseline="0" noProof="0" dirty="0" smtClean="0">
                          <a:ln>
                            <a:noFill/>
                          </a:ln>
                          <a:solidFill>
                            <a:schemeClr val="tx1"/>
                          </a:solidFill>
                          <a:effectLst/>
                          <a:uLnTx/>
                          <a:uFillTx/>
                          <a:latin typeface="Times New Roman"/>
                          <a:ea typeface="+mn-ea"/>
                          <a:cs typeface="+mn-cs"/>
                        </a:rPr>
                        <a:t>тыс.руб. </a:t>
                      </a:r>
                      <a:r>
                        <a:rPr kumimoji="0" lang="ru-RU" altLang="ru-RU" sz="15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(17,57%)</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500" b="1" i="1" u="none" strike="noStrike" cap="none" normalizeH="0" baseline="0" dirty="0" smtClean="0">
                        <a:ln>
                          <a:noFill/>
                        </a:ln>
                        <a:solidFill>
                          <a:srgbClr val="4F6228"/>
                        </a:solidFill>
                        <a:effectLst/>
                        <a:latin typeface="Times New Roman" pitchFamily="18" charset="0"/>
                        <a:cs typeface="Times New Roman" pitchFamily="18" charset="0"/>
                      </a:endParaRPr>
                    </a:p>
                  </a:txBody>
                  <a:tcPr marL="96008" marR="96008" marT="64007" marB="64007" horzOverflow="overflow">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alpha val="71000"/>
                      </a:schemeClr>
                    </a:solidFill>
                  </a:tcPr>
                </a:tc>
                <a:tc>
                  <a:txBody>
                    <a:bodyPr/>
                    <a:lstStyle>
                      <a:lvl1pPr eaLnBrk="0" hangingPunct="0">
                        <a:spcBef>
                          <a:spcPct val="20000"/>
                        </a:spcBef>
                        <a:buFont typeface="Arial" pitchFamily="34" charset="0"/>
                        <a:defRPr sz="3400">
                          <a:solidFill>
                            <a:schemeClr val="tx1"/>
                          </a:solidFill>
                          <a:latin typeface="Calibri" pitchFamily="34" charset="0"/>
                        </a:defRPr>
                      </a:lvl1pPr>
                      <a:lvl2pPr marL="742950" indent="-285750" eaLnBrk="0" hangingPunct="0">
                        <a:spcBef>
                          <a:spcPct val="20000"/>
                        </a:spcBef>
                        <a:buFont typeface="Arial" pitchFamily="34" charset="0"/>
                        <a:defRPr sz="2800">
                          <a:solidFill>
                            <a:schemeClr val="tx1"/>
                          </a:solidFill>
                          <a:latin typeface="Calibri" pitchFamily="34" charset="0"/>
                        </a:defRPr>
                      </a:lvl2pPr>
                      <a:lvl3pPr marL="1143000" indent="-228600" eaLnBrk="0" hangingPunct="0">
                        <a:spcBef>
                          <a:spcPct val="20000"/>
                        </a:spcBef>
                        <a:buFont typeface="Arial" pitchFamily="34" charset="0"/>
                        <a:defRPr sz="2400">
                          <a:solidFill>
                            <a:schemeClr val="tx1"/>
                          </a:solidFill>
                          <a:latin typeface="Calibri" pitchFamily="34" charset="0"/>
                        </a:defRPr>
                      </a:lvl3pPr>
                      <a:lvl4pPr marL="1600200" indent="-228600" eaLnBrk="0" hangingPunct="0">
                        <a:spcBef>
                          <a:spcPct val="20000"/>
                        </a:spcBef>
                        <a:buFont typeface="Arial" pitchFamily="34" charset="0"/>
                        <a:defRPr sz="2000">
                          <a:solidFill>
                            <a:schemeClr val="tx1"/>
                          </a:solidFill>
                          <a:latin typeface="Calibri" pitchFamily="34" charset="0"/>
                        </a:defRPr>
                      </a:lvl4pPr>
                      <a:lvl5pPr marL="2057400" indent="-228600" eaLnBrk="0" hangingPunct="0">
                        <a:spcBef>
                          <a:spcPct val="20000"/>
                        </a:spcBef>
                        <a:buFont typeface="Arial" pitchFamily="34" charset="0"/>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Проверено</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344 документации о закупках</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(сведения о БО, извещения о закупке, расчет НМЦК)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на сумму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112 339,15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из них:</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Выявлено завышение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НМЦК по 10 закупкам  на сумму </a:t>
                      </a:r>
                      <a:r>
                        <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rPr>
                        <a:t>459,56</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(19,87 %)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altLang="ru-RU" sz="15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Заключено </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204 контракта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на сумму </a:t>
                      </a:r>
                      <a:r>
                        <a:rPr kumimoji="0" lang="ru-RU" sz="1500" b="1" i="0" u="none" strike="noStrike" kern="1200" cap="none" spc="0" normalizeH="0" baseline="0" noProof="0" dirty="0" smtClean="0">
                          <a:ln>
                            <a:noFill/>
                          </a:ln>
                          <a:solidFill>
                            <a:srgbClr val="000000"/>
                          </a:solidFill>
                          <a:effectLst/>
                          <a:uLnTx/>
                          <a:uFillTx/>
                          <a:latin typeface="Times New Roman"/>
                          <a:ea typeface="+mn-ea"/>
                          <a:cs typeface="+mn-cs"/>
                        </a:rPr>
                        <a:t>66 520,94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endPar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rPr>
                        <a:t>Экономия</a:t>
                      </a:r>
                      <a:r>
                        <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a:t>
                      </a:r>
                      <a:r>
                        <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7 заключенным контрактам</a:t>
                      </a:r>
                      <a:b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составила </a:t>
                      </a:r>
                      <a:r>
                        <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rPr>
                        <a:t>484,96 </a:t>
                      </a:r>
                      <a:r>
                        <a:rPr kumimoji="0" lang="ru-RU" sz="1500" b="0" i="0" u="none" strike="noStrike" kern="1200" cap="none" spc="0" normalizeH="0" baseline="0" noProof="0" dirty="0" smtClean="0">
                          <a:ln>
                            <a:noFill/>
                          </a:ln>
                          <a:solidFill>
                            <a:schemeClr val="tx1"/>
                          </a:solidFill>
                          <a:effectLst/>
                          <a:uLnTx/>
                          <a:uFillTx/>
                          <a:latin typeface="Times New Roman"/>
                          <a:ea typeface="+mn-ea"/>
                          <a:cs typeface="+mn-cs"/>
                        </a:rPr>
                        <a:t>тыс.руб.</a:t>
                      </a:r>
                      <a:r>
                        <a:rPr kumimoji="0" lang="ru-RU" altLang="ru-RU" sz="1500" b="0" i="0" u="none" strike="noStrike" kern="1200" cap="none" normalizeH="0" baseline="0" dirty="0" smtClean="0">
                          <a:ln>
                            <a:noFill/>
                          </a:ln>
                          <a:solidFill>
                            <a:schemeClr val="tx1"/>
                          </a:solidFill>
                          <a:effectLst/>
                          <a:latin typeface="Times New Roman" pitchFamily="18" charset="0"/>
                          <a:ea typeface="+mn-ea"/>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НМЦК снижена на: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120,63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 результатам  проверки;</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364,33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 результатам торгов</a:t>
                      </a:r>
                    </a:p>
                  </a:txBody>
                  <a:tcPr marL="96008" marR="96008" marT="64007" marB="64007" horzOverflow="overflow">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alpha val="71000"/>
                      </a:schemeClr>
                    </a:solidFill>
                  </a:tcPr>
                </a:tc>
                <a:tc>
                  <a:txBody>
                    <a:bodyPr/>
                    <a:lstStyle>
                      <a:lvl1pPr eaLnBrk="0" hangingPunct="0">
                        <a:spcBef>
                          <a:spcPct val="20000"/>
                        </a:spcBef>
                        <a:buFont typeface="Arial" pitchFamily="34" charset="0"/>
                        <a:defRPr sz="3400">
                          <a:solidFill>
                            <a:schemeClr val="tx1"/>
                          </a:solidFill>
                          <a:latin typeface="Calibri" pitchFamily="34" charset="0"/>
                        </a:defRPr>
                      </a:lvl1pPr>
                      <a:lvl2pPr marL="742950" indent="-285750" eaLnBrk="0" hangingPunct="0">
                        <a:spcBef>
                          <a:spcPct val="20000"/>
                        </a:spcBef>
                        <a:buFont typeface="Arial" pitchFamily="34" charset="0"/>
                        <a:defRPr sz="2800">
                          <a:solidFill>
                            <a:schemeClr val="tx1"/>
                          </a:solidFill>
                          <a:latin typeface="Calibri" pitchFamily="34" charset="0"/>
                        </a:defRPr>
                      </a:lvl2pPr>
                      <a:lvl3pPr marL="1143000" indent="-228600" eaLnBrk="0" hangingPunct="0">
                        <a:spcBef>
                          <a:spcPct val="20000"/>
                        </a:spcBef>
                        <a:buFont typeface="Arial" pitchFamily="34" charset="0"/>
                        <a:defRPr sz="2400">
                          <a:solidFill>
                            <a:schemeClr val="tx1"/>
                          </a:solidFill>
                          <a:latin typeface="Calibri" pitchFamily="34" charset="0"/>
                        </a:defRPr>
                      </a:lvl3pPr>
                      <a:lvl4pPr marL="1600200" indent="-228600" eaLnBrk="0" hangingPunct="0">
                        <a:spcBef>
                          <a:spcPct val="20000"/>
                        </a:spcBef>
                        <a:buFont typeface="Arial" pitchFamily="34" charset="0"/>
                        <a:defRPr sz="2000">
                          <a:solidFill>
                            <a:schemeClr val="tx1"/>
                          </a:solidFill>
                          <a:latin typeface="Calibri" pitchFamily="34" charset="0"/>
                        </a:defRPr>
                      </a:lvl4pPr>
                      <a:lvl5pPr marL="2057400" indent="-228600" eaLnBrk="0" hangingPunct="0">
                        <a:spcBef>
                          <a:spcPct val="20000"/>
                        </a:spcBef>
                        <a:buFont typeface="Arial" pitchFamily="34" charset="0"/>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Проверена</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21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проектно-сметные документации (ПСД) на сумму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146 978,70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(находится на проверке 1 ПСД на сумму </a:t>
                      </a: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1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256 548,87</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 – объект ФАИП), из них:  </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Выявлено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завышение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стоимости  по 18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ПСД на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сумму</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1" i="0" u="none" strike="noStrike" cap="none" normalizeH="0" baseline="0" dirty="0" smtClean="0">
                          <a:ln>
                            <a:noFill/>
                          </a:ln>
                          <a:solidFill>
                            <a:srgbClr val="C00000"/>
                          </a:solidFill>
                          <a:effectLst/>
                          <a:latin typeface="Times New Roman" pitchFamily="18" charset="0"/>
                          <a:cs typeface="Times New Roman" pitchFamily="18" charset="0"/>
                        </a:rPr>
                        <a:t>6 178,71 </a:t>
                      </a:r>
                      <a:r>
                        <a:rPr kumimoji="0" lang="ru-RU" sz="1500" b="0" i="0" u="none" strike="noStrike" kern="1200" cap="none" spc="0" normalizeH="0" baseline="0" noProof="0" dirty="0" smtClean="0">
                          <a:ln>
                            <a:noFill/>
                          </a:ln>
                          <a:solidFill>
                            <a:schemeClr val="tx1"/>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(4,25 %),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из них:</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 </a:t>
                      </a:r>
                      <a:r>
                        <a:rPr kumimoji="0" lang="ru-RU" altLang="ru-RU" sz="1500" b="0" i="0" u="none" strike="noStrike" cap="none" normalizeH="0" baseline="0" dirty="0" smtClean="0">
                          <a:ln>
                            <a:noFill/>
                          </a:ln>
                          <a:solidFill>
                            <a:srgbClr val="000000"/>
                          </a:solidFill>
                          <a:effectLst/>
                          <a:latin typeface="Times New Roman" pitchFamily="18" charset="0"/>
                          <a:cs typeface="Times New Roman" pitchFamily="18" charset="0"/>
                        </a:rPr>
                        <a:t>по 10 ПСД стоимость снижена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rgbClr val="000000"/>
                          </a:solidFill>
                          <a:effectLst/>
                          <a:latin typeface="Times New Roman" pitchFamily="18" charset="0"/>
                          <a:cs typeface="Times New Roman" pitchFamily="18" charset="0"/>
                        </a:rPr>
                        <a:t>на </a:t>
                      </a:r>
                      <a:r>
                        <a:rPr kumimoji="0" lang="ru-RU" altLang="ru-RU" sz="1500" b="1" i="0" u="none" strike="noStrike" cap="none" normalizeH="0" baseline="0" dirty="0" smtClean="0">
                          <a:ln>
                            <a:noFill/>
                          </a:ln>
                          <a:solidFill>
                            <a:srgbClr val="000000"/>
                          </a:solidFill>
                          <a:effectLst/>
                          <a:latin typeface="Times New Roman" pitchFamily="18" charset="0"/>
                          <a:cs typeface="Times New Roman" pitchFamily="18" charset="0"/>
                        </a:rPr>
                        <a:t>2 199,24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(4,8 %);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- 8 ПСД на 1 352 634,40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находятся на доработке у заказчика</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Заключено</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7 контрактов</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на сумму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28 738,59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endPar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rPr>
                        <a:t>Экономия</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 6 заключенным контрактам</a:t>
                      </a:r>
                      <a:b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составила </a:t>
                      </a:r>
                      <a:r>
                        <a:rPr kumimoji="0" lang="ru-RU" altLang="ru-RU" sz="1500" b="1" i="0" u="none" strike="noStrike" kern="1200" cap="none" normalizeH="0" baseline="0" dirty="0" smtClean="0">
                          <a:ln>
                            <a:noFill/>
                          </a:ln>
                          <a:solidFill>
                            <a:srgbClr val="006600"/>
                          </a:solidFill>
                          <a:effectLst/>
                          <a:latin typeface="Times New Roman" pitchFamily="18" charset="0"/>
                          <a:ea typeface="+mn-ea"/>
                          <a:cs typeface="Times New Roman" pitchFamily="18" charset="0"/>
                        </a:rPr>
                        <a:t>2 228,96</a:t>
                      </a:r>
                      <a:r>
                        <a:rPr kumimoji="0" lang="ru-RU" altLang="ru-RU" sz="1500" b="1" i="0" u="none" strike="noStrike" kern="1200" cap="none" normalizeH="0" baseline="0" dirty="0" smtClean="0">
                          <a:ln>
                            <a:noFill/>
                          </a:ln>
                          <a:solidFill>
                            <a:srgbClr val="00B050"/>
                          </a:solidFill>
                          <a:effectLst/>
                          <a:latin typeface="Times New Roman" pitchFamily="18" charset="0"/>
                          <a:ea typeface="+mn-ea"/>
                          <a:cs typeface="Times New Roman" pitchFamily="18" charset="0"/>
                        </a:rPr>
                        <a:t> </a:t>
                      </a:r>
                      <a:r>
                        <a:rPr kumimoji="0" lang="ru-RU" sz="1500" b="0" i="0" u="none" strike="noStrike" kern="1200" cap="none" spc="0" normalizeH="0" baseline="0" noProof="0" dirty="0" smtClean="0">
                          <a:ln>
                            <a:noFill/>
                          </a:ln>
                          <a:solidFill>
                            <a:schemeClr val="tx1"/>
                          </a:solidFill>
                          <a:effectLst/>
                          <a:uLnTx/>
                          <a:uFillTx/>
                          <a:latin typeface="Times New Roman"/>
                          <a:ea typeface="+mn-ea"/>
                          <a:cs typeface="+mn-cs"/>
                        </a:rPr>
                        <a:t>тыс.руб.</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 НМЦК снижена на: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1 548,94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 результатам  проверки;</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680,02 </a:t>
                      </a:r>
                      <a:r>
                        <a:rPr kumimoji="0" lang="ru-RU" sz="1500" b="0" i="0" u="none" strike="noStrike" kern="1200" cap="none" spc="0" normalizeH="0" baseline="0" noProof="0" dirty="0" smtClean="0">
                          <a:ln>
                            <a:noFill/>
                          </a:ln>
                          <a:solidFill>
                            <a:prstClr val="black"/>
                          </a:solidFill>
                          <a:effectLst/>
                          <a:uLnTx/>
                          <a:uFillTx/>
                          <a:latin typeface="Times New Roman"/>
                          <a:ea typeface="+mn-ea"/>
                          <a:cs typeface="+mn-cs"/>
                        </a:rPr>
                        <a:t>тыс.руб.</a:t>
                      </a:r>
                      <a:r>
                        <a:rPr kumimoji="0" lang="ru-RU" altLang="ru-RU" sz="15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по результатам </a:t>
                      </a:r>
                      <a:r>
                        <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rPr>
                        <a:t>торгов</a:t>
                      </a:r>
                      <a:endParaRPr kumimoji="0" lang="ru-RU" altLang="ru-RU" sz="15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96008" marR="96008" marT="64007" marB="64007" horzOverflow="overflow">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alpha val="71000"/>
                      </a:schemeClr>
                    </a:solidFill>
                  </a:tcPr>
                </a:tc>
              </a:tr>
            </a:tbl>
          </a:graphicData>
        </a:graphic>
      </p:graphicFrame>
      <p:cxnSp>
        <p:nvCxnSpPr>
          <p:cNvPr id="14" name="Прямая соединительная линия 13"/>
          <p:cNvCxnSpPr/>
          <p:nvPr/>
        </p:nvCxnSpPr>
        <p:spPr>
          <a:xfrm>
            <a:off x="5589557" y="6113313"/>
            <a:ext cx="786240"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11499152" y="3590866"/>
            <a:ext cx="786240"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1561862" y="6144748"/>
            <a:ext cx="785098"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10025860" y="6144748"/>
            <a:ext cx="785098"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211" name="Прямоугольник 4"/>
          <p:cNvSpPr>
            <a:spLocks noChangeArrowheads="1"/>
          </p:cNvSpPr>
          <p:nvPr/>
        </p:nvSpPr>
        <p:spPr bwMode="auto">
          <a:xfrm>
            <a:off x="293850" y="7719242"/>
            <a:ext cx="12167511" cy="1093205"/>
          </a:xfrm>
          <a:prstGeom prst="rect">
            <a:avLst/>
          </a:prstGeom>
          <a:solidFill>
            <a:schemeClr val="accent1">
              <a:alpha val="20000"/>
            </a:schemeClr>
          </a:solidFill>
          <a:ln>
            <a:solidFill>
              <a:schemeClr val="bg1">
                <a:lumMod val="65000"/>
              </a:schemeClr>
            </a:solidFill>
          </a:ln>
          <a:extLst/>
        </p:spPr>
        <p:txBody>
          <a:bodyPr wrap="square" lIns="107269" tIns="53636" rIns="107269" bIns="53636">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ru-RU" altLang="ru-RU" sz="1600" b="1" i="1" dirty="0">
                <a:solidFill>
                  <a:schemeClr val="tx2">
                    <a:lumMod val="50000"/>
                  </a:schemeClr>
                </a:solidFill>
                <a:latin typeface="Times New Roman" pitchFamily="18" charset="0"/>
                <a:cs typeface="Times New Roman" pitchFamily="18" charset="0"/>
              </a:rPr>
              <a:t>Всего проверено контрактов, документаций,  ПСД – 567 на сумму 263 </a:t>
            </a:r>
            <a:r>
              <a:rPr lang="ru-RU" altLang="ru-RU" sz="1600" b="1" i="1" dirty="0">
                <a:solidFill>
                  <a:schemeClr val="tx2">
                    <a:lumMod val="50000"/>
                  </a:schemeClr>
                </a:solidFill>
                <a:latin typeface="Times New Roman" pitchFamily="18" charset="0"/>
                <a:cs typeface="Times New Roman" pitchFamily="18" charset="0"/>
              </a:rPr>
              <a:t>658,99 </a:t>
            </a:r>
            <a:r>
              <a:rPr lang="ru-RU" sz="1600" b="1" i="1" dirty="0">
                <a:solidFill>
                  <a:prstClr val="black"/>
                </a:solidFill>
                <a:latin typeface="Times New Roman"/>
              </a:rPr>
              <a:t>тыс.руб.</a:t>
            </a:r>
            <a:r>
              <a:rPr lang="ru-RU" altLang="ru-RU" sz="1600" b="1" i="1" dirty="0">
                <a:solidFill>
                  <a:prstClr val="black"/>
                </a:solidFill>
                <a:latin typeface="Times New Roman" pitchFamily="18" charset="0"/>
                <a:cs typeface="Times New Roman" pitchFamily="18" charset="0"/>
              </a:rPr>
              <a:t> </a:t>
            </a:r>
            <a:endParaRPr lang="ru-RU" altLang="ru-RU" sz="1600" b="1" i="1" dirty="0">
              <a:solidFill>
                <a:schemeClr val="tx2">
                  <a:lumMod val="50000"/>
                </a:schemeClr>
              </a:solidFill>
              <a:latin typeface="Times New Roman" pitchFamily="18" charset="0"/>
              <a:cs typeface="Times New Roman" pitchFamily="18" charset="0"/>
            </a:endParaRPr>
          </a:p>
          <a:p>
            <a:pPr algn="ctr" eaLnBrk="1" hangingPunct="1">
              <a:spcBef>
                <a:spcPct val="0"/>
              </a:spcBef>
              <a:buFontTx/>
              <a:buNone/>
            </a:pPr>
            <a:r>
              <a:rPr lang="ru-RU" altLang="ru-RU" sz="1600" b="1" i="1" dirty="0">
                <a:solidFill>
                  <a:schemeClr val="tx2">
                    <a:lumMod val="50000"/>
                  </a:schemeClr>
                </a:solidFill>
                <a:latin typeface="Times New Roman" pitchFamily="18" charset="0"/>
                <a:cs typeface="Times New Roman" pitchFamily="18" charset="0"/>
              </a:rPr>
              <a:t>Осуществлено закупок в рамках эксперимента - 413 на сумму 99 600,67 </a:t>
            </a:r>
            <a:r>
              <a:rPr lang="ru-RU" sz="1600" b="1" i="1" dirty="0">
                <a:solidFill>
                  <a:prstClr val="black"/>
                </a:solidFill>
                <a:latin typeface="Times New Roman"/>
              </a:rPr>
              <a:t>тыс.руб.</a:t>
            </a:r>
            <a:r>
              <a:rPr lang="ru-RU" altLang="ru-RU" sz="1600" b="1" i="1" dirty="0">
                <a:solidFill>
                  <a:prstClr val="black"/>
                </a:solidFill>
                <a:latin typeface="Times New Roman" pitchFamily="18" charset="0"/>
                <a:cs typeface="Times New Roman" pitchFamily="18" charset="0"/>
              </a:rPr>
              <a:t> </a:t>
            </a:r>
            <a:endParaRPr lang="ru-RU" altLang="ru-RU" sz="1600" b="1" i="1" dirty="0">
              <a:solidFill>
                <a:schemeClr val="tx2">
                  <a:lumMod val="50000"/>
                </a:schemeClr>
              </a:solidFill>
              <a:latin typeface="Times New Roman" pitchFamily="18" charset="0"/>
              <a:cs typeface="Times New Roman" pitchFamily="18" charset="0"/>
            </a:endParaRPr>
          </a:p>
          <a:p>
            <a:pPr algn="ctr" eaLnBrk="1" hangingPunct="1">
              <a:spcBef>
                <a:spcPct val="0"/>
              </a:spcBef>
              <a:buFontTx/>
              <a:buNone/>
            </a:pPr>
            <a:r>
              <a:rPr lang="ru-RU" altLang="ru-RU" sz="1600" b="1" i="1" dirty="0">
                <a:solidFill>
                  <a:schemeClr val="tx2">
                    <a:lumMod val="50000"/>
                  </a:schemeClr>
                </a:solidFill>
                <a:latin typeface="Times New Roman" pitchFamily="18" charset="0"/>
                <a:cs typeface="Times New Roman" pitchFamily="18" charset="0"/>
              </a:rPr>
              <a:t>Выявлено завышение НМЦК на сумму </a:t>
            </a:r>
            <a:r>
              <a:rPr lang="ru-RU" altLang="ru-RU" sz="1600" b="1" i="1" dirty="0">
                <a:solidFill>
                  <a:srgbClr val="C00000"/>
                </a:solidFill>
                <a:latin typeface="Times New Roman" pitchFamily="18" charset="0"/>
                <a:cs typeface="Times New Roman" pitchFamily="18" charset="0"/>
              </a:rPr>
              <a:t>6 638,27 </a:t>
            </a:r>
            <a:r>
              <a:rPr lang="ru-RU" sz="1600" b="1" i="1" dirty="0">
                <a:solidFill>
                  <a:srgbClr val="C00000"/>
                </a:solidFill>
                <a:latin typeface="Times New Roman"/>
              </a:rPr>
              <a:t>тыс.руб.</a:t>
            </a:r>
            <a:r>
              <a:rPr lang="ru-RU" altLang="ru-RU" sz="1600" b="1" i="1" dirty="0">
                <a:solidFill>
                  <a:srgbClr val="C00000"/>
                </a:solidFill>
                <a:latin typeface="Times New Roman" pitchFamily="18" charset="0"/>
                <a:cs typeface="Times New Roman" pitchFamily="18" charset="0"/>
              </a:rPr>
              <a:t> </a:t>
            </a:r>
            <a:r>
              <a:rPr lang="ru-RU" altLang="ru-RU" sz="1600" b="1" i="1" dirty="0">
                <a:solidFill>
                  <a:schemeClr val="tx2">
                    <a:lumMod val="50000"/>
                  </a:schemeClr>
                </a:solidFill>
                <a:latin typeface="Times New Roman" pitchFamily="18" charset="0"/>
                <a:cs typeface="Times New Roman" pitchFamily="18" charset="0"/>
              </a:rPr>
              <a:t>(</a:t>
            </a:r>
            <a:r>
              <a:rPr lang="ru-RU" altLang="ru-RU" sz="1600" b="1" i="1" dirty="0">
                <a:solidFill>
                  <a:schemeClr val="tx2">
                    <a:lumMod val="50000"/>
                  </a:schemeClr>
                </a:solidFill>
                <a:latin typeface="Times New Roman" pitchFamily="18" charset="0"/>
                <a:cs typeface="Times New Roman" pitchFamily="18" charset="0"/>
              </a:rPr>
              <a:t>2,60 %  от общей суммы НМЦК 259 </a:t>
            </a:r>
            <a:r>
              <a:rPr lang="ru-RU" altLang="ru-RU" sz="1600" b="1" i="1" dirty="0">
                <a:solidFill>
                  <a:schemeClr val="tx2">
                    <a:lumMod val="50000"/>
                  </a:schemeClr>
                </a:solidFill>
                <a:latin typeface="Times New Roman" pitchFamily="18" charset="0"/>
                <a:cs typeface="Times New Roman" pitchFamily="18" charset="0"/>
              </a:rPr>
              <a:t>317,85</a:t>
            </a:r>
            <a:r>
              <a:rPr lang="ru-RU" sz="1600" b="1" i="1" dirty="0">
                <a:solidFill>
                  <a:prstClr val="black"/>
                </a:solidFill>
                <a:latin typeface="Times New Roman"/>
              </a:rPr>
              <a:t> тыс.руб.</a:t>
            </a:r>
            <a:r>
              <a:rPr lang="ru-RU" altLang="ru-RU" sz="1600" b="1" i="1" dirty="0">
                <a:solidFill>
                  <a:schemeClr val="tx2">
                    <a:lumMod val="50000"/>
                  </a:schemeClr>
                </a:solidFill>
                <a:latin typeface="Times New Roman" pitchFamily="18" charset="0"/>
                <a:cs typeface="Times New Roman" pitchFamily="18" charset="0"/>
              </a:rPr>
              <a:t>)</a:t>
            </a:r>
            <a:endParaRPr lang="ru-RU" altLang="ru-RU" sz="1600" b="1" i="1" dirty="0">
              <a:solidFill>
                <a:schemeClr val="tx2">
                  <a:lumMod val="50000"/>
                </a:schemeClr>
              </a:solidFill>
              <a:latin typeface="Times New Roman" pitchFamily="18" charset="0"/>
              <a:cs typeface="Times New Roman" pitchFamily="18" charset="0"/>
            </a:endParaRPr>
          </a:p>
          <a:p>
            <a:pPr algn="ctr" eaLnBrk="1" hangingPunct="1">
              <a:spcBef>
                <a:spcPct val="0"/>
              </a:spcBef>
              <a:buFontTx/>
              <a:buNone/>
            </a:pPr>
            <a:r>
              <a:rPr lang="ru-RU" altLang="ru-RU" sz="1600" b="1" i="1" dirty="0">
                <a:solidFill>
                  <a:srgbClr val="006600"/>
                </a:solidFill>
                <a:latin typeface="Times New Roman" pitchFamily="18" charset="0"/>
                <a:cs typeface="Times New Roman" pitchFamily="18" charset="0"/>
              </a:rPr>
              <a:t>Итого</a:t>
            </a:r>
            <a:r>
              <a:rPr lang="ru-RU" altLang="ru-RU" sz="1600" b="1" i="1" dirty="0">
                <a:solidFill>
                  <a:srgbClr val="009900"/>
                </a:solidFill>
                <a:latin typeface="Times New Roman" pitchFamily="18" charset="0"/>
                <a:cs typeface="Times New Roman" pitchFamily="18" charset="0"/>
              </a:rPr>
              <a:t> </a:t>
            </a:r>
            <a:r>
              <a:rPr lang="ru-RU" altLang="ru-RU" sz="1600" b="1" i="1" dirty="0">
                <a:solidFill>
                  <a:srgbClr val="006600"/>
                </a:solidFill>
                <a:latin typeface="Times New Roman" pitchFamily="18" charset="0"/>
                <a:cs typeface="Times New Roman" pitchFamily="18" charset="0"/>
              </a:rPr>
              <a:t>экономия 3 </a:t>
            </a:r>
            <a:r>
              <a:rPr lang="ru-RU" altLang="ru-RU" sz="1600" b="1" i="1" dirty="0">
                <a:solidFill>
                  <a:srgbClr val="006600"/>
                </a:solidFill>
                <a:latin typeface="Times New Roman" pitchFamily="18" charset="0"/>
                <a:cs typeface="Times New Roman" pitchFamily="18" charset="0"/>
              </a:rPr>
              <a:t>179,91</a:t>
            </a:r>
            <a:r>
              <a:rPr lang="ru-RU" sz="1600" b="1" i="1" dirty="0">
                <a:solidFill>
                  <a:srgbClr val="006600"/>
                </a:solidFill>
                <a:latin typeface="Times New Roman"/>
              </a:rPr>
              <a:t>тыс.руб.</a:t>
            </a:r>
            <a:r>
              <a:rPr lang="ru-RU" altLang="ru-RU" sz="1600" b="1" i="1" dirty="0">
                <a:solidFill>
                  <a:srgbClr val="006600"/>
                </a:solidFill>
                <a:latin typeface="Times New Roman" pitchFamily="18" charset="0"/>
                <a:cs typeface="Times New Roman" pitchFamily="18" charset="0"/>
              </a:rPr>
              <a:t>, </a:t>
            </a:r>
            <a:r>
              <a:rPr lang="ru-RU" altLang="ru-RU" sz="1600" b="1" i="1" dirty="0">
                <a:solidFill>
                  <a:srgbClr val="006600"/>
                </a:solidFill>
                <a:latin typeface="Times New Roman" pitchFamily="18" charset="0"/>
                <a:cs typeface="Times New Roman" pitchFamily="18" charset="0"/>
              </a:rPr>
              <a:t>в </a:t>
            </a:r>
            <a:r>
              <a:rPr lang="ru-RU" altLang="ru-RU" sz="1600" b="1" i="1" dirty="0" err="1">
                <a:solidFill>
                  <a:srgbClr val="006600"/>
                </a:solidFill>
                <a:latin typeface="Times New Roman" pitchFamily="18" charset="0"/>
                <a:cs typeface="Times New Roman" pitchFamily="18" charset="0"/>
              </a:rPr>
              <a:t>т.ч</a:t>
            </a:r>
            <a:r>
              <a:rPr lang="ru-RU" altLang="ru-RU" sz="1600" b="1" i="1" dirty="0">
                <a:solidFill>
                  <a:srgbClr val="006600"/>
                </a:solidFill>
                <a:latin typeface="Times New Roman" pitchFamily="18" charset="0"/>
                <a:cs typeface="Times New Roman" pitchFamily="18" charset="0"/>
              </a:rPr>
              <a:t>.: по результатам проверки  1 </a:t>
            </a:r>
            <a:r>
              <a:rPr lang="ru-RU" altLang="ru-RU" sz="1600" b="1" i="1" dirty="0">
                <a:solidFill>
                  <a:srgbClr val="006600"/>
                </a:solidFill>
                <a:latin typeface="Times New Roman" pitchFamily="18" charset="0"/>
                <a:cs typeface="Times New Roman" pitchFamily="18" charset="0"/>
              </a:rPr>
              <a:t>669,57  </a:t>
            </a:r>
            <a:r>
              <a:rPr lang="ru-RU" sz="1600" b="1" i="1" dirty="0">
                <a:solidFill>
                  <a:srgbClr val="006600"/>
                </a:solidFill>
                <a:latin typeface="Times New Roman"/>
              </a:rPr>
              <a:t>тыс.руб</a:t>
            </a:r>
            <a:r>
              <a:rPr lang="ru-RU" sz="1600" b="1" i="1" dirty="0">
                <a:solidFill>
                  <a:srgbClr val="006600"/>
                </a:solidFill>
                <a:latin typeface="Times New Roman"/>
              </a:rPr>
              <a:t>.</a:t>
            </a:r>
            <a:r>
              <a:rPr lang="ru-RU" altLang="ru-RU" sz="1600" b="1" i="1" dirty="0">
                <a:solidFill>
                  <a:srgbClr val="006600"/>
                </a:solidFill>
                <a:latin typeface="Times New Roman" pitchFamily="18" charset="0"/>
                <a:cs typeface="Times New Roman" pitchFamily="18" charset="0"/>
              </a:rPr>
              <a:t>; </a:t>
            </a:r>
            <a:r>
              <a:rPr lang="ru-RU" altLang="ru-RU" sz="1600" b="1" i="1" dirty="0">
                <a:solidFill>
                  <a:srgbClr val="006600"/>
                </a:solidFill>
                <a:latin typeface="Times New Roman" pitchFamily="18" charset="0"/>
                <a:cs typeface="Times New Roman" pitchFamily="18" charset="0"/>
              </a:rPr>
              <a:t>по результатам торгов 1 </a:t>
            </a:r>
            <a:r>
              <a:rPr lang="ru-RU" altLang="ru-RU" sz="1600" b="1" i="1" dirty="0">
                <a:solidFill>
                  <a:srgbClr val="006600"/>
                </a:solidFill>
                <a:latin typeface="Times New Roman" pitchFamily="18" charset="0"/>
                <a:cs typeface="Times New Roman" pitchFamily="18" charset="0"/>
              </a:rPr>
              <a:t>510,34 </a:t>
            </a:r>
            <a:r>
              <a:rPr lang="ru-RU" sz="1600" b="1" i="1" dirty="0">
                <a:solidFill>
                  <a:srgbClr val="006600"/>
                </a:solidFill>
                <a:latin typeface="Times New Roman"/>
              </a:rPr>
              <a:t>тыс.руб</a:t>
            </a:r>
            <a:r>
              <a:rPr lang="ru-RU" sz="1600" b="1" i="1" dirty="0">
                <a:solidFill>
                  <a:srgbClr val="006600"/>
                </a:solidFill>
                <a:latin typeface="Times New Roman"/>
              </a:rPr>
              <a:t>.</a:t>
            </a:r>
            <a:endParaRPr lang="ru-RU" altLang="ru-RU" sz="1600" b="1" i="1" dirty="0">
              <a:solidFill>
                <a:srgbClr val="006600"/>
              </a:solidFill>
              <a:latin typeface="Times New Roman" pitchFamily="18" charset="0"/>
              <a:cs typeface="Times New Roman" pitchFamily="18" charset="0"/>
            </a:endParaRPr>
          </a:p>
        </p:txBody>
      </p:sp>
      <p:sp>
        <p:nvSpPr>
          <p:cNvPr id="17" name="Номер слайда 1"/>
          <p:cNvSpPr>
            <a:spLocks noGrp="1"/>
          </p:cNvSpPr>
          <p:nvPr>
            <p:ph type="sldNum" sz="quarter" idx="12"/>
          </p:nvPr>
        </p:nvSpPr>
        <p:spPr>
          <a:xfrm>
            <a:off x="9921243" y="9090033"/>
            <a:ext cx="2880360" cy="511175"/>
          </a:xfrm>
        </p:spPr>
        <p:txBody>
          <a:bodyPr/>
          <a:lstStyle/>
          <a:p>
            <a:pPr>
              <a:defRPr/>
            </a:pPr>
            <a:fld id="{47EA9584-6FC9-446B-89E9-C9D48C4D1663}" type="slidenum">
              <a:rPr lang="ru-RU" smtClean="0">
                <a:solidFill>
                  <a:prstClr val="black">
                    <a:tint val="75000"/>
                  </a:prstClr>
                </a:solidFill>
              </a:rPr>
              <a:pPr>
                <a:defRPr/>
              </a:pPr>
              <a:t>30</a:t>
            </a:fld>
            <a:endParaRPr lang="ru-RU" dirty="0">
              <a:solidFill>
                <a:prstClr val="black">
                  <a:tint val="75000"/>
                </a:prstClr>
              </a:solidFill>
            </a:endParaRPr>
          </a:p>
        </p:txBody>
      </p:sp>
    </p:spTree>
    <p:extLst>
      <p:ext uri="{BB962C8B-B14F-4D97-AF65-F5344CB8AC3E}">
        <p14:creationId xmlns:p14="http://schemas.microsoft.com/office/powerpoint/2010/main" val="39292910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467833" y="3827700"/>
            <a:ext cx="11940362" cy="1388462"/>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ЭКСПЕРИМЕНТ ПО КАЗНАЧЕЙСКОМУ СОПРОВОЖДЕНИЮ ЦЕЛЕВЫХ СРЕДСТВ РЕСПУБЛИКИ КАРЕЛИЯ</a:t>
            </a:r>
            <a:endParaRPr lang="ru-RU" sz="2800" b="1"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31</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20" y="141332"/>
            <a:ext cx="5036141"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6193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80013" y="9103441"/>
            <a:ext cx="9468024" cy="400534"/>
          </a:xfrm>
          <a:prstGeom prst="rect">
            <a:avLst/>
          </a:prstGeom>
          <a:solidFill>
            <a:schemeClr val="accent2">
              <a:lumMod val="40000"/>
              <a:lumOff val="60000"/>
              <a:alpha val="56000"/>
            </a:schemeClr>
          </a:solidFill>
          <a:ln>
            <a:noFill/>
          </a:ln>
          <a:effectLst>
            <a:glow rad="508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r>
              <a:rPr lang="ru-RU" sz="1100" i="1" dirty="0">
                <a:solidFill>
                  <a:prstClr val="black"/>
                </a:solidFill>
                <a:cs typeface="Times New Roman" panose="02020603050405020304" pitchFamily="18" charset="0"/>
              </a:rPr>
              <a:t>Информация по состоянию </a:t>
            </a:r>
            <a:r>
              <a:rPr lang="ru-RU" sz="1100" b="1" i="1" dirty="0">
                <a:solidFill>
                  <a:srgbClr val="FF0000"/>
                </a:solidFill>
                <a:cs typeface="Times New Roman" panose="02020603050405020304" pitchFamily="18" charset="0"/>
              </a:rPr>
              <a:t>на 10 сентября </a:t>
            </a:r>
            <a:r>
              <a:rPr lang="ru-RU" sz="1100" i="1" dirty="0">
                <a:solidFill>
                  <a:prstClr val="black"/>
                </a:solidFill>
                <a:cs typeface="Times New Roman" panose="02020603050405020304" pitchFamily="18" charset="0"/>
              </a:rPr>
              <a:t>2018 года </a:t>
            </a:r>
          </a:p>
          <a:p>
            <a:r>
              <a:rPr lang="ru-RU" sz="1100" i="1" dirty="0">
                <a:solidFill>
                  <a:prstClr val="black"/>
                </a:solidFill>
              </a:rPr>
              <a:t>Данные на основании информации, предоставленной Министерством финансов Республики Карелия</a:t>
            </a:r>
            <a:endParaRPr lang="ru-RU" sz="1100" i="1" dirty="0">
              <a:solidFill>
                <a:prstClr val="black"/>
              </a:solidFill>
              <a:cs typeface="Times New Roman" panose="02020603050405020304" pitchFamily="18" charset="0"/>
            </a:endParaRPr>
          </a:p>
        </p:txBody>
      </p:sp>
      <p:pic>
        <p:nvPicPr>
          <p:cNvPr id="1028" name="Picture 4" descr="E:\Новая папка (3)ываыв\1519295745general_pages_22_february_2018_i58400_fond_kapremonta_obyazali_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108" y="4607338"/>
            <a:ext cx="1130802" cy="1017285"/>
          </a:xfrm>
          <a:prstGeom prst="rect">
            <a:avLst/>
          </a:prstGeom>
          <a:solidFill>
            <a:schemeClr val="accent5">
              <a:lumMod val="40000"/>
              <a:lumOff val="60000"/>
              <a:alpha val="33000"/>
            </a:schemeClr>
          </a:solidFill>
          <a:ln>
            <a:noFill/>
          </a:ln>
          <a:effectLst>
            <a:glow rad="76200">
              <a:schemeClr val="accent1">
                <a:satMod val="175000"/>
                <a:alpha val="30000"/>
              </a:schemeClr>
            </a:glow>
            <a:softEdge rad="12700"/>
          </a:effectLst>
          <a:scene3d>
            <a:camera prst="orthographicFront"/>
            <a:lightRig rig="threePt" dir="t"/>
          </a:scene3d>
          <a:sp3d>
            <a:bevelT/>
          </a:sp3d>
          <a:extLst/>
        </p:spPr>
      </p:pic>
      <p:sp>
        <p:nvSpPr>
          <p:cNvPr id="4" name="Прямоугольник 3"/>
          <p:cNvSpPr/>
          <p:nvPr/>
        </p:nvSpPr>
        <p:spPr>
          <a:xfrm>
            <a:off x="284596" y="158633"/>
            <a:ext cx="12253055" cy="400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666" tIns="45826" rIns="91666" bIns="45826" numCol="1" anchor="ctr" anchorCtr="0" compatLnSpc="1">
            <a:prstTxWarp prst="textNoShape">
              <a:avLst/>
            </a:prstTxWarp>
            <a:spAutoFit/>
          </a:bodyPr>
          <a:lstStyle/>
          <a:p>
            <a:pPr algn="ctr" eaLnBrk="0" hangingPunct="0"/>
            <a:r>
              <a:rPr lang="ru-RU" sz="2000" b="1" dirty="0">
                <a:solidFill>
                  <a:prstClr val="black"/>
                </a:solidFill>
                <a:latin typeface="Times New Roman" pitchFamily="18" charset="0"/>
                <a:cs typeface="Times New Roman" pitchFamily="18" charset="0"/>
              </a:rPr>
              <a:t>КАЗНАЧЕЙСКОЕ СОПРОВОЖДЕНИЕ СРЕДСТВ БЮДЖЕТА РЕСПУБЛИКИ КАРЕЛИЯ</a:t>
            </a:r>
            <a:endParaRPr lang="en-US" sz="2000" b="1" dirty="0">
              <a:solidFill>
                <a:prstClr val="black"/>
              </a:solidFill>
              <a:latin typeface="Times New Roman" pitchFamily="18" charset="0"/>
              <a:cs typeface="Times New Roman" pitchFamily="18" charset="0"/>
            </a:endParaRPr>
          </a:p>
        </p:txBody>
      </p:sp>
      <p:sp>
        <p:nvSpPr>
          <p:cNvPr id="20" name="Прямоугольник 19"/>
          <p:cNvSpPr/>
          <p:nvPr/>
        </p:nvSpPr>
        <p:spPr>
          <a:xfrm>
            <a:off x="80016" y="517792"/>
            <a:ext cx="12651581" cy="746759"/>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833" tIns="53918" rIns="107833" bIns="53918" anchor="ctr"/>
          <a:lstStyle/>
          <a:p>
            <a:pPr algn="ctr">
              <a:defRPr/>
            </a:pPr>
            <a:r>
              <a:rPr lang="ru-RU" sz="2000" i="1" dirty="0">
                <a:solidFill>
                  <a:prstClr val="black"/>
                </a:solidFill>
                <a:latin typeface="Times New Roman" panose="02020603050405020304" pitchFamily="18" charset="0"/>
                <a:ea typeface="Open Sans Condensed Light" charset="0"/>
                <a:cs typeface="Times New Roman" panose="02020603050405020304" pitchFamily="18" charset="0"/>
              </a:rPr>
              <a:t>Распоряжение Правительства Российской Федерации от 5 мая 2018 г. № 869-р «Об обеспечении казначейского сопровождения средств, получаемых юридическими лицами, бюджетных инвестиций юридическим лицам»</a:t>
            </a:r>
          </a:p>
        </p:txBody>
      </p:sp>
      <p:sp>
        <p:nvSpPr>
          <p:cNvPr id="22" name="Прямоугольник 21"/>
          <p:cNvSpPr/>
          <p:nvPr/>
        </p:nvSpPr>
        <p:spPr>
          <a:xfrm>
            <a:off x="116107" y="1370877"/>
            <a:ext cx="12605485" cy="602001"/>
          </a:xfrm>
          <a:prstGeom prst="rect">
            <a:avLst/>
          </a:prstGeom>
          <a:noFill/>
          <a:ln>
            <a:noFill/>
          </a:ln>
          <a:effectLst>
            <a:glow rad="50800">
              <a:schemeClr val="accent1">
                <a:satMod val="175000"/>
                <a:alpha val="30000"/>
              </a:schemeClr>
            </a:glow>
            <a:softEdge rad="12700"/>
          </a:effectLst>
          <a:scene3d>
            <a:camera prst="orthographicFront"/>
            <a:lightRig rig="threePt" dir="t"/>
          </a:scene3d>
          <a:sp3d>
            <a:bevelT/>
          </a:sp3d>
          <a:extLst/>
        </p:spPr>
        <p:style>
          <a:lnRef idx="1">
            <a:schemeClr val="accent4"/>
          </a:lnRef>
          <a:fillRef idx="2">
            <a:schemeClr val="accent4"/>
          </a:fillRef>
          <a:effectRef idx="1">
            <a:schemeClr val="accent4"/>
          </a:effectRef>
          <a:fontRef idx="minor">
            <a:schemeClr val="dk1"/>
          </a:fontRef>
        </p:style>
        <p:txBody>
          <a:bodyPr lIns="42455" tIns="63410" rIns="42455" bIns="63410" anchor="ctr"/>
          <a:lstStyle/>
          <a:p>
            <a:pPr algn="ctr">
              <a:defRPr/>
            </a:pPr>
            <a:r>
              <a:rPr lang="ru-RU" sz="1400" b="1" dirty="0">
                <a:solidFill>
                  <a:srgbClr val="4472C4">
                    <a:lumMod val="50000"/>
                  </a:srgbClr>
                </a:solidFill>
                <a:latin typeface="Times New Roman" pitchFamily="18" charset="0"/>
                <a:cs typeface="Times New Roman" pitchFamily="18" charset="0"/>
              </a:rPr>
              <a:t>В целях исполнения распоряжения Правительства Российской Федерации № 869-р Казначейством России и Правительством Республики Карелия 10 мая 2018 </a:t>
            </a:r>
            <a:r>
              <a:rPr lang="ru-RU" sz="1400" b="1" dirty="0">
                <a:solidFill>
                  <a:srgbClr val="4472C4">
                    <a:lumMod val="50000"/>
                  </a:srgbClr>
                </a:solidFill>
                <a:latin typeface="Times New Roman" pitchFamily="18" charset="0"/>
                <a:cs typeface="Times New Roman" pitchFamily="18" charset="0"/>
              </a:rPr>
              <a:t>года </a:t>
            </a:r>
            <a:r>
              <a:rPr lang="ru-RU" sz="1400" b="1" dirty="0">
                <a:solidFill>
                  <a:srgbClr val="4472C4">
                    <a:lumMod val="50000"/>
                  </a:srgbClr>
                </a:solidFill>
                <a:latin typeface="Times New Roman" pitchFamily="18" charset="0"/>
                <a:cs typeface="Times New Roman" pitchFamily="18" charset="0"/>
              </a:rPr>
              <a:t>утвержден План мероприятий («Дорожная карта») по переводу на казначейское сопровождение средств, предоставленных юридическим лицам из бюджета Республики Карелия</a:t>
            </a:r>
          </a:p>
        </p:txBody>
      </p:sp>
      <p:sp>
        <p:nvSpPr>
          <p:cNvPr id="26" name="Загнутый угол 25"/>
          <p:cNvSpPr/>
          <p:nvPr/>
        </p:nvSpPr>
        <p:spPr>
          <a:xfrm>
            <a:off x="9548040" y="5624623"/>
            <a:ext cx="3183557" cy="3879352"/>
          </a:xfrm>
          <a:prstGeom prst="foldedCorner">
            <a:avLst/>
          </a:prstGeom>
          <a:noFill/>
          <a:ln>
            <a:noFill/>
          </a:ln>
          <a:effectLst>
            <a:glow rad="1143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p>
            <a:pPr algn="ctr" defTabSz="1282399">
              <a:lnSpc>
                <a:spcPts val="1772"/>
              </a:lnSpc>
            </a:pPr>
            <a:endParaRPr lang="ru-RU" altLang="ru-RU" sz="1300" b="1" dirty="0">
              <a:solidFill>
                <a:prstClr val="black"/>
              </a:solidFill>
              <a:cs typeface="Times New Roman" panose="02020603050405020304" pitchFamily="18" charset="0"/>
            </a:endParaRPr>
          </a:p>
          <a:p>
            <a:pPr algn="ctr" defTabSz="1508097">
              <a:defRPr/>
            </a:pPr>
            <a:endParaRPr lang="ru-RU" altLang="ru-RU" sz="1300" b="1" dirty="0">
              <a:solidFill>
                <a:prstClr val="black"/>
              </a:solidFill>
              <a:cs typeface="Times New Roman" panose="02020603050405020304" pitchFamily="18" charset="0"/>
            </a:endParaRPr>
          </a:p>
          <a:p>
            <a:pPr algn="ctr" defTabSz="1508097">
              <a:defRPr/>
            </a:pPr>
            <a:endParaRPr lang="ru-RU" altLang="ru-RU" sz="1300" b="1" dirty="0">
              <a:solidFill>
                <a:prstClr val="black"/>
              </a:solidFill>
              <a:cs typeface="Times New Roman" panose="02020603050405020304" pitchFamily="18" charset="0"/>
            </a:endParaRPr>
          </a:p>
          <a:p>
            <a:pPr algn="ctr" defTabSz="1508097">
              <a:defRPr/>
            </a:pPr>
            <a:r>
              <a:rPr lang="ru-RU" altLang="ru-RU" sz="1600" b="1" dirty="0">
                <a:solidFill>
                  <a:prstClr val="black"/>
                </a:solidFill>
                <a:latin typeface="Times New Roman" panose="02020603050405020304" pitchFamily="18" charset="0"/>
                <a:cs typeface="Times New Roman" panose="02020603050405020304" pitchFamily="18" charset="0"/>
              </a:rPr>
              <a:t>Особенности </a:t>
            </a:r>
          </a:p>
          <a:p>
            <a:pPr algn="ctr" defTabSz="1508097">
              <a:defRPr/>
            </a:pPr>
            <a:r>
              <a:rPr lang="ru-RU" altLang="ru-RU" sz="1600" b="1" dirty="0">
                <a:solidFill>
                  <a:prstClr val="black"/>
                </a:solidFill>
                <a:latin typeface="Times New Roman" panose="02020603050405020304" pitchFamily="18" charset="0"/>
                <a:cs typeface="Times New Roman" panose="02020603050405020304" pitchFamily="18" charset="0"/>
              </a:rPr>
              <a:t>к</a:t>
            </a:r>
            <a:r>
              <a:rPr lang="ru-RU" altLang="ru-RU" sz="1600" b="1" dirty="0">
                <a:solidFill>
                  <a:prstClr val="black"/>
                </a:solidFill>
                <a:latin typeface="Times New Roman" panose="02020603050405020304" pitchFamily="18" charset="0"/>
                <a:cs typeface="Times New Roman" panose="02020603050405020304" pitchFamily="18" charset="0"/>
              </a:rPr>
              <a:t>азначейского сопровождения</a:t>
            </a:r>
            <a:endParaRPr lang="ru-RU" altLang="ru-RU" sz="1600" b="1" dirty="0">
              <a:solidFill>
                <a:prstClr val="black"/>
              </a:solidFill>
              <a:latin typeface="Times New Roman" panose="02020603050405020304" pitchFamily="18" charset="0"/>
              <a:cs typeface="Times New Roman" panose="02020603050405020304" pitchFamily="18" charset="0"/>
            </a:endParaRPr>
          </a:p>
          <a:p>
            <a:pPr algn="ctr" defTabSz="1508097">
              <a:defRPr/>
            </a:pPr>
            <a:endParaRPr lang="ru-RU" altLang="ru-RU" sz="1600" b="1" dirty="0">
              <a:solidFill>
                <a:prstClr val="black"/>
              </a:solidFill>
              <a:latin typeface="Times New Roman" panose="02020603050405020304" pitchFamily="18" charset="0"/>
              <a:cs typeface="Times New Roman" panose="02020603050405020304" pitchFamily="18" charset="0"/>
            </a:endParaRPr>
          </a:p>
          <a:p>
            <a:pPr algn="ctr" defTabSz="1508097">
              <a:defRPr/>
            </a:pPr>
            <a:r>
              <a:rPr lang="ru-RU" sz="1600" b="1" dirty="0">
                <a:solidFill>
                  <a:prstClr val="black"/>
                </a:solidFill>
                <a:latin typeface="Times New Roman" panose="02020603050405020304" pitchFamily="18" charset="0"/>
                <a:ea typeface="Open Sans Condensed Light" charset="0"/>
                <a:cs typeface="Times New Roman" panose="02020603050405020304" pitchFamily="18" charset="0"/>
              </a:rPr>
              <a:t>Казначейское сопровождение средств субъекта Российской Федерации</a:t>
            </a:r>
            <a:r>
              <a:rPr lang="ru-RU" sz="1600" dirty="0">
                <a:solidFill>
                  <a:prstClr val="black"/>
                </a:solidFill>
                <a:latin typeface="Times New Roman" panose="02020603050405020304" pitchFamily="18" charset="0"/>
                <a:ea typeface="Open Sans Condensed Light" charset="0"/>
                <a:cs typeface="Times New Roman" panose="02020603050405020304" pitchFamily="18" charset="0"/>
              </a:rPr>
              <a:t>, получаемых юридическими лицами, </a:t>
            </a:r>
            <a:r>
              <a:rPr lang="ru-RU" sz="1600" dirty="0">
                <a:solidFill>
                  <a:prstClr val="black"/>
                </a:solidFill>
                <a:latin typeface="Times New Roman" panose="02020603050405020304" pitchFamily="18" charset="0"/>
                <a:ea typeface="Open Sans Condensed Light" charset="0"/>
                <a:cs typeface="Times New Roman" panose="02020603050405020304" pitchFamily="18" charset="0"/>
              </a:rPr>
              <a:t>бюджетных инвестиций </a:t>
            </a:r>
            <a:r>
              <a:rPr lang="ru-RU" sz="1600" dirty="0">
                <a:solidFill>
                  <a:prstClr val="black"/>
                </a:solidFill>
                <a:latin typeface="Times New Roman" panose="02020603050405020304" pitchFamily="18" charset="0"/>
                <a:ea typeface="Open Sans Condensed Light" charset="0"/>
                <a:cs typeface="Times New Roman" panose="02020603050405020304" pitchFamily="18" charset="0"/>
              </a:rPr>
              <a:t>юридическим лицам</a:t>
            </a:r>
            <a:endParaRPr lang="ru-RU" sz="1600" dirty="0">
              <a:solidFill>
                <a:prstClr val="black"/>
              </a:solidFill>
              <a:latin typeface="Times New Roman" pitchFamily="18" charset="0"/>
              <a:cs typeface="Times New Roman" pitchFamily="18" charset="0"/>
            </a:endParaRPr>
          </a:p>
        </p:txBody>
      </p:sp>
      <p:cxnSp>
        <p:nvCxnSpPr>
          <p:cNvPr id="23" name="Прямая соединительная линия 22"/>
          <p:cNvCxnSpPr/>
          <p:nvPr/>
        </p:nvCxnSpPr>
        <p:spPr>
          <a:xfrm>
            <a:off x="9688161" y="7081267"/>
            <a:ext cx="2903313"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pic>
        <p:nvPicPr>
          <p:cNvPr id="1030" name="Picture 6" descr="E:\Новая папка (3)ываыв\antig-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833" y="3859618"/>
            <a:ext cx="1140801" cy="747720"/>
          </a:xfrm>
          <a:prstGeom prst="rect">
            <a:avLst/>
          </a:prstGeom>
          <a:solidFill>
            <a:schemeClr val="accent5">
              <a:lumMod val="40000"/>
              <a:lumOff val="60000"/>
              <a:alpha val="33000"/>
            </a:schemeClr>
          </a:solidFill>
          <a:ln>
            <a:noFill/>
          </a:ln>
          <a:effectLst>
            <a:glow rad="76200">
              <a:schemeClr val="accent1">
                <a:satMod val="175000"/>
                <a:alpha val="30000"/>
              </a:schemeClr>
            </a:glow>
            <a:softEdge rad="12700"/>
          </a:effectLst>
          <a:scene3d>
            <a:camera prst="orthographicFront"/>
            <a:lightRig rig="threePt" dir="t"/>
          </a:scene3d>
          <a:sp3d>
            <a:bevelT/>
          </a:sp3d>
          <a:extLst/>
        </p:spPr>
      </p:pic>
      <p:sp>
        <p:nvSpPr>
          <p:cNvPr id="27" name="Прямоугольник 26"/>
          <p:cNvSpPr/>
          <p:nvPr/>
        </p:nvSpPr>
        <p:spPr bwMode="auto">
          <a:xfrm>
            <a:off x="1360844" y="2094614"/>
            <a:ext cx="11370753" cy="3530010"/>
          </a:xfrm>
          <a:prstGeom prst="rect">
            <a:avLst/>
          </a:prstGeom>
          <a:solidFill>
            <a:schemeClr val="accent5">
              <a:lumMod val="20000"/>
              <a:lumOff val="80000"/>
            </a:schemeClr>
          </a:solidFill>
          <a:ln>
            <a:noFill/>
          </a:ln>
          <a:effectLst>
            <a:glow rad="762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nchorCtr="0"/>
          <a:lstStyle/>
          <a:p>
            <a:pPr marL="202664" indent="-202664" algn="just">
              <a:buFont typeface="Wingdings" panose="05000000000000000000" pitchFamily="2" charset="2"/>
              <a:buChar char="ü"/>
            </a:pPr>
            <a:r>
              <a:rPr lang="ru-RU" sz="1400" b="1" i="1" dirty="0">
                <a:solidFill>
                  <a:prstClr val="black"/>
                </a:solidFill>
                <a:latin typeface="Times New Roman" pitchFamily="18" charset="0"/>
                <a:cs typeface="Times New Roman" pitchFamily="18" charset="0"/>
              </a:rPr>
              <a:t> </a:t>
            </a:r>
            <a:r>
              <a:rPr lang="ru-RU" sz="1500" b="1" i="1" dirty="0">
                <a:solidFill>
                  <a:prstClr val="black"/>
                </a:solidFill>
                <a:latin typeface="Times New Roman" pitchFamily="18" charset="0"/>
                <a:cs typeface="Times New Roman" pitchFamily="18" charset="0"/>
              </a:rPr>
              <a:t>Авансовые платежи</a:t>
            </a:r>
            <a:r>
              <a:rPr lang="ru-RU" sz="1500" i="1" dirty="0">
                <a:solidFill>
                  <a:prstClr val="black"/>
                </a:solidFill>
                <a:latin typeface="Times New Roman" pitchFamily="18" charset="0"/>
                <a:cs typeface="Times New Roman" pitchFamily="18" charset="0"/>
              </a:rPr>
              <a:t> </a:t>
            </a:r>
            <a:r>
              <a:rPr lang="ru-RU" sz="1500" b="1" i="1" dirty="0">
                <a:solidFill>
                  <a:prstClr val="black"/>
                </a:solidFill>
                <a:latin typeface="Times New Roman" pitchFamily="18" charset="0"/>
                <a:cs typeface="Times New Roman" pitchFamily="18" charset="0"/>
              </a:rPr>
              <a:t>по государственным контрактам (договорам)</a:t>
            </a:r>
            <a:r>
              <a:rPr lang="ru-RU" sz="1500" i="1" dirty="0">
                <a:solidFill>
                  <a:prstClr val="black"/>
                </a:solidFill>
                <a:latin typeface="Times New Roman" pitchFamily="18" charset="0"/>
                <a:cs typeface="Times New Roman" pitchFamily="18" charset="0"/>
              </a:rPr>
              <a:t> о поставке товаров, выполнении работ, оказании услуг, заключаемым в 2018 году </a:t>
            </a:r>
            <a:r>
              <a:rPr lang="ru-RU" sz="1500" b="1" i="1" dirty="0">
                <a:solidFill>
                  <a:prstClr val="black"/>
                </a:solidFill>
                <a:latin typeface="Times New Roman" pitchFamily="18" charset="0"/>
                <a:cs typeface="Times New Roman" pitchFamily="18" charset="0"/>
              </a:rPr>
              <a:t>на сумму 10 млн. рублей и более</a:t>
            </a:r>
            <a:r>
              <a:rPr lang="ru-RU" sz="1500" i="1" dirty="0">
                <a:solidFill>
                  <a:prstClr val="black"/>
                </a:solidFill>
                <a:latin typeface="Times New Roman" pitchFamily="18" charset="0"/>
                <a:cs typeface="Times New Roman" pitchFamily="18" charset="0"/>
              </a:rPr>
              <a:t>, предметом которых является </a:t>
            </a:r>
            <a:r>
              <a:rPr lang="ru-RU" sz="1500" b="1" i="1" dirty="0">
                <a:solidFill>
                  <a:prstClr val="black"/>
                </a:solidFill>
                <a:latin typeface="Times New Roman" pitchFamily="18" charset="0"/>
                <a:cs typeface="Times New Roman" pitchFamily="18" charset="0"/>
              </a:rPr>
              <a:t>строительство (реконструкция) объектов государственной собственности Республики Карелия</a:t>
            </a:r>
            <a:r>
              <a:rPr lang="ru-RU" sz="1500" i="1" dirty="0">
                <a:solidFill>
                  <a:prstClr val="black"/>
                </a:solidFill>
                <a:latin typeface="Times New Roman" pitchFamily="18" charset="0"/>
                <a:cs typeface="Times New Roman" pitchFamily="18" charset="0"/>
              </a:rPr>
              <a:t>, включенных в адресную инвестиционную программу Республики Карелия, </a:t>
            </a:r>
            <a:r>
              <a:rPr lang="ru-RU" sz="1500" b="1" i="1" dirty="0">
                <a:solidFill>
                  <a:prstClr val="black"/>
                </a:solidFill>
                <a:latin typeface="Times New Roman" pitchFamily="18" charset="0"/>
                <a:cs typeface="Times New Roman" pitchFamily="18" charset="0"/>
              </a:rPr>
              <a:t>включая государственные контракты (договоры)</a:t>
            </a:r>
            <a:r>
              <a:rPr lang="ru-RU" sz="1500" i="1" dirty="0">
                <a:solidFill>
                  <a:prstClr val="black"/>
                </a:solidFill>
                <a:latin typeface="Times New Roman" pitchFamily="18" charset="0"/>
                <a:cs typeface="Times New Roman" pitchFamily="18" charset="0"/>
              </a:rPr>
              <a:t>, источником финансового обеспечения которых являются </a:t>
            </a:r>
            <a:r>
              <a:rPr lang="ru-RU" sz="1500" b="1" i="1" dirty="0">
                <a:solidFill>
                  <a:prstClr val="black"/>
                </a:solidFill>
                <a:latin typeface="Times New Roman" pitchFamily="18" charset="0"/>
                <a:cs typeface="Times New Roman" pitchFamily="18" charset="0"/>
              </a:rPr>
              <a:t>средства дорожного фонда Республики Карелия </a:t>
            </a:r>
            <a:r>
              <a:rPr lang="ru-RU" sz="1500" i="1" dirty="0">
                <a:solidFill>
                  <a:prstClr val="black"/>
                </a:solidFill>
                <a:latin typeface="Times New Roman" pitchFamily="18" charset="0"/>
                <a:cs typeface="Times New Roman" pitchFamily="18" charset="0"/>
              </a:rPr>
              <a:t>и </a:t>
            </a:r>
            <a:r>
              <a:rPr lang="ru-RU" sz="1500" b="1" i="1" dirty="0">
                <a:solidFill>
                  <a:prstClr val="black"/>
                </a:solidFill>
                <a:latin typeface="Times New Roman" pitchFamily="18" charset="0"/>
                <a:cs typeface="Times New Roman" pitchFamily="18" charset="0"/>
              </a:rPr>
              <a:t>авансовые платежи </a:t>
            </a:r>
            <a:r>
              <a:rPr lang="ru-RU" sz="1500" i="1" dirty="0">
                <a:solidFill>
                  <a:prstClr val="black"/>
                </a:solidFill>
                <a:latin typeface="Times New Roman" pitchFamily="18" charset="0"/>
                <a:cs typeface="Times New Roman" pitchFamily="18" charset="0"/>
              </a:rPr>
              <a:t>по контрактам (договорам) о поставке товаров, выполнении работ, оказании услуг, заключаемым в 2018 году исполнителями и соисполнителями в рамках их исполнения</a:t>
            </a:r>
          </a:p>
          <a:p>
            <a:pPr marL="202664" indent="-202664" algn="just">
              <a:buFont typeface="Wingdings" panose="05000000000000000000" pitchFamily="2" charset="2"/>
              <a:buChar char="ü"/>
            </a:pPr>
            <a:r>
              <a:rPr lang="ru-RU" sz="1500" b="1" i="1" dirty="0">
                <a:solidFill>
                  <a:prstClr val="black"/>
                </a:solidFill>
                <a:latin typeface="Times New Roman" pitchFamily="18" charset="0"/>
                <a:cs typeface="Times New Roman" pitchFamily="18" charset="0"/>
              </a:rPr>
              <a:t>Авансовые платежи</a:t>
            </a:r>
            <a:r>
              <a:rPr lang="ru-RU" sz="1500" i="1" dirty="0">
                <a:solidFill>
                  <a:prstClr val="black"/>
                </a:solidFill>
                <a:latin typeface="Times New Roman" pitchFamily="18" charset="0"/>
                <a:cs typeface="Times New Roman" pitchFamily="18" charset="0"/>
              </a:rPr>
              <a:t> </a:t>
            </a:r>
            <a:r>
              <a:rPr lang="ru-RU" sz="1500" b="1" i="1" dirty="0">
                <a:solidFill>
                  <a:prstClr val="black"/>
                </a:solidFill>
                <a:latin typeface="Times New Roman" pitchFamily="18" charset="0"/>
                <a:cs typeface="Times New Roman" pitchFamily="18" charset="0"/>
              </a:rPr>
              <a:t>по государственным контрактам (договорам)</a:t>
            </a:r>
            <a:r>
              <a:rPr lang="ru-RU" sz="1500" i="1" dirty="0">
                <a:solidFill>
                  <a:prstClr val="black"/>
                </a:solidFill>
                <a:latin typeface="Times New Roman" pitchFamily="18" charset="0"/>
                <a:cs typeface="Times New Roman" pitchFamily="18" charset="0"/>
              </a:rPr>
              <a:t>, заключаемым в 2018 году получателями средств бюджета Республики Карелия, бюджетными и автономными учреждениями Республики Карелия </a:t>
            </a:r>
            <a:r>
              <a:rPr lang="ru-RU" sz="1500" b="1" i="1" dirty="0">
                <a:solidFill>
                  <a:prstClr val="black"/>
                </a:solidFill>
                <a:latin typeface="Times New Roman" pitchFamily="18" charset="0"/>
                <a:cs typeface="Times New Roman" pitchFamily="18" charset="0"/>
              </a:rPr>
              <a:t>в целях закупки лекарственных средств на сумму 10 млн. рублей и более</a:t>
            </a:r>
            <a:endParaRPr lang="ru-RU" sz="1500" i="1" dirty="0">
              <a:solidFill>
                <a:prstClr val="black"/>
              </a:solidFill>
              <a:latin typeface="Times New Roman" pitchFamily="18" charset="0"/>
              <a:cs typeface="Times New Roman" pitchFamily="18" charset="0"/>
            </a:endParaRPr>
          </a:p>
          <a:p>
            <a:pPr marL="202664" indent="-202664" algn="just">
              <a:buFont typeface="Wingdings" panose="05000000000000000000" pitchFamily="2" charset="2"/>
              <a:buChar char="ü"/>
            </a:pPr>
            <a:r>
              <a:rPr lang="ru-RU" sz="1500" b="1" i="1" dirty="0">
                <a:solidFill>
                  <a:prstClr val="black"/>
                </a:solidFill>
                <a:latin typeface="Times New Roman" pitchFamily="18" charset="0"/>
                <a:cs typeface="Times New Roman" pitchFamily="18" charset="0"/>
              </a:rPr>
              <a:t>Бюджетные инвестиции </a:t>
            </a:r>
            <a:r>
              <a:rPr lang="ru-RU" sz="1500" i="1" dirty="0">
                <a:solidFill>
                  <a:prstClr val="black"/>
                </a:solidFill>
                <a:latin typeface="Times New Roman" pitchFamily="18" charset="0"/>
                <a:cs typeface="Times New Roman" pitchFamily="18" charset="0"/>
              </a:rPr>
              <a:t>юридическим лицам, предоставляемых из бюджета Республики Карелия в соответствии со статьей 80 Бюджетного кодекса Российской Федерации</a:t>
            </a:r>
          </a:p>
          <a:p>
            <a:pPr marL="202664" indent="-202664" algn="just">
              <a:buFont typeface="Wingdings" panose="05000000000000000000" pitchFamily="2" charset="2"/>
              <a:buChar char="ü"/>
            </a:pPr>
            <a:r>
              <a:rPr lang="ru-RU" sz="1500" b="1" i="1" dirty="0">
                <a:solidFill>
                  <a:prstClr val="black"/>
                </a:solidFill>
                <a:latin typeface="Times New Roman" pitchFamily="18" charset="0"/>
                <a:cs typeface="Times New Roman" pitchFamily="18" charset="0"/>
              </a:rPr>
              <a:t>Субсидии из бюджета Республики Карелия на обеспечение деятельности Фонда капитального ремонта Республики Карелия</a:t>
            </a:r>
          </a:p>
          <a:p>
            <a:pPr marL="202664" indent="-202664" algn="just">
              <a:buFont typeface="Wingdings" panose="05000000000000000000" pitchFamily="2" charset="2"/>
              <a:buChar char="ü"/>
            </a:pPr>
            <a:r>
              <a:rPr lang="ru-RU" sz="1500" b="1" i="1" dirty="0">
                <a:solidFill>
                  <a:prstClr val="black"/>
                </a:solidFill>
                <a:latin typeface="Times New Roman" pitchFamily="18" charset="0"/>
                <a:cs typeface="Times New Roman" pitchFamily="18" charset="0"/>
              </a:rPr>
              <a:t>Средства по контрактам (договорам) о поставке товаров, выполнении работ, оказании услуг, заключаемым Фондом капитального ремонта Республики Карелия</a:t>
            </a:r>
          </a:p>
        </p:txBody>
      </p:sp>
      <p:pic>
        <p:nvPicPr>
          <p:cNvPr id="14" name="Picture 5" descr="E:\Новая папка (3)ываыв\e6e23c61e9177c3fe8d76064a8d53569-1024x6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832" y="2115185"/>
            <a:ext cx="1123081" cy="783147"/>
          </a:xfrm>
          <a:prstGeom prst="rect">
            <a:avLst/>
          </a:prstGeom>
          <a:solidFill>
            <a:schemeClr val="accent5">
              <a:lumMod val="40000"/>
              <a:lumOff val="60000"/>
              <a:alpha val="33000"/>
            </a:schemeClr>
          </a:solidFill>
          <a:ln>
            <a:solidFill>
              <a:schemeClr val="bg1">
                <a:lumMod val="85000"/>
              </a:schemeClr>
            </a:solidFill>
          </a:ln>
          <a:effectLst>
            <a:glow rad="76200">
              <a:schemeClr val="accent1">
                <a:satMod val="175000"/>
                <a:alpha val="30000"/>
              </a:schemeClr>
            </a:glow>
            <a:softEdge rad="12700"/>
          </a:effectLst>
          <a:scene3d>
            <a:camera prst="orthographicFront"/>
            <a:lightRig rig="threePt" dir="t"/>
          </a:scene3d>
          <a:sp3d>
            <a:bevelT/>
          </a:sp3d>
          <a:extLst/>
        </p:spPr>
      </p:pic>
      <p:pic>
        <p:nvPicPr>
          <p:cNvPr id="15" name="Picture 7" descr="E:\Новая папка (3)ываыв\Remont_dorog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833" y="2957594"/>
            <a:ext cx="1140801" cy="829426"/>
          </a:xfrm>
          <a:prstGeom prst="rect">
            <a:avLst/>
          </a:prstGeom>
          <a:solidFill>
            <a:schemeClr val="accent5">
              <a:lumMod val="40000"/>
              <a:lumOff val="60000"/>
              <a:alpha val="33000"/>
            </a:schemeClr>
          </a:solidFill>
          <a:ln>
            <a:noFill/>
          </a:ln>
          <a:effectLst>
            <a:glow rad="76200">
              <a:schemeClr val="accent1">
                <a:satMod val="175000"/>
                <a:alpha val="30000"/>
              </a:schemeClr>
            </a:glow>
            <a:softEdge rad="12700"/>
          </a:effectLst>
          <a:scene3d>
            <a:camera prst="orthographicFront"/>
            <a:lightRig rig="threePt" dir="t"/>
          </a:scene3d>
          <a:sp3d>
            <a:bevelT/>
          </a:sp3d>
          <a:extLst/>
        </p:spPr>
      </p:pic>
      <p:graphicFrame>
        <p:nvGraphicFramePr>
          <p:cNvPr id="2" name="Таблица 1"/>
          <p:cNvGraphicFramePr>
            <a:graphicFrameLocks noGrp="1"/>
          </p:cNvGraphicFramePr>
          <p:nvPr>
            <p:extLst>
              <p:ext uri="{D42A27DB-BD31-4B8C-83A1-F6EECF244321}">
                <p14:modId xmlns:p14="http://schemas.microsoft.com/office/powerpoint/2010/main" val="1462181517"/>
              </p:ext>
            </p:extLst>
          </p:nvPr>
        </p:nvGraphicFramePr>
        <p:xfrm>
          <a:off x="116107" y="5683506"/>
          <a:ext cx="9459904" cy="3820469"/>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2686827"/>
                <a:gridCol w="688217"/>
                <a:gridCol w="1023934"/>
                <a:gridCol w="553931"/>
                <a:gridCol w="1014377"/>
                <a:gridCol w="797138"/>
                <a:gridCol w="920406"/>
                <a:gridCol w="905573"/>
                <a:gridCol w="869501"/>
              </a:tblGrid>
              <a:tr h="0">
                <a:tc rowSpan="3">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Вид средств</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gridSpan="4">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ГК (договора), подлежащие КС</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hMerge="1">
                  <a:txBody>
                    <a:bodyPr/>
                    <a:lstStyle/>
                    <a:p>
                      <a:pPr algn="ctr"/>
                      <a:endParaRPr lang="ru-RU" sz="800" b="0" i="1" dirty="0">
                        <a:solidFill>
                          <a:schemeClr val="tx1"/>
                        </a:solidFill>
                      </a:endParaRPr>
                    </a:p>
                  </a:txBody>
                  <a:tcPr>
                    <a:solidFill>
                      <a:schemeClr val="accent5">
                        <a:lumMod val="40000"/>
                        <a:lumOff val="60000"/>
                      </a:schemeClr>
                    </a:solidFill>
                  </a:tcPr>
                </a:tc>
                <a:tc hMerge="1">
                  <a:txBody>
                    <a:bodyPr/>
                    <a:lstStyle/>
                    <a:p>
                      <a:pPr algn="ctr"/>
                      <a:endParaRPr lang="ru-RU" sz="800" b="0" i="1" dirty="0">
                        <a:solidFill>
                          <a:schemeClr val="tx1"/>
                        </a:solidFill>
                      </a:endParaRPr>
                    </a:p>
                  </a:txBody>
                  <a:tcPr>
                    <a:solidFill>
                      <a:schemeClr val="accent5">
                        <a:lumMod val="40000"/>
                        <a:lumOff val="60000"/>
                      </a:schemeClr>
                    </a:solidFill>
                  </a:tcPr>
                </a:tc>
                <a:tc hMerge="1">
                  <a:txBody>
                    <a:bodyPr/>
                    <a:lstStyle/>
                    <a:p>
                      <a:pPr algn="ctr"/>
                      <a:endParaRPr lang="ru-RU" sz="800" b="0" i="1" dirty="0">
                        <a:solidFill>
                          <a:schemeClr val="tx1"/>
                        </a:solidFill>
                      </a:endParaRPr>
                    </a:p>
                  </a:txBody>
                  <a:tcPr>
                    <a:solidFill>
                      <a:schemeClr val="accent5">
                        <a:lumMod val="40000"/>
                        <a:lumOff val="60000"/>
                      </a:schemeClr>
                    </a:solidFill>
                  </a:tcPr>
                </a:tc>
                <a:tc rowSpan="3">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Количество</a:t>
                      </a:r>
                    </a:p>
                    <a:p>
                      <a:pPr algn="ctr"/>
                      <a:r>
                        <a:rPr lang="ru-RU" sz="1200" b="1" i="0" dirty="0" smtClean="0">
                          <a:solidFill>
                            <a:schemeClr val="tx1"/>
                          </a:solidFill>
                          <a:latin typeface="Times New Roman" panose="02020603050405020304" pitchFamily="18" charset="0"/>
                          <a:cs typeface="Times New Roman" panose="02020603050405020304" pitchFamily="18" charset="0"/>
                        </a:rPr>
                        <a:t>открытых</a:t>
                      </a:r>
                      <a:r>
                        <a:rPr lang="ru-RU" sz="1200" b="1" i="0" baseline="0" dirty="0" smtClean="0">
                          <a:solidFill>
                            <a:schemeClr val="tx1"/>
                          </a:solidFill>
                          <a:latin typeface="Times New Roman" panose="02020603050405020304" pitchFamily="18" charset="0"/>
                          <a:cs typeface="Times New Roman" panose="02020603050405020304" pitchFamily="18" charset="0"/>
                        </a:rPr>
                        <a:t> </a:t>
                      </a:r>
                    </a:p>
                    <a:p>
                      <a:pPr algn="ctr"/>
                      <a:r>
                        <a:rPr lang="ru-RU" sz="1200" b="1" i="0" baseline="0" dirty="0" smtClean="0">
                          <a:solidFill>
                            <a:schemeClr val="tx1"/>
                          </a:solidFill>
                          <a:latin typeface="Times New Roman" panose="02020603050405020304" pitchFamily="18" charset="0"/>
                          <a:cs typeface="Times New Roman" panose="02020603050405020304" pitchFamily="18" charset="0"/>
                        </a:rPr>
                        <a:t>41 л/с</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rowSpan="3">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Поступило </a:t>
                      </a:r>
                    </a:p>
                    <a:p>
                      <a:pPr algn="ctr"/>
                      <a:r>
                        <a:rPr lang="ru-RU" sz="1200" b="1" i="0" dirty="0" smtClean="0">
                          <a:solidFill>
                            <a:schemeClr val="tx1"/>
                          </a:solidFill>
                          <a:latin typeface="Times New Roman" panose="02020603050405020304" pitchFamily="18" charset="0"/>
                          <a:cs typeface="Times New Roman" panose="02020603050405020304" pitchFamily="18" charset="0"/>
                        </a:rPr>
                        <a:t>на 41 л/с (руб.)</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rowSpan="3">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Кассовый расход </a:t>
                      </a:r>
                    </a:p>
                    <a:p>
                      <a:pPr algn="ctr"/>
                      <a:r>
                        <a:rPr lang="ru-RU" sz="1200" b="1" i="0" dirty="0" smtClean="0">
                          <a:solidFill>
                            <a:schemeClr val="tx1"/>
                          </a:solidFill>
                          <a:latin typeface="Times New Roman" panose="02020603050405020304" pitchFamily="18" charset="0"/>
                          <a:cs typeface="Times New Roman" panose="02020603050405020304" pitchFamily="18" charset="0"/>
                        </a:rPr>
                        <a:t>с 41 л/с (руб.)</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rowSpan="3">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Остаток</a:t>
                      </a:r>
                    </a:p>
                    <a:p>
                      <a:pPr algn="ctr"/>
                      <a:r>
                        <a:rPr lang="ru-RU" sz="1200" b="1" i="0" dirty="0" smtClean="0">
                          <a:solidFill>
                            <a:schemeClr val="tx1"/>
                          </a:solidFill>
                          <a:latin typeface="Times New Roman" panose="02020603050405020304" pitchFamily="18" charset="0"/>
                          <a:cs typeface="Times New Roman" panose="02020603050405020304" pitchFamily="18" charset="0"/>
                        </a:rPr>
                        <a:t>(руб.)</a:t>
                      </a:r>
                    </a:p>
                    <a:p>
                      <a:pPr algn="ct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r>
              <a:tr h="304884">
                <a:tc vMerge="1">
                  <a:txBody>
                    <a:bodyPr/>
                    <a:lstStyle/>
                    <a:p>
                      <a:endParaRPr lang="ru-RU"/>
                    </a:p>
                  </a:txBody>
                  <a:tcPr/>
                </a:tc>
                <a:tc gridSpan="2">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План</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hMerge="1">
                  <a:txBody>
                    <a:bodyPr/>
                    <a:lstStyle/>
                    <a:p>
                      <a:endParaRPr lang="ru-RU"/>
                    </a:p>
                  </a:txBody>
                  <a:tcPr/>
                </a:tc>
                <a:tc gridSpan="2">
                  <a:txBody>
                    <a:bodyPr/>
                    <a:lstStyle/>
                    <a:p>
                      <a:pPr marL="0" marR="0" lvl="0" indent="0" algn="ctr" defTabSz="911952" rtl="0" eaLnBrk="1" fontAlgn="auto" latinLnBrk="0" hangingPunct="1">
                        <a:lnSpc>
                          <a:spcPct val="100000"/>
                        </a:lnSpc>
                        <a:spcBef>
                          <a:spcPts val="0"/>
                        </a:spcBef>
                        <a:spcAft>
                          <a:spcPts val="0"/>
                        </a:spcAft>
                        <a:buClrTx/>
                        <a:buSzTx/>
                        <a:buFontTx/>
                        <a:buNone/>
                        <a:tabLst/>
                        <a:defRPr/>
                      </a:pPr>
                      <a:r>
                        <a:rPr lang="ru-RU" sz="1200" b="1" i="0" dirty="0" smtClean="0">
                          <a:latin typeface="Times New Roman" panose="02020603050405020304" pitchFamily="18" charset="0"/>
                          <a:cs typeface="Times New Roman" panose="02020603050405020304" pitchFamily="18" charset="0"/>
                        </a:rPr>
                        <a:t>Факт</a:t>
                      </a:r>
                      <a:endParaRPr lang="ru-RU" sz="1200" b="1" i="0" dirty="0">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h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490095">
                <a:tc vMerge="1">
                  <a:txBody>
                    <a:bodyPr/>
                    <a:lstStyle/>
                    <a:p>
                      <a:pPr algn="ctr"/>
                      <a:endParaRPr lang="ru-RU" sz="800" b="0" i="1" dirty="0">
                        <a:solidFill>
                          <a:schemeClr val="tx1"/>
                        </a:solidFill>
                      </a:endParaRPr>
                    </a:p>
                  </a:txBody>
                  <a:tcPr>
                    <a:solidFill>
                      <a:schemeClr val="accent5">
                        <a:lumMod val="40000"/>
                        <a:lumOff val="60000"/>
                      </a:schemeClr>
                    </a:solidFill>
                  </a:tcPr>
                </a:tc>
                <a:tc>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Кол-во</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Сумма, руб.</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Кол-во</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a:txBody>
                    <a:bodyPr/>
                    <a:lstStyle/>
                    <a:p>
                      <a:pPr algn="ctr"/>
                      <a:r>
                        <a:rPr lang="ru-RU" sz="1200" b="1" i="0" dirty="0" smtClean="0">
                          <a:solidFill>
                            <a:schemeClr val="tx1"/>
                          </a:solidFill>
                          <a:latin typeface="Times New Roman" panose="02020603050405020304" pitchFamily="18" charset="0"/>
                          <a:cs typeface="Times New Roman" panose="02020603050405020304" pitchFamily="18" charset="0"/>
                        </a:rPr>
                        <a:t>Сумма, руб.</a:t>
                      </a:r>
                      <a:endParaRPr lang="ru-RU" sz="1200" b="1" i="0" dirty="0">
                        <a:solidFill>
                          <a:schemeClr val="tx1"/>
                        </a:solidFill>
                        <a:latin typeface="Times New Roman" panose="02020603050405020304" pitchFamily="18" charset="0"/>
                        <a:cs typeface="Times New Roman" panose="02020603050405020304" pitchFamily="18" charset="0"/>
                      </a:endParaRPr>
                    </a:p>
                  </a:txBody>
                  <a:tcPr marL="37800" marR="37800" marT="64008" marB="64008" anchor="ctr">
                    <a:solidFill>
                      <a:schemeClr val="accent5">
                        <a:lumMod val="40000"/>
                        <a:lumOff val="60000"/>
                      </a:schemeClr>
                    </a:solidFill>
                  </a:tcPr>
                </a:tc>
                <a:tc vMerge="1">
                  <a:txBody>
                    <a:bodyPr/>
                    <a:lstStyle/>
                    <a:p>
                      <a:pPr algn="ctr"/>
                      <a:endParaRPr lang="ru-RU" sz="800" b="0" i="1" dirty="0">
                        <a:solidFill>
                          <a:schemeClr val="tx1"/>
                        </a:solidFill>
                      </a:endParaRPr>
                    </a:p>
                  </a:txBody>
                  <a:tcPr>
                    <a:solidFill>
                      <a:schemeClr val="accent5">
                        <a:lumMod val="40000"/>
                        <a:lumOff val="60000"/>
                      </a:schemeClr>
                    </a:solidFill>
                  </a:tcPr>
                </a:tc>
                <a:tc vMerge="1">
                  <a:txBody>
                    <a:bodyPr/>
                    <a:lstStyle/>
                    <a:p>
                      <a:pPr algn="ctr"/>
                      <a:endParaRPr lang="ru-RU" sz="800" b="0" i="1" dirty="0">
                        <a:solidFill>
                          <a:schemeClr val="tx1"/>
                        </a:solidFill>
                      </a:endParaRPr>
                    </a:p>
                  </a:txBody>
                  <a:tcPr>
                    <a:solidFill>
                      <a:schemeClr val="accent5">
                        <a:lumMod val="40000"/>
                        <a:lumOff val="60000"/>
                      </a:schemeClr>
                    </a:solidFill>
                  </a:tcPr>
                </a:tc>
                <a:tc vMerge="1">
                  <a:txBody>
                    <a:bodyPr/>
                    <a:lstStyle/>
                    <a:p>
                      <a:pPr algn="ctr"/>
                      <a:endParaRPr lang="ru-RU" sz="800" b="0" i="1" dirty="0">
                        <a:solidFill>
                          <a:schemeClr val="tx1"/>
                        </a:solidFill>
                      </a:endParaRPr>
                    </a:p>
                  </a:txBody>
                  <a:tcPr>
                    <a:solidFill>
                      <a:schemeClr val="accent5">
                        <a:lumMod val="40000"/>
                        <a:lumOff val="60000"/>
                      </a:schemeClr>
                    </a:solidFill>
                  </a:tcPr>
                </a:tc>
                <a:tc vMerge="1">
                  <a:txBody>
                    <a:bodyPr/>
                    <a:lstStyle/>
                    <a:p>
                      <a:pPr algn="ctr"/>
                      <a:endParaRPr lang="ru-RU" sz="800" b="0" i="1" dirty="0">
                        <a:solidFill>
                          <a:schemeClr val="tx1"/>
                        </a:solidFill>
                      </a:endParaRPr>
                    </a:p>
                  </a:txBody>
                  <a:tcPr>
                    <a:solidFill>
                      <a:schemeClr val="accent5">
                        <a:lumMod val="40000"/>
                        <a:lumOff val="60000"/>
                      </a:schemeClr>
                    </a:solidFill>
                  </a:tcPr>
                </a:tc>
              </a:tr>
              <a:tr h="490095">
                <a:tc>
                  <a:txBody>
                    <a:bodyPr/>
                    <a:lstStyle/>
                    <a:p>
                      <a:pPr marL="0" algn="ctr" defTabSz="911952" rtl="0" eaLnBrk="1" latinLnBrk="0" hangingPunct="1"/>
                      <a:r>
                        <a:rPr lang="ru-RU" sz="1200" b="1" kern="1200" dirty="0" smtClean="0">
                          <a:solidFill>
                            <a:schemeClr val="dk1"/>
                          </a:solidFill>
                          <a:latin typeface="Times New Roman" panose="02020603050405020304" pitchFamily="18" charset="0"/>
                          <a:ea typeface="+mn-ea"/>
                          <a:cs typeface="Times New Roman" panose="02020603050405020304" pitchFamily="18" charset="0"/>
                        </a:rPr>
                        <a:t>Итого</a:t>
                      </a:r>
                      <a:endParaRPr lang="ru-RU" sz="1200" b="1" kern="1200" dirty="0">
                        <a:solidFill>
                          <a:schemeClr val="dk1"/>
                        </a:solidFill>
                        <a:latin typeface="Times New Roman" panose="02020603050405020304" pitchFamily="18" charset="0"/>
                        <a:ea typeface="+mn-ea"/>
                        <a:cs typeface="Times New Roman" panose="02020603050405020304" pitchFamily="18" charset="0"/>
                      </a:endParaRPr>
                    </a:p>
                  </a:txBody>
                  <a:tcPr marL="96012" marR="96012" marT="64008" marB="64008" anchor="ctr"/>
                </a:tc>
                <a:tc>
                  <a:txBody>
                    <a:bodyPr/>
                    <a:lstStyle/>
                    <a:p>
                      <a:pPr marL="0" algn="ctr" defTabSz="911952" rtl="0" eaLnBrk="1" latinLnBrk="0" hangingPunct="1"/>
                      <a:r>
                        <a:rPr lang="ru-RU" sz="1200" b="1" kern="1200" dirty="0" smtClean="0">
                          <a:solidFill>
                            <a:schemeClr val="dk1"/>
                          </a:solidFill>
                          <a:latin typeface="Times New Roman" panose="02020603050405020304" pitchFamily="18" charset="0"/>
                          <a:ea typeface="+mn-ea"/>
                          <a:cs typeface="Times New Roman" panose="02020603050405020304" pitchFamily="18" charset="0"/>
                        </a:rPr>
                        <a:t>103</a:t>
                      </a:r>
                      <a:endParaRPr lang="ru-RU" sz="1200" b="1" kern="1200" dirty="0">
                        <a:solidFill>
                          <a:schemeClr val="dk1"/>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marL="0" algn="ctr" defTabSz="911952" rtl="0" eaLnBrk="1" latinLnBrk="0" hangingPunct="1"/>
                      <a:r>
                        <a:rPr lang="ru-RU" sz="1200" b="1" kern="1200" dirty="0" smtClean="0">
                          <a:solidFill>
                            <a:schemeClr val="dk1"/>
                          </a:solidFill>
                          <a:latin typeface="Times New Roman" panose="02020603050405020304" pitchFamily="18" charset="0"/>
                          <a:ea typeface="+mn-ea"/>
                          <a:cs typeface="Times New Roman" panose="02020603050405020304" pitchFamily="18" charset="0"/>
                        </a:rPr>
                        <a:t>3 254 967 857,08</a:t>
                      </a:r>
                      <a:endParaRPr lang="ru-RU" sz="1200" b="1" kern="1200" dirty="0">
                        <a:solidFill>
                          <a:schemeClr val="dk1"/>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algn="ctr"/>
                      <a:r>
                        <a:rPr lang="ru-RU" sz="1200" b="1" dirty="0" smtClean="0">
                          <a:latin typeface="Times New Roman" panose="02020603050405020304" pitchFamily="18" charset="0"/>
                          <a:cs typeface="Times New Roman" panose="02020603050405020304" pitchFamily="18" charset="0"/>
                        </a:rPr>
                        <a:t>42</a:t>
                      </a:r>
                      <a:endParaRPr lang="ru-RU" sz="1200" b="1"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b="1" dirty="0" smtClean="0">
                          <a:latin typeface="Times New Roman" panose="02020603050405020304" pitchFamily="18" charset="0"/>
                          <a:cs typeface="Times New Roman" panose="02020603050405020304" pitchFamily="18" charset="0"/>
                        </a:rPr>
                        <a:t>905</a:t>
                      </a:r>
                      <a:r>
                        <a:rPr lang="ru-RU" sz="1200" b="1" baseline="0" dirty="0" smtClean="0">
                          <a:latin typeface="Times New Roman" panose="02020603050405020304" pitchFamily="18" charset="0"/>
                          <a:cs typeface="Times New Roman" panose="02020603050405020304" pitchFamily="18" charset="0"/>
                        </a:rPr>
                        <a:t> 131 568,98</a:t>
                      </a:r>
                      <a:endParaRPr lang="ru-RU" sz="1200" b="1"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b="1" dirty="0" smtClean="0">
                          <a:latin typeface="Times New Roman" panose="02020603050405020304" pitchFamily="18" charset="0"/>
                          <a:cs typeface="Times New Roman" panose="02020603050405020304" pitchFamily="18" charset="0"/>
                        </a:rPr>
                        <a:t>42</a:t>
                      </a:r>
                      <a:endParaRPr lang="ru-RU" sz="1200" b="1"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marL="0" algn="ctr" defTabSz="911952" rtl="0" eaLnBrk="1" fontAlgn="b" latinLnBrk="0" hangingPunct="1"/>
                      <a:r>
                        <a:rPr lang="ru-RU" sz="1200" b="1" kern="1200" dirty="0" smtClean="0">
                          <a:solidFill>
                            <a:schemeClr val="dk1"/>
                          </a:solidFill>
                          <a:latin typeface="Times New Roman" panose="02020603050405020304" pitchFamily="18" charset="0"/>
                          <a:ea typeface="+mn-ea"/>
                          <a:cs typeface="Times New Roman" panose="02020603050405020304" pitchFamily="18" charset="0"/>
                        </a:rPr>
                        <a:t>106 384 700,60</a:t>
                      </a:r>
                      <a:endParaRPr lang="ru-RU" sz="1200" b="1" kern="1200" dirty="0">
                        <a:solidFill>
                          <a:schemeClr val="dk1"/>
                        </a:solidFill>
                        <a:latin typeface="Times New Roman" panose="02020603050405020304" pitchFamily="18" charset="0"/>
                        <a:ea typeface="+mn-ea"/>
                        <a:cs typeface="Times New Roman" panose="02020603050405020304" pitchFamily="18" charset="0"/>
                      </a:endParaRPr>
                    </a:p>
                  </a:txBody>
                  <a:tcPr marL="0" marR="0" marT="13335" marB="0" anchor="ctr"/>
                </a:tc>
                <a:tc>
                  <a:txBody>
                    <a:bodyPr/>
                    <a:lstStyle/>
                    <a:p>
                      <a:pPr marL="0" algn="ctr" defTabSz="911952" rtl="0" eaLnBrk="1" fontAlgn="b" latinLnBrk="0" hangingPunct="1"/>
                      <a:r>
                        <a:rPr lang="ru-RU" sz="1200" b="1" kern="1200" dirty="0" smtClean="0">
                          <a:solidFill>
                            <a:schemeClr val="dk1"/>
                          </a:solidFill>
                          <a:latin typeface="Times New Roman" panose="02020603050405020304" pitchFamily="18" charset="0"/>
                          <a:ea typeface="+mn-ea"/>
                          <a:cs typeface="Times New Roman" panose="02020603050405020304" pitchFamily="18" charset="0"/>
                        </a:rPr>
                        <a:t>97 315 174,67</a:t>
                      </a:r>
                      <a:endParaRPr lang="ru-RU" sz="1200" b="1" kern="1200" dirty="0">
                        <a:solidFill>
                          <a:schemeClr val="dk1"/>
                        </a:solidFill>
                        <a:latin typeface="Times New Roman" panose="02020603050405020304" pitchFamily="18" charset="0"/>
                        <a:ea typeface="+mn-ea"/>
                        <a:cs typeface="Times New Roman" panose="02020603050405020304" pitchFamily="18" charset="0"/>
                      </a:endParaRPr>
                    </a:p>
                  </a:txBody>
                  <a:tcPr marL="0" marR="0" marT="13335" marB="0" anchor="ctr"/>
                </a:tc>
                <a:tc>
                  <a:txBody>
                    <a:bodyPr/>
                    <a:lstStyle/>
                    <a:p>
                      <a:pPr marL="0" algn="ctr" defTabSz="911952" rtl="0" eaLnBrk="1" latinLnBrk="0" hangingPunct="1"/>
                      <a:r>
                        <a:rPr lang="ru-RU" sz="1200" b="1" kern="1200" baseline="0" dirty="0" smtClean="0">
                          <a:solidFill>
                            <a:schemeClr val="dk1"/>
                          </a:solidFill>
                          <a:latin typeface="Times New Roman" panose="02020603050405020304" pitchFamily="18" charset="0"/>
                          <a:ea typeface="+mn-ea"/>
                          <a:cs typeface="Times New Roman" panose="02020603050405020304" pitchFamily="18" charset="0"/>
                        </a:rPr>
                        <a:t>9 069 525,93</a:t>
                      </a:r>
                      <a:endParaRPr lang="ru-RU" sz="1200" b="1" kern="1200" dirty="0">
                        <a:solidFill>
                          <a:schemeClr val="dk1"/>
                        </a:solidFill>
                        <a:latin typeface="Times New Roman" panose="02020603050405020304" pitchFamily="18" charset="0"/>
                        <a:ea typeface="+mn-ea"/>
                        <a:cs typeface="Times New Roman" panose="02020603050405020304" pitchFamily="18" charset="0"/>
                      </a:endParaRPr>
                    </a:p>
                  </a:txBody>
                  <a:tcPr marL="0" marR="0" marT="64008" marB="64008" anchor="ctr"/>
                </a:tc>
              </a:tr>
              <a:tr h="490095">
                <a:tc>
                  <a:txBody>
                    <a:bodyPr/>
                    <a:lstStyle/>
                    <a:p>
                      <a:pPr marL="0" algn="ctr" defTabSz="911952" rtl="0" eaLnBrk="1" latinLnBrk="0" hangingPunct="1"/>
                      <a:r>
                        <a:rPr lang="ru-RU" sz="1200" kern="1200" dirty="0" smtClean="0">
                          <a:solidFill>
                            <a:srgbClr val="FF0000"/>
                          </a:solidFill>
                          <a:latin typeface="Times New Roman" panose="02020603050405020304" pitchFamily="18" charset="0"/>
                          <a:ea typeface="+mn-ea"/>
                          <a:cs typeface="Times New Roman" panose="02020603050405020304" pitchFamily="18" charset="0"/>
                        </a:rPr>
                        <a:t>Субсидии на обеспечение деятельности Фонда капремонта </a:t>
                      </a:r>
                      <a:endParaRPr lang="ru-RU" sz="1200" kern="1200" dirty="0">
                        <a:solidFill>
                          <a:srgbClr val="FF0000"/>
                        </a:solidFill>
                        <a:latin typeface="Times New Roman" panose="02020603050405020304" pitchFamily="18" charset="0"/>
                        <a:ea typeface="+mn-ea"/>
                        <a:cs typeface="Times New Roman" panose="02020603050405020304" pitchFamily="18" charset="0"/>
                      </a:endParaRPr>
                    </a:p>
                  </a:txBody>
                  <a:tcPr marL="96012" marR="96012" marT="64008" marB="64008" anchor="ctr"/>
                </a:tc>
                <a:tc>
                  <a:txBody>
                    <a:bodyPr/>
                    <a:lstStyle/>
                    <a:p>
                      <a:pPr marL="0" algn="ctr" defTabSz="911952" rtl="0" eaLnBrk="1" latinLnBrk="0" hangingPunct="1"/>
                      <a:r>
                        <a:rPr lang="ru-RU" sz="1200" kern="1200" dirty="0" smtClean="0">
                          <a:solidFill>
                            <a:srgbClr val="FF0000"/>
                          </a:solidFill>
                          <a:latin typeface="Times New Roman" panose="02020603050405020304" pitchFamily="18" charset="0"/>
                          <a:ea typeface="+mn-ea"/>
                          <a:cs typeface="Times New Roman" panose="02020603050405020304" pitchFamily="18" charset="0"/>
                        </a:rPr>
                        <a:t>1</a:t>
                      </a:r>
                      <a:endParaRPr lang="ru-RU" sz="1200" kern="1200" dirty="0">
                        <a:solidFill>
                          <a:srgbClr val="FF0000"/>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marL="0" algn="ctr" defTabSz="911952" rtl="0" eaLnBrk="1" latinLnBrk="0" hangingPunct="1"/>
                      <a:r>
                        <a:rPr lang="ru-RU" sz="1200" kern="1200" dirty="0" smtClean="0">
                          <a:solidFill>
                            <a:srgbClr val="FF0000"/>
                          </a:solidFill>
                          <a:latin typeface="Times New Roman" panose="02020603050405020304" pitchFamily="18" charset="0"/>
                          <a:ea typeface="+mn-ea"/>
                          <a:cs typeface="Times New Roman" panose="02020603050405020304" pitchFamily="18" charset="0"/>
                        </a:rPr>
                        <a:t>25 990 416,00</a:t>
                      </a:r>
                      <a:endParaRPr lang="ru-RU" sz="1200" kern="1200" dirty="0">
                        <a:solidFill>
                          <a:srgbClr val="FF0000"/>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1</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25 990 416,00</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1</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15 842 808,78</a:t>
                      </a:r>
                    </a:p>
                  </a:txBody>
                  <a:tcPr marL="0" marR="0" marT="64008" marB="64008" anchor="ctr"/>
                </a:tc>
                <a:tc>
                  <a:txBody>
                    <a:bodyPr/>
                    <a:lstStyle/>
                    <a:p>
                      <a:pPr marL="0" marR="0" indent="0" algn="ctr" defTabSz="911952" rtl="0" eaLnBrk="1" fontAlgn="auto" latinLnBrk="0" hangingPunct="1">
                        <a:lnSpc>
                          <a:spcPct val="100000"/>
                        </a:lnSpc>
                        <a:spcBef>
                          <a:spcPts val="0"/>
                        </a:spcBef>
                        <a:spcAft>
                          <a:spcPts val="0"/>
                        </a:spcAft>
                        <a:buClrTx/>
                        <a:buSzTx/>
                        <a:buFontTx/>
                        <a:buNone/>
                        <a:tabLst/>
                        <a:defRPr/>
                      </a:pPr>
                      <a:r>
                        <a:rPr lang="ru-RU" sz="1200" dirty="0" smtClean="0">
                          <a:solidFill>
                            <a:srgbClr val="FF0000"/>
                          </a:solidFill>
                          <a:latin typeface="Times New Roman" panose="02020603050405020304" pitchFamily="18" charset="0"/>
                          <a:cs typeface="Times New Roman" panose="02020603050405020304" pitchFamily="18" charset="0"/>
                        </a:rPr>
                        <a:t>15 842 808,78</a:t>
                      </a: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0,00</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r>
              <a:tr h="675305">
                <a:tc>
                  <a:txBody>
                    <a:bodyPr/>
                    <a:lstStyle/>
                    <a:p>
                      <a:pPr marL="0" algn="ctr" defTabSz="911952" rtl="0" eaLnBrk="1" latinLnBrk="0" hangingPunct="1"/>
                      <a:r>
                        <a:rPr lang="ru-RU" sz="1200" kern="1200" dirty="0" smtClean="0">
                          <a:solidFill>
                            <a:srgbClr val="FF0000"/>
                          </a:solidFill>
                          <a:latin typeface="Times New Roman" panose="02020603050405020304" pitchFamily="18" charset="0"/>
                          <a:ea typeface="+mn-ea"/>
                          <a:cs typeface="Times New Roman" panose="02020603050405020304" pitchFamily="18" charset="0"/>
                        </a:rPr>
                        <a:t>Средства по контрактам (договорам), заключаемым Фондом капремонта </a:t>
                      </a:r>
                      <a:endParaRPr lang="ru-RU" sz="1200" kern="1200" dirty="0">
                        <a:solidFill>
                          <a:srgbClr val="FF0000"/>
                        </a:solidFill>
                        <a:latin typeface="Times New Roman" panose="02020603050405020304" pitchFamily="18" charset="0"/>
                        <a:ea typeface="+mn-ea"/>
                        <a:cs typeface="Times New Roman" panose="02020603050405020304" pitchFamily="18" charset="0"/>
                      </a:endParaRPr>
                    </a:p>
                  </a:txBody>
                  <a:tcPr marL="96012" marR="96012" marT="64008" marB="64008" anchor="ctr"/>
                </a:tc>
                <a:tc>
                  <a:txBody>
                    <a:bodyPr/>
                    <a:lstStyle/>
                    <a:p>
                      <a:pPr marL="0" algn="ctr" defTabSz="911952" rtl="0" eaLnBrk="1" latinLnBrk="0" hangingPunct="1"/>
                      <a:r>
                        <a:rPr lang="ru-RU" sz="1200" kern="1200" dirty="0" smtClean="0">
                          <a:solidFill>
                            <a:srgbClr val="FF0000"/>
                          </a:solidFill>
                          <a:latin typeface="Times New Roman" panose="02020603050405020304" pitchFamily="18" charset="0"/>
                          <a:ea typeface="+mn-ea"/>
                          <a:cs typeface="Times New Roman" panose="02020603050405020304" pitchFamily="18" charset="0"/>
                        </a:rPr>
                        <a:t>75</a:t>
                      </a:r>
                      <a:endParaRPr lang="ru-RU" sz="1200" kern="1200" dirty="0">
                        <a:solidFill>
                          <a:srgbClr val="FF0000"/>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marL="0" algn="ctr" defTabSz="911952" rtl="0" eaLnBrk="1" latinLnBrk="0" hangingPunct="1"/>
                      <a:r>
                        <a:rPr lang="ru-RU" sz="1200" kern="1200" dirty="0" smtClean="0">
                          <a:solidFill>
                            <a:srgbClr val="FF0000"/>
                          </a:solidFill>
                          <a:latin typeface="Times New Roman" panose="02020603050405020304" pitchFamily="18" charset="0"/>
                          <a:ea typeface="+mn-ea"/>
                          <a:cs typeface="Times New Roman" panose="02020603050405020304" pitchFamily="18" charset="0"/>
                        </a:rPr>
                        <a:t>145 034 243,16</a:t>
                      </a:r>
                      <a:endParaRPr lang="ru-RU" sz="1200" kern="1200" dirty="0">
                        <a:solidFill>
                          <a:srgbClr val="FF0000"/>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36</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98 374 300,32</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36</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34 988 757,21</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26 462 231,96</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solidFill>
                            <a:srgbClr val="FF0000"/>
                          </a:solidFill>
                          <a:latin typeface="Times New Roman" panose="02020603050405020304" pitchFamily="18" charset="0"/>
                          <a:cs typeface="Times New Roman" panose="02020603050405020304" pitchFamily="18" charset="0"/>
                        </a:rPr>
                        <a:t>8 526 525,25</a:t>
                      </a:r>
                      <a:endParaRPr lang="ru-RU" sz="1200" dirty="0">
                        <a:solidFill>
                          <a:srgbClr val="FF0000"/>
                        </a:solidFill>
                        <a:latin typeface="Times New Roman" panose="02020603050405020304" pitchFamily="18" charset="0"/>
                        <a:cs typeface="Times New Roman" panose="02020603050405020304" pitchFamily="18" charset="0"/>
                      </a:endParaRPr>
                    </a:p>
                  </a:txBody>
                  <a:tcPr marL="0" marR="0" marT="64008" marB="64008" anchor="ctr"/>
                </a:tc>
              </a:tr>
              <a:tr h="1045725">
                <a:tc>
                  <a:txBody>
                    <a:bodyPr/>
                    <a:lstStyle/>
                    <a:p>
                      <a:pPr marL="0" algn="ctr" defTabSz="911952" rtl="0" eaLnBrk="1" latinLnBrk="0" hangingPunct="1"/>
                      <a:r>
                        <a:rPr lang="ru-RU" sz="1200" kern="1200" dirty="0" smtClean="0">
                          <a:solidFill>
                            <a:schemeClr val="dk1"/>
                          </a:solidFill>
                          <a:latin typeface="Times New Roman" panose="02020603050405020304" pitchFamily="18" charset="0"/>
                          <a:ea typeface="+mn-ea"/>
                          <a:cs typeface="Times New Roman" panose="02020603050405020304" pitchFamily="18" charset="0"/>
                        </a:rPr>
                        <a:t>Авансовые  платежи по ГК (договорам), включенных в адресную инвестиционную программу, включая средства дорожного фонда</a:t>
                      </a:r>
                      <a:endParaRPr lang="ru-RU" sz="1200" kern="1200" dirty="0">
                        <a:solidFill>
                          <a:schemeClr val="dk1"/>
                        </a:solidFill>
                        <a:latin typeface="Times New Roman" panose="02020603050405020304" pitchFamily="18" charset="0"/>
                        <a:ea typeface="+mn-ea"/>
                        <a:cs typeface="Times New Roman" panose="02020603050405020304" pitchFamily="18" charset="0"/>
                      </a:endParaRPr>
                    </a:p>
                  </a:txBody>
                  <a:tcPr marL="96012" marR="96012" marT="64008" marB="64008" anchor="ctr"/>
                </a:tc>
                <a:tc>
                  <a:txBody>
                    <a:bodyPr/>
                    <a:lstStyle/>
                    <a:p>
                      <a:pPr marL="0" algn="ctr" defTabSz="911952" rtl="0" eaLnBrk="1" latinLnBrk="0" hangingPunct="1"/>
                      <a:r>
                        <a:rPr lang="ru-RU" sz="1200" kern="1200" dirty="0" smtClean="0">
                          <a:solidFill>
                            <a:schemeClr val="dk1"/>
                          </a:solidFill>
                          <a:latin typeface="Times New Roman" panose="02020603050405020304" pitchFamily="18" charset="0"/>
                          <a:ea typeface="+mn-ea"/>
                          <a:cs typeface="Times New Roman" panose="02020603050405020304" pitchFamily="18" charset="0"/>
                        </a:rPr>
                        <a:t>27</a:t>
                      </a:r>
                      <a:endParaRPr lang="ru-RU" sz="1200" kern="1200" dirty="0">
                        <a:solidFill>
                          <a:schemeClr val="dk1"/>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marL="0" algn="ctr" defTabSz="911952" rtl="0" eaLnBrk="1" latinLnBrk="0" hangingPunct="1"/>
                      <a:r>
                        <a:rPr lang="ru-RU" sz="1200" kern="1200" dirty="0" smtClean="0">
                          <a:solidFill>
                            <a:schemeClr val="dk1"/>
                          </a:solidFill>
                          <a:latin typeface="Times New Roman" panose="02020603050405020304" pitchFamily="18" charset="0"/>
                          <a:ea typeface="+mn-ea"/>
                          <a:cs typeface="Times New Roman" panose="02020603050405020304" pitchFamily="18" charset="0"/>
                        </a:rPr>
                        <a:t>3 083 943 197,92</a:t>
                      </a:r>
                    </a:p>
                    <a:p>
                      <a:pPr marL="0" algn="ctr" defTabSz="911952" rtl="0" eaLnBrk="1" latinLnBrk="0" hangingPunct="1"/>
                      <a:endParaRPr lang="ru-RU" sz="1200" kern="1200" dirty="0">
                        <a:solidFill>
                          <a:schemeClr val="dk1"/>
                        </a:solidFill>
                        <a:latin typeface="Times New Roman" panose="02020603050405020304" pitchFamily="18" charset="0"/>
                        <a:ea typeface="+mn-ea"/>
                        <a:cs typeface="Times New Roman" panose="02020603050405020304" pitchFamily="18" charset="0"/>
                      </a:endParaRPr>
                    </a:p>
                  </a:txBody>
                  <a:tcPr marL="0" marR="0" marT="64008" marB="64008" anchor="ctr"/>
                </a:tc>
                <a:tc>
                  <a:txBody>
                    <a:bodyPr/>
                    <a:lstStyle/>
                    <a:p>
                      <a:pPr algn="ctr"/>
                      <a:r>
                        <a:rPr lang="ru-RU" sz="1200" dirty="0" smtClean="0">
                          <a:latin typeface="Times New Roman" panose="02020603050405020304" pitchFamily="18" charset="0"/>
                          <a:cs typeface="Times New Roman" panose="02020603050405020304" pitchFamily="18" charset="0"/>
                        </a:rPr>
                        <a:t>5</a:t>
                      </a:r>
                      <a:endParaRPr lang="ru-RU" sz="1200"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latin typeface="Times New Roman" panose="02020603050405020304" pitchFamily="18" charset="0"/>
                          <a:cs typeface="Times New Roman" panose="02020603050405020304" pitchFamily="18" charset="0"/>
                        </a:rPr>
                        <a:t>780 766 852</a:t>
                      </a:r>
                      <a:r>
                        <a:rPr lang="ru-RU" sz="1200" baseline="0" dirty="0" smtClean="0">
                          <a:latin typeface="Times New Roman" panose="02020603050405020304" pitchFamily="18" charset="0"/>
                          <a:cs typeface="Times New Roman" panose="02020603050405020304" pitchFamily="18" charset="0"/>
                        </a:rPr>
                        <a:t>,66</a:t>
                      </a:r>
                      <a:endParaRPr lang="ru-RU" sz="1200"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latin typeface="Times New Roman" panose="02020603050405020304" pitchFamily="18" charset="0"/>
                          <a:cs typeface="Times New Roman" panose="02020603050405020304" pitchFamily="18" charset="0"/>
                        </a:rPr>
                        <a:t>5</a:t>
                      </a:r>
                      <a:endParaRPr lang="ru-RU" sz="1200"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latin typeface="Times New Roman" panose="02020603050405020304" pitchFamily="18" charset="0"/>
                          <a:cs typeface="Times New Roman" panose="02020603050405020304" pitchFamily="18" charset="0"/>
                        </a:rPr>
                        <a:t>55 553 134,61</a:t>
                      </a:r>
                      <a:endParaRPr lang="ru-RU" sz="1200"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latin typeface="Times New Roman" panose="02020603050405020304" pitchFamily="18" charset="0"/>
                          <a:cs typeface="Times New Roman" panose="02020603050405020304" pitchFamily="18" charset="0"/>
                        </a:rPr>
                        <a:t>55 010 133,93</a:t>
                      </a:r>
                      <a:endParaRPr lang="ru-RU" sz="1200" dirty="0">
                        <a:latin typeface="Times New Roman" panose="02020603050405020304" pitchFamily="18" charset="0"/>
                        <a:cs typeface="Times New Roman" panose="02020603050405020304" pitchFamily="18" charset="0"/>
                      </a:endParaRPr>
                    </a:p>
                  </a:txBody>
                  <a:tcPr marL="0" marR="0" marT="64008" marB="64008" anchor="ctr"/>
                </a:tc>
                <a:tc>
                  <a:txBody>
                    <a:bodyPr/>
                    <a:lstStyle/>
                    <a:p>
                      <a:pPr algn="ctr"/>
                      <a:r>
                        <a:rPr lang="ru-RU" sz="1200" dirty="0" smtClean="0">
                          <a:latin typeface="Times New Roman" panose="02020603050405020304" pitchFamily="18" charset="0"/>
                          <a:cs typeface="Times New Roman" panose="02020603050405020304" pitchFamily="18" charset="0"/>
                        </a:rPr>
                        <a:t>543 000,68</a:t>
                      </a:r>
                      <a:endParaRPr lang="ru-RU" sz="1200" dirty="0">
                        <a:latin typeface="Times New Roman" panose="02020603050405020304" pitchFamily="18" charset="0"/>
                        <a:cs typeface="Times New Roman" panose="02020603050405020304" pitchFamily="18" charset="0"/>
                      </a:endParaRPr>
                    </a:p>
                  </a:txBody>
                  <a:tcPr marL="0" marR="0" marT="64008" marB="64008" anchor="ctr"/>
                </a:tc>
              </a:tr>
            </a:tbl>
          </a:graphicData>
        </a:graphic>
      </p:graphicFrame>
      <p:sp>
        <p:nvSpPr>
          <p:cNvPr id="18" name="Номер слайда 1"/>
          <p:cNvSpPr txBox="1">
            <a:spLocks/>
          </p:cNvSpPr>
          <p:nvPr/>
        </p:nvSpPr>
        <p:spPr>
          <a:xfrm>
            <a:off x="9921243" y="9092012"/>
            <a:ext cx="2880360" cy="511175"/>
          </a:xfrm>
          <a:prstGeom prst="rect">
            <a:avLst/>
          </a:prstGeom>
        </p:spPr>
        <p:txBody>
          <a:bodyPr vert="horz" lIns="107802" tIns="53909" rIns="107802" bIns="53909"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6109" algn="l" rtl="0" fontAlgn="base">
              <a:spcBef>
                <a:spcPct val="0"/>
              </a:spcBef>
              <a:spcAft>
                <a:spcPct val="0"/>
              </a:spcAft>
              <a:defRPr kern="1200">
                <a:solidFill>
                  <a:schemeClr val="tx1"/>
                </a:solidFill>
                <a:latin typeface="Calibri" pitchFamily="34" charset="0"/>
                <a:ea typeface="+mn-ea"/>
                <a:cs typeface="Arial" charset="0"/>
              </a:defRPr>
            </a:lvl2pPr>
            <a:lvl3pPr marL="912227" algn="l" rtl="0" fontAlgn="base">
              <a:spcBef>
                <a:spcPct val="0"/>
              </a:spcBef>
              <a:spcAft>
                <a:spcPct val="0"/>
              </a:spcAft>
              <a:defRPr kern="1200">
                <a:solidFill>
                  <a:schemeClr val="tx1"/>
                </a:solidFill>
                <a:latin typeface="Calibri" pitchFamily="34" charset="0"/>
                <a:ea typeface="+mn-ea"/>
                <a:cs typeface="Arial" charset="0"/>
              </a:defRPr>
            </a:lvl3pPr>
            <a:lvl4pPr marL="1368329" algn="l" rtl="0" fontAlgn="base">
              <a:spcBef>
                <a:spcPct val="0"/>
              </a:spcBef>
              <a:spcAft>
                <a:spcPct val="0"/>
              </a:spcAft>
              <a:defRPr kern="1200">
                <a:solidFill>
                  <a:schemeClr val="tx1"/>
                </a:solidFill>
                <a:latin typeface="Calibri" pitchFamily="34" charset="0"/>
                <a:ea typeface="+mn-ea"/>
                <a:cs typeface="Arial" charset="0"/>
              </a:defRPr>
            </a:lvl4pPr>
            <a:lvl5pPr marL="1824446" algn="l" rtl="0" fontAlgn="base">
              <a:spcBef>
                <a:spcPct val="0"/>
              </a:spcBef>
              <a:spcAft>
                <a:spcPct val="0"/>
              </a:spcAft>
              <a:defRPr kern="1200">
                <a:solidFill>
                  <a:schemeClr val="tx1"/>
                </a:solidFill>
                <a:latin typeface="Calibri" pitchFamily="34" charset="0"/>
                <a:ea typeface="+mn-ea"/>
                <a:cs typeface="Arial" charset="0"/>
              </a:defRPr>
            </a:lvl5pPr>
            <a:lvl6pPr marL="2280545" algn="l" defTabSz="912227" rtl="0" eaLnBrk="1" latinLnBrk="0" hangingPunct="1">
              <a:defRPr kern="1200">
                <a:solidFill>
                  <a:schemeClr val="tx1"/>
                </a:solidFill>
                <a:latin typeface="Calibri" pitchFamily="34" charset="0"/>
                <a:ea typeface="+mn-ea"/>
                <a:cs typeface="Arial" charset="0"/>
              </a:defRPr>
            </a:lvl6pPr>
            <a:lvl7pPr marL="2736660" algn="l" defTabSz="912227" rtl="0" eaLnBrk="1" latinLnBrk="0" hangingPunct="1">
              <a:defRPr kern="1200">
                <a:solidFill>
                  <a:schemeClr val="tx1"/>
                </a:solidFill>
                <a:latin typeface="Calibri" pitchFamily="34" charset="0"/>
                <a:ea typeface="+mn-ea"/>
                <a:cs typeface="Arial" charset="0"/>
              </a:defRPr>
            </a:lvl7pPr>
            <a:lvl8pPr marL="3192777" algn="l" defTabSz="912227" rtl="0" eaLnBrk="1" latinLnBrk="0" hangingPunct="1">
              <a:defRPr kern="1200">
                <a:solidFill>
                  <a:schemeClr val="tx1"/>
                </a:solidFill>
                <a:latin typeface="Calibri" pitchFamily="34" charset="0"/>
                <a:ea typeface="+mn-ea"/>
                <a:cs typeface="Arial" charset="0"/>
              </a:defRPr>
            </a:lvl8pPr>
            <a:lvl9pPr marL="3648890" algn="l" defTabSz="912227" rtl="0" eaLnBrk="1" latinLnBrk="0" hangingPunct="1">
              <a:defRPr kern="1200">
                <a:solidFill>
                  <a:schemeClr val="tx1"/>
                </a:solidFill>
                <a:latin typeface="Calibri" pitchFamily="34" charset="0"/>
                <a:ea typeface="+mn-ea"/>
                <a:cs typeface="Arial" charset="0"/>
              </a:defRPr>
            </a:lvl9pPr>
          </a:lstStyle>
          <a:p>
            <a:pPr>
              <a:defRPr/>
            </a:pPr>
            <a:fld id="{B71FCD68-0AFD-4048-852E-53B764BC6EED}" type="slidenum">
              <a:rPr lang="ru-RU" sz="1400">
                <a:solidFill>
                  <a:prstClr val="black">
                    <a:tint val="75000"/>
                  </a:prstClr>
                </a:solidFill>
              </a:rPr>
              <a:pPr>
                <a:defRPr/>
              </a:pPr>
              <a:t>32</a:t>
            </a:fld>
            <a:endParaRPr lang="ru-RU" sz="1400" dirty="0">
              <a:solidFill>
                <a:prstClr val="black">
                  <a:tint val="75000"/>
                </a:prstClr>
              </a:solidFill>
            </a:endParaRPr>
          </a:p>
        </p:txBody>
      </p:sp>
    </p:spTree>
    <p:extLst>
      <p:ext uri="{BB962C8B-B14F-4D97-AF65-F5344CB8AC3E}">
        <p14:creationId xmlns:p14="http://schemas.microsoft.com/office/powerpoint/2010/main" val="2047609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467833" y="3181370"/>
            <a:ext cx="11940362" cy="2681124"/>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ИТОГИ </a:t>
            </a:r>
            <a:r>
              <a:rPr lang="ru-RU" sz="2800" b="1" dirty="0">
                <a:latin typeface="Times New Roman" panose="02020603050405020304" pitchFamily="18" charset="0"/>
                <a:cs typeface="Times New Roman" panose="02020603050405020304" pitchFamily="18" charset="0"/>
              </a:rPr>
              <a:t>КАЗНАЧЕЙСКОГО </a:t>
            </a:r>
            <a:r>
              <a:rPr lang="ru-RU" sz="2800" b="1" dirty="0">
                <a:latin typeface="Times New Roman" panose="02020603050405020304" pitchFamily="18" charset="0"/>
                <a:cs typeface="Times New Roman" panose="02020603050405020304" pitchFamily="18" charset="0"/>
              </a:rPr>
              <a:t>СОПРОВОЖДЕНИЯ </a:t>
            </a:r>
          </a:p>
          <a:p>
            <a:pPr algn="ctr">
              <a:lnSpc>
                <a:spcPct val="150000"/>
              </a:lnSpc>
            </a:pPr>
            <a:r>
              <a:rPr lang="ru-RU" sz="2800" b="1" dirty="0">
                <a:latin typeface="Times New Roman" panose="02020603050405020304" pitchFamily="18" charset="0"/>
                <a:cs typeface="Times New Roman" panose="02020603050405020304" pitchFamily="18" charset="0"/>
              </a:rPr>
              <a:t>ЦЕЛЕВЫХ </a:t>
            </a:r>
            <a:r>
              <a:rPr lang="ru-RU" sz="2800" b="1" dirty="0">
                <a:latin typeface="Times New Roman" panose="02020603050405020304" pitchFamily="18" charset="0"/>
                <a:cs typeface="Times New Roman" panose="02020603050405020304" pitchFamily="18" charset="0"/>
              </a:rPr>
              <a:t>СРЕДСТВ </a:t>
            </a:r>
            <a:endParaRPr lang="ru-RU" sz="2800" b="1" dirty="0">
              <a:latin typeface="Times New Roman" panose="02020603050405020304" pitchFamily="18" charset="0"/>
              <a:cs typeface="Times New Roman" panose="02020603050405020304" pitchFamily="18" charset="0"/>
            </a:endParaRPr>
          </a:p>
          <a:p>
            <a:pPr algn="ctr">
              <a:lnSpc>
                <a:spcPct val="150000"/>
              </a:lnSpc>
            </a:pPr>
            <a:r>
              <a:rPr lang="ru-RU" sz="2800" b="1" dirty="0">
                <a:latin typeface="Times New Roman" panose="02020603050405020304" pitchFamily="18" charset="0"/>
                <a:cs typeface="Times New Roman" panose="02020603050405020304" pitchFamily="18" charset="0"/>
              </a:rPr>
              <a:t>(РАСПОРЯЖЕНИЕ ПРАВИТЕЛЬСТВА </a:t>
            </a:r>
            <a:r>
              <a:rPr lang="ru-RU" sz="2800" b="1" dirty="0">
                <a:latin typeface="Times New Roman" panose="02020603050405020304" pitchFamily="18" charset="0"/>
                <a:cs typeface="Times New Roman" panose="02020603050405020304" pitchFamily="18" charset="0"/>
              </a:rPr>
              <a:t>РОССИЙСКОЙ ФЕДЕРАЦИИ </a:t>
            </a:r>
            <a:r>
              <a:rPr lang="ru-RU" sz="2800" b="1" dirty="0">
                <a:latin typeface="Times New Roman" panose="02020603050405020304" pitchFamily="18" charset="0"/>
                <a:cs typeface="Times New Roman" panose="02020603050405020304" pitchFamily="18" charset="0"/>
              </a:rPr>
              <a:t>ОТ 14 ИЮЛЯ 2017 Г. № </a:t>
            </a:r>
            <a:r>
              <a:rPr lang="ru-RU" sz="2800" b="1" dirty="0">
                <a:latin typeface="Times New Roman" panose="02020603050405020304" pitchFamily="18" charset="0"/>
                <a:cs typeface="Times New Roman" panose="02020603050405020304" pitchFamily="18" charset="0"/>
              </a:rPr>
              <a:t>1502-Р)</a:t>
            </a: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33</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7" y="141332"/>
            <a:ext cx="4982978"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77939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bwMode="auto">
          <a:xfrm>
            <a:off x="156451" y="2194768"/>
            <a:ext cx="5678114" cy="7119354"/>
          </a:xfrm>
          <a:prstGeom prst="rect">
            <a:avLst/>
          </a:prstGeom>
          <a:solidFill>
            <a:schemeClr val="accent1">
              <a:lumMod val="20000"/>
              <a:lumOff val="80000"/>
              <a:alpha val="52000"/>
            </a:schemeClr>
          </a:solidFill>
          <a:ln>
            <a:noFill/>
          </a:ln>
          <a:effectLst>
            <a:glow rad="1016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nchorCtr="0"/>
          <a:lstStyle/>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dirty="0">
              <a:solidFill>
                <a:srgbClr val="E7E6E6">
                  <a:lumMod val="25000"/>
                </a:srgbClr>
              </a:solidFill>
            </a:endParaRPr>
          </a:p>
          <a:p>
            <a:pPr algn="ctr"/>
            <a:endParaRPr lang="ru-RU" sz="1600"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endParaRPr lang="ru-RU" sz="1600" b="1" dirty="0">
              <a:solidFill>
                <a:srgbClr val="E7E6E6">
                  <a:lumMod val="25000"/>
                </a:srgbClr>
              </a:solidFill>
            </a:endParaRPr>
          </a:p>
          <a:p>
            <a:pPr algn="ctr"/>
            <a:r>
              <a:rPr lang="ru-RU" sz="1600" b="1" i="1" dirty="0">
                <a:solidFill>
                  <a:schemeClr val="tx1"/>
                </a:solidFill>
              </a:rPr>
              <a:t>Соглашение от 29 марта 2017 г. № 022-11-001</a:t>
            </a:r>
            <a:r>
              <a:rPr lang="ru-RU" sz="1600" i="1" dirty="0">
                <a:solidFill>
                  <a:schemeClr val="tx1"/>
                </a:solidFill>
              </a:rPr>
              <a:t> </a:t>
            </a:r>
            <a:br>
              <a:rPr lang="ru-RU" sz="1600" i="1" dirty="0">
                <a:solidFill>
                  <a:schemeClr val="tx1"/>
                </a:solidFill>
              </a:rPr>
            </a:br>
            <a:r>
              <a:rPr lang="ru-RU" sz="1600" i="1" dirty="0">
                <a:solidFill>
                  <a:schemeClr val="tx1"/>
                </a:solidFill>
              </a:rPr>
              <a:t>«О предоставлении из федерального бюджета субсидии юридическому лицу (за исключением государственного учреждения), индивидуальному предпринимателю, физическому лицу – производителю товаров, работ, </a:t>
            </a:r>
            <a:br>
              <a:rPr lang="ru-RU" sz="1600" i="1" dirty="0">
                <a:solidFill>
                  <a:schemeClr val="tx1"/>
                </a:solidFill>
              </a:rPr>
            </a:br>
            <a:r>
              <a:rPr lang="ru-RU" sz="1600" i="1" dirty="0">
                <a:solidFill>
                  <a:schemeClr val="tx1"/>
                </a:solidFill>
              </a:rPr>
              <a:t>услуг на финансовое обеспечение затрат в связи </a:t>
            </a:r>
            <a:br>
              <a:rPr lang="ru-RU" sz="1600" i="1" dirty="0">
                <a:solidFill>
                  <a:schemeClr val="tx1"/>
                </a:solidFill>
              </a:rPr>
            </a:br>
            <a:r>
              <a:rPr lang="ru-RU" sz="1600" i="1" dirty="0">
                <a:solidFill>
                  <a:schemeClr val="tx1"/>
                </a:solidFill>
              </a:rPr>
              <a:t>с производством (реализацией) товаров (за исключением подакцизных товаров, кроме автомобилей </a:t>
            </a:r>
            <a:r>
              <a:rPr lang="ru-RU" sz="1600" i="1" dirty="0">
                <a:solidFill>
                  <a:schemeClr val="tx1"/>
                </a:solidFill>
              </a:rPr>
              <a:t>легковых и </a:t>
            </a:r>
            <a:r>
              <a:rPr lang="ru-RU" sz="1600" i="1" dirty="0">
                <a:solidFill>
                  <a:schemeClr val="tx1"/>
                </a:solidFill>
              </a:rPr>
              <a:t>мотоциклов, винодельческих продуктов, произведенных из выращенного на территории Российской Федерации винограда), выполнением работ, оказанием услуг» </a:t>
            </a:r>
            <a:br>
              <a:rPr lang="ru-RU" sz="1600" i="1" dirty="0">
                <a:solidFill>
                  <a:schemeClr val="tx1"/>
                </a:solidFill>
              </a:rPr>
            </a:br>
            <a:r>
              <a:rPr lang="ru-RU" sz="1600" b="1" i="1" dirty="0">
                <a:solidFill>
                  <a:schemeClr val="tx1"/>
                </a:solidFill>
              </a:rPr>
              <a:t>с АО «</a:t>
            </a:r>
            <a:r>
              <a:rPr lang="ru-RU" sz="1600" b="1" i="1" dirty="0" err="1">
                <a:solidFill>
                  <a:schemeClr val="tx1"/>
                </a:solidFill>
              </a:rPr>
              <a:t>Читатехэнерго</a:t>
            </a:r>
            <a:r>
              <a:rPr lang="ru-RU" sz="1600" b="1" i="1" dirty="0">
                <a:solidFill>
                  <a:schemeClr val="tx1"/>
                </a:solidFill>
              </a:rPr>
              <a:t>».</a:t>
            </a:r>
          </a:p>
          <a:p>
            <a:pPr algn="ctr"/>
            <a:endParaRPr lang="ru-RU" sz="1200" b="1" i="1" dirty="0">
              <a:solidFill>
                <a:srgbClr val="E7E6E6">
                  <a:lumMod val="25000"/>
                </a:srgbClr>
              </a:solidFill>
            </a:endParaRPr>
          </a:p>
          <a:p>
            <a:pPr algn="ctr"/>
            <a:r>
              <a:rPr lang="ru-RU" sz="1600" b="1" i="1" dirty="0">
                <a:solidFill>
                  <a:srgbClr val="E7E6E6">
                    <a:lumMod val="25000"/>
                  </a:srgbClr>
                </a:solidFill>
              </a:rPr>
              <a:t>Сумма соглашения 123 700 000,00 руб. </a:t>
            </a:r>
          </a:p>
          <a:p>
            <a:pPr algn="ctr"/>
            <a:r>
              <a:rPr lang="ru-RU" sz="1600" b="1" i="1" dirty="0">
                <a:solidFill>
                  <a:srgbClr val="C00000"/>
                </a:solidFill>
              </a:rPr>
              <a:t>Соглашение исполнено на сумму 105 221 494,95 руб. (85,06 %) Экономия - 18 478 505,05 руб. (14,94 %)</a:t>
            </a: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821" t="26150" r="73868" b="35267"/>
          <a:stretch/>
        </p:blipFill>
        <p:spPr bwMode="auto">
          <a:xfrm>
            <a:off x="3941252" y="2194769"/>
            <a:ext cx="1877416" cy="1995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45342" y="281661"/>
            <a:ext cx="12485583" cy="1032223"/>
          </a:xfrm>
          <a:prstGeom prst="rect">
            <a:avLst/>
          </a:prstGeom>
          <a:noFill/>
        </p:spPr>
        <p:txBody>
          <a:bodyPr wrap="square" lIns="107834" tIns="53920" rIns="107834" bIns="53920">
            <a:spAutoFit/>
          </a:bodyPr>
          <a:lstStyle/>
          <a:p>
            <a:pPr algn="ctr" eaLnBrk="0" hangingPunct="0">
              <a:defRPr/>
            </a:pPr>
            <a:r>
              <a:rPr lang="ru-RU"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КАЗНАЧЕЙСКОЕ СОПРОВОЖДЕНИЕ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СУБСИДИЙ </a:t>
            </a:r>
          </a:p>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ДЛЯ РЕАЛИЗАЦИИ МЕРОПРИЯТИЙ НА ТЕРРИТОРИИ РЕСПУБЛИКИ КРЫМ,</a:t>
            </a:r>
          </a:p>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 СВЯЗАННЫХ С ОБЕСПЕЧЕНИЕМ КАНАЛАМИ СВЯЗИ РЕСПУБЛИКИ КРЫМ</a:t>
            </a:r>
            <a:endPar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endParaRPr>
          </a:p>
        </p:txBody>
      </p:sp>
      <p:sp>
        <p:nvSpPr>
          <p:cNvPr id="3" name="Номер слайда 2"/>
          <p:cNvSpPr>
            <a:spLocks noGrp="1"/>
          </p:cNvSpPr>
          <p:nvPr>
            <p:ph type="sldNum" sz="quarter" idx="12"/>
          </p:nvPr>
        </p:nvSpPr>
        <p:spPr>
          <a:xfrm>
            <a:off x="9921243" y="9085661"/>
            <a:ext cx="2880360" cy="511175"/>
          </a:xfrm>
        </p:spPr>
        <p:txBody>
          <a:bodyPr/>
          <a:lstStyle/>
          <a:p>
            <a:pPr>
              <a:defRPr/>
            </a:pPr>
            <a:r>
              <a:rPr lang="ru-RU" dirty="0" smtClean="0">
                <a:solidFill>
                  <a:prstClr val="black">
                    <a:tint val="75000"/>
                  </a:prstClr>
                </a:solidFill>
              </a:rPr>
              <a:t>34</a:t>
            </a:r>
            <a:endParaRPr lang="ru-RU" dirty="0">
              <a:solidFill>
                <a:prstClr val="black">
                  <a:tint val="75000"/>
                </a:prstClr>
              </a:solidFill>
            </a:endParaRPr>
          </a:p>
        </p:txBody>
      </p:sp>
      <p:sp>
        <p:nvSpPr>
          <p:cNvPr id="8" name="Прямоугольник 7"/>
          <p:cNvSpPr/>
          <p:nvPr/>
        </p:nvSpPr>
        <p:spPr>
          <a:xfrm>
            <a:off x="145339" y="1426778"/>
            <a:ext cx="12481414" cy="506548"/>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ru-RU" sz="2000" i="1"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 от 14.07.2017 № 1502-р </a:t>
            </a:r>
          </a:p>
        </p:txBody>
      </p:sp>
      <p:sp>
        <p:nvSpPr>
          <p:cNvPr id="7" name="Загнутый угол 6"/>
          <p:cNvSpPr/>
          <p:nvPr/>
        </p:nvSpPr>
        <p:spPr>
          <a:xfrm>
            <a:off x="5945916" y="7485322"/>
            <a:ext cx="6676184" cy="1828798"/>
          </a:xfrm>
          <a:prstGeom prst="foldedCorner">
            <a:avLst/>
          </a:prstGeom>
          <a:noFill/>
          <a:ln>
            <a:no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pPr algn="ctr"/>
            <a:endParaRPr lang="ru-RU" altLang="ru-RU" sz="1600" b="1" dirty="0">
              <a:solidFill>
                <a:prstClr val="black">
                  <a:lumMod val="95000"/>
                  <a:lumOff val="5000"/>
                </a:prstClr>
              </a:solidFill>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ОСОБЕННОСТИ</a:t>
            </a:r>
            <a:endPar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КАЗНАЧЕЙСКОГО </a:t>
            </a: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СОПРОВОЖДЕНИЯ</a:t>
            </a:r>
          </a:p>
          <a:p>
            <a:pPr algn="ctr"/>
            <a:endPar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endParaRPr>
          </a:p>
          <a:p>
            <a:pPr algn="ct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раскрытие </a:t>
            </a: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структуры цены </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государственного контракта</a:t>
            </a:r>
          </a:p>
          <a:p>
            <a:pPr algn="ct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ведение </a:t>
            </a: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раздельного учета </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результатов финансово-хозяйственной деятельности,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проверка фактов </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поставки товаров (выполнения работ, оказания услуг) с использованием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фото-и видеотехники</a:t>
            </a:r>
          </a:p>
        </p:txBody>
      </p:sp>
      <p:cxnSp>
        <p:nvCxnSpPr>
          <p:cNvPr id="15" name="Прямая соединительная линия 14"/>
          <p:cNvCxnSpPr/>
          <p:nvPr/>
        </p:nvCxnSpPr>
        <p:spPr>
          <a:xfrm>
            <a:off x="7205185" y="8042285"/>
            <a:ext cx="4171655"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912612" y="3804386"/>
            <a:ext cx="1934690" cy="385892"/>
          </a:xfrm>
          <a:prstGeom prst="rect">
            <a:avLst/>
          </a:prstGeom>
          <a:noFill/>
        </p:spPr>
        <p:txBody>
          <a:bodyPr wrap="square" lIns="107834" tIns="53920" rIns="107834" bIns="53920" rtlCol="0">
            <a:spAutoFit/>
          </a:bodyPr>
          <a:lstStyle/>
          <a:p>
            <a:r>
              <a:rPr lang="ru-RU" b="1" dirty="0" smtClean="0">
                <a:solidFill>
                  <a:srgbClr val="0070C0"/>
                </a:solidFill>
              </a:rPr>
              <a:t>   </a:t>
            </a:r>
            <a:r>
              <a:rPr lang="ru-RU" b="1" dirty="0" err="1" smtClean="0">
                <a:solidFill>
                  <a:srgbClr val="0070C0"/>
                </a:solidFill>
              </a:rPr>
              <a:t>Читатехэнерго</a:t>
            </a:r>
            <a:endParaRPr lang="ru-RU" b="1" dirty="0">
              <a:solidFill>
                <a:srgbClr val="0070C0"/>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63" t="14040" r="35178" b="17989"/>
          <a:stretch/>
        </p:blipFill>
        <p:spPr bwMode="auto">
          <a:xfrm>
            <a:off x="234614" y="2194766"/>
            <a:ext cx="2154544" cy="1886097"/>
          </a:xfrm>
          <a:prstGeom prst="rect">
            <a:avLst/>
          </a:prstGeom>
          <a:solidFill>
            <a:schemeClr val="bg1"/>
          </a:solidFill>
          <a:ln>
            <a:noFill/>
          </a:ln>
          <a:extLst/>
        </p:spPr>
      </p:pic>
      <p:pic>
        <p:nvPicPr>
          <p:cNvPr id="13" name="Рисунок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1126" y="2194769"/>
            <a:ext cx="1784264" cy="1995528"/>
          </a:xfrm>
          <a:prstGeom prst="rect">
            <a:avLst/>
          </a:prstGeom>
          <a:solidFill>
            <a:schemeClr val="bg1">
              <a:lumMod val="95000"/>
            </a:schemeClr>
          </a:solidFill>
        </p:spPr>
      </p:pic>
      <p:sp>
        <p:nvSpPr>
          <p:cNvPr id="14" name="Прямоугольник 13"/>
          <p:cNvSpPr/>
          <p:nvPr/>
        </p:nvSpPr>
        <p:spPr>
          <a:xfrm>
            <a:off x="234614" y="3403700"/>
            <a:ext cx="1926515" cy="7865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4910" rtlCol="0" anchor="ctr"/>
          <a:lstStyle/>
          <a:p>
            <a:pPr algn="ctr"/>
            <a:endParaRPr lang="ru-RU" b="1" dirty="0">
              <a:solidFill>
                <a:srgbClr val="44546A">
                  <a:lumMod val="75000"/>
                </a:srgbClr>
              </a:solidFill>
            </a:endParaRPr>
          </a:p>
        </p:txBody>
      </p:sp>
      <p:sp>
        <p:nvSpPr>
          <p:cNvPr id="5" name="Прямоугольник 4"/>
          <p:cNvSpPr/>
          <p:nvPr/>
        </p:nvSpPr>
        <p:spPr>
          <a:xfrm>
            <a:off x="218711" y="3403705"/>
            <a:ext cx="1992656" cy="603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4910" rtlCol="0" anchor="ctr"/>
          <a:lstStyle/>
          <a:p>
            <a:pPr algn="ctr"/>
            <a:endParaRPr lang="ru-RU" sz="1400" b="1" dirty="0">
              <a:solidFill>
                <a:srgbClr val="5B9BD5">
                  <a:lumMod val="75000"/>
                </a:srgbClr>
              </a:solidFill>
            </a:endParaRPr>
          </a:p>
          <a:p>
            <a:pPr algn="ctr"/>
            <a:r>
              <a:rPr lang="ru-RU" sz="1400" b="1" dirty="0">
                <a:solidFill>
                  <a:srgbClr val="5B9BD5">
                    <a:lumMod val="75000"/>
                  </a:srgbClr>
                </a:solidFill>
              </a:rPr>
              <a:t>Министерство </a:t>
            </a:r>
            <a:r>
              <a:rPr lang="ru-RU" sz="1400" b="1" dirty="0">
                <a:solidFill>
                  <a:srgbClr val="5B9BD5">
                    <a:lumMod val="75000"/>
                  </a:srgbClr>
                </a:solidFill>
              </a:rPr>
              <a:t>энергетики Российской Федерации</a:t>
            </a:r>
          </a:p>
        </p:txBody>
      </p:sp>
      <p:graphicFrame>
        <p:nvGraphicFramePr>
          <p:cNvPr id="16" name="Таблица 15"/>
          <p:cNvGraphicFramePr>
            <a:graphicFrameLocks noGrp="1"/>
          </p:cNvGraphicFramePr>
          <p:nvPr>
            <p:extLst>
              <p:ext uri="{D42A27DB-BD31-4B8C-83A1-F6EECF244321}">
                <p14:modId xmlns:p14="http://schemas.microsoft.com/office/powerpoint/2010/main" val="3073646307"/>
              </p:ext>
            </p:extLst>
          </p:nvPr>
        </p:nvGraphicFramePr>
        <p:xfrm>
          <a:off x="5940337" y="2166090"/>
          <a:ext cx="6687349" cy="5268030"/>
        </p:xfrm>
        <a:graphic>
          <a:graphicData uri="http://schemas.openxmlformats.org/drawingml/2006/table">
            <a:tbl>
              <a:tblPr>
                <a:effectLst>
                  <a:outerShdw blurRad="114300" dist="38100" dir="3000000" algn="tl" rotWithShape="0">
                    <a:prstClr val="black">
                      <a:alpha val="40000"/>
                    </a:prstClr>
                  </a:outerShdw>
                </a:effectLst>
              </a:tblPr>
              <a:tblGrid>
                <a:gridCol w="1362031"/>
                <a:gridCol w="1670876"/>
                <a:gridCol w="3654442"/>
              </a:tblGrid>
              <a:tr h="614233">
                <a:tc rowSpan="7">
                  <a:txBody>
                    <a:bodyPr/>
                    <a:lstStyle/>
                    <a:p>
                      <a:pPr algn="l" fontAlgn="ctr"/>
                      <a:r>
                        <a:rPr lang="ru-RU" sz="1300" b="1" i="0" u="none" strike="noStrike" dirty="0" smtClean="0">
                          <a:solidFill>
                            <a:schemeClr val="accent5">
                              <a:lumMod val="50000"/>
                            </a:schemeClr>
                          </a:solidFill>
                          <a:effectLst/>
                          <a:latin typeface="Times New Roman"/>
                        </a:rPr>
                        <a:t>ЭКОНОМИЯ</a:t>
                      </a:r>
                    </a:p>
                    <a:p>
                      <a:pPr algn="l" fontAlgn="ctr"/>
                      <a:r>
                        <a:rPr lang="ru-RU" sz="1300" b="1" i="0" u="none" strike="noStrike" dirty="0" smtClean="0">
                          <a:solidFill>
                            <a:srgbClr val="C00000"/>
                          </a:solidFill>
                          <a:effectLst/>
                          <a:latin typeface="Times New Roman"/>
                        </a:rPr>
                        <a:t>18 478 505,05</a:t>
                      </a:r>
                    </a:p>
                    <a:p>
                      <a:pPr algn="l" fontAlgn="ctr"/>
                      <a:r>
                        <a:rPr lang="ru-RU" sz="1300" b="1" i="0" u="none" strike="noStrike" dirty="0" smtClean="0">
                          <a:solidFill>
                            <a:schemeClr val="accent5">
                              <a:lumMod val="50000"/>
                            </a:schemeClr>
                          </a:solidFill>
                          <a:effectLst/>
                          <a:latin typeface="Times New Roman"/>
                        </a:rPr>
                        <a:t>млн.</a:t>
                      </a:r>
                      <a:r>
                        <a:rPr lang="ru-RU" sz="1300" b="1" i="0" u="none" strike="noStrike" baseline="0" dirty="0" smtClean="0">
                          <a:solidFill>
                            <a:schemeClr val="accent5">
                              <a:lumMod val="50000"/>
                            </a:schemeClr>
                          </a:solidFill>
                          <a:effectLst/>
                          <a:latin typeface="Times New Roman"/>
                        </a:rPr>
                        <a:t> руб.</a:t>
                      </a:r>
                      <a:r>
                        <a:rPr lang="ru-RU" sz="1300" b="1" i="0" u="none" strike="noStrike" dirty="0" smtClean="0">
                          <a:solidFill>
                            <a:schemeClr val="accent5">
                              <a:lumMod val="50000"/>
                            </a:schemeClr>
                          </a:solidFill>
                          <a:effectLst/>
                          <a:latin typeface="Times New Roman"/>
                        </a:rPr>
                        <a:t> </a:t>
                      </a:r>
                      <a:endParaRPr lang="ru-RU" sz="1300" b="1" i="0" u="none" strike="noStrike" dirty="0">
                        <a:solidFill>
                          <a:schemeClr val="accent5">
                            <a:lumMod val="50000"/>
                          </a:schemeClr>
                        </a:solidFill>
                        <a:effectLst/>
                        <a:latin typeface="Times New Roman"/>
                      </a:endParaRPr>
                    </a:p>
                  </a:txBody>
                  <a:tcPr marL="37800" marR="37800" marT="50400" marB="504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8EE"/>
                    </a:solidFill>
                  </a:tcPr>
                </a:tc>
                <a:tc>
                  <a:txBody>
                    <a:bodyPr/>
                    <a:lstStyle/>
                    <a:p>
                      <a:pPr algn="ctr"/>
                      <a:r>
                        <a:rPr lang="ru-RU" sz="1400" b="1" i="0" u="none" strike="noStrike" kern="1200" dirty="0" smtClean="0">
                          <a:solidFill>
                            <a:srgbClr val="C00000"/>
                          </a:solidFill>
                          <a:effectLst/>
                          <a:latin typeface="Times New Roman"/>
                          <a:ea typeface="+mn-ea"/>
                          <a:cs typeface="+mn-cs"/>
                        </a:rPr>
                        <a:t>3 071 000,00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снижена </a:t>
                      </a:r>
                      <a:r>
                        <a:rPr lang="ru-RU" sz="1400" b="0" i="0" u="none" strike="noStrike" kern="1200" dirty="0" smtClean="0">
                          <a:solidFill>
                            <a:srgbClr val="FF0000"/>
                          </a:solidFill>
                          <a:effectLst/>
                          <a:latin typeface="Times New Roman"/>
                          <a:ea typeface="+mn-ea"/>
                          <a:cs typeface="+mn-cs"/>
                        </a:rPr>
                        <a:t>сметная стоимость </a:t>
                      </a:r>
                      <a:r>
                        <a:rPr lang="ru-RU" sz="1400" b="0" i="0" u="none" strike="noStrike" kern="1200" dirty="0" smtClean="0">
                          <a:solidFill>
                            <a:srgbClr val="FF0000"/>
                          </a:solidFill>
                          <a:effectLst/>
                          <a:latin typeface="Times New Roman"/>
                          <a:ea typeface="+mn-ea"/>
                          <a:cs typeface="+mn-cs"/>
                        </a:rPr>
                        <a:t>строительства по</a:t>
                      </a:r>
                      <a:r>
                        <a:rPr lang="ru-RU" sz="1400" b="0" i="0" u="none" strike="noStrike" kern="1200" baseline="0" dirty="0" smtClean="0">
                          <a:solidFill>
                            <a:srgbClr val="FF0000"/>
                          </a:solidFill>
                          <a:effectLst/>
                          <a:latin typeface="Times New Roman"/>
                          <a:ea typeface="+mn-ea"/>
                          <a:cs typeface="+mn-cs"/>
                        </a:rPr>
                        <a:t> инициативе получателя субсидии</a:t>
                      </a:r>
                      <a:endParaRPr lang="ru-RU" sz="1400" b="0"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r h="818978">
                <a:tc vMerge="1">
                  <a:txBody>
                    <a:bodyPr/>
                    <a:lstStyle/>
                    <a:p>
                      <a:pPr algn="ctr" fontAlgn="b"/>
                      <a:endParaRPr lang="ru-RU" sz="1200" b="1" i="0" u="none" strike="noStrike" kern="1200" dirty="0">
                        <a:solidFill>
                          <a:schemeClr val="accent1">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ru-RU" sz="1400" b="1" i="0" u="none" strike="noStrike" kern="1200" dirty="0" smtClean="0">
                          <a:solidFill>
                            <a:srgbClr val="C00000"/>
                          </a:solidFill>
                          <a:effectLst/>
                          <a:latin typeface="Times New Roman"/>
                          <a:ea typeface="+mn-ea"/>
                          <a:cs typeface="+mn-cs"/>
                        </a:rPr>
                        <a:t>11 160 000,00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снижение при обосновании начальной максимальной цены на приобретение и монтаж оборудования</a:t>
                      </a:r>
                      <a:endParaRPr lang="ru-RU" sz="1400" b="0"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r h="864954">
                <a:tc vMerge="1">
                  <a:txBody>
                    <a:bodyPr/>
                    <a:lstStyle/>
                    <a:p>
                      <a:pPr algn="ctr" fontAlgn="b"/>
                      <a:endParaRPr lang="ru-RU" sz="1200" b="1" i="0" u="none" strike="noStrike" kern="1200" dirty="0">
                        <a:solidFill>
                          <a:schemeClr val="accent1">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ru-RU" sz="1400" b="1" i="0" u="none" strike="noStrike" kern="1200" dirty="0" smtClean="0">
                          <a:solidFill>
                            <a:srgbClr val="C00000"/>
                          </a:solidFill>
                          <a:effectLst/>
                          <a:latin typeface="Times New Roman"/>
                          <a:ea typeface="+mn-ea"/>
                          <a:cs typeface="+mn-cs"/>
                        </a:rPr>
                        <a:t>566 000,00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уменьшение расходов на создание временных зданий и сооружений (при реализации проекта указанные затраты отсутствовали)</a:t>
                      </a:r>
                      <a:endParaRPr lang="ru-RU" sz="1400" b="0"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r h="432475">
                <a:tc vMerge="1">
                  <a:txBody>
                    <a:bodyPr/>
                    <a:lstStyle/>
                    <a:p>
                      <a:pPr algn="ctr" fontAlgn="b"/>
                      <a:endParaRPr lang="ru-RU" sz="1200" b="1" i="0" u="none" strike="noStrike" kern="1200" dirty="0">
                        <a:solidFill>
                          <a:schemeClr val="accent1">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ru-RU" sz="1400" b="1" i="0" u="none" strike="noStrike" kern="1200" dirty="0" smtClean="0">
                          <a:solidFill>
                            <a:srgbClr val="C00000"/>
                          </a:solidFill>
                          <a:effectLst/>
                          <a:latin typeface="Times New Roman"/>
                          <a:ea typeface="+mn-ea"/>
                          <a:cs typeface="+mn-cs"/>
                        </a:rPr>
                        <a:t>561 000,00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уменьшение расходов на проведение экспертизы сметной стоимости</a:t>
                      </a:r>
                      <a:endParaRPr lang="ru-RU" sz="1400" b="0"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r h="864954">
                <a:tc vMerge="1">
                  <a:txBody>
                    <a:bodyPr/>
                    <a:lstStyle/>
                    <a:p>
                      <a:endParaRPr lang="ru-RU"/>
                    </a:p>
                  </a:txBody>
                  <a:tcPr/>
                </a:tc>
                <a:tc>
                  <a:txBody>
                    <a:bodyPr/>
                    <a:lstStyle/>
                    <a:p>
                      <a:pPr algn="ctr"/>
                      <a:r>
                        <a:rPr lang="ru-RU" sz="1400" b="1" i="0" u="none" strike="noStrike" kern="1200" dirty="0" smtClean="0">
                          <a:solidFill>
                            <a:srgbClr val="C00000"/>
                          </a:solidFill>
                          <a:effectLst/>
                          <a:latin typeface="Times New Roman"/>
                          <a:ea typeface="+mn-ea"/>
                          <a:cs typeface="+mn-cs"/>
                        </a:rPr>
                        <a:t>2 822 000,00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сокращение расходов на проведение строительного контроля (контроль осуществлялся собственными силами АО «</a:t>
                      </a:r>
                      <a:r>
                        <a:rPr lang="ru-RU" sz="1400" b="0" i="0" u="none" strike="noStrike" kern="1200" dirty="0" err="1" smtClean="0">
                          <a:solidFill>
                            <a:srgbClr val="FF0000"/>
                          </a:solidFill>
                          <a:effectLst/>
                          <a:latin typeface="Times New Roman"/>
                          <a:ea typeface="+mn-ea"/>
                          <a:cs typeface="+mn-cs"/>
                        </a:rPr>
                        <a:t>Читатехэнерго</a:t>
                      </a:r>
                      <a:r>
                        <a:rPr lang="ru-RU" sz="1400" b="0" i="0" u="none" strike="noStrike" kern="1200" dirty="0" smtClean="0">
                          <a:solidFill>
                            <a:srgbClr val="FF0000"/>
                          </a:solidFill>
                          <a:effectLst/>
                          <a:latin typeface="Times New Roman"/>
                          <a:ea typeface="+mn-ea"/>
                          <a:cs typeface="+mn-cs"/>
                        </a:rPr>
                        <a:t>)</a:t>
                      </a:r>
                      <a:endParaRPr lang="ru-RU" sz="1400" b="0"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r h="648714">
                <a:tc vMerge="1">
                  <a:txBody>
                    <a:bodyPr/>
                    <a:lstStyle/>
                    <a:p>
                      <a:pPr algn="ctr" fontAlgn="b"/>
                      <a:endParaRPr lang="ru-RU" sz="1200" b="1" i="0" u="none" strike="noStrike" kern="1200" dirty="0">
                        <a:solidFill>
                          <a:schemeClr val="accent1">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ru-RU" sz="1400" b="1" i="0" u="none" strike="noStrike" kern="1200" dirty="0" smtClean="0">
                          <a:solidFill>
                            <a:srgbClr val="C00000"/>
                          </a:solidFill>
                          <a:effectLst/>
                          <a:latin typeface="Times New Roman"/>
                          <a:ea typeface="+mn-ea"/>
                          <a:cs typeface="+mn-cs"/>
                        </a:rPr>
                        <a:t>3 001,21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неподтвержденные выполненные строительно-монтажные и пуско-наладочные работы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r h="1023722">
                <a:tc vMerge="1">
                  <a:txBody>
                    <a:bodyPr/>
                    <a:lstStyle/>
                    <a:p>
                      <a:pPr algn="ctr" fontAlgn="b"/>
                      <a:endParaRPr lang="ru-RU" sz="1200" b="1" i="0" u="none" strike="noStrike" kern="1200" dirty="0">
                        <a:solidFill>
                          <a:schemeClr val="accent1">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ru-RU" sz="1400" b="1" i="0" u="none" strike="noStrike" kern="1200" dirty="0" smtClean="0">
                          <a:solidFill>
                            <a:srgbClr val="C00000"/>
                          </a:solidFill>
                          <a:effectLst/>
                          <a:latin typeface="Times New Roman"/>
                          <a:ea typeface="+mn-ea"/>
                          <a:cs typeface="+mn-cs"/>
                        </a:rPr>
                        <a:t>295 503,84</a:t>
                      </a:r>
                      <a:r>
                        <a:rPr lang="ru-RU" sz="1400" b="1" i="0" u="none" strike="noStrike" kern="1200" dirty="0" smtClean="0">
                          <a:solidFill>
                            <a:schemeClr val="accent1">
                              <a:lumMod val="50000"/>
                            </a:schemeClr>
                          </a:solidFill>
                          <a:effectLst/>
                          <a:latin typeface="Times New Roman"/>
                          <a:ea typeface="+mn-ea"/>
                          <a:cs typeface="+mn-cs"/>
                        </a:rPr>
                        <a:t> </a:t>
                      </a:r>
                      <a:r>
                        <a:rPr lang="ru-RU" sz="1400" b="1" i="0" u="none" strike="noStrike" kern="1200" dirty="0" smtClean="0">
                          <a:solidFill>
                            <a:schemeClr val="accent5">
                              <a:lumMod val="50000"/>
                            </a:schemeClr>
                          </a:solidFill>
                          <a:effectLst/>
                          <a:latin typeface="Times New Roman"/>
                          <a:ea typeface="+mn-ea"/>
                          <a:cs typeface="+mn-cs"/>
                        </a:rPr>
                        <a:t>руб.</a:t>
                      </a:r>
                      <a:endParaRPr lang="ru-RU" sz="1400" b="1" i="0" u="none" strike="noStrike" kern="1200" dirty="0">
                        <a:solidFill>
                          <a:schemeClr val="accent5">
                            <a:lumMod val="50000"/>
                          </a:schemeClr>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c>
                  <a:txBody>
                    <a:bodyPr/>
                    <a:lstStyle/>
                    <a:p>
                      <a:pPr algn="ctr" fontAlgn="b"/>
                      <a:r>
                        <a:rPr lang="ru-RU" sz="1400" b="0" i="0" u="none" strike="noStrike" kern="1200" dirty="0" smtClean="0">
                          <a:solidFill>
                            <a:srgbClr val="FF0000"/>
                          </a:solidFill>
                          <a:effectLst/>
                          <a:latin typeface="Times New Roman"/>
                          <a:ea typeface="+mn-ea"/>
                          <a:cs typeface="+mn-cs"/>
                        </a:rPr>
                        <a:t>неподтвержденные собственные</a:t>
                      </a:r>
                      <a:r>
                        <a:rPr lang="ru-RU" sz="1400" b="0" i="0" u="none" strike="noStrike" kern="1200" baseline="0" dirty="0" smtClean="0">
                          <a:solidFill>
                            <a:srgbClr val="FF0000"/>
                          </a:solidFill>
                          <a:effectLst/>
                          <a:latin typeface="Times New Roman"/>
                          <a:ea typeface="+mn-ea"/>
                          <a:cs typeface="+mn-cs"/>
                        </a:rPr>
                        <a:t> расходы </a:t>
                      </a:r>
                    </a:p>
                    <a:p>
                      <a:pPr algn="ctr" fontAlgn="b"/>
                      <a:r>
                        <a:rPr lang="ru-RU" sz="1400" b="0" i="0" u="none" strike="noStrike" kern="1200" baseline="0" dirty="0" smtClean="0">
                          <a:solidFill>
                            <a:srgbClr val="FF0000"/>
                          </a:solidFill>
                          <a:effectLst/>
                          <a:latin typeface="Times New Roman"/>
                          <a:ea typeface="+mn-ea"/>
                          <a:cs typeface="+mn-cs"/>
                        </a:rPr>
                        <a:t>АО «</a:t>
                      </a:r>
                      <a:r>
                        <a:rPr lang="ru-RU" sz="1400" b="0" i="0" u="none" strike="noStrike" kern="1200" baseline="0" dirty="0" err="1" smtClean="0">
                          <a:solidFill>
                            <a:srgbClr val="FF0000"/>
                          </a:solidFill>
                          <a:effectLst/>
                          <a:latin typeface="Times New Roman"/>
                          <a:ea typeface="+mn-ea"/>
                          <a:cs typeface="+mn-cs"/>
                        </a:rPr>
                        <a:t>Читатехэнерго</a:t>
                      </a:r>
                      <a:r>
                        <a:rPr lang="ru-RU" sz="1400" b="0" i="0" u="none" strike="noStrike" kern="1200" baseline="0" dirty="0" smtClean="0">
                          <a:solidFill>
                            <a:srgbClr val="FF0000"/>
                          </a:solidFill>
                          <a:effectLst/>
                          <a:latin typeface="Times New Roman"/>
                          <a:ea typeface="+mn-ea"/>
                          <a:cs typeface="+mn-cs"/>
                        </a:rPr>
                        <a:t>» по договорам с ООО «ДОРМОСТПРОЕКТ», ГУП РК «</a:t>
                      </a:r>
                      <a:r>
                        <a:rPr lang="ru-RU" sz="1400" b="0" i="0" u="none" strike="noStrike" kern="1200" baseline="0" dirty="0" err="1" smtClean="0">
                          <a:solidFill>
                            <a:srgbClr val="FF0000"/>
                          </a:solidFill>
                          <a:effectLst/>
                          <a:latin typeface="Times New Roman"/>
                          <a:ea typeface="+mn-ea"/>
                          <a:cs typeface="+mn-cs"/>
                        </a:rPr>
                        <a:t>Крымтелеком</a:t>
                      </a:r>
                      <a:r>
                        <a:rPr lang="ru-RU" sz="1400" b="0" i="0" u="none" strike="noStrike" kern="1200" baseline="0" dirty="0" smtClean="0">
                          <a:solidFill>
                            <a:srgbClr val="FF0000"/>
                          </a:solidFill>
                          <a:effectLst/>
                          <a:latin typeface="Times New Roman"/>
                          <a:ea typeface="+mn-ea"/>
                          <a:cs typeface="+mn-cs"/>
                        </a:rPr>
                        <a:t>»  </a:t>
                      </a:r>
                      <a:endParaRPr lang="ru-RU" sz="1400" b="0" i="0" u="none" strike="noStrike" kern="1200" dirty="0">
                        <a:solidFill>
                          <a:srgbClr val="FF0000"/>
                        </a:solidFill>
                        <a:effectLst/>
                        <a:latin typeface="Times New Roman"/>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alpha val="17000"/>
                      </a:schemeClr>
                    </a:solidFill>
                  </a:tcPr>
                </a:tc>
              </a:tr>
            </a:tbl>
          </a:graphicData>
        </a:graphic>
      </p:graphicFrame>
      <p:sp>
        <p:nvSpPr>
          <p:cNvPr id="6" name="Левая фигурная скобка 5"/>
          <p:cNvSpPr/>
          <p:nvPr/>
        </p:nvSpPr>
        <p:spPr>
          <a:xfrm>
            <a:off x="6923946" y="2194766"/>
            <a:ext cx="385132" cy="5191511"/>
          </a:xfrm>
          <a:prstGeom prst="leftBrace">
            <a:avLst>
              <a:gd name="adj1" fmla="val 90019"/>
              <a:gd name="adj2" fmla="val 50773"/>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lIns="107834" tIns="53920" rIns="107834" bIns="53920" rtlCol="0" anchor="ctr"/>
          <a:lstStyle/>
          <a:p>
            <a:pPr algn="ctr"/>
            <a:endParaRPr lang="ru-RU">
              <a:solidFill>
                <a:prstClr val="black"/>
              </a:solidFill>
            </a:endParaRPr>
          </a:p>
        </p:txBody>
      </p:sp>
      <p:sp>
        <p:nvSpPr>
          <p:cNvPr id="11" name="Прямоугольник 10"/>
          <p:cNvSpPr/>
          <p:nvPr/>
        </p:nvSpPr>
        <p:spPr>
          <a:xfrm rot="16200000">
            <a:off x="5718716" y="4847620"/>
            <a:ext cx="2972934" cy="2610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lstStyle/>
          <a:p>
            <a:pPr algn="ctr"/>
            <a:r>
              <a:rPr lang="ru-RU" sz="1900" b="1" dirty="0">
                <a:solidFill>
                  <a:srgbClr val="C00000"/>
                </a:solidFill>
              </a:rPr>
              <a:t> в том числе</a:t>
            </a:r>
          </a:p>
        </p:txBody>
      </p:sp>
    </p:spTree>
    <p:extLst>
      <p:ext uri="{BB962C8B-B14F-4D97-AF65-F5344CB8AC3E}">
        <p14:creationId xmlns:p14="http://schemas.microsoft.com/office/powerpoint/2010/main" val="5232590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0813" t="23494" r="19346" b="33166"/>
          <a:stretch/>
        </p:blipFill>
        <p:spPr bwMode="auto">
          <a:xfrm>
            <a:off x="6216167" y="4634177"/>
            <a:ext cx="6545433" cy="4701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Загнутый угол 6"/>
          <p:cNvSpPr/>
          <p:nvPr/>
        </p:nvSpPr>
        <p:spPr>
          <a:xfrm>
            <a:off x="6840291" y="5842181"/>
            <a:ext cx="5277302" cy="2805769"/>
          </a:xfrm>
          <a:prstGeom prst="foldedCorner">
            <a:avLst/>
          </a:prstGeom>
          <a:solidFill>
            <a:schemeClr val="accent1">
              <a:lumMod val="20000"/>
              <a:lumOff val="80000"/>
              <a:alpha val="82000"/>
            </a:schemeClr>
          </a:solidFill>
          <a:ln>
            <a:solidFill>
              <a:srgbClr val="C00000"/>
            </a:solidFill>
          </a:ln>
          <a:effectLst>
            <a:glow rad="76200">
              <a:schemeClr val="accent1">
                <a:satMod val="175000"/>
                <a:alpha val="30000"/>
              </a:schemeClr>
            </a:glow>
            <a:softEdge rad="1270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42455" tIns="53920" rIns="42455" bIns="53920" rtlCol="0" anchor="ctr"/>
          <a:lstStyle/>
          <a:p>
            <a:pPr algn="ctr"/>
            <a:endParaRPr lang="ru-RU" altLang="ru-RU" sz="1600" dirty="0">
              <a:solidFill>
                <a:prstClr val="black">
                  <a:lumMod val="95000"/>
                  <a:lumOff val="5000"/>
                </a:prstClr>
              </a:solidFill>
            </a:endParaRPr>
          </a:p>
          <a:p>
            <a:pPr algn="ctr"/>
            <a:r>
              <a:rPr lang="ru-RU" altLang="ru-RU" sz="1600" b="1" dirty="0">
                <a:solidFill>
                  <a:prstClr val="black">
                    <a:lumMod val="95000"/>
                    <a:lumOff val="5000"/>
                  </a:prstClr>
                </a:solidFill>
              </a:rPr>
              <a:t>ОСОБЕННОСТИ</a:t>
            </a:r>
          </a:p>
          <a:p>
            <a:pPr algn="ctr"/>
            <a:r>
              <a:rPr lang="ru-RU" altLang="ru-RU" sz="1600" b="1" dirty="0">
                <a:solidFill>
                  <a:prstClr val="black">
                    <a:lumMod val="95000"/>
                    <a:lumOff val="5000"/>
                  </a:prstClr>
                </a:solidFill>
              </a:rPr>
              <a:t>КАЗНАЧЕЙСКОГО СОПРОВОЖДЕНИЯ</a:t>
            </a:r>
          </a:p>
          <a:p>
            <a:pPr algn="ctr"/>
            <a:endParaRPr lang="ru-RU" altLang="ru-RU" sz="1400" b="1" dirty="0">
              <a:solidFill>
                <a:prstClr val="black">
                  <a:lumMod val="95000"/>
                  <a:lumOff val="5000"/>
                </a:prstClr>
              </a:solidFill>
            </a:endParaRPr>
          </a:p>
          <a:p>
            <a:pPr algn="ct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раскрытие </a:t>
            </a: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структуры цены </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государственного </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контракта ведение </a:t>
            </a:r>
            <a:r>
              <a:rPr lang="ru-RU" altLang="ru-RU" sz="1600" b="1" dirty="0">
                <a:solidFill>
                  <a:prstClr val="black">
                    <a:lumMod val="95000"/>
                    <a:lumOff val="5000"/>
                  </a:prstClr>
                </a:solidFill>
                <a:latin typeface="Times New Roman" panose="02020603050405020304" pitchFamily="18" charset="0"/>
                <a:cs typeface="Times New Roman" panose="02020603050405020304" pitchFamily="18" charset="0"/>
              </a:rPr>
              <a:t>раздельного учета </a:t>
            </a:r>
            <a:r>
              <a:rPr lang="ru-RU" altLang="ru-RU" sz="1600" dirty="0">
                <a:solidFill>
                  <a:prstClr val="black">
                    <a:lumMod val="95000"/>
                    <a:lumOff val="5000"/>
                  </a:prstClr>
                </a:solidFill>
                <a:latin typeface="Times New Roman" panose="02020603050405020304" pitchFamily="18" charset="0"/>
                <a:cs typeface="Times New Roman" panose="02020603050405020304" pitchFamily="18" charset="0"/>
              </a:rPr>
              <a:t>результатов финансово-хозяйственной деятельности,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проверка фактов </a:t>
            </a:r>
            <a:r>
              <a:rPr lang="ru-RU" sz="1600" dirty="0">
                <a:solidFill>
                  <a:prstClr val="black">
                    <a:lumMod val="95000"/>
                    <a:lumOff val="5000"/>
                  </a:prstClr>
                </a:solidFill>
                <a:latin typeface="Times New Roman" panose="02020603050405020304" pitchFamily="18" charset="0"/>
                <a:cs typeface="Times New Roman" panose="02020603050405020304" pitchFamily="18" charset="0"/>
              </a:rPr>
              <a:t>поставки товаров (выполнения работ, оказания услуг) с использованием </a:t>
            </a: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фото-</a:t>
            </a:r>
            <a:b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br>
            <a:r>
              <a:rPr lang="ru-RU" sz="1600" b="1" dirty="0">
                <a:solidFill>
                  <a:prstClr val="black">
                    <a:lumMod val="95000"/>
                    <a:lumOff val="5000"/>
                  </a:prstClr>
                </a:solidFill>
                <a:latin typeface="Times New Roman" panose="02020603050405020304" pitchFamily="18" charset="0"/>
                <a:cs typeface="Times New Roman" panose="02020603050405020304" pitchFamily="18" charset="0"/>
              </a:rPr>
              <a:t>и видеотехники</a:t>
            </a:r>
          </a:p>
        </p:txBody>
      </p:sp>
      <p:sp>
        <p:nvSpPr>
          <p:cNvPr id="10" name="TextBox 9"/>
          <p:cNvSpPr txBox="1"/>
          <p:nvPr/>
        </p:nvSpPr>
        <p:spPr>
          <a:xfrm>
            <a:off x="110015" y="179769"/>
            <a:ext cx="12540458" cy="724446"/>
          </a:xfrm>
          <a:prstGeom prst="rect">
            <a:avLst/>
          </a:prstGeom>
          <a:noFill/>
        </p:spPr>
        <p:txBody>
          <a:bodyPr wrap="square" lIns="107834" tIns="53920" rIns="107834" bIns="53920">
            <a:spAutoFit/>
          </a:bodyPr>
          <a:lstStyle/>
          <a:p>
            <a:pPr algn="ctr" eaLnBrk="0" hangingPunct="0">
              <a:defRPr/>
            </a:pP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 КАЗНАЧЕЙСКОЕ СОПРОВОЖДЕНИЕ </a:t>
            </a:r>
            <a:r>
              <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rPr>
              <a:t>СРЕДСТВ, ПОЛУЧАЕМЫХ СЕЛЬХОЗТОВАРОПРОИЗВОДИТЕЛЯМИ</a:t>
            </a:r>
            <a:endParaRPr lang="ru-RU" sz="2000" b="1" dirty="0">
              <a:solidFill>
                <a:prstClr val="black"/>
              </a:solidFill>
              <a:latin typeface="Times New Roman" panose="02020603050405020304" pitchFamily="18" charset="0"/>
              <a:ea typeface="Open Sans Condensed Light" pitchFamily="34" charset="0"/>
              <a:cs typeface="Times New Roman" panose="02020603050405020304" pitchFamily="18" charset="0"/>
            </a:endParaRPr>
          </a:p>
        </p:txBody>
      </p:sp>
      <p:sp>
        <p:nvSpPr>
          <p:cNvPr id="3" name="Номер слайда 2"/>
          <p:cNvSpPr>
            <a:spLocks noGrp="1"/>
          </p:cNvSpPr>
          <p:nvPr>
            <p:ph type="sldNum" sz="quarter" idx="12"/>
          </p:nvPr>
        </p:nvSpPr>
        <p:spPr>
          <a:xfrm>
            <a:off x="9921240" y="9196354"/>
            <a:ext cx="2880360" cy="511175"/>
          </a:xfrm>
        </p:spPr>
        <p:txBody>
          <a:bodyPr/>
          <a:lstStyle/>
          <a:p>
            <a:pPr>
              <a:defRPr/>
            </a:pPr>
            <a:r>
              <a:rPr lang="ru-RU" dirty="0" smtClean="0">
                <a:solidFill>
                  <a:schemeClr val="bg2">
                    <a:lumMod val="90000"/>
                  </a:schemeClr>
                </a:solidFill>
              </a:rPr>
              <a:t>35</a:t>
            </a:r>
            <a:endParaRPr lang="ru-RU" dirty="0">
              <a:solidFill>
                <a:schemeClr val="bg2">
                  <a:lumMod val="90000"/>
                </a:schemeClr>
              </a:solidFill>
            </a:endParaRPr>
          </a:p>
        </p:txBody>
      </p:sp>
      <p:sp>
        <p:nvSpPr>
          <p:cNvPr id="8" name="Прямоугольник 7"/>
          <p:cNvSpPr/>
          <p:nvPr/>
        </p:nvSpPr>
        <p:spPr>
          <a:xfrm>
            <a:off x="110019" y="904231"/>
            <a:ext cx="12611580" cy="506548"/>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ru-RU" sz="2000" i="1"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 от 14.07.2017 № 1502-р </a:t>
            </a:r>
          </a:p>
        </p:txBody>
      </p:sp>
      <p:cxnSp>
        <p:nvCxnSpPr>
          <p:cNvPr id="15" name="Прямая соединительная линия 14"/>
          <p:cNvCxnSpPr/>
          <p:nvPr/>
        </p:nvCxnSpPr>
        <p:spPr>
          <a:xfrm>
            <a:off x="7591650" y="6546466"/>
            <a:ext cx="3689497" cy="0"/>
          </a:xfrm>
          <a:prstGeom prst="line">
            <a:avLst/>
          </a:prstGeom>
          <a:ln w="15875" cmpd="thickThin">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graphicFrame>
        <p:nvGraphicFramePr>
          <p:cNvPr id="11" name="Таблица 10"/>
          <p:cNvGraphicFramePr>
            <a:graphicFrameLocks noGrp="1"/>
          </p:cNvGraphicFramePr>
          <p:nvPr>
            <p:extLst>
              <p:ext uri="{D42A27DB-BD31-4B8C-83A1-F6EECF244321}">
                <p14:modId xmlns:p14="http://schemas.microsoft.com/office/powerpoint/2010/main" val="2393311517"/>
              </p:ext>
            </p:extLst>
          </p:nvPr>
        </p:nvGraphicFramePr>
        <p:xfrm>
          <a:off x="83949" y="1410779"/>
          <a:ext cx="6121138" cy="7890782"/>
        </p:xfrm>
        <a:graphic>
          <a:graphicData uri="http://schemas.openxmlformats.org/drawingml/2006/table">
            <a:tbl>
              <a:tblPr>
                <a:effectLst>
                  <a:outerShdw blurRad="50800" dist="50800" dir="3000000" algn="tl" rotWithShape="0">
                    <a:prstClr val="black">
                      <a:alpha val="40000"/>
                    </a:prstClr>
                  </a:outerShdw>
                </a:effectLst>
              </a:tblPr>
              <a:tblGrid>
                <a:gridCol w="6121138"/>
              </a:tblGrid>
              <a:tr h="931557">
                <a:tc>
                  <a:txBody>
                    <a:bodyPr/>
                    <a:lstStyle>
                      <a:lvl1pPr marL="0" algn="l" defTabSz="1087438" rtl="0" eaLnBrk="0" latinLnBrk="0" hangingPunct="0">
                        <a:spcBef>
                          <a:spcPct val="20000"/>
                        </a:spcBef>
                        <a:buFont typeface="Arial" pitchFamily="34" charset="0"/>
                        <a:defRPr sz="3400" kern="1200">
                          <a:solidFill>
                            <a:schemeClr val="tx1"/>
                          </a:solidFill>
                          <a:latin typeface="Calibri" pitchFamily="34" charset="0"/>
                          <a:ea typeface=""/>
                          <a:cs typeface=""/>
                        </a:defRPr>
                      </a:lvl1pPr>
                      <a:lvl2pPr marL="742950" indent="-285750" algn="l" defTabSz="1087438" rtl="0" eaLnBrk="0" latinLnBrk="0" hangingPunct="0">
                        <a:spcBef>
                          <a:spcPct val="20000"/>
                        </a:spcBef>
                        <a:buFont typeface="Arial" pitchFamily="34" charset="0"/>
                        <a:defRPr sz="2800" kern="1200">
                          <a:solidFill>
                            <a:schemeClr val="tx1"/>
                          </a:solidFill>
                          <a:latin typeface="Calibri" pitchFamily="34" charset="0"/>
                          <a:ea typeface=""/>
                          <a:cs typeface=""/>
                        </a:defRPr>
                      </a:lvl2pPr>
                      <a:lvl3pPr marL="1143000" indent="-228600" algn="l" defTabSz="1087438" rtl="0" eaLnBrk="0" latinLnBrk="0" hangingPunct="0">
                        <a:spcBef>
                          <a:spcPct val="20000"/>
                        </a:spcBef>
                        <a:buFont typeface="Arial" pitchFamily="34" charset="0"/>
                        <a:defRPr sz="2400" kern="1200">
                          <a:solidFill>
                            <a:schemeClr val="tx1"/>
                          </a:solidFill>
                          <a:latin typeface="Calibri" pitchFamily="34" charset="0"/>
                          <a:ea typeface=""/>
                          <a:cs typeface=""/>
                        </a:defRPr>
                      </a:lvl3pPr>
                      <a:lvl4pPr marL="1600200" indent="-228600" algn="l" defTabSz="1087438" rtl="0" eaLnBrk="0" latinLnBrk="0" hangingPunct="0">
                        <a:spcBef>
                          <a:spcPct val="20000"/>
                        </a:spcBef>
                        <a:buFont typeface="Arial" pitchFamily="34" charset="0"/>
                        <a:defRPr sz="2000" kern="1200">
                          <a:solidFill>
                            <a:schemeClr val="tx1"/>
                          </a:solidFill>
                          <a:latin typeface="Calibri" pitchFamily="34" charset="0"/>
                          <a:ea typeface=""/>
                          <a:cs typeface=""/>
                        </a:defRPr>
                      </a:lvl4pPr>
                      <a:lvl5pPr marL="2057400" indent="-228600" algn="l" defTabSz="1087438" rtl="0" eaLnBrk="0" latinLnBrk="0" hangingPunct="0">
                        <a:spcBef>
                          <a:spcPct val="20000"/>
                        </a:spcBef>
                        <a:buFont typeface="Arial" pitchFamily="34" charset="0"/>
                        <a:defRPr sz="2000" kern="1200">
                          <a:solidFill>
                            <a:schemeClr val="tx1"/>
                          </a:solidFill>
                          <a:latin typeface="Calibri" pitchFamily="34" charset="0"/>
                          <a:ea typeface=""/>
                          <a:cs typeface=""/>
                        </a:defRPr>
                      </a:lvl5pPr>
                      <a:lvl6pPr marL="25146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6pPr>
                      <a:lvl7pPr marL="29718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7pPr>
                      <a:lvl8pPr marL="34290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8pPr>
                      <a:lvl9pPr marL="38862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9pPr>
                    </a:lstStyle>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700" b="1" i="0" u="none" strike="noStrike" cap="none" normalizeH="0" baseline="0" dirty="0" smtClean="0">
                          <a:ln>
                            <a:noFill/>
                          </a:ln>
                          <a:solidFill>
                            <a:schemeClr val="tx1"/>
                          </a:solidFill>
                          <a:effectLst/>
                          <a:latin typeface="Times New Roman" pitchFamily="18" charset="0"/>
                          <a:cs typeface="Times New Roman" pitchFamily="18" charset="0"/>
                        </a:rPr>
                        <a:t>Предотвращены нарушения завышения цены, нецелевого использования, предельного размера расчетов наличными деньгами и другие</a:t>
                      </a: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60000"/>
                        <a:lumOff val="40000"/>
                        <a:alpha val="54000"/>
                      </a:schemeClr>
                    </a:solidFill>
                  </a:tcPr>
                </a:tc>
              </a:tr>
              <a:tr h="399931">
                <a:tc>
                  <a:txBody>
                    <a:bodyPr/>
                    <a:lstStyle/>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700" b="1" i="0" u="none" strike="noStrike" cap="none" normalizeH="0" baseline="0" dirty="0" smtClean="0">
                          <a:ln>
                            <a:noFill/>
                          </a:ln>
                          <a:solidFill>
                            <a:schemeClr val="tx1"/>
                          </a:solidFill>
                          <a:effectLst/>
                          <a:latin typeface="Times New Roman" pitchFamily="18" charset="0"/>
                          <a:cs typeface="Times New Roman" pitchFamily="18" charset="0"/>
                        </a:rPr>
                        <a:t>Завышение цены (на примере Белгородской области)</a:t>
                      </a: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60000"/>
                        <a:lumOff val="40000"/>
                        <a:alpha val="54000"/>
                      </a:schemeClr>
                    </a:solidFill>
                  </a:tcPr>
                </a:tc>
              </a:tr>
              <a:tr h="6559294">
                <a:tc>
                  <a:txBody>
                    <a:bodyPr/>
                    <a:lstStyle>
                      <a:lvl1pPr marL="0" algn="l" defTabSz="914104" rtl="0" eaLnBrk="0" latinLnBrk="0" hangingPunct="0">
                        <a:spcBef>
                          <a:spcPct val="20000"/>
                        </a:spcBef>
                        <a:buFont typeface="Arial" pitchFamily="34" charset="0"/>
                        <a:defRPr sz="3400" kern="1200">
                          <a:solidFill>
                            <a:schemeClr val="tx1"/>
                          </a:solidFill>
                          <a:latin typeface="Calibri" pitchFamily="34" charset="0"/>
                          <a:ea typeface=""/>
                          <a:cs typeface=""/>
                        </a:defRPr>
                      </a:lvl1pPr>
                      <a:lvl2pPr marL="742950" indent="-285750" algn="l" defTabSz="914104" rtl="0" eaLnBrk="0" latinLnBrk="0" hangingPunct="0">
                        <a:spcBef>
                          <a:spcPct val="20000"/>
                        </a:spcBef>
                        <a:buFont typeface="Arial" pitchFamily="34" charset="0"/>
                        <a:defRPr sz="2800" kern="1200">
                          <a:solidFill>
                            <a:schemeClr val="tx1"/>
                          </a:solidFill>
                          <a:latin typeface="Calibri" pitchFamily="34" charset="0"/>
                          <a:ea typeface=""/>
                          <a:cs typeface=""/>
                        </a:defRPr>
                      </a:lvl2pPr>
                      <a:lvl3pPr marL="1143000" indent="-228600" algn="l" defTabSz="914104" rtl="0" eaLnBrk="0" latinLnBrk="0" hangingPunct="0">
                        <a:spcBef>
                          <a:spcPct val="20000"/>
                        </a:spcBef>
                        <a:buFont typeface="Arial" pitchFamily="34" charset="0"/>
                        <a:defRPr sz="2400" kern="1200">
                          <a:solidFill>
                            <a:schemeClr val="tx1"/>
                          </a:solidFill>
                          <a:latin typeface="Calibri" pitchFamily="34" charset="0"/>
                          <a:ea typeface=""/>
                          <a:cs typeface=""/>
                        </a:defRPr>
                      </a:lvl3pPr>
                      <a:lvl4pPr marL="1600200" indent="-228600" algn="l" defTabSz="914104" rtl="0" eaLnBrk="0" latinLnBrk="0" hangingPunct="0">
                        <a:spcBef>
                          <a:spcPct val="20000"/>
                        </a:spcBef>
                        <a:buFont typeface="Arial" pitchFamily="34" charset="0"/>
                        <a:defRPr sz="2000" kern="1200">
                          <a:solidFill>
                            <a:schemeClr val="tx1"/>
                          </a:solidFill>
                          <a:latin typeface="Calibri" pitchFamily="34" charset="0"/>
                          <a:ea typeface=""/>
                          <a:cs typeface=""/>
                        </a:defRPr>
                      </a:lvl4pPr>
                      <a:lvl5pPr marL="2057400" indent="-228600" algn="l" defTabSz="914104" rtl="0" eaLnBrk="0" latinLnBrk="0" hangingPunct="0">
                        <a:spcBef>
                          <a:spcPct val="20000"/>
                        </a:spcBef>
                        <a:buFont typeface="Arial" pitchFamily="34" charset="0"/>
                        <a:defRPr sz="2000" kern="1200">
                          <a:solidFill>
                            <a:schemeClr val="tx1"/>
                          </a:solidFill>
                          <a:latin typeface="Calibri" pitchFamily="34" charset="0"/>
                          <a:ea typeface=""/>
                          <a:cs typeface=""/>
                        </a:defRPr>
                      </a:lvl5pPr>
                      <a:lvl6pPr marL="25146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6pPr>
                      <a:lvl7pPr marL="29718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7pPr>
                      <a:lvl8pPr marL="34290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8pPr>
                      <a:lvl9pPr marL="38862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Количество случаев - 4, на сумму 1,8 млн.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руб.</a:t>
                      </a:r>
                      <a:endPar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4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sz="400" b="1"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приобретение у физического лица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бывшей в употреблении косилки КРН-2,1</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на сумму 300 тыс. руб</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 стоимость новой – около 160 тыс., рублей (получатель субсидии отказался от приобретения техники);</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400" b="0"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приобретение у физического лица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трактора МТЗ-82 1993 года выпуска за 800 тыс.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руб.</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(получатель субсидии отказался от приобретения техники, позже представлен договор на приобретение другого трактора на указанную сумму, 2009 года выпуска);</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00" b="0"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приобретение у физического лица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бывших в употреблении строительных материалов на сумму 165 тыс.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руб. </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(получатель субсидии отказался от приобретения материалов и позже представил договор на сумму 135 тыс. руб.);</a:t>
                      </a: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00" b="0"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857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приобретение в ООО «Белгородский кузнечно - промышленный завод»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хозяйственной постройки (бытовки) 8*2,45*2,72 (м) за 500 тыс. </a:t>
                      </a:r>
                      <a:r>
                        <a:rPr kumimoji="0" lang="ru-RU" altLang="ru-RU" sz="1700" b="1" i="0" u="none" strike="noStrike" cap="none" normalizeH="0" baseline="0" dirty="0" smtClean="0">
                          <a:ln>
                            <a:noFill/>
                          </a:ln>
                          <a:solidFill>
                            <a:srgbClr val="FF0000"/>
                          </a:solidFill>
                          <a:effectLst/>
                          <a:latin typeface="Times New Roman" pitchFamily="18" charset="0"/>
                          <a:cs typeface="Times New Roman" pitchFamily="18" charset="0"/>
                        </a:rPr>
                        <a:t>руб.</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ru-RU" altLang="ru-RU" sz="1700" b="0" i="0" u="none" strike="noStrike" cap="none" normalizeH="0" baseline="0" dirty="0" smtClean="0">
                          <a:ln>
                            <a:noFill/>
                          </a:ln>
                          <a:solidFill>
                            <a:srgbClr val="FF0000"/>
                          </a:solidFill>
                          <a:effectLst/>
                          <a:latin typeface="Times New Roman" pitchFamily="18" charset="0"/>
                          <a:cs typeface="Times New Roman" pitchFamily="18" charset="0"/>
                        </a:rPr>
                        <a:t>стоимость аналога других производителей в сети «Интернет» - около 200 тыс. руб. (получатель субсидии отказался от приобретения бытовки)</a:t>
                      </a:r>
                      <a:endParaRPr kumimoji="0" lang="ru-RU" altLang="ru-RU" sz="14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DFB5DF">
                        <a:alpha val="11000"/>
                      </a:srgbClr>
                    </a:solidFill>
                  </a:tcPr>
                </a:tc>
              </a:tr>
            </a:tbl>
          </a:graphicData>
        </a:graphic>
      </p:graphicFrame>
      <p:sp>
        <p:nvSpPr>
          <p:cNvPr id="12" name="Прямоугольник 11"/>
          <p:cNvSpPr/>
          <p:nvPr/>
        </p:nvSpPr>
        <p:spPr bwMode="auto">
          <a:xfrm>
            <a:off x="6256173" y="1410782"/>
            <a:ext cx="6465423" cy="3223395"/>
          </a:xfrm>
          <a:prstGeom prst="rect">
            <a:avLst/>
          </a:prstGeom>
          <a:solidFill>
            <a:schemeClr val="accent1">
              <a:lumMod val="20000"/>
              <a:lumOff val="80000"/>
              <a:alpha val="52000"/>
            </a:schemeClr>
          </a:solidFill>
          <a:ln>
            <a:noFill/>
          </a:ln>
          <a:effectLst>
            <a:glow rad="101600">
              <a:schemeClr val="accent1">
                <a:alpha val="30000"/>
              </a:schemeClr>
            </a:glow>
            <a:softEdge rad="127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lIns="107834" tIns="53920" rIns="107834" bIns="53920" rtlCol="0" anchor="ctr" anchorCtr="0"/>
          <a:lstStyle/>
          <a:p>
            <a:pPr algn="ctr"/>
            <a:r>
              <a:rPr lang="ru-RU" sz="1600" b="1" i="1" dirty="0">
                <a:solidFill>
                  <a:schemeClr val="tx1"/>
                </a:solidFill>
              </a:rPr>
              <a:t>В целях исполнения </a:t>
            </a:r>
            <a:r>
              <a:rPr lang="ru-RU" sz="1600" b="1" i="1" dirty="0">
                <a:solidFill>
                  <a:schemeClr val="tx1"/>
                </a:solidFill>
              </a:rPr>
              <a:t>Распоряжения </a:t>
            </a:r>
            <a:r>
              <a:rPr lang="ru-RU" sz="1600" b="1" i="1" dirty="0">
                <a:solidFill>
                  <a:schemeClr val="tx1"/>
                </a:solidFill>
              </a:rPr>
              <a:t>№ 1502-р </a:t>
            </a:r>
          </a:p>
          <a:p>
            <a:pPr algn="ctr"/>
            <a:r>
              <a:rPr lang="ru-RU" sz="1600" i="1" dirty="0">
                <a:solidFill>
                  <a:schemeClr val="tx1"/>
                </a:solidFill>
              </a:rPr>
              <a:t>лицевые счета юридическим лицам - получателям целевых субсидий на развитие АПК открыты в </a:t>
            </a:r>
            <a:r>
              <a:rPr lang="ru-RU" sz="1600" b="1" i="1" dirty="0">
                <a:solidFill>
                  <a:schemeClr val="tx1"/>
                </a:solidFill>
              </a:rPr>
              <a:t>9</a:t>
            </a:r>
            <a:r>
              <a:rPr lang="ru-RU" sz="1600" i="1" dirty="0">
                <a:solidFill>
                  <a:schemeClr val="tx1"/>
                </a:solidFill>
              </a:rPr>
              <a:t> субъектах РФ: </a:t>
            </a:r>
          </a:p>
          <a:p>
            <a:pPr algn="ctr"/>
            <a:r>
              <a:rPr lang="ru-RU" sz="1600" i="1" dirty="0">
                <a:solidFill>
                  <a:schemeClr val="tx1"/>
                </a:solidFill>
              </a:rPr>
              <a:t>Республике Башкортостан, Республике Крым, Республике Татарстан,  Чувашской Республике, Алтайскому краю, Краснодарскому краю,  Ставропольскому краю, Белгородской области, Воронежской области. </a:t>
            </a:r>
          </a:p>
          <a:p>
            <a:pPr algn="ctr"/>
            <a:r>
              <a:rPr lang="ru-RU" sz="1600" i="1" dirty="0">
                <a:solidFill>
                  <a:schemeClr val="tx1"/>
                </a:solidFill>
              </a:rPr>
              <a:t>Всего в рамках Распоряжения № 1502-р по состоянию </a:t>
            </a:r>
          </a:p>
          <a:p>
            <a:pPr algn="ctr"/>
            <a:r>
              <a:rPr lang="ru-RU" sz="1600" i="1" dirty="0">
                <a:solidFill>
                  <a:srgbClr val="FF0000"/>
                </a:solidFill>
              </a:rPr>
              <a:t>на 10 сентября 2018 года</a:t>
            </a:r>
            <a:r>
              <a:rPr lang="ru-RU" sz="1600" i="1" dirty="0">
                <a:solidFill>
                  <a:schemeClr val="tx1"/>
                </a:solidFill>
              </a:rPr>
              <a:t> открыто </a:t>
            </a:r>
            <a:r>
              <a:rPr lang="ru-RU" sz="1600" b="1" i="1" dirty="0">
                <a:solidFill>
                  <a:schemeClr val="tx1"/>
                </a:solidFill>
              </a:rPr>
              <a:t>2 776 </a:t>
            </a:r>
            <a:r>
              <a:rPr lang="ru-RU" sz="1600" i="1" dirty="0">
                <a:solidFill>
                  <a:schemeClr val="tx1"/>
                </a:solidFill>
              </a:rPr>
              <a:t>лицевых счетов</a:t>
            </a:r>
          </a:p>
        </p:txBody>
      </p:sp>
    </p:spTree>
    <p:extLst>
      <p:ext uri="{BB962C8B-B14F-4D97-AF65-F5344CB8AC3E}">
        <p14:creationId xmlns:p14="http://schemas.microsoft.com/office/powerpoint/2010/main" val="19318460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4125" y="14779"/>
            <a:ext cx="12541568" cy="1032223"/>
          </a:xfrm>
          <a:prstGeom prst="rect">
            <a:avLst/>
          </a:prstGeom>
          <a:noFill/>
        </p:spPr>
        <p:txBody>
          <a:bodyPr wrap="square" lIns="107834" tIns="53920" rIns="107834" bIns="53920">
            <a:spAutoFit/>
          </a:bodyPr>
          <a:lstStyle/>
          <a:p>
            <a:pPr algn="ctr" eaLnBrk="0" hangingPunct="0">
              <a:defRPr/>
            </a:pPr>
            <a:r>
              <a:rPr lang="ru-RU" sz="2000" b="1"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 КАЗНАЧЕЙСКОЕ СОПРОВОЖДЕНИЕ</a:t>
            </a:r>
            <a:r>
              <a:rPr lang="ru-RU" sz="2000" b="1" dirty="0">
                <a:solidFill>
                  <a:prstClr val="black"/>
                </a:solidFill>
                <a:latin typeface="Times New Roman" panose="02020603050405020304" pitchFamily="18" charset="0"/>
                <a:cs typeface="Times New Roman" panose="02020603050405020304" pitchFamily="18" charset="0"/>
              </a:rPr>
              <a:t> </a:t>
            </a:r>
            <a:r>
              <a:rPr lang="ru-RU" sz="2000" b="1"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СРЕДСТВ, ПОЛУЧАЕМЫХ ЮРИДИЧЕСКИМИ ЛИЦАМИ </a:t>
            </a:r>
          </a:p>
          <a:p>
            <a:pPr algn="ctr" eaLnBrk="0" hangingPunct="0">
              <a:defRPr/>
            </a:pPr>
            <a:r>
              <a:rPr lang="ru-RU" sz="2000" b="1"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ПО ГОСУДАРСТВЕННЫМ КОНТРАКТАМ НА ВЫПОЛНЕНИЕ РАБОТ ПО ОБЪЕКТУ</a:t>
            </a:r>
          </a:p>
          <a:p>
            <a:pPr algn="ctr" eaLnBrk="0" hangingPunct="0">
              <a:defRPr/>
            </a:pPr>
            <a:r>
              <a:rPr lang="ru-RU" sz="2000" b="1"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rPr>
              <a:t> «СТРОИТЕЛЬСТВО И РЕКОНСТРУКЦИЯ АВТОМОБИЛЬНОЙ ДОРОГИ М-7»</a:t>
            </a:r>
            <a:endParaRPr lang="ru-RU" sz="2000" b="1" dirty="0">
              <a:solidFill>
                <a:prstClr val="black"/>
              </a:solidFill>
              <a:effectLst>
                <a:outerShdw blurRad="38100" dist="38100" dir="2700000" algn="tl">
                  <a:srgbClr val="000000">
                    <a:alpha val="43137"/>
                  </a:srgbClr>
                </a:outerShdw>
              </a:effectLst>
              <a:latin typeface="Times New Roman" panose="02020603050405020304" pitchFamily="18" charset="0"/>
              <a:ea typeface="Open Sans Condensed Light" pitchFamily="34" charset="0"/>
              <a:cs typeface="Times New Roman" panose="02020603050405020304" pitchFamily="18" charset="0"/>
            </a:endParaRPr>
          </a:p>
        </p:txBody>
      </p:sp>
      <p:sp>
        <p:nvSpPr>
          <p:cNvPr id="8" name="Прямоугольник 7"/>
          <p:cNvSpPr/>
          <p:nvPr/>
        </p:nvSpPr>
        <p:spPr>
          <a:xfrm>
            <a:off x="175705" y="884437"/>
            <a:ext cx="12564903" cy="377747"/>
          </a:xfrm>
          <a:prstGeom prst="rect">
            <a:avLst/>
          </a:prstGeom>
          <a:noFill/>
          <a:ln w="19050">
            <a:noFill/>
          </a:ln>
          <a:effectLst>
            <a:outerShdw blurRad="50800" dist="38100" dir="2700000" sx="1000" sy="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692" tIns="45839" rIns="91692" bIns="45839"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r>
              <a:rPr lang="ru-RU" i="1" dirty="0" smtClean="0">
                <a:solidFill>
                  <a:prstClr val="black"/>
                </a:solidFill>
                <a:latin typeface="Times New Roman" panose="02020603050405020304" pitchFamily="18" charset="0"/>
                <a:cs typeface="Times New Roman" panose="02020603050405020304" pitchFamily="18" charset="0"/>
              </a:rPr>
              <a:t>Распоряжение  </a:t>
            </a:r>
            <a:r>
              <a:rPr lang="ru-RU" i="1" dirty="0">
                <a:solidFill>
                  <a:prstClr val="black"/>
                </a:solidFill>
                <a:latin typeface="Times New Roman" panose="02020603050405020304" pitchFamily="18" charset="0"/>
                <a:cs typeface="Times New Roman" panose="02020603050405020304" pitchFamily="18" charset="0"/>
              </a:rPr>
              <a:t>Правительства Российской Федерации от 14.07.2017 № 1502-р </a:t>
            </a:r>
          </a:p>
        </p:txBody>
      </p:sp>
      <p:graphicFrame>
        <p:nvGraphicFramePr>
          <p:cNvPr id="12" name="Таблица 11"/>
          <p:cNvGraphicFramePr>
            <a:graphicFrameLocks noGrp="1"/>
          </p:cNvGraphicFramePr>
          <p:nvPr>
            <p:extLst>
              <p:ext uri="{D42A27DB-BD31-4B8C-83A1-F6EECF244321}">
                <p14:modId xmlns:p14="http://schemas.microsoft.com/office/powerpoint/2010/main" val="3174948624"/>
              </p:ext>
            </p:extLst>
          </p:nvPr>
        </p:nvGraphicFramePr>
        <p:xfrm>
          <a:off x="110259" y="1305831"/>
          <a:ext cx="12664440" cy="7963786"/>
        </p:xfrm>
        <a:graphic>
          <a:graphicData uri="http://schemas.openxmlformats.org/drawingml/2006/table">
            <a:tbl>
              <a:tblPr>
                <a:effectLst>
                  <a:outerShdw blurRad="50800" dist="50800" dir="3000000" algn="tl" rotWithShape="0">
                    <a:prstClr val="black">
                      <a:alpha val="40000"/>
                    </a:prstClr>
                  </a:outerShdw>
                </a:effectLst>
              </a:tblPr>
              <a:tblGrid>
                <a:gridCol w="3122042"/>
                <a:gridCol w="9542398"/>
              </a:tblGrid>
              <a:tr h="596840">
                <a:tc>
                  <a:txBody>
                    <a:bodyPr/>
                    <a:lstStyle/>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Государственный контракт</a:t>
                      </a:r>
                    </a:p>
                  </a:txBody>
                  <a:tcPr marL="96008" marR="96008" marT="64007" marB="64007" anchor="ctr"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60000"/>
                        <a:lumOff val="40000"/>
                        <a:alpha val="54000"/>
                      </a:schemeClr>
                    </a:solidFill>
                  </a:tcPr>
                </a:tc>
                <a:tc>
                  <a:txBody>
                    <a:bodyPr/>
                    <a:lstStyle>
                      <a:lvl1pPr marL="0" algn="l" defTabSz="1087438" rtl="0" eaLnBrk="0" latinLnBrk="0" hangingPunct="0">
                        <a:spcBef>
                          <a:spcPct val="20000"/>
                        </a:spcBef>
                        <a:buFont typeface="Arial" pitchFamily="34" charset="0"/>
                        <a:defRPr sz="3400" kern="1200">
                          <a:solidFill>
                            <a:schemeClr val="tx1"/>
                          </a:solidFill>
                          <a:latin typeface="Calibri" pitchFamily="34" charset="0"/>
                          <a:ea typeface=""/>
                          <a:cs typeface=""/>
                        </a:defRPr>
                      </a:lvl1pPr>
                      <a:lvl2pPr marL="742950" indent="-285750" algn="l" defTabSz="1087438" rtl="0" eaLnBrk="0" latinLnBrk="0" hangingPunct="0">
                        <a:spcBef>
                          <a:spcPct val="20000"/>
                        </a:spcBef>
                        <a:buFont typeface="Arial" pitchFamily="34" charset="0"/>
                        <a:defRPr sz="2800" kern="1200">
                          <a:solidFill>
                            <a:schemeClr val="tx1"/>
                          </a:solidFill>
                          <a:latin typeface="Calibri" pitchFamily="34" charset="0"/>
                          <a:ea typeface=""/>
                          <a:cs typeface=""/>
                        </a:defRPr>
                      </a:lvl2pPr>
                      <a:lvl3pPr marL="1143000" indent="-228600" algn="l" defTabSz="1087438" rtl="0" eaLnBrk="0" latinLnBrk="0" hangingPunct="0">
                        <a:spcBef>
                          <a:spcPct val="20000"/>
                        </a:spcBef>
                        <a:buFont typeface="Arial" pitchFamily="34" charset="0"/>
                        <a:defRPr sz="2400" kern="1200">
                          <a:solidFill>
                            <a:schemeClr val="tx1"/>
                          </a:solidFill>
                          <a:latin typeface="Calibri" pitchFamily="34" charset="0"/>
                          <a:ea typeface=""/>
                          <a:cs typeface=""/>
                        </a:defRPr>
                      </a:lvl3pPr>
                      <a:lvl4pPr marL="1600200" indent="-228600" algn="l" defTabSz="1087438" rtl="0" eaLnBrk="0" latinLnBrk="0" hangingPunct="0">
                        <a:spcBef>
                          <a:spcPct val="20000"/>
                        </a:spcBef>
                        <a:buFont typeface="Arial" pitchFamily="34" charset="0"/>
                        <a:defRPr sz="2000" kern="1200">
                          <a:solidFill>
                            <a:schemeClr val="tx1"/>
                          </a:solidFill>
                          <a:latin typeface="Calibri" pitchFamily="34" charset="0"/>
                          <a:ea typeface=""/>
                          <a:cs typeface=""/>
                        </a:defRPr>
                      </a:lvl4pPr>
                      <a:lvl5pPr marL="2057400" indent="-228600" algn="l" defTabSz="1087438" rtl="0" eaLnBrk="0" latinLnBrk="0" hangingPunct="0">
                        <a:spcBef>
                          <a:spcPct val="20000"/>
                        </a:spcBef>
                        <a:buFont typeface="Arial" pitchFamily="34" charset="0"/>
                        <a:defRPr sz="2000" kern="1200">
                          <a:solidFill>
                            <a:schemeClr val="tx1"/>
                          </a:solidFill>
                          <a:latin typeface="Calibri" pitchFamily="34" charset="0"/>
                          <a:ea typeface=""/>
                          <a:cs typeface=""/>
                        </a:defRPr>
                      </a:lvl5pPr>
                      <a:lvl6pPr marL="25146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6pPr>
                      <a:lvl7pPr marL="29718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7pPr>
                      <a:lvl8pPr marL="34290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8pPr>
                      <a:lvl9pPr marL="3886200" indent="-228600" algn="l" defTabSz="1087438"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9pPr>
                    </a:lstStyle>
                    <a:p>
                      <a:pPr marL="0" marR="0" lvl="0" indent="0" algn="ctr" defTabSz="1087438"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dirty="0" smtClean="0">
                          <a:ln>
                            <a:noFill/>
                          </a:ln>
                          <a:solidFill>
                            <a:schemeClr val="tx1"/>
                          </a:solidFill>
                          <a:effectLst/>
                          <a:latin typeface="Times New Roman" pitchFamily="18" charset="0"/>
                          <a:cs typeface="Times New Roman" pitchFamily="18" charset="0"/>
                        </a:rPr>
                        <a:t>Выявленные  нарушения в ходе исполнения государственного контракта</a:t>
                      </a:r>
                    </a:p>
                  </a:txBody>
                  <a:tcPr marL="96008" marR="96008" marT="64007" marB="64007" anchor="ctr"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accent1">
                        <a:lumMod val="60000"/>
                        <a:lumOff val="40000"/>
                        <a:alpha val="54000"/>
                      </a:schemeClr>
                    </a:solidFill>
                  </a:tcPr>
                </a:tc>
              </a:tr>
              <a:tr h="4029453">
                <a:tc>
                  <a:txBody>
                    <a:bodyPr/>
                    <a:lstStyle/>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rPr>
                        <a:t>от 28 июня 2017 г. № 186</a:t>
                      </a:r>
                      <a:endParaRPr kumimoji="0" lang="ru-RU" altLang="ru-RU" sz="1300" b="0"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bg2">
                        <a:alpha val="11000"/>
                      </a:schemeClr>
                    </a:solidFill>
                  </a:tcPr>
                </a:tc>
                <a:tc>
                  <a:txBody>
                    <a:bodyPr/>
                    <a:lstStyle>
                      <a:lvl1pPr marL="0" algn="l" defTabSz="914104" rtl="0" eaLnBrk="0" latinLnBrk="0" hangingPunct="0">
                        <a:spcBef>
                          <a:spcPct val="20000"/>
                        </a:spcBef>
                        <a:buFont typeface="Arial" pitchFamily="34" charset="0"/>
                        <a:defRPr sz="3400" kern="1200">
                          <a:solidFill>
                            <a:schemeClr val="tx1"/>
                          </a:solidFill>
                          <a:latin typeface="Calibri" pitchFamily="34" charset="0"/>
                          <a:ea typeface=""/>
                          <a:cs typeface=""/>
                        </a:defRPr>
                      </a:lvl1pPr>
                      <a:lvl2pPr marL="742950" indent="-285750" algn="l" defTabSz="914104" rtl="0" eaLnBrk="0" latinLnBrk="0" hangingPunct="0">
                        <a:spcBef>
                          <a:spcPct val="20000"/>
                        </a:spcBef>
                        <a:buFont typeface="Arial" pitchFamily="34" charset="0"/>
                        <a:defRPr sz="2800" kern="1200">
                          <a:solidFill>
                            <a:schemeClr val="tx1"/>
                          </a:solidFill>
                          <a:latin typeface="Calibri" pitchFamily="34" charset="0"/>
                          <a:ea typeface=""/>
                          <a:cs typeface=""/>
                        </a:defRPr>
                      </a:lvl2pPr>
                      <a:lvl3pPr marL="1143000" indent="-228600" algn="l" defTabSz="914104" rtl="0" eaLnBrk="0" latinLnBrk="0" hangingPunct="0">
                        <a:spcBef>
                          <a:spcPct val="20000"/>
                        </a:spcBef>
                        <a:buFont typeface="Arial" pitchFamily="34" charset="0"/>
                        <a:defRPr sz="2400" kern="1200">
                          <a:solidFill>
                            <a:schemeClr val="tx1"/>
                          </a:solidFill>
                          <a:latin typeface="Calibri" pitchFamily="34" charset="0"/>
                          <a:ea typeface=""/>
                          <a:cs typeface=""/>
                        </a:defRPr>
                      </a:lvl3pPr>
                      <a:lvl4pPr marL="1600200" indent="-228600" algn="l" defTabSz="914104" rtl="0" eaLnBrk="0" latinLnBrk="0" hangingPunct="0">
                        <a:spcBef>
                          <a:spcPct val="20000"/>
                        </a:spcBef>
                        <a:buFont typeface="Arial" pitchFamily="34" charset="0"/>
                        <a:defRPr sz="2000" kern="1200">
                          <a:solidFill>
                            <a:schemeClr val="tx1"/>
                          </a:solidFill>
                          <a:latin typeface="Calibri" pitchFamily="34" charset="0"/>
                          <a:ea typeface=""/>
                          <a:cs typeface=""/>
                        </a:defRPr>
                      </a:lvl4pPr>
                      <a:lvl5pPr marL="2057400" indent="-228600" algn="l" defTabSz="914104" rtl="0" eaLnBrk="0" latinLnBrk="0" hangingPunct="0">
                        <a:spcBef>
                          <a:spcPct val="20000"/>
                        </a:spcBef>
                        <a:buFont typeface="Arial" pitchFamily="34" charset="0"/>
                        <a:defRPr sz="2000" kern="1200">
                          <a:solidFill>
                            <a:schemeClr val="tx1"/>
                          </a:solidFill>
                          <a:latin typeface="Calibri" pitchFamily="34" charset="0"/>
                          <a:ea typeface=""/>
                          <a:cs typeface=""/>
                        </a:defRPr>
                      </a:lvl5pPr>
                      <a:lvl6pPr marL="25146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6pPr>
                      <a:lvl7pPr marL="29718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7pPr>
                      <a:lvl8pPr marL="34290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8pPr>
                      <a:lvl9pPr marL="3886200" indent="-228600" algn="l" defTabSz="914104" rtl="0" eaLnBrk="0" fontAlgn="base" latinLnBrk="0" hangingPunct="0">
                        <a:spcBef>
                          <a:spcPct val="20000"/>
                        </a:spcBef>
                        <a:spcAft>
                          <a:spcPct val="0"/>
                        </a:spcAft>
                        <a:buFont typeface="Arial" pitchFamily="34" charset="0"/>
                        <a:defRPr sz="2000" kern="1200">
                          <a:solidFill>
                            <a:schemeClr val="tx1"/>
                          </a:solidFill>
                          <a:latin typeface="Calibri" pitchFamily="34" charset="0"/>
                          <a:ea typeface=""/>
                          <a:cs typeface=""/>
                        </a:defRPr>
                      </a:lvl9pPr>
                    </a:lstStyle>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Произведена оплата без фактического выполнения строительных работ по акту о приемке выполненных работ на общую на сумму </a:t>
                      </a:r>
                      <a:r>
                        <a:rPr kumimoji="0" lang="ru-RU" altLang="ru-RU" sz="1500" b="1" i="0" u="none" strike="noStrike" cap="none" normalizeH="0" baseline="0" dirty="0" smtClean="0">
                          <a:ln>
                            <a:noFill/>
                          </a:ln>
                          <a:solidFill>
                            <a:srgbClr val="FF0000"/>
                          </a:solidFill>
                          <a:effectLst/>
                          <a:latin typeface="Times New Roman" pitchFamily="18" charset="0"/>
                          <a:cs typeface="Times New Roman" pitchFamily="18" charset="0"/>
                        </a:rPr>
                        <a:t>314 073,80</a:t>
                      </a: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 тыс. рублей;</a:t>
                      </a: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Включение в состав прямых затрат и отнесение на себестоимость расходов, не связанных с непосредственным выполнением строительно-монтажных работ (далее - СМР)</a:t>
                      </a:r>
                      <a:r>
                        <a:rPr kumimoji="0" lang="en-US" altLang="ru-RU" sz="1500" b="0" i="0" u="none" strike="noStrike" cap="none" normalizeH="0" baseline="0" dirty="0" smtClean="0">
                          <a:ln>
                            <a:noFill/>
                          </a:ln>
                          <a:solidFill>
                            <a:srgbClr val="FF0000"/>
                          </a:solidFill>
                          <a:effectLst/>
                          <a:latin typeface="Times New Roman" pitchFamily="18" charset="0"/>
                          <a:cs typeface="Times New Roman" pitchFamily="18" charset="0"/>
                        </a:rPr>
                        <a:t>;</a:t>
                      </a:r>
                      <a:endPar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Отнесение в состав прямых расходов затрат по оплате труда персонала, непосредственно участвующего </a:t>
                      </a:r>
                      <a:b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b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в выполнении СМР в период, когда работы фактически не производились;</a:t>
                      </a: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Отсутствие в первичных документах на общую сумму </a:t>
                      </a:r>
                      <a:r>
                        <a:rPr kumimoji="0" lang="ru-RU" altLang="ru-RU" sz="1500" b="1" i="0" u="none" strike="noStrike" cap="none" normalizeH="0" baseline="0" dirty="0" smtClean="0">
                          <a:ln>
                            <a:noFill/>
                          </a:ln>
                          <a:solidFill>
                            <a:srgbClr val="FF0000"/>
                          </a:solidFill>
                          <a:effectLst/>
                          <a:latin typeface="Times New Roman" pitchFamily="18" charset="0"/>
                          <a:cs typeface="Times New Roman" pitchFamily="18" charset="0"/>
                        </a:rPr>
                        <a:t>1 841,77 </a:t>
                      </a: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тыс. руб. реквизитов, позволяющих идентифицировать их принадлежность контракту;</a:t>
                      </a: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Несоответствие данных раздельного учета фактическим показателям расходной декларации</a:t>
                      </a:r>
                      <a:r>
                        <a:rPr kumimoji="0" lang="en-US" altLang="ru-RU" sz="1500" b="0" i="0" u="none" strike="noStrike" cap="none" normalizeH="0" baseline="0" dirty="0" smtClean="0">
                          <a:ln>
                            <a:noFill/>
                          </a:ln>
                          <a:solidFill>
                            <a:srgbClr val="FF0000"/>
                          </a:solidFill>
                          <a:effectLst/>
                          <a:latin typeface="Times New Roman" pitchFamily="18" charset="0"/>
                          <a:cs typeface="Times New Roman" pitchFamily="18" charset="0"/>
                        </a:rPr>
                        <a:t>;</a:t>
                      </a:r>
                      <a:endPar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Включение в состав расходной декларации некорректно исчисленного НДС </a:t>
                      </a:r>
                      <a:endPar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endParaRPr>
                    </a:p>
                    <a:p>
                      <a:pPr marL="6975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rPr>
                        <a:t>без уменьшения на суммы НДС, подлежащие зачету)</a:t>
                      </a:r>
                      <a:r>
                        <a:rPr kumimoji="0" lang="en-US" altLang="ru-RU" sz="1500" b="0" i="0" u="none" strike="noStrike" cap="none" normalizeH="0" baseline="0" dirty="0" smtClean="0">
                          <a:ln>
                            <a:noFill/>
                          </a:ln>
                          <a:solidFill>
                            <a:srgbClr val="FF0000"/>
                          </a:solidFill>
                          <a:effectLst/>
                          <a:latin typeface="Times New Roman" pitchFamily="18" charset="0"/>
                          <a:cs typeface="Times New Roman" pitchFamily="18" charset="0"/>
                        </a:rPr>
                        <a:t>;</a:t>
                      </a: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Отнесение в состав прямых затрат расходов на общую сумму </a:t>
                      </a:r>
                      <a:r>
                        <a:rPr kumimoji="0" lang="ru-RU" altLang="ru-RU" sz="15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t>22 071,52 </a:t>
                      </a: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тыс. руб., </a:t>
                      </a:r>
                      <a:r>
                        <a:rPr kumimoji="0" lang="ru-RU" altLang="ru-RU" sz="15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t>не связанных </a:t>
                      </a:r>
                      <a:br>
                        <a:rPr kumimoji="0" lang="ru-RU" altLang="ru-RU" sz="15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br>
                      <a:r>
                        <a:rPr kumimoji="0" lang="ru-RU" altLang="ru-RU" sz="15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t>с непосредственным выполнением СМР;</a:t>
                      </a: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Отвлечение ресурсов ГК в сумме </a:t>
                      </a:r>
                      <a:r>
                        <a:rPr kumimoji="0" lang="ru-RU" altLang="ru-RU" sz="15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t>40 149,23 </a:t>
                      </a: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тыс. руб. </a:t>
                      </a:r>
                      <a:r>
                        <a:rPr kumimoji="0" lang="ru-RU" altLang="ru-RU" sz="1500" b="1" i="0" u="none" strike="noStrike" kern="1200" cap="none" normalizeH="0" baseline="0" dirty="0" smtClean="0">
                          <a:ln>
                            <a:noFill/>
                          </a:ln>
                          <a:solidFill>
                            <a:srgbClr val="FF0000"/>
                          </a:solidFill>
                          <a:effectLst/>
                          <a:latin typeface="Times New Roman" pitchFamily="18" charset="0"/>
                          <a:ea typeface="+mn-ea"/>
                          <a:cs typeface="Times New Roman" pitchFamily="18" charset="0"/>
                        </a:rPr>
                        <a:t>на перечисление НДС</a:t>
                      </a: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 исчисленного </a:t>
                      </a:r>
                      <a:b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b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от налогооблагаемой базы, сформированной по итогам реализации иных ГК </a:t>
                      </a:r>
                      <a:endPar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endParaRPr>
                    </a:p>
                    <a:p>
                      <a:pPr marL="6975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    (</a:t>
                      </a:r>
                      <a:r>
                        <a:rPr kumimoji="0" lang="ru-RU" altLang="ru-RU" sz="1500" b="0" i="0" u="none" strike="noStrike" kern="1200" cap="none" normalizeH="0" baseline="0" dirty="0" smtClean="0">
                          <a:ln>
                            <a:noFill/>
                          </a:ln>
                          <a:solidFill>
                            <a:srgbClr val="FF0000"/>
                          </a:solidFill>
                          <a:effectLst/>
                          <a:latin typeface="Times New Roman" pitchFamily="18" charset="0"/>
                          <a:ea typeface="+mn-ea"/>
                          <a:cs typeface="Times New Roman" pitchFamily="18" charset="0"/>
                        </a:rPr>
                        <a:t>ФХД предприятия в целом).</a:t>
                      </a:r>
                      <a:endParaRPr kumimoji="0" lang="ru-RU" altLang="ru-RU" sz="1500" b="0" i="0" u="none" strike="noStrike" cap="none" normalizeH="0" baseline="0" dirty="0" smtClean="0">
                        <a:ln>
                          <a:noFill/>
                        </a:ln>
                        <a:solidFill>
                          <a:srgbClr val="FF0000"/>
                        </a:solidFill>
                        <a:effectLst/>
                        <a:latin typeface="Times New Roman" pitchFamily="18" charset="0"/>
                        <a:cs typeface="Times New Roman" pitchFamily="18" charset="0"/>
                      </a:endParaRPr>
                    </a:p>
                  </a:txBody>
                  <a:tcPr marL="75601" marR="0"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bg2">
                        <a:alpha val="11000"/>
                      </a:schemeClr>
                    </a:solidFill>
                  </a:tcPr>
                </a:tc>
              </a:tr>
              <a:tr h="1133854">
                <a:tc>
                  <a:txBody>
                    <a:bodyPr/>
                    <a:lstStyle/>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171450" marR="0" lvl="0" indent="-17145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300" b="0" i="1"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rPr>
                        <a:t>от 30 ноября 2017 г. № 485</a:t>
                      </a:r>
                      <a:r>
                        <a:rPr kumimoji="0" lang="ru-RU" altLang="ru-RU" sz="1400" b="0" i="0" u="none" strike="noStrike" cap="none" normalizeH="0" baseline="0" dirty="0" smtClean="0">
                          <a:ln>
                            <a:noFill/>
                          </a:ln>
                          <a:solidFill>
                            <a:schemeClr val="accent5">
                              <a:lumMod val="50000"/>
                            </a:schemeClr>
                          </a:solidFill>
                          <a:effectLst/>
                          <a:latin typeface="Times New Roman" pitchFamily="18" charset="0"/>
                          <a:cs typeface="Times New Roman" pitchFamily="18" charset="0"/>
                        </a:rPr>
                        <a:t> </a:t>
                      </a:r>
                      <a:r>
                        <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rPr>
                        <a:t> </a:t>
                      </a: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bg2">
                        <a:alpha val="11000"/>
                      </a:schemeClr>
                    </a:solidFill>
                  </a:tcPr>
                </a:tc>
                <a:tc>
                  <a:txBody>
                    <a:bodyPr/>
                    <a:lstStyle/>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ru-RU" altLang="ru-RU" sz="1500" b="0" i="0" u="none" strike="noStrike" kern="1200" cap="none" normalizeH="0" baseline="0" dirty="0" smtClean="0">
                        <a:ln>
                          <a:noFill/>
                        </a:ln>
                        <a:solidFill>
                          <a:schemeClr val="accent5">
                            <a:lumMod val="50000"/>
                          </a:schemeClr>
                        </a:solidFill>
                        <a:effectLst/>
                        <a:latin typeface="Times New Roman" pitchFamily="18" charset="0"/>
                        <a:ea typeface=""/>
                        <a:cs typeface="Times New Roman" pitchFamily="18" charset="0"/>
                      </a:endParaRP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Произведена оплата без фактического выполнения строительных работ по акту о приемке выполненных работ на общую сумму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101 556,60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тыс. рублей</a:t>
                      </a:r>
                    </a:p>
                  </a:txBody>
                  <a:tcPr marL="75601" marR="0"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a:noFill/>
                    </a:lnTlToBr>
                    <a:lnBlToTr>
                      <a:noFill/>
                    </a:lnBlToTr>
                    <a:solidFill>
                      <a:schemeClr val="bg2">
                        <a:alpha val="11000"/>
                      </a:schemeClr>
                    </a:solidFill>
                  </a:tcPr>
                </a:tc>
              </a:tr>
              <a:tr h="2203639">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rPr>
                        <a:t>от 20 октября 2017 г. </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4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rPr>
                        <a:t>№ 186-СМР/51/17 </a:t>
                      </a:r>
                    </a:p>
                  </a:txBody>
                  <a:tcPr marL="96008" marR="96008"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2">
                        <a:alpha val="11000"/>
                      </a:schemeClr>
                    </a:solidFill>
                  </a:tcPr>
                </a:tc>
                <a:tc>
                  <a:txBody>
                    <a:bodyPr/>
                    <a:lstStyle/>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Неправомерное отнесение в состав прямых затрат расходов общехозяйственного назначения, а также расходов, не связанных с непосредственным выполнением СМР на общую сумму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20 922,09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тыс.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рублей;</a:t>
                      </a:r>
                    </a:p>
                    <a:p>
                      <a:pPr marL="285750" marR="0" lvl="0" indent="-2160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Установлено</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 </a:t>
                      </a:r>
                    </a:p>
                    <a:p>
                      <a:pPr marL="6975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     -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в период действия договора субподряда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заработная плата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генерального директора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выросла более </a:t>
                      </a:r>
                      <a:endPar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endParaRPr>
                    </a:p>
                    <a:p>
                      <a:pPr marL="6975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     чем в 10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раз (с 60 000 до 700 000 рублей)</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 и учитывалась в составе затрат строительных работ </a:t>
                      </a:r>
                      <a:endPar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endParaRPr>
                    </a:p>
                    <a:p>
                      <a:pPr marL="6975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     по указанному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договору субподряда</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a:t>
                      </a:r>
                    </a:p>
                    <a:p>
                      <a:pPr marL="6975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     -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аренда </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отдельных единиц строительной техники (</a:t>
                      </a:r>
                      <a:r>
                        <a:rPr kumimoji="0" lang="ru-RU" altLang="ru-RU" sz="1500" b="0" i="0" u="none" strike="noStrike" kern="1200" cap="none" normalizeH="0" baseline="0" dirty="0" err="1" smtClean="0">
                          <a:ln>
                            <a:noFill/>
                          </a:ln>
                          <a:solidFill>
                            <a:srgbClr val="FF0000"/>
                          </a:solidFill>
                          <a:effectLst/>
                          <a:latin typeface="Times New Roman" pitchFamily="18" charset="0"/>
                          <a:ea typeface=""/>
                          <a:cs typeface="Times New Roman" pitchFamily="18" charset="0"/>
                        </a:rPr>
                        <a:t>асфальтоукладчик</a:t>
                      </a:r>
                      <a:r>
                        <a:rPr kumimoji="0" lang="ru-RU" altLang="ru-RU" sz="1500" b="0" i="0" u="none" strike="noStrike" kern="1200" cap="none" normalizeH="0" baseline="0" dirty="0" smtClean="0">
                          <a:ln>
                            <a:noFill/>
                          </a:ln>
                          <a:solidFill>
                            <a:srgbClr val="FF0000"/>
                          </a:solidFill>
                          <a:effectLst/>
                          <a:latin typeface="Times New Roman" pitchFamily="18" charset="0"/>
                          <a:ea typeface=""/>
                          <a:cs typeface="Times New Roman" pitchFamily="18" charset="0"/>
                        </a:rPr>
                        <a:t>)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возросла более чем в 15 раз</a:t>
                      </a:r>
                    </a:p>
                    <a:p>
                      <a:pPr marL="6975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     </a:t>
                      </a:r>
                      <a:r>
                        <a:rPr kumimoji="0" lang="ru-RU" altLang="ru-RU" sz="1500" b="1" i="0" u="none" strike="noStrike" kern="1200" cap="none" normalizeH="0" baseline="0" dirty="0" smtClean="0">
                          <a:ln>
                            <a:noFill/>
                          </a:ln>
                          <a:solidFill>
                            <a:srgbClr val="FF0000"/>
                          </a:solidFill>
                          <a:effectLst/>
                          <a:latin typeface="Times New Roman" pitchFamily="18" charset="0"/>
                          <a:ea typeface=""/>
                          <a:cs typeface="Times New Roman" pitchFamily="18" charset="0"/>
                        </a:rPr>
                        <a:t>(с 35 000 до 610 000 рублей).       </a:t>
                      </a:r>
                    </a:p>
                  </a:txBody>
                  <a:tcPr marL="75601" marR="0" marT="64007" marB="64007" horzOverflow="overflow">
                    <a:lnL w="76200" cap="flat" cmpd="sng" algn="ctr">
                      <a:solidFill>
                        <a:sysClr val="window" lastClr="FFFFFF"/>
                      </a:solidFill>
                      <a:prstDash val="solid"/>
                      <a:round/>
                      <a:headEnd type="none" w="med" len="med"/>
                      <a:tailEnd type="none" w="med" len="med"/>
                    </a:lnL>
                    <a:lnR w="762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chemeClr val="bg2">
                        <a:alpha val="11000"/>
                      </a:schemeClr>
                    </a:solidFill>
                  </a:tcPr>
                </a:tc>
              </a:tr>
            </a:tbl>
          </a:graphicData>
        </a:graphic>
      </p:graphicFrame>
      <p:pic>
        <p:nvPicPr>
          <p:cNvPr id="13" name="Рисунок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2355" y="2087868"/>
            <a:ext cx="1010906" cy="1000576"/>
          </a:xfrm>
          <a:prstGeom prst="rect">
            <a:avLst/>
          </a:prstGeom>
          <a:solidFill>
            <a:schemeClr val="bg1">
              <a:lumMod val="95000"/>
            </a:schemeClr>
          </a:solidFill>
        </p:spPr>
      </p:pic>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706" y="2051700"/>
            <a:ext cx="950759" cy="957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8888" y="2077975"/>
            <a:ext cx="887087" cy="1010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Рисунок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9269" y="7156599"/>
            <a:ext cx="973198" cy="787224"/>
          </a:xfrm>
          <a:prstGeom prst="rect">
            <a:avLst/>
          </a:prstGeom>
          <a:solidFill>
            <a:schemeClr val="bg1">
              <a:lumMod val="95000"/>
            </a:schemeClr>
          </a:solidFill>
        </p:spPr>
      </p:pic>
      <p:sp>
        <p:nvSpPr>
          <p:cNvPr id="23" name="TextBox 22"/>
          <p:cNvSpPr txBox="1"/>
          <p:nvPr/>
        </p:nvSpPr>
        <p:spPr>
          <a:xfrm>
            <a:off x="2129350" y="7156601"/>
            <a:ext cx="1080772" cy="775293"/>
          </a:xfrm>
          <a:prstGeom prst="rect">
            <a:avLst/>
          </a:prstGeom>
          <a:solidFill>
            <a:schemeClr val="accent1">
              <a:lumMod val="60000"/>
              <a:lumOff val="40000"/>
              <a:alpha val="34000"/>
            </a:schemeClr>
          </a:solidFill>
          <a:ln>
            <a:noFill/>
          </a:ln>
        </p:spPr>
        <p:txBody>
          <a:bodyPr wrap="square" lIns="0" tIns="54044" rIns="0" bIns="54044" rtlCol="0" anchor="ctr" anchorCtr="0">
            <a:noAutofit/>
          </a:bodyPr>
          <a:lstStyle/>
          <a:p>
            <a:pPr algn="ctr"/>
            <a:r>
              <a:rPr lang="ru-RU" sz="1200" b="1" dirty="0"/>
              <a:t>ООО «Строительная компания «</a:t>
            </a:r>
            <a:r>
              <a:rPr lang="ru-RU" sz="1200" b="1" dirty="0" err="1"/>
              <a:t>ГиК</a:t>
            </a:r>
            <a:r>
              <a:rPr lang="ru-RU" sz="1200" b="1" dirty="0"/>
              <a:t>»</a:t>
            </a:r>
          </a:p>
        </p:txBody>
      </p:sp>
      <p:pic>
        <p:nvPicPr>
          <p:cNvPr id="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497" y="7156599"/>
            <a:ext cx="944967" cy="87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Рисунок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3800" y="5970216"/>
            <a:ext cx="931756" cy="825707"/>
          </a:xfrm>
          <a:prstGeom prst="rect">
            <a:avLst/>
          </a:prstGeom>
          <a:solidFill>
            <a:schemeClr val="bg1">
              <a:lumMod val="95000"/>
            </a:schemeClr>
          </a:solidFill>
        </p:spPr>
      </p:pic>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188" y="5970212"/>
            <a:ext cx="999612" cy="810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2155556" y="5970212"/>
            <a:ext cx="1054569" cy="810718"/>
          </a:xfrm>
          <a:prstGeom prst="rect">
            <a:avLst/>
          </a:prstGeom>
          <a:solidFill>
            <a:schemeClr val="accent1">
              <a:lumMod val="60000"/>
              <a:lumOff val="40000"/>
              <a:alpha val="34000"/>
            </a:schemeClr>
          </a:solidFill>
          <a:ln>
            <a:noFill/>
          </a:ln>
        </p:spPr>
        <p:txBody>
          <a:bodyPr wrap="square" lIns="42554" tIns="54044" rIns="42554" bIns="54044" rtlCol="0" anchor="ctr" anchorCtr="0">
            <a:noAutofit/>
          </a:bodyPr>
          <a:lstStyle/>
          <a:p>
            <a:pPr algn="ctr"/>
            <a:r>
              <a:rPr lang="ru-RU" sz="1300" b="1" dirty="0"/>
              <a:t>ООО               «Мегаполис» </a:t>
            </a:r>
          </a:p>
        </p:txBody>
      </p:sp>
      <p:sp>
        <p:nvSpPr>
          <p:cNvPr id="3" name="Номер слайда 2"/>
          <p:cNvSpPr>
            <a:spLocks noGrp="1"/>
          </p:cNvSpPr>
          <p:nvPr>
            <p:ph type="sldNum" sz="quarter" idx="12"/>
          </p:nvPr>
        </p:nvSpPr>
        <p:spPr>
          <a:xfrm>
            <a:off x="9921240" y="9213250"/>
            <a:ext cx="2880360" cy="511175"/>
          </a:xfrm>
        </p:spPr>
        <p:txBody>
          <a:bodyPr/>
          <a:lstStyle/>
          <a:p>
            <a:pPr>
              <a:defRPr/>
            </a:pPr>
            <a:r>
              <a:rPr lang="ru-RU" dirty="0" smtClean="0">
                <a:solidFill>
                  <a:prstClr val="black">
                    <a:tint val="75000"/>
                  </a:prstClr>
                </a:solidFill>
              </a:rPr>
              <a:t>36</a:t>
            </a:r>
            <a:endParaRPr lang="ru-RU" dirty="0">
              <a:solidFill>
                <a:prstClr val="black">
                  <a:tint val="75000"/>
                </a:prstClr>
              </a:solidFill>
            </a:endParaRPr>
          </a:p>
        </p:txBody>
      </p:sp>
    </p:spTree>
    <p:extLst>
      <p:ext uri="{BB962C8B-B14F-4D97-AF65-F5344CB8AC3E}">
        <p14:creationId xmlns:p14="http://schemas.microsoft.com/office/powerpoint/2010/main" val="8914861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467833" y="3504537"/>
            <a:ext cx="11940362" cy="2034793"/>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НОРМАТИВНОЕ ПРАВОВОЕ РЕГУЛИРОВАНИЕ </a:t>
            </a:r>
          </a:p>
          <a:p>
            <a:pPr algn="ctr">
              <a:lnSpc>
                <a:spcPct val="150000"/>
              </a:lnSpc>
            </a:pPr>
            <a:r>
              <a:rPr lang="ru-RU" sz="2800" b="1" dirty="0">
                <a:latin typeface="Times New Roman" panose="02020603050405020304" pitchFamily="18" charset="0"/>
                <a:cs typeface="Times New Roman" panose="02020603050405020304" pitchFamily="18" charset="0"/>
              </a:rPr>
              <a:t>КАЗНАЧЕЙСКОГО СОПРОВОЖДЕНИЯ ЦЕЛЕВЫХ СРЕДСТВ</a:t>
            </a:r>
          </a:p>
          <a:p>
            <a:pPr algn="ctr">
              <a:lnSpc>
                <a:spcPct val="150000"/>
              </a:lnSpc>
            </a:pPr>
            <a:endParaRPr lang="ru-RU" sz="2800" b="1" dirty="0">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37</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20" y="141332"/>
            <a:ext cx="5025509"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86436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2860301374"/>
              </p:ext>
            </p:extLst>
          </p:nvPr>
        </p:nvGraphicFramePr>
        <p:xfrm>
          <a:off x="208349" y="964637"/>
          <a:ext cx="12369947" cy="8027582"/>
        </p:xfrm>
        <a:graphic>
          <a:graphicData uri="http://schemas.openxmlformats.org/drawingml/2006/table">
            <a:tbl>
              <a:tblPr firstRow="1" bandRow="1">
                <a:tableStyleId>{5C22544A-7EE6-4342-B048-85BDC9FD1C3A}</a:tableStyleId>
              </a:tblPr>
              <a:tblGrid>
                <a:gridCol w="12369947"/>
              </a:tblGrid>
              <a:tr h="2664893">
                <a:tc>
                  <a:txBody>
                    <a:bodyPr/>
                    <a:lstStyle/>
                    <a:p>
                      <a:pPr marL="273050" indent="-273050">
                        <a:spcBef>
                          <a:spcPts val="300"/>
                        </a:spcBef>
                      </a:pPr>
                      <a:r>
                        <a:rPr lang="ru-RU" sz="1500" dirty="0" smtClean="0">
                          <a:latin typeface="Times New Roman" panose="02020603050405020304" pitchFamily="18" charset="0"/>
                          <a:cs typeface="Times New Roman" panose="02020603050405020304" pitchFamily="18" charset="0"/>
                        </a:rPr>
                        <a:t> </a:t>
                      </a:r>
                    </a:p>
                    <a:p>
                      <a:pPr marL="273050" indent="-273050">
                        <a:spcBef>
                          <a:spcPts val="300"/>
                        </a:spcBef>
                      </a:pPr>
                      <a:r>
                        <a:rPr lang="en-US" sz="1600" b="1" dirty="0" smtClean="0">
                          <a:solidFill>
                            <a:schemeClr val="tx1"/>
                          </a:solidFill>
                          <a:latin typeface="Times New Roman" panose="02020603050405020304" pitchFamily="18" charset="0"/>
                          <a:cs typeface="Times New Roman" panose="02020603050405020304" pitchFamily="18" charset="0"/>
                        </a:rPr>
                        <a:t>I.</a:t>
                      </a:r>
                      <a:r>
                        <a:rPr lang="en-US" sz="1500" b="1" dirty="0" smtClean="0">
                          <a:solidFill>
                            <a:schemeClr val="tx1"/>
                          </a:solidFill>
                          <a:latin typeface="Times New Roman" panose="02020603050405020304" pitchFamily="18" charset="0"/>
                          <a:cs typeface="Times New Roman" panose="02020603050405020304" pitchFamily="18" charset="0"/>
                        </a:rPr>
                        <a:t> </a:t>
                      </a:r>
                      <a:r>
                        <a:rPr lang="ru-RU" sz="1500" b="1" dirty="0" smtClean="0">
                          <a:solidFill>
                            <a:schemeClr val="tx1"/>
                          </a:solidFill>
                          <a:latin typeface="Times New Roman" panose="02020603050405020304" pitchFamily="18" charset="0"/>
                          <a:cs typeface="Times New Roman" panose="02020603050405020304" pitchFamily="18" charset="0"/>
                        </a:rPr>
                        <a:t>  </a:t>
                      </a:r>
                      <a:r>
                        <a:rPr lang="ru-RU" sz="1600" b="1" dirty="0" smtClean="0">
                          <a:solidFill>
                            <a:schemeClr val="tx1"/>
                          </a:solidFill>
                          <a:latin typeface="Times New Roman" panose="02020603050405020304" pitchFamily="18" charset="0"/>
                          <a:cs typeface="Times New Roman" panose="02020603050405020304" pitchFamily="18" charset="0"/>
                        </a:rPr>
                        <a:t>НОРМАТИВНОЕ ПРАВОВОЕ И МЕТОДОЛОГИЧЕСКОЕ</a:t>
                      </a:r>
                      <a:r>
                        <a:rPr lang="ru-RU" sz="1600" b="1" baseline="0" dirty="0" smtClean="0">
                          <a:solidFill>
                            <a:schemeClr val="tx1"/>
                          </a:solidFill>
                          <a:latin typeface="Times New Roman" panose="02020603050405020304" pitchFamily="18" charset="0"/>
                          <a:cs typeface="Times New Roman" panose="02020603050405020304" pitchFamily="18" charset="0"/>
                        </a:rPr>
                        <a:t> </a:t>
                      </a:r>
                      <a:r>
                        <a:rPr lang="ru-RU" sz="1600" b="1" dirty="0" smtClean="0">
                          <a:solidFill>
                            <a:schemeClr val="tx1"/>
                          </a:solidFill>
                          <a:latin typeface="Times New Roman" panose="02020603050405020304" pitchFamily="18" charset="0"/>
                          <a:cs typeface="Times New Roman" panose="02020603050405020304" pitchFamily="18" charset="0"/>
                        </a:rPr>
                        <a:t> ОБЕСПЕЧЕНИЕ</a:t>
                      </a:r>
                      <a:r>
                        <a:rPr lang="en-US" sz="1600" b="1" dirty="0" smtClean="0">
                          <a:solidFill>
                            <a:schemeClr val="tx1"/>
                          </a:solidFill>
                          <a:latin typeface="Times New Roman" panose="02020603050405020304" pitchFamily="18" charset="0"/>
                          <a:cs typeface="Times New Roman" panose="02020603050405020304" pitchFamily="18" charset="0"/>
                        </a:rPr>
                        <a:t> </a:t>
                      </a:r>
                      <a:endParaRPr lang="ru-RU" sz="1600" b="1" dirty="0" smtClean="0">
                        <a:solidFill>
                          <a:schemeClr val="tx1"/>
                        </a:solidFill>
                        <a:latin typeface="Times New Roman" panose="02020603050405020304" pitchFamily="18" charset="0"/>
                        <a:cs typeface="Times New Roman" panose="02020603050405020304" pitchFamily="18" charset="0"/>
                      </a:endParaRPr>
                    </a:p>
                    <a:p>
                      <a:pPr marL="534988" lvl="1" indent="-261938">
                        <a:spcBef>
                          <a:spcPts val="300"/>
                        </a:spcBef>
                        <a:buFont typeface="+mj-lt"/>
                        <a:buAutoNum type="arabicPeriod"/>
                      </a:pPr>
                      <a:r>
                        <a:rPr lang="ru-RU" sz="1800" b="0" dirty="0" smtClean="0">
                          <a:solidFill>
                            <a:schemeClr val="tx1"/>
                          </a:solidFill>
                          <a:latin typeface="Times New Roman" panose="02020603050405020304" pitchFamily="18" charset="0"/>
                          <a:cs typeface="Times New Roman" panose="02020603050405020304" pitchFamily="18" charset="0"/>
                        </a:rPr>
                        <a:t>Бюджетный кодекс Российской Федерации;</a:t>
                      </a:r>
                    </a:p>
                    <a:p>
                      <a:pPr marL="273050" lvl="1" indent="261938">
                        <a:spcBef>
                          <a:spcPts val="300"/>
                        </a:spcBef>
                        <a:buFontTx/>
                        <a:buNone/>
                      </a:pPr>
                      <a:r>
                        <a:rPr lang="ru-RU" sz="1800" b="0" dirty="0" smtClean="0">
                          <a:solidFill>
                            <a:schemeClr val="tx1"/>
                          </a:solidFill>
                          <a:latin typeface="Times New Roman" panose="02020603050405020304" pitchFamily="18" charset="0"/>
                          <a:cs typeface="Times New Roman" panose="02020603050405020304" pitchFamily="18" charset="0"/>
                        </a:rPr>
                        <a:t>Федеральный закон  о контрактной системе в сфере закупок;</a:t>
                      </a:r>
                    </a:p>
                    <a:p>
                      <a:pPr marL="273050" lvl="1" indent="261938">
                        <a:spcBef>
                          <a:spcPts val="300"/>
                        </a:spcBef>
                        <a:buFontTx/>
                        <a:buNone/>
                      </a:pPr>
                      <a:r>
                        <a:rPr lang="ru-RU" sz="1800" b="0" dirty="0" smtClean="0">
                          <a:solidFill>
                            <a:schemeClr val="tx1"/>
                          </a:solidFill>
                          <a:latin typeface="Times New Roman" panose="02020603050405020304" pitchFamily="18" charset="0"/>
                          <a:cs typeface="Times New Roman" panose="02020603050405020304" pitchFamily="18" charset="0"/>
                        </a:rPr>
                        <a:t>Закон о государственном оборонном заказе;</a:t>
                      </a:r>
                    </a:p>
                    <a:p>
                      <a:pPr marL="273050" lvl="1" indent="261938">
                        <a:spcBef>
                          <a:spcPts val="300"/>
                        </a:spcBef>
                        <a:buFontTx/>
                        <a:buNone/>
                      </a:pPr>
                      <a:r>
                        <a:rPr lang="ru-RU" sz="1800" b="0" dirty="0" smtClean="0">
                          <a:solidFill>
                            <a:schemeClr val="tx1"/>
                          </a:solidFill>
                          <a:latin typeface="Times New Roman" panose="02020603050405020304" pitchFamily="18" charset="0"/>
                          <a:cs typeface="Times New Roman" panose="02020603050405020304" pitchFamily="18" charset="0"/>
                        </a:rPr>
                        <a:t>Закон</a:t>
                      </a:r>
                      <a:r>
                        <a:rPr lang="ru-RU" sz="1800" b="0" baseline="0" dirty="0" smtClean="0">
                          <a:solidFill>
                            <a:schemeClr val="tx1"/>
                          </a:solidFill>
                          <a:latin typeface="Times New Roman" panose="02020603050405020304" pitchFamily="18" charset="0"/>
                          <a:cs typeface="Times New Roman" panose="02020603050405020304" pitchFamily="18" charset="0"/>
                        </a:rPr>
                        <a:t> о федеральном бюджете на соответствующий год и плановый период</a:t>
                      </a:r>
                      <a:endParaRPr lang="ru-RU" sz="1800" b="0" dirty="0" smtClean="0">
                        <a:solidFill>
                          <a:schemeClr val="tx1"/>
                        </a:solidFill>
                        <a:latin typeface="Times New Roman" panose="02020603050405020304" pitchFamily="18" charset="0"/>
                        <a:cs typeface="Times New Roman" panose="02020603050405020304" pitchFamily="18" charset="0"/>
                      </a:endParaRPr>
                    </a:p>
                    <a:p>
                      <a:pPr marL="534988" lvl="1" indent="-261938">
                        <a:spcBef>
                          <a:spcPts val="1200"/>
                        </a:spcBef>
                        <a:buFont typeface="+mj-lt"/>
                        <a:buAutoNum type="arabicPeriod" startAt="2"/>
                      </a:pPr>
                      <a:r>
                        <a:rPr lang="ru-RU" sz="1800" b="0" dirty="0" smtClean="0">
                          <a:solidFill>
                            <a:schemeClr val="tx1"/>
                          </a:solidFill>
                          <a:latin typeface="Times New Roman" panose="02020603050405020304" pitchFamily="18" charset="0"/>
                          <a:cs typeface="Times New Roman" panose="02020603050405020304" pitchFamily="18" charset="0"/>
                        </a:rPr>
                        <a:t>Постановления Правительства Российской Федерации;</a:t>
                      </a:r>
                    </a:p>
                    <a:p>
                      <a:pPr marL="534988" lvl="1" indent="0">
                        <a:spcBef>
                          <a:spcPts val="300"/>
                        </a:spcBef>
                        <a:buFontTx/>
                        <a:buNone/>
                      </a:pPr>
                      <a:r>
                        <a:rPr lang="ru-RU" sz="1800" b="0" dirty="0" smtClean="0">
                          <a:solidFill>
                            <a:schemeClr val="tx1"/>
                          </a:solidFill>
                          <a:latin typeface="Times New Roman" panose="02020603050405020304" pitchFamily="18" charset="0"/>
                          <a:cs typeface="Times New Roman" panose="02020603050405020304" pitchFamily="18" charset="0"/>
                        </a:rPr>
                        <a:t>Нормативные правовые акты Минфина России и</a:t>
                      </a:r>
                    </a:p>
                    <a:p>
                      <a:pPr marL="534988" lvl="1" indent="0">
                        <a:spcBef>
                          <a:spcPts val="300"/>
                        </a:spcBef>
                        <a:buFontTx/>
                        <a:buNone/>
                      </a:pPr>
                      <a:r>
                        <a:rPr lang="ru-RU" sz="1800" b="0" dirty="0" smtClean="0">
                          <a:solidFill>
                            <a:schemeClr val="tx1"/>
                          </a:solidFill>
                          <a:latin typeface="Times New Roman" panose="02020603050405020304" pitchFamily="18" charset="0"/>
                          <a:cs typeface="Times New Roman" panose="02020603050405020304" pitchFamily="18" charset="0"/>
                        </a:rPr>
                        <a:t>Федерального казначейства</a:t>
                      </a:r>
                    </a:p>
                  </a:txBody>
                  <a:tcPr>
                    <a:solidFill>
                      <a:schemeClr val="accent1">
                        <a:lumMod val="20000"/>
                        <a:lumOff val="80000"/>
                      </a:schemeClr>
                    </a:solidFill>
                  </a:tcPr>
                </a:tc>
              </a:tr>
              <a:tr h="3433785">
                <a:tc>
                  <a:txBody>
                    <a:bodyPr/>
                    <a:lstStyle/>
                    <a:p>
                      <a:pPr marL="0" marR="0" indent="0" algn="l" defTabSz="1097006" rtl="0" eaLnBrk="1" fontAlgn="auto" latinLnBrk="0" hangingPunct="1">
                        <a:lnSpc>
                          <a:spcPct val="100000"/>
                        </a:lnSpc>
                        <a:spcBef>
                          <a:spcPts val="300"/>
                        </a:spcBef>
                        <a:spcAft>
                          <a:spcPts val="0"/>
                        </a:spcAft>
                        <a:buClrTx/>
                        <a:buSzTx/>
                        <a:buFontTx/>
                        <a:buNone/>
                        <a:tabLst/>
                        <a:defRPr/>
                      </a:pPr>
                      <a:endParaRPr lang="ru-RU" sz="1500" b="1"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1097006" rtl="0" eaLnBrk="1" fontAlgn="auto" latinLnBrk="0" hangingPunct="1">
                        <a:lnSpc>
                          <a:spcPct val="100000"/>
                        </a:lnSpc>
                        <a:spcBef>
                          <a:spcPts val="300"/>
                        </a:spcBef>
                        <a:spcAft>
                          <a:spcPts val="0"/>
                        </a:spcAft>
                        <a:buClrTx/>
                        <a:buSzTx/>
                        <a:buFontTx/>
                        <a:buNone/>
                        <a:tabLst/>
                        <a:defRPr/>
                      </a:pPr>
                      <a:r>
                        <a:rPr lang="en-US" sz="1600" b="1" kern="1200" dirty="0" smtClean="0">
                          <a:solidFill>
                            <a:schemeClr val="tx1"/>
                          </a:solidFill>
                          <a:latin typeface="Times New Roman" panose="02020603050405020304" pitchFamily="18" charset="0"/>
                          <a:ea typeface="+mn-ea"/>
                          <a:cs typeface="Times New Roman" panose="02020603050405020304" pitchFamily="18" charset="0"/>
                        </a:rPr>
                        <a:t>II. </a:t>
                      </a:r>
                      <a:r>
                        <a:rPr lang="ru-RU" sz="1600" b="1" kern="1200" dirty="0" smtClean="0">
                          <a:solidFill>
                            <a:schemeClr val="tx1"/>
                          </a:solidFill>
                          <a:latin typeface="Times New Roman" panose="02020603050405020304" pitchFamily="18" charset="0"/>
                          <a:ea typeface="+mn-ea"/>
                          <a:cs typeface="Times New Roman" panose="02020603050405020304" pitchFamily="18" charset="0"/>
                        </a:rPr>
                        <a:t>ФУНКЦИОНАЛЬНО-ТЕХНОЛОГИЧЕСКОЕ ОБЕСПЕЧЕНИЕ:</a:t>
                      </a:r>
                      <a:endParaRPr lang="ru-RU" sz="1600" b="1" kern="1200" dirty="0" smtClean="0">
                        <a:solidFill>
                          <a:schemeClr val="tx1"/>
                        </a:solidFill>
                        <a:latin typeface="Times New Roman" panose="02020603050405020304" pitchFamily="18" charset="0"/>
                        <a:ea typeface="+mn-ea"/>
                        <a:cs typeface="Times New Roman" panose="02020603050405020304" pitchFamily="18" charset="0"/>
                      </a:endParaRPr>
                    </a:p>
                    <a:p>
                      <a:pPr marL="534988" lvl="1" indent="-261938" algn="l" defTabSz="1097006" rtl="0" eaLnBrk="1" latinLnBrk="0" hangingPunct="1">
                        <a:spcBef>
                          <a:spcPts val="300"/>
                        </a:spcBef>
                        <a:buFont typeface="+mj-lt"/>
                        <a:buAutoNum type="arabicPeriod"/>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Функциональное</a:t>
                      </a:r>
                      <a:r>
                        <a:rPr lang="ru-RU" sz="1800" b="0" kern="1200" baseline="0" dirty="0" smtClean="0">
                          <a:solidFill>
                            <a:schemeClr val="tx1"/>
                          </a:solidFill>
                          <a:latin typeface="Times New Roman" panose="02020603050405020304" pitchFamily="18" charset="0"/>
                          <a:ea typeface="+mn-ea"/>
                          <a:cs typeface="Times New Roman" panose="02020603050405020304" pitchFamily="18" charset="0"/>
                        </a:rPr>
                        <a:t> обеспечение:</a:t>
                      </a:r>
                    </a:p>
                    <a:p>
                      <a:pPr marL="273050" lvl="1" indent="0" algn="l" defTabSz="1097006" rtl="0" eaLnBrk="1" latinLnBrk="0" hangingPunct="1">
                        <a:spcBef>
                          <a:spcPts val="300"/>
                        </a:spcBef>
                        <a:buFont typeface="+mj-lt"/>
                        <a:buNone/>
                      </a:pPr>
                      <a:r>
                        <a:rPr lang="ru-RU" sz="1800" b="0" kern="1200" baseline="0" dirty="0" smtClean="0">
                          <a:solidFill>
                            <a:schemeClr val="tx1"/>
                          </a:solidFill>
                          <a:latin typeface="Times New Roman" panose="02020603050405020304" pitchFamily="18" charset="0"/>
                          <a:ea typeface="+mn-ea"/>
                          <a:cs typeface="Times New Roman" panose="02020603050405020304" pitchFamily="18" charset="0"/>
                        </a:rPr>
                        <a:t>     - принципы «базовой» модели казначейского сопровождения;</a:t>
                      </a:r>
                    </a:p>
                    <a:p>
                      <a:pPr marL="273050" lvl="1" indent="0" algn="l" defTabSz="1097006" rtl="0" eaLnBrk="1" latinLnBrk="0" hangingPunct="1">
                        <a:spcBef>
                          <a:spcPts val="300"/>
                        </a:spcBef>
                        <a:buFont typeface="+mj-lt"/>
                        <a:buNone/>
                      </a:pPr>
                      <a:r>
                        <a:rPr lang="ru-RU" sz="1800" b="0" kern="1200" baseline="0" dirty="0" smtClean="0">
                          <a:solidFill>
                            <a:schemeClr val="tx1"/>
                          </a:solidFill>
                          <a:latin typeface="Times New Roman" panose="02020603050405020304" pitchFamily="18" charset="0"/>
                          <a:ea typeface="+mn-ea"/>
                          <a:cs typeface="Times New Roman" panose="02020603050405020304" pitchFamily="18" charset="0"/>
                        </a:rPr>
                        <a:t>     - принципы «расширенного» казначейского сопровождения.</a:t>
                      </a:r>
                      <a:endParaRPr lang="ru-RU" sz="1800" b="0" kern="1200" dirty="0" smtClean="0">
                        <a:solidFill>
                          <a:schemeClr val="tx1"/>
                        </a:solidFill>
                        <a:latin typeface="Times New Roman" panose="02020603050405020304" pitchFamily="18" charset="0"/>
                        <a:ea typeface="+mn-ea"/>
                        <a:cs typeface="Times New Roman" panose="02020603050405020304" pitchFamily="18" charset="0"/>
                      </a:endParaRPr>
                    </a:p>
                    <a:p>
                      <a:pPr marL="273050" lvl="1" indent="0" algn="l" defTabSz="1097006" rtl="0" eaLnBrk="1" latinLnBrk="0" hangingPunct="1">
                        <a:spcBef>
                          <a:spcPts val="300"/>
                        </a:spcBef>
                        <a:buFont typeface="+mj-lt"/>
                        <a:buNone/>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2. Информационно-технологическое обеспечение:</a:t>
                      </a:r>
                    </a:p>
                    <a:p>
                      <a:pPr marL="273050" lvl="1" indent="0" algn="l" defTabSz="1097006" rtl="0" eaLnBrk="1" latinLnBrk="0" hangingPunct="1">
                        <a:spcBef>
                          <a:spcPts val="300"/>
                        </a:spcBef>
                        <a:buFont typeface="+mj-lt"/>
                        <a:buNone/>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    - технологические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регламенты;</a:t>
                      </a:r>
                    </a:p>
                    <a:p>
                      <a:pPr marL="548503" lvl="1" indent="0" algn="l" defTabSz="1097006" rtl="0" eaLnBrk="1" latinLnBrk="0" hangingPunct="1">
                        <a:spcBef>
                          <a:spcPts val="300"/>
                        </a:spcBef>
                        <a:buFontTx/>
                        <a:buNone/>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 бизнес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процессы;</a:t>
                      </a:r>
                    </a:p>
                    <a:p>
                      <a:pPr marL="548503" lvl="1" indent="0" algn="l" defTabSz="1097006" rtl="0" eaLnBrk="1" latinLnBrk="0" hangingPunct="1">
                        <a:spcBef>
                          <a:spcPts val="300"/>
                        </a:spcBef>
                        <a:buFontTx/>
                        <a:buNone/>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 модели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данных;</a:t>
                      </a:r>
                    </a:p>
                    <a:p>
                      <a:pPr marL="548503" lvl="1" indent="0" algn="l" defTabSz="1097006" rtl="0" eaLnBrk="1" latinLnBrk="0" hangingPunct="1">
                        <a:spcBef>
                          <a:spcPts val="300"/>
                        </a:spcBef>
                        <a:buFontTx/>
                        <a:buNone/>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 интеграция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со смежными </a:t>
                      </a:r>
                      <a:r>
                        <a:rPr lang="en-US" sz="1800" b="0" kern="1200" dirty="0" smtClean="0">
                          <a:solidFill>
                            <a:schemeClr val="tx1"/>
                          </a:solidFill>
                          <a:latin typeface="Times New Roman" panose="02020603050405020304" pitchFamily="18" charset="0"/>
                          <a:ea typeface="+mn-ea"/>
                          <a:cs typeface="Times New Roman" panose="02020603050405020304" pitchFamily="18" charset="0"/>
                        </a:rPr>
                        <a:t>IT-</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системами</a:t>
                      </a:r>
                    </a:p>
                    <a:p>
                      <a:pPr marL="548503" lvl="1" indent="0" algn="l" defTabSz="1097006" rtl="0" eaLnBrk="1" latinLnBrk="0" hangingPunct="1">
                        <a:spcBef>
                          <a:spcPts val="300"/>
                        </a:spcBef>
                        <a:buFontTx/>
                        <a:buNone/>
                      </a:pPr>
                      <a:r>
                        <a:rPr lang="ru-RU" sz="1800" b="0" kern="1200" dirty="0" smtClean="0">
                          <a:solidFill>
                            <a:schemeClr val="tx1"/>
                          </a:solidFill>
                          <a:latin typeface="Times New Roman" panose="02020603050405020304" pitchFamily="18" charset="0"/>
                          <a:ea typeface="+mn-ea"/>
                          <a:cs typeface="Times New Roman" panose="02020603050405020304" pitchFamily="18" charset="0"/>
                        </a:rPr>
                        <a:t>-</a:t>
                      </a:r>
                      <a:r>
                        <a:rPr lang="ru-RU" sz="1800" b="0" kern="1200" baseline="0" dirty="0" smtClean="0">
                          <a:solidFill>
                            <a:schemeClr val="tx1"/>
                          </a:solidFill>
                          <a:latin typeface="Times New Roman" panose="02020603050405020304" pitchFamily="18" charset="0"/>
                          <a:ea typeface="+mn-ea"/>
                          <a:cs typeface="Times New Roman" panose="02020603050405020304" pitchFamily="18" charset="0"/>
                        </a:rPr>
                        <a:t>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прикладное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программное </a:t>
                      </a:r>
                      <a:r>
                        <a:rPr lang="ru-RU" sz="1800" b="0" kern="1200" dirty="0" smtClean="0">
                          <a:solidFill>
                            <a:schemeClr val="tx1"/>
                          </a:solidFill>
                          <a:latin typeface="Times New Roman" panose="02020603050405020304" pitchFamily="18" charset="0"/>
                          <a:ea typeface="+mn-ea"/>
                          <a:cs typeface="Times New Roman" panose="02020603050405020304" pitchFamily="18" charset="0"/>
                        </a:rPr>
                        <a:t>обеспечение</a:t>
                      </a:r>
                      <a:endParaRPr lang="ru-RU" sz="1600" b="1" kern="1200" dirty="0">
                        <a:solidFill>
                          <a:schemeClr val="tx1"/>
                        </a:solidFill>
                        <a:latin typeface="Times New Roman" panose="02020603050405020304" pitchFamily="18" charset="0"/>
                        <a:ea typeface="+mn-ea"/>
                        <a:cs typeface="Times New Roman" panose="02020603050405020304" pitchFamily="18" charset="0"/>
                      </a:endParaRPr>
                    </a:p>
                  </a:txBody>
                  <a:tcPr>
                    <a:solidFill>
                      <a:srgbClr val="EBF6F9"/>
                    </a:solidFill>
                  </a:tcPr>
                </a:tc>
              </a:tr>
              <a:tr h="1690577">
                <a:tc>
                  <a:txBody>
                    <a:bodyPr/>
                    <a:lstStyle/>
                    <a:p>
                      <a:pPr marL="0" marR="0" lvl="1" indent="0" algn="l" defTabSz="1097006" rtl="0" eaLnBrk="1" fontAlgn="auto" latinLnBrk="0" hangingPunct="1">
                        <a:lnSpc>
                          <a:spcPct val="100000"/>
                        </a:lnSpc>
                        <a:spcBef>
                          <a:spcPts val="300"/>
                        </a:spcBef>
                        <a:spcAft>
                          <a:spcPts val="0"/>
                        </a:spcAft>
                        <a:buClrTx/>
                        <a:buSzTx/>
                        <a:buFontTx/>
                        <a:buNone/>
                        <a:tabLst/>
                        <a:defRPr/>
                      </a:pPr>
                      <a:endParaRPr lang="ru-RU" sz="1500" b="1" dirty="0" smtClean="0">
                        <a:latin typeface="Times New Roman" panose="02020603050405020304" pitchFamily="18" charset="0"/>
                        <a:cs typeface="Times New Roman" panose="02020603050405020304" pitchFamily="18" charset="0"/>
                      </a:endParaRPr>
                    </a:p>
                    <a:p>
                      <a:pPr marL="0" marR="0" lvl="1" indent="0" algn="l" defTabSz="1097006" rtl="0" eaLnBrk="1" fontAlgn="auto" latinLnBrk="0" hangingPunct="1">
                        <a:lnSpc>
                          <a:spcPct val="100000"/>
                        </a:lnSpc>
                        <a:spcBef>
                          <a:spcPts val="300"/>
                        </a:spcBef>
                        <a:spcAft>
                          <a:spcPts val="0"/>
                        </a:spcAft>
                        <a:buClrTx/>
                        <a:buSzTx/>
                        <a:buFontTx/>
                        <a:buNone/>
                        <a:tabLst/>
                        <a:defRPr/>
                      </a:pPr>
                      <a:r>
                        <a:rPr lang="en-US" sz="1600" b="1" dirty="0" smtClean="0">
                          <a:latin typeface="Times New Roman" panose="02020603050405020304" pitchFamily="18" charset="0"/>
                          <a:cs typeface="Times New Roman" panose="02020603050405020304" pitchFamily="18" charset="0"/>
                        </a:rPr>
                        <a:t>III. </a:t>
                      </a:r>
                      <a:r>
                        <a:rPr lang="ru-RU" sz="1600" b="1" dirty="0" smtClean="0">
                          <a:latin typeface="Times New Roman" panose="02020603050405020304" pitchFamily="18" charset="0"/>
                          <a:cs typeface="Times New Roman" panose="02020603050405020304" pitchFamily="18" charset="0"/>
                        </a:rPr>
                        <a:t>ОРГАНИЗАЦИОННОЕ И МЕТОДИЧЕСКОЕ ОБЕСПЕЧЕНИЕ:</a:t>
                      </a:r>
                    </a:p>
                    <a:p>
                      <a:pPr marL="534988" lvl="1" indent="-261938">
                        <a:spcBef>
                          <a:spcPts val="300"/>
                        </a:spcBef>
                        <a:buFont typeface="+mj-lt"/>
                        <a:buAutoNum type="arabicPeriod"/>
                      </a:pPr>
                      <a:r>
                        <a:rPr lang="ru-RU" sz="1800" dirty="0" smtClean="0">
                          <a:latin typeface="Times New Roman" panose="02020603050405020304" pitchFamily="18" charset="0"/>
                          <a:cs typeface="Times New Roman" panose="02020603050405020304" pitchFamily="18" charset="0"/>
                        </a:rPr>
                        <a:t>Организационная структура ЦАФК, ТОФК; </a:t>
                      </a:r>
                    </a:p>
                    <a:p>
                      <a:pPr marL="548503" lvl="1" indent="0">
                        <a:spcBef>
                          <a:spcPts val="300"/>
                        </a:spcBef>
                        <a:buFontTx/>
                        <a:buNone/>
                      </a:pPr>
                      <a:r>
                        <a:rPr lang="ru-RU" sz="1800" dirty="0" smtClean="0">
                          <a:latin typeface="Times New Roman" panose="02020603050405020304" pitchFamily="18" charset="0"/>
                          <a:cs typeface="Times New Roman" panose="02020603050405020304" pitchFamily="18" charset="0"/>
                        </a:rPr>
                        <a:t>совещания, обучение;</a:t>
                      </a:r>
                    </a:p>
                    <a:p>
                      <a:pPr marL="534988" lvl="1" indent="-261938">
                        <a:spcBef>
                          <a:spcPts val="1200"/>
                        </a:spcBef>
                        <a:buFont typeface="+mj-lt"/>
                        <a:buAutoNum type="arabicPeriod" startAt="2"/>
                      </a:pPr>
                      <a:r>
                        <a:rPr lang="ru-RU" sz="1800" dirty="0" smtClean="0">
                          <a:latin typeface="Times New Roman" panose="02020603050405020304" pitchFamily="18" charset="0"/>
                          <a:cs typeface="Times New Roman" panose="02020603050405020304" pitchFamily="18" charset="0"/>
                        </a:rPr>
                        <a:t>Регламенты, ответы на запросы, письма </a:t>
                      </a:r>
                      <a:endParaRPr lang="ru-RU" sz="1800" dirty="0">
                        <a:latin typeface="Times New Roman" panose="02020603050405020304" pitchFamily="18" charset="0"/>
                        <a:cs typeface="Times New Roman" panose="02020603050405020304" pitchFamily="18" charset="0"/>
                      </a:endParaRPr>
                    </a:p>
                  </a:txBody>
                  <a:tcPr/>
                </a:tc>
              </a:tr>
            </a:tbl>
          </a:graphicData>
        </a:graphic>
      </p:graphicFrame>
      <p:sp>
        <p:nvSpPr>
          <p:cNvPr id="3" name="Номер слайда 2"/>
          <p:cNvSpPr>
            <a:spLocks noGrp="1"/>
          </p:cNvSpPr>
          <p:nvPr>
            <p:ph type="sldNum" sz="quarter" idx="12"/>
          </p:nvPr>
        </p:nvSpPr>
        <p:spPr>
          <a:xfrm>
            <a:off x="11701354" y="8962697"/>
            <a:ext cx="994633" cy="511175"/>
          </a:xfrm>
        </p:spPr>
        <p:txBody>
          <a:bodyPr/>
          <a:lstStyle/>
          <a:p>
            <a:pPr>
              <a:defRPr/>
            </a:pPr>
            <a:r>
              <a:rPr lang="ru-RU" dirty="0" smtClean="0">
                <a:solidFill>
                  <a:prstClr val="black">
                    <a:tint val="75000"/>
                  </a:prstClr>
                </a:solidFill>
              </a:rPr>
              <a:t>38</a:t>
            </a:r>
            <a:endParaRPr lang="ru-RU" dirty="0">
              <a:solidFill>
                <a:prstClr val="black">
                  <a:tint val="75000"/>
                </a:prstClr>
              </a:solidFill>
            </a:endParaRPr>
          </a:p>
        </p:txBody>
      </p:sp>
      <p:sp>
        <p:nvSpPr>
          <p:cNvPr id="4" name="TextBox 101"/>
          <p:cNvSpPr txBox="1">
            <a:spLocks noChangeArrowheads="1"/>
          </p:cNvSpPr>
          <p:nvPr/>
        </p:nvSpPr>
        <p:spPr bwMode="auto">
          <a:xfrm>
            <a:off x="202020" y="364919"/>
            <a:ext cx="1229478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5" tIns="45702" rIns="91405" bIns="45702">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a:lnSpc>
                <a:spcPct val="100000"/>
              </a:lnSpc>
              <a:spcBef>
                <a:spcPct val="0"/>
              </a:spcBef>
              <a:buFontTx/>
              <a:buNone/>
            </a:pPr>
            <a:r>
              <a:rPr lang="ru-RU" altLang="ru-RU" sz="2000" b="1" dirty="0" smtClean="0">
                <a:solidFill>
                  <a:prstClr val="black"/>
                </a:solidFill>
                <a:latin typeface="Times New Roman" panose="02020603050405020304" pitchFamily="18" charset="0"/>
                <a:cs typeface="Times New Roman" panose="02020603050405020304" pitchFamily="18" charset="0"/>
              </a:rPr>
              <a:t>3</a:t>
            </a:r>
            <a:r>
              <a:rPr lang="en-US" altLang="ru-RU" sz="2000" b="1" dirty="0" smtClean="0">
                <a:solidFill>
                  <a:prstClr val="black"/>
                </a:solidFill>
                <a:latin typeface="Times New Roman" panose="02020603050405020304" pitchFamily="18" charset="0"/>
                <a:cs typeface="Times New Roman" panose="02020603050405020304" pitchFamily="18" charset="0"/>
              </a:rPr>
              <a:t>D </a:t>
            </a:r>
            <a:r>
              <a:rPr lang="ru-RU" altLang="ru-RU" sz="2000" b="1" dirty="0">
                <a:solidFill>
                  <a:prstClr val="black"/>
                </a:solidFill>
                <a:latin typeface="Times New Roman" panose="02020603050405020304" pitchFamily="18" charset="0"/>
                <a:cs typeface="Times New Roman" panose="02020603050405020304" pitchFamily="18" charset="0"/>
              </a:rPr>
              <a:t>МОДЕЛЬ КАЗНАЧЕЙСКОГО СОПРОВОЖДЕНИЯ</a:t>
            </a:r>
          </a:p>
        </p:txBody>
      </p:sp>
      <p:sp>
        <p:nvSpPr>
          <p:cNvPr id="12" name="Куб 11"/>
          <p:cNvSpPr/>
          <p:nvPr/>
        </p:nvSpPr>
        <p:spPr>
          <a:xfrm>
            <a:off x="8447316" y="3497402"/>
            <a:ext cx="4049487" cy="3453048"/>
          </a:xfrm>
          <a:prstGeom prst="cube">
            <a:avLst>
              <a:gd name="adj" fmla="val 27820"/>
            </a:avLst>
          </a:prstGeom>
          <a:solidFill>
            <a:srgbClr val="CCFFCC"/>
          </a:solidFill>
          <a:ln w="22225"/>
        </p:spPr>
        <p:style>
          <a:lnRef idx="2">
            <a:schemeClr val="accent1">
              <a:shade val="50000"/>
            </a:schemeClr>
          </a:lnRef>
          <a:fillRef idx="1">
            <a:schemeClr val="accent1"/>
          </a:fillRef>
          <a:effectRef idx="0">
            <a:schemeClr val="accent1"/>
          </a:effectRef>
          <a:fontRef idx="minor">
            <a:schemeClr val="lt1"/>
          </a:fontRef>
        </p:style>
        <p:txBody>
          <a:bodyPr lIns="91409" tIns="45704" rIns="91409" bIns="45704" rtlCol="0" anchor="ctr"/>
          <a:lstStyle/>
          <a:p>
            <a:pPr algn="ctr"/>
            <a:endParaRPr lang="ru-RU" dirty="0">
              <a:solidFill>
                <a:prstClr val="white"/>
              </a:solidFill>
            </a:endParaRPr>
          </a:p>
        </p:txBody>
      </p:sp>
      <p:cxnSp>
        <p:nvCxnSpPr>
          <p:cNvPr id="6" name="Прямая соединительная линия 5"/>
          <p:cNvCxnSpPr/>
          <p:nvPr/>
        </p:nvCxnSpPr>
        <p:spPr>
          <a:xfrm>
            <a:off x="8940779" y="3945992"/>
            <a:ext cx="307570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8447320" y="5766516"/>
            <a:ext cx="308884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flipV="1">
            <a:off x="11536162" y="4805878"/>
            <a:ext cx="960638" cy="96063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279564" y="4498109"/>
            <a:ext cx="213755" cy="307744"/>
          </a:xfrm>
          <a:prstGeom prst="rect">
            <a:avLst/>
          </a:prstGeom>
          <a:noFill/>
        </p:spPr>
        <p:txBody>
          <a:bodyPr wrap="square" lIns="91409" tIns="45704" rIns="91409" bIns="45704" rtlCol="0">
            <a:spAutoFit/>
          </a:bodyPr>
          <a:lstStyle>
            <a:defPPr>
              <a:defRPr lang="ru-RU"/>
            </a:defPPr>
            <a:lvl1pPr>
              <a:defRPr sz="1400"/>
            </a:lvl1pPr>
          </a:lstStyle>
          <a:p>
            <a:r>
              <a:rPr lang="ru-RU" dirty="0">
                <a:solidFill>
                  <a:prstClr val="black"/>
                </a:solidFill>
              </a:rPr>
              <a:t>1</a:t>
            </a:r>
          </a:p>
        </p:txBody>
      </p:sp>
      <p:sp>
        <p:nvSpPr>
          <p:cNvPr id="21" name="TextBox 20"/>
          <p:cNvSpPr txBox="1"/>
          <p:nvPr/>
        </p:nvSpPr>
        <p:spPr>
          <a:xfrm>
            <a:off x="12272676" y="3725708"/>
            <a:ext cx="213755" cy="307744"/>
          </a:xfrm>
          <a:prstGeom prst="rect">
            <a:avLst/>
          </a:prstGeom>
          <a:noFill/>
        </p:spPr>
        <p:txBody>
          <a:bodyPr wrap="square" lIns="91409" tIns="45704" rIns="91409" bIns="45704" rtlCol="0">
            <a:spAutoFit/>
          </a:bodyPr>
          <a:lstStyle>
            <a:defPPr>
              <a:defRPr lang="ru-RU"/>
            </a:defPPr>
            <a:lvl1pPr>
              <a:defRPr sz="1400"/>
            </a:lvl1pPr>
          </a:lstStyle>
          <a:p>
            <a:r>
              <a:rPr lang="ru-RU" dirty="0">
                <a:solidFill>
                  <a:prstClr val="black"/>
                </a:solidFill>
              </a:rPr>
              <a:t>1</a:t>
            </a:r>
          </a:p>
        </p:txBody>
      </p:sp>
      <p:sp>
        <p:nvSpPr>
          <p:cNvPr id="24" name="TextBox 23"/>
          <p:cNvSpPr txBox="1"/>
          <p:nvPr/>
        </p:nvSpPr>
        <p:spPr>
          <a:xfrm>
            <a:off x="12032106" y="3461143"/>
            <a:ext cx="304106" cy="307744"/>
          </a:xfrm>
          <a:prstGeom prst="rect">
            <a:avLst/>
          </a:prstGeom>
          <a:noFill/>
        </p:spPr>
        <p:txBody>
          <a:bodyPr wrap="square" lIns="91409" tIns="45704" rIns="91409" bIns="45704" rtlCol="0">
            <a:spAutoFit/>
          </a:bodyPr>
          <a:lstStyle>
            <a:defPPr>
              <a:defRPr lang="ru-RU"/>
            </a:defPPr>
            <a:lvl1pPr>
              <a:defRPr sz="1400"/>
            </a:lvl1pPr>
          </a:lstStyle>
          <a:p>
            <a:r>
              <a:rPr lang="ru-RU" dirty="0">
                <a:solidFill>
                  <a:prstClr val="black"/>
                </a:solidFill>
              </a:rPr>
              <a:t>1</a:t>
            </a:r>
          </a:p>
        </p:txBody>
      </p:sp>
      <p:sp>
        <p:nvSpPr>
          <p:cNvPr id="25" name="TextBox 24"/>
          <p:cNvSpPr txBox="1"/>
          <p:nvPr/>
        </p:nvSpPr>
        <p:spPr>
          <a:xfrm>
            <a:off x="11549301" y="3946000"/>
            <a:ext cx="304106" cy="307744"/>
          </a:xfrm>
          <a:prstGeom prst="rect">
            <a:avLst/>
          </a:prstGeom>
          <a:noFill/>
        </p:spPr>
        <p:txBody>
          <a:bodyPr wrap="square" lIns="91409" tIns="45704" rIns="91409" bIns="45704" rtlCol="0">
            <a:spAutoFit/>
          </a:bodyPr>
          <a:lstStyle/>
          <a:p>
            <a:r>
              <a:rPr lang="ru-RU" sz="1400" dirty="0">
                <a:solidFill>
                  <a:prstClr val="black"/>
                </a:solidFill>
              </a:rPr>
              <a:t>2</a:t>
            </a:r>
          </a:p>
        </p:txBody>
      </p:sp>
      <p:sp>
        <p:nvSpPr>
          <p:cNvPr id="26" name="TextBox 25"/>
          <p:cNvSpPr txBox="1"/>
          <p:nvPr/>
        </p:nvSpPr>
        <p:spPr>
          <a:xfrm>
            <a:off x="12274190" y="4978428"/>
            <a:ext cx="304106" cy="307744"/>
          </a:xfrm>
          <a:prstGeom prst="rect">
            <a:avLst/>
          </a:prstGeom>
          <a:noFill/>
        </p:spPr>
        <p:txBody>
          <a:bodyPr wrap="square" lIns="91409" tIns="45704" rIns="91409" bIns="45704" rtlCol="0">
            <a:spAutoFit/>
          </a:bodyPr>
          <a:lstStyle>
            <a:defPPr>
              <a:defRPr lang="ru-RU"/>
            </a:defPPr>
            <a:lvl1pPr>
              <a:defRPr sz="1400"/>
            </a:lvl1pPr>
          </a:lstStyle>
          <a:p>
            <a:r>
              <a:rPr lang="ru-RU" dirty="0">
                <a:solidFill>
                  <a:prstClr val="black"/>
                </a:solidFill>
              </a:rPr>
              <a:t>2</a:t>
            </a:r>
          </a:p>
        </p:txBody>
      </p:sp>
      <p:sp>
        <p:nvSpPr>
          <p:cNvPr id="27" name="TextBox 26"/>
          <p:cNvSpPr txBox="1"/>
          <p:nvPr/>
        </p:nvSpPr>
        <p:spPr>
          <a:xfrm>
            <a:off x="11279557" y="5766523"/>
            <a:ext cx="304106" cy="307744"/>
          </a:xfrm>
          <a:prstGeom prst="rect">
            <a:avLst/>
          </a:prstGeom>
          <a:noFill/>
        </p:spPr>
        <p:txBody>
          <a:bodyPr wrap="square" lIns="91409" tIns="45704" rIns="91409" bIns="45704" rtlCol="0">
            <a:spAutoFit/>
          </a:bodyPr>
          <a:lstStyle>
            <a:defPPr>
              <a:defRPr lang="ru-RU"/>
            </a:defPPr>
            <a:lvl1pPr>
              <a:defRPr sz="1400"/>
            </a:lvl1pPr>
          </a:lstStyle>
          <a:p>
            <a:r>
              <a:rPr lang="ru-RU" dirty="0">
                <a:solidFill>
                  <a:prstClr val="black"/>
                </a:solidFill>
              </a:rPr>
              <a:t>2</a:t>
            </a:r>
          </a:p>
        </p:txBody>
      </p:sp>
      <p:sp>
        <p:nvSpPr>
          <p:cNvPr id="7" name="TextBox 6"/>
          <p:cNvSpPr txBox="1"/>
          <p:nvPr/>
        </p:nvSpPr>
        <p:spPr>
          <a:xfrm>
            <a:off x="9793810" y="5381796"/>
            <a:ext cx="742209" cy="769409"/>
          </a:xfrm>
          <a:prstGeom prst="rect">
            <a:avLst/>
          </a:prstGeom>
          <a:noFill/>
        </p:spPr>
        <p:txBody>
          <a:bodyPr wrap="square" lIns="91409" tIns="45704" rIns="91409" bIns="45704" rtlCol="0">
            <a:spAutoFit/>
          </a:bodyPr>
          <a:lstStyle/>
          <a:p>
            <a:r>
              <a:rPr lang="en-US" sz="4400" b="1" dirty="0">
                <a:solidFill>
                  <a:srgbClr val="44546A"/>
                </a:solidFill>
              </a:rPr>
              <a:t>II</a:t>
            </a:r>
            <a:endParaRPr lang="ru-RU" sz="4400" b="1" dirty="0">
              <a:solidFill>
                <a:srgbClr val="44546A"/>
              </a:solidFill>
            </a:endParaRPr>
          </a:p>
        </p:txBody>
      </p:sp>
      <p:sp>
        <p:nvSpPr>
          <p:cNvPr id="22" name="TextBox 21"/>
          <p:cNvSpPr txBox="1"/>
          <p:nvPr/>
        </p:nvSpPr>
        <p:spPr>
          <a:xfrm rot="21420783">
            <a:off x="11535262" y="4839227"/>
            <a:ext cx="897939" cy="769409"/>
          </a:xfrm>
          <a:prstGeom prst="rect">
            <a:avLst/>
          </a:prstGeom>
          <a:noFill/>
        </p:spPr>
        <p:txBody>
          <a:bodyPr wrap="square" lIns="91409" tIns="45704" rIns="91409" bIns="45704" rtlCol="0">
            <a:spAutoFit/>
          </a:bodyPr>
          <a:lstStyle>
            <a:defPPr>
              <a:defRPr lang="ru-RU"/>
            </a:defPPr>
            <a:lvl1pPr>
              <a:defRPr sz="4400" b="1">
                <a:solidFill>
                  <a:schemeClr val="tx2"/>
                </a:solidFill>
              </a:defRPr>
            </a:lvl1pPr>
          </a:lstStyle>
          <a:p>
            <a:r>
              <a:rPr lang="en-US" dirty="0">
                <a:solidFill>
                  <a:srgbClr val="44546A"/>
                </a:solidFill>
              </a:rPr>
              <a:t> III</a:t>
            </a:r>
            <a:endParaRPr lang="ru-RU" dirty="0">
              <a:solidFill>
                <a:srgbClr val="44546A"/>
              </a:solidFill>
            </a:endParaRPr>
          </a:p>
        </p:txBody>
      </p:sp>
      <p:sp>
        <p:nvSpPr>
          <p:cNvPr id="23" name="TextBox 22"/>
          <p:cNvSpPr txBox="1"/>
          <p:nvPr/>
        </p:nvSpPr>
        <p:spPr>
          <a:xfrm>
            <a:off x="10385785" y="3561271"/>
            <a:ext cx="300481" cy="769409"/>
          </a:xfrm>
          <a:prstGeom prst="rect">
            <a:avLst/>
          </a:prstGeom>
          <a:noFill/>
        </p:spPr>
        <p:txBody>
          <a:bodyPr wrap="square" lIns="91409" tIns="45704" rIns="91409" bIns="45704" rtlCol="0">
            <a:spAutoFit/>
          </a:bodyPr>
          <a:lstStyle>
            <a:defPPr>
              <a:defRPr lang="ru-RU"/>
            </a:defPPr>
            <a:lvl1pPr>
              <a:defRPr sz="4400" b="1">
                <a:solidFill>
                  <a:schemeClr val="tx2"/>
                </a:solidFill>
              </a:defRPr>
            </a:lvl1pPr>
          </a:lstStyle>
          <a:p>
            <a:r>
              <a:rPr lang="en-US" dirty="0">
                <a:solidFill>
                  <a:srgbClr val="44546A"/>
                </a:solidFill>
              </a:rPr>
              <a:t>I</a:t>
            </a:r>
            <a:endParaRPr lang="ru-RU" dirty="0">
              <a:solidFill>
                <a:srgbClr val="44546A"/>
              </a:solidFill>
            </a:endParaRPr>
          </a:p>
        </p:txBody>
      </p:sp>
    </p:spTree>
    <p:extLst>
      <p:ext uri="{BB962C8B-B14F-4D97-AF65-F5344CB8AC3E}">
        <p14:creationId xmlns:p14="http://schemas.microsoft.com/office/powerpoint/2010/main" val="40932864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a:off x="3469133" y="1509497"/>
            <a:ext cx="1162050" cy="538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180" tIns="45585" rIns="91180" bIns="45585" rtlCol="0" anchor="ctr"/>
          <a:lstStyle/>
          <a:p>
            <a:pPr algn="ctr"/>
            <a:endParaRPr lang="ru-RU" dirty="0">
              <a:solidFill>
                <a:prstClr val="white"/>
              </a:solidFill>
            </a:endParaRPr>
          </a:p>
        </p:txBody>
      </p:sp>
      <p:sp>
        <p:nvSpPr>
          <p:cNvPr id="7" name="Прямоугольник 6"/>
          <p:cNvSpPr/>
          <p:nvPr/>
        </p:nvSpPr>
        <p:spPr>
          <a:xfrm>
            <a:off x="265815" y="542069"/>
            <a:ext cx="12335156" cy="416044"/>
          </a:xfrm>
          <a:prstGeom prst="rect">
            <a:avLst/>
          </a:prstGeom>
        </p:spPr>
        <p:txBody>
          <a:bodyPr wrap="square" lIns="107218" tIns="53610" rIns="107218" bIns="53610">
            <a:spAutoFit/>
          </a:bodyPr>
          <a:lstStyle/>
          <a:p>
            <a:pPr algn="ctr" defTabSz="1071789" fontAlgn="auto">
              <a:spcBef>
                <a:spcPts val="0"/>
              </a:spcBef>
              <a:spcAft>
                <a:spcPts val="0"/>
              </a:spcAft>
            </a:pPr>
            <a:r>
              <a:rPr lang="ru-RU" altLang="ru-RU" sz="2000" b="1" dirty="0">
                <a:solidFill>
                  <a:prstClr val="black"/>
                </a:solidFill>
                <a:latin typeface="Times New Roman" panose="02020603050405020304" pitchFamily="18" charset="0"/>
                <a:cs typeface="Times New Roman" panose="02020603050405020304" pitchFamily="18" charset="0"/>
              </a:rPr>
              <a:t>ОСНОВНЫЕ ПРИНЦИПЫ КАЗНАЧЕЙСКОГО СОПРОВОЖДЕНИЯ</a:t>
            </a:r>
          </a:p>
        </p:txBody>
      </p:sp>
      <p:sp>
        <p:nvSpPr>
          <p:cNvPr id="8" name="Номер слайда 2"/>
          <p:cNvSpPr>
            <a:spLocks noGrp="1"/>
          </p:cNvSpPr>
          <p:nvPr>
            <p:ph type="sldNum" sz="quarter" idx="12"/>
          </p:nvPr>
        </p:nvSpPr>
        <p:spPr>
          <a:xfrm>
            <a:off x="9921240" y="9090036"/>
            <a:ext cx="2880360" cy="511175"/>
          </a:xfrm>
        </p:spPr>
        <p:txBody>
          <a:bodyPr/>
          <a:lstStyle/>
          <a:p>
            <a:pPr>
              <a:defRPr/>
            </a:pPr>
            <a:fld id="{47EA9584-6FC9-446B-89E9-C9D48C4D1663}" type="slidenum">
              <a:rPr lang="ru-RU" smtClean="0">
                <a:solidFill>
                  <a:prstClr val="black">
                    <a:tint val="75000"/>
                  </a:prstClr>
                </a:solidFill>
              </a:rPr>
              <a:pPr>
                <a:defRPr/>
              </a:pPr>
              <a:t>39</a:t>
            </a:fld>
            <a:endParaRPr lang="ru-RU" dirty="0">
              <a:solidFill>
                <a:prstClr val="black">
                  <a:tint val="75000"/>
                </a:prstClr>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580519815"/>
              </p:ext>
            </p:extLst>
          </p:nvPr>
        </p:nvGraphicFramePr>
        <p:xfrm>
          <a:off x="265815" y="1235180"/>
          <a:ext cx="12335156" cy="7791863"/>
        </p:xfrm>
        <a:graphic>
          <a:graphicData uri="http://schemas.openxmlformats.org/drawingml/2006/table">
            <a:tbl>
              <a:tblPr firstRow="1" bandRow="1">
                <a:tableStyleId>{5C22544A-7EE6-4342-B048-85BDC9FD1C3A}</a:tableStyleId>
              </a:tblPr>
              <a:tblGrid>
                <a:gridCol w="6167578"/>
                <a:gridCol w="6167578"/>
              </a:tblGrid>
              <a:tr h="751591">
                <a:tc>
                  <a:txBody>
                    <a:bodyPr/>
                    <a:lstStyle/>
                    <a:p>
                      <a:pPr algn="ctr"/>
                      <a:r>
                        <a:rPr lang="ru-RU" sz="1800" dirty="0" smtClean="0">
                          <a:solidFill>
                            <a:schemeClr val="tx1"/>
                          </a:solidFill>
                          <a:latin typeface="Times New Roman" panose="02020603050405020304" pitchFamily="18" charset="0"/>
                          <a:cs typeface="Times New Roman" panose="02020603050405020304" pitchFamily="18" charset="0"/>
                        </a:rPr>
                        <a:t>«Базовая» модель </a:t>
                      </a:r>
                    </a:p>
                    <a:p>
                      <a:pPr algn="ctr"/>
                      <a:r>
                        <a:rPr lang="ru-RU" sz="1800" dirty="0" smtClean="0">
                          <a:solidFill>
                            <a:schemeClr val="tx1"/>
                          </a:solidFill>
                          <a:latin typeface="Times New Roman" panose="02020603050405020304" pitchFamily="18" charset="0"/>
                          <a:cs typeface="Times New Roman" panose="02020603050405020304" pitchFamily="18" charset="0"/>
                        </a:rPr>
                        <a:t>казначейского</a:t>
                      </a:r>
                      <a:r>
                        <a:rPr lang="ru-RU" sz="1800" baseline="0" dirty="0" smtClean="0">
                          <a:solidFill>
                            <a:schemeClr val="tx1"/>
                          </a:solidFill>
                          <a:latin typeface="Times New Roman" panose="02020603050405020304" pitchFamily="18" charset="0"/>
                          <a:cs typeface="Times New Roman" panose="02020603050405020304" pitchFamily="18" charset="0"/>
                        </a:rPr>
                        <a:t> сопровождения</a:t>
                      </a:r>
                      <a:endParaRPr lang="ru-RU" sz="1800" dirty="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c>
                  <a:txBody>
                    <a:bodyPr/>
                    <a:lstStyle/>
                    <a:p>
                      <a:pPr algn="ctr"/>
                      <a:r>
                        <a:rPr lang="ru-RU" sz="1800" dirty="0" smtClean="0">
                          <a:solidFill>
                            <a:schemeClr val="tx1"/>
                          </a:solidFill>
                          <a:latin typeface="Times New Roman" panose="02020603050405020304" pitchFamily="18" charset="0"/>
                          <a:cs typeface="Times New Roman" panose="02020603050405020304" pitchFamily="18" charset="0"/>
                        </a:rPr>
                        <a:t>«Целевая» модель </a:t>
                      </a:r>
                    </a:p>
                    <a:p>
                      <a:pPr algn="ctr"/>
                      <a:r>
                        <a:rPr lang="ru-RU" sz="1800" dirty="0" smtClean="0">
                          <a:solidFill>
                            <a:schemeClr val="tx1"/>
                          </a:solidFill>
                          <a:latin typeface="Times New Roman" panose="02020603050405020304" pitchFamily="18" charset="0"/>
                          <a:cs typeface="Times New Roman" panose="02020603050405020304" pitchFamily="18" charset="0"/>
                        </a:rPr>
                        <a:t>казначейского сопровождения</a:t>
                      </a:r>
                      <a:endParaRPr lang="ru-RU" sz="1800" dirty="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r>
              <a:tr h="7040272">
                <a:tc>
                  <a:txBody>
                    <a:bodyPr/>
                    <a:lstStyle/>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осуществление операций с целевыми средствами на  лицевых счетах, открытых в Казначействе России </a:t>
                      </a:r>
                      <a:r>
                        <a:rPr lang="ru-RU" sz="1800" b="1" dirty="0" smtClean="0">
                          <a:latin typeface="Times New Roman" panose="02020603050405020304" pitchFamily="18" charset="0"/>
                          <a:cs typeface="Times New Roman" panose="02020603050405020304" pitchFamily="18" charset="0"/>
                        </a:rPr>
                        <a:t>отдельно под каждый государственный контракт, контракт (договор, соглашение);</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применение идентификатора государственного контракта (договора, соглашения);</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санкционирование расходов (документальный контроль);</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казначейский контроль фактов поставки товаров, выполнения работ, оказания услуг;</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осуществлении расчетов при исполнении государственных контрактов, контрактов (договоров, соглашений) в пределах суммы, необходимой для оплаты денежных обязательств;</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формирование информации о платежах и схеме кооперации головных исполнителей (исполнителей). </a:t>
                      </a:r>
                    </a:p>
                    <a:p>
                      <a:endParaRPr lang="ru-RU" sz="1500" dirty="0" smtClean="0">
                        <a:latin typeface="Times New Roman" panose="02020603050405020304" pitchFamily="18" charset="0"/>
                        <a:cs typeface="Times New Roman" panose="02020603050405020304" pitchFamily="18" charset="0"/>
                      </a:endParaRPr>
                    </a:p>
                    <a:p>
                      <a:endParaRPr lang="ru-RU" sz="1500" dirty="0">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c>
                  <a:txBody>
                    <a:bodyPr/>
                    <a:lstStyle/>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осуществление операций с целевыми средствами на  </a:t>
                      </a:r>
                      <a:r>
                        <a:rPr lang="ru-RU" sz="1800" b="1" dirty="0" smtClean="0">
                          <a:latin typeface="Times New Roman" panose="02020603050405020304" pitchFamily="18" charset="0"/>
                          <a:cs typeface="Times New Roman" panose="02020603050405020304" pitchFamily="18" charset="0"/>
                        </a:rPr>
                        <a:t>«единых» лицевых счетах</a:t>
                      </a:r>
                      <a:r>
                        <a:rPr lang="ru-RU" sz="1800" dirty="0" smtClean="0">
                          <a:latin typeface="Times New Roman" panose="02020603050405020304" pitchFamily="18" charset="0"/>
                          <a:cs typeface="Times New Roman" panose="02020603050405020304" pitchFamily="18" charset="0"/>
                        </a:rPr>
                        <a:t>, открытых в Казначействе России;</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применение идентификатора государственного контракта (договора, соглашения);</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санкционирование расходов (документальный контроль);</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казначейский контроль фактов поставки товаров, выполнения работ, оказания услуг;</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осуществлении расчетов при исполнении государственных контрактов, контрактов (договоров, соглашений) в пределах суммы, необходимой для оплаты денежных обязательств;</a:t>
                      </a:r>
                    </a:p>
                    <a:p>
                      <a:pPr marL="0" indent="0">
                        <a:buFont typeface="Wingdings" panose="05000000000000000000" pitchFamily="2" charset="2"/>
                        <a:buNone/>
                      </a:pPr>
                      <a:endParaRPr lang="ru-RU" sz="18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ru-RU" sz="1800" dirty="0" smtClean="0">
                          <a:latin typeface="Times New Roman" panose="02020603050405020304" pitchFamily="18" charset="0"/>
                          <a:cs typeface="Times New Roman" panose="02020603050405020304" pitchFamily="18" charset="0"/>
                        </a:rPr>
                        <a:t>формирование информации о платежах и схеме кооперации головных исполнителей (исполнителей);</a:t>
                      </a:r>
                    </a:p>
                    <a:p>
                      <a:pPr marL="285750" indent="-285750">
                        <a:buFont typeface="Wingdings" panose="05000000000000000000" pitchFamily="2" charset="2"/>
                        <a:buChar char="Ø"/>
                      </a:pPr>
                      <a:endParaRPr lang="ru-RU" sz="18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ru-RU" sz="1800" b="1" dirty="0" smtClean="0">
                          <a:latin typeface="Times New Roman" panose="02020603050405020304" pitchFamily="18" charset="0"/>
                          <a:cs typeface="Times New Roman" panose="02020603050405020304" pitchFamily="18" charset="0"/>
                        </a:rPr>
                        <a:t>проверка данных раздельного учета результатов финансово-хозяйственной деятельности и структуры цены государственного контракта, контракта (договора, соглашения).</a:t>
                      </a:r>
                      <a:endParaRPr lang="ru-RU" sz="1500" dirty="0">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r>
            </a:tbl>
          </a:graphicData>
        </a:graphic>
      </p:graphicFrame>
    </p:spTree>
    <p:extLst>
      <p:ext uri="{BB962C8B-B14F-4D97-AF65-F5344CB8AC3E}">
        <p14:creationId xmlns:p14="http://schemas.microsoft.com/office/powerpoint/2010/main" val="33202412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838572" y="9005237"/>
            <a:ext cx="2880360" cy="511175"/>
          </a:xfrm>
        </p:spPr>
        <p:txBody>
          <a:bodyPr/>
          <a:lstStyle/>
          <a:p>
            <a:pPr>
              <a:defRPr/>
            </a:pPr>
            <a:fld id="{47EA9584-6FC9-446B-89E9-C9D48C4D1663}" type="slidenum">
              <a:rPr lang="ru-RU" smtClean="0"/>
              <a:pPr>
                <a:defRPr/>
              </a:pPr>
              <a:t>40</a:t>
            </a:fld>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153967838"/>
              </p:ext>
            </p:extLst>
          </p:nvPr>
        </p:nvGraphicFramePr>
        <p:xfrm>
          <a:off x="138219" y="223283"/>
          <a:ext cx="12557055" cy="8740140"/>
        </p:xfrm>
        <a:graphic>
          <a:graphicData uri="http://schemas.openxmlformats.org/drawingml/2006/table">
            <a:tbl>
              <a:tblPr firstRow="1" bandRow="1">
                <a:tableStyleId>{5C22544A-7EE6-4342-B048-85BDC9FD1C3A}</a:tableStyleId>
              </a:tblPr>
              <a:tblGrid>
                <a:gridCol w="3030283"/>
                <a:gridCol w="3487479"/>
                <a:gridCol w="2892056"/>
                <a:gridCol w="3147237"/>
              </a:tblGrid>
              <a:tr h="809945">
                <a:tc>
                  <a:txBody>
                    <a:bodyPr/>
                    <a:lstStyle/>
                    <a:p>
                      <a:pPr algn="ctr"/>
                      <a:r>
                        <a:rPr lang="ru-RU" sz="1600" dirty="0" smtClean="0">
                          <a:solidFill>
                            <a:schemeClr val="tx1"/>
                          </a:solidFill>
                          <a:latin typeface="Times New Roman" panose="02020603050405020304" pitchFamily="18" charset="0"/>
                          <a:cs typeface="Times New Roman" panose="02020603050405020304" pitchFamily="18" charset="0"/>
                        </a:rPr>
                        <a:t>Глава</a:t>
                      </a:r>
                      <a:r>
                        <a:rPr lang="ru-RU" sz="1600" baseline="0" dirty="0" smtClean="0">
                          <a:solidFill>
                            <a:schemeClr val="tx1"/>
                          </a:solidFill>
                          <a:latin typeface="Times New Roman" panose="02020603050405020304" pitchFamily="18" charset="0"/>
                          <a:cs typeface="Times New Roman" panose="02020603050405020304" pitchFamily="18" charset="0"/>
                        </a:rPr>
                        <a:t> 24.2. </a:t>
                      </a:r>
                      <a:endParaRPr lang="ru-RU" sz="1600" baseline="0" dirty="0" smtClean="0">
                        <a:solidFill>
                          <a:schemeClr val="tx1"/>
                        </a:solidFill>
                        <a:latin typeface="Times New Roman" panose="02020603050405020304" pitchFamily="18" charset="0"/>
                        <a:cs typeface="Times New Roman" panose="02020603050405020304" pitchFamily="18" charset="0"/>
                      </a:endParaRPr>
                    </a:p>
                    <a:p>
                      <a:pPr algn="ctr"/>
                      <a:r>
                        <a:rPr lang="ru-RU" sz="1600" baseline="0" dirty="0" smtClean="0">
                          <a:solidFill>
                            <a:schemeClr val="tx1"/>
                          </a:solidFill>
                          <a:latin typeface="Times New Roman" panose="02020603050405020304" pitchFamily="18" charset="0"/>
                          <a:cs typeface="Times New Roman" panose="02020603050405020304" pitchFamily="18" charset="0"/>
                        </a:rPr>
                        <a:t>Система </a:t>
                      </a:r>
                      <a:r>
                        <a:rPr lang="ru-RU" sz="1600" baseline="0" dirty="0" smtClean="0">
                          <a:solidFill>
                            <a:schemeClr val="tx1"/>
                          </a:solidFill>
                          <a:latin typeface="Times New Roman" panose="02020603050405020304" pitchFamily="18" charset="0"/>
                          <a:cs typeface="Times New Roman" panose="02020603050405020304" pitchFamily="18" charset="0"/>
                        </a:rPr>
                        <a:t>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c>
                  <a:txBody>
                    <a:bodyPr/>
                    <a:lstStyle/>
                    <a:p>
                      <a:pPr algn="ctr"/>
                      <a:r>
                        <a:rPr lang="ru-RU" sz="1600" dirty="0" smtClean="0">
                          <a:solidFill>
                            <a:schemeClr val="tx1"/>
                          </a:solidFill>
                          <a:latin typeface="Times New Roman" panose="02020603050405020304" pitchFamily="18" charset="0"/>
                          <a:cs typeface="Times New Roman" panose="02020603050405020304" pitchFamily="18" charset="0"/>
                        </a:rPr>
                        <a:t>Глава 24.3. </a:t>
                      </a:r>
                      <a:endParaRPr lang="ru-RU" sz="1600" dirty="0" smtClean="0">
                        <a:solidFill>
                          <a:schemeClr val="tx1"/>
                        </a:solidFill>
                        <a:latin typeface="Times New Roman" panose="02020603050405020304" pitchFamily="18" charset="0"/>
                        <a:cs typeface="Times New Roman" panose="02020603050405020304" pitchFamily="18" charset="0"/>
                      </a:endParaRPr>
                    </a:p>
                    <a:p>
                      <a:pPr algn="ctr"/>
                      <a:r>
                        <a:rPr lang="ru-RU" sz="1600" dirty="0" smtClean="0">
                          <a:solidFill>
                            <a:schemeClr val="tx1"/>
                          </a:solidFill>
                          <a:latin typeface="Times New Roman" panose="02020603050405020304" pitchFamily="18" charset="0"/>
                          <a:cs typeface="Times New Roman" panose="02020603050405020304" pitchFamily="18" charset="0"/>
                        </a:rPr>
                        <a:t>Казначейское </a:t>
                      </a:r>
                      <a:r>
                        <a:rPr lang="ru-RU" sz="1600" dirty="0" smtClean="0">
                          <a:solidFill>
                            <a:schemeClr val="tx1"/>
                          </a:solidFill>
                          <a:latin typeface="Times New Roman" panose="02020603050405020304" pitchFamily="18" charset="0"/>
                          <a:cs typeface="Times New Roman" panose="02020603050405020304" pitchFamily="18" charset="0"/>
                        </a:rPr>
                        <a:t>обслуживание</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c>
                  <a:txBody>
                    <a:bodyPr/>
                    <a:lstStyle/>
                    <a:p>
                      <a:pPr algn="ctr"/>
                      <a:r>
                        <a:rPr lang="ru-RU" sz="1600" dirty="0" smtClean="0">
                          <a:solidFill>
                            <a:srgbClr val="FF0000"/>
                          </a:solidFill>
                          <a:latin typeface="Times New Roman" panose="02020603050405020304" pitchFamily="18" charset="0"/>
                          <a:cs typeface="Times New Roman" panose="02020603050405020304" pitchFamily="18" charset="0"/>
                        </a:rPr>
                        <a:t>Глава 24.4. </a:t>
                      </a:r>
                      <a:endParaRPr lang="ru-RU" sz="1600" dirty="0" smtClean="0">
                        <a:solidFill>
                          <a:srgbClr val="FF0000"/>
                        </a:solidFill>
                        <a:latin typeface="Times New Roman" panose="02020603050405020304" pitchFamily="18" charset="0"/>
                        <a:cs typeface="Times New Roman" panose="02020603050405020304" pitchFamily="18" charset="0"/>
                      </a:endParaRPr>
                    </a:p>
                    <a:p>
                      <a:pPr algn="ctr"/>
                      <a:r>
                        <a:rPr lang="ru-RU" sz="1600" dirty="0" smtClean="0">
                          <a:solidFill>
                            <a:schemeClr val="tx1"/>
                          </a:solidFill>
                          <a:latin typeface="Times New Roman" panose="02020603050405020304" pitchFamily="18" charset="0"/>
                          <a:cs typeface="Times New Roman" panose="02020603050405020304" pitchFamily="18" charset="0"/>
                        </a:rPr>
                        <a:t>Казначейское </a:t>
                      </a:r>
                      <a:r>
                        <a:rPr lang="ru-RU" sz="1600" dirty="0" smtClean="0">
                          <a:solidFill>
                            <a:schemeClr val="tx1"/>
                          </a:solidFill>
                          <a:latin typeface="Times New Roman" panose="02020603050405020304" pitchFamily="18" charset="0"/>
                          <a:cs typeface="Times New Roman" panose="02020603050405020304" pitchFamily="18" charset="0"/>
                        </a:rPr>
                        <a:t>сопровождение</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c>
                  <a:txBody>
                    <a:bodyPr/>
                    <a:lstStyle/>
                    <a:p>
                      <a:pPr algn="ctr"/>
                      <a:r>
                        <a:rPr lang="ru-RU" sz="1600" dirty="0" smtClean="0">
                          <a:solidFill>
                            <a:schemeClr val="tx1"/>
                          </a:solidFill>
                          <a:latin typeface="Times New Roman" panose="02020603050405020304" pitchFamily="18" charset="0"/>
                          <a:cs typeface="Times New Roman" panose="02020603050405020304" pitchFamily="18" charset="0"/>
                        </a:rPr>
                        <a:t>Глава 24.5. Основы бюджетного мониторинга</a:t>
                      </a:r>
                      <a:r>
                        <a:rPr lang="ru-RU" sz="1600" baseline="0" dirty="0" smtClean="0">
                          <a:solidFill>
                            <a:schemeClr val="tx1"/>
                          </a:solidFill>
                          <a:latin typeface="Times New Roman" panose="02020603050405020304" pitchFamily="18" charset="0"/>
                          <a:cs typeface="Times New Roman" panose="02020603050405020304" pitchFamily="18" charset="0"/>
                        </a:rPr>
                        <a:t> в системе 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r>
              <a:tr h="7791971">
                <a:tc>
                  <a:txBody>
                    <a:bodyPr/>
                    <a:lstStyle/>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242.9.</a:t>
                      </a:r>
                      <a:r>
                        <a:rPr lang="ru-RU" sz="1600" baseline="0" dirty="0" smtClean="0">
                          <a:solidFill>
                            <a:schemeClr val="tx1"/>
                          </a:solidFill>
                          <a:latin typeface="Times New Roman" panose="02020603050405020304" pitchFamily="18" charset="0"/>
                          <a:cs typeface="Times New Roman" panose="02020603050405020304" pitchFamily="18" charset="0"/>
                        </a:rPr>
                        <a:t> Основы функционирования системы 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242.10.Участники системы 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242.11. Казначейские платежи.</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242.12. Осуществление казначейских платежей участниками системы 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a:t>
                      </a:r>
                      <a:r>
                        <a:rPr lang="ru-RU" sz="1600" baseline="0" dirty="0" smtClean="0">
                          <a:solidFill>
                            <a:schemeClr val="tx1"/>
                          </a:solidFill>
                          <a:latin typeface="Times New Roman" panose="02020603050405020304" pitchFamily="18" charset="0"/>
                          <a:cs typeface="Times New Roman" panose="02020603050405020304" pitchFamily="18" charset="0"/>
                        </a:rPr>
                        <a:t> </a:t>
                      </a:r>
                      <a:r>
                        <a:rPr lang="ru-RU" sz="1600" dirty="0" smtClean="0">
                          <a:solidFill>
                            <a:schemeClr val="tx1"/>
                          </a:solidFill>
                          <a:latin typeface="Times New Roman" panose="02020603050405020304" pitchFamily="18" charset="0"/>
                          <a:cs typeface="Times New Roman" panose="02020603050405020304" pitchFamily="18" charset="0"/>
                        </a:rPr>
                        <a:t>242.13.</a:t>
                      </a:r>
                      <a:r>
                        <a:rPr lang="ru-RU" sz="1600" baseline="0" dirty="0" smtClean="0">
                          <a:solidFill>
                            <a:schemeClr val="tx1"/>
                          </a:solidFill>
                          <a:latin typeface="Times New Roman" panose="02020603050405020304" pitchFamily="18" charset="0"/>
                          <a:cs typeface="Times New Roman" panose="02020603050405020304" pitchFamily="18" charset="0"/>
                        </a:rPr>
                        <a:t> Использование электронных средств платежа при осуществлении 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242.14. Основы функционирования единого казначейского счета.</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242.15. Управление остатками средств на едином казначейском счете.</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c>
                  <a:txBody>
                    <a:bodyPr/>
                    <a:lstStyle/>
                    <a:p>
                      <a:pPr marL="0" indent="0" algn="l">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242.16.Основы казначейского обслуживания.</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242.17. Казначейское обслуживание исполнения бюджетов.</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242.18. Казначейское обслуживание поступлений</a:t>
                      </a:r>
                      <a:r>
                        <a:rPr lang="ru-RU" sz="1600" baseline="0" dirty="0" smtClean="0">
                          <a:solidFill>
                            <a:schemeClr val="tx1"/>
                          </a:solidFill>
                          <a:latin typeface="Times New Roman" panose="02020603050405020304" pitchFamily="18" charset="0"/>
                          <a:cs typeface="Times New Roman" panose="02020603050405020304" pitchFamily="18" charset="0"/>
                        </a:rPr>
                        <a:t> в бюджеты бюджетной системы Российской Федерации.</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242.19. Казначейское обслуживание операций со средствами, поступающими во временное распоряжение.</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242.20. Казначейское обслуживание операций со средствами бюджетных и автономных учреждений.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242.21. Казначейское обслуживание операций со средствами сопровождаемых организаций.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243.22. Казначейское обслуживание операций со средствами Фонда национального благосостояния.</a:t>
                      </a: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243.23. Обеспечение наличными денежными средствами и денежными средствами, предназначенными для осуществления расчетов по операциям, совершаемым с использованием платежных карт </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c>
                  <a:txBody>
                    <a:bodyPr/>
                    <a:lstStyle/>
                    <a:p>
                      <a:pPr marL="0" indent="0" algn="l">
                        <a:buFontTx/>
                        <a:buNone/>
                      </a:pPr>
                      <a:r>
                        <a:rPr lang="ru-RU" sz="1600" b="1" dirty="0" smtClean="0">
                          <a:solidFill>
                            <a:srgbClr val="FF0000"/>
                          </a:solidFill>
                          <a:latin typeface="Times New Roman" panose="02020603050405020304" pitchFamily="18" charset="0"/>
                          <a:cs typeface="Times New Roman" panose="02020603050405020304" pitchFamily="18" charset="0"/>
                        </a:rPr>
                        <a:t>Статья 242.24. </a:t>
                      </a:r>
                      <a:endParaRPr lang="ru-RU" sz="1600" b="1" dirty="0" smtClean="0">
                        <a:solidFill>
                          <a:srgbClr val="FF0000"/>
                        </a:solidFill>
                        <a:latin typeface="Times New Roman" panose="02020603050405020304" pitchFamily="18" charset="0"/>
                        <a:cs typeface="Times New Roman" panose="02020603050405020304" pitchFamily="18" charset="0"/>
                      </a:endParaRPr>
                    </a:p>
                    <a:p>
                      <a:pPr marL="0" indent="0" algn="l">
                        <a:buFontTx/>
                        <a:buNone/>
                      </a:pPr>
                      <a:r>
                        <a:rPr lang="ru-RU" sz="1600" b="1" dirty="0" smtClean="0">
                          <a:solidFill>
                            <a:schemeClr val="tx1"/>
                          </a:solidFill>
                          <a:latin typeface="Times New Roman" panose="02020603050405020304" pitchFamily="18" charset="0"/>
                          <a:cs typeface="Times New Roman" panose="02020603050405020304" pitchFamily="18" charset="0"/>
                        </a:rPr>
                        <a:t>Основы </a:t>
                      </a:r>
                      <a:r>
                        <a:rPr lang="ru-RU" sz="1600" b="1" dirty="0" smtClean="0">
                          <a:solidFill>
                            <a:schemeClr val="tx1"/>
                          </a:solidFill>
                          <a:latin typeface="Times New Roman" panose="02020603050405020304" pitchFamily="18" charset="0"/>
                          <a:cs typeface="Times New Roman" panose="02020603050405020304" pitchFamily="18" charset="0"/>
                        </a:rPr>
                        <a:t>казначейского сопровождения средств, предоставленных из бюджетов бюджетной системы Российской Федерации.</a:t>
                      </a:r>
                      <a:endParaRPr lang="ru-RU" sz="1600" b="1"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rgbClr val="FF0000"/>
                          </a:solidFill>
                          <a:latin typeface="Times New Roman" panose="02020603050405020304" pitchFamily="18" charset="0"/>
                          <a:cs typeface="Times New Roman" panose="02020603050405020304" pitchFamily="18" charset="0"/>
                        </a:rPr>
                        <a:t>Статья 242.25</a:t>
                      </a:r>
                      <a:r>
                        <a:rPr lang="ru-RU" sz="1600" b="1" dirty="0" smtClean="0">
                          <a:solidFill>
                            <a:srgbClr val="FF0000"/>
                          </a:solidFill>
                          <a:latin typeface="Times New Roman" panose="02020603050405020304" pitchFamily="18" charset="0"/>
                          <a:cs typeface="Times New Roman" panose="02020603050405020304" pitchFamily="18" charset="0"/>
                        </a:rPr>
                        <a:t>.</a:t>
                      </a:r>
                    </a:p>
                    <a:p>
                      <a:pPr marL="0" indent="0" algn="l">
                        <a:spcBef>
                          <a:spcPts val="300"/>
                        </a:spcBef>
                        <a:buFontTx/>
                        <a:buNone/>
                      </a:pPr>
                      <a:r>
                        <a:rPr lang="ru-RU" sz="1600" b="1" dirty="0" smtClean="0">
                          <a:solidFill>
                            <a:schemeClr val="tx1"/>
                          </a:solidFill>
                          <a:latin typeface="Times New Roman" panose="02020603050405020304" pitchFamily="18" charset="0"/>
                          <a:cs typeface="Times New Roman" panose="02020603050405020304" pitchFamily="18" charset="0"/>
                        </a:rPr>
                        <a:t>Особенности </a:t>
                      </a:r>
                      <a:r>
                        <a:rPr lang="ru-RU" sz="1600" b="1" dirty="0" smtClean="0">
                          <a:solidFill>
                            <a:schemeClr val="tx1"/>
                          </a:solidFill>
                          <a:latin typeface="Times New Roman" panose="02020603050405020304" pitchFamily="18" charset="0"/>
                          <a:cs typeface="Times New Roman" panose="02020603050405020304" pitchFamily="18" charset="0"/>
                        </a:rPr>
                        <a:t>казначейского сопровождения целевых средств по отдельным решениям Правительства Российской Федерации.</a:t>
                      </a:r>
                      <a:endParaRPr lang="ru-RU" sz="1600" b="1"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rgbClr val="FF0000"/>
                          </a:solidFill>
                          <a:latin typeface="Times New Roman" panose="02020603050405020304" pitchFamily="18" charset="0"/>
                          <a:cs typeface="Times New Roman" panose="02020603050405020304" pitchFamily="18" charset="0"/>
                        </a:rPr>
                        <a:t>Статья 242.26.</a:t>
                      </a:r>
                      <a:r>
                        <a:rPr lang="ru-RU" sz="1600" b="1" baseline="0" dirty="0" smtClean="0">
                          <a:solidFill>
                            <a:srgbClr val="FF0000"/>
                          </a:solidFill>
                          <a:latin typeface="Times New Roman" panose="02020603050405020304" pitchFamily="18" charset="0"/>
                          <a:cs typeface="Times New Roman" panose="02020603050405020304" pitchFamily="18" charset="0"/>
                        </a:rPr>
                        <a:t> </a:t>
                      </a:r>
                      <a:endParaRPr lang="ru-RU" sz="1600" b="1" baseline="0" dirty="0" smtClean="0">
                        <a:solidFill>
                          <a:srgbClr val="FF0000"/>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chemeClr val="tx1"/>
                          </a:solidFill>
                          <a:latin typeface="Times New Roman" panose="02020603050405020304" pitchFamily="18" charset="0"/>
                          <a:cs typeface="Times New Roman" panose="02020603050405020304" pitchFamily="18" charset="0"/>
                        </a:rPr>
                        <a:t>Казначейское </a:t>
                      </a:r>
                      <a:r>
                        <a:rPr lang="ru-RU" sz="1600" b="1" dirty="0" smtClean="0">
                          <a:solidFill>
                            <a:schemeClr val="tx1"/>
                          </a:solidFill>
                          <a:latin typeface="Times New Roman" panose="02020603050405020304" pitchFamily="18" charset="0"/>
                          <a:cs typeface="Times New Roman" panose="02020603050405020304" pitchFamily="18" charset="0"/>
                        </a:rPr>
                        <a:t>сопровождение средств, предоставленных из федерального бюджета.</a:t>
                      </a:r>
                    </a:p>
                    <a:p>
                      <a:pPr marL="0" indent="0" algn="l">
                        <a:spcBef>
                          <a:spcPts val="300"/>
                        </a:spcBef>
                        <a:buFontTx/>
                        <a:buNone/>
                      </a:pPr>
                      <a:r>
                        <a:rPr lang="ru-RU" sz="1600" b="1" dirty="0" smtClean="0">
                          <a:solidFill>
                            <a:srgbClr val="FF0000"/>
                          </a:solidFill>
                          <a:latin typeface="Times New Roman" panose="02020603050405020304" pitchFamily="18" charset="0"/>
                          <a:cs typeface="Times New Roman" panose="02020603050405020304" pitchFamily="18" charset="0"/>
                        </a:rPr>
                        <a:t>Статья 242.27. </a:t>
                      </a:r>
                      <a:endParaRPr lang="ru-RU" sz="1600" b="1" dirty="0" smtClean="0">
                        <a:solidFill>
                          <a:srgbClr val="FF0000"/>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chemeClr val="tx1"/>
                          </a:solidFill>
                          <a:latin typeface="Times New Roman" panose="02020603050405020304" pitchFamily="18" charset="0"/>
                          <a:cs typeface="Times New Roman" panose="02020603050405020304" pitchFamily="18" charset="0"/>
                        </a:rPr>
                        <a:t>Казначейское </a:t>
                      </a:r>
                      <a:r>
                        <a:rPr lang="ru-RU" sz="1600" b="1" dirty="0" smtClean="0">
                          <a:solidFill>
                            <a:schemeClr val="tx1"/>
                          </a:solidFill>
                          <a:latin typeface="Times New Roman" panose="02020603050405020304" pitchFamily="18" charset="0"/>
                          <a:cs typeface="Times New Roman" panose="02020603050405020304" pitchFamily="18" charset="0"/>
                        </a:rPr>
                        <a:t>сопровождение средств, предоставленных из бюджета субъекта Российской Федерации (местного бюджета).</a:t>
                      </a:r>
                      <a:endParaRPr lang="ru-RU" sz="1600" b="1"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rgbClr val="FF0000"/>
                          </a:solidFill>
                          <a:latin typeface="Times New Roman" panose="02020603050405020304" pitchFamily="18" charset="0"/>
                          <a:cs typeface="Times New Roman" panose="02020603050405020304" pitchFamily="18" charset="0"/>
                        </a:rPr>
                        <a:t>Статья 242.28. </a:t>
                      </a:r>
                      <a:endParaRPr lang="ru-RU" sz="1600" b="1" dirty="0" smtClean="0">
                        <a:solidFill>
                          <a:srgbClr val="FF0000"/>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chemeClr val="tx1"/>
                          </a:solidFill>
                          <a:latin typeface="Times New Roman" panose="02020603050405020304" pitchFamily="18" charset="0"/>
                          <a:cs typeface="Times New Roman" panose="02020603050405020304" pitchFamily="18" charset="0"/>
                        </a:rPr>
                        <a:t>Казначейское </a:t>
                      </a:r>
                      <a:r>
                        <a:rPr lang="ru-RU" sz="1600" b="1" dirty="0" smtClean="0">
                          <a:solidFill>
                            <a:schemeClr val="tx1"/>
                          </a:solidFill>
                          <a:latin typeface="Times New Roman" panose="02020603050405020304" pitchFamily="18" charset="0"/>
                          <a:cs typeface="Times New Roman" panose="02020603050405020304" pitchFamily="18" charset="0"/>
                        </a:rPr>
                        <a:t>обеспечение обязательств.</a:t>
                      </a:r>
                      <a:endParaRPr lang="ru-RU" sz="1600" b="1"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rgbClr val="FF0000"/>
                          </a:solidFill>
                          <a:latin typeface="Times New Roman" panose="02020603050405020304" pitchFamily="18" charset="0"/>
                          <a:cs typeface="Times New Roman" panose="02020603050405020304" pitchFamily="18" charset="0"/>
                        </a:rPr>
                        <a:t>Статья 242.29. </a:t>
                      </a:r>
                      <a:endParaRPr lang="ru-RU" sz="1600" b="1" dirty="0" smtClean="0">
                        <a:solidFill>
                          <a:srgbClr val="FF0000"/>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b="1" dirty="0" smtClean="0">
                          <a:solidFill>
                            <a:schemeClr val="tx1"/>
                          </a:solidFill>
                          <a:latin typeface="Times New Roman" panose="02020603050405020304" pitchFamily="18" charset="0"/>
                          <a:cs typeface="Times New Roman" panose="02020603050405020304" pitchFamily="18" charset="0"/>
                        </a:rPr>
                        <a:t>Применение </a:t>
                      </a:r>
                      <a:r>
                        <a:rPr lang="ru-RU" sz="1600" b="1" dirty="0" smtClean="0">
                          <a:solidFill>
                            <a:schemeClr val="tx1"/>
                          </a:solidFill>
                          <a:latin typeface="Times New Roman" panose="02020603050405020304" pitchFamily="18" charset="0"/>
                          <a:cs typeface="Times New Roman" panose="02020603050405020304" pitchFamily="18" charset="0"/>
                        </a:rPr>
                        <a:t>казначейского обеспечения обязательств.</a:t>
                      </a:r>
                      <a:endParaRPr lang="ru-RU" sz="1600" b="1" dirty="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c>
                  <a:txBody>
                    <a:bodyPr/>
                    <a:lstStyle/>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242.30. Бюджетный мониторинг.</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242.31. Порядок осуществления бюджетного мониторинга.</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242.32. Меры реагирования</a:t>
                      </a:r>
                      <a:r>
                        <a:rPr lang="ru-RU" sz="1600" baseline="0" dirty="0" smtClean="0">
                          <a:solidFill>
                            <a:schemeClr val="tx1"/>
                          </a:solidFill>
                          <a:latin typeface="Times New Roman" panose="02020603050405020304" pitchFamily="18" charset="0"/>
                          <a:cs typeface="Times New Roman" panose="02020603050405020304" pitchFamily="18" charset="0"/>
                        </a:rPr>
                        <a:t> применяемые к сопровождаемым организациям при осуществлении бюджетного мониторинга в системе казначейских платежей.</a:t>
                      </a:r>
                      <a:endParaRPr lang="ru-RU" sz="1600" dirty="0">
                        <a:solidFill>
                          <a:schemeClr val="tx1"/>
                        </a:solidFill>
                        <a:latin typeface="Times New Roman" panose="02020603050405020304" pitchFamily="18" charset="0"/>
                        <a:cs typeface="Times New Roman" panose="02020603050405020304" pitchFamily="18" charset="0"/>
                      </a:endParaRPr>
                    </a:p>
                    <a:p>
                      <a:pPr marL="0" indent="0" algn="l">
                        <a:spcBef>
                          <a:spcPts val="300"/>
                        </a:spcBef>
                        <a:buFontTx/>
                        <a:buNone/>
                      </a:pPr>
                      <a:r>
                        <a:rPr lang="ru-RU" sz="1600" dirty="0" smtClean="0">
                          <a:solidFill>
                            <a:schemeClr val="tx1"/>
                          </a:solidFill>
                          <a:latin typeface="Times New Roman" panose="02020603050405020304" pitchFamily="18" charset="0"/>
                          <a:cs typeface="Times New Roman" panose="02020603050405020304" pitchFamily="18" charset="0"/>
                        </a:rPr>
                        <a:t>Статья 242.33.</a:t>
                      </a:r>
                      <a:r>
                        <a:rPr lang="ru-RU" sz="1600" baseline="0" dirty="0" smtClean="0">
                          <a:solidFill>
                            <a:schemeClr val="tx1"/>
                          </a:solidFill>
                          <a:latin typeface="Times New Roman" panose="02020603050405020304" pitchFamily="18" charset="0"/>
                          <a:cs typeface="Times New Roman" panose="02020603050405020304" pitchFamily="18" charset="0"/>
                        </a:rPr>
                        <a:t> Основания для отказа в открытии казначейского счета и лицевого счета сопровождаемой организации, а также отказа в проведении операции сопровождаемой организации. Основания для блокирования средств на казначейском счете или лицевом счете сопровождаемой организации.</a:t>
                      </a:r>
                    </a:p>
                    <a:p>
                      <a:pPr marL="0" indent="0" algn="l">
                        <a:spcBef>
                          <a:spcPts val="300"/>
                        </a:spcBef>
                        <a:buFontTx/>
                        <a:buNone/>
                      </a:pPr>
                      <a:r>
                        <a:rPr lang="ru-RU" sz="1600" baseline="0" dirty="0" smtClean="0">
                          <a:solidFill>
                            <a:schemeClr val="tx1"/>
                          </a:solidFill>
                          <a:latin typeface="Times New Roman" panose="02020603050405020304" pitchFamily="18" charset="0"/>
                          <a:cs typeface="Times New Roman" panose="02020603050405020304" pitchFamily="18" charset="0"/>
                        </a:rPr>
                        <a:t>Статья 242.33. Основания для приостановления открытия казначейского счета и лицевого счета сопровождаемой организации, а также приостановления проведения операции сопровождаемой организации.</a:t>
                      </a:r>
                      <a:endParaRPr lang="ru-RU" sz="1600" dirty="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r>
            </a:tbl>
          </a:graphicData>
        </a:graphic>
      </p:graphicFrame>
    </p:spTree>
    <p:extLst>
      <p:ext uri="{BB962C8B-B14F-4D97-AF65-F5344CB8AC3E}">
        <p14:creationId xmlns:p14="http://schemas.microsoft.com/office/powerpoint/2010/main" val="1828606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74427" y="716188"/>
            <a:ext cx="12626230" cy="2498651"/>
          </a:xfrm>
          <a:prstGeom prst="rect">
            <a:avLst/>
          </a:prstGeom>
          <a:solidFill>
            <a:srgbClr val="EBF6F9"/>
          </a:solidFill>
          <a:ln cmpd="sng">
            <a:solidFill>
              <a:schemeClr val="accent3">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spcBef>
                <a:spcPts val="600"/>
              </a:spcBef>
            </a:pPr>
            <a:r>
              <a:rPr lang="ru-RU" b="1" dirty="0" smtClean="0">
                <a:solidFill>
                  <a:prstClr val="black"/>
                </a:solidFill>
                <a:latin typeface="Times New Roman" panose="02020603050405020304" pitchFamily="18" charset="0"/>
                <a:cs typeface="Times New Roman" panose="02020603050405020304" pitchFamily="18" charset="0"/>
              </a:rPr>
              <a:t>Бюджетный </a:t>
            </a:r>
            <a:r>
              <a:rPr lang="ru-RU" b="1" dirty="0">
                <a:solidFill>
                  <a:prstClr val="black"/>
                </a:solidFill>
                <a:latin typeface="Times New Roman" panose="02020603050405020304" pitchFamily="18" charset="0"/>
                <a:cs typeface="Times New Roman" panose="02020603050405020304" pitchFamily="18" charset="0"/>
              </a:rPr>
              <a:t>кодекс </a:t>
            </a:r>
            <a:r>
              <a:rPr lang="ru-RU" b="1" dirty="0" smtClean="0">
                <a:solidFill>
                  <a:prstClr val="black"/>
                </a:solidFill>
                <a:latin typeface="Times New Roman" panose="02020603050405020304" pitchFamily="18" charset="0"/>
                <a:cs typeface="Times New Roman" panose="02020603050405020304" pitchFamily="18" charset="0"/>
              </a:rPr>
              <a:t>Российской Федерации</a:t>
            </a:r>
          </a:p>
          <a:p>
            <a:pPr algn="ctr">
              <a:spcBef>
                <a:spcPts val="600"/>
              </a:spcBef>
            </a:pPr>
            <a:r>
              <a:rPr lang="ru-RU" b="1" dirty="0" smtClean="0">
                <a:solidFill>
                  <a:srgbClr val="FF0000"/>
                </a:solidFill>
                <a:latin typeface="Times New Roman" panose="02020603050405020304" pitchFamily="18" charset="0"/>
                <a:cs typeface="Times New Roman" panose="02020603050405020304" pitchFamily="18" charset="0"/>
              </a:rPr>
              <a:t>Глава 24.4 </a:t>
            </a:r>
            <a:r>
              <a:rPr lang="ru-RU" b="1" dirty="0" smtClean="0">
                <a:solidFill>
                  <a:prstClr val="black"/>
                </a:solidFill>
                <a:latin typeface="Times New Roman" panose="02020603050405020304" pitchFamily="18" charset="0"/>
                <a:cs typeface="Times New Roman" panose="02020603050405020304" pitchFamily="18" charset="0"/>
              </a:rPr>
              <a:t>Казначейское сопровождение</a:t>
            </a:r>
            <a:endParaRPr lang="ru-RU" b="1" dirty="0">
              <a:solidFill>
                <a:prstClr val="black"/>
              </a:solidFill>
              <a:latin typeface="Times New Roman" panose="02020603050405020304" pitchFamily="18" charset="0"/>
              <a:cs typeface="Times New Roman" panose="02020603050405020304" pitchFamily="18" charset="0"/>
            </a:endParaRPr>
          </a:p>
        </p:txBody>
      </p:sp>
      <p:cxnSp>
        <p:nvCxnSpPr>
          <p:cNvPr id="27" name="Прямая соединительная линия 26"/>
          <p:cNvCxnSpPr/>
          <p:nvPr/>
        </p:nvCxnSpPr>
        <p:spPr>
          <a:xfrm>
            <a:off x="8124159" y="3119591"/>
            <a:ext cx="1" cy="2025562"/>
          </a:xfrm>
          <a:prstGeom prst="line">
            <a:avLst/>
          </a:prstGeom>
          <a:ln w="158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p:cNvCxnSpPr>
            <a:stCxn id="19" idx="2"/>
          </p:cNvCxnSpPr>
          <p:nvPr/>
        </p:nvCxnSpPr>
        <p:spPr>
          <a:xfrm>
            <a:off x="5018572" y="3119591"/>
            <a:ext cx="1" cy="2025562"/>
          </a:xfrm>
          <a:prstGeom prst="line">
            <a:avLst/>
          </a:prstGeom>
          <a:ln w="158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101"/>
          <p:cNvSpPr txBox="1">
            <a:spLocks noChangeArrowheads="1"/>
          </p:cNvSpPr>
          <p:nvPr/>
        </p:nvSpPr>
        <p:spPr bwMode="auto">
          <a:xfrm>
            <a:off x="202021" y="11615"/>
            <a:ext cx="12477371" cy="70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3" tIns="45690" rIns="91383" bIns="4569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a:lnSpc>
                <a:spcPct val="100000"/>
              </a:lnSpc>
              <a:spcBef>
                <a:spcPct val="0"/>
              </a:spcBef>
              <a:buFontTx/>
              <a:buNone/>
            </a:pPr>
            <a:r>
              <a:rPr lang="ru-RU" altLang="ru-RU" sz="2000" b="1" dirty="0">
                <a:solidFill>
                  <a:prstClr val="black"/>
                </a:solidFill>
                <a:latin typeface="Times New Roman" panose="02020603050405020304" pitchFamily="18" charset="0"/>
                <a:cs typeface="Times New Roman" panose="02020603050405020304" pitchFamily="18" charset="0"/>
              </a:rPr>
              <a:t>ОСНОВНОЕ ЗАКОНОДАТЕЛЬНОЕ </a:t>
            </a:r>
            <a:r>
              <a:rPr lang="ru-RU" altLang="ru-RU" sz="2000" b="1" dirty="0">
                <a:solidFill>
                  <a:prstClr val="black"/>
                </a:solidFill>
                <a:latin typeface="Times New Roman" panose="02020603050405020304" pitchFamily="18" charset="0"/>
                <a:cs typeface="Times New Roman" panose="02020603050405020304" pitchFamily="18" charset="0"/>
              </a:rPr>
              <a:t>И НОРМАТИВНОЕ ПРАВОВОЕ РЕГУЛИРОВАНИЕ </a:t>
            </a:r>
            <a:endParaRPr lang="ru-RU" altLang="ru-RU" sz="2000" b="1" dirty="0">
              <a:solidFill>
                <a:prstClr val="black"/>
              </a:solidFill>
              <a:latin typeface="Times New Roman" panose="02020603050405020304" pitchFamily="18" charset="0"/>
              <a:cs typeface="Times New Roman" panose="02020603050405020304" pitchFamily="18" charset="0"/>
            </a:endParaRPr>
          </a:p>
          <a:p>
            <a:pPr algn="ctr">
              <a:lnSpc>
                <a:spcPct val="100000"/>
              </a:lnSpc>
              <a:spcBef>
                <a:spcPct val="0"/>
              </a:spcBef>
              <a:buFontTx/>
              <a:buNone/>
            </a:pPr>
            <a:r>
              <a:rPr lang="ru-RU" altLang="ru-RU" sz="2000" b="1" dirty="0">
                <a:solidFill>
                  <a:prstClr val="black"/>
                </a:solidFill>
                <a:latin typeface="Times New Roman" panose="02020603050405020304" pitchFamily="18" charset="0"/>
                <a:cs typeface="Times New Roman" panose="02020603050405020304" pitchFamily="18" charset="0"/>
              </a:rPr>
              <a:t>КАЗНАЧЕЙСКОГО </a:t>
            </a:r>
            <a:r>
              <a:rPr lang="ru-RU" altLang="ru-RU" sz="2000" b="1" dirty="0">
                <a:solidFill>
                  <a:prstClr val="black"/>
                </a:solidFill>
                <a:latin typeface="Times New Roman" panose="02020603050405020304" pitchFamily="18" charset="0"/>
                <a:cs typeface="Times New Roman" panose="02020603050405020304" pitchFamily="18" charset="0"/>
              </a:rPr>
              <a:t>СОПРОВОЖДЕНИЯ</a:t>
            </a:r>
            <a:endParaRPr lang="ru-RU" altLang="ru-RU" sz="2000" b="1" i="1" dirty="0">
              <a:solidFill>
                <a:prstClr val="black"/>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53160" y="7859842"/>
            <a:ext cx="12647494" cy="1136680"/>
          </a:xfrm>
          <a:prstGeom prst="rect">
            <a:avLst/>
          </a:prstGeom>
          <a:solidFill>
            <a:srgbClr val="EBF6F9"/>
          </a:solidFill>
          <a:ln cmpd="sng">
            <a:solidFill>
              <a:schemeClr val="accent3">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r>
              <a:rPr lang="ru-RU" b="1" dirty="0" smtClean="0">
                <a:solidFill>
                  <a:prstClr val="black"/>
                </a:solidFill>
                <a:latin typeface="Times New Roman" panose="02020603050405020304" pitchFamily="18" charset="0"/>
                <a:cs typeface="Times New Roman" panose="02020603050405020304" pitchFamily="18" charset="0"/>
              </a:rPr>
              <a:t>Федеральный закон о контрактной системе в сфере закупок</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9718157" y="1461267"/>
            <a:ext cx="2929332" cy="1658327"/>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lvl="0" algn="ctr"/>
            <a:r>
              <a:rPr lang="ru-RU" b="1" dirty="0">
                <a:solidFill>
                  <a:srgbClr val="FF0000"/>
                </a:solidFill>
                <a:latin typeface="Times New Roman" panose="02020603050405020304" pitchFamily="18" charset="0"/>
                <a:cs typeface="Times New Roman" panose="02020603050405020304" pitchFamily="18" charset="0"/>
              </a:rPr>
              <a:t>Статья </a:t>
            </a:r>
            <a:r>
              <a:rPr lang="ru-RU" b="1" dirty="0" smtClean="0">
                <a:solidFill>
                  <a:srgbClr val="FF0000"/>
                </a:solidFill>
                <a:latin typeface="Times New Roman" panose="02020603050405020304" pitchFamily="18" charset="0"/>
                <a:cs typeface="Times New Roman" panose="02020603050405020304" pitchFamily="18" charset="0"/>
              </a:rPr>
              <a:t>242.27</a:t>
            </a:r>
            <a:endParaRPr lang="ru-RU" b="1" dirty="0">
              <a:solidFill>
                <a:srgbClr val="FF0000"/>
              </a:solidFill>
              <a:latin typeface="Times New Roman" panose="02020603050405020304" pitchFamily="18" charset="0"/>
              <a:cs typeface="Times New Roman" panose="02020603050405020304" pitchFamily="18" charset="0"/>
            </a:endParaRPr>
          </a:p>
          <a:p>
            <a:pPr lvl="0" algn="ctr"/>
            <a:r>
              <a:rPr lang="ru-RU" dirty="0">
                <a:solidFill>
                  <a:prstClr val="black"/>
                </a:solidFill>
                <a:latin typeface="Times New Roman" panose="02020603050405020304" pitchFamily="18" charset="0"/>
                <a:cs typeface="Times New Roman" panose="02020603050405020304" pitchFamily="18" charset="0"/>
              </a:rPr>
              <a:t>Казначейское сопровождение средств, предоставленных из бюджета субъекта </a:t>
            </a:r>
            <a:r>
              <a:rPr lang="ru-RU" dirty="0" smtClean="0">
                <a:solidFill>
                  <a:prstClr val="black"/>
                </a:solidFill>
                <a:latin typeface="Times New Roman" panose="02020603050405020304" pitchFamily="18" charset="0"/>
                <a:cs typeface="Times New Roman" panose="02020603050405020304" pitchFamily="18" charset="0"/>
              </a:rPr>
              <a:t>РФ </a:t>
            </a:r>
            <a:r>
              <a:rPr lang="ru-RU" dirty="0">
                <a:solidFill>
                  <a:prstClr val="black"/>
                </a:solidFill>
                <a:latin typeface="Times New Roman" panose="02020603050405020304" pitchFamily="18" charset="0"/>
                <a:cs typeface="Times New Roman" panose="02020603050405020304" pitchFamily="18" charset="0"/>
              </a:rPr>
              <a:t>(местного бюджета)</a:t>
            </a:r>
          </a:p>
        </p:txBody>
      </p:sp>
      <p:sp>
        <p:nvSpPr>
          <p:cNvPr id="9" name="Прямоугольник 8"/>
          <p:cNvSpPr/>
          <p:nvPr/>
        </p:nvSpPr>
        <p:spPr>
          <a:xfrm>
            <a:off x="138223" y="1467808"/>
            <a:ext cx="3232297" cy="1658327"/>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lvl="0" algn="ctr"/>
            <a:r>
              <a:rPr lang="ru-RU" b="1" dirty="0">
                <a:solidFill>
                  <a:srgbClr val="FF0000"/>
                </a:solidFill>
                <a:latin typeface="Times New Roman" panose="02020603050405020304" pitchFamily="18" charset="0"/>
                <a:cs typeface="Times New Roman" panose="02020603050405020304" pitchFamily="18" charset="0"/>
              </a:rPr>
              <a:t>Статья 242.24 </a:t>
            </a:r>
          </a:p>
          <a:p>
            <a:pPr lvl="0" algn="ctr"/>
            <a:r>
              <a:rPr lang="ru-RU" dirty="0">
                <a:solidFill>
                  <a:prstClr val="black"/>
                </a:solidFill>
                <a:latin typeface="Times New Roman" panose="02020603050405020304" pitchFamily="18" charset="0"/>
                <a:cs typeface="Times New Roman" panose="02020603050405020304" pitchFamily="18" charset="0"/>
              </a:rPr>
              <a:t>Основы казначейского сопровождения средств, предоставленных из </a:t>
            </a:r>
            <a:r>
              <a:rPr lang="ru-RU" dirty="0" smtClean="0">
                <a:solidFill>
                  <a:prstClr val="black"/>
                </a:solidFill>
                <a:latin typeface="Times New Roman" panose="02020603050405020304" pitchFamily="18" charset="0"/>
                <a:cs typeface="Times New Roman" panose="02020603050405020304" pitchFamily="18" charset="0"/>
              </a:rPr>
              <a:t>бюджетов бюджетной системы РФ</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682562" y="1467808"/>
            <a:ext cx="2897369" cy="1658327"/>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lvl="0" algn="ctr"/>
            <a:r>
              <a:rPr lang="ru-RU" b="1" dirty="0">
                <a:solidFill>
                  <a:srgbClr val="FF0000"/>
                </a:solidFill>
                <a:latin typeface="Times New Roman" panose="02020603050405020304" pitchFamily="18" charset="0"/>
                <a:cs typeface="Times New Roman" panose="02020603050405020304" pitchFamily="18" charset="0"/>
              </a:rPr>
              <a:t>Статья </a:t>
            </a:r>
            <a:r>
              <a:rPr lang="ru-RU" b="1" dirty="0" smtClean="0">
                <a:solidFill>
                  <a:srgbClr val="FF0000"/>
                </a:solidFill>
                <a:latin typeface="Times New Roman" panose="02020603050405020304" pitchFamily="18" charset="0"/>
                <a:cs typeface="Times New Roman" panose="02020603050405020304" pitchFamily="18" charset="0"/>
              </a:rPr>
              <a:t>242.26</a:t>
            </a:r>
            <a:endParaRPr lang="ru-RU" b="1" dirty="0">
              <a:solidFill>
                <a:srgbClr val="FF0000"/>
              </a:solidFill>
              <a:latin typeface="Times New Roman" panose="02020603050405020304" pitchFamily="18" charset="0"/>
              <a:cs typeface="Times New Roman" panose="02020603050405020304" pitchFamily="18" charset="0"/>
            </a:endParaRPr>
          </a:p>
          <a:p>
            <a:pPr lvl="0" algn="ctr"/>
            <a:r>
              <a:rPr lang="ru-RU" dirty="0">
                <a:solidFill>
                  <a:prstClr val="black"/>
                </a:solidFill>
                <a:latin typeface="Times New Roman" panose="02020603050405020304" pitchFamily="18" charset="0"/>
                <a:cs typeface="Times New Roman" panose="02020603050405020304" pitchFamily="18" charset="0"/>
              </a:rPr>
              <a:t>Казначейское сопровождение средств, </a:t>
            </a:r>
            <a:r>
              <a:rPr lang="ru-RU" dirty="0" smtClean="0">
                <a:solidFill>
                  <a:prstClr val="black"/>
                </a:solidFill>
                <a:latin typeface="Times New Roman" panose="02020603050405020304" pitchFamily="18" charset="0"/>
                <a:cs typeface="Times New Roman" panose="02020603050405020304" pitchFamily="18" charset="0"/>
              </a:rPr>
              <a:t>предоставленных </a:t>
            </a:r>
            <a:r>
              <a:rPr lang="ru-RU" dirty="0">
                <a:solidFill>
                  <a:prstClr val="black"/>
                </a:solidFill>
                <a:latin typeface="Times New Roman" panose="02020603050405020304" pitchFamily="18" charset="0"/>
                <a:cs typeface="Times New Roman" panose="02020603050405020304" pitchFamily="18" charset="0"/>
              </a:rPr>
              <a:t>из федерального бюджета</a:t>
            </a:r>
          </a:p>
        </p:txBody>
      </p:sp>
      <p:sp>
        <p:nvSpPr>
          <p:cNvPr id="17" name="Прямоугольник 16"/>
          <p:cNvSpPr/>
          <p:nvPr/>
        </p:nvSpPr>
        <p:spPr>
          <a:xfrm>
            <a:off x="74425" y="3363830"/>
            <a:ext cx="3296095" cy="1537780"/>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r>
              <a:rPr lang="ru-RU" dirty="0" smtClean="0">
                <a:solidFill>
                  <a:prstClr val="black"/>
                </a:solidFill>
                <a:latin typeface="Times New Roman" panose="02020603050405020304" pitchFamily="18" charset="0"/>
                <a:cs typeface="Times New Roman" panose="02020603050405020304" pitchFamily="18" charset="0"/>
              </a:rPr>
              <a:t>Постановление </a:t>
            </a:r>
            <a:r>
              <a:rPr lang="ru-RU" dirty="0">
                <a:solidFill>
                  <a:prstClr val="black"/>
                </a:solidFill>
                <a:latin typeface="Times New Roman" panose="02020603050405020304" pitchFamily="18" charset="0"/>
                <a:cs typeface="Times New Roman" panose="02020603050405020304" pitchFamily="18" charset="0"/>
              </a:rPr>
              <a:t>Правительства </a:t>
            </a:r>
            <a:r>
              <a:rPr lang="ru-RU" dirty="0" smtClean="0">
                <a:solidFill>
                  <a:prstClr val="black"/>
                </a:solidFill>
                <a:latin typeface="Times New Roman" panose="02020603050405020304" pitchFamily="18" charset="0"/>
                <a:cs typeface="Times New Roman" panose="02020603050405020304" pitchFamily="18" charset="0"/>
              </a:rPr>
              <a:t>РФ, </a:t>
            </a:r>
            <a:r>
              <a:rPr lang="ru-RU" dirty="0">
                <a:solidFill>
                  <a:prstClr val="black"/>
                </a:solidFill>
                <a:latin typeface="Times New Roman" panose="02020603050405020304" pitchFamily="18" charset="0"/>
                <a:cs typeface="Times New Roman" panose="02020603050405020304" pitchFamily="18" charset="0"/>
              </a:rPr>
              <a:t>устанавливающее </a:t>
            </a:r>
            <a:r>
              <a:rPr lang="ru-RU" b="1" dirty="0">
                <a:solidFill>
                  <a:prstClr val="black"/>
                </a:solidFill>
                <a:latin typeface="Times New Roman" panose="02020603050405020304" pitchFamily="18" charset="0"/>
                <a:cs typeface="Times New Roman" panose="02020603050405020304" pitchFamily="18" charset="0"/>
              </a:rPr>
              <a:t>общие требования </a:t>
            </a:r>
            <a:r>
              <a:rPr lang="ru-RU" dirty="0">
                <a:solidFill>
                  <a:prstClr val="black"/>
                </a:solidFill>
                <a:latin typeface="Times New Roman" panose="02020603050405020304" pitchFamily="18" charset="0"/>
                <a:cs typeface="Times New Roman" panose="02020603050405020304" pitchFamily="18" charset="0"/>
              </a:rPr>
              <a:t>к порядку казначейского сопровождения средств в валюте </a:t>
            </a:r>
            <a:r>
              <a:rPr lang="ru-RU" dirty="0" smtClean="0">
                <a:solidFill>
                  <a:prstClr val="black"/>
                </a:solidFill>
                <a:latin typeface="Times New Roman" panose="02020603050405020304" pitchFamily="18" charset="0"/>
                <a:cs typeface="Times New Roman" panose="02020603050405020304" pitchFamily="18" charset="0"/>
              </a:rPr>
              <a:t>РФ</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3476851" y="3363829"/>
            <a:ext cx="6103080" cy="1537780"/>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endParaRPr lang="ru-RU" sz="600" dirty="0">
              <a:solidFill>
                <a:prstClr val="black"/>
              </a:solidFill>
            </a:endParaRPr>
          </a:p>
          <a:p>
            <a:pPr algn="ctr"/>
            <a:r>
              <a:rPr lang="ru-RU" dirty="0">
                <a:solidFill>
                  <a:prstClr val="black"/>
                </a:solidFill>
                <a:latin typeface="Times New Roman" panose="02020603050405020304" pitchFamily="18" charset="0"/>
                <a:cs typeface="Times New Roman" panose="02020603050405020304" pitchFamily="18" charset="0"/>
              </a:rPr>
              <a:t>Постановление Правительства </a:t>
            </a:r>
            <a:r>
              <a:rPr lang="ru-RU" dirty="0" smtClean="0">
                <a:solidFill>
                  <a:prstClr val="black"/>
                </a:solidFill>
                <a:latin typeface="Times New Roman" panose="02020603050405020304" pitchFamily="18" charset="0"/>
                <a:cs typeface="Times New Roman" panose="02020603050405020304" pitchFamily="18" charset="0"/>
              </a:rPr>
              <a:t>РФ, </a:t>
            </a:r>
            <a:r>
              <a:rPr lang="ru-RU" dirty="0">
                <a:solidFill>
                  <a:prstClr val="black"/>
                </a:solidFill>
                <a:latin typeface="Times New Roman" panose="02020603050405020304" pitchFamily="18" charset="0"/>
                <a:cs typeface="Times New Roman" panose="02020603050405020304" pitchFamily="18" charset="0"/>
              </a:rPr>
              <a:t>устанавливающее </a:t>
            </a:r>
            <a:r>
              <a:rPr lang="ru-RU" b="1" dirty="0">
                <a:solidFill>
                  <a:prstClr val="black"/>
                </a:solidFill>
                <a:latin typeface="Times New Roman" panose="02020603050405020304" pitchFamily="18" charset="0"/>
                <a:cs typeface="Times New Roman" panose="02020603050405020304" pitchFamily="18" charset="0"/>
              </a:rPr>
              <a:t>Правила</a:t>
            </a:r>
            <a:r>
              <a:rPr lang="ru-RU" dirty="0">
                <a:solidFill>
                  <a:prstClr val="black"/>
                </a:solidFill>
                <a:latin typeface="Times New Roman" panose="02020603050405020304" pitchFamily="18" charset="0"/>
                <a:cs typeface="Times New Roman" panose="02020603050405020304" pitchFamily="18" charset="0"/>
              </a:rPr>
              <a:t> казначейского сопровождения средств в валюте </a:t>
            </a:r>
            <a:r>
              <a:rPr lang="ru-RU" dirty="0" smtClean="0">
                <a:solidFill>
                  <a:prstClr val="black"/>
                </a:solidFill>
                <a:latin typeface="Times New Roman" panose="02020603050405020304" pitchFamily="18" charset="0"/>
                <a:cs typeface="Times New Roman" panose="02020603050405020304" pitchFamily="18" charset="0"/>
              </a:rPr>
              <a:t>РФ в </a:t>
            </a:r>
            <a:r>
              <a:rPr lang="ru-RU" dirty="0">
                <a:solidFill>
                  <a:prstClr val="black"/>
                </a:solidFill>
                <a:latin typeface="Times New Roman" panose="02020603050405020304" pitchFamily="18" charset="0"/>
                <a:cs typeface="Times New Roman" panose="02020603050405020304" pitchFamily="18" charset="0"/>
              </a:rPr>
              <a:t>случаях, установленных </a:t>
            </a:r>
            <a:r>
              <a:rPr lang="ru-RU" dirty="0" smtClean="0">
                <a:solidFill>
                  <a:prstClr val="black"/>
                </a:solidFill>
                <a:latin typeface="Times New Roman" panose="02020603050405020304" pitchFamily="18" charset="0"/>
                <a:cs typeface="Times New Roman" panose="02020603050405020304" pitchFamily="18" charset="0"/>
              </a:rPr>
              <a:t>федеральными законами, решениями Правительства РФ</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4048376" y="8289958"/>
            <a:ext cx="4678325" cy="592668"/>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r>
              <a:rPr lang="ru-RU" b="1" dirty="0">
                <a:solidFill>
                  <a:srgbClr val="FF0000"/>
                </a:solidFill>
                <a:latin typeface="Times New Roman" panose="02020603050405020304" pitchFamily="18" charset="0"/>
                <a:cs typeface="Times New Roman" panose="02020603050405020304" pitchFamily="18" charset="0"/>
              </a:rPr>
              <a:t>Статья 35.1 </a:t>
            </a:r>
          </a:p>
          <a:p>
            <a:pPr algn="ctr"/>
            <a:r>
              <a:rPr lang="ru-RU" dirty="0">
                <a:solidFill>
                  <a:schemeClr val="tx1"/>
                </a:solidFill>
                <a:latin typeface="Times New Roman" panose="02020603050405020304" pitchFamily="18" charset="0"/>
                <a:cs typeface="Times New Roman" panose="02020603050405020304" pitchFamily="18" charset="0"/>
              </a:rPr>
              <a:t>Казначейское сопровождение </a:t>
            </a:r>
          </a:p>
          <a:p>
            <a:endParaRPr lang="ru-RU" sz="1300" b="1" dirty="0">
              <a:solidFill>
                <a:srgbClr val="FF0000"/>
              </a:solidFill>
              <a:latin typeface="Calibri" pitchFamily="34" charset="0"/>
              <a:cs typeface="Arial" charset="0"/>
            </a:endParaRPr>
          </a:p>
        </p:txBody>
      </p:sp>
      <p:sp>
        <p:nvSpPr>
          <p:cNvPr id="51" name="Прямоугольник 50"/>
          <p:cNvSpPr/>
          <p:nvPr/>
        </p:nvSpPr>
        <p:spPr>
          <a:xfrm>
            <a:off x="74428" y="6892147"/>
            <a:ext cx="9505504" cy="636829"/>
          </a:xfrm>
          <a:prstGeom prst="rect">
            <a:avLst/>
          </a:prstGeom>
          <a:solidFill>
            <a:schemeClr val="accent1">
              <a:lumMod val="20000"/>
              <a:lumOff val="80000"/>
              <a:alpha val="25000"/>
            </a:schemeClr>
          </a:solidFill>
          <a:ln cmpd="sng">
            <a:solidFill>
              <a:schemeClr val="bg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r>
              <a:rPr lang="ru-RU" dirty="0" smtClean="0">
                <a:solidFill>
                  <a:prstClr val="black"/>
                </a:solidFill>
                <a:latin typeface="Times New Roman" panose="02020603050405020304" pitchFamily="18" charset="0"/>
                <a:cs typeface="Times New Roman" panose="02020603050405020304" pitchFamily="18" charset="0"/>
              </a:rPr>
              <a:t>Нормативные </a:t>
            </a:r>
            <a:r>
              <a:rPr lang="ru-RU" dirty="0">
                <a:solidFill>
                  <a:prstClr val="black"/>
                </a:solidFill>
                <a:latin typeface="Times New Roman" panose="02020603050405020304" pitchFamily="18" charset="0"/>
                <a:cs typeface="Times New Roman" panose="02020603050405020304" pitchFamily="18" charset="0"/>
              </a:rPr>
              <a:t>правовые акты Министерства финансов Российской Федерации и </a:t>
            </a:r>
            <a:endParaRPr lang="ru-RU" dirty="0" smtClean="0">
              <a:solidFill>
                <a:prstClr val="black"/>
              </a:solidFill>
              <a:latin typeface="Times New Roman" panose="02020603050405020304" pitchFamily="18" charset="0"/>
              <a:cs typeface="Times New Roman" panose="02020603050405020304" pitchFamily="18" charset="0"/>
            </a:endParaRPr>
          </a:p>
          <a:p>
            <a:pPr algn="ctr"/>
            <a:r>
              <a:rPr lang="ru-RU" dirty="0" smtClean="0">
                <a:solidFill>
                  <a:prstClr val="black"/>
                </a:solidFill>
                <a:latin typeface="Times New Roman" panose="02020603050405020304" pitchFamily="18" charset="0"/>
                <a:cs typeface="Times New Roman" panose="02020603050405020304" pitchFamily="18" charset="0"/>
              </a:rPr>
              <a:t>Федерального </a:t>
            </a:r>
            <a:r>
              <a:rPr lang="ru-RU" dirty="0">
                <a:solidFill>
                  <a:prstClr val="black"/>
                </a:solidFill>
                <a:latin typeface="Times New Roman" panose="02020603050405020304" pitchFamily="18" charset="0"/>
                <a:cs typeface="Times New Roman" panose="02020603050405020304" pitchFamily="18" charset="0"/>
              </a:rPr>
              <a:t>казначейства</a:t>
            </a:r>
          </a:p>
        </p:txBody>
      </p:sp>
      <p:cxnSp>
        <p:nvCxnSpPr>
          <p:cNvPr id="53" name="Прямая со стрелкой 52"/>
          <p:cNvCxnSpPr/>
          <p:nvPr/>
        </p:nvCxnSpPr>
        <p:spPr>
          <a:xfrm>
            <a:off x="8147560" y="434546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3476851" y="5145153"/>
            <a:ext cx="6103080" cy="1553360"/>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algn="ctr"/>
            <a:r>
              <a:rPr lang="ru-RU" dirty="0">
                <a:solidFill>
                  <a:prstClr val="black"/>
                </a:solidFill>
                <a:latin typeface="Times New Roman" panose="02020603050405020304" pitchFamily="18" charset="0"/>
                <a:cs typeface="Times New Roman" panose="02020603050405020304" pitchFamily="18" charset="0"/>
              </a:rPr>
              <a:t>Постановление Правительства </a:t>
            </a:r>
            <a:r>
              <a:rPr lang="ru-RU" dirty="0" smtClean="0">
                <a:solidFill>
                  <a:prstClr val="black"/>
                </a:solidFill>
                <a:latin typeface="Times New Roman" panose="02020603050405020304" pitchFamily="18" charset="0"/>
                <a:cs typeface="Times New Roman" panose="02020603050405020304" pitchFamily="18" charset="0"/>
              </a:rPr>
              <a:t>РФ, </a:t>
            </a:r>
            <a:r>
              <a:rPr lang="ru-RU" dirty="0">
                <a:solidFill>
                  <a:prstClr val="black"/>
                </a:solidFill>
                <a:latin typeface="Times New Roman" panose="02020603050405020304" pitchFamily="18" charset="0"/>
                <a:cs typeface="Times New Roman" panose="02020603050405020304" pitchFamily="18" charset="0"/>
              </a:rPr>
              <a:t>устанавливающее </a:t>
            </a:r>
            <a:r>
              <a:rPr lang="ru-RU" b="1" dirty="0">
                <a:solidFill>
                  <a:prstClr val="black"/>
                </a:solidFill>
                <a:latin typeface="Times New Roman" panose="02020603050405020304" pitchFamily="18" charset="0"/>
                <a:cs typeface="Times New Roman" panose="02020603050405020304" pitchFamily="18" charset="0"/>
              </a:rPr>
              <a:t>Правила</a:t>
            </a:r>
            <a:r>
              <a:rPr lang="ru-RU" dirty="0">
                <a:solidFill>
                  <a:prstClr val="black"/>
                </a:solidFill>
                <a:latin typeface="Times New Roman" panose="02020603050405020304" pitchFamily="18" charset="0"/>
                <a:cs typeface="Times New Roman" panose="02020603050405020304" pitchFamily="18" charset="0"/>
              </a:rPr>
              <a:t> казначейского сопровождения средств государственного оборонного заказа в валюте </a:t>
            </a:r>
            <a:r>
              <a:rPr lang="ru-RU" dirty="0" smtClean="0">
                <a:solidFill>
                  <a:prstClr val="black"/>
                </a:solidFill>
                <a:latin typeface="Times New Roman" panose="02020603050405020304" pitchFamily="18" charset="0"/>
                <a:cs typeface="Times New Roman" panose="02020603050405020304" pitchFamily="18" charset="0"/>
              </a:rPr>
              <a:t>РФ в </a:t>
            </a:r>
            <a:r>
              <a:rPr lang="ru-RU" dirty="0">
                <a:solidFill>
                  <a:prstClr val="black"/>
                </a:solidFill>
                <a:latin typeface="Times New Roman" panose="02020603050405020304" pitchFamily="18" charset="0"/>
                <a:cs typeface="Times New Roman" panose="02020603050405020304" pitchFamily="18" charset="0"/>
              </a:rPr>
              <a:t>случаях, установленных </a:t>
            </a:r>
            <a:r>
              <a:rPr lang="ru-RU" dirty="0" smtClean="0">
                <a:solidFill>
                  <a:prstClr val="black"/>
                </a:solidFill>
                <a:latin typeface="Times New Roman" panose="02020603050405020304" pitchFamily="18" charset="0"/>
                <a:cs typeface="Times New Roman" panose="02020603050405020304" pitchFamily="18" charset="0"/>
              </a:rPr>
              <a:t>федеральными </a:t>
            </a:r>
            <a:r>
              <a:rPr lang="ru-RU" dirty="0">
                <a:solidFill>
                  <a:prstClr val="black"/>
                </a:solidFill>
                <a:latin typeface="Times New Roman" panose="02020603050405020304" pitchFamily="18" charset="0"/>
                <a:cs typeface="Times New Roman" panose="02020603050405020304" pitchFamily="18" charset="0"/>
              </a:rPr>
              <a:t>законами, решениями Правительства РФ</a:t>
            </a:r>
          </a:p>
          <a:p>
            <a:pPr algn="ctr"/>
            <a:endParaRPr lang="ru-RU" sz="1600" dirty="0">
              <a:solidFill>
                <a:prstClr val="black"/>
              </a:solidFill>
            </a:endParaRPr>
          </a:p>
        </p:txBody>
      </p:sp>
      <p:cxnSp>
        <p:nvCxnSpPr>
          <p:cNvPr id="49" name="Прямая со стрелкой 48"/>
          <p:cNvCxnSpPr/>
          <p:nvPr/>
        </p:nvCxnSpPr>
        <p:spPr>
          <a:xfrm>
            <a:off x="1750821" y="4896853"/>
            <a:ext cx="0" cy="1993046"/>
          </a:xfrm>
          <a:prstGeom prst="straightConnector1">
            <a:avLst/>
          </a:prstGeom>
          <a:ln w="158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a:off x="6686100" y="6698513"/>
            <a:ext cx="1778" cy="192510"/>
          </a:xfrm>
          <a:prstGeom prst="straightConnector1">
            <a:avLst/>
          </a:prstGeom>
          <a:ln w="158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Номер слайда 2"/>
          <p:cNvSpPr>
            <a:spLocks noGrp="1"/>
          </p:cNvSpPr>
          <p:nvPr>
            <p:ph type="sldNum" sz="quarter" idx="12"/>
          </p:nvPr>
        </p:nvSpPr>
        <p:spPr>
          <a:xfrm>
            <a:off x="11700620" y="9090029"/>
            <a:ext cx="994634" cy="511175"/>
          </a:xfrm>
        </p:spPr>
        <p:txBody>
          <a:bodyPr/>
          <a:lstStyle/>
          <a:p>
            <a:pPr>
              <a:defRPr/>
            </a:pPr>
            <a:r>
              <a:rPr lang="ru-RU" dirty="0" smtClean="0">
                <a:solidFill>
                  <a:prstClr val="black">
                    <a:tint val="75000"/>
                  </a:prstClr>
                </a:solidFill>
              </a:rPr>
              <a:t>41</a:t>
            </a:r>
            <a:endParaRPr lang="ru-RU" dirty="0">
              <a:solidFill>
                <a:prstClr val="black">
                  <a:tint val="75000"/>
                </a:prstClr>
              </a:solidFill>
            </a:endParaRPr>
          </a:p>
        </p:txBody>
      </p:sp>
      <p:sp>
        <p:nvSpPr>
          <p:cNvPr id="19" name="Прямоугольник 18"/>
          <p:cNvSpPr/>
          <p:nvPr/>
        </p:nvSpPr>
        <p:spPr>
          <a:xfrm>
            <a:off x="3476851" y="1461267"/>
            <a:ext cx="3083442" cy="1658327"/>
          </a:xfrm>
          <a:prstGeom prst="rect">
            <a:avLst/>
          </a:prstGeom>
          <a:solidFill>
            <a:schemeClr val="accent1">
              <a:lumMod val="20000"/>
              <a:lumOff val="80000"/>
              <a:alpha val="69000"/>
            </a:schemeClr>
          </a:solidFill>
          <a:ln cmpd="sng">
            <a:solidFill>
              <a:schemeClr val="bg2">
                <a:lumMod val="9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388" tIns="0" rIns="91388" bIns="45692" rtlCol="0" anchor="t"/>
          <a:lstStyle/>
          <a:p>
            <a:pPr lvl="0" algn="ctr"/>
            <a:r>
              <a:rPr lang="ru-RU" b="1" dirty="0">
                <a:solidFill>
                  <a:srgbClr val="FF0000"/>
                </a:solidFill>
                <a:latin typeface="Times New Roman" panose="02020603050405020304" pitchFamily="18" charset="0"/>
                <a:cs typeface="Times New Roman" panose="02020603050405020304" pitchFamily="18" charset="0"/>
              </a:rPr>
              <a:t>Статья </a:t>
            </a:r>
            <a:r>
              <a:rPr lang="ru-RU" b="1" dirty="0" smtClean="0">
                <a:solidFill>
                  <a:srgbClr val="FF0000"/>
                </a:solidFill>
                <a:latin typeface="Times New Roman" panose="02020603050405020304" pitchFamily="18" charset="0"/>
                <a:cs typeface="Times New Roman" panose="02020603050405020304" pitchFamily="18" charset="0"/>
              </a:rPr>
              <a:t>242.25 </a:t>
            </a:r>
            <a:endParaRPr lang="ru-RU" b="1" dirty="0">
              <a:solidFill>
                <a:srgbClr val="FF0000"/>
              </a:solidFill>
              <a:latin typeface="Times New Roman" panose="02020603050405020304" pitchFamily="18" charset="0"/>
              <a:cs typeface="Times New Roman" panose="02020603050405020304" pitchFamily="18" charset="0"/>
            </a:endParaRPr>
          </a:p>
          <a:p>
            <a:pPr lvl="0" algn="ctr"/>
            <a:r>
              <a:rPr lang="ru-RU" dirty="0" smtClean="0">
                <a:solidFill>
                  <a:prstClr val="black"/>
                </a:solidFill>
                <a:latin typeface="Times New Roman" panose="02020603050405020304" pitchFamily="18" charset="0"/>
                <a:cs typeface="Times New Roman" panose="02020603050405020304" pitchFamily="18" charset="0"/>
              </a:rPr>
              <a:t>Особенности казначейского </a:t>
            </a:r>
            <a:r>
              <a:rPr lang="ru-RU" dirty="0">
                <a:solidFill>
                  <a:prstClr val="black"/>
                </a:solidFill>
                <a:latin typeface="Times New Roman" panose="02020603050405020304" pitchFamily="18" charset="0"/>
                <a:cs typeface="Times New Roman" panose="02020603050405020304" pitchFamily="18" charset="0"/>
              </a:rPr>
              <a:t>сопровождения </a:t>
            </a:r>
            <a:r>
              <a:rPr lang="ru-RU" dirty="0" smtClean="0">
                <a:solidFill>
                  <a:prstClr val="black"/>
                </a:solidFill>
                <a:latin typeface="Times New Roman" panose="02020603050405020304" pitchFamily="18" charset="0"/>
                <a:cs typeface="Times New Roman" panose="02020603050405020304" pitchFamily="18" charset="0"/>
              </a:rPr>
              <a:t>целевых средств по отдельным решениям Правительства РФ</a:t>
            </a:r>
            <a:endParaRPr lang="ru-RU" dirty="0">
              <a:solidFill>
                <a:prstClr val="black"/>
              </a:solidFill>
              <a:latin typeface="Times New Roman" panose="02020603050405020304" pitchFamily="18" charset="0"/>
              <a:cs typeface="Times New Roman" panose="02020603050405020304" pitchFamily="18" charset="0"/>
            </a:endParaRPr>
          </a:p>
        </p:txBody>
      </p:sp>
      <p:cxnSp>
        <p:nvCxnSpPr>
          <p:cNvPr id="42" name="Прямая со стрелкой 41"/>
          <p:cNvCxnSpPr>
            <a:endCxn id="17" idx="0"/>
          </p:cNvCxnSpPr>
          <p:nvPr/>
        </p:nvCxnSpPr>
        <p:spPr>
          <a:xfrm>
            <a:off x="1722475" y="3126135"/>
            <a:ext cx="1" cy="237699"/>
          </a:xfrm>
          <a:prstGeom prst="straightConnector1">
            <a:avLst/>
          </a:prstGeom>
          <a:ln w="158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3246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8377" y="337784"/>
            <a:ext cx="12563395" cy="707872"/>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СТАТЬЯ 5 ПРОЕКТА ФЕДЕРАЛЬНОГО ЗАКОНА </a:t>
            </a:r>
            <a:r>
              <a:rPr lang="ru-RU" sz="2000" b="1" dirty="0">
                <a:latin typeface="Times New Roman" panose="02020603050405020304" pitchFamily="18" charset="0"/>
                <a:cs typeface="Times New Roman" panose="02020603050405020304" pitchFamily="18" charset="0"/>
              </a:rPr>
              <a:t>О </a:t>
            </a:r>
            <a:r>
              <a:rPr lang="ru-RU" sz="2000" b="1" dirty="0">
                <a:latin typeface="Times New Roman" panose="02020603050405020304" pitchFamily="18" charset="0"/>
                <a:cs typeface="Times New Roman" panose="02020603050405020304" pitchFamily="18" charset="0"/>
              </a:rPr>
              <a:t>ФЕДЕРАЛЬНОМ БЮДЖЕТЕ НА 2019 ГОД И ПЛАНОВЫЙ ПЕРИОД 2020 И 2021 ГОДОВ</a:t>
            </a:r>
          </a:p>
        </p:txBody>
      </p:sp>
      <p:sp>
        <p:nvSpPr>
          <p:cNvPr id="6" name="Прямоугольник 5"/>
          <p:cNvSpPr/>
          <p:nvPr/>
        </p:nvSpPr>
        <p:spPr>
          <a:xfrm>
            <a:off x="118598" y="2245483"/>
            <a:ext cx="1901588" cy="2422816"/>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субсидии и бюджетные инвестиции </a:t>
            </a:r>
          </a:p>
          <a:p>
            <a:pPr algn="ctr"/>
            <a:r>
              <a:rPr lang="ru-RU" dirty="0" smtClean="0">
                <a:solidFill>
                  <a:schemeClr val="tx1"/>
                </a:solidFill>
                <a:latin typeface="Times New Roman" panose="02020603050405020304" pitchFamily="18" charset="0"/>
                <a:cs typeface="Times New Roman" panose="02020603050405020304" pitchFamily="18" charset="0"/>
              </a:rPr>
              <a:t>юр. лицам</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51471" y="2254707"/>
            <a:ext cx="1905859" cy="2413592"/>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a:solidFill>
                  <a:schemeClr val="tx1"/>
                </a:solidFill>
                <a:latin typeface="Times New Roman" panose="02020603050405020304" pitchFamily="18" charset="0"/>
                <a:cs typeface="Times New Roman" panose="02020603050405020304" pitchFamily="18" charset="0"/>
              </a:rPr>
              <a:t>взносы в уставные (складочные) капиталы, вклады в </a:t>
            </a:r>
            <a:r>
              <a:rPr lang="ru-RU" dirty="0" smtClean="0">
                <a:solidFill>
                  <a:schemeClr val="tx1"/>
                </a:solidFill>
                <a:latin typeface="Times New Roman" panose="02020603050405020304" pitchFamily="18" charset="0"/>
                <a:cs typeface="Times New Roman" panose="02020603050405020304" pitchFamily="18" charset="0"/>
              </a:rPr>
              <a:t>имущество</a:t>
            </a:r>
          </a:p>
          <a:p>
            <a:pPr algn="ctr"/>
            <a:r>
              <a:rPr lang="ru-RU" dirty="0" smtClean="0">
                <a:solidFill>
                  <a:schemeClr val="tx1"/>
                </a:solidFill>
                <a:latin typeface="Times New Roman" panose="02020603050405020304" pitchFamily="18" charset="0"/>
                <a:cs typeface="Times New Roman" panose="02020603050405020304" pitchFamily="18" charset="0"/>
              </a:rPr>
              <a:t> юр. лиц</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18604" y="5080590"/>
            <a:ext cx="4038729" cy="1828800"/>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a:solidFill>
                  <a:schemeClr val="tx1"/>
                </a:solidFill>
                <a:latin typeface="Times New Roman" panose="02020603050405020304" pitchFamily="18" charset="0"/>
                <a:cs typeface="Times New Roman" panose="02020603050405020304" pitchFamily="18" charset="0"/>
              </a:rPr>
              <a:t>а</a:t>
            </a:r>
            <a:r>
              <a:rPr lang="ru-RU" dirty="0" smtClean="0">
                <a:solidFill>
                  <a:schemeClr val="tx1"/>
                </a:solidFill>
                <a:latin typeface="Times New Roman" panose="02020603050405020304" pitchFamily="18" charset="0"/>
                <a:cs typeface="Times New Roman" panose="02020603050405020304" pitchFamily="18" charset="0"/>
              </a:rPr>
              <a:t>вансовые платежи по </a:t>
            </a:r>
            <a:r>
              <a:rPr lang="ru-RU" dirty="0">
                <a:solidFill>
                  <a:schemeClr val="tx1"/>
                </a:solidFill>
                <a:latin typeface="Times New Roman" panose="02020603050405020304" pitchFamily="18" charset="0"/>
                <a:cs typeface="Times New Roman" panose="02020603050405020304" pitchFamily="18" charset="0"/>
              </a:rPr>
              <a:t>контрактам (договорам</a:t>
            </a:r>
            <a:r>
              <a:rPr lang="ru-RU" dirty="0" smtClean="0">
                <a:solidFill>
                  <a:schemeClr val="tx1"/>
                </a:solidFill>
                <a:latin typeface="Times New Roman" panose="02020603050405020304" pitchFamily="18" charset="0"/>
                <a:cs typeface="Times New Roman" panose="02020603050405020304" pitchFamily="18" charset="0"/>
              </a:rPr>
              <a:t>), заключаемым юр. лицами получающими субсидии, бюджетные инвестиции, </a:t>
            </a:r>
          </a:p>
          <a:p>
            <a:pPr algn="ctr"/>
            <a:r>
              <a:rPr lang="ru-RU" dirty="0" smtClean="0">
                <a:solidFill>
                  <a:schemeClr val="tx1"/>
                </a:solidFill>
                <a:latin typeface="Times New Roman" panose="02020603050405020304" pitchFamily="18" charset="0"/>
                <a:cs typeface="Times New Roman" panose="02020603050405020304" pitchFamily="18" charset="0"/>
              </a:rPr>
              <a:t>взносы </a:t>
            </a:r>
            <a:r>
              <a:rPr lang="ru-RU" dirty="0">
                <a:solidFill>
                  <a:schemeClr val="tx1"/>
                </a:solidFill>
                <a:latin typeface="Times New Roman" panose="02020603050405020304" pitchFamily="18" charset="0"/>
                <a:cs typeface="Times New Roman" panose="02020603050405020304" pitchFamily="18" charset="0"/>
              </a:rPr>
              <a:t>(</a:t>
            </a:r>
            <a:r>
              <a:rPr lang="ru-RU" dirty="0" smtClean="0">
                <a:solidFill>
                  <a:schemeClr val="tx1"/>
                </a:solidFill>
                <a:latin typeface="Times New Roman" panose="02020603050405020304" pitchFamily="18" charset="0"/>
                <a:cs typeface="Times New Roman" panose="02020603050405020304" pitchFamily="18" charset="0"/>
              </a:rPr>
              <a:t>вклады)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417248" y="2245481"/>
            <a:ext cx="1920232" cy="2422818"/>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авансовые платежи </a:t>
            </a:r>
            <a:r>
              <a:rPr lang="ru-RU" dirty="0">
                <a:solidFill>
                  <a:schemeClr val="tx1"/>
                </a:solidFill>
                <a:latin typeface="Times New Roman" panose="02020603050405020304" pitchFamily="18" charset="0"/>
                <a:cs typeface="Times New Roman" panose="02020603050405020304" pitchFamily="18" charset="0"/>
              </a:rPr>
              <a:t>по ГК, заключаемым на сумму </a:t>
            </a:r>
            <a:endParaRPr lang="ru-RU" dirty="0" smtClean="0">
              <a:solidFill>
                <a:schemeClr val="tx1"/>
              </a:solidFill>
              <a:latin typeface="Times New Roman" panose="02020603050405020304" pitchFamily="18" charset="0"/>
              <a:cs typeface="Times New Roman" panose="02020603050405020304" pitchFamily="18" charset="0"/>
            </a:endParaRPr>
          </a:p>
          <a:p>
            <a:pPr algn="ctr"/>
            <a:r>
              <a:rPr lang="ru-RU" dirty="0" smtClean="0">
                <a:solidFill>
                  <a:schemeClr val="tx1"/>
                </a:solidFill>
                <a:latin typeface="Times New Roman" panose="02020603050405020304" pitchFamily="18" charset="0"/>
                <a:cs typeface="Times New Roman" panose="02020603050405020304" pitchFamily="18" charset="0"/>
              </a:rPr>
              <a:t>100 </a:t>
            </a:r>
            <a:r>
              <a:rPr lang="ru-RU" dirty="0">
                <a:solidFill>
                  <a:schemeClr val="tx1"/>
                </a:solidFill>
                <a:latin typeface="Times New Roman" panose="02020603050405020304" pitchFamily="18" charset="0"/>
                <a:cs typeface="Times New Roman" panose="02020603050405020304" pitchFamily="18" charset="0"/>
              </a:rPr>
              <a:t>000,0 тыс. рублей и более</a:t>
            </a:r>
          </a:p>
        </p:txBody>
      </p:sp>
      <p:sp>
        <p:nvSpPr>
          <p:cNvPr id="11" name="Прямоугольник 10"/>
          <p:cNvSpPr/>
          <p:nvPr/>
        </p:nvSpPr>
        <p:spPr>
          <a:xfrm>
            <a:off x="6498090" y="2261211"/>
            <a:ext cx="1975154" cy="2421391"/>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sz="1400" dirty="0">
                <a:solidFill>
                  <a:schemeClr val="tx1"/>
                </a:solidFill>
              </a:rPr>
              <a:t> </a:t>
            </a:r>
            <a:r>
              <a:rPr lang="ru-RU" dirty="0" smtClean="0">
                <a:solidFill>
                  <a:schemeClr val="tx1"/>
                </a:solidFill>
                <a:latin typeface="Times New Roman" panose="02020603050405020304" pitchFamily="18" charset="0"/>
                <a:cs typeface="Times New Roman" panose="02020603050405020304" pitchFamily="18" charset="0"/>
              </a:rPr>
              <a:t>авансовые платежи </a:t>
            </a:r>
            <a:r>
              <a:rPr lang="ru-RU" dirty="0">
                <a:solidFill>
                  <a:schemeClr val="tx1"/>
                </a:solidFill>
                <a:latin typeface="Times New Roman" panose="02020603050405020304" pitchFamily="18" charset="0"/>
                <a:cs typeface="Times New Roman" panose="02020603050405020304" pitchFamily="18" charset="0"/>
              </a:rPr>
              <a:t>по </a:t>
            </a:r>
            <a:r>
              <a:rPr lang="ru-RU" dirty="0" smtClean="0">
                <a:solidFill>
                  <a:schemeClr val="tx1"/>
                </a:solidFill>
                <a:latin typeface="Times New Roman" panose="02020603050405020304" pitchFamily="18" charset="0"/>
                <a:cs typeface="Times New Roman" panose="02020603050405020304" pitchFamily="18" charset="0"/>
              </a:rPr>
              <a:t>контрактам </a:t>
            </a:r>
            <a:r>
              <a:rPr lang="ru-RU" dirty="0">
                <a:solidFill>
                  <a:schemeClr val="tx1"/>
                </a:solidFill>
                <a:latin typeface="Times New Roman" panose="02020603050405020304" pitchFamily="18" charset="0"/>
                <a:cs typeface="Times New Roman" panose="02020603050405020304" pitchFamily="18" charset="0"/>
              </a:rPr>
              <a:t>(договорам), заключаемыми на сумму </a:t>
            </a:r>
            <a:endParaRPr lang="ru-RU" dirty="0" smtClean="0">
              <a:solidFill>
                <a:schemeClr val="tx1"/>
              </a:solidFill>
              <a:latin typeface="Times New Roman" panose="02020603050405020304" pitchFamily="18" charset="0"/>
              <a:cs typeface="Times New Roman" panose="02020603050405020304" pitchFamily="18" charset="0"/>
            </a:endParaRPr>
          </a:p>
          <a:p>
            <a:pPr algn="ctr"/>
            <a:r>
              <a:rPr lang="ru-RU" dirty="0" smtClean="0">
                <a:solidFill>
                  <a:schemeClr val="tx1"/>
                </a:solidFill>
                <a:latin typeface="Times New Roman" panose="02020603050405020304" pitchFamily="18" charset="0"/>
                <a:cs typeface="Times New Roman" panose="02020603050405020304" pitchFamily="18" charset="0"/>
              </a:rPr>
              <a:t>100 </a:t>
            </a:r>
            <a:r>
              <a:rPr lang="ru-RU" dirty="0">
                <a:solidFill>
                  <a:schemeClr val="tx1"/>
                </a:solidFill>
                <a:latin typeface="Times New Roman" panose="02020603050405020304" pitchFamily="18" charset="0"/>
                <a:cs typeface="Times New Roman" panose="02020603050405020304" pitchFamily="18" charset="0"/>
              </a:rPr>
              <a:t>000,0 тыс. рублей и более</a:t>
            </a:r>
          </a:p>
          <a:p>
            <a:pPr algn="ctr"/>
            <a:r>
              <a:rPr lang="ru-RU" dirty="0">
                <a:solidFill>
                  <a:schemeClr val="tx1"/>
                </a:solidFill>
                <a:latin typeface="Times New Roman" panose="02020603050405020304" pitchFamily="18" charset="0"/>
                <a:cs typeface="Times New Roman" panose="02020603050405020304" pitchFamily="18" charset="0"/>
              </a:rPr>
              <a:t>ФБУ, ФАУ</a:t>
            </a:r>
          </a:p>
        </p:txBody>
      </p:sp>
      <p:cxnSp>
        <p:nvCxnSpPr>
          <p:cNvPr id="24" name="Прямая соединительная линия 23"/>
          <p:cNvCxnSpPr/>
          <p:nvPr/>
        </p:nvCxnSpPr>
        <p:spPr>
          <a:xfrm>
            <a:off x="1069392" y="1880409"/>
            <a:ext cx="10641364" cy="15018"/>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Номер слайда 2"/>
          <p:cNvSpPr>
            <a:spLocks noGrp="1"/>
          </p:cNvSpPr>
          <p:nvPr>
            <p:ph type="sldNum" sz="quarter" idx="12"/>
          </p:nvPr>
        </p:nvSpPr>
        <p:spPr>
          <a:xfrm>
            <a:off x="12116885" y="9090029"/>
            <a:ext cx="684716" cy="511175"/>
          </a:xfrm>
        </p:spPr>
        <p:txBody>
          <a:bodyPr/>
          <a:lstStyle/>
          <a:p>
            <a:pPr>
              <a:defRPr/>
            </a:pPr>
            <a:fld id="{47EA9584-6FC9-446B-89E9-C9D48C4D1663}" type="slidenum">
              <a:rPr lang="ru-RU" smtClean="0"/>
              <a:pPr>
                <a:defRPr/>
              </a:pPr>
              <a:t>42</a:t>
            </a:fld>
            <a:endParaRPr lang="ru-RU" dirty="0"/>
          </a:p>
        </p:txBody>
      </p:sp>
      <p:sp>
        <p:nvSpPr>
          <p:cNvPr id="26" name="Прямоугольник 25"/>
          <p:cNvSpPr/>
          <p:nvPr/>
        </p:nvSpPr>
        <p:spPr>
          <a:xfrm>
            <a:off x="118600" y="7161756"/>
            <a:ext cx="10433706" cy="2226795"/>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a:solidFill>
                  <a:schemeClr val="tx1"/>
                </a:solidFill>
                <a:latin typeface="Times New Roman" panose="02020603050405020304" pitchFamily="18" charset="0"/>
                <a:cs typeface="Times New Roman" panose="02020603050405020304" pitchFamily="18" charset="0"/>
              </a:rPr>
              <a:t>авансовые платежи по контрактам (договорам</a:t>
            </a:r>
            <a:r>
              <a:rPr lang="ru-RU" dirty="0" smtClean="0">
                <a:solidFill>
                  <a:schemeClr val="tx1"/>
                </a:solidFill>
                <a:latin typeface="Times New Roman" panose="02020603050405020304" pitchFamily="18" charset="0"/>
                <a:cs typeface="Times New Roman" panose="02020603050405020304" pitchFamily="18" charset="0"/>
              </a:rPr>
              <a:t>), заключаемым исполнителями с соисполнителями в рамках исполнения государственных контрактов, контрактов</a:t>
            </a:r>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 (договоров, соглашений), </a:t>
            </a:r>
          </a:p>
          <a:p>
            <a:pPr algn="ctr"/>
            <a:r>
              <a:rPr lang="ru-RU" dirty="0" smtClean="0">
                <a:solidFill>
                  <a:schemeClr val="tx1"/>
                </a:solidFill>
                <a:latin typeface="Times New Roman" panose="02020603050405020304" pitchFamily="18" charset="0"/>
                <a:cs typeface="Times New Roman" panose="02020603050405020304" pitchFamily="18" charset="0"/>
              </a:rPr>
              <a:t>а </a:t>
            </a:r>
            <a:r>
              <a:rPr lang="ru-RU" dirty="0">
                <a:solidFill>
                  <a:schemeClr val="tx1"/>
                </a:solidFill>
                <a:latin typeface="Times New Roman" panose="02020603050405020304" pitchFamily="18" charset="0"/>
                <a:cs typeface="Times New Roman" panose="02020603050405020304" pitchFamily="18" charset="0"/>
              </a:rPr>
              <a:t>также расчеты по контрактам (договорам) на сумму более 100, 0 тыс. рублей, заключаемым в рамках исполнения </a:t>
            </a:r>
            <a:r>
              <a:rPr lang="ru-RU" dirty="0" smtClean="0">
                <a:solidFill>
                  <a:schemeClr val="tx1"/>
                </a:solidFill>
                <a:latin typeface="Times New Roman" panose="02020603050405020304" pitchFamily="18" charset="0"/>
                <a:cs typeface="Times New Roman" panose="02020603050405020304" pitchFamily="18" charset="0"/>
              </a:rPr>
              <a:t>государственных контрактов по ГОЗ</a:t>
            </a:r>
            <a:endParaRPr lang="ru-RU" dirty="0">
              <a:solidFill>
                <a:schemeClr val="tx1"/>
              </a:solidFill>
              <a:latin typeface="Times New Roman" panose="02020603050405020304" pitchFamily="18" charset="0"/>
              <a:cs typeface="Times New Roman" panose="02020603050405020304" pitchFamily="18" charset="0"/>
            </a:endParaRPr>
          </a:p>
          <a:p>
            <a:pPr algn="ctr"/>
            <a:endParaRPr lang="ru-RU" dirty="0">
              <a:solidFill>
                <a:schemeClr val="tx1"/>
              </a:solidFill>
              <a:latin typeface="Times New Roman" panose="02020603050405020304" pitchFamily="18" charset="0"/>
              <a:cs typeface="Times New Roman" panose="02020603050405020304" pitchFamily="18" charset="0"/>
            </a:endParaRPr>
          </a:p>
        </p:txBody>
      </p:sp>
      <p:cxnSp>
        <p:nvCxnSpPr>
          <p:cNvPr id="91" name="Прямая со стрелкой 90"/>
          <p:cNvCxnSpPr/>
          <p:nvPr/>
        </p:nvCxnSpPr>
        <p:spPr>
          <a:xfrm>
            <a:off x="1069392" y="4682597"/>
            <a:ext cx="0" cy="411370"/>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93" name="Прямая со стрелкой 92"/>
          <p:cNvCxnSpPr/>
          <p:nvPr/>
        </p:nvCxnSpPr>
        <p:spPr>
          <a:xfrm>
            <a:off x="3191134" y="4659073"/>
            <a:ext cx="0" cy="411370"/>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94" name="Прямая со стрелкой 93"/>
          <p:cNvCxnSpPr>
            <a:stCxn id="9" idx="2"/>
          </p:cNvCxnSpPr>
          <p:nvPr/>
        </p:nvCxnSpPr>
        <p:spPr>
          <a:xfrm flipH="1">
            <a:off x="2137968" y="6909395"/>
            <a:ext cx="1" cy="252363"/>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9" name="Прямая со стрелкой 118"/>
          <p:cNvCxnSpPr/>
          <p:nvPr/>
        </p:nvCxnSpPr>
        <p:spPr>
          <a:xfrm flipH="1">
            <a:off x="5377364" y="1895428"/>
            <a:ext cx="6946" cy="363768"/>
          </a:xfrm>
          <a:prstGeom prst="straightConnector1">
            <a:avLst/>
          </a:prstGeom>
          <a:ln w="15875">
            <a:solidFill>
              <a:schemeClr val="accent1">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20" name="Прямая со стрелкой 119"/>
          <p:cNvCxnSpPr>
            <a:endCxn id="8" idx="0"/>
          </p:cNvCxnSpPr>
          <p:nvPr/>
        </p:nvCxnSpPr>
        <p:spPr>
          <a:xfrm flipH="1">
            <a:off x="3204400" y="1895430"/>
            <a:ext cx="8312" cy="359281"/>
          </a:xfrm>
          <a:prstGeom prst="straightConnector1">
            <a:avLst/>
          </a:prstGeom>
          <a:ln w="15875">
            <a:solidFill>
              <a:schemeClr val="accent1">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21" name="Прямая со стрелкой 120"/>
          <p:cNvCxnSpPr/>
          <p:nvPr/>
        </p:nvCxnSpPr>
        <p:spPr>
          <a:xfrm flipH="1">
            <a:off x="1062446" y="1888927"/>
            <a:ext cx="6946" cy="363768"/>
          </a:xfrm>
          <a:prstGeom prst="straightConnector1">
            <a:avLst/>
          </a:prstGeom>
          <a:ln w="15875">
            <a:solidFill>
              <a:schemeClr val="accent1">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25" name="Прямая со стрелкой 124"/>
          <p:cNvCxnSpPr/>
          <p:nvPr/>
        </p:nvCxnSpPr>
        <p:spPr>
          <a:xfrm flipH="1">
            <a:off x="11710756" y="1885992"/>
            <a:ext cx="6946" cy="363768"/>
          </a:xfrm>
          <a:prstGeom prst="straightConnector1">
            <a:avLst/>
          </a:prstGeom>
          <a:ln w="15875">
            <a:solidFill>
              <a:schemeClr val="accent1">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a:off x="7485667" y="1888929"/>
            <a:ext cx="0" cy="356555"/>
          </a:xfrm>
          <a:prstGeom prst="straightConnector1">
            <a:avLst/>
          </a:prstGeom>
          <a:ln w="15875">
            <a:solidFill>
              <a:schemeClr val="accent1">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8673865" y="2273049"/>
            <a:ext cx="1878445" cy="2413590"/>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a:solidFill>
                  <a:schemeClr val="tx1"/>
                </a:solidFill>
                <a:latin typeface="Times New Roman" panose="02020603050405020304" pitchFamily="18" charset="0"/>
                <a:cs typeface="Times New Roman" panose="02020603050405020304" pitchFamily="18" charset="0"/>
              </a:rPr>
              <a:t>расчеты по ГК, заключаемым в целях реализации ГОЗ на сумму более 100,0 тыс. рублей </a:t>
            </a:r>
          </a:p>
        </p:txBody>
      </p:sp>
      <p:cxnSp>
        <p:nvCxnSpPr>
          <p:cNvPr id="44" name="Прямая со стрелкой 43"/>
          <p:cNvCxnSpPr/>
          <p:nvPr/>
        </p:nvCxnSpPr>
        <p:spPr>
          <a:xfrm>
            <a:off x="9613084" y="1889598"/>
            <a:ext cx="0" cy="356555"/>
          </a:xfrm>
          <a:prstGeom prst="straightConnector1">
            <a:avLst/>
          </a:prstGeom>
          <a:ln w="15875">
            <a:solidFill>
              <a:schemeClr val="accent1">
                <a:lumMod val="75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10748513" y="2245482"/>
            <a:ext cx="1924493" cy="2413592"/>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средства, получаемые юр. </a:t>
            </a:r>
            <a:r>
              <a:rPr lang="ru-RU" dirty="0">
                <a:solidFill>
                  <a:schemeClr val="tx1"/>
                </a:solidFill>
                <a:latin typeface="Times New Roman" panose="02020603050405020304" pitchFamily="18" charset="0"/>
                <a:cs typeface="Times New Roman" panose="02020603050405020304" pitchFamily="18" charset="0"/>
              </a:rPr>
              <a:t>лицами </a:t>
            </a:r>
            <a:r>
              <a:rPr lang="ru-RU" dirty="0" smtClean="0">
                <a:solidFill>
                  <a:schemeClr val="tx1"/>
                </a:solidFill>
                <a:latin typeface="Times New Roman" panose="02020603050405020304" pitchFamily="18" charset="0"/>
                <a:cs typeface="Times New Roman" panose="02020603050405020304" pitchFamily="18" charset="0"/>
              </a:rPr>
              <a:t>и ИП случаях</a:t>
            </a:r>
            <a:r>
              <a:rPr lang="ru-RU" dirty="0">
                <a:solidFill>
                  <a:schemeClr val="tx1"/>
                </a:solidFill>
                <a:latin typeface="Times New Roman" panose="02020603050405020304" pitchFamily="18" charset="0"/>
                <a:cs typeface="Times New Roman" panose="02020603050405020304" pitchFamily="18" charset="0"/>
              </a:rPr>
              <a:t>, установленных </a:t>
            </a:r>
            <a:r>
              <a:rPr lang="ru-RU" dirty="0" smtClean="0">
                <a:solidFill>
                  <a:schemeClr val="tx1"/>
                </a:solidFill>
                <a:latin typeface="Times New Roman" panose="02020603050405020304" pitchFamily="18" charset="0"/>
                <a:cs typeface="Times New Roman" panose="02020603050405020304" pitchFamily="18" charset="0"/>
              </a:rPr>
              <a:t>Правительством Российской Федерации</a:t>
            </a:r>
            <a:endParaRPr lang="ru-RU" dirty="0">
              <a:solidFill>
                <a:schemeClr val="tx1"/>
              </a:solidFill>
              <a:latin typeface="Times New Roman" panose="02020603050405020304" pitchFamily="18" charset="0"/>
              <a:cs typeface="Times New Roman" panose="02020603050405020304" pitchFamily="18" charset="0"/>
            </a:endParaRPr>
          </a:p>
        </p:txBody>
      </p:sp>
      <p:cxnSp>
        <p:nvCxnSpPr>
          <p:cNvPr id="55" name="Прямая со стрелкой 54"/>
          <p:cNvCxnSpPr>
            <a:stCxn id="10" idx="2"/>
          </p:cNvCxnSpPr>
          <p:nvPr/>
        </p:nvCxnSpPr>
        <p:spPr>
          <a:xfrm>
            <a:off x="5377367" y="4668299"/>
            <a:ext cx="6947" cy="2493456"/>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p:nvPr/>
        </p:nvCxnSpPr>
        <p:spPr>
          <a:xfrm>
            <a:off x="7478720" y="4686643"/>
            <a:ext cx="6947" cy="2475115"/>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p:nvPr/>
        </p:nvCxnSpPr>
        <p:spPr>
          <a:xfrm>
            <a:off x="9609609" y="4686643"/>
            <a:ext cx="6947" cy="2475115"/>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7336" y="1172525"/>
            <a:ext cx="12553170" cy="707872"/>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в 2019 году казначейскому сопровождению будут подлежать:</a:t>
            </a:r>
          </a:p>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8973964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44182" y="839213"/>
            <a:ext cx="11291776" cy="400095"/>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в 2019 году казначейскому сопровождению будут подлежать:</a:t>
            </a:r>
            <a:endParaRPr lang="ru-RU" sz="20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808080" y="2339645"/>
            <a:ext cx="3413051" cy="2031915"/>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расчеты, связанные с исполнением государственных  контрактов</a:t>
            </a:r>
            <a:r>
              <a:rPr lang="ru-RU" dirty="0">
                <a:solidFill>
                  <a:schemeClr val="tx1"/>
                </a:solidFill>
                <a:latin typeface="Times New Roman" panose="02020603050405020304" pitchFamily="18" charset="0"/>
                <a:cs typeface="Times New Roman" panose="02020603050405020304" pitchFamily="18" charset="0"/>
              </a:rPr>
              <a:t>, заключаемых с </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единственным поставщиком (подрядчиком, исполнителем</a:t>
            </a:r>
            <a:r>
              <a:rPr lang="ru-RU" dirty="0" smtClean="0">
                <a:solidFill>
                  <a:schemeClr val="tx1"/>
                </a:solidFill>
                <a:latin typeface="Times New Roman" panose="02020603050405020304" pitchFamily="18" charset="0"/>
                <a:cs typeface="Times New Roman" panose="02020603050405020304" pitchFamily="18" charset="0"/>
              </a:rPr>
              <a:t>) и не </a:t>
            </a:r>
            <a:r>
              <a:rPr lang="ru-RU" dirty="0">
                <a:solidFill>
                  <a:schemeClr val="tx1"/>
                </a:solidFill>
                <a:latin typeface="Times New Roman" panose="02020603050405020304" pitchFamily="18" charset="0"/>
                <a:cs typeface="Times New Roman" panose="02020603050405020304" pitchFamily="18" charset="0"/>
              </a:rPr>
              <a:t>содержащих </a:t>
            </a:r>
            <a:r>
              <a:rPr lang="ru-RU" dirty="0" smtClean="0">
                <a:solidFill>
                  <a:schemeClr val="tx1"/>
                </a:solidFill>
                <a:latin typeface="Times New Roman" panose="02020603050405020304" pitchFamily="18" charset="0"/>
                <a:cs typeface="Times New Roman" panose="02020603050405020304" pitchFamily="18" charset="0"/>
              </a:rPr>
              <a:t>этапы исполнения</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5" name="Номер слайда 2"/>
          <p:cNvSpPr>
            <a:spLocks noGrp="1"/>
          </p:cNvSpPr>
          <p:nvPr>
            <p:ph type="sldNum" sz="quarter" idx="12"/>
          </p:nvPr>
        </p:nvSpPr>
        <p:spPr>
          <a:xfrm>
            <a:off x="12035961" y="9090029"/>
            <a:ext cx="737800" cy="511175"/>
          </a:xfrm>
        </p:spPr>
        <p:txBody>
          <a:bodyPr/>
          <a:lstStyle/>
          <a:p>
            <a:pPr>
              <a:defRPr/>
            </a:pPr>
            <a:fld id="{47EA9584-6FC9-446B-89E9-C9D48C4D1663}" type="slidenum">
              <a:rPr lang="ru-RU" smtClean="0"/>
              <a:pPr>
                <a:defRPr/>
              </a:pPr>
              <a:t>43</a:t>
            </a:fld>
            <a:endParaRPr lang="ru-RU" dirty="0"/>
          </a:p>
        </p:txBody>
      </p:sp>
      <p:cxnSp>
        <p:nvCxnSpPr>
          <p:cNvPr id="118" name="Прямая со стрелкой 117"/>
          <p:cNvCxnSpPr/>
          <p:nvPr/>
        </p:nvCxnSpPr>
        <p:spPr>
          <a:xfrm>
            <a:off x="10288810" y="4387075"/>
            <a:ext cx="0" cy="418071"/>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9" name="Прямая со стрелкой 118"/>
          <p:cNvCxnSpPr/>
          <p:nvPr/>
        </p:nvCxnSpPr>
        <p:spPr>
          <a:xfrm>
            <a:off x="10302948" y="6570822"/>
            <a:ext cx="0" cy="346074"/>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7" name="Прямоугольник 36"/>
          <p:cNvSpPr/>
          <p:nvPr/>
        </p:nvSpPr>
        <p:spPr>
          <a:xfrm>
            <a:off x="4486943" y="4805146"/>
            <a:ext cx="3561907" cy="1754658"/>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расчеты </a:t>
            </a:r>
            <a:r>
              <a:rPr lang="ru-RU" dirty="0">
                <a:solidFill>
                  <a:schemeClr val="tx1"/>
                </a:solidFill>
                <a:latin typeface="Times New Roman" panose="02020603050405020304" pitchFamily="18" charset="0"/>
                <a:cs typeface="Times New Roman" panose="02020603050405020304" pitchFamily="18" charset="0"/>
              </a:rPr>
              <a:t>по </a:t>
            </a:r>
            <a:r>
              <a:rPr lang="ru-RU" dirty="0" smtClean="0">
                <a:solidFill>
                  <a:schemeClr val="tx1"/>
                </a:solidFill>
                <a:latin typeface="Times New Roman" panose="02020603050405020304" pitchFamily="18" charset="0"/>
                <a:cs typeface="Times New Roman" panose="02020603050405020304" pitchFamily="18" charset="0"/>
              </a:rPr>
              <a:t>контрактам </a:t>
            </a:r>
            <a:r>
              <a:rPr lang="ru-RU" dirty="0">
                <a:solidFill>
                  <a:schemeClr val="tx1"/>
                </a:solidFill>
                <a:latin typeface="Times New Roman" panose="02020603050405020304" pitchFamily="18" charset="0"/>
                <a:cs typeface="Times New Roman" panose="02020603050405020304" pitchFamily="18" charset="0"/>
              </a:rPr>
              <a:t>(</a:t>
            </a:r>
            <a:r>
              <a:rPr lang="ru-RU" dirty="0" smtClean="0">
                <a:solidFill>
                  <a:schemeClr val="tx1"/>
                </a:solidFill>
                <a:latin typeface="Times New Roman" panose="02020603050405020304" pitchFamily="18" charset="0"/>
                <a:cs typeface="Times New Roman" panose="02020603050405020304" pitchFamily="18" charset="0"/>
              </a:rPr>
              <a:t>договорам), </a:t>
            </a:r>
            <a:r>
              <a:rPr lang="ru-RU" dirty="0">
                <a:solidFill>
                  <a:schemeClr val="tx1"/>
                </a:solidFill>
                <a:latin typeface="Times New Roman" panose="02020603050405020304" pitchFamily="18" charset="0"/>
                <a:cs typeface="Times New Roman" panose="02020603050405020304" pitchFamily="18" charset="0"/>
              </a:rPr>
              <a:t>заключаемым </a:t>
            </a:r>
            <a:r>
              <a:rPr lang="ru-RU" dirty="0" smtClean="0">
                <a:solidFill>
                  <a:schemeClr val="tx1"/>
                </a:solidFill>
                <a:latin typeface="Times New Roman" panose="02020603050405020304" pitchFamily="18" charset="0"/>
                <a:cs typeface="Times New Roman" panose="02020603050405020304" pitchFamily="18" charset="0"/>
              </a:rPr>
              <a:t>головным исполнителем </a:t>
            </a:r>
          </a:p>
          <a:p>
            <a:pPr algn="ctr"/>
            <a:r>
              <a:rPr lang="ru-RU" dirty="0" smtClean="0">
                <a:solidFill>
                  <a:schemeClr val="tx1"/>
                </a:solidFill>
                <a:latin typeface="Times New Roman" panose="02020603050405020304" pitchFamily="18" charset="0"/>
                <a:cs typeface="Times New Roman" panose="02020603050405020304" pitchFamily="18" charset="0"/>
              </a:rPr>
              <a:t>с исполнителем </a:t>
            </a:r>
          </a:p>
          <a:p>
            <a:pPr algn="ctr"/>
            <a:r>
              <a:rPr lang="ru-RU" dirty="0" smtClean="0">
                <a:solidFill>
                  <a:schemeClr val="tx1"/>
                </a:solidFill>
                <a:latin typeface="Times New Roman" panose="02020603050405020304" pitchFamily="18" charset="0"/>
                <a:cs typeface="Times New Roman" panose="02020603050405020304" pitchFamily="18" charset="0"/>
              </a:rPr>
              <a:t>на </a:t>
            </a:r>
            <a:r>
              <a:rPr lang="ru-RU" dirty="0">
                <a:solidFill>
                  <a:schemeClr val="tx1"/>
                </a:solidFill>
                <a:latin typeface="Times New Roman" panose="02020603050405020304" pitchFamily="18" charset="0"/>
                <a:cs typeface="Times New Roman" panose="02020603050405020304" pitchFamily="18" charset="0"/>
              </a:rPr>
              <a:t>сумму </a:t>
            </a:r>
            <a:r>
              <a:rPr lang="ru-RU" dirty="0" smtClean="0">
                <a:solidFill>
                  <a:schemeClr val="tx1"/>
                </a:solidFill>
                <a:latin typeface="Times New Roman" panose="02020603050405020304" pitchFamily="18" charset="0"/>
                <a:cs typeface="Times New Roman" panose="02020603050405020304" pitchFamily="18" charset="0"/>
              </a:rPr>
              <a:t>более 500 </a:t>
            </a:r>
            <a:r>
              <a:rPr lang="ru-RU" dirty="0">
                <a:solidFill>
                  <a:schemeClr val="tx1"/>
                </a:solidFill>
                <a:latin typeface="Times New Roman" panose="02020603050405020304" pitchFamily="18" charset="0"/>
                <a:cs typeface="Times New Roman" panose="02020603050405020304" pitchFamily="18" charset="0"/>
              </a:rPr>
              <a:t>тыс. </a:t>
            </a:r>
            <a:r>
              <a:rPr lang="ru-RU" dirty="0" smtClean="0">
                <a:solidFill>
                  <a:schemeClr val="tx1"/>
                </a:solidFill>
                <a:latin typeface="Times New Roman" panose="02020603050405020304" pitchFamily="18" charset="0"/>
                <a:cs typeface="Times New Roman" panose="02020603050405020304" pitchFamily="18" charset="0"/>
              </a:rPr>
              <a:t>рублей</a:t>
            </a:r>
            <a:endParaRPr lang="ru-RU" dirty="0">
              <a:solidFill>
                <a:schemeClr val="tx1"/>
              </a:solidFill>
              <a:latin typeface="Times New Roman" panose="02020603050405020304" pitchFamily="18" charset="0"/>
              <a:cs typeface="Times New Roman" panose="02020603050405020304" pitchFamily="18" charset="0"/>
            </a:endParaRPr>
          </a:p>
        </p:txBody>
      </p:sp>
      <p:cxnSp>
        <p:nvCxnSpPr>
          <p:cNvPr id="38" name="Прямая со стрелкой 37"/>
          <p:cNvCxnSpPr/>
          <p:nvPr/>
        </p:nvCxnSpPr>
        <p:spPr>
          <a:xfrm>
            <a:off x="6266147" y="6570822"/>
            <a:ext cx="2" cy="346074"/>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808078" y="1274901"/>
            <a:ext cx="11291775" cy="923316"/>
          </a:xfrm>
          <a:prstGeom prst="rect">
            <a:avLst/>
          </a:prstGeom>
          <a:noFill/>
          <a:ln>
            <a:solidFill>
              <a:schemeClr val="accent1">
                <a:lumMod val="50000"/>
              </a:schemeClr>
            </a:solidFill>
          </a:ln>
        </p:spPr>
        <p:txBody>
          <a:bodyPr wrap="square" lIns="91426" tIns="45713" rIns="91426" bIns="45713" rtlCol="0">
            <a:spAutoFit/>
          </a:bodyPr>
          <a:lstStyle/>
          <a:p>
            <a:pPr algn="ctr">
              <a:spcBef>
                <a:spcPts val="0"/>
              </a:spcBef>
              <a:spcAft>
                <a:spcPts val="0"/>
              </a:spcAft>
            </a:pPr>
            <a:r>
              <a:rPr lang="ru-RU" b="1" dirty="0">
                <a:latin typeface="Times New Roman" panose="02020603050405020304" pitchFamily="18" charset="0"/>
                <a:cs typeface="Times New Roman" panose="02020603050405020304" pitchFamily="18" charset="0"/>
              </a:rPr>
              <a:t>р</a:t>
            </a:r>
            <a:r>
              <a:rPr lang="ru-RU" b="1" dirty="0" smtClean="0">
                <a:latin typeface="Times New Roman" panose="02020603050405020304" pitchFamily="18" charset="0"/>
                <a:cs typeface="Times New Roman" panose="02020603050405020304" pitchFamily="18" charset="0"/>
              </a:rPr>
              <a:t>асчеты, по государственным контрактам, заключаемым в соответствии </a:t>
            </a:r>
          </a:p>
          <a:p>
            <a:pPr algn="ctr">
              <a:spcBef>
                <a:spcPts val="0"/>
              </a:spcBef>
              <a:spcAft>
                <a:spcPts val="0"/>
              </a:spcAft>
            </a:pPr>
            <a:r>
              <a:rPr lang="ru-RU" b="1" dirty="0" smtClean="0">
                <a:latin typeface="Times New Roman" panose="02020603050405020304" pitchFamily="18" charset="0"/>
                <a:cs typeface="Times New Roman" panose="02020603050405020304" pitchFamily="18" charset="0"/>
              </a:rPr>
              <a:t>с пунктом 2 части 1 статьи 93 Федерального закона от 5 апреля 2013 года № 44-ФЗ «О контрактной системе в сфере закупок товаров, работ услуг для обеспечения государственных и муниципальных нужд»</a:t>
            </a:r>
          </a:p>
        </p:txBody>
      </p:sp>
      <p:cxnSp>
        <p:nvCxnSpPr>
          <p:cNvPr id="26" name="Прямая со стрелкой 25"/>
          <p:cNvCxnSpPr/>
          <p:nvPr/>
        </p:nvCxnSpPr>
        <p:spPr>
          <a:xfrm flipH="1">
            <a:off x="6255518" y="4387075"/>
            <a:ext cx="2" cy="418071"/>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7" name="Прямоугольник 26"/>
          <p:cNvSpPr/>
          <p:nvPr/>
        </p:nvSpPr>
        <p:spPr>
          <a:xfrm>
            <a:off x="4486942" y="2339645"/>
            <a:ext cx="7612911" cy="2031915"/>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расчеты, связанные с исполнением государственных контрактов, </a:t>
            </a:r>
            <a:r>
              <a:rPr lang="ru-RU" dirty="0">
                <a:solidFill>
                  <a:schemeClr val="tx1"/>
                </a:solidFill>
                <a:latin typeface="Times New Roman" panose="02020603050405020304" pitchFamily="18" charset="0"/>
                <a:cs typeface="Times New Roman" panose="02020603050405020304" pitchFamily="18" charset="0"/>
              </a:rPr>
              <a:t>заключенных с единственным поставщиком (подрядчиком, исполнителем), содержащих этапы </a:t>
            </a:r>
            <a:r>
              <a:rPr lang="ru-RU" dirty="0" smtClean="0">
                <a:solidFill>
                  <a:schemeClr val="tx1"/>
                </a:solidFill>
                <a:latin typeface="Times New Roman" panose="02020603050405020304" pitchFamily="18" charset="0"/>
                <a:cs typeface="Times New Roman" panose="02020603050405020304" pitchFamily="18" charset="0"/>
              </a:rPr>
              <a:t>исполнения</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8" name="Прямоугольник 27"/>
          <p:cNvSpPr/>
          <p:nvPr/>
        </p:nvSpPr>
        <p:spPr>
          <a:xfrm>
            <a:off x="8506048" y="4816164"/>
            <a:ext cx="3593804" cy="1754658"/>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a:solidFill>
                  <a:schemeClr val="tx1"/>
                </a:solidFill>
                <a:latin typeface="Times New Roman" panose="02020603050405020304" pitchFamily="18" charset="0"/>
                <a:cs typeface="Times New Roman" panose="02020603050405020304" pitchFamily="18" charset="0"/>
              </a:rPr>
              <a:t>а</a:t>
            </a:r>
            <a:r>
              <a:rPr lang="ru-RU" dirty="0" smtClean="0">
                <a:solidFill>
                  <a:schemeClr val="tx1"/>
                </a:solidFill>
                <a:latin typeface="Times New Roman" panose="02020603050405020304" pitchFamily="18" charset="0"/>
                <a:cs typeface="Times New Roman" panose="02020603050405020304" pitchFamily="18" charset="0"/>
              </a:rPr>
              <a:t>вансовые платежи по контрактам </a:t>
            </a:r>
            <a:r>
              <a:rPr lang="ru-RU" dirty="0">
                <a:solidFill>
                  <a:schemeClr val="tx1"/>
                </a:solidFill>
                <a:latin typeface="Times New Roman" panose="02020603050405020304" pitchFamily="18" charset="0"/>
                <a:cs typeface="Times New Roman" panose="02020603050405020304" pitchFamily="18" charset="0"/>
              </a:rPr>
              <a:t>(</a:t>
            </a:r>
            <a:r>
              <a:rPr lang="ru-RU" dirty="0" smtClean="0">
                <a:solidFill>
                  <a:schemeClr val="tx1"/>
                </a:solidFill>
                <a:latin typeface="Times New Roman" panose="02020603050405020304" pitchFamily="18" charset="0"/>
                <a:cs typeface="Times New Roman" panose="02020603050405020304" pitchFamily="18" charset="0"/>
              </a:rPr>
              <a:t>договорам), </a:t>
            </a:r>
            <a:r>
              <a:rPr lang="ru-RU" dirty="0">
                <a:solidFill>
                  <a:schemeClr val="tx1"/>
                </a:solidFill>
                <a:latin typeface="Times New Roman" panose="02020603050405020304" pitchFamily="18" charset="0"/>
                <a:cs typeface="Times New Roman" panose="02020603050405020304" pitchFamily="18" charset="0"/>
              </a:rPr>
              <a:t>заключаемым </a:t>
            </a:r>
            <a:r>
              <a:rPr lang="ru-RU" dirty="0" smtClean="0">
                <a:solidFill>
                  <a:schemeClr val="tx1"/>
                </a:solidFill>
                <a:latin typeface="Times New Roman" panose="02020603050405020304" pitchFamily="18" charset="0"/>
                <a:cs typeface="Times New Roman" panose="02020603050405020304" pitchFamily="18" charset="0"/>
              </a:rPr>
              <a:t>головным исполнителем с исполнителем </a:t>
            </a:r>
          </a:p>
          <a:p>
            <a:pPr algn="ctr"/>
            <a:r>
              <a:rPr lang="ru-RU" dirty="0" smtClean="0">
                <a:solidFill>
                  <a:schemeClr val="tx1"/>
                </a:solidFill>
                <a:latin typeface="Times New Roman" panose="02020603050405020304" pitchFamily="18" charset="0"/>
                <a:cs typeface="Times New Roman" panose="02020603050405020304" pitchFamily="18" charset="0"/>
              </a:rPr>
              <a:t>на </a:t>
            </a:r>
            <a:r>
              <a:rPr lang="ru-RU" dirty="0">
                <a:solidFill>
                  <a:schemeClr val="tx1"/>
                </a:solidFill>
                <a:latin typeface="Times New Roman" panose="02020603050405020304" pitchFamily="18" charset="0"/>
                <a:cs typeface="Times New Roman" panose="02020603050405020304" pitchFamily="18" charset="0"/>
              </a:rPr>
              <a:t>сумму 500 тыс. рублей и </a:t>
            </a:r>
            <a:r>
              <a:rPr lang="ru-RU" dirty="0" smtClean="0">
                <a:solidFill>
                  <a:schemeClr val="tx1"/>
                </a:solidFill>
                <a:latin typeface="Times New Roman" panose="02020603050405020304" pitchFamily="18" charset="0"/>
                <a:cs typeface="Times New Roman" panose="02020603050405020304" pitchFamily="18" charset="0"/>
              </a:rPr>
              <a:t>менее </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4486943" y="6916899"/>
            <a:ext cx="7612911" cy="2083983"/>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marL="285708" indent="-285708" algn="ctr">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 расчеты, по </a:t>
            </a:r>
            <a:r>
              <a:rPr lang="ru-RU" dirty="0">
                <a:solidFill>
                  <a:schemeClr val="tx1"/>
                </a:solidFill>
                <a:latin typeface="Times New Roman" panose="02020603050405020304" pitchFamily="18" charset="0"/>
                <a:cs typeface="Times New Roman" panose="02020603050405020304" pitchFamily="18" charset="0"/>
              </a:rPr>
              <a:t>контрактам (договорам), заключаемым исполнителем </a:t>
            </a:r>
          </a:p>
          <a:p>
            <a:pPr algn="ctr"/>
            <a:r>
              <a:rPr lang="ru-RU" dirty="0">
                <a:solidFill>
                  <a:schemeClr val="tx1"/>
                </a:solidFill>
                <a:latin typeface="Times New Roman" panose="02020603050405020304" pitchFamily="18" charset="0"/>
                <a:cs typeface="Times New Roman" panose="02020603050405020304" pitchFamily="18" charset="0"/>
              </a:rPr>
              <a:t>с соисполнителем </a:t>
            </a:r>
            <a:r>
              <a:rPr lang="ru-RU" dirty="0" smtClean="0">
                <a:solidFill>
                  <a:schemeClr val="tx1"/>
                </a:solidFill>
                <a:latin typeface="Times New Roman" panose="02020603050405020304" pitchFamily="18" charset="0"/>
                <a:cs typeface="Times New Roman" panose="02020603050405020304" pitchFamily="18" charset="0"/>
              </a:rPr>
              <a:t>на </a:t>
            </a:r>
            <a:r>
              <a:rPr lang="ru-RU" dirty="0">
                <a:solidFill>
                  <a:schemeClr val="tx1"/>
                </a:solidFill>
                <a:latin typeface="Times New Roman" panose="02020603050405020304" pitchFamily="18" charset="0"/>
                <a:cs typeface="Times New Roman" panose="02020603050405020304" pitchFamily="18" charset="0"/>
              </a:rPr>
              <a:t>сумму более 300 тыс. </a:t>
            </a:r>
            <a:r>
              <a:rPr lang="ru-RU" dirty="0" smtClean="0">
                <a:solidFill>
                  <a:schemeClr val="tx1"/>
                </a:solidFill>
                <a:latin typeface="Times New Roman" panose="02020603050405020304" pitchFamily="18" charset="0"/>
                <a:cs typeface="Times New Roman" panose="02020603050405020304" pitchFamily="18" charset="0"/>
              </a:rPr>
              <a:t>рублей; </a:t>
            </a:r>
          </a:p>
          <a:p>
            <a:pPr marL="285708" indent="-285708" algn="ctr">
              <a:buFont typeface="Wingdings" panose="05000000000000000000" pitchFamily="2" charset="2"/>
              <a:buChar char="Ø"/>
            </a:pPr>
            <a:endParaRPr lang="ru-RU" dirty="0">
              <a:solidFill>
                <a:schemeClr val="tx1"/>
              </a:solidFill>
              <a:latin typeface="Times New Roman" panose="02020603050405020304" pitchFamily="18" charset="0"/>
              <a:cs typeface="Times New Roman" panose="02020603050405020304" pitchFamily="18" charset="0"/>
            </a:endParaRPr>
          </a:p>
          <a:p>
            <a:pPr marL="285708" indent="-285708" algn="ctr">
              <a:buFont typeface="Wingdings" panose="05000000000000000000" pitchFamily="2" charset="2"/>
              <a:buChar char="Ø"/>
            </a:pPr>
            <a:r>
              <a:rPr lang="ru-RU" dirty="0" smtClean="0">
                <a:solidFill>
                  <a:schemeClr val="tx1"/>
                </a:solidFill>
                <a:latin typeface="Times New Roman" panose="02020603050405020304" pitchFamily="18" charset="0"/>
                <a:cs typeface="Times New Roman" panose="02020603050405020304" pitchFamily="18" charset="0"/>
              </a:rPr>
              <a:t>авансовые платежи по контрактам (договорам), заключаемым исполнителем с соисполнителем на сумму 300 тыс. рублей и менее </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808076" y="131324"/>
            <a:ext cx="11291776" cy="707872"/>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СТАТЬЯ 5 ПРОЕКТА ФЕДЕРАЛЬНОГО ЗАКОНА </a:t>
            </a:r>
            <a:r>
              <a:rPr lang="ru-RU" sz="2000" b="1" dirty="0">
                <a:latin typeface="Times New Roman" panose="02020603050405020304" pitchFamily="18" charset="0"/>
                <a:cs typeface="Times New Roman" panose="02020603050405020304" pitchFamily="18" charset="0"/>
              </a:rPr>
              <a:t>О </a:t>
            </a:r>
            <a:r>
              <a:rPr lang="ru-RU" sz="2000" b="1" dirty="0">
                <a:latin typeface="Times New Roman" panose="02020603050405020304" pitchFamily="18" charset="0"/>
                <a:cs typeface="Times New Roman" panose="02020603050405020304" pitchFamily="18" charset="0"/>
              </a:rPr>
              <a:t>ФЕДЕРАЛЬНОМ БЮДЖЕТЕ НА </a:t>
            </a:r>
          </a:p>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2019 ГОД И ПЛАНОВЫЙ ПЕРИОД 2020 И 2021 ГОДОВ</a:t>
            </a:r>
          </a:p>
        </p:txBody>
      </p:sp>
    </p:spTree>
    <p:extLst>
      <p:ext uri="{BB962C8B-B14F-4D97-AF65-F5344CB8AC3E}">
        <p14:creationId xmlns:p14="http://schemas.microsoft.com/office/powerpoint/2010/main" val="1072032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6156" y="1031386"/>
            <a:ext cx="10602962" cy="400095"/>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в 2019 году казначейскому сопровождению будут подлежать:</a:t>
            </a:r>
            <a:endParaRPr lang="ru-RU" sz="20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435398" y="3259855"/>
            <a:ext cx="2332836" cy="2413592"/>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субсидии юр. </a:t>
            </a:r>
            <a:r>
              <a:rPr lang="ru-RU" dirty="0">
                <a:solidFill>
                  <a:schemeClr val="tx1"/>
                </a:solidFill>
                <a:latin typeface="Times New Roman" panose="02020603050405020304" pitchFamily="18" charset="0"/>
                <a:cs typeface="Times New Roman" panose="02020603050405020304" pitchFamily="18" charset="0"/>
              </a:rPr>
              <a:t>л</a:t>
            </a:r>
            <a:r>
              <a:rPr lang="ru-RU" dirty="0" smtClean="0">
                <a:solidFill>
                  <a:schemeClr val="tx1"/>
                </a:solidFill>
                <a:latin typeface="Times New Roman" panose="02020603050405020304" pitchFamily="18" charset="0"/>
                <a:cs typeface="Times New Roman" panose="02020603050405020304" pitchFamily="18" charset="0"/>
              </a:rPr>
              <a:t>ицам, предоставляемые из бюджета субъекта Российской Федерации</a:t>
            </a:r>
          </a:p>
          <a:p>
            <a:pPr algn="ctr"/>
            <a:r>
              <a:rPr lang="ru-RU" dirty="0" smtClean="0">
                <a:solidFill>
                  <a:schemeClr val="tx1"/>
                </a:solidFill>
                <a:latin typeface="Times New Roman" panose="02020603050405020304" pitchFamily="18" charset="0"/>
                <a:cs typeface="Times New Roman" panose="02020603050405020304" pitchFamily="18" charset="0"/>
              </a:rPr>
              <a:t> (местного бюджета)</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8887997" y="3259855"/>
            <a:ext cx="2371885" cy="2413592"/>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авансовые платежи</a:t>
            </a:r>
          </a:p>
          <a:p>
            <a:pPr algn="ct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по государственным (муниципальным) контрактам, заключаемым на сумму 100 000,0 тыс. рублей и более</a:t>
            </a:r>
          </a:p>
        </p:txBody>
      </p:sp>
      <p:sp>
        <p:nvSpPr>
          <p:cNvPr id="25" name="Номер слайда 2"/>
          <p:cNvSpPr>
            <a:spLocks noGrp="1"/>
          </p:cNvSpPr>
          <p:nvPr>
            <p:ph type="sldNum" sz="quarter" idx="12"/>
          </p:nvPr>
        </p:nvSpPr>
        <p:spPr>
          <a:xfrm>
            <a:off x="12202023" y="9090025"/>
            <a:ext cx="599577" cy="511175"/>
          </a:xfrm>
        </p:spPr>
        <p:txBody>
          <a:bodyPr/>
          <a:lstStyle/>
          <a:p>
            <a:pPr>
              <a:defRPr/>
            </a:pPr>
            <a:fld id="{47EA9584-6FC9-446B-89E9-C9D48C4D1663}" type="slidenum">
              <a:rPr lang="ru-RU" smtClean="0"/>
              <a:pPr>
                <a:defRPr/>
              </a:pPr>
              <a:t>44</a:t>
            </a:fld>
            <a:endParaRPr lang="ru-RU" dirty="0"/>
          </a:p>
        </p:txBody>
      </p:sp>
      <p:cxnSp>
        <p:nvCxnSpPr>
          <p:cNvPr id="118" name="Прямая со стрелкой 117"/>
          <p:cNvCxnSpPr/>
          <p:nvPr/>
        </p:nvCxnSpPr>
        <p:spPr>
          <a:xfrm flipH="1">
            <a:off x="10073424" y="2787282"/>
            <a:ext cx="512" cy="474673"/>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9" name="Прямая со стрелкой 118"/>
          <p:cNvCxnSpPr/>
          <p:nvPr/>
        </p:nvCxnSpPr>
        <p:spPr>
          <a:xfrm flipH="1">
            <a:off x="2579987" y="2801561"/>
            <a:ext cx="8030" cy="473131"/>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7" name="Прямоугольник 36"/>
          <p:cNvSpPr/>
          <p:nvPr/>
        </p:nvSpPr>
        <p:spPr>
          <a:xfrm>
            <a:off x="1435397" y="6137505"/>
            <a:ext cx="9824483" cy="1507304"/>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авансовые платежи </a:t>
            </a:r>
            <a:r>
              <a:rPr lang="ru-RU" dirty="0">
                <a:solidFill>
                  <a:schemeClr val="tx1"/>
                </a:solidFill>
                <a:latin typeface="Times New Roman" panose="02020603050405020304" pitchFamily="18" charset="0"/>
                <a:cs typeface="Times New Roman" panose="02020603050405020304" pitchFamily="18" charset="0"/>
              </a:rPr>
              <a:t>по контрактам (договорам</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заключаемым исполнителями с соисполнителями в рамках исполнения государственных </a:t>
            </a:r>
            <a:r>
              <a:rPr lang="ru-RU" dirty="0" smtClean="0">
                <a:solidFill>
                  <a:schemeClr val="tx1"/>
                </a:solidFill>
                <a:latin typeface="Times New Roman" panose="02020603050405020304" pitchFamily="18" charset="0"/>
                <a:cs typeface="Times New Roman" panose="02020603050405020304" pitchFamily="18" charset="0"/>
              </a:rPr>
              <a:t> (муниципальных) контрактов</a:t>
            </a:r>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a:t>
            </a:r>
            <a:r>
              <a:rPr lang="ru-RU" dirty="0">
                <a:solidFill>
                  <a:schemeClr val="tx1"/>
                </a:solidFill>
                <a:latin typeface="Times New Roman" panose="02020603050405020304" pitchFamily="18" charset="0"/>
                <a:cs typeface="Times New Roman" panose="02020603050405020304" pitchFamily="18" charset="0"/>
              </a:rPr>
              <a:t>договоров, соглашений)</a:t>
            </a:r>
          </a:p>
        </p:txBody>
      </p:sp>
      <p:cxnSp>
        <p:nvCxnSpPr>
          <p:cNvPr id="38" name="Прямая со стрелкой 37"/>
          <p:cNvCxnSpPr/>
          <p:nvPr/>
        </p:nvCxnSpPr>
        <p:spPr>
          <a:xfrm flipH="1">
            <a:off x="10073936" y="5673448"/>
            <a:ext cx="2" cy="465601"/>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435395" y="1580666"/>
            <a:ext cx="9824484" cy="1200314"/>
          </a:xfrm>
          <a:prstGeom prst="rect">
            <a:avLst/>
          </a:prstGeom>
          <a:noFill/>
          <a:ln>
            <a:solidFill>
              <a:schemeClr val="accent1">
                <a:lumMod val="50000"/>
              </a:schemeClr>
            </a:solidFill>
          </a:ln>
        </p:spPr>
        <p:txBody>
          <a:bodyPr wrap="square" lIns="91426" tIns="45713" rIns="91426" bIns="45713" rtlCol="0">
            <a:spAutoFit/>
          </a:bodyPr>
          <a:lstStyle/>
          <a:p>
            <a:pPr algn="ctr">
              <a:spcBef>
                <a:spcPts val="0"/>
              </a:spcBef>
              <a:spcAft>
                <a:spcPts val="0"/>
              </a:spcAft>
            </a:pPr>
            <a:r>
              <a:rPr lang="ru-RU" b="1" dirty="0">
                <a:latin typeface="Times New Roman" panose="02020603050405020304" pitchFamily="18" charset="0"/>
                <a:cs typeface="Times New Roman" panose="02020603050405020304" pitchFamily="18" charset="0"/>
              </a:rPr>
              <a:t>и</a:t>
            </a:r>
            <a:r>
              <a:rPr lang="ru-RU" b="1" dirty="0" smtClean="0">
                <a:latin typeface="Times New Roman" panose="02020603050405020304" pitchFamily="18" charset="0"/>
                <a:cs typeface="Times New Roman" panose="02020603050405020304" pitchFamily="18" charset="0"/>
              </a:rPr>
              <a:t>сточник:</a:t>
            </a:r>
          </a:p>
          <a:p>
            <a:pPr algn="ctr">
              <a:spcBef>
                <a:spcPts val="0"/>
              </a:spcBef>
              <a:spcAft>
                <a:spcPts val="0"/>
              </a:spcAft>
            </a:pPr>
            <a:r>
              <a:rPr lang="ru-RU" b="1" dirty="0" smtClean="0">
                <a:latin typeface="Times New Roman" panose="02020603050405020304" pitchFamily="18" charset="0"/>
                <a:cs typeface="Times New Roman" panose="02020603050405020304" pitchFamily="18" charset="0"/>
              </a:rPr>
              <a:t>субсидии, предоставляемые из федерального бюджета бюджету субъекта Российской Федерации на софинансирование капитальных вложений в объекты государственной собственности субъектов Российской Федерации (муниципальных образований)  </a:t>
            </a:r>
          </a:p>
        </p:txBody>
      </p:sp>
      <p:cxnSp>
        <p:nvCxnSpPr>
          <p:cNvPr id="26" name="Прямая со стрелкой 25"/>
          <p:cNvCxnSpPr/>
          <p:nvPr/>
        </p:nvCxnSpPr>
        <p:spPr>
          <a:xfrm flipH="1">
            <a:off x="2601813" y="5673448"/>
            <a:ext cx="2" cy="465601"/>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35395" y="220826"/>
            <a:ext cx="9824484" cy="707872"/>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СТАТЬЯ 5 ПРОЕКТА ФЕДЕРАЛЬНОГО ЗАКОНА </a:t>
            </a:r>
            <a:r>
              <a:rPr lang="ru-RU" sz="2000" b="1" dirty="0">
                <a:latin typeface="Times New Roman" panose="02020603050405020304" pitchFamily="18" charset="0"/>
                <a:cs typeface="Times New Roman" panose="02020603050405020304" pitchFamily="18" charset="0"/>
              </a:rPr>
              <a:t>О </a:t>
            </a:r>
            <a:r>
              <a:rPr lang="ru-RU" sz="2000" b="1" dirty="0">
                <a:latin typeface="Times New Roman" panose="02020603050405020304" pitchFamily="18" charset="0"/>
                <a:cs typeface="Times New Roman" panose="02020603050405020304" pitchFamily="18" charset="0"/>
              </a:rPr>
              <a:t>ФЕДЕРАЛЬНОМ БЮДЖЕТЕ НА 2019 ГОД И ПЛАНОВЫЙ ПЕРИОД 2020 И 2021 ГОДОВ</a:t>
            </a:r>
          </a:p>
        </p:txBody>
      </p:sp>
    </p:spTree>
    <p:extLst>
      <p:ext uri="{BB962C8B-B14F-4D97-AF65-F5344CB8AC3E}">
        <p14:creationId xmlns:p14="http://schemas.microsoft.com/office/powerpoint/2010/main" val="7027562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6570" y="1198294"/>
            <a:ext cx="11912173" cy="400095"/>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в 2019 году казначейскому сопровождению будут подлежать:</a:t>
            </a:r>
            <a:endParaRPr lang="ru-RU" sz="20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46567" y="2917607"/>
            <a:ext cx="4657061" cy="2622915"/>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ru-RU" dirty="0" smtClean="0">
              <a:solidFill>
                <a:schemeClr val="tx1"/>
              </a:solidFill>
              <a:latin typeface="Times New Roman" panose="02020603050405020304" pitchFamily="18" charset="0"/>
              <a:cs typeface="Times New Roman" panose="02020603050405020304" pitchFamily="18" charset="0"/>
            </a:endParaRPr>
          </a:p>
          <a:p>
            <a:pPr algn="ctr"/>
            <a:r>
              <a:rPr lang="ru-RU" b="1" dirty="0" smtClean="0">
                <a:solidFill>
                  <a:schemeClr val="tx1"/>
                </a:solidFill>
                <a:latin typeface="Times New Roman" panose="02020603050405020304" pitchFamily="18" charset="0"/>
                <a:cs typeface="Times New Roman" panose="02020603050405020304" pitchFamily="18" charset="0"/>
              </a:rPr>
              <a:t>субсидии</a:t>
            </a:r>
            <a:r>
              <a:rPr lang="ru-RU" dirty="0" smtClean="0">
                <a:solidFill>
                  <a:schemeClr val="tx1"/>
                </a:solidFill>
                <a:latin typeface="Times New Roman" panose="02020603050405020304" pitchFamily="18" charset="0"/>
                <a:cs typeface="Times New Roman" panose="02020603050405020304" pitchFamily="18" charset="0"/>
              </a:rPr>
              <a:t>, предоставляемые из бюджетов субъектов Российской Федерации (местных бюджетов) юр. лицам, КФХ, ИП, источником финансового обеспечения которых </a:t>
            </a:r>
            <a:r>
              <a:rPr lang="ru-RU" dirty="0">
                <a:solidFill>
                  <a:schemeClr val="tx1"/>
                </a:solidFill>
                <a:latin typeface="Times New Roman" panose="02020603050405020304" pitchFamily="18" charset="0"/>
                <a:cs typeface="Times New Roman" panose="02020603050405020304" pitchFamily="18" charset="0"/>
              </a:rPr>
              <a:t>являются субсидии, предоставляемые из федерального бюджета бюджету субъекта </a:t>
            </a:r>
            <a:r>
              <a:rPr lang="ru-RU" dirty="0" smtClean="0">
                <a:solidFill>
                  <a:schemeClr val="tx1"/>
                </a:solidFill>
                <a:latin typeface="Times New Roman" panose="02020603050405020304" pitchFamily="18" charset="0"/>
                <a:cs typeface="Times New Roman" panose="02020603050405020304" pitchFamily="18" charset="0"/>
              </a:rPr>
              <a:t>Российской Федерации </a:t>
            </a:r>
            <a:r>
              <a:rPr lang="ru-RU" b="1" dirty="0">
                <a:solidFill>
                  <a:schemeClr val="tx1"/>
                </a:solidFill>
                <a:latin typeface="Times New Roman" panose="02020603050405020304" pitchFamily="18" charset="0"/>
                <a:cs typeface="Times New Roman" panose="02020603050405020304" pitchFamily="18" charset="0"/>
              </a:rPr>
              <a:t>в целях софинансирования отраслей промышленности и сельского хозяйства</a:t>
            </a:r>
          </a:p>
          <a:p>
            <a:pPr algn="ctr"/>
            <a:endParaRPr lang="ru-RU" sz="1600" dirty="0">
              <a:solidFill>
                <a:schemeClr val="tx1"/>
              </a:solidFill>
            </a:endParaRPr>
          </a:p>
        </p:txBody>
      </p:sp>
      <p:sp>
        <p:nvSpPr>
          <p:cNvPr id="10" name="Прямоугольник 9"/>
          <p:cNvSpPr/>
          <p:nvPr/>
        </p:nvSpPr>
        <p:spPr>
          <a:xfrm>
            <a:off x="8973880" y="2917607"/>
            <a:ext cx="3384860" cy="2622915"/>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b="1" dirty="0">
                <a:solidFill>
                  <a:schemeClr val="tx1"/>
                </a:solidFill>
                <a:latin typeface="Times New Roman" panose="02020603050405020304" pitchFamily="18" charset="0"/>
                <a:cs typeface="Times New Roman" panose="02020603050405020304" pitchFamily="18" charset="0"/>
              </a:rPr>
              <a:t>с</a:t>
            </a:r>
            <a:r>
              <a:rPr lang="ru-RU" b="1" dirty="0" smtClean="0">
                <a:solidFill>
                  <a:schemeClr val="tx1"/>
                </a:solidFill>
                <a:latin typeface="Times New Roman" panose="02020603050405020304" pitchFamily="18" charset="0"/>
                <a:cs typeface="Times New Roman" panose="02020603050405020304" pitchFamily="18" charset="0"/>
              </a:rPr>
              <a:t>редства</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получаемые </a:t>
            </a:r>
            <a:r>
              <a:rPr lang="ru-RU" dirty="0" smtClean="0">
                <a:solidFill>
                  <a:schemeClr val="tx1"/>
                </a:solidFill>
                <a:latin typeface="Times New Roman" panose="02020603050405020304" pitchFamily="18" charset="0"/>
                <a:cs typeface="Times New Roman" panose="02020603050405020304" pitchFamily="18" charset="0"/>
              </a:rPr>
              <a:t>фондом капитального </a:t>
            </a:r>
            <a:r>
              <a:rPr lang="ru-RU" dirty="0">
                <a:solidFill>
                  <a:schemeClr val="tx1"/>
                </a:solidFill>
                <a:latin typeface="Times New Roman" panose="02020603050405020304" pitchFamily="18" charset="0"/>
                <a:cs typeface="Times New Roman" panose="02020603050405020304" pitchFamily="18" charset="0"/>
              </a:rPr>
              <a:t>ремонта субъекта Российской Федерации </a:t>
            </a:r>
            <a:r>
              <a:rPr lang="ru-RU" b="1" dirty="0" smtClean="0">
                <a:solidFill>
                  <a:schemeClr val="tx1"/>
                </a:solidFill>
                <a:latin typeface="Times New Roman" panose="02020603050405020304" pitchFamily="18" charset="0"/>
                <a:cs typeface="Times New Roman" panose="02020603050405020304" pitchFamily="18" charset="0"/>
              </a:rPr>
              <a:t>за счет взносов на капитальный ремонт общего имущества в многоквартирных домах, уплаченных собственниками </a:t>
            </a:r>
            <a:r>
              <a:rPr lang="ru-RU" dirty="0" smtClean="0">
                <a:solidFill>
                  <a:schemeClr val="tx1"/>
                </a:solidFill>
                <a:latin typeface="Times New Roman" panose="02020603050405020304" pitchFamily="18" charset="0"/>
                <a:cs typeface="Times New Roman" panose="02020603050405020304" pitchFamily="18" charset="0"/>
              </a:rPr>
              <a:t>помещений в многоквартирных домах </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5" name="Номер слайда 2"/>
          <p:cNvSpPr>
            <a:spLocks noGrp="1"/>
          </p:cNvSpPr>
          <p:nvPr>
            <p:ph type="sldNum" sz="quarter" idx="12"/>
          </p:nvPr>
        </p:nvSpPr>
        <p:spPr>
          <a:xfrm>
            <a:off x="11989840" y="8962692"/>
            <a:ext cx="737800" cy="511175"/>
          </a:xfrm>
        </p:spPr>
        <p:txBody>
          <a:bodyPr/>
          <a:lstStyle/>
          <a:p>
            <a:pPr>
              <a:defRPr/>
            </a:pPr>
            <a:fld id="{47EA9584-6FC9-446B-89E9-C9D48C4D1663}" type="slidenum">
              <a:rPr lang="ru-RU" smtClean="0"/>
              <a:pPr>
                <a:defRPr/>
              </a:pPr>
              <a:t>45</a:t>
            </a:fld>
            <a:endParaRPr lang="ru-RU" dirty="0"/>
          </a:p>
        </p:txBody>
      </p:sp>
      <p:sp>
        <p:nvSpPr>
          <p:cNvPr id="41" name="Прямоугольник 40"/>
          <p:cNvSpPr/>
          <p:nvPr/>
        </p:nvSpPr>
        <p:spPr>
          <a:xfrm>
            <a:off x="5325639" y="2917607"/>
            <a:ext cx="3423692" cy="2622915"/>
          </a:xfrm>
          <a:prstGeom prst="rect">
            <a:avLst/>
          </a:prstGeom>
          <a:solidFill>
            <a:schemeClr val="accent1">
              <a:lumMod val="20000"/>
              <a:lumOff val="80000"/>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b="1" dirty="0" smtClean="0">
                <a:solidFill>
                  <a:schemeClr val="tx1"/>
                </a:solidFill>
                <a:latin typeface="Times New Roman" panose="02020603050405020304" pitchFamily="18" charset="0"/>
                <a:cs typeface="Times New Roman" panose="02020603050405020304" pitchFamily="18" charset="0"/>
              </a:rPr>
              <a:t>субсидии</a:t>
            </a:r>
            <a:r>
              <a:rPr lang="ru-RU" dirty="0" smtClean="0">
                <a:solidFill>
                  <a:schemeClr val="tx1"/>
                </a:solidFill>
                <a:latin typeface="Times New Roman" panose="02020603050405020304" pitchFamily="18" charset="0"/>
                <a:cs typeface="Times New Roman" panose="02020603050405020304" pitchFamily="18" charset="0"/>
              </a:rPr>
              <a:t>, предоставляемые из бюджета субъекта Российской Федерации  </a:t>
            </a:r>
            <a:r>
              <a:rPr lang="ru-RU" b="1" dirty="0" smtClean="0">
                <a:solidFill>
                  <a:schemeClr val="tx1"/>
                </a:solidFill>
                <a:latin typeface="Times New Roman" panose="02020603050405020304" pitchFamily="18" charset="0"/>
                <a:cs typeface="Times New Roman" panose="02020603050405020304" pitchFamily="18" charset="0"/>
              </a:rPr>
              <a:t>фонду капитального ремонта субъекта Российской Федерации</a:t>
            </a:r>
            <a:r>
              <a:rPr lang="ru-RU" b="1" dirty="0">
                <a:solidFill>
                  <a:schemeClr val="tx1"/>
                </a:solidFill>
                <a:latin typeface="Times New Roman" panose="02020603050405020304" pitchFamily="18" charset="0"/>
                <a:cs typeface="Times New Roman" panose="02020603050405020304" pitchFamily="18" charset="0"/>
              </a:rPr>
              <a:t>, </a:t>
            </a:r>
            <a:r>
              <a:rPr lang="ru-RU" b="1" dirty="0" smtClean="0">
                <a:solidFill>
                  <a:schemeClr val="tx1"/>
                </a:solidFill>
                <a:latin typeface="Times New Roman" panose="02020603050405020304" pitchFamily="18" charset="0"/>
                <a:cs typeface="Times New Roman" panose="02020603050405020304" pitchFamily="18" charset="0"/>
              </a:rPr>
              <a:t>фонду </a:t>
            </a:r>
            <a:r>
              <a:rPr lang="ru-RU" b="1" dirty="0">
                <a:solidFill>
                  <a:schemeClr val="tx1"/>
                </a:solidFill>
                <a:latin typeface="Times New Roman" panose="02020603050405020304" pitchFamily="18" charset="0"/>
                <a:cs typeface="Times New Roman" panose="02020603050405020304" pitchFamily="18" charset="0"/>
              </a:rPr>
              <a:t>развития </a:t>
            </a:r>
            <a:r>
              <a:rPr lang="ru-RU" b="1" dirty="0" smtClean="0">
                <a:solidFill>
                  <a:schemeClr val="tx1"/>
                </a:solidFill>
                <a:latin typeface="Times New Roman" panose="02020603050405020304" pitchFamily="18" charset="0"/>
                <a:cs typeface="Times New Roman" panose="02020603050405020304" pitchFamily="18" charset="0"/>
              </a:rPr>
              <a:t>промышленности субъекта </a:t>
            </a:r>
            <a:r>
              <a:rPr lang="ru-RU" b="1" dirty="0">
                <a:solidFill>
                  <a:schemeClr val="tx1"/>
                </a:solidFill>
                <a:latin typeface="Times New Roman" panose="02020603050405020304" pitchFamily="18" charset="0"/>
                <a:cs typeface="Times New Roman" panose="02020603050405020304" pitchFamily="18" charset="0"/>
              </a:rPr>
              <a:t>Российской Федерации</a:t>
            </a:r>
          </a:p>
          <a:p>
            <a:pPr algn="ctr"/>
            <a:endParaRPr lang="ru-RU" sz="1600" dirty="0">
              <a:solidFill>
                <a:schemeClr val="tx1"/>
              </a:solidFill>
            </a:endParaRPr>
          </a:p>
        </p:txBody>
      </p:sp>
      <p:cxnSp>
        <p:nvCxnSpPr>
          <p:cNvPr id="32" name="Прямая со стрелкой 31"/>
          <p:cNvCxnSpPr>
            <a:stCxn id="6" idx="2"/>
            <a:endCxn id="33" idx="0"/>
          </p:cNvCxnSpPr>
          <p:nvPr/>
        </p:nvCxnSpPr>
        <p:spPr>
          <a:xfrm>
            <a:off x="2775098" y="5540523"/>
            <a:ext cx="0" cy="679687"/>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a:stCxn id="10" idx="2"/>
          </p:cNvCxnSpPr>
          <p:nvPr/>
        </p:nvCxnSpPr>
        <p:spPr>
          <a:xfrm>
            <a:off x="10666310" y="5540521"/>
            <a:ext cx="0" cy="669183"/>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446569" y="1763561"/>
            <a:ext cx="11912173" cy="646317"/>
          </a:xfrm>
          <a:prstGeom prst="rect">
            <a:avLst/>
          </a:prstGeom>
          <a:noFill/>
          <a:ln>
            <a:solidFill>
              <a:schemeClr val="accent1">
                <a:lumMod val="50000"/>
              </a:schemeClr>
            </a:solidFill>
          </a:ln>
        </p:spPr>
        <p:txBody>
          <a:bodyPr wrap="square" lIns="91426" tIns="45713" rIns="91426" bIns="45713" rtlCol="0">
            <a:spAutoFit/>
          </a:bodyPr>
          <a:lstStyle/>
          <a:p>
            <a:pPr algn="ctr">
              <a:spcBef>
                <a:spcPts val="0"/>
              </a:spcBef>
              <a:spcAft>
                <a:spcPts val="0"/>
              </a:spcAft>
            </a:pPr>
            <a:r>
              <a:rPr lang="ru-RU" b="1" dirty="0" smtClean="0">
                <a:latin typeface="Times New Roman" panose="02020603050405020304" pitchFamily="18" charset="0"/>
                <a:cs typeface="Times New Roman" panose="02020603050405020304" pitchFamily="18" charset="0"/>
              </a:rPr>
              <a:t>по обращению финансовых органов субъектов Российской Федерации      </a:t>
            </a:r>
          </a:p>
          <a:p>
            <a:pPr algn="ctr">
              <a:spcBef>
                <a:spcPts val="0"/>
              </a:spcBef>
              <a:spcAft>
                <a:spcPts val="0"/>
              </a:spcAft>
            </a:pPr>
            <a:r>
              <a:rPr lang="ru-RU" b="1" dirty="0" smtClean="0">
                <a:latin typeface="Times New Roman" panose="02020603050405020304" pitchFamily="18" charset="0"/>
                <a:cs typeface="Times New Roman" panose="02020603050405020304" pitchFamily="18" charset="0"/>
              </a:rPr>
              <a:t>                            (муниципальных образований)  </a:t>
            </a:r>
          </a:p>
        </p:txBody>
      </p:sp>
      <p:sp>
        <p:nvSpPr>
          <p:cNvPr id="50" name="Прямоугольник 49"/>
          <p:cNvSpPr/>
          <p:nvPr/>
        </p:nvSpPr>
        <p:spPr>
          <a:xfrm>
            <a:off x="5325639" y="6205744"/>
            <a:ext cx="6978338" cy="1435078"/>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расчеты, связанные с исполнением контрактов (договоров), источником финансового обеспечения которых являются указанные субсидии и средства </a:t>
            </a:r>
            <a:endParaRPr lang="ru-RU" dirty="0">
              <a:solidFill>
                <a:schemeClr val="tx1"/>
              </a:solidFill>
              <a:latin typeface="Times New Roman" panose="02020603050405020304" pitchFamily="18" charset="0"/>
              <a:cs typeface="Times New Roman" panose="02020603050405020304" pitchFamily="18" charset="0"/>
            </a:endParaRPr>
          </a:p>
        </p:txBody>
      </p:sp>
      <p:cxnSp>
        <p:nvCxnSpPr>
          <p:cNvPr id="57" name="Прямая со стрелкой 56"/>
          <p:cNvCxnSpPr>
            <a:stCxn id="41" idx="2"/>
          </p:cNvCxnSpPr>
          <p:nvPr/>
        </p:nvCxnSpPr>
        <p:spPr>
          <a:xfrm>
            <a:off x="7037485" y="5540521"/>
            <a:ext cx="0" cy="669183"/>
          </a:xfrm>
          <a:prstGeom prst="straightConnector1">
            <a:avLst/>
          </a:prstGeom>
          <a:ln w="15875">
            <a:solidFill>
              <a:schemeClr val="accent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446567" y="6220209"/>
            <a:ext cx="4657061" cy="1435078"/>
          </a:xfrm>
          <a:prstGeom prst="rect">
            <a:avLst/>
          </a:prstGeom>
          <a:solidFill>
            <a:schemeClr val="accent1">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авансы, по контрактам (договорам), источником финансового обеспечения которых являются указанные субсидии</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446569" y="337784"/>
            <a:ext cx="11912173" cy="707872"/>
          </a:xfrm>
          <a:prstGeom prst="rect">
            <a:avLst/>
          </a:prstGeom>
          <a:noFill/>
          <a:ln>
            <a:noFill/>
          </a:ln>
        </p:spPr>
        <p:txBody>
          <a:bodyPr wrap="square" lIns="91426" tIns="45713" rIns="91426" bIns="45713" rtlCol="0">
            <a:spAutoFit/>
          </a:bodyPr>
          <a:lstStyle/>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СТАТЬЯ 5 ПРОЕКТА ФЕДЕРАЛЬНОГО ЗАКОНА </a:t>
            </a:r>
            <a:r>
              <a:rPr lang="ru-RU" sz="2000" b="1" dirty="0">
                <a:latin typeface="Times New Roman" panose="02020603050405020304" pitchFamily="18" charset="0"/>
                <a:cs typeface="Times New Roman" panose="02020603050405020304" pitchFamily="18" charset="0"/>
              </a:rPr>
              <a:t>О </a:t>
            </a:r>
            <a:r>
              <a:rPr lang="ru-RU" sz="2000" b="1" dirty="0">
                <a:latin typeface="Times New Roman" panose="02020603050405020304" pitchFamily="18" charset="0"/>
                <a:cs typeface="Times New Roman" panose="02020603050405020304" pitchFamily="18" charset="0"/>
              </a:rPr>
              <a:t>ФЕДЕРАЛЬНОМ БЮДЖЕТЕ НА 2019 ГОД </a:t>
            </a:r>
          </a:p>
          <a:p>
            <a:pPr algn="ctr">
              <a:spcBef>
                <a:spcPts val="0"/>
              </a:spcBef>
              <a:spcAft>
                <a:spcPts val="0"/>
              </a:spcAft>
            </a:pPr>
            <a:r>
              <a:rPr lang="ru-RU" sz="2000" b="1" dirty="0">
                <a:latin typeface="Times New Roman" panose="02020603050405020304" pitchFamily="18" charset="0"/>
                <a:cs typeface="Times New Roman" panose="02020603050405020304" pitchFamily="18" charset="0"/>
              </a:rPr>
              <a:t>И ПЛАНОВЫЙ ПЕРИОД 2020 И 2021 ГОДОВ</a:t>
            </a:r>
          </a:p>
        </p:txBody>
      </p:sp>
    </p:spTree>
    <p:extLst>
      <p:ext uri="{BB962C8B-B14F-4D97-AF65-F5344CB8AC3E}">
        <p14:creationId xmlns:p14="http://schemas.microsoft.com/office/powerpoint/2010/main" val="18675216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3974328377"/>
              </p:ext>
            </p:extLst>
          </p:nvPr>
        </p:nvGraphicFramePr>
        <p:xfrm>
          <a:off x="449332" y="1073895"/>
          <a:ext cx="11982201" cy="7459177"/>
        </p:xfrm>
        <a:graphic>
          <a:graphicData uri="http://schemas.openxmlformats.org/drawingml/2006/table">
            <a:tbl>
              <a:tblPr firstRow="1" bandRow="1">
                <a:tableStyleId>{5C22544A-7EE6-4342-B048-85BDC9FD1C3A}</a:tableStyleId>
              </a:tblPr>
              <a:tblGrid>
                <a:gridCol w="11982201"/>
              </a:tblGrid>
              <a:tr h="1105782">
                <a:tc>
                  <a:txBody>
                    <a:bodyPr/>
                    <a:lstStyle/>
                    <a:p>
                      <a:pPr algn="ctr"/>
                      <a:endParaRPr lang="ru-RU" sz="2000" dirty="0" smtClean="0">
                        <a:solidFill>
                          <a:schemeClr val="tx1"/>
                        </a:solidFill>
                        <a:latin typeface="Times New Roman" panose="02020603050405020304" pitchFamily="18" charset="0"/>
                        <a:cs typeface="Times New Roman" panose="02020603050405020304" pitchFamily="18" charset="0"/>
                      </a:endParaRPr>
                    </a:p>
                    <a:p>
                      <a:pPr algn="ctr"/>
                      <a:r>
                        <a:rPr lang="ru-RU" sz="2000" baseline="0" dirty="0" smtClean="0">
                          <a:solidFill>
                            <a:schemeClr val="tx1"/>
                          </a:solidFill>
                          <a:latin typeface="Times New Roman" panose="02020603050405020304" pitchFamily="18" charset="0"/>
                          <a:cs typeface="Times New Roman" panose="02020603050405020304" pitchFamily="18" charset="0"/>
                        </a:rPr>
                        <a:t>ВИДЫ КАЗНАЧЕЙСКОГО СОПРОВОЖДЕНИЯ</a:t>
                      </a:r>
                      <a:r>
                        <a:rPr lang="ru-RU" sz="2000" dirty="0" smtClean="0">
                          <a:solidFill>
                            <a:schemeClr val="tx1"/>
                          </a:solidFill>
                          <a:latin typeface="Times New Roman" panose="02020603050405020304" pitchFamily="18" charset="0"/>
                          <a:cs typeface="Times New Roman" panose="02020603050405020304" pitchFamily="18" charset="0"/>
                        </a:rPr>
                        <a:t>:</a:t>
                      </a:r>
                    </a:p>
                  </a:txBody>
                  <a:tcPr>
                    <a:solidFill>
                      <a:srgbClr val="EBF6F9"/>
                    </a:solidFill>
                  </a:tcPr>
                </a:tc>
              </a:tr>
              <a:tr h="949291">
                <a:tc>
                  <a:txBody>
                    <a:bodyPr/>
                    <a:lstStyle/>
                    <a:p>
                      <a:pPr marL="355600" indent="-355600" algn="l" defTabSz="1097006" rtl="0" eaLnBrk="1" latinLnBrk="0" hangingPunct="1">
                        <a:buFont typeface="Wingdings" panose="05000000000000000000" pitchFamily="2" charset="2"/>
                        <a:buChar char="Ø"/>
                      </a:pPr>
                      <a:endParaRPr lang="ru-RU" altLang="ru-RU" sz="1800" kern="1200" dirty="0" smtClean="0">
                        <a:latin typeface="Times New Roman" panose="02020603050405020304" pitchFamily="18" charset="0"/>
                        <a:cs typeface="Times New Roman" panose="02020603050405020304" pitchFamily="18" charset="0"/>
                      </a:endParaRPr>
                    </a:p>
                    <a:p>
                      <a:pPr marL="355600" indent="-355600" algn="l" defTabSz="1097006" rtl="0" eaLnBrk="1" latinLnBrk="0" hangingPunct="1">
                        <a:buFont typeface="Wingdings" panose="05000000000000000000" pitchFamily="2" charset="2"/>
                        <a:buChar char="Ø"/>
                      </a:pPr>
                      <a:r>
                        <a:rPr lang="ru-RU" altLang="ru-RU" sz="1800" b="1" kern="1200" dirty="0" smtClean="0">
                          <a:solidFill>
                            <a:schemeClr val="tx1"/>
                          </a:solidFill>
                          <a:latin typeface="Times New Roman" panose="02020603050405020304" pitchFamily="18" charset="0"/>
                          <a:cs typeface="Times New Roman" panose="02020603050405020304" pitchFamily="18" charset="0"/>
                        </a:rPr>
                        <a:t>Статья </a:t>
                      </a:r>
                      <a:r>
                        <a:rPr lang="ru-RU" altLang="ru-RU" sz="1800" b="1" kern="1200" dirty="0" smtClean="0">
                          <a:solidFill>
                            <a:srgbClr val="FF0000"/>
                          </a:solidFill>
                          <a:latin typeface="Times New Roman" panose="02020603050405020304" pitchFamily="18" charset="0"/>
                          <a:cs typeface="Times New Roman" panose="02020603050405020304" pitchFamily="18" charset="0"/>
                        </a:rPr>
                        <a:t>242.24.</a:t>
                      </a:r>
                      <a:r>
                        <a:rPr lang="ru-RU" altLang="ru-RU" sz="1800" b="1" kern="1200" dirty="0" smtClean="0">
                          <a:solidFill>
                            <a:schemeClr val="tx1"/>
                          </a:solidFill>
                          <a:latin typeface="Times New Roman" panose="02020603050405020304" pitchFamily="18" charset="0"/>
                          <a:cs typeface="Times New Roman" panose="02020603050405020304" pitchFamily="18" charset="0"/>
                        </a:rPr>
                        <a:t> БК РФ </a:t>
                      </a:r>
                      <a:r>
                        <a:rPr lang="ru-RU" altLang="ru-RU" sz="1800" b="0" kern="1200" dirty="0" smtClean="0">
                          <a:solidFill>
                            <a:schemeClr val="tx1"/>
                          </a:solidFill>
                          <a:latin typeface="Times New Roman" panose="02020603050405020304" pitchFamily="18" charset="0"/>
                          <a:cs typeface="Times New Roman" panose="02020603050405020304" pitchFamily="18" charset="0"/>
                        </a:rPr>
                        <a:t>(«платежный» законопроект)</a:t>
                      </a:r>
                      <a:r>
                        <a:rPr lang="ru-RU" altLang="ru-RU" sz="1800" b="1" kern="1200" dirty="0" smtClean="0">
                          <a:solidFill>
                            <a:schemeClr val="tx1"/>
                          </a:solidFill>
                          <a:latin typeface="Times New Roman" panose="02020603050405020304" pitchFamily="18" charset="0"/>
                          <a:cs typeface="Times New Roman" panose="02020603050405020304" pitchFamily="18" charset="0"/>
                        </a:rPr>
                        <a:t> </a:t>
                      </a:r>
                      <a:r>
                        <a:rPr lang="ru-RU" altLang="ru-RU" sz="1800" kern="1200" dirty="0" smtClean="0">
                          <a:latin typeface="Times New Roman" panose="02020603050405020304" pitchFamily="18" charset="0"/>
                          <a:cs typeface="Times New Roman" panose="02020603050405020304" pitchFamily="18" charset="0"/>
                        </a:rPr>
                        <a:t>- «базовое» казначейское сопровождение </a:t>
                      </a:r>
                    </a:p>
                    <a:p>
                      <a:pPr marL="0" indent="0" algn="l" defTabSz="1097006" rtl="0" eaLnBrk="1" latinLnBrk="0" hangingPunct="1">
                        <a:buFont typeface="Wingdings" panose="05000000000000000000" pitchFamily="2" charset="2"/>
                        <a:buNone/>
                      </a:pPr>
                      <a:r>
                        <a:rPr lang="ru-RU" altLang="ru-RU" sz="1800" kern="1200" dirty="0" smtClean="0">
                          <a:latin typeface="Times New Roman" panose="02020603050405020304" pitchFamily="18" charset="0"/>
                          <a:cs typeface="Times New Roman" panose="02020603050405020304" pitchFamily="18" charset="0"/>
                        </a:rPr>
                        <a:t>      (с осуществлением только документального контроля).</a:t>
                      </a: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txBody>
                  <a:tcPr>
                    <a:solidFill>
                      <a:schemeClr val="accent1">
                        <a:lumMod val="20000"/>
                        <a:lumOff val="80000"/>
                        <a:alpha val="69000"/>
                      </a:schemeClr>
                    </a:solidFill>
                  </a:tcPr>
                </a:tc>
              </a:tr>
              <a:tr h="4480560">
                <a:tc>
                  <a:txBody>
                    <a:bodyPr/>
                    <a:lstStyle/>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dirty="0" smtClean="0">
                        <a:latin typeface="Times New Roman" panose="02020603050405020304" pitchFamily="18" charset="0"/>
                        <a:cs typeface="Times New Roman" panose="02020603050405020304" pitchFamily="18" charset="0"/>
                      </a:endParaRPr>
                    </a:p>
                    <a:p>
                      <a:pPr marL="342900" marR="0" indent="-342900" algn="l" defTabSz="109700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altLang="ru-RU" sz="1800" b="1" dirty="0" smtClean="0">
                          <a:latin typeface="Times New Roman" panose="02020603050405020304" pitchFamily="18" charset="0"/>
                          <a:cs typeface="Times New Roman" panose="02020603050405020304" pitchFamily="18" charset="0"/>
                        </a:rPr>
                        <a:t>Статья </a:t>
                      </a:r>
                      <a:r>
                        <a:rPr lang="ru-RU" altLang="ru-RU" sz="1800" b="1" dirty="0" smtClean="0">
                          <a:solidFill>
                            <a:srgbClr val="FF0000"/>
                          </a:solidFill>
                          <a:latin typeface="Times New Roman" panose="02020603050405020304" pitchFamily="18" charset="0"/>
                          <a:cs typeface="Times New Roman" panose="02020603050405020304" pitchFamily="18" charset="0"/>
                        </a:rPr>
                        <a:t>242.25.</a:t>
                      </a:r>
                      <a:r>
                        <a:rPr lang="ru-RU" altLang="ru-RU" sz="1800" b="1" dirty="0" smtClean="0">
                          <a:solidFill>
                            <a:schemeClr val="tx1"/>
                          </a:solidFill>
                          <a:latin typeface="Times New Roman" panose="02020603050405020304" pitchFamily="18" charset="0"/>
                          <a:cs typeface="Times New Roman" panose="02020603050405020304" pitchFamily="18" charset="0"/>
                        </a:rPr>
                        <a:t> БК РФ </a:t>
                      </a:r>
                      <a:r>
                        <a:rPr lang="ru-RU" altLang="ru-RU" sz="1800" b="0" dirty="0" smtClean="0">
                          <a:latin typeface="Times New Roman" panose="02020603050405020304" pitchFamily="18" charset="0"/>
                          <a:cs typeface="Times New Roman" panose="02020603050405020304" pitchFamily="18" charset="0"/>
                        </a:rPr>
                        <a:t>(«платежный» законопроект) -</a:t>
                      </a:r>
                      <a:r>
                        <a:rPr lang="ru-RU" altLang="ru-RU" sz="1800" b="1" dirty="0" smtClean="0">
                          <a:latin typeface="Times New Roman" panose="02020603050405020304" pitchFamily="18" charset="0"/>
                          <a:cs typeface="Times New Roman" panose="02020603050405020304" pitchFamily="18" charset="0"/>
                        </a:rPr>
                        <a:t> </a:t>
                      </a:r>
                      <a:r>
                        <a:rPr lang="ru-RU" altLang="ru-RU" sz="1800" dirty="0" smtClean="0">
                          <a:latin typeface="Times New Roman" panose="02020603050405020304" pitchFamily="18" charset="0"/>
                          <a:cs typeface="Times New Roman" panose="02020603050405020304" pitchFamily="18" charset="0"/>
                        </a:rPr>
                        <a:t>«расширенное» казначейское сопровождение:</a:t>
                      </a: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dirty="0" smtClean="0">
                        <a:latin typeface="Times New Roman" panose="02020603050405020304" pitchFamily="18" charset="0"/>
                        <a:cs typeface="Times New Roman" panose="02020603050405020304" pitchFamily="18" charset="0"/>
                      </a:endParaRPr>
                    </a:p>
                    <a:p>
                      <a:pPr marL="285750" marR="0" indent="-285750" algn="l" defTabSz="1097006" rtl="0" eaLnBrk="1" fontAlgn="auto" latinLnBrk="0" hangingPunct="1">
                        <a:lnSpc>
                          <a:spcPct val="100000"/>
                        </a:lnSpc>
                        <a:spcBef>
                          <a:spcPts val="0"/>
                        </a:spcBef>
                        <a:spcAft>
                          <a:spcPts val="0"/>
                        </a:spcAft>
                        <a:buClrTx/>
                        <a:buSzTx/>
                        <a:buFontTx/>
                        <a:buChar char="-"/>
                        <a:tabLst/>
                        <a:defRPr/>
                      </a:pPr>
                      <a:r>
                        <a:rPr lang="ru-RU" altLang="ru-RU" sz="1800" dirty="0" smtClean="0">
                          <a:latin typeface="Times New Roman" panose="02020603050405020304" pitchFamily="18" charset="0"/>
                          <a:cs typeface="Times New Roman" panose="02020603050405020304" pitchFamily="18" charset="0"/>
                        </a:rPr>
                        <a:t>с осуществлением контроля информации, указанной в государственном контракте, контрактах (договорах) и в документах, подтверждающих возникновение денежных обязательств, фактически поставленным товарам (выполненным работам, оказанным услугам), в том числе с использованием фото- и видеотехники;</a:t>
                      </a:r>
                    </a:p>
                    <a:p>
                      <a:pPr marL="0" marR="0" indent="0" algn="l" defTabSz="1097006" rtl="0" eaLnBrk="1" fontAlgn="auto" latinLnBrk="0" hangingPunct="1">
                        <a:lnSpc>
                          <a:spcPct val="100000"/>
                        </a:lnSpc>
                        <a:spcBef>
                          <a:spcPts val="0"/>
                        </a:spcBef>
                        <a:spcAft>
                          <a:spcPts val="0"/>
                        </a:spcAft>
                        <a:buClrTx/>
                        <a:buSzTx/>
                        <a:buFontTx/>
                        <a:buNone/>
                        <a:tabLst/>
                        <a:defRPr/>
                      </a:pPr>
                      <a:endParaRPr lang="ru-RU" altLang="ru-RU" sz="1800" dirty="0" smtClean="0">
                        <a:latin typeface="Times New Roman" panose="02020603050405020304" pitchFamily="18" charset="0"/>
                        <a:cs typeface="Times New Roman" panose="02020603050405020304" pitchFamily="18" charset="0"/>
                      </a:endParaRPr>
                    </a:p>
                    <a:p>
                      <a:pPr marL="285750" marR="0" indent="-285750" algn="l" defTabSz="1097006" rtl="0" eaLnBrk="1" fontAlgn="auto" latinLnBrk="0" hangingPunct="1">
                        <a:lnSpc>
                          <a:spcPct val="100000"/>
                        </a:lnSpc>
                        <a:spcBef>
                          <a:spcPts val="0"/>
                        </a:spcBef>
                        <a:spcAft>
                          <a:spcPts val="0"/>
                        </a:spcAft>
                        <a:buClrTx/>
                        <a:buSzTx/>
                        <a:buFontTx/>
                        <a:buChar char="-"/>
                        <a:tabLst/>
                        <a:defRPr/>
                      </a:pPr>
                      <a:r>
                        <a:rPr lang="ru-RU" altLang="ru-RU" sz="1800" dirty="0" smtClean="0">
                          <a:solidFill>
                            <a:schemeClr val="tx1"/>
                          </a:solidFill>
                          <a:latin typeface="Times New Roman" panose="02020603050405020304" pitchFamily="18" charset="0"/>
                          <a:cs typeface="Times New Roman" panose="02020603050405020304" pitchFamily="18" charset="0"/>
                        </a:rPr>
                        <a:t>с осуществлением контроля информации, указанной в государственном контракте, контрактах (договорах) и в документах, подтверждающих возникновение денежных обязательств, на соответствие фактически поставленным товарам (выполненным работам, оказанным услугам), данным раздельного учета результатов финансово-хозяйственной деятельности и информации о структуре цены государственного контракта, контракта (договора);</a:t>
                      </a:r>
                    </a:p>
                    <a:p>
                      <a:pPr marL="285750" marR="0" indent="-285750" algn="l" defTabSz="1097006" rtl="0" eaLnBrk="1" fontAlgn="auto" latinLnBrk="0" hangingPunct="1">
                        <a:lnSpc>
                          <a:spcPct val="100000"/>
                        </a:lnSpc>
                        <a:spcBef>
                          <a:spcPts val="0"/>
                        </a:spcBef>
                        <a:spcAft>
                          <a:spcPts val="0"/>
                        </a:spcAft>
                        <a:buClrTx/>
                        <a:buSzTx/>
                        <a:buFontTx/>
                        <a:buChar char="-"/>
                        <a:tabLst/>
                        <a:defRPr/>
                      </a:pPr>
                      <a:endParaRPr lang="ru-RU" altLang="ru-RU" sz="1800" dirty="0" smtClean="0">
                        <a:solidFill>
                          <a:schemeClr val="tx1"/>
                        </a:solidFill>
                        <a:latin typeface="Times New Roman" panose="02020603050405020304" pitchFamily="18" charset="0"/>
                        <a:cs typeface="Times New Roman" panose="02020603050405020304" pitchFamily="18" charset="0"/>
                      </a:endParaRPr>
                    </a:p>
                    <a:p>
                      <a:pPr marL="285750" marR="0" indent="-285750" algn="l" defTabSz="1097006" rtl="0" eaLnBrk="1" fontAlgn="auto" latinLnBrk="0" hangingPunct="1">
                        <a:lnSpc>
                          <a:spcPct val="100000"/>
                        </a:lnSpc>
                        <a:spcBef>
                          <a:spcPts val="0"/>
                        </a:spcBef>
                        <a:spcAft>
                          <a:spcPts val="0"/>
                        </a:spcAft>
                        <a:buClrTx/>
                        <a:buSzTx/>
                        <a:buFontTx/>
                        <a:buChar char="-"/>
                        <a:tabLst/>
                        <a:defRPr/>
                      </a:pPr>
                      <a:r>
                        <a:rPr lang="ru-RU" altLang="ru-RU" sz="1800" dirty="0" smtClean="0">
                          <a:solidFill>
                            <a:schemeClr val="tx1"/>
                          </a:solidFill>
                          <a:latin typeface="Times New Roman" panose="02020603050405020304" pitchFamily="18" charset="0"/>
                          <a:cs typeface="Times New Roman" panose="02020603050405020304" pitchFamily="18" charset="0"/>
                        </a:rPr>
                        <a:t>с</a:t>
                      </a:r>
                      <a:r>
                        <a:rPr lang="ru-RU" altLang="ru-RU" sz="1800" baseline="0" dirty="0" smtClean="0">
                          <a:solidFill>
                            <a:schemeClr val="tx1"/>
                          </a:solidFill>
                          <a:latin typeface="Times New Roman" panose="02020603050405020304" pitchFamily="18" charset="0"/>
                          <a:cs typeface="Times New Roman" panose="02020603050405020304" pitchFamily="18" charset="0"/>
                        </a:rPr>
                        <a:t> перечислением денежных средств с лицевых счетов </a:t>
                      </a:r>
                      <a:r>
                        <a:rPr lang="ru-RU" altLang="ru-RU" sz="1800" baseline="0" dirty="0" err="1" smtClean="0">
                          <a:solidFill>
                            <a:schemeClr val="tx1"/>
                          </a:solidFill>
                          <a:latin typeface="Times New Roman" panose="02020603050405020304" pitchFamily="18" charset="0"/>
                          <a:cs typeface="Times New Roman" panose="02020603050405020304" pitchFamily="18" charset="0"/>
                        </a:rPr>
                        <a:t>неучастников</a:t>
                      </a:r>
                      <a:r>
                        <a:rPr lang="ru-RU" altLang="ru-RU" sz="1800" baseline="0" dirty="0" smtClean="0">
                          <a:solidFill>
                            <a:schemeClr val="tx1"/>
                          </a:solidFill>
                          <a:latin typeface="Times New Roman" panose="02020603050405020304" pitchFamily="18" charset="0"/>
                          <a:cs typeface="Times New Roman" panose="02020603050405020304" pitchFamily="18" charset="0"/>
                        </a:rPr>
                        <a:t> бюджетного процесса, открытых в Федеральном казначействе на счета, открытые им в кредитных организациях после направления государственным заказчиком Уведомления о полном исполнении государственного контракта.</a:t>
                      </a:r>
                      <a:endParaRPr lang="ru-RU" altLang="ru-RU" sz="1800" dirty="0" smtClean="0">
                        <a:solidFill>
                          <a:schemeClr val="tx1"/>
                        </a:solidFill>
                        <a:latin typeface="Times New Roman" panose="02020603050405020304" pitchFamily="18" charset="0"/>
                        <a:cs typeface="Times New Roman" panose="02020603050405020304" pitchFamily="18" charset="0"/>
                      </a:endParaRPr>
                    </a:p>
                    <a:p>
                      <a:pPr marL="0" marR="0" indent="0" algn="l" defTabSz="1097006" rtl="0" eaLnBrk="1" fontAlgn="auto" latinLnBrk="0" hangingPunct="1">
                        <a:lnSpc>
                          <a:spcPct val="100000"/>
                        </a:lnSpc>
                        <a:spcBef>
                          <a:spcPts val="0"/>
                        </a:spcBef>
                        <a:spcAft>
                          <a:spcPts val="0"/>
                        </a:spcAft>
                        <a:buClrTx/>
                        <a:buSzTx/>
                        <a:buFontTx/>
                        <a:buNone/>
                        <a:tabLst/>
                        <a:defRPr/>
                      </a:pPr>
                      <a:endParaRPr lang="ru-RU" altLang="ru-RU" sz="1800" dirty="0" smtClean="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r>
              <a:tr h="923544">
                <a:tc>
                  <a:txBody>
                    <a:bodyPr/>
                    <a:lstStyle/>
                    <a:p>
                      <a:pPr marL="342900" marR="0" indent="-342900" algn="l" defTabSz="1097006"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p>
                      <a:pPr marL="342900" marR="0" indent="-342900" algn="l" defTabSz="109700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Казначейско-банковское сопровождение.</a:t>
                      </a: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txBody>
                  <a:tcPr>
                    <a:solidFill>
                      <a:schemeClr val="accent1">
                        <a:lumMod val="20000"/>
                        <a:lumOff val="80000"/>
                        <a:alpha val="69000"/>
                      </a:schemeClr>
                    </a:solidFill>
                  </a:tcPr>
                </a:tc>
              </a:tr>
            </a:tbl>
          </a:graphicData>
        </a:graphic>
      </p:graphicFrame>
      <p:sp>
        <p:nvSpPr>
          <p:cNvPr id="7" name="Номер слайда 2"/>
          <p:cNvSpPr>
            <a:spLocks noGrp="1"/>
          </p:cNvSpPr>
          <p:nvPr>
            <p:ph type="sldNum" sz="quarter" idx="12"/>
          </p:nvPr>
        </p:nvSpPr>
        <p:spPr>
          <a:xfrm>
            <a:off x="11806967" y="9090029"/>
            <a:ext cx="994634" cy="511175"/>
          </a:xfrm>
        </p:spPr>
        <p:txBody>
          <a:bodyPr/>
          <a:lstStyle/>
          <a:p>
            <a:pPr>
              <a:defRPr/>
            </a:pPr>
            <a:r>
              <a:rPr lang="ru-RU" dirty="0" smtClean="0">
                <a:solidFill>
                  <a:prstClr val="black">
                    <a:tint val="75000"/>
                  </a:prstClr>
                </a:solidFill>
              </a:rPr>
              <a:t>46</a:t>
            </a:r>
            <a:endParaRPr lang="ru-RU" dirty="0">
              <a:solidFill>
                <a:prstClr val="black">
                  <a:tint val="75000"/>
                </a:prstClr>
              </a:solidFill>
            </a:endParaRPr>
          </a:p>
        </p:txBody>
      </p:sp>
    </p:spTree>
    <p:extLst>
      <p:ext uri="{BB962C8B-B14F-4D97-AF65-F5344CB8AC3E}">
        <p14:creationId xmlns:p14="http://schemas.microsoft.com/office/powerpoint/2010/main" val="305822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467833" y="3827700"/>
            <a:ext cx="11940362" cy="1388462"/>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smtClean="0">
                <a:latin typeface="Times New Roman" panose="02020603050405020304" pitchFamily="18" charset="0"/>
                <a:cs typeface="Times New Roman" panose="02020603050405020304" pitchFamily="18" charset="0"/>
              </a:rPr>
              <a:t>ИНФОРМАЦИОННО-ТЕХНОЛОГИЧЕСКОЕ ОБЕСПЕЧЕНИЕ </a:t>
            </a:r>
            <a:endParaRPr lang="ru-RU" sz="2800" b="1" dirty="0">
              <a:latin typeface="Times New Roman" panose="02020603050405020304" pitchFamily="18" charset="0"/>
              <a:cs typeface="Times New Roman" panose="02020603050405020304" pitchFamily="18" charset="0"/>
            </a:endParaRPr>
          </a:p>
          <a:p>
            <a:pPr algn="ctr">
              <a:lnSpc>
                <a:spcPct val="150000"/>
              </a:lnSpc>
            </a:pPr>
            <a:r>
              <a:rPr lang="ru-RU" sz="2800" b="1" dirty="0">
                <a:latin typeface="Times New Roman" panose="02020603050405020304" pitchFamily="18" charset="0"/>
                <a:cs typeface="Times New Roman" panose="02020603050405020304" pitchFamily="18" charset="0"/>
              </a:rPr>
              <a:t>КАЗНАЧЕЙСКОГО СОПРОВОЖДЕНИЯ ЦЕЛЕВЫХ СРЕДСТВ</a:t>
            </a: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47</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7" y="141332"/>
            <a:ext cx="5099936"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52149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Прямоугольник 105"/>
          <p:cNvSpPr/>
          <p:nvPr/>
        </p:nvSpPr>
        <p:spPr>
          <a:xfrm>
            <a:off x="9485757" y="1898365"/>
            <a:ext cx="2818407" cy="6652682"/>
          </a:xfrm>
          <a:prstGeom prst="rect">
            <a:avLst/>
          </a:prstGeom>
          <a:solidFill>
            <a:srgbClr val="EBFFFF">
              <a:alpha val="19000"/>
            </a:srgbClr>
          </a:solidFill>
          <a:ln w="6350" cmpd="dbl">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7423" tIns="53714" rIns="107423" bIns="53714" rtlCol="0" anchor="b" anchorCtr="0"/>
          <a:lstStyle/>
          <a:p>
            <a:pPr algn="ctr"/>
            <a:endParaRPr lang="ru-RU" sz="1300" dirty="0">
              <a:solidFill>
                <a:prstClr val="black"/>
              </a:solidFill>
            </a:endParaRPr>
          </a:p>
          <a:p>
            <a:pPr algn="ctr"/>
            <a:endParaRPr lang="ru-RU" sz="1300" dirty="0">
              <a:solidFill>
                <a:prstClr val="black"/>
              </a:solidFill>
            </a:endParaRPr>
          </a:p>
          <a:p>
            <a:pPr algn="ctr"/>
            <a:endParaRPr lang="ru-RU" sz="1300" dirty="0">
              <a:solidFill>
                <a:prstClr val="black"/>
              </a:solidFill>
            </a:endParaRPr>
          </a:p>
          <a:p>
            <a:pPr algn="ctr"/>
            <a:endParaRPr lang="ru-RU" sz="1300" dirty="0">
              <a:solidFill>
                <a:prstClr val="black"/>
              </a:solidFill>
            </a:endParaRPr>
          </a:p>
          <a:p>
            <a:pPr algn="ctr"/>
            <a:r>
              <a:rPr lang="ru-RU" sz="1600" b="1" dirty="0">
                <a:solidFill>
                  <a:prstClr val="black"/>
                </a:solidFill>
              </a:rPr>
              <a:t>ОСНОВАНИЕ ДЛЯ ОТКРЫТИЯ </a:t>
            </a:r>
            <a:r>
              <a:rPr lang="ru-RU" sz="1600" b="1" dirty="0">
                <a:solidFill>
                  <a:prstClr val="black"/>
                </a:solidFill>
              </a:rPr>
              <a:t>«ЕДИНОГО» ЛИЦЕВОГО </a:t>
            </a:r>
            <a:r>
              <a:rPr lang="ru-RU" sz="1600" b="1" dirty="0">
                <a:solidFill>
                  <a:prstClr val="black"/>
                </a:solidFill>
              </a:rPr>
              <a:t>СЧЕТА </a:t>
            </a:r>
          </a:p>
          <a:p>
            <a:pPr algn="ctr"/>
            <a:r>
              <a:rPr lang="ru-RU" sz="1600" b="1" dirty="0">
                <a:solidFill>
                  <a:prstClr val="black"/>
                </a:solidFill>
              </a:rPr>
              <a:t>(</a:t>
            </a:r>
            <a:r>
              <a:rPr lang="ru-RU" sz="1600" b="1" dirty="0">
                <a:solidFill>
                  <a:prstClr val="black"/>
                </a:solidFill>
              </a:rPr>
              <a:t>РАЗДЕЛА НА «ЕДИНОМ» ЛИЦЕВОМ СЧЕТЕ)</a:t>
            </a:r>
            <a:endParaRPr lang="ru-RU" sz="1600" b="1" dirty="0">
              <a:solidFill>
                <a:prstClr val="black"/>
              </a:solidFill>
            </a:endParaRPr>
          </a:p>
        </p:txBody>
      </p:sp>
      <p:sp>
        <p:nvSpPr>
          <p:cNvPr id="77" name="Прямоугольник 76"/>
          <p:cNvSpPr/>
          <p:nvPr/>
        </p:nvSpPr>
        <p:spPr>
          <a:xfrm>
            <a:off x="6837554" y="1900840"/>
            <a:ext cx="2380875" cy="6650211"/>
          </a:xfrm>
          <a:prstGeom prst="rect">
            <a:avLst/>
          </a:prstGeom>
          <a:solidFill>
            <a:srgbClr val="CCFFCC">
              <a:alpha val="25000"/>
            </a:srgbClr>
          </a:solidFill>
          <a:effectLst/>
        </p:spPr>
        <p:style>
          <a:lnRef idx="2">
            <a:schemeClr val="accent1">
              <a:shade val="50000"/>
            </a:schemeClr>
          </a:lnRef>
          <a:fillRef idx="1">
            <a:schemeClr val="accent1"/>
          </a:fillRef>
          <a:effectRef idx="0">
            <a:schemeClr val="accent1"/>
          </a:effectRef>
          <a:fontRef idx="minor">
            <a:schemeClr val="lt1"/>
          </a:fontRef>
        </p:style>
        <p:txBody>
          <a:bodyPr vert="vert270" lIns="91418" tIns="45709" rIns="91418" bIns="45709" rtlCol="0" anchor="t" anchorCtr="0"/>
          <a:lstStyle/>
          <a:p>
            <a:pPr algn="ctr">
              <a:spcBef>
                <a:spcPts val="353"/>
              </a:spcBef>
            </a:pPr>
            <a:endParaRPr lang="ru-RU" sz="200" b="1" dirty="0">
              <a:solidFill>
                <a:prstClr val="black"/>
              </a:solidFill>
            </a:endParaRPr>
          </a:p>
          <a:p>
            <a:pPr algn="ctr">
              <a:spcBef>
                <a:spcPts val="353"/>
              </a:spcBef>
            </a:pPr>
            <a:r>
              <a:rPr lang="ru-RU" sz="1900" b="1" dirty="0">
                <a:solidFill>
                  <a:prstClr val="black"/>
                </a:solidFill>
                <a:latin typeface="Times New Roman" panose="02020603050405020304" pitchFamily="18" charset="0"/>
                <a:cs typeface="Times New Roman" panose="02020603050405020304" pitchFamily="18" charset="0"/>
              </a:rPr>
              <a:t>«ЕДИНЫЙ» ЛИЦЕВОЙ СЧЕТ</a:t>
            </a:r>
          </a:p>
        </p:txBody>
      </p:sp>
      <p:sp>
        <p:nvSpPr>
          <p:cNvPr id="3" name="Номер слайда 2"/>
          <p:cNvSpPr>
            <a:spLocks noGrp="1"/>
          </p:cNvSpPr>
          <p:nvPr>
            <p:ph type="sldNum" sz="quarter" idx="12"/>
          </p:nvPr>
        </p:nvSpPr>
        <p:spPr>
          <a:xfrm>
            <a:off x="11757533" y="9090029"/>
            <a:ext cx="977004" cy="511175"/>
          </a:xfrm>
        </p:spPr>
        <p:txBody>
          <a:bodyPr/>
          <a:lstStyle/>
          <a:p>
            <a:pPr>
              <a:defRPr/>
            </a:pPr>
            <a:r>
              <a:rPr lang="ru-RU" dirty="0" smtClean="0">
                <a:solidFill>
                  <a:prstClr val="black">
                    <a:tint val="75000"/>
                  </a:prstClr>
                </a:solidFill>
              </a:rPr>
              <a:t>48</a:t>
            </a:r>
            <a:endParaRPr lang="ru-RU" dirty="0">
              <a:solidFill>
                <a:prstClr val="black">
                  <a:tint val="75000"/>
                </a:prstClr>
              </a:solidFill>
            </a:endParaRPr>
          </a:p>
        </p:txBody>
      </p:sp>
      <p:sp>
        <p:nvSpPr>
          <p:cNvPr id="6" name="Прямоугольник 5"/>
          <p:cNvSpPr/>
          <p:nvPr/>
        </p:nvSpPr>
        <p:spPr>
          <a:xfrm>
            <a:off x="173358" y="520481"/>
            <a:ext cx="12231570" cy="40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41" tIns="45668" rIns="91341" bIns="45668" numCol="1" anchor="ctr" anchorCtr="0" compatLnSpc="1">
            <a:prstTxWarp prst="textNoShape">
              <a:avLst/>
            </a:prstTxWarp>
            <a:spAutoFit/>
          </a:bodyPr>
          <a:lstStyle/>
          <a:p>
            <a:pPr algn="ctr" eaLnBrk="0" hangingPunct="0"/>
            <a:r>
              <a:rPr lang="ru-RU" sz="2000" b="1" dirty="0">
                <a:solidFill>
                  <a:prstClr val="black"/>
                </a:solidFill>
                <a:latin typeface="Times New Roman" pitchFamily="18" charset="0"/>
                <a:cs typeface="Times New Roman" pitchFamily="18" charset="0"/>
              </a:rPr>
              <a:t>ПРИНЦИП РАБОТЫ С «ЕДИНЫМ» ЛИЦЕВЫМ СЧЕТОМ СОПРОВОЖДАЕМОЙ ОРГАНИЗАЦИИ</a:t>
            </a:r>
            <a:endParaRPr lang="ru-RU" sz="2000" b="1" dirty="0">
              <a:solidFill>
                <a:prstClr val="black"/>
              </a:solidFill>
              <a:latin typeface="Times New Roman" pitchFamily="18" charset="0"/>
              <a:cs typeface="Times New Roman" pitchFamily="18" charset="0"/>
            </a:endParaRPr>
          </a:p>
        </p:txBody>
      </p:sp>
      <p:sp>
        <p:nvSpPr>
          <p:cNvPr id="33" name="Прямоугольник 32"/>
          <p:cNvSpPr/>
          <p:nvPr/>
        </p:nvSpPr>
        <p:spPr>
          <a:xfrm>
            <a:off x="1668419" y="1067331"/>
            <a:ext cx="3127602" cy="637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6696" tIns="38349" rIns="76696" bIns="38349" rtlCol="0" anchor="ctr"/>
          <a:lstStyle/>
          <a:p>
            <a:pPr algn="ctr"/>
            <a:r>
              <a:rPr lang="ru-RU" b="1" dirty="0" smtClean="0">
                <a:solidFill>
                  <a:srgbClr val="5B9BD5">
                    <a:lumMod val="50000"/>
                  </a:srgbClr>
                </a:solidFill>
              </a:rPr>
              <a:t>КАК СЕЙЧАС</a:t>
            </a:r>
            <a:endParaRPr lang="ru-RU" b="1" dirty="0">
              <a:solidFill>
                <a:srgbClr val="5B9BD5">
                  <a:lumMod val="50000"/>
                </a:srgbClr>
              </a:solidFill>
            </a:endParaRPr>
          </a:p>
        </p:txBody>
      </p:sp>
      <p:sp>
        <p:nvSpPr>
          <p:cNvPr id="122" name="Прямоугольник 121"/>
          <p:cNvSpPr/>
          <p:nvPr/>
        </p:nvSpPr>
        <p:spPr>
          <a:xfrm>
            <a:off x="920777" y="1900835"/>
            <a:ext cx="2730368" cy="6647742"/>
          </a:xfrm>
          <a:prstGeom prst="rect">
            <a:avLst/>
          </a:prstGeom>
          <a:solidFill>
            <a:srgbClr val="EBFFFF">
              <a:alpha val="19000"/>
            </a:srgbClr>
          </a:solidFill>
          <a:ln w="6350" cmpd="dbl">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7423" tIns="53714" rIns="107423" bIns="53714" rtlCol="0" anchor="b" anchorCtr="0"/>
          <a:lstStyle/>
          <a:p>
            <a:pPr algn="ctr"/>
            <a:endParaRPr lang="ru-RU" sz="1300" dirty="0">
              <a:solidFill>
                <a:prstClr val="black"/>
              </a:solidFill>
            </a:endParaRPr>
          </a:p>
          <a:p>
            <a:pPr algn="ctr"/>
            <a:endParaRPr lang="ru-RU" sz="1300" dirty="0">
              <a:solidFill>
                <a:prstClr val="black"/>
              </a:solidFill>
            </a:endParaRPr>
          </a:p>
          <a:p>
            <a:pPr algn="ctr"/>
            <a:endParaRPr lang="ru-RU" sz="1300" dirty="0">
              <a:solidFill>
                <a:prstClr val="black"/>
              </a:solidFill>
            </a:endParaRPr>
          </a:p>
          <a:p>
            <a:pPr algn="ctr"/>
            <a:endParaRPr lang="ru-RU" sz="1300" dirty="0">
              <a:solidFill>
                <a:prstClr val="black"/>
              </a:solidFill>
              <a:latin typeface="Times New Roman" panose="02020603050405020304" pitchFamily="18" charset="0"/>
              <a:cs typeface="Times New Roman" panose="02020603050405020304" pitchFamily="18" charset="0"/>
            </a:endParaRPr>
          </a:p>
          <a:p>
            <a:pPr algn="ctr"/>
            <a:r>
              <a:rPr lang="ru-RU" sz="1600" b="1" dirty="0">
                <a:solidFill>
                  <a:prstClr val="black"/>
                </a:solidFill>
                <a:latin typeface="Times New Roman" panose="02020603050405020304" pitchFamily="18" charset="0"/>
                <a:cs typeface="Times New Roman" panose="02020603050405020304" pitchFamily="18" charset="0"/>
              </a:rPr>
              <a:t>ОСНОВАНИЕ ДЛЯ ОТКРЫТИЯ ЛИЦЕВОГО СЧЕТА</a:t>
            </a:r>
          </a:p>
        </p:txBody>
      </p:sp>
      <p:sp>
        <p:nvSpPr>
          <p:cNvPr id="123" name="Прямоугольник 122"/>
          <p:cNvSpPr/>
          <p:nvPr/>
        </p:nvSpPr>
        <p:spPr>
          <a:xfrm>
            <a:off x="1339701" y="2262958"/>
            <a:ext cx="1927275" cy="91874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r>
              <a:rPr lang="ru-RU" dirty="0" smtClean="0">
                <a:solidFill>
                  <a:prstClr val="black"/>
                </a:solidFill>
                <a:latin typeface="Times New Roman" panose="02020603050405020304" pitchFamily="18" charset="0"/>
                <a:cs typeface="Times New Roman" panose="02020603050405020304" pitchFamily="18" charset="0"/>
              </a:rPr>
              <a:t>Государственный контракт</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26" name="Прямоугольник 125"/>
          <p:cNvSpPr/>
          <p:nvPr/>
        </p:nvSpPr>
        <p:spPr>
          <a:xfrm>
            <a:off x="1339702" y="5807976"/>
            <a:ext cx="1892518" cy="106038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r>
              <a:rPr lang="ru-RU" dirty="0">
                <a:solidFill>
                  <a:prstClr val="black"/>
                </a:solidFill>
                <a:latin typeface="Times New Roman" panose="02020603050405020304" pitchFamily="18" charset="0"/>
                <a:cs typeface="Times New Roman" panose="02020603050405020304" pitchFamily="18" charset="0"/>
              </a:rPr>
              <a:t>Соглашение о предоставлении субсидии</a:t>
            </a:r>
          </a:p>
        </p:txBody>
      </p:sp>
      <p:sp>
        <p:nvSpPr>
          <p:cNvPr id="127" name="Прямоугольник 126"/>
          <p:cNvSpPr/>
          <p:nvPr/>
        </p:nvSpPr>
        <p:spPr>
          <a:xfrm>
            <a:off x="1348391" y="7177671"/>
            <a:ext cx="1892516" cy="10610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r>
              <a:rPr lang="ru-RU" dirty="0">
                <a:solidFill>
                  <a:prstClr val="black"/>
                </a:solidFill>
                <a:latin typeface="Times New Roman" panose="02020603050405020304" pitchFamily="18" charset="0"/>
                <a:cs typeface="Times New Roman" panose="02020603050405020304" pitchFamily="18" charset="0"/>
              </a:rPr>
              <a:t>Договор купли-продажи акций</a:t>
            </a:r>
          </a:p>
        </p:txBody>
      </p:sp>
      <p:cxnSp>
        <p:nvCxnSpPr>
          <p:cNvPr id="136" name="Прямая со стрелкой 135"/>
          <p:cNvCxnSpPr>
            <a:stCxn id="124" idx="3"/>
            <a:endCxn id="75" idx="1"/>
          </p:cNvCxnSpPr>
          <p:nvPr/>
        </p:nvCxnSpPr>
        <p:spPr>
          <a:xfrm>
            <a:off x="3266976" y="3908433"/>
            <a:ext cx="789260"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56" name="Прямоугольник 155"/>
          <p:cNvSpPr/>
          <p:nvPr/>
        </p:nvSpPr>
        <p:spPr>
          <a:xfrm>
            <a:off x="8077192" y="1184205"/>
            <a:ext cx="3141920" cy="5103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6696" tIns="38349" rIns="76696" bIns="38349" rtlCol="0" anchor="ctr"/>
          <a:lstStyle/>
          <a:p>
            <a:pPr algn="ctr"/>
            <a:r>
              <a:rPr lang="ru-RU" b="1" dirty="0" smtClean="0">
                <a:solidFill>
                  <a:srgbClr val="FF0000"/>
                </a:solidFill>
              </a:rPr>
              <a:t>КАК БУДЕТ</a:t>
            </a:r>
            <a:endParaRPr lang="ru-RU" b="1" dirty="0">
              <a:solidFill>
                <a:srgbClr val="FF0000"/>
              </a:solidFill>
            </a:endParaRPr>
          </a:p>
        </p:txBody>
      </p:sp>
      <p:cxnSp>
        <p:nvCxnSpPr>
          <p:cNvPr id="5" name="Прямая соединительная линия 4"/>
          <p:cNvCxnSpPr/>
          <p:nvPr/>
        </p:nvCxnSpPr>
        <p:spPr>
          <a:xfrm>
            <a:off x="5941524" y="1807538"/>
            <a:ext cx="0" cy="694306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1" name="Прямоугольник 60"/>
          <p:cNvSpPr/>
          <p:nvPr/>
        </p:nvSpPr>
        <p:spPr>
          <a:xfrm>
            <a:off x="4056239" y="2263540"/>
            <a:ext cx="1562676" cy="918162"/>
          </a:xfrm>
          <a:prstGeom prst="rect">
            <a:avLst/>
          </a:prstGeom>
          <a:solidFill>
            <a:srgbClr val="CCFFCC">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r>
              <a:rPr lang="ru-RU" dirty="0">
                <a:solidFill>
                  <a:prstClr val="black"/>
                </a:solidFill>
                <a:latin typeface="Times New Roman" panose="02020603050405020304" pitchFamily="18" charset="0"/>
                <a:cs typeface="Times New Roman" panose="02020603050405020304" pitchFamily="18" charset="0"/>
              </a:rPr>
              <a:t>Л</a:t>
            </a:r>
            <a:r>
              <a:rPr lang="ru-RU" dirty="0" smtClean="0">
                <a:solidFill>
                  <a:prstClr val="black"/>
                </a:solidFill>
                <a:latin typeface="Times New Roman" panose="02020603050405020304" pitchFamily="18" charset="0"/>
                <a:cs typeface="Times New Roman" panose="02020603050405020304" pitchFamily="18" charset="0"/>
              </a:rPr>
              <a:t>ицевой счет</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Прямоугольник 64"/>
          <p:cNvSpPr/>
          <p:nvPr/>
        </p:nvSpPr>
        <p:spPr>
          <a:xfrm>
            <a:off x="7453425" y="7149606"/>
            <a:ext cx="1520457" cy="1061075"/>
          </a:xfrm>
          <a:prstGeom prst="rect">
            <a:avLst/>
          </a:prstGeom>
          <a:solidFill>
            <a:schemeClr val="accent1">
              <a:lumMod val="20000"/>
              <a:lumOff val="8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spcBef>
                <a:spcPts val="353"/>
              </a:spcBef>
            </a:pPr>
            <a:r>
              <a:rPr lang="ru-RU" sz="1900" dirty="0">
                <a:solidFill>
                  <a:prstClr val="black"/>
                </a:solidFill>
                <a:latin typeface="Times New Roman" panose="02020603050405020304" pitchFamily="18" charset="0"/>
                <a:cs typeface="Times New Roman" panose="02020603050405020304" pitchFamily="18" charset="0"/>
              </a:rPr>
              <a:t>Раздел</a:t>
            </a:r>
          </a:p>
        </p:txBody>
      </p:sp>
      <p:sp>
        <p:nvSpPr>
          <p:cNvPr id="124" name="Прямоугольник 123"/>
          <p:cNvSpPr/>
          <p:nvPr/>
        </p:nvSpPr>
        <p:spPr>
          <a:xfrm>
            <a:off x="1339705" y="3448885"/>
            <a:ext cx="1927274" cy="91908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r>
              <a:rPr lang="ru-RU" dirty="0">
                <a:solidFill>
                  <a:prstClr val="black"/>
                </a:solidFill>
                <a:latin typeface="Times New Roman" panose="02020603050405020304" pitchFamily="18" charset="0"/>
                <a:cs typeface="Times New Roman" panose="02020603050405020304" pitchFamily="18" charset="0"/>
              </a:rPr>
              <a:t>Контракт учреждения</a:t>
            </a:r>
          </a:p>
        </p:txBody>
      </p:sp>
      <p:sp>
        <p:nvSpPr>
          <p:cNvPr id="125" name="Прямоугольник 124"/>
          <p:cNvSpPr/>
          <p:nvPr/>
        </p:nvSpPr>
        <p:spPr>
          <a:xfrm>
            <a:off x="1339703" y="4646994"/>
            <a:ext cx="1909894" cy="92193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r>
              <a:rPr lang="ru-RU" dirty="0">
                <a:solidFill>
                  <a:prstClr val="black"/>
                </a:solidFill>
                <a:latin typeface="Times New Roman" panose="02020603050405020304" pitchFamily="18" charset="0"/>
                <a:cs typeface="Times New Roman" panose="02020603050405020304" pitchFamily="18" charset="0"/>
              </a:rPr>
              <a:t>Контракт (договор)</a:t>
            </a:r>
          </a:p>
        </p:txBody>
      </p:sp>
      <p:sp>
        <p:nvSpPr>
          <p:cNvPr id="68" name="Прямоугольник 67"/>
          <p:cNvSpPr/>
          <p:nvPr/>
        </p:nvSpPr>
        <p:spPr>
          <a:xfrm>
            <a:off x="186694" y="1898369"/>
            <a:ext cx="483158" cy="6650211"/>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vert="vert270" lIns="91418" tIns="45709" rIns="91418" bIns="45709"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ЮРИДИЧЕСКОЕ ЛИЦО</a:t>
            </a:r>
          </a:p>
        </p:txBody>
      </p:sp>
      <p:cxnSp>
        <p:nvCxnSpPr>
          <p:cNvPr id="74" name="Прямая со стрелкой 73"/>
          <p:cNvCxnSpPr>
            <a:endCxn id="61" idx="1"/>
          </p:cNvCxnSpPr>
          <p:nvPr/>
        </p:nvCxnSpPr>
        <p:spPr>
          <a:xfrm>
            <a:off x="3266976" y="2722329"/>
            <a:ext cx="789260" cy="295"/>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75" name="Прямоугольник 74"/>
          <p:cNvSpPr/>
          <p:nvPr/>
        </p:nvSpPr>
        <p:spPr>
          <a:xfrm>
            <a:off x="4056239" y="3448886"/>
            <a:ext cx="1562676" cy="919086"/>
          </a:xfrm>
          <a:prstGeom prst="rect">
            <a:avLst/>
          </a:prstGeom>
          <a:solidFill>
            <a:srgbClr val="CCFFCC">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r>
              <a:rPr lang="ru-RU" dirty="0">
                <a:solidFill>
                  <a:prstClr val="black"/>
                </a:solidFill>
                <a:latin typeface="Times New Roman" panose="02020603050405020304" pitchFamily="18" charset="0"/>
                <a:cs typeface="Times New Roman" panose="02020603050405020304" pitchFamily="18" charset="0"/>
              </a:rPr>
              <a:t>Лицевой счет</a:t>
            </a:r>
          </a:p>
        </p:txBody>
      </p:sp>
      <p:cxnSp>
        <p:nvCxnSpPr>
          <p:cNvPr id="76" name="Прямая со стрелкой 75"/>
          <p:cNvCxnSpPr>
            <a:endCxn id="70" idx="1"/>
          </p:cNvCxnSpPr>
          <p:nvPr/>
        </p:nvCxnSpPr>
        <p:spPr>
          <a:xfrm flipV="1">
            <a:off x="3232223" y="6338169"/>
            <a:ext cx="824016"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79" name="Прямая со стрелкой 78"/>
          <p:cNvCxnSpPr>
            <a:endCxn id="69" idx="1"/>
          </p:cNvCxnSpPr>
          <p:nvPr/>
        </p:nvCxnSpPr>
        <p:spPr>
          <a:xfrm>
            <a:off x="3249596" y="5109385"/>
            <a:ext cx="806640" cy="0"/>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81" name="Прямая со стрелкой 80"/>
          <p:cNvCxnSpPr>
            <a:stCxn id="127" idx="3"/>
            <a:endCxn id="71" idx="1"/>
          </p:cNvCxnSpPr>
          <p:nvPr/>
        </p:nvCxnSpPr>
        <p:spPr>
          <a:xfrm flipV="1">
            <a:off x="3240907" y="7708208"/>
            <a:ext cx="815329"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0" name="Прямая со стрелкой 89"/>
          <p:cNvCxnSpPr>
            <a:endCxn id="123" idx="1"/>
          </p:cNvCxnSpPr>
          <p:nvPr/>
        </p:nvCxnSpPr>
        <p:spPr>
          <a:xfrm>
            <a:off x="658929" y="2722332"/>
            <a:ext cx="680772"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97" name="Прямая со стрелкой 96"/>
          <p:cNvCxnSpPr>
            <a:endCxn id="124" idx="1"/>
          </p:cNvCxnSpPr>
          <p:nvPr/>
        </p:nvCxnSpPr>
        <p:spPr>
          <a:xfrm>
            <a:off x="658932" y="3895789"/>
            <a:ext cx="680773" cy="12643"/>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02" name="Прямая со стрелкой 101"/>
          <p:cNvCxnSpPr>
            <a:endCxn id="125" idx="1"/>
          </p:cNvCxnSpPr>
          <p:nvPr/>
        </p:nvCxnSpPr>
        <p:spPr>
          <a:xfrm>
            <a:off x="674239" y="5107962"/>
            <a:ext cx="665466" cy="0"/>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03" name="Прямая со стрелкой 102"/>
          <p:cNvCxnSpPr>
            <a:endCxn id="126" idx="1"/>
          </p:cNvCxnSpPr>
          <p:nvPr/>
        </p:nvCxnSpPr>
        <p:spPr>
          <a:xfrm>
            <a:off x="674239" y="6338169"/>
            <a:ext cx="665466"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04" name="Прямая со стрелкой 103"/>
          <p:cNvCxnSpPr>
            <a:endCxn id="127" idx="1"/>
          </p:cNvCxnSpPr>
          <p:nvPr/>
        </p:nvCxnSpPr>
        <p:spPr>
          <a:xfrm>
            <a:off x="658929" y="7708205"/>
            <a:ext cx="689462" cy="0"/>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13" name="Прямоугольник 112"/>
          <p:cNvSpPr/>
          <p:nvPr/>
        </p:nvSpPr>
        <p:spPr>
          <a:xfrm>
            <a:off x="6054094" y="1898370"/>
            <a:ext cx="516827" cy="6650211"/>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vert="vert270" lIns="91418" tIns="45709" rIns="91418" bIns="45709"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ЮРИДИЧЕСКОЕ </a:t>
            </a:r>
            <a:r>
              <a:rPr lang="ru-RU" sz="1600" b="1" dirty="0">
                <a:solidFill>
                  <a:prstClr val="black"/>
                </a:solidFill>
                <a:latin typeface="Times New Roman" panose="02020603050405020304" pitchFamily="18" charset="0"/>
                <a:cs typeface="Times New Roman" panose="02020603050405020304" pitchFamily="18" charset="0"/>
              </a:rPr>
              <a:t>ЛИЦО – СОПРОВОЖДАЕМАЯ ОРГАНИЗАЦИЯ</a:t>
            </a:r>
            <a:endParaRPr lang="ru-RU" sz="1600" b="1" dirty="0">
              <a:solidFill>
                <a:prstClr val="black"/>
              </a:solidFill>
              <a:latin typeface="Times New Roman" panose="02020603050405020304" pitchFamily="18" charset="0"/>
              <a:cs typeface="Times New Roman" panose="02020603050405020304" pitchFamily="18" charset="0"/>
            </a:endParaRPr>
          </a:p>
        </p:txBody>
      </p:sp>
      <p:cxnSp>
        <p:nvCxnSpPr>
          <p:cNvPr id="116" name="Прямая со стрелкой 115"/>
          <p:cNvCxnSpPr>
            <a:stCxn id="113" idx="3"/>
            <a:endCxn id="77" idx="1"/>
          </p:cNvCxnSpPr>
          <p:nvPr/>
        </p:nvCxnSpPr>
        <p:spPr>
          <a:xfrm>
            <a:off x="6570921" y="5223473"/>
            <a:ext cx="266630" cy="2470"/>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20" name="Прямая со стрелкой 119"/>
          <p:cNvCxnSpPr>
            <a:stCxn id="65" idx="3"/>
            <a:endCxn id="101" idx="1"/>
          </p:cNvCxnSpPr>
          <p:nvPr/>
        </p:nvCxnSpPr>
        <p:spPr>
          <a:xfrm>
            <a:off x="8973882" y="7680140"/>
            <a:ext cx="784196" cy="21666"/>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28" name="Прямая со стрелкой 127"/>
          <p:cNvCxnSpPr>
            <a:stCxn id="92" idx="3"/>
            <a:endCxn id="98" idx="1"/>
          </p:cNvCxnSpPr>
          <p:nvPr/>
        </p:nvCxnSpPr>
        <p:spPr>
          <a:xfrm flipV="1">
            <a:off x="8973881" y="3837437"/>
            <a:ext cx="749439"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29" name="Прямая со стрелкой 128"/>
          <p:cNvCxnSpPr>
            <a:endCxn id="100" idx="1"/>
          </p:cNvCxnSpPr>
          <p:nvPr/>
        </p:nvCxnSpPr>
        <p:spPr>
          <a:xfrm>
            <a:off x="8973881" y="6322780"/>
            <a:ext cx="766817" cy="1"/>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0" name="Прямая со стрелкой 129"/>
          <p:cNvCxnSpPr>
            <a:stCxn id="91" idx="3"/>
            <a:endCxn id="99" idx="1"/>
          </p:cNvCxnSpPr>
          <p:nvPr/>
        </p:nvCxnSpPr>
        <p:spPr>
          <a:xfrm>
            <a:off x="8973878" y="5012028"/>
            <a:ext cx="749438" cy="0"/>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cxnSp>
        <p:nvCxnSpPr>
          <p:cNvPr id="131" name="Прямая со стрелкой 130"/>
          <p:cNvCxnSpPr>
            <a:stCxn id="93" idx="3"/>
            <a:endCxn id="96" idx="1"/>
          </p:cNvCxnSpPr>
          <p:nvPr/>
        </p:nvCxnSpPr>
        <p:spPr>
          <a:xfrm>
            <a:off x="8973878" y="2642013"/>
            <a:ext cx="749438" cy="0"/>
          </a:xfrm>
          <a:prstGeom prst="straightConnector1">
            <a:avLst/>
          </a:prstGeom>
          <a:ln>
            <a:solidFill>
              <a:schemeClr val="accent5">
                <a:lumMod val="50000"/>
              </a:schemeClr>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69" name="Прямоугольник 68"/>
          <p:cNvSpPr/>
          <p:nvPr/>
        </p:nvSpPr>
        <p:spPr>
          <a:xfrm>
            <a:off x="4056239" y="4649842"/>
            <a:ext cx="1562676" cy="919086"/>
          </a:xfrm>
          <a:prstGeom prst="rect">
            <a:avLst/>
          </a:prstGeom>
          <a:solidFill>
            <a:srgbClr val="CCFFCC">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r>
              <a:rPr lang="ru-RU" dirty="0">
                <a:solidFill>
                  <a:prstClr val="black"/>
                </a:solidFill>
                <a:latin typeface="Times New Roman" panose="02020603050405020304" pitchFamily="18" charset="0"/>
                <a:cs typeface="Times New Roman" panose="02020603050405020304" pitchFamily="18" charset="0"/>
              </a:rPr>
              <a:t>Лицевой счет</a:t>
            </a:r>
          </a:p>
        </p:txBody>
      </p:sp>
      <p:sp>
        <p:nvSpPr>
          <p:cNvPr id="70" name="Прямоугольник 69"/>
          <p:cNvSpPr/>
          <p:nvPr/>
        </p:nvSpPr>
        <p:spPr>
          <a:xfrm>
            <a:off x="4056239" y="5807975"/>
            <a:ext cx="1562676" cy="1060387"/>
          </a:xfrm>
          <a:prstGeom prst="rect">
            <a:avLst/>
          </a:prstGeom>
          <a:solidFill>
            <a:srgbClr val="CCFFCC">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r>
              <a:rPr lang="ru-RU" dirty="0">
                <a:solidFill>
                  <a:prstClr val="black"/>
                </a:solidFill>
                <a:latin typeface="Times New Roman" panose="02020603050405020304" pitchFamily="18" charset="0"/>
                <a:cs typeface="Times New Roman" panose="02020603050405020304" pitchFamily="18" charset="0"/>
              </a:rPr>
              <a:t>Лицевой счет</a:t>
            </a:r>
          </a:p>
        </p:txBody>
      </p:sp>
      <p:sp>
        <p:nvSpPr>
          <p:cNvPr id="71" name="Прямоугольник 70"/>
          <p:cNvSpPr/>
          <p:nvPr/>
        </p:nvSpPr>
        <p:spPr>
          <a:xfrm>
            <a:off x="4056239" y="7177671"/>
            <a:ext cx="1562676" cy="1061075"/>
          </a:xfrm>
          <a:prstGeom prst="rect">
            <a:avLst/>
          </a:prstGeom>
          <a:solidFill>
            <a:srgbClr val="CCFFCC">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r>
              <a:rPr lang="ru-RU" dirty="0">
                <a:solidFill>
                  <a:prstClr val="black"/>
                </a:solidFill>
                <a:latin typeface="Times New Roman" panose="02020603050405020304" pitchFamily="18" charset="0"/>
                <a:cs typeface="Times New Roman" panose="02020603050405020304" pitchFamily="18" charset="0"/>
              </a:rPr>
              <a:t>Лицевой счет</a:t>
            </a:r>
          </a:p>
        </p:txBody>
      </p:sp>
      <p:sp>
        <p:nvSpPr>
          <p:cNvPr id="89" name="Прямоугольник 88"/>
          <p:cNvSpPr/>
          <p:nvPr/>
        </p:nvSpPr>
        <p:spPr>
          <a:xfrm>
            <a:off x="7453422" y="5792587"/>
            <a:ext cx="1520456" cy="1060387"/>
          </a:xfrm>
          <a:prstGeom prst="rect">
            <a:avLst/>
          </a:prstGeom>
          <a:solidFill>
            <a:schemeClr val="accent1">
              <a:lumMod val="20000"/>
              <a:lumOff val="8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spcBef>
                <a:spcPts val="353"/>
              </a:spcBef>
            </a:pPr>
            <a:r>
              <a:rPr lang="ru-RU" sz="1900" dirty="0">
                <a:solidFill>
                  <a:prstClr val="black"/>
                </a:solidFill>
                <a:latin typeface="Times New Roman" panose="02020603050405020304" pitchFamily="18" charset="0"/>
                <a:cs typeface="Times New Roman" panose="02020603050405020304" pitchFamily="18" charset="0"/>
              </a:rPr>
              <a:t>Раздел</a:t>
            </a:r>
          </a:p>
        </p:txBody>
      </p:sp>
      <p:sp>
        <p:nvSpPr>
          <p:cNvPr id="91" name="Прямоугольник 90"/>
          <p:cNvSpPr/>
          <p:nvPr/>
        </p:nvSpPr>
        <p:spPr>
          <a:xfrm>
            <a:off x="7453422" y="4551060"/>
            <a:ext cx="1520456" cy="921936"/>
          </a:xfrm>
          <a:prstGeom prst="rect">
            <a:avLst/>
          </a:prstGeom>
          <a:solidFill>
            <a:schemeClr val="accent1">
              <a:lumMod val="20000"/>
              <a:lumOff val="8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spcBef>
                <a:spcPts val="353"/>
              </a:spcBef>
            </a:pPr>
            <a:r>
              <a:rPr lang="ru-RU" sz="1900" dirty="0">
                <a:solidFill>
                  <a:prstClr val="black"/>
                </a:solidFill>
                <a:latin typeface="Times New Roman" panose="02020603050405020304" pitchFamily="18" charset="0"/>
                <a:cs typeface="Times New Roman" panose="02020603050405020304" pitchFamily="18" charset="0"/>
              </a:rPr>
              <a:t>Раздел</a:t>
            </a:r>
          </a:p>
        </p:txBody>
      </p:sp>
      <p:sp>
        <p:nvSpPr>
          <p:cNvPr id="92" name="Прямоугольник 91"/>
          <p:cNvSpPr/>
          <p:nvPr/>
        </p:nvSpPr>
        <p:spPr>
          <a:xfrm>
            <a:off x="7453422" y="3377891"/>
            <a:ext cx="1520456" cy="919086"/>
          </a:xfrm>
          <a:prstGeom prst="rect">
            <a:avLst/>
          </a:prstGeom>
          <a:solidFill>
            <a:schemeClr val="accent1">
              <a:lumMod val="20000"/>
              <a:lumOff val="8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spcBef>
                <a:spcPts val="353"/>
              </a:spcBef>
            </a:pPr>
            <a:r>
              <a:rPr lang="ru-RU" sz="1900" dirty="0">
                <a:solidFill>
                  <a:prstClr val="black"/>
                </a:solidFill>
                <a:latin typeface="Times New Roman" panose="02020603050405020304" pitchFamily="18" charset="0"/>
                <a:cs typeface="Times New Roman" panose="02020603050405020304" pitchFamily="18" charset="0"/>
              </a:rPr>
              <a:t>Раздел</a:t>
            </a:r>
          </a:p>
        </p:txBody>
      </p:sp>
      <p:sp>
        <p:nvSpPr>
          <p:cNvPr id="93" name="Прямоугольник 92"/>
          <p:cNvSpPr/>
          <p:nvPr/>
        </p:nvSpPr>
        <p:spPr>
          <a:xfrm>
            <a:off x="7453422" y="2182642"/>
            <a:ext cx="1520456" cy="918742"/>
          </a:xfrm>
          <a:prstGeom prst="rect">
            <a:avLst/>
          </a:prstGeom>
          <a:solidFill>
            <a:schemeClr val="accent1">
              <a:lumMod val="20000"/>
              <a:lumOff val="8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rtlCol="0" anchor="ctr"/>
          <a:lstStyle/>
          <a:p>
            <a:pPr algn="ctr">
              <a:spcBef>
                <a:spcPts val="353"/>
              </a:spcBef>
            </a:pPr>
            <a:r>
              <a:rPr lang="ru-RU" sz="1900" dirty="0">
                <a:solidFill>
                  <a:prstClr val="black"/>
                </a:solidFill>
                <a:latin typeface="Times New Roman" panose="02020603050405020304" pitchFamily="18" charset="0"/>
                <a:cs typeface="Times New Roman" panose="02020603050405020304" pitchFamily="18" charset="0"/>
              </a:rPr>
              <a:t>Раздел</a:t>
            </a:r>
          </a:p>
        </p:txBody>
      </p:sp>
      <p:sp>
        <p:nvSpPr>
          <p:cNvPr id="96" name="Прямоугольник 95"/>
          <p:cNvSpPr/>
          <p:nvPr/>
        </p:nvSpPr>
        <p:spPr>
          <a:xfrm>
            <a:off x="9723316" y="2182642"/>
            <a:ext cx="1927275" cy="91874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spcBef>
                <a:spcPts val="353"/>
              </a:spcBef>
            </a:pPr>
            <a:r>
              <a:rPr lang="ru-RU" dirty="0">
                <a:solidFill>
                  <a:prstClr val="black"/>
                </a:solidFill>
                <a:latin typeface="Times New Roman" panose="02020603050405020304" pitchFamily="18" charset="0"/>
                <a:cs typeface="Times New Roman" panose="02020603050405020304" pitchFamily="18" charset="0"/>
              </a:rPr>
              <a:t>Государственный контрак</a:t>
            </a:r>
            <a:r>
              <a:rPr lang="ru-RU" sz="1900" dirty="0">
                <a:solidFill>
                  <a:prstClr val="black"/>
                </a:solidFill>
                <a:latin typeface="Times New Roman" panose="02020603050405020304" pitchFamily="18" charset="0"/>
                <a:cs typeface="Times New Roman" panose="02020603050405020304" pitchFamily="18" charset="0"/>
              </a:rPr>
              <a:t>т</a:t>
            </a:r>
          </a:p>
        </p:txBody>
      </p:sp>
      <p:sp>
        <p:nvSpPr>
          <p:cNvPr id="98" name="Прямоугольник 97"/>
          <p:cNvSpPr/>
          <p:nvPr/>
        </p:nvSpPr>
        <p:spPr>
          <a:xfrm>
            <a:off x="9723320" y="3377891"/>
            <a:ext cx="1927274" cy="91908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spcBef>
                <a:spcPts val="353"/>
              </a:spcBef>
            </a:pPr>
            <a:r>
              <a:rPr lang="ru-RU" dirty="0">
                <a:solidFill>
                  <a:prstClr val="black"/>
                </a:solidFill>
                <a:latin typeface="Times New Roman" panose="02020603050405020304" pitchFamily="18" charset="0"/>
                <a:cs typeface="Times New Roman" panose="02020603050405020304" pitchFamily="18" charset="0"/>
              </a:rPr>
              <a:t>Контракт учреждения</a:t>
            </a:r>
          </a:p>
        </p:txBody>
      </p:sp>
      <p:sp>
        <p:nvSpPr>
          <p:cNvPr id="99" name="Прямоугольник 98"/>
          <p:cNvSpPr/>
          <p:nvPr/>
        </p:nvSpPr>
        <p:spPr>
          <a:xfrm>
            <a:off x="9723319" y="4551060"/>
            <a:ext cx="1909894" cy="92193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spcBef>
                <a:spcPts val="353"/>
              </a:spcBef>
            </a:pPr>
            <a:r>
              <a:rPr lang="ru-RU" dirty="0">
                <a:solidFill>
                  <a:prstClr val="black"/>
                </a:solidFill>
                <a:latin typeface="Times New Roman" panose="02020603050405020304" pitchFamily="18" charset="0"/>
                <a:cs typeface="Times New Roman" panose="02020603050405020304" pitchFamily="18" charset="0"/>
              </a:rPr>
              <a:t>Контракт (договор)</a:t>
            </a:r>
          </a:p>
        </p:txBody>
      </p:sp>
      <p:sp>
        <p:nvSpPr>
          <p:cNvPr id="100" name="Прямоугольник 99"/>
          <p:cNvSpPr/>
          <p:nvPr/>
        </p:nvSpPr>
        <p:spPr>
          <a:xfrm>
            <a:off x="9740695" y="5792587"/>
            <a:ext cx="1892518" cy="106038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spcBef>
                <a:spcPts val="353"/>
              </a:spcBef>
            </a:pPr>
            <a:r>
              <a:rPr lang="ru-RU" dirty="0">
                <a:solidFill>
                  <a:prstClr val="black"/>
                </a:solidFill>
                <a:latin typeface="Times New Roman" panose="02020603050405020304" pitchFamily="18" charset="0"/>
                <a:cs typeface="Times New Roman" panose="02020603050405020304" pitchFamily="18" charset="0"/>
              </a:rPr>
              <a:t>Соглашение о предоставлении субсидии</a:t>
            </a:r>
          </a:p>
        </p:txBody>
      </p:sp>
      <p:sp>
        <p:nvSpPr>
          <p:cNvPr id="101" name="Прямоугольник 100"/>
          <p:cNvSpPr/>
          <p:nvPr/>
        </p:nvSpPr>
        <p:spPr>
          <a:xfrm>
            <a:off x="9758075" y="7171273"/>
            <a:ext cx="1892516" cy="106107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18" tIns="179959" rIns="91418" bIns="45709" rtlCol="0" anchor="t"/>
          <a:lstStyle/>
          <a:p>
            <a:pPr algn="ctr">
              <a:spcBef>
                <a:spcPts val="353"/>
              </a:spcBef>
            </a:pPr>
            <a:r>
              <a:rPr lang="ru-RU" dirty="0">
                <a:solidFill>
                  <a:prstClr val="black"/>
                </a:solidFill>
                <a:latin typeface="Times New Roman" panose="02020603050405020304" pitchFamily="18" charset="0"/>
                <a:cs typeface="Times New Roman" panose="02020603050405020304" pitchFamily="18" charset="0"/>
              </a:rPr>
              <a:t>Договор купли-продажи акций</a:t>
            </a:r>
          </a:p>
        </p:txBody>
      </p:sp>
    </p:spTree>
    <p:extLst>
      <p:ext uri="{BB962C8B-B14F-4D97-AF65-F5344CB8AC3E}">
        <p14:creationId xmlns:p14="http://schemas.microsoft.com/office/powerpoint/2010/main" val="42514440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0" name="Прямая со стрелкой 131"/>
          <p:cNvCxnSpPr/>
          <p:nvPr/>
        </p:nvCxnSpPr>
        <p:spPr>
          <a:xfrm>
            <a:off x="1560546" y="5033983"/>
            <a:ext cx="0" cy="409385"/>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56" name="Заголовок 1"/>
          <p:cNvSpPr>
            <a:spLocks/>
          </p:cNvSpPr>
          <p:nvPr/>
        </p:nvSpPr>
        <p:spPr bwMode="auto">
          <a:xfrm>
            <a:off x="393408" y="144684"/>
            <a:ext cx="12227075" cy="96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18" tIns="53760" rIns="107518" bIns="53760" anchor="ctr"/>
          <a:lstStyle/>
          <a:p>
            <a:pPr algn="ctr">
              <a:lnSpc>
                <a:spcPct val="90000"/>
              </a:lnSpc>
            </a:pPr>
            <a:r>
              <a:rPr lang="ru-RU" altLang="ru-RU" sz="2000" b="1" dirty="0">
                <a:latin typeface="Times New Roman" panose="02020603050405020304" pitchFamily="18" charset="0"/>
                <a:cs typeface="Times New Roman" panose="02020603050405020304" pitchFamily="18" charset="0"/>
              </a:rPr>
              <a:t>ЦЕЛЕВАЯ МОДЕЛЬ ИНФОРМАЦИОННЫХ ПОТОКОВ ПРИ КАЗНАЧЕЙСКОМ СОПРОВОЖДЕНИИ С 1 ИЮЛЯ 2019 ГОДА</a:t>
            </a:r>
            <a:endParaRPr lang="ru-RU" altLang="ru-RU" sz="2000" b="1" dirty="0">
              <a:latin typeface="Times New Roman" panose="02020603050405020304" pitchFamily="18" charset="0"/>
              <a:cs typeface="Times New Roman" panose="02020603050405020304" pitchFamily="18" charset="0"/>
            </a:endParaRPr>
          </a:p>
        </p:txBody>
      </p:sp>
      <p:cxnSp>
        <p:nvCxnSpPr>
          <p:cNvPr id="102" name="Прямая со стрелкой 131"/>
          <p:cNvCxnSpPr>
            <a:stCxn id="205" idx="3"/>
          </p:cNvCxnSpPr>
          <p:nvPr/>
        </p:nvCxnSpPr>
        <p:spPr>
          <a:xfrm>
            <a:off x="4203321" y="2429141"/>
            <a:ext cx="1363991" cy="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274" name="Группа 273"/>
          <p:cNvGrpSpPr/>
          <p:nvPr/>
        </p:nvGrpSpPr>
        <p:grpSpPr>
          <a:xfrm>
            <a:off x="7843279" y="4134883"/>
            <a:ext cx="2108800" cy="1161119"/>
            <a:chOff x="3852171" y="1678024"/>
            <a:chExt cx="1663964" cy="1967995"/>
          </a:xfrm>
        </p:grpSpPr>
        <p:sp>
          <p:nvSpPr>
            <p:cNvPr id="275" name="Скругленный прямоугольник 274"/>
            <p:cNvSpPr/>
            <p:nvPr/>
          </p:nvSpPr>
          <p:spPr bwMode="auto">
            <a:xfrm>
              <a:off x="3852436" y="2224254"/>
              <a:ext cx="1514145" cy="1421765"/>
            </a:xfrm>
            <a:prstGeom prst="roundRect">
              <a:avLst>
                <a:gd name="adj" fmla="val 9159"/>
              </a:avLst>
            </a:prstGeom>
            <a:solidFill>
              <a:schemeClr val="accent2">
                <a:lumMod val="40000"/>
                <a:lumOff val="6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endParaRPr>
            </a:p>
          </p:txBody>
        </p:sp>
        <p:sp>
          <p:nvSpPr>
            <p:cNvPr id="276" name="Пятиугольник 275"/>
            <p:cNvSpPr/>
            <p:nvPr/>
          </p:nvSpPr>
          <p:spPr bwMode="auto">
            <a:xfrm>
              <a:off x="3852171" y="1678024"/>
              <a:ext cx="1663964" cy="644475"/>
            </a:xfrm>
            <a:prstGeom prst="homePlate">
              <a:avLst/>
            </a:prstGeom>
            <a:solidFill>
              <a:schemeClr val="accent2">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600" b="1" dirty="0">
                  <a:solidFill>
                    <a:prstClr val="white"/>
                  </a:solidFill>
                  <a:latin typeface="Arial" panose="020B0604020202020204" pitchFamily="34" charset="0"/>
                  <a:cs typeface="Arial" panose="020B0604020202020204" pitchFamily="34" charset="0"/>
                </a:rPr>
                <a:t> </a:t>
              </a:r>
              <a:r>
                <a:rPr lang="ru-RU" b="1" dirty="0" err="1">
                  <a:solidFill>
                    <a:schemeClr val="tx1"/>
                  </a:solidFill>
                  <a:latin typeface="Times New Roman" panose="02020603050405020304" pitchFamily="18" charset="0"/>
                  <a:cs typeface="Times New Roman" panose="02020603050405020304" pitchFamily="18" charset="0"/>
                </a:rPr>
                <a:t>ПУиО</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277" name="Прямоугольник 198"/>
            <p:cNvSpPr>
              <a:spLocks noChangeArrowheads="1"/>
            </p:cNvSpPr>
            <p:nvPr/>
          </p:nvSpPr>
          <p:spPr bwMode="auto">
            <a:xfrm>
              <a:off x="4111283" y="2498416"/>
              <a:ext cx="1305680" cy="78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ru-RU" sz="1200" b="1" dirty="0">
                  <a:solidFill>
                    <a:srgbClr val="404040"/>
                  </a:solidFill>
                  <a:latin typeface="Arial" charset="0"/>
                </a:rPr>
                <a:t>Отражение операций в учете</a:t>
              </a:r>
            </a:p>
          </p:txBody>
        </p:sp>
        <p:pic>
          <p:nvPicPr>
            <p:cNvPr id="278" name="Picture 10" descr="analytics, diagram, graph, report, statistics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3194" y="2663283"/>
              <a:ext cx="340431" cy="63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 name="Прямоугольный треугольник 278"/>
            <p:cNvSpPr/>
            <p:nvPr/>
          </p:nvSpPr>
          <p:spPr bwMode="auto">
            <a:xfrm rot="10800000">
              <a:off x="3852171" y="2106599"/>
              <a:ext cx="92075" cy="215900"/>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endParaRPr>
            </a:p>
          </p:txBody>
        </p:sp>
      </p:grpSp>
      <p:grpSp>
        <p:nvGrpSpPr>
          <p:cNvPr id="124" name="Группа 123"/>
          <p:cNvGrpSpPr/>
          <p:nvPr/>
        </p:nvGrpSpPr>
        <p:grpSpPr>
          <a:xfrm>
            <a:off x="10697085" y="5374277"/>
            <a:ext cx="2051924" cy="1373974"/>
            <a:chOff x="6461725" y="2999637"/>
            <a:chExt cx="1954213" cy="722892"/>
          </a:xfrm>
        </p:grpSpPr>
        <p:grpSp>
          <p:nvGrpSpPr>
            <p:cNvPr id="125" name="Группа 176"/>
            <p:cNvGrpSpPr>
              <a:grpSpLocks/>
            </p:cNvGrpSpPr>
            <p:nvPr/>
          </p:nvGrpSpPr>
          <p:grpSpPr bwMode="auto">
            <a:xfrm>
              <a:off x="6461725" y="2999637"/>
              <a:ext cx="1954213" cy="722892"/>
              <a:chOff x="4849091" y="4587794"/>
              <a:chExt cx="3377478" cy="814179"/>
            </a:xfrm>
          </p:grpSpPr>
          <p:sp>
            <p:nvSpPr>
              <p:cNvPr id="128" name="Скругленный прямоугольник 127"/>
              <p:cNvSpPr/>
              <p:nvPr/>
            </p:nvSpPr>
            <p:spPr>
              <a:xfrm>
                <a:off x="4996209" y="4687295"/>
                <a:ext cx="2927513" cy="714678"/>
              </a:xfrm>
              <a:prstGeom prst="roundRect">
                <a:avLst/>
              </a:prstGeom>
              <a:solidFill>
                <a:srgbClr val="FDFEF0">
                  <a:alpha val="65000"/>
                </a:srgbClr>
              </a:solidFill>
              <a:ln>
                <a:solidFill>
                  <a:srgbClr val="CFE97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29" name="Прямоугольный треугольник 128"/>
              <p:cNvSpPr/>
              <p:nvPr/>
            </p:nvSpPr>
            <p:spPr>
              <a:xfrm rot="10800000">
                <a:off x="4850874" y="4786793"/>
                <a:ext cx="145336" cy="25378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30" name="Пятиугольник 129"/>
              <p:cNvSpPr/>
              <p:nvPr/>
            </p:nvSpPr>
            <p:spPr>
              <a:xfrm>
                <a:off x="4849091" y="4587794"/>
                <a:ext cx="3377478" cy="199001"/>
              </a:xfrm>
              <a:prstGeom prst="homePlate">
                <a:avLst/>
              </a:prstGeom>
              <a:solidFill>
                <a:schemeClr val="accent4">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a:solidFill>
                      <a:schemeClr val="tx1"/>
                    </a:solidFill>
                    <a:latin typeface="Times New Roman" panose="02020603050405020304" pitchFamily="18" charset="0"/>
                    <a:cs typeface="Times New Roman" panose="02020603050405020304" pitchFamily="18" charset="0"/>
                  </a:rPr>
                  <a:t>Кредитные организации</a:t>
                </a:r>
              </a:p>
            </p:txBody>
          </p:sp>
        </p:grpSp>
        <p:pic>
          <p:nvPicPr>
            <p:cNvPr id="126" name="Picture 8" descr="business, document, dollar, file, finance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4638" y="3313414"/>
              <a:ext cx="415014" cy="28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Прямоугольник 152"/>
            <p:cNvSpPr>
              <a:spLocks noChangeArrowheads="1"/>
            </p:cNvSpPr>
            <p:nvPr/>
          </p:nvSpPr>
          <p:spPr bwMode="auto">
            <a:xfrm>
              <a:off x="6948677" y="3310820"/>
              <a:ext cx="1214438" cy="34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ru-RU" sz="1200" b="1" dirty="0">
                  <a:solidFill>
                    <a:srgbClr val="404040"/>
                  </a:solidFill>
                  <a:latin typeface="Arial" charset="0"/>
                </a:rPr>
                <a:t>Обработка документов ФК</a:t>
              </a:r>
            </a:p>
          </p:txBody>
        </p:sp>
      </p:grpSp>
      <p:grpSp>
        <p:nvGrpSpPr>
          <p:cNvPr id="141" name="Группа 140"/>
          <p:cNvGrpSpPr/>
          <p:nvPr/>
        </p:nvGrpSpPr>
        <p:grpSpPr>
          <a:xfrm>
            <a:off x="7781163" y="5374276"/>
            <a:ext cx="2181550" cy="1366511"/>
            <a:chOff x="1915065" y="4671619"/>
            <a:chExt cx="1895634" cy="961927"/>
          </a:xfrm>
        </p:grpSpPr>
        <p:grpSp>
          <p:nvGrpSpPr>
            <p:cNvPr id="142" name="Группа 176"/>
            <p:cNvGrpSpPr>
              <a:grpSpLocks/>
            </p:cNvGrpSpPr>
            <p:nvPr/>
          </p:nvGrpSpPr>
          <p:grpSpPr bwMode="auto">
            <a:xfrm>
              <a:off x="1915065" y="4671619"/>
              <a:ext cx="1895634" cy="961927"/>
              <a:chOff x="4834333" y="4521686"/>
              <a:chExt cx="3276236" cy="1083403"/>
            </a:xfrm>
          </p:grpSpPr>
          <p:sp>
            <p:nvSpPr>
              <p:cNvPr id="153" name="Прямоугольный треугольник 152"/>
              <p:cNvSpPr/>
              <p:nvPr/>
            </p:nvSpPr>
            <p:spPr>
              <a:xfrm rot="10800000">
                <a:off x="4834335" y="4787071"/>
                <a:ext cx="186571" cy="184161"/>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59" name="Скругленный прямоугольник 158"/>
              <p:cNvSpPr/>
              <p:nvPr/>
            </p:nvSpPr>
            <p:spPr>
              <a:xfrm>
                <a:off x="4996210" y="4629367"/>
                <a:ext cx="2813751" cy="975722"/>
              </a:xfrm>
              <a:prstGeom prst="roundRect">
                <a:avLst>
                  <a:gd name="adj" fmla="val 6930"/>
                </a:avLst>
              </a:prstGeom>
              <a:solidFill>
                <a:srgbClr val="FDFEF0">
                  <a:alpha val="65000"/>
                </a:srgbClr>
              </a:solidFill>
              <a:ln>
                <a:solidFill>
                  <a:srgbClr val="CFE97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66" name="Пятиугольник 165"/>
              <p:cNvSpPr/>
              <p:nvPr/>
            </p:nvSpPr>
            <p:spPr>
              <a:xfrm>
                <a:off x="4834333" y="4521686"/>
                <a:ext cx="3276236" cy="266252"/>
              </a:xfrm>
              <a:prstGeom prst="homePlate">
                <a:avLst/>
              </a:prstGeom>
              <a:solidFill>
                <a:schemeClr val="accent4">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Times New Roman" panose="02020603050405020304" pitchFamily="18" charset="0"/>
                    <a:cs typeface="Times New Roman" panose="02020603050405020304" pitchFamily="18" charset="0"/>
                  </a:rPr>
                  <a:t>ПУДС</a:t>
                </a:r>
              </a:p>
            </p:txBody>
          </p:sp>
        </p:grpSp>
        <p:pic>
          <p:nvPicPr>
            <p:cNvPr id="143" name="Picture 8" descr="business, document, dollar, file, financ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4945" y="5065074"/>
              <a:ext cx="387013" cy="398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 name="Прямоугольник 152"/>
            <p:cNvSpPr>
              <a:spLocks noChangeArrowheads="1"/>
            </p:cNvSpPr>
            <p:nvPr/>
          </p:nvSpPr>
          <p:spPr bwMode="auto">
            <a:xfrm>
              <a:off x="2501643" y="5061163"/>
              <a:ext cx="1020142" cy="32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Управление платежами</a:t>
              </a:r>
            </a:p>
          </p:txBody>
        </p:sp>
      </p:grpSp>
      <p:sp>
        <p:nvSpPr>
          <p:cNvPr id="225" name="Прямоугольник 152"/>
          <p:cNvSpPr>
            <a:spLocks noChangeArrowheads="1"/>
          </p:cNvSpPr>
          <p:nvPr/>
        </p:nvSpPr>
        <p:spPr bwMode="auto">
          <a:xfrm>
            <a:off x="4147650" y="2399603"/>
            <a:ext cx="1502869" cy="954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Интеграция в рамках резервирования л/с, открытия л/с /раздела на л/с </a:t>
            </a:r>
          </a:p>
        </p:txBody>
      </p:sp>
      <p:cxnSp>
        <p:nvCxnSpPr>
          <p:cNvPr id="226" name="Прямая со стрелкой 131"/>
          <p:cNvCxnSpPr/>
          <p:nvPr/>
        </p:nvCxnSpPr>
        <p:spPr>
          <a:xfrm flipH="1">
            <a:off x="4211423" y="2097242"/>
            <a:ext cx="1374221" cy="11276"/>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29" name="Прямая со стрелкой 131"/>
          <p:cNvCxnSpPr/>
          <p:nvPr/>
        </p:nvCxnSpPr>
        <p:spPr>
          <a:xfrm>
            <a:off x="6311712" y="2794551"/>
            <a:ext cx="0" cy="747468"/>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30" name="Прямоугольник 152"/>
          <p:cNvSpPr>
            <a:spLocks noChangeArrowheads="1"/>
          </p:cNvSpPr>
          <p:nvPr/>
        </p:nvSpPr>
        <p:spPr bwMode="auto">
          <a:xfrm>
            <a:off x="6311715" y="2732904"/>
            <a:ext cx="1156945" cy="44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Справочная информация</a:t>
            </a:r>
          </a:p>
        </p:txBody>
      </p:sp>
      <p:sp>
        <p:nvSpPr>
          <p:cNvPr id="244" name="Прямоугольник 152"/>
          <p:cNvSpPr>
            <a:spLocks noChangeArrowheads="1"/>
          </p:cNvSpPr>
          <p:nvPr/>
        </p:nvSpPr>
        <p:spPr bwMode="auto">
          <a:xfrm>
            <a:off x="6628519" y="5785815"/>
            <a:ext cx="1259421" cy="954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Платежные поручения по счету 40501 с 1 в 14 – разряде для  </a:t>
            </a:r>
            <a:r>
              <a:rPr lang="ru-RU" altLang="ru-RU" sz="1100" b="1" dirty="0">
                <a:solidFill>
                  <a:srgbClr val="FF0000"/>
                </a:solidFill>
                <a:latin typeface="Arial" charset="0"/>
              </a:rPr>
              <a:t>51 </a:t>
            </a:r>
            <a:r>
              <a:rPr lang="ru-RU" altLang="ru-RU" sz="1100" b="1" dirty="0">
                <a:solidFill>
                  <a:srgbClr val="FF0000"/>
                </a:solidFill>
                <a:latin typeface="Arial" charset="0"/>
              </a:rPr>
              <a:t>л/с</a:t>
            </a:r>
          </a:p>
        </p:txBody>
      </p:sp>
      <p:cxnSp>
        <p:nvCxnSpPr>
          <p:cNvPr id="245" name="Прямая со стрелкой 131"/>
          <p:cNvCxnSpPr/>
          <p:nvPr/>
        </p:nvCxnSpPr>
        <p:spPr>
          <a:xfrm flipV="1">
            <a:off x="6628522" y="6708998"/>
            <a:ext cx="1269029" cy="11974"/>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84" name="Прямая со стрелкой 131"/>
          <p:cNvCxnSpPr/>
          <p:nvPr/>
        </p:nvCxnSpPr>
        <p:spPr>
          <a:xfrm>
            <a:off x="6618426" y="4515120"/>
            <a:ext cx="1225188" cy="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85" name="Прямоугольник 152"/>
          <p:cNvSpPr>
            <a:spLocks noChangeArrowheads="1"/>
          </p:cNvSpPr>
          <p:nvPr/>
        </p:nvSpPr>
        <p:spPr bwMode="auto">
          <a:xfrm>
            <a:off x="6506945" y="3978014"/>
            <a:ext cx="1394679"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Данные для формирования проводок</a:t>
            </a:r>
          </a:p>
        </p:txBody>
      </p:sp>
      <p:cxnSp>
        <p:nvCxnSpPr>
          <p:cNvPr id="286" name="Прямая со стрелкой 131"/>
          <p:cNvCxnSpPr/>
          <p:nvPr/>
        </p:nvCxnSpPr>
        <p:spPr>
          <a:xfrm flipV="1">
            <a:off x="9774670" y="6709000"/>
            <a:ext cx="1058656" cy="1"/>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87" name="Прямоугольник 152"/>
          <p:cNvSpPr>
            <a:spLocks noChangeArrowheads="1"/>
          </p:cNvSpPr>
          <p:nvPr/>
        </p:nvSpPr>
        <p:spPr bwMode="auto">
          <a:xfrm>
            <a:off x="9573243" y="6094199"/>
            <a:ext cx="1378292"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Реестр направленных платежей</a:t>
            </a:r>
          </a:p>
        </p:txBody>
      </p:sp>
      <p:cxnSp>
        <p:nvCxnSpPr>
          <p:cNvPr id="288" name="Прямая со стрелкой 131"/>
          <p:cNvCxnSpPr/>
          <p:nvPr/>
        </p:nvCxnSpPr>
        <p:spPr>
          <a:xfrm flipH="1">
            <a:off x="9762543" y="5873041"/>
            <a:ext cx="1041270" cy="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89" name="Прямоугольник 152"/>
          <p:cNvSpPr>
            <a:spLocks noChangeArrowheads="1"/>
          </p:cNvSpPr>
          <p:nvPr/>
        </p:nvSpPr>
        <p:spPr bwMode="auto">
          <a:xfrm>
            <a:off x="9573242" y="5598208"/>
            <a:ext cx="1275160" cy="277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Выписки</a:t>
            </a:r>
          </a:p>
        </p:txBody>
      </p:sp>
      <p:cxnSp>
        <p:nvCxnSpPr>
          <p:cNvPr id="290" name="Прямая со стрелкой 131"/>
          <p:cNvCxnSpPr/>
          <p:nvPr/>
        </p:nvCxnSpPr>
        <p:spPr>
          <a:xfrm flipH="1">
            <a:off x="6618429" y="5798092"/>
            <a:ext cx="1269514" cy="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91" name="Прямоугольник 152"/>
          <p:cNvSpPr>
            <a:spLocks noChangeArrowheads="1"/>
          </p:cNvSpPr>
          <p:nvPr/>
        </p:nvSpPr>
        <p:spPr bwMode="auto">
          <a:xfrm>
            <a:off x="6575635" y="5460007"/>
            <a:ext cx="1275160" cy="277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Выписки</a:t>
            </a:r>
          </a:p>
        </p:txBody>
      </p:sp>
      <p:cxnSp>
        <p:nvCxnSpPr>
          <p:cNvPr id="296" name="Прямая со стрелкой 131"/>
          <p:cNvCxnSpPr/>
          <p:nvPr/>
        </p:nvCxnSpPr>
        <p:spPr>
          <a:xfrm flipH="1">
            <a:off x="6611103" y="5107178"/>
            <a:ext cx="1232511" cy="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97" name="Прямоугольник 152"/>
          <p:cNvSpPr>
            <a:spLocks noChangeArrowheads="1"/>
          </p:cNvSpPr>
          <p:nvPr/>
        </p:nvSpPr>
        <p:spPr bwMode="auto">
          <a:xfrm>
            <a:off x="6611106" y="4660040"/>
            <a:ext cx="1277847" cy="44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Информация о проводках</a:t>
            </a:r>
          </a:p>
        </p:txBody>
      </p:sp>
      <p:grpSp>
        <p:nvGrpSpPr>
          <p:cNvPr id="23" name="Группа 22"/>
          <p:cNvGrpSpPr/>
          <p:nvPr/>
        </p:nvGrpSpPr>
        <p:grpSpPr>
          <a:xfrm>
            <a:off x="5478967" y="1463072"/>
            <a:ext cx="2435629" cy="1322840"/>
            <a:chOff x="4789619" y="1061236"/>
            <a:chExt cx="2319649" cy="870900"/>
          </a:xfrm>
        </p:grpSpPr>
        <p:grpSp>
          <p:nvGrpSpPr>
            <p:cNvPr id="132" name="Группа 8"/>
            <p:cNvGrpSpPr>
              <a:grpSpLocks/>
            </p:cNvGrpSpPr>
            <p:nvPr/>
          </p:nvGrpSpPr>
          <p:grpSpPr bwMode="auto">
            <a:xfrm>
              <a:off x="4789619" y="1061236"/>
              <a:ext cx="2319649" cy="870900"/>
              <a:chOff x="2884192" y="4227576"/>
              <a:chExt cx="2319748" cy="871361"/>
            </a:xfrm>
          </p:grpSpPr>
          <p:grpSp>
            <p:nvGrpSpPr>
              <p:cNvPr id="136" name="Группа 6"/>
              <p:cNvGrpSpPr>
                <a:grpSpLocks/>
              </p:cNvGrpSpPr>
              <p:nvPr/>
            </p:nvGrpSpPr>
            <p:grpSpPr bwMode="auto">
              <a:xfrm>
                <a:off x="2884192" y="4227576"/>
                <a:ext cx="2319748" cy="871361"/>
                <a:chOff x="5275972" y="4656873"/>
                <a:chExt cx="4292375" cy="969696"/>
              </a:xfrm>
            </p:grpSpPr>
            <p:sp>
              <p:nvSpPr>
                <p:cNvPr id="138" name="Прямоугольный треугольник 137"/>
                <p:cNvSpPr/>
                <p:nvPr/>
              </p:nvSpPr>
              <p:spPr>
                <a:xfrm rot="10800000">
                  <a:off x="5275972" y="4905207"/>
                  <a:ext cx="188004" cy="25119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39" name="Скругленный прямоугольник 138"/>
                <p:cNvSpPr/>
                <p:nvPr/>
              </p:nvSpPr>
              <p:spPr>
                <a:xfrm>
                  <a:off x="5431663" y="4811090"/>
                  <a:ext cx="3813238" cy="815479"/>
                </a:xfrm>
                <a:prstGeom prst="roundRect">
                  <a:avLst>
                    <a:gd name="adj" fmla="val 4604"/>
                  </a:avLst>
                </a:prstGeom>
                <a:solidFill>
                  <a:schemeClr val="accent4">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40" name="Пятиугольник 139"/>
                <p:cNvSpPr/>
                <p:nvPr/>
              </p:nvSpPr>
              <p:spPr>
                <a:xfrm>
                  <a:off x="5275972" y="4656873"/>
                  <a:ext cx="4292375" cy="269546"/>
                </a:xfrm>
                <a:prstGeom prst="homePlate">
                  <a:avLst/>
                </a:prstGeom>
                <a:solidFill>
                  <a:schemeClr val="accent2">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Times New Roman" panose="02020603050405020304" pitchFamily="18" charset="0"/>
                      <a:cs typeface="Times New Roman" panose="02020603050405020304" pitchFamily="18" charset="0"/>
                    </a:rPr>
                    <a:t>НСИ</a:t>
                  </a:r>
                </a:p>
              </p:txBody>
            </p:sp>
          </p:grpSp>
          <p:sp>
            <p:nvSpPr>
              <p:cNvPr id="137" name="Прямоугольник 152"/>
              <p:cNvSpPr>
                <a:spLocks noChangeArrowheads="1"/>
              </p:cNvSpPr>
              <p:nvPr/>
            </p:nvSpPr>
            <p:spPr bwMode="auto">
              <a:xfrm>
                <a:off x="3301702" y="4572468"/>
                <a:ext cx="1727437" cy="30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Книга регистрации лицевых счетов</a:t>
                </a:r>
              </a:p>
            </p:txBody>
          </p:sp>
        </p:grpSp>
        <p:sp>
          <p:nvSpPr>
            <p:cNvPr id="307" name="Овал 306"/>
            <p:cNvSpPr/>
            <p:nvPr/>
          </p:nvSpPr>
          <p:spPr bwMode="auto">
            <a:xfrm>
              <a:off x="4919362" y="1425753"/>
              <a:ext cx="378718" cy="3534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308" name="Picture 2" descr="fil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4126" y="1486169"/>
              <a:ext cx="194088" cy="23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9" name="Соединительная линия уступом 18"/>
          <p:cNvCxnSpPr>
            <a:stCxn id="205" idx="2"/>
            <a:endCxn id="199" idx="1"/>
          </p:cNvCxnSpPr>
          <p:nvPr/>
        </p:nvCxnSpPr>
        <p:spPr>
          <a:xfrm rot="16200000" flipH="1">
            <a:off x="3014734" y="3047236"/>
            <a:ext cx="759727" cy="1025329"/>
          </a:xfrm>
          <a:prstGeom prst="bentConnector2">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44" name="Прямая со стрелкой 131"/>
          <p:cNvCxnSpPr/>
          <p:nvPr/>
        </p:nvCxnSpPr>
        <p:spPr>
          <a:xfrm flipH="1" flipV="1">
            <a:off x="2390786" y="5144855"/>
            <a:ext cx="1668557" cy="11929"/>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45" name="Прямоугольник 152"/>
          <p:cNvSpPr>
            <a:spLocks noChangeArrowheads="1"/>
          </p:cNvSpPr>
          <p:nvPr/>
        </p:nvSpPr>
        <p:spPr bwMode="auto">
          <a:xfrm>
            <a:off x="2408313" y="4575929"/>
            <a:ext cx="1795004"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Информация о платежных документах</a:t>
            </a:r>
          </a:p>
        </p:txBody>
      </p:sp>
      <p:cxnSp>
        <p:nvCxnSpPr>
          <p:cNvPr id="152" name="Прямая со стрелкой 131"/>
          <p:cNvCxnSpPr/>
          <p:nvPr/>
        </p:nvCxnSpPr>
        <p:spPr>
          <a:xfrm flipH="1">
            <a:off x="2396062" y="6158297"/>
            <a:ext cx="1663283" cy="11887"/>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54" name="Прямоугольник 152"/>
          <p:cNvSpPr>
            <a:spLocks noChangeArrowheads="1"/>
          </p:cNvSpPr>
          <p:nvPr/>
        </p:nvSpPr>
        <p:spPr bwMode="auto">
          <a:xfrm>
            <a:off x="2414120" y="5589676"/>
            <a:ext cx="1789201"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Информация о платежных документах</a:t>
            </a:r>
          </a:p>
        </p:txBody>
      </p:sp>
      <p:grpSp>
        <p:nvGrpSpPr>
          <p:cNvPr id="5" name="Группа 4"/>
          <p:cNvGrpSpPr/>
          <p:nvPr/>
        </p:nvGrpSpPr>
        <p:grpSpPr>
          <a:xfrm>
            <a:off x="520995" y="3739694"/>
            <a:ext cx="2040310" cy="1478163"/>
            <a:chOff x="223863" y="3079089"/>
            <a:chExt cx="1736302" cy="1055831"/>
          </a:xfrm>
        </p:grpSpPr>
        <p:grpSp>
          <p:nvGrpSpPr>
            <p:cNvPr id="298" name="Группа 297"/>
            <p:cNvGrpSpPr>
              <a:grpSpLocks/>
            </p:cNvGrpSpPr>
            <p:nvPr/>
          </p:nvGrpSpPr>
          <p:grpSpPr bwMode="auto">
            <a:xfrm>
              <a:off x="223863" y="3079089"/>
              <a:ext cx="1736302" cy="1055831"/>
              <a:chOff x="2933699" y="4614656"/>
              <a:chExt cx="1736302" cy="1054914"/>
            </a:xfrm>
          </p:grpSpPr>
          <p:grpSp>
            <p:nvGrpSpPr>
              <p:cNvPr id="299" name="Группа 104"/>
              <p:cNvGrpSpPr>
                <a:grpSpLocks/>
              </p:cNvGrpSpPr>
              <p:nvPr/>
            </p:nvGrpSpPr>
            <p:grpSpPr bwMode="auto">
              <a:xfrm>
                <a:off x="2933699" y="4614656"/>
                <a:ext cx="1736302" cy="1054914"/>
                <a:chOff x="4854417" y="4671459"/>
                <a:chExt cx="3000315" cy="1075096"/>
              </a:xfrm>
            </p:grpSpPr>
            <p:sp>
              <p:nvSpPr>
                <p:cNvPr id="302" name="Прямоугольный треугольник 301"/>
                <p:cNvSpPr/>
                <p:nvPr/>
              </p:nvSpPr>
              <p:spPr>
                <a:xfrm rot="10800000">
                  <a:off x="4854423" y="4891519"/>
                  <a:ext cx="186537" cy="18266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303" name="Скругленный прямоугольник 302"/>
                <p:cNvSpPr/>
                <p:nvPr/>
              </p:nvSpPr>
              <p:spPr>
                <a:xfrm>
                  <a:off x="4994328" y="4816977"/>
                  <a:ext cx="2609654" cy="929578"/>
                </a:xfrm>
                <a:prstGeom prst="roundRect">
                  <a:avLst>
                    <a:gd name="adj" fmla="val 5160"/>
                  </a:avLst>
                </a:prstGeom>
                <a:solidFill>
                  <a:srgbClr val="E2FCD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304" name="Пятиугольник 303"/>
                <p:cNvSpPr/>
                <p:nvPr/>
              </p:nvSpPr>
              <p:spPr>
                <a:xfrm>
                  <a:off x="4854417" y="4671459"/>
                  <a:ext cx="3000315" cy="234608"/>
                </a:xfrm>
                <a:prstGeom prst="homePlate">
                  <a:avLst/>
                </a:prstGeom>
                <a:solidFill>
                  <a:schemeClr val="accent1">
                    <a:lumMod val="7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Times New Roman" panose="02020603050405020304" pitchFamily="18" charset="0"/>
                      <a:cs typeface="Times New Roman" panose="02020603050405020304" pitchFamily="18" charset="0"/>
                    </a:rPr>
                    <a:t>ПИАО ОК</a:t>
                  </a:r>
                </a:p>
              </p:txBody>
            </p:sp>
          </p:grpSp>
          <p:pic>
            <p:nvPicPr>
              <p:cNvPr id="300" name="Picture 8" descr="business, document, dollar, file, financ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04898" y="4892947"/>
                <a:ext cx="360627" cy="38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1" name="Прямоугольник 152"/>
              <p:cNvSpPr>
                <a:spLocks noChangeArrowheads="1"/>
              </p:cNvSpPr>
              <p:nvPr/>
            </p:nvSpPr>
            <p:spPr bwMode="auto">
              <a:xfrm>
                <a:off x="3364977" y="4875667"/>
                <a:ext cx="1227566" cy="32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Аналитическая отчетность</a:t>
                </a:r>
              </a:p>
            </p:txBody>
          </p:sp>
          <p:sp>
            <p:nvSpPr>
              <p:cNvPr id="157" name="Прямоугольник 152"/>
              <p:cNvSpPr>
                <a:spLocks noChangeArrowheads="1"/>
              </p:cNvSpPr>
              <p:nvPr/>
            </p:nvSpPr>
            <p:spPr bwMode="auto">
              <a:xfrm>
                <a:off x="3317175" y="5256187"/>
                <a:ext cx="1227566" cy="32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Дерево кооперации</a:t>
                </a:r>
              </a:p>
            </p:txBody>
          </p:sp>
        </p:grpSp>
        <p:grpSp>
          <p:nvGrpSpPr>
            <p:cNvPr id="4" name="Группа 3"/>
            <p:cNvGrpSpPr/>
            <p:nvPr/>
          </p:nvGrpSpPr>
          <p:grpSpPr>
            <a:xfrm>
              <a:off x="376971" y="3762456"/>
              <a:ext cx="378718" cy="353414"/>
              <a:chOff x="2196284" y="6152468"/>
              <a:chExt cx="378718" cy="353414"/>
            </a:xfrm>
          </p:grpSpPr>
          <p:sp>
            <p:nvSpPr>
              <p:cNvPr id="155" name="Овал 154"/>
              <p:cNvSpPr/>
              <p:nvPr/>
            </p:nvSpPr>
            <p:spPr bwMode="auto">
              <a:xfrm>
                <a:off x="2196284" y="6152468"/>
                <a:ext cx="378718" cy="3534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56" name="Picture 2" descr="fil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90028" y="6211598"/>
                <a:ext cx="194088" cy="23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61" name="Группа 160"/>
          <p:cNvGrpSpPr/>
          <p:nvPr/>
        </p:nvGrpSpPr>
        <p:grpSpPr>
          <a:xfrm>
            <a:off x="520999" y="5451377"/>
            <a:ext cx="2040306" cy="1478163"/>
            <a:chOff x="223867" y="3079089"/>
            <a:chExt cx="1736298" cy="1055831"/>
          </a:xfrm>
        </p:grpSpPr>
        <p:grpSp>
          <p:nvGrpSpPr>
            <p:cNvPr id="162" name="Группа 161"/>
            <p:cNvGrpSpPr>
              <a:grpSpLocks/>
            </p:cNvGrpSpPr>
            <p:nvPr/>
          </p:nvGrpSpPr>
          <p:grpSpPr bwMode="auto">
            <a:xfrm>
              <a:off x="223867" y="3079089"/>
              <a:ext cx="1736298" cy="1055831"/>
              <a:chOff x="2933703" y="4614656"/>
              <a:chExt cx="1736298" cy="1054914"/>
            </a:xfrm>
          </p:grpSpPr>
          <p:grpSp>
            <p:nvGrpSpPr>
              <p:cNvPr id="167" name="Группа 104"/>
              <p:cNvGrpSpPr>
                <a:grpSpLocks/>
              </p:cNvGrpSpPr>
              <p:nvPr/>
            </p:nvGrpSpPr>
            <p:grpSpPr bwMode="auto">
              <a:xfrm>
                <a:off x="2933703" y="4614656"/>
                <a:ext cx="1736298" cy="1054914"/>
                <a:chOff x="4854423" y="4671459"/>
                <a:chExt cx="3000308" cy="1075096"/>
              </a:xfrm>
            </p:grpSpPr>
            <p:sp>
              <p:nvSpPr>
                <p:cNvPr id="171" name="Прямоугольный треугольник 170"/>
                <p:cNvSpPr/>
                <p:nvPr/>
              </p:nvSpPr>
              <p:spPr>
                <a:xfrm rot="10800000">
                  <a:off x="4854423" y="4891519"/>
                  <a:ext cx="186537" cy="182661"/>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72" name="Скругленный прямоугольник 171"/>
                <p:cNvSpPr/>
                <p:nvPr/>
              </p:nvSpPr>
              <p:spPr>
                <a:xfrm>
                  <a:off x="4994328" y="4816977"/>
                  <a:ext cx="2609654" cy="929578"/>
                </a:xfrm>
                <a:prstGeom prst="roundRect">
                  <a:avLst>
                    <a:gd name="adj" fmla="val 5160"/>
                  </a:avLst>
                </a:prstGeom>
                <a:solidFill>
                  <a:srgbClr val="E2FCD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73" name="Пятиугольник 172"/>
                <p:cNvSpPr/>
                <p:nvPr/>
              </p:nvSpPr>
              <p:spPr>
                <a:xfrm>
                  <a:off x="4854423" y="4671459"/>
                  <a:ext cx="3000308" cy="234608"/>
                </a:xfrm>
                <a:prstGeom prst="homePlate">
                  <a:avLst/>
                </a:prstGeom>
                <a:solidFill>
                  <a:schemeClr val="accent1">
                    <a:lumMod val="7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Times New Roman" panose="02020603050405020304" pitchFamily="18" charset="0"/>
                      <a:cs typeface="Times New Roman" panose="02020603050405020304" pitchFamily="18" charset="0"/>
                    </a:rPr>
                    <a:t>ПИАО ЗК</a:t>
                  </a:r>
                </a:p>
              </p:txBody>
            </p:sp>
          </p:grpSp>
          <p:pic>
            <p:nvPicPr>
              <p:cNvPr id="168" name="Picture 8" descr="business, document, dollar, file, financ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04898" y="4892947"/>
                <a:ext cx="360627" cy="38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 name="Прямоугольник 152"/>
              <p:cNvSpPr>
                <a:spLocks noChangeArrowheads="1"/>
              </p:cNvSpPr>
              <p:nvPr/>
            </p:nvSpPr>
            <p:spPr bwMode="auto">
              <a:xfrm>
                <a:off x="3364977" y="4875667"/>
                <a:ext cx="1227566" cy="32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Аналитическая отчетность</a:t>
                </a:r>
              </a:p>
            </p:txBody>
          </p:sp>
          <p:sp>
            <p:nvSpPr>
              <p:cNvPr id="170" name="Прямоугольник 152"/>
              <p:cNvSpPr>
                <a:spLocks noChangeArrowheads="1"/>
              </p:cNvSpPr>
              <p:nvPr/>
            </p:nvSpPr>
            <p:spPr bwMode="auto">
              <a:xfrm>
                <a:off x="3317175" y="5256187"/>
                <a:ext cx="1227566" cy="32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Дерево кооперации</a:t>
                </a:r>
              </a:p>
            </p:txBody>
          </p:sp>
        </p:grpSp>
        <p:grpSp>
          <p:nvGrpSpPr>
            <p:cNvPr id="163" name="Группа 162"/>
            <p:cNvGrpSpPr/>
            <p:nvPr/>
          </p:nvGrpSpPr>
          <p:grpSpPr>
            <a:xfrm>
              <a:off x="376971" y="3762456"/>
              <a:ext cx="378718" cy="353414"/>
              <a:chOff x="2196284" y="6152468"/>
              <a:chExt cx="378718" cy="353414"/>
            </a:xfrm>
          </p:grpSpPr>
          <p:sp>
            <p:nvSpPr>
              <p:cNvPr id="164" name="Овал 163"/>
              <p:cNvSpPr/>
              <p:nvPr/>
            </p:nvSpPr>
            <p:spPr bwMode="auto">
              <a:xfrm>
                <a:off x="2196284" y="6152468"/>
                <a:ext cx="378718" cy="3534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65" name="Picture 2" descr="fil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90028" y="6211598"/>
                <a:ext cx="194088" cy="23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8" name="Соединительная линия уступом 7"/>
          <p:cNvCxnSpPr>
            <a:endCxn id="172" idx="2"/>
          </p:cNvCxnSpPr>
          <p:nvPr/>
        </p:nvCxnSpPr>
        <p:spPr>
          <a:xfrm rot="10800000">
            <a:off x="1503461" y="6929538"/>
            <a:ext cx="2570373" cy="1907615"/>
          </a:xfrm>
          <a:prstGeom prst="bentConnector2">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76" name="Прямоугольник 152"/>
          <p:cNvSpPr>
            <a:spLocks noChangeArrowheads="1"/>
          </p:cNvSpPr>
          <p:nvPr/>
        </p:nvSpPr>
        <p:spPr bwMode="auto">
          <a:xfrm>
            <a:off x="1462199" y="8033747"/>
            <a:ext cx="1220531" cy="785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p>
            <a:pPr algn="ctr" eaLnBrk="1" hangingPunct="1"/>
            <a:r>
              <a:rPr lang="ru-RU" altLang="ru-RU" sz="1100" b="1" dirty="0">
                <a:solidFill>
                  <a:srgbClr val="404040"/>
                </a:solidFill>
                <a:latin typeface="Arial" charset="0"/>
              </a:rPr>
              <a:t>Реестр контрактов/ документов -оснований </a:t>
            </a:r>
          </a:p>
        </p:txBody>
      </p:sp>
      <p:sp>
        <p:nvSpPr>
          <p:cNvPr id="177" name="Прямоугольник 152"/>
          <p:cNvSpPr>
            <a:spLocks noChangeArrowheads="1"/>
          </p:cNvSpPr>
          <p:nvPr/>
        </p:nvSpPr>
        <p:spPr bwMode="auto">
          <a:xfrm>
            <a:off x="2881932" y="8771981"/>
            <a:ext cx="1177409"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Информация о платежных документах</a:t>
            </a:r>
          </a:p>
        </p:txBody>
      </p:sp>
      <p:sp>
        <p:nvSpPr>
          <p:cNvPr id="15" name="Номер слайда 14"/>
          <p:cNvSpPr>
            <a:spLocks noGrp="1"/>
          </p:cNvSpPr>
          <p:nvPr>
            <p:ph type="sldNum" sz="quarter" idx="12"/>
          </p:nvPr>
        </p:nvSpPr>
        <p:spPr>
          <a:xfrm>
            <a:off x="12142381" y="9059671"/>
            <a:ext cx="606628" cy="511175"/>
          </a:xfrm>
        </p:spPr>
        <p:txBody>
          <a:bodyPr/>
          <a:lstStyle/>
          <a:p>
            <a:pPr>
              <a:defRPr/>
            </a:pPr>
            <a:fld id="{97CB92B8-06B8-4AFE-B8AB-5A5899FA4301}" type="slidenum">
              <a:rPr lang="ru-RU" altLang="ru-RU" smtClean="0"/>
              <a:pPr>
                <a:defRPr/>
              </a:pPr>
              <a:t>49</a:t>
            </a:fld>
            <a:endParaRPr lang="ru-RU" altLang="ru-RU" dirty="0"/>
          </a:p>
        </p:txBody>
      </p:sp>
      <p:grpSp>
        <p:nvGrpSpPr>
          <p:cNvPr id="13" name="Группа 12"/>
          <p:cNvGrpSpPr/>
          <p:nvPr/>
        </p:nvGrpSpPr>
        <p:grpSpPr>
          <a:xfrm>
            <a:off x="1462201" y="1489130"/>
            <a:ext cx="2908432" cy="1690910"/>
            <a:chOff x="1392568" y="1063663"/>
            <a:chExt cx="2769935" cy="1207793"/>
          </a:xfrm>
        </p:grpSpPr>
        <p:grpSp>
          <p:nvGrpSpPr>
            <p:cNvPr id="3" name="Группа 2"/>
            <p:cNvGrpSpPr/>
            <p:nvPr/>
          </p:nvGrpSpPr>
          <p:grpSpPr>
            <a:xfrm>
              <a:off x="1392568" y="1063663"/>
              <a:ext cx="2769935" cy="1207793"/>
              <a:chOff x="1941995" y="1169022"/>
              <a:chExt cx="2769935" cy="1207793"/>
            </a:xfrm>
          </p:grpSpPr>
          <p:grpSp>
            <p:nvGrpSpPr>
              <p:cNvPr id="202" name="Группа 176"/>
              <p:cNvGrpSpPr>
                <a:grpSpLocks/>
              </p:cNvGrpSpPr>
              <p:nvPr/>
            </p:nvGrpSpPr>
            <p:grpSpPr bwMode="auto">
              <a:xfrm>
                <a:off x="1941995" y="1169022"/>
                <a:ext cx="2769935" cy="1207793"/>
                <a:chOff x="4834330" y="4477229"/>
                <a:chExt cx="4787295" cy="1360318"/>
              </a:xfrm>
            </p:grpSpPr>
            <p:sp>
              <p:nvSpPr>
                <p:cNvPr id="204" name="Прямоугольный треугольник 203"/>
                <p:cNvSpPr/>
                <p:nvPr/>
              </p:nvSpPr>
              <p:spPr>
                <a:xfrm rot="10800000">
                  <a:off x="4834333" y="4728805"/>
                  <a:ext cx="217373" cy="219148"/>
                </a:xfrm>
                <a:prstGeom prst="rtTriangle">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205" name="Скругленный прямоугольник 204"/>
                <p:cNvSpPr/>
                <p:nvPr/>
              </p:nvSpPr>
              <p:spPr>
                <a:xfrm>
                  <a:off x="4996210" y="4629365"/>
                  <a:ext cx="4350019" cy="1208182"/>
                </a:xfrm>
                <a:prstGeom prst="roundRect">
                  <a:avLst>
                    <a:gd name="adj" fmla="val 6930"/>
                  </a:avLst>
                </a:prstGeom>
                <a:solidFill>
                  <a:srgbClr val="FDFE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206" name="Пятиугольник 205"/>
                <p:cNvSpPr/>
                <p:nvPr/>
              </p:nvSpPr>
              <p:spPr>
                <a:xfrm>
                  <a:off x="4834330" y="4477229"/>
                  <a:ext cx="4787295" cy="266252"/>
                </a:xfrm>
                <a:prstGeom prst="homePlate">
                  <a:avLst/>
                </a:prstGeom>
                <a:solidFill>
                  <a:schemeClr val="accent4">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Times New Roman" panose="02020603050405020304" pitchFamily="18" charset="0"/>
                      <a:cs typeface="Times New Roman" panose="02020603050405020304" pitchFamily="18" charset="0"/>
                    </a:rPr>
                    <a:t>ЕИС</a:t>
                  </a:r>
                  <a:endParaRPr lang="ru-RU" b="1" i="1" dirty="0">
                    <a:solidFill>
                      <a:schemeClr val="tx1"/>
                    </a:solidFill>
                    <a:latin typeface="Times New Roman" panose="02020603050405020304" pitchFamily="18" charset="0"/>
                    <a:cs typeface="Times New Roman" panose="02020603050405020304" pitchFamily="18" charset="0"/>
                  </a:endParaRPr>
                </a:p>
              </p:txBody>
            </p:sp>
          </p:grpSp>
          <p:sp>
            <p:nvSpPr>
              <p:cNvPr id="201" name="Прямоугольник 152"/>
              <p:cNvSpPr>
                <a:spLocks noChangeArrowheads="1"/>
              </p:cNvSpPr>
              <p:nvPr/>
            </p:nvSpPr>
            <p:spPr bwMode="auto">
              <a:xfrm>
                <a:off x="2280267" y="1492404"/>
                <a:ext cx="1055762" cy="3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Реестр контрактов </a:t>
                </a:r>
              </a:p>
            </p:txBody>
          </p:sp>
          <p:grpSp>
            <p:nvGrpSpPr>
              <p:cNvPr id="2" name="Группа 1"/>
              <p:cNvGrpSpPr/>
              <p:nvPr/>
            </p:nvGrpSpPr>
            <p:grpSpPr>
              <a:xfrm>
                <a:off x="3232543" y="1492404"/>
                <a:ext cx="378718" cy="353414"/>
                <a:chOff x="4422477" y="1432449"/>
                <a:chExt cx="514350" cy="474662"/>
              </a:xfrm>
            </p:grpSpPr>
            <p:sp>
              <p:nvSpPr>
                <p:cNvPr id="115" name="Овал 114"/>
                <p:cNvSpPr/>
                <p:nvPr/>
              </p:nvSpPr>
              <p:spPr bwMode="auto">
                <a:xfrm>
                  <a:off x="4422477" y="1432449"/>
                  <a:ext cx="514350" cy="47466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16" name="Picture 2" descr="fil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37598" y="1513591"/>
                  <a:ext cx="263598" cy="314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8" name="Прямоугольник 152"/>
              <p:cNvSpPr>
                <a:spLocks noChangeArrowheads="1"/>
              </p:cNvSpPr>
              <p:nvPr/>
            </p:nvSpPr>
            <p:spPr bwMode="auto">
              <a:xfrm>
                <a:off x="3518346" y="1438278"/>
                <a:ext cx="10557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ru-RU" altLang="ru-RU" sz="1200" b="1" dirty="0">
                    <a:solidFill>
                      <a:srgbClr val="404040"/>
                    </a:solidFill>
                    <a:latin typeface="Arial" charset="0"/>
                  </a:rPr>
                  <a:t>Реестр договоров субподряда</a:t>
                </a:r>
              </a:p>
            </p:txBody>
          </p:sp>
          <p:sp>
            <p:nvSpPr>
              <p:cNvPr id="158" name="Прямоугольник 152"/>
              <p:cNvSpPr>
                <a:spLocks noChangeArrowheads="1"/>
              </p:cNvSpPr>
              <p:nvPr/>
            </p:nvSpPr>
            <p:spPr bwMode="auto">
              <a:xfrm>
                <a:off x="2375154" y="1996669"/>
                <a:ext cx="2272320" cy="3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None/>
                </a:pPr>
                <a:r>
                  <a:rPr lang="ru-RU" altLang="ru-RU" sz="1300" b="1" dirty="0">
                    <a:solidFill>
                      <a:schemeClr val="accent1">
                        <a:lumMod val="75000"/>
                      </a:schemeClr>
                    </a:solidFill>
                    <a:latin typeface="Arial" charset="0"/>
                  </a:rPr>
                  <a:t>ЕРУЗ </a:t>
                </a:r>
                <a:r>
                  <a:rPr lang="ru-RU" altLang="ru-RU" sz="1200" b="1" dirty="0">
                    <a:solidFill>
                      <a:srgbClr val="404040"/>
                    </a:solidFill>
                    <a:latin typeface="Arial" charset="0"/>
                  </a:rPr>
                  <a:t>Справочник организаций (поставщиков)</a:t>
                </a:r>
              </a:p>
            </p:txBody>
          </p:sp>
        </p:grpSp>
        <p:pic>
          <p:nvPicPr>
            <p:cNvPr id="13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18345" y="1363806"/>
              <a:ext cx="379718" cy="387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7" name="Picture 8" descr="business, document, dollar, file, financ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1805" y="2578063"/>
            <a:ext cx="351165" cy="49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0" name="Группа 159"/>
          <p:cNvGrpSpPr/>
          <p:nvPr/>
        </p:nvGrpSpPr>
        <p:grpSpPr>
          <a:xfrm>
            <a:off x="3907258" y="3605590"/>
            <a:ext cx="3025457" cy="3795320"/>
            <a:chOff x="3793079" y="2561053"/>
            <a:chExt cx="2542939" cy="2710942"/>
          </a:xfrm>
        </p:grpSpPr>
        <p:grpSp>
          <p:nvGrpSpPr>
            <p:cNvPr id="181" name="Группа 180"/>
            <p:cNvGrpSpPr/>
            <p:nvPr/>
          </p:nvGrpSpPr>
          <p:grpSpPr>
            <a:xfrm>
              <a:off x="3793079" y="2561053"/>
              <a:ext cx="2542939" cy="2710942"/>
              <a:chOff x="3793079" y="2561053"/>
              <a:chExt cx="2542939" cy="2710942"/>
            </a:xfrm>
          </p:grpSpPr>
          <p:grpSp>
            <p:nvGrpSpPr>
              <p:cNvPr id="186" name="Группа 185"/>
              <p:cNvGrpSpPr/>
              <p:nvPr/>
            </p:nvGrpSpPr>
            <p:grpSpPr>
              <a:xfrm>
                <a:off x="3793079" y="2561053"/>
                <a:ext cx="2542939" cy="2710942"/>
                <a:chOff x="2704706" y="2641146"/>
                <a:chExt cx="2542939" cy="2710942"/>
              </a:xfrm>
            </p:grpSpPr>
            <p:grpSp>
              <p:nvGrpSpPr>
                <p:cNvPr id="193" name="Группа 112"/>
                <p:cNvGrpSpPr>
                  <a:grpSpLocks/>
                </p:cNvGrpSpPr>
                <p:nvPr/>
              </p:nvGrpSpPr>
              <p:grpSpPr bwMode="auto">
                <a:xfrm>
                  <a:off x="2704706" y="2641146"/>
                  <a:ext cx="2542939" cy="2710942"/>
                  <a:chOff x="4848902" y="4654707"/>
                  <a:chExt cx="1857308" cy="1724806"/>
                </a:xfrm>
              </p:grpSpPr>
              <p:sp>
                <p:nvSpPr>
                  <p:cNvPr id="197" name="Прямоугольный треугольник 196"/>
                  <p:cNvSpPr/>
                  <p:nvPr/>
                </p:nvSpPr>
                <p:spPr>
                  <a:xfrm rot="10800000">
                    <a:off x="4848902" y="4958443"/>
                    <a:ext cx="75173" cy="149438"/>
                  </a:xfrm>
                  <a:prstGeom prst="rtTriangle">
                    <a:avLst/>
                  </a:prstGeom>
                  <a:solidFill>
                    <a:srgbClr val="CC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98" name="Скругленный прямоугольник 197"/>
                  <p:cNvSpPr/>
                  <p:nvPr/>
                </p:nvSpPr>
                <p:spPr>
                  <a:xfrm>
                    <a:off x="4942262" y="4861942"/>
                    <a:ext cx="1571006" cy="1517571"/>
                  </a:xfrm>
                  <a:prstGeom prst="roundRect">
                    <a:avLst>
                      <a:gd name="adj" fmla="val 4615"/>
                    </a:avLst>
                  </a:prstGeom>
                  <a:solidFill>
                    <a:srgbClr val="FFCCF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199" name="Пятиугольник 198"/>
                  <p:cNvSpPr/>
                  <p:nvPr/>
                </p:nvSpPr>
                <p:spPr>
                  <a:xfrm>
                    <a:off x="4848903" y="4654707"/>
                    <a:ext cx="1857307" cy="303736"/>
                  </a:xfrm>
                  <a:prstGeom prst="homePlate">
                    <a:avLst/>
                  </a:prstGeom>
                  <a:solidFill>
                    <a:srgbClr val="CCFFCC">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buClr>
                        <a:srgbClr val="CC0000"/>
                      </a:buClr>
                      <a:defRPr/>
                    </a:pPr>
                    <a:r>
                      <a:rPr lang="ru-RU" b="1" dirty="0">
                        <a:solidFill>
                          <a:schemeClr val="tx1"/>
                        </a:solidFill>
                        <a:latin typeface="Times New Roman" panose="02020603050405020304" pitchFamily="18" charset="0"/>
                        <a:cs typeface="Times New Roman" panose="02020603050405020304" pitchFamily="18" charset="0"/>
                      </a:rPr>
                      <a:t>Казначейское сопровождение </a:t>
                    </a:r>
                    <a:endParaRPr lang="ru-RU" b="1" dirty="0" smtClean="0">
                      <a:solidFill>
                        <a:schemeClr val="tx1"/>
                      </a:solidFill>
                      <a:latin typeface="Times New Roman" panose="02020603050405020304" pitchFamily="18" charset="0"/>
                      <a:cs typeface="Times New Roman" panose="02020603050405020304" pitchFamily="18" charset="0"/>
                    </a:endParaRPr>
                  </a:p>
                  <a:p>
                    <a:pPr algn="ctr">
                      <a:lnSpc>
                        <a:spcPct val="80000"/>
                      </a:lnSpc>
                      <a:buClr>
                        <a:srgbClr val="CC0000"/>
                      </a:buClr>
                      <a:defRPr/>
                    </a:pPr>
                    <a:r>
                      <a:rPr lang="ru-RU" b="1" dirty="0" smtClean="0">
                        <a:solidFill>
                          <a:schemeClr val="tx1"/>
                        </a:solidFill>
                        <a:latin typeface="Times New Roman" panose="02020603050405020304" pitchFamily="18" charset="0"/>
                        <a:cs typeface="Times New Roman" panose="02020603050405020304" pitchFamily="18" charset="0"/>
                      </a:rPr>
                      <a:t>(ПУР)  </a:t>
                    </a:r>
                    <a:endParaRPr lang="ru-RU" b="1" dirty="0">
                      <a:solidFill>
                        <a:schemeClr val="tx1"/>
                      </a:solidFill>
                      <a:latin typeface="Times New Roman" panose="02020603050405020304" pitchFamily="18" charset="0"/>
                      <a:cs typeface="Times New Roman" panose="02020603050405020304" pitchFamily="18" charset="0"/>
                    </a:endParaRPr>
                  </a:p>
                </p:txBody>
              </p:sp>
            </p:grpSp>
            <p:pic>
              <p:nvPicPr>
                <p:cNvPr id="194" name="Picture 8" descr="business, document, dollar, file, financ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42395" y="3554382"/>
                  <a:ext cx="267243" cy="27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 name="Прямоугольник 152"/>
                <p:cNvSpPr>
                  <a:spLocks noChangeArrowheads="1"/>
                </p:cNvSpPr>
                <p:nvPr/>
              </p:nvSpPr>
              <p:spPr bwMode="auto">
                <a:xfrm>
                  <a:off x="3053176" y="3572912"/>
                  <a:ext cx="1656561" cy="1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Реестр соглашений</a:t>
                  </a:r>
                </a:p>
              </p:txBody>
            </p:sp>
            <p:sp>
              <p:nvSpPr>
                <p:cNvPr id="196" name="Прямоугольник 152"/>
                <p:cNvSpPr>
                  <a:spLocks noChangeArrowheads="1"/>
                </p:cNvSpPr>
                <p:nvPr/>
              </p:nvSpPr>
              <p:spPr bwMode="auto">
                <a:xfrm>
                  <a:off x="3198558" y="4573684"/>
                  <a:ext cx="1827079" cy="1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eaLnBrk="1" hangingPunct="1">
                    <a:lnSpc>
                      <a:spcPct val="100000"/>
                    </a:lnSpc>
                    <a:spcBef>
                      <a:spcPct val="0"/>
                    </a:spcBef>
                    <a:buFontTx/>
                    <a:buNone/>
                  </a:pPr>
                  <a:r>
                    <a:rPr lang="ru-RU" altLang="ru-RU" sz="1200" b="1" dirty="0">
                      <a:solidFill>
                        <a:srgbClr val="404040"/>
                      </a:solidFill>
                      <a:latin typeface="Arial" charset="0"/>
                    </a:rPr>
                    <a:t>Учет операций по </a:t>
                  </a:r>
                  <a:r>
                    <a:rPr lang="ru-RU" altLang="ru-RU" sz="1200" b="1" dirty="0">
                      <a:solidFill>
                        <a:srgbClr val="FF0000"/>
                      </a:solidFill>
                      <a:latin typeface="Arial" charset="0"/>
                    </a:rPr>
                    <a:t>51 </a:t>
                  </a:r>
                  <a:r>
                    <a:rPr lang="ru-RU" altLang="ru-RU" sz="1200" b="1" dirty="0">
                      <a:solidFill>
                        <a:srgbClr val="FF0000"/>
                      </a:solidFill>
                      <a:latin typeface="Arial" charset="0"/>
                    </a:rPr>
                    <a:t>л/с</a:t>
                  </a:r>
                </a:p>
              </p:txBody>
            </p:sp>
            <p:sp>
              <p:nvSpPr>
                <p:cNvPr id="222" name="Прямоугольник 152"/>
                <p:cNvSpPr>
                  <a:spLocks noChangeArrowheads="1"/>
                </p:cNvSpPr>
                <p:nvPr/>
              </p:nvSpPr>
              <p:spPr bwMode="auto">
                <a:xfrm>
                  <a:off x="3226161" y="4936589"/>
                  <a:ext cx="1827079" cy="3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eaLnBrk="1" hangingPunct="1">
                    <a:lnSpc>
                      <a:spcPct val="100000"/>
                    </a:lnSpc>
                    <a:spcBef>
                      <a:spcPct val="0"/>
                    </a:spcBef>
                    <a:buFontTx/>
                    <a:buNone/>
                  </a:pPr>
                  <a:r>
                    <a:rPr lang="ru-RU" altLang="ru-RU" sz="1200" b="1" dirty="0">
                      <a:solidFill>
                        <a:srgbClr val="404040"/>
                      </a:solidFill>
                      <a:latin typeface="Arial" charset="0"/>
                    </a:rPr>
                    <a:t>Учет операций </a:t>
                  </a:r>
                </a:p>
                <a:p>
                  <a:pPr eaLnBrk="1" hangingPunct="1">
                    <a:lnSpc>
                      <a:spcPct val="100000"/>
                    </a:lnSpc>
                    <a:spcBef>
                      <a:spcPct val="0"/>
                    </a:spcBef>
                    <a:buFontTx/>
                    <a:buNone/>
                  </a:pPr>
                  <a:r>
                    <a:rPr lang="ru-RU" altLang="ru-RU" sz="1200" b="1" dirty="0">
                      <a:solidFill>
                        <a:srgbClr val="404040"/>
                      </a:solidFill>
                      <a:latin typeface="Arial" charset="0"/>
                    </a:rPr>
                    <a:t>по </a:t>
                  </a:r>
                  <a:r>
                    <a:rPr lang="ru-RU" altLang="ru-RU" sz="1200" b="1" dirty="0">
                      <a:solidFill>
                        <a:srgbClr val="FF0000"/>
                      </a:solidFill>
                      <a:latin typeface="Arial" charset="0"/>
                    </a:rPr>
                    <a:t>03,14 л/с</a:t>
                  </a:r>
                </a:p>
              </p:txBody>
            </p:sp>
          </p:grpSp>
          <p:grpSp>
            <p:nvGrpSpPr>
              <p:cNvPr id="187" name="Группа 186"/>
              <p:cNvGrpSpPr/>
              <p:nvPr/>
            </p:nvGrpSpPr>
            <p:grpSpPr>
              <a:xfrm>
                <a:off x="4013606" y="3805781"/>
                <a:ext cx="1878701" cy="1415738"/>
                <a:chOff x="4013606" y="3805781"/>
                <a:chExt cx="1878701" cy="1415738"/>
              </a:xfrm>
            </p:grpSpPr>
            <p:pic>
              <p:nvPicPr>
                <p:cNvPr id="188" name="Picture 4" descr="Картинки по запросу учет 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16135" y="4466417"/>
                  <a:ext cx="329348" cy="339393"/>
                </a:xfrm>
                <a:prstGeom prst="rect">
                  <a:avLst/>
                </a:prstGeom>
                <a:noFill/>
                <a:extLst>
                  <a:ext uri="{909E8E84-426E-40DD-AFC4-6F175D3DCCD1}">
                    <a14:hiddenFill xmlns:a14="http://schemas.microsoft.com/office/drawing/2010/main">
                      <a:solidFill>
                        <a:srgbClr val="FFFFFF"/>
                      </a:solidFill>
                    </a14:hiddenFill>
                  </a:ext>
                </a:extLst>
              </p:spPr>
            </p:pic>
            <p:sp>
              <p:nvSpPr>
                <p:cNvPr id="189" name="Прямоугольник 152"/>
                <p:cNvSpPr>
                  <a:spLocks noChangeArrowheads="1"/>
                </p:cNvSpPr>
                <p:nvPr/>
              </p:nvSpPr>
              <p:spPr bwMode="auto">
                <a:xfrm>
                  <a:off x="4029438" y="3805781"/>
                  <a:ext cx="1862869" cy="1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Реестр контрактов </a:t>
                  </a:r>
                </a:p>
              </p:txBody>
            </p:sp>
            <p:grpSp>
              <p:nvGrpSpPr>
                <p:cNvPr id="190" name="Группа 189"/>
                <p:cNvGrpSpPr/>
                <p:nvPr/>
              </p:nvGrpSpPr>
              <p:grpSpPr>
                <a:xfrm>
                  <a:off x="4013606" y="4109515"/>
                  <a:ext cx="341695" cy="365127"/>
                  <a:chOff x="-574201" y="6156863"/>
                  <a:chExt cx="378718" cy="353414"/>
                </a:xfrm>
              </p:grpSpPr>
              <p:sp>
                <p:nvSpPr>
                  <p:cNvPr id="191" name="Овал 190"/>
                  <p:cNvSpPr/>
                  <p:nvPr/>
                </p:nvSpPr>
                <p:spPr bwMode="auto">
                  <a:xfrm>
                    <a:off x="-574201" y="6156863"/>
                    <a:ext cx="378718" cy="3534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192" name="Picture 2" descr="file ico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9440" y="6217395"/>
                    <a:ext cx="194088" cy="23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1" name="Picture 4" descr="Картинки по запросу учет 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25953" y="4882126"/>
                  <a:ext cx="329348" cy="33939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82" name="Прямоугольник 152"/>
            <p:cNvSpPr>
              <a:spLocks noChangeArrowheads="1"/>
            </p:cNvSpPr>
            <p:nvPr/>
          </p:nvSpPr>
          <p:spPr bwMode="auto">
            <a:xfrm>
              <a:off x="4282603" y="4180662"/>
              <a:ext cx="1811218" cy="1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ru-RU" altLang="ru-RU" sz="1200" b="1" dirty="0">
                  <a:solidFill>
                    <a:srgbClr val="404040"/>
                  </a:solidFill>
                  <a:latin typeface="Arial" charset="0"/>
                </a:rPr>
                <a:t>Справочная информация</a:t>
              </a:r>
            </a:p>
          </p:txBody>
        </p:sp>
        <p:pic>
          <p:nvPicPr>
            <p:cNvPr id="183" name="Picture 8" descr="business, document, dollar, file, finance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003696" y="3135335"/>
              <a:ext cx="304785" cy="30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 name="Прямоугольник 152"/>
            <p:cNvSpPr>
              <a:spLocks noChangeArrowheads="1"/>
            </p:cNvSpPr>
            <p:nvPr/>
          </p:nvSpPr>
          <p:spPr bwMode="auto">
            <a:xfrm>
              <a:off x="4020873" y="3079327"/>
              <a:ext cx="2211002" cy="322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ts val="1411"/>
                </a:lnSpc>
                <a:spcBef>
                  <a:spcPct val="0"/>
                </a:spcBef>
                <a:buNone/>
              </a:pPr>
              <a:r>
                <a:rPr lang="ru-RU" altLang="ru-RU" sz="1200" b="1" dirty="0">
                  <a:solidFill>
                    <a:srgbClr val="404040"/>
                  </a:solidFill>
                  <a:latin typeface="Arial" charset="0"/>
                </a:rPr>
                <a:t>Реестр </a:t>
              </a:r>
            </a:p>
            <a:p>
              <a:pPr algn="ctr" eaLnBrk="1" hangingPunct="1">
                <a:lnSpc>
                  <a:spcPts val="1411"/>
                </a:lnSpc>
                <a:spcBef>
                  <a:spcPct val="0"/>
                </a:spcBef>
                <a:buNone/>
              </a:pPr>
              <a:r>
                <a:rPr lang="ru-RU" altLang="ru-RU" sz="1200" b="1" dirty="0">
                  <a:solidFill>
                    <a:srgbClr val="404040"/>
                  </a:solidFill>
                  <a:latin typeface="Arial" charset="0"/>
                </a:rPr>
                <a:t>документов - оснований</a:t>
              </a:r>
            </a:p>
          </p:txBody>
        </p:sp>
        <p:pic>
          <p:nvPicPr>
            <p:cNvPr id="18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44681" y="3787269"/>
              <a:ext cx="295709" cy="30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0" name="Группа 199"/>
          <p:cNvGrpSpPr/>
          <p:nvPr/>
        </p:nvGrpSpPr>
        <p:grpSpPr>
          <a:xfrm>
            <a:off x="8254157" y="1463073"/>
            <a:ext cx="2432301" cy="1322840"/>
            <a:chOff x="480496" y="3157270"/>
            <a:chExt cx="2071418" cy="944886"/>
          </a:xfrm>
        </p:grpSpPr>
        <p:grpSp>
          <p:nvGrpSpPr>
            <p:cNvPr id="203" name="Группа 212"/>
            <p:cNvGrpSpPr>
              <a:grpSpLocks/>
            </p:cNvGrpSpPr>
            <p:nvPr/>
          </p:nvGrpSpPr>
          <p:grpSpPr bwMode="auto">
            <a:xfrm>
              <a:off x="480496" y="3157270"/>
              <a:ext cx="2071418" cy="944886"/>
              <a:chOff x="4422320" y="4429852"/>
              <a:chExt cx="3568358" cy="1059835"/>
            </a:xfrm>
          </p:grpSpPr>
          <p:sp>
            <p:nvSpPr>
              <p:cNvPr id="211" name="Прямоугольный треугольник 210"/>
              <p:cNvSpPr/>
              <p:nvPr/>
            </p:nvSpPr>
            <p:spPr>
              <a:xfrm rot="10800000">
                <a:off x="4422320" y="4787383"/>
                <a:ext cx="133583" cy="262549"/>
              </a:xfrm>
              <a:prstGeom prst="rtTriangle">
                <a:avLst/>
              </a:prstGeom>
              <a:solidFill>
                <a:srgbClr val="72D0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212" name="Скругленный прямоугольник 211"/>
              <p:cNvSpPr/>
              <p:nvPr/>
            </p:nvSpPr>
            <p:spPr>
              <a:xfrm>
                <a:off x="4537181" y="4715887"/>
                <a:ext cx="2978449" cy="773800"/>
              </a:xfrm>
              <a:prstGeom prst="roundRect">
                <a:avLst>
                  <a:gd name="adj" fmla="val 10486"/>
                </a:avLst>
              </a:prstGeom>
              <a:solidFill>
                <a:schemeClr val="bg1">
                  <a:lumMod val="8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213" name="Пятиугольник 212"/>
              <p:cNvSpPr/>
              <p:nvPr/>
            </p:nvSpPr>
            <p:spPr>
              <a:xfrm>
                <a:off x="4422323" y="4429852"/>
                <a:ext cx="3568355" cy="357532"/>
              </a:xfrm>
              <a:prstGeom prst="homePlate">
                <a:avLst/>
              </a:prstGeom>
              <a:solidFill>
                <a:srgbClr val="AAE3FC">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1400" b="1" dirty="0">
                    <a:solidFill>
                      <a:schemeClr val="tx1"/>
                    </a:solidFill>
                    <a:latin typeface="Times New Roman" panose="02020603050405020304" pitchFamily="18" charset="0"/>
                    <a:cs typeface="Times New Roman" panose="02020603050405020304" pitchFamily="18" charset="0"/>
                  </a:rPr>
                  <a:t>Бюджетное планирование </a:t>
                </a:r>
                <a:endParaRPr lang="ru-RU" sz="1400" b="1" dirty="0">
                  <a:solidFill>
                    <a:schemeClr val="tx1"/>
                  </a:solidFill>
                  <a:latin typeface="Times New Roman" panose="02020603050405020304" pitchFamily="18" charset="0"/>
                  <a:cs typeface="Times New Roman" panose="02020603050405020304" pitchFamily="18" charset="0"/>
                </a:endParaRPr>
              </a:p>
              <a:p>
                <a:pPr algn="ctr">
                  <a:defRPr/>
                </a:pPr>
                <a:r>
                  <a:rPr lang="ru-RU" sz="1400" b="1" dirty="0">
                    <a:solidFill>
                      <a:schemeClr val="tx1"/>
                    </a:solidFill>
                    <a:latin typeface="Times New Roman" panose="02020603050405020304" pitchFamily="18" charset="0"/>
                    <a:cs typeface="Times New Roman" panose="02020603050405020304" pitchFamily="18" charset="0"/>
                  </a:rPr>
                  <a:t>МФ </a:t>
                </a:r>
                <a:r>
                  <a:rPr lang="ru-RU" sz="1400" b="1" dirty="0">
                    <a:solidFill>
                      <a:schemeClr val="tx1"/>
                    </a:solidFill>
                    <a:latin typeface="Times New Roman" panose="02020603050405020304" pitchFamily="18" charset="0"/>
                    <a:cs typeface="Times New Roman" panose="02020603050405020304" pitchFamily="18" charset="0"/>
                  </a:rPr>
                  <a:t>РФ</a:t>
                </a:r>
              </a:p>
            </p:txBody>
          </p:sp>
        </p:grpSp>
        <p:pic>
          <p:nvPicPr>
            <p:cNvPr id="209" name="Picture 8" descr="business, document, dollar, file, finance icon"/>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8397" y="3569000"/>
              <a:ext cx="428201" cy="430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 name="Прямоугольник 152"/>
            <p:cNvSpPr>
              <a:spLocks noChangeArrowheads="1"/>
            </p:cNvSpPr>
            <p:nvPr/>
          </p:nvSpPr>
          <p:spPr bwMode="auto">
            <a:xfrm>
              <a:off x="1087202" y="3698808"/>
              <a:ext cx="1079770" cy="19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Соглашения</a:t>
              </a:r>
            </a:p>
          </p:txBody>
        </p:sp>
      </p:grpSp>
      <p:cxnSp>
        <p:nvCxnSpPr>
          <p:cNvPr id="214" name="Соединительная линия уступом 213"/>
          <p:cNvCxnSpPr>
            <a:stCxn id="212" idx="2"/>
          </p:cNvCxnSpPr>
          <p:nvPr/>
        </p:nvCxnSpPr>
        <p:spPr>
          <a:xfrm rot="5400000">
            <a:off x="7600896" y="2117739"/>
            <a:ext cx="1078472" cy="2414831"/>
          </a:xfrm>
          <a:prstGeom prst="bentConnector2">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16" name="Прямоугольник 152"/>
          <p:cNvSpPr>
            <a:spLocks noChangeArrowheads="1"/>
          </p:cNvSpPr>
          <p:nvPr/>
        </p:nvSpPr>
        <p:spPr bwMode="auto">
          <a:xfrm>
            <a:off x="2414117" y="3978013"/>
            <a:ext cx="1807800"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Информация о документах - основаниях</a:t>
            </a:r>
          </a:p>
        </p:txBody>
      </p:sp>
      <p:cxnSp>
        <p:nvCxnSpPr>
          <p:cNvPr id="217" name="Прямая со стрелкой 131"/>
          <p:cNvCxnSpPr/>
          <p:nvPr/>
        </p:nvCxnSpPr>
        <p:spPr>
          <a:xfrm flipH="1">
            <a:off x="2385408" y="4520307"/>
            <a:ext cx="1673937" cy="1"/>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18" name="Прямоугольник 152"/>
          <p:cNvSpPr>
            <a:spLocks noChangeArrowheads="1"/>
          </p:cNvSpPr>
          <p:nvPr/>
        </p:nvSpPr>
        <p:spPr bwMode="auto">
          <a:xfrm>
            <a:off x="2414119" y="6284615"/>
            <a:ext cx="1789201" cy="61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18" tIns="53760" rIns="107518" bIns="53760">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100" b="1" dirty="0">
                <a:solidFill>
                  <a:srgbClr val="404040"/>
                </a:solidFill>
                <a:latin typeface="Arial" charset="0"/>
              </a:rPr>
              <a:t>Информация о документах - основаниях</a:t>
            </a:r>
          </a:p>
        </p:txBody>
      </p:sp>
      <p:cxnSp>
        <p:nvCxnSpPr>
          <p:cNvPr id="219" name="Прямая со стрелкой 131"/>
          <p:cNvCxnSpPr/>
          <p:nvPr/>
        </p:nvCxnSpPr>
        <p:spPr>
          <a:xfrm flipH="1">
            <a:off x="2396061" y="6855090"/>
            <a:ext cx="1663285" cy="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223" name="Группа 222"/>
          <p:cNvGrpSpPr/>
          <p:nvPr/>
        </p:nvGrpSpPr>
        <p:grpSpPr>
          <a:xfrm>
            <a:off x="4029714" y="8137182"/>
            <a:ext cx="4358029" cy="1211398"/>
            <a:chOff x="3679660" y="5654945"/>
            <a:chExt cx="4150505" cy="865283"/>
          </a:xfrm>
        </p:grpSpPr>
        <p:grpSp>
          <p:nvGrpSpPr>
            <p:cNvPr id="224" name="Группа 223"/>
            <p:cNvGrpSpPr/>
            <p:nvPr/>
          </p:nvGrpSpPr>
          <p:grpSpPr>
            <a:xfrm>
              <a:off x="3679660" y="5654945"/>
              <a:ext cx="4150505" cy="865283"/>
              <a:chOff x="3491492" y="5792657"/>
              <a:chExt cx="4150505" cy="865283"/>
            </a:xfrm>
          </p:grpSpPr>
          <p:grpSp>
            <p:nvGrpSpPr>
              <p:cNvPr id="236" name="Группа 235"/>
              <p:cNvGrpSpPr/>
              <p:nvPr/>
            </p:nvGrpSpPr>
            <p:grpSpPr>
              <a:xfrm>
                <a:off x="3491492" y="5792657"/>
                <a:ext cx="4150505" cy="865283"/>
                <a:chOff x="1850764" y="4935965"/>
                <a:chExt cx="4150505" cy="865283"/>
              </a:xfrm>
            </p:grpSpPr>
            <p:grpSp>
              <p:nvGrpSpPr>
                <p:cNvPr id="243" name="Группа 242"/>
                <p:cNvGrpSpPr/>
                <p:nvPr/>
              </p:nvGrpSpPr>
              <p:grpSpPr>
                <a:xfrm>
                  <a:off x="1850764" y="4935965"/>
                  <a:ext cx="4150505" cy="865283"/>
                  <a:chOff x="5358621" y="3567352"/>
                  <a:chExt cx="3130495" cy="865283"/>
                </a:xfrm>
              </p:grpSpPr>
              <p:sp>
                <p:nvSpPr>
                  <p:cNvPr id="247" name="Прямоугольный треугольник 246"/>
                  <p:cNvSpPr/>
                  <p:nvPr/>
                </p:nvSpPr>
                <p:spPr bwMode="auto">
                  <a:xfrm rot="10800000">
                    <a:off x="5379904" y="3841497"/>
                    <a:ext cx="69205" cy="189390"/>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248" name="Скругленный прямоугольник 247"/>
                  <p:cNvSpPr/>
                  <p:nvPr/>
                </p:nvSpPr>
                <p:spPr bwMode="auto">
                  <a:xfrm>
                    <a:off x="5400088" y="3741249"/>
                    <a:ext cx="2960880" cy="691386"/>
                  </a:xfrm>
                  <a:prstGeom prst="roundRect">
                    <a:avLst/>
                  </a:prstGeom>
                  <a:solidFill>
                    <a:schemeClr val="accent2">
                      <a:lumMod val="40000"/>
                      <a:lumOff val="6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sp>
                <p:nvSpPr>
                  <p:cNvPr id="249" name="Пятиугольник 248"/>
                  <p:cNvSpPr/>
                  <p:nvPr/>
                </p:nvSpPr>
                <p:spPr bwMode="auto">
                  <a:xfrm>
                    <a:off x="5358621" y="3567352"/>
                    <a:ext cx="3130495" cy="274145"/>
                  </a:xfrm>
                  <a:prstGeom prst="homePlate">
                    <a:avLst/>
                  </a:prstGeom>
                  <a:solidFill>
                    <a:schemeClr val="accent2">
                      <a:lumMod val="60000"/>
                      <a:lumOff val="4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Times New Roman" panose="02020603050405020304" pitchFamily="18" charset="0"/>
                        <a:cs typeface="Times New Roman" panose="02020603050405020304" pitchFamily="18" charset="0"/>
                      </a:rPr>
                      <a:t>АСФК ЗК</a:t>
                    </a:r>
                  </a:p>
                </p:txBody>
              </p:sp>
            </p:grpSp>
            <p:sp>
              <p:nvSpPr>
                <p:cNvPr id="246" name="Прямоугольник 152"/>
                <p:cNvSpPr>
                  <a:spLocks noChangeArrowheads="1"/>
                </p:cNvSpPr>
                <p:nvPr/>
              </p:nvSpPr>
              <p:spPr bwMode="auto">
                <a:xfrm>
                  <a:off x="2236206" y="5284284"/>
                  <a:ext cx="1055762" cy="32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Реестр контрактов </a:t>
                  </a:r>
                </a:p>
              </p:txBody>
            </p:sp>
          </p:grpSp>
          <p:sp>
            <p:nvSpPr>
              <p:cNvPr id="237" name="Прямоугольник 152"/>
              <p:cNvSpPr>
                <a:spLocks noChangeArrowheads="1"/>
              </p:cNvSpPr>
              <p:nvPr/>
            </p:nvSpPr>
            <p:spPr bwMode="auto">
              <a:xfrm>
                <a:off x="5051642" y="6068464"/>
                <a:ext cx="118686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Реестр документов-оснований</a:t>
                </a:r>
              </a:p>
            </p:txBody>
          </p:sp>
          <p:sp>
            <p:nvSpPr>
              <p:cNvPr id="242" name="Прямоугольник 152"/>
              <p:cNvSpPr>
                <a:spLocks noChangeArrowheads="1"/>
              </p:cNvSpPr>
              <p:nvPr/>
            </p:nvSpPr>
            <p:spPr bwMode="auto">
              <a:xfrm>
                <a:off x="6401107" y="6046320"/>
                <a:ext cx="96152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charset="0"/>
                  <a:buChar char="•"/>
                  <a:defRPr sz="2000">
                    <a:solidFill>
                      <a:schemeClr val="tx1"/>
                    </a:solidFill>
                    <a:latin typeface="Calibri" pitchFamily="34" charset="0"/>
                  </a:defRPr>
                </a:lvl4pPr>
                <a:lvl5pPr marL="2057400" indent="-228600" eaLnBrk="0" hangingPunct="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1" hangingPunct="1">
                  <a:lnSpc>
                    <a:spcPct val="100000"/>
                  </a:lnSpc>
                  <a:spcBef>
                    <a:spcPct val="0"/>
                  </a:spcBef>
                  <a:buFontTx/>
                  <a:buNone/>
                </a:pPr>
                <a:r>
                  <a:rPr lang="ru-RU" altLang="ru-RU" sz="1200" b="1" dirty="0">
                    <a:solidFill>
                      <a:srgbClr val="404040"/>
                    </a:solidFill>
                    <a:latin typeface="Arial" charset="0"/>
                  </a:rPr>
                  <a:t>Учет операций по </a:t>
                </a:r>
                <a:r>
                  <a:rPr lang="ru-RU" altLang="ru-RU" sz="1200" b="1" dirty="0">
                    <a:solidFill>
                      <a:srgbClr val="FF0000"/>
                    </a:solidFill>
                    <a:latin typeface="Arial" charset="0"/>
                  </a:rPr>
                  <a:t>03 л/с</a:t>
                </a:r>
              </a:p>
            </p:txBody>
          </p:sp>
        </p:grpSp>
        <p:pic>
          <p:nvPicPr>
            <p:cNvPr id="227" name="Picture 4" descr="Картинки по запросу учет 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340543" y="6006149"/>
              <a:ext cx="419672" cy="419672"/>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0940" y="6043215"/>
              <a:ext cx="368324" cy="375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3" name="Группа 232"/>
            <p:cNvGrpSpPr/>
            <p:nvPr/>
          </p:nvGrpSpPr>
          <p:grpSpPr>
            <a:xfrm>
              <a:off x="5026420" y="6051945"/>
              <a:ext cx="304234" cy="322974"/>
              <a:chOff x="4991916" y="6017441"/>
              <a:chExt cx="304234" cy="239146"/>
            </a:xfrm>
          </p:grpSpPr>
          <p:sp>
            <p:nvSpPr>
              <p:cNvPr id="234" name="Овал 233"/>
              <p:cNvSpPr/>
              <p:nvPr/>
            </p:nvSpPr>
            <p:spPr bwMode="auto">
              <a:xfrm>
                <a:off x="4991916" y="6017441"/>
                <a:ext cx="304234" cy="23914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235" name="Picture 2" descr="fil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223" y="6057453"/>
                <a:ext cx="155916" cy="1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08805943"/>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1"/>
          <p:cNvSpPr txBox="1">
            <a:spLocks noChangeArrowheads="1"/>
          </p:cNvSpPr>
          <p:nvPr/>
        </p:nvSpPr>
        <p:spPr bwMode="auto">
          <a:xfrm>
            <a:off x="467833" y="3827700"/>
            <a:ext cx="11940362" cy="1388462"/>
          </a:xfrm>
          <a:prstGeom prst="rect">
            <a:avLst/>
          </a:prstGeom>
          <a:noFill/>
          <a:ln w="9525">
            <a:noFill/>
            <a:miter lim="800000"/>
            <a:headEnd/>
            <a:tailEnd/>
          </a:ln>
          <a:effectLst>
            <a:outerShdw blurRad="44450" dist="27940" dir="5400000" sx="1000" sy="1000" algn="ctr">
              <a:srgbClr val="000000">
                <a:alpha val="32000"/>
              </a:srgbClr>
            </a:outerShdw>
          </a:effectLst>
        </p:spPr>
        <p:txBody>
          <a:bodyPr wrap="square" lIns="94875" tIns="47437" rIns="94875" bIns="47437" anchor="ctr">
            <a:spAutoFit/>
          </a:bodyPr>
          <a:lstStyle/>
          <a:p>
            <a:pPr algn="ctr">
              <a:lnSpc>
                <a:spcPct val="150000"/>
              </a:lnSpc>
            </a:pPr>
            <a:r>
              <a:rPr lang="ru-RU" sz="2800" b="1" dirty="0">
                <a:latin typeface="Times New Roman" panose="02020603050405020304" pitchFamily="18" charset="0"/>
                <a:cs typeface="Times New Roman" panose="02020603050405020304" pitchFamily="18" charset="0"/>
              </a:rPr>
              <a:t>ОРГАНИЗАЦИОННО-ФУНКЦИОНАЛЬНАЯ МОДЕЛЬ КАЗНАЧЕЙСКОГО СОПРОВОЖДЕНИЯ ЦЕЛЕВЫХ СРЕДСТВ</a:t>
            </a:r>
          </a:p>
        </p:txBody>
      </p:sp>
      <p:sp>
        <p:nvSpPr>
          <p:cNvPr id="2" name="Номер слайда 1"/>
          <p:cNvSpPr>
            <a:spLocks noGrp="1"/>
          </p:cNvSpPr>
          <p:nvPr>
            <p:ph type="sldNum" sz="quarter" idx="12"/>
          </p:nvPr>
        </p:nvSpPr>
        <p:spPr>
          <a:xfrm>
            <a:off x="9921243" y="9090033"/>
            <a:ext cx="2880360" cy="511175"/>
          </a:xfrm>
        </p:spPr>
        <p:txBody>
          <a:bodyPr/>
          <a:lstStyle/>
          <a:p>
            <a:pPr>
              <a:defRPr/>
            </a:pPr>
            <a:fld id="{B71FCD68-0AFD-4048-852E-53B764BC6EED}" type="slidenum">
              <a:rPr lang="ru-RU" smtClean="0">
                <a:solidFill>
                  <a:prstClr val="black">
                    <a:tint val="75000"/>
                  </a:prstClr>
                </a:solidFill>
              </a:rPr>
              <a:pPr>
                <a:defRPr/>
              </a:pPr>
              <a:t>50</a:t>
            </a:fld>
            <a:endParaRPr lang="ru-RU" dirty="0">
              <a:solidFill>
                <a:prstClr val="black">
                  <a:tint val="75000"/>
                </a:prstClr>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16" y="141332"/>
            <a:ext cx="5004243" cy="1931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2796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553872708"/>
              </p:ext>
            </p:extLst>
          </p:nvPr>
        </p:nvGraphicFramePr>
        <p:xfrm>
          <a:off x="268578" y="1244015"/>
          <a:ext cx="12182151" cy="7035161"/>
        </p:xfrm>
        <a:graphic>
          <a:graphicData uri="http://schemas.openxmlformats.org/drawingml/2006/table">
            <a:tbl>
              <a:tblPr firstRow="1" bandRow="1">
                <a:tableStyleId>{5C22544A-7EE6-4342-B048-85BDC9FD1C3A}</a:tableStyleId>
              </a:tblPr>
              <a:tblGrid>
                <a:gridCol w="12182151"/>
              </a:tblGrid>
              <a:tr h="1105782">
                <a:tc>
                  <a:txBody>
                    <a:bodyPr/>
                    <a:lstStyle/>
                    <a:p>
                      <a:pPr algn="ctr"/>
                      <a:endParaRPr lang="ru-RU" sz="2000" dirty="0" smtClean="0">
                        <a:solidFill>
                          <a:schemeClr val="tx1"/>
                        </a:solidFill>
                        <a:latin typeface="Times New Roman" panose="02020603050405020304" pitchFamily="18" charset="0"/>
                        <a:cs typeface="Times New Roman" panose="02020603050405020304" pitchFamily="18" charset="0"/>
                      </a:endParaRPr>
                    </a:p>
                    <a:p>
                      <a:pPr algn="l"/>
                      <a:r>
                        <a:rPr lang="ru-RU" sz="2000" dirty="0" smtClean="0">
                          <a:solidFill>
                            <a:schemeClr val="tx1"/>
                          </a:solidFill>
                          <a:latin typeface="Times New Roman" panose="02020603050405020304" pitchFamily="18" charset="0"/>
                          <a:cs typeface="Times New Roman" panose="02020603050405020304" pitchFamily="18" charset="0"/>
                        </a:rPr>
                        <a:t>ФУНКЦИИ ПРИ</a:t>
                      </a:r>
                      <a:r>
                        <a:rPr lang="ru-RU" sz="2000" baseline="0" dirty="0" smtClean="0">
                          <a:solidFill>
                            <a:schemeClr val="tx1"/>
                          </a:solidFill>
                          <a:latin typeface="Times New Roman" panose="02020603050405020304" pitchFamily="18" charset="0"/>
                          <a:cs typeface="Times New Roman" panose="02020603050405020304" pitchFamily="18" charset="0"/>
                        </a:rPr>
                        <a:t> КАЗНАЧЕЙСКОМ </a:t>
                      </a:r>
                      <a:r>
                        <a:rPr lang="ru-RU" sz="2000" baseline="0" dirty="0" smtClean="0">
                          <a:solidFill>
                            <a:schemeClr val="tx1"/>
                          </a:solidFill>
                          <a:latin typeface="Times New Roman" panose="02020603050405020304" pitchFamily="18" charset="0"/>
                          <a:cs typeface="Times New Roman" panose="02020603050405020304" pitchFamily="18" charset="0"/>
                        </a:rPr>
                        <a:t>СОПРОВОЖДЕНИИ:</a:t>
                      </a:r>
                      <a:endParaRPr lang="ru-RU" sz="2000" dirty="0" smtClean="0">
                        <a:solidFill>
                          <a:schemeClr val="tx1"/>
                        </a:solidFill>
                        <a:latin typeface="Times New Roman" panose="02020603050405020304" pitchFamily="18" charset="0"/>
                        <a:cs typeface="Times New Roman" panose="02020603050405020304" pitchFamily="18" charset="0"/>
                      </a:endParaRPr>
                    </a:p>
                  </a:txBody>
                  <a:tcPr>
                    <a:solidFill>
                      <a:srgbClr val="EBF6F9"/>
                    </a:solidFill>
                  </a:tcPr>
                </a:tc>
              </a:tr>
              <a:tr h="949291">
                <a:tc>
                  <a:txBody>
                    <a:bodyPr/>
                    <a:lstStyle/>
                    <a:p>
                      <a:pPr marL="355600" indent="-355600" algn="l" defTabSz="1097006" rtl="0" eaLnBrk="1" latinLnBrk="0" hangingPunct="1">
                        <a:buFont typeface="Wingdings" panose="05000000000000000000" pitchFamily="2" charset="2"/>
                        <a:buChar char="Ø"/>
                      </a:pPr>
                      <a:endParaRPr lang="ru-RU" altLang="ru-RU" sz="1800" kern="1200" dirty="0" smtClean="0">
                        <a:latin typeface="Times New Roman" panose="02020603050405020304" pitchFamily="18" charset="0"/>
                        <a:cs typeface="Times New Roman" panose="02020603050405020304" pitchFamily="18" charset="0"/>
                      </a:endParaRPr>
                    </a:p>
                    <a:p>
                      <a:pPr marL="0" indent="0" algn="l" defTabSz="1097006" rtl="0" eaLnBrk="1" latinLnBrk="0" hangingPunct="1">
                        <a:buFont typeface="Wingdings" panose="05000000000000000000" pitchFamily="2" charset="2"/>
                        <a:buNone/>
                      </a:pP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1. ОТКРЫТИЕ </a:t>
                      </a: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(ЗАКРЫТИЕ) И ВЕДЕНИЕ «ЕДИНЫХ» ЛИЦЕВЫХ СЧЕТОВ</a:t>
                      </a:r>
                    </a:p>
                    <a:p>
                      <a:pPr marL="0" indent="0" algn="l" defTabSz="1097006" rtl="0" eaLnBrk="1" latinLnBrk="0" hangingPunct="1">
                        <a:buFont typeface="Wingdings" panose="05000000000000000000" pitchFamily="2" charset="2"/>
                        <a:buNone/>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txBody>
                  <a:tcPr>
                    <a:solidFill>
                      <a:schemeClr val="accent1">
                        <a:lumMod val="20000"/>
                        <a:lumOff val="80000"/>
                        <a:alpha val="69000"/>
                      </a:schemeClr>
                    </a:solidFill>
                  </a:tcPr>
                </a:tc>
              </a:tr>
              <a:tr h="1005133">
                <a:tc>
                  <a:txBody>
                    <a:bodyPr/>
                    <a:lstStyle/>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dirty="0" smtClean="0">
                        <a:latin typeface="Times New Roman" panose="02020603050405020304" pitchFamily="18" charset="0"/>
                        <a:cs typeface="Times New Roman" panose="02020603050405020304" pitchFamily="18" charset="0"/>
                      </a:endParaRP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r>
                        <a:rPr lang="ru-RU" altLang="ru-RU" sz="1800" dirty="0" smtClean="0">
                          <a:latin typeface="Times New Roman" panose="02020603050405020304" pitchFamily="18" charset="0"/>
                          <a:cs typeface="Times New Roman" panose="02020603050405020304" pitchFamily="18" charset="0"/>
                        </a:rPr>
                        <a:t>2. КОНТРОЛЬ </a:t>
                      </a:r>
                      <a:r>
                        <a:rPr lang="ru-RU" altLang="ru-RU" sz="1800" dirty="0" smtClean="0">
                          <a:latin typeface="Times New Roman" panose="02020603050405020304" pitchFamily="18" charset="0"/>
                          <a:cs typeface="Times New Roman" panose="02020603050405020304" pitchFamily="18" charset="0"/>
                        </a:rPr>
                        <a:t>ФАКТОВ ПОСТАВКИ ТОВАРОВ, ВЫПОЛНЕНИЯ РАБОТ, ОКАЗАНИЯ УСЛУГ</a:t>
                      </a: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dirty="0" smtClean="0">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r>
              <a:tr h="923544">
                <a:tc>
                  <a:txBody>
                    <a:bodyPr/>
                    <a:lstStyle/>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dirty="0" smtClean="0">
                        <a:solidFill>
                          <a:schemeClr val="tx1"/>
                        </a:solidFill>
                        <a:latin typeface="Times New Roman" panose="02020603050405020304" pitchFamily="18" charset="0"/>
                        <a:cs typeface="Times New Roman" panose="02020603050405020304" pitchFamily="18" charset="0"/>
                      </a:endParaRP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r>
                        <a:rPr lang="ru-RU" altLang="ru-RU" sz="1800" dirty="0" smtClean="0">
                          <a:solidFill>
                            <a:schemeClr val="tx1"/>
                          </a:solidFill>
                          <a:latin typeface="Times New Roman" panose="02020603050405020304" pitchFamily="18" charset="0"/>
                          <a:cs typeface="Times New Roman" panose="02020603050405020304" pitchFamily="18" charset="0"/>
                        </a:rPr>
                        <a:t>3. ПРОВЕДЕНИЕ </a:t>
                      </a:r>
                      <a:r>
                        <a:rPr lang="ru-RU" altLang="ru-RU" sz="1800" dirty="0" smtClean="0">
                          <a:solidFill>
                            <a:schemeClr val="tx1"/>
                          </a:solidFill>
                          <a:latin typeface="Times New Roman" panose="02020603050405020304" pitchFamily="18" charset="0"/>
                          <a:cs typeface="Times New Roman" panose="02020603050405020304" pitchFamily="18" charset="0"/>
                        </a:rPr>
                        <a:t>ОПЕРАЦИЙ НА «ЕДИНЫХ» ЛИЦЕВЫХ СЧЕТАХ</a:t>
                      </a:r>
                    </a:p>
                    <a:p>
                      <a:pPr marL="342900" marR="0" indent="-342900" algn="l" defTabSz="1097006"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ru-RU" altLang="ru-RU" sz="1800" dirty="0" smtClean="0">
                        <a:solidFill>
                          <a:schemeClr val="tx1"/>
                        </a:solidFill>
                        <a:latin typeface="Times New Roman" panose="02020603050405020304" pitchFamily="18" charset="0"/>
                        <a:cs typeface="Times New Roman" panose="02020603050405020304" pitchFamily="18" charset="0"/>
                      </a:endParaRPr>
                    </a:p>
                  </a:txBody>
                  <a:tcPr>
                    <a:solidFill>
                      <a:schemeClr val="accent1">
                        <a:lumMod val="20000"/>
                        <a:lumOff val="80000"/>
                        <a:alpha val="69000"/>
                      </a:schemeClr>
                    </a:solidFill>
                  </a:tcPr>
                </a:tc>
              </a:tr>
              <a:tr h="923544">
                <a:tc>
                  <a:txBody>
                    <a:bodyPr/>
                    <a:lstStyle/>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4. ПРЕДОСТАВЛЕНИЕ </a:t>
                      </a: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ОТЧЕТНОСТИ</a:t>
                      </a:r>
                    </a:p>
                    <a:p>
                      <a:pPr marL="342900" marR="0" indent="-342900" algn="l" defTabSz="1097006"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txBody>
                  <a:tcPr>
                    <a:solidFill>
                      <a:schemeClr val="accent1">
                        <a:lumMod val="20000"/>
                        <a:lumOff val="80000"/>
                        <a:alpha val="69000"/>
                      </a:schemeClr>
                    </a:solidFill>
                  </a:tcPr>
                </a:tc>
              </a:tr>
              <a:tr h="1200912">
                <a:tc>
                  <a:txBody>
                    <a:bodyPr/>
                    <a:lstStyle/>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sz="1800" kern="1200" dirty="0" smtClean="0">
                        <a:solidFill>
                          <a:schemeClr val="dk1"/>
                        </a:solidFill>
                        <a:latin typeface="Times New Roman" panose="02020603050405020304" pitchFamily="18" charset="0"/>
                        <a:ea typeface="+mn-ea"/>
                        <a:cs typeface="Times New Roman" panose="02020603050405020304" pitchFamily="18" charset="0"/>
                      </a:endParaRP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r>
                        <a:rPr lang="ru-RU" sz="1800" kern="1200" dirty="0" smtClean="0">
                          <a:solidFill>
                            <a:schemeClr val="dk1"/>
                          </a:solidFill>
                          <a:latin typeface="Times New Roman" panose="02020603050405020304" pitchFamily="18" charset="0"/>
                          <a:ea typeface="+mn-ea"/>
                          <a:cs typeface="Times New Roman" panose="02020603050405020304" pitchFamily="18" charset="0"/>
                        </a:rPr>
                        <a:t>5. ПРОВЕРКА </a:t>
                      </a:r>
                      <a:r>
                        <a:rPr lang="ru-RU" sz="1800" kern="1200" dirty="0" smtClean="0">
                          <a:solidFill>
                            <a:schemeClr val="dk1"/>
                          </a:solidFill>
                          <a:latin typeface="Times New Roman" panose="02020603050405020304" pitchFamily="18" charset="0"/>
                          <a:ea typeface="+mn-ea"/>
                          <a:cs typeface="Times New Roman" panose="02020603050405020304" pitchFamily="18" charset="0"/>
                        </a:rPr>
                        <a:t>ДАННЫХ РАЗДЕЛЬНОГО УЧЕТА РЕЗУЛЬТАТОВ ФИНАНСОВО-ХОЗЯЙСТВЕННОЙ ДЕЯТЕЛЬНОСТИ </a:t>
                      </a:r>
                      <a:r>
                        <a:rPr lang="ru-RU" sz="1800" kern="1200" dirty="0" smtClean="0">
                          <a:solidFill>
                            <a:schemeClr val="dk1"/>
                          </a:solidFill>
                          <a:latin typeface="Times New Roman" panose="02020603050405020304" pitchFamily="18" charset="0"/>
                          <a:ea typeface="+mn-ea"/>
                          <a:cs typeface="Times New Roman" panose="02020603050405020304" pitchFamily="18" charset="0"/>
                        </a:rPr>
                        <a:t>     И </a:t>
                      </a:r>
                      <a:r>
                        <a:rPr lang="ru-RU" sz="1800" kern="1200" dirty="0" smtClean="0">
                          <a:solidFill>
                            <a:schemeClr val="dk1"/>
                          </a:solidFill>
                          <a:latin typeface="Times New Roman" panose="02020603050405020304" pitchFamily="18" charset="0"/>
                          <a:ea typeface="+mn-ea"/>
                          <a:cs typeface="Times New Roman" panose="02020603050405020304" pitchFamily="18" charset="0"/>
                        </a:rPr>
                        <a:t>СТРУКТУРЫ ЦЕНЫ ГОСУДАРСТВЕННОГО КОНТРАКТА, КОНТРАКТА (ДОГОВОРА, СОГЛАШЕНИЯ)</a:t>
                      </a: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sz="1800" kern="1200" dirty="0" smtClean="0">
                        <a:solidFill>
                          <a:schemeClr val="dk1"/>
                        </a:solidFill>
                        <a:latin typeface="Times New Roman" panose="02020603050405020304" pitchFamily="18" charset="0"/>
                        <a:ea typeface="+mn-ea"/>
                        <a:cs typeface="Times New Roman" panose="02020603050405020304" pitchFamily="18" charset="0"/>
                      </a:endParaRPr>
                    </a:p>
                  </a:txBody>
                  <a:tcPr>
                    <a:solidFill>
                      <a:schemeClr val="accent1">
                        <a:lumMod val="20000"/>
                        <a:lumOff val="80000"/>
                        <a:alpha val="69000"/>
                      </a:schemeClr>
                    </a:solidFill>
                  </a:tcPr>
                </a:tc>
              </a:tr>
              <a:tr h="926955">
                <a:tc>
                  <a:txBody>
                    <a:bodyPr/>
                    <a:lstStyle/>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1097006" rtl="0" eaLnBrk="1" fontAlgn="auto" latinLnBrk="0" hangingPunct="1">
                        <a:lnSpc>
                          <a:spcPct val="100000"/>
                        </a:lnSpc>
                        <a:spcBef>
                          <a:spcPts val="0"/>
                        </a:spcBef>
                        <a:spcAft>
                          <a:spcPts val="0"/>
                        </a:spcAft>
                        <a:buClrTx/>
                        <a:buSzTx/>
                        <a:buFont typeface="Wingdings" panose="05000000000000000000" pitchFamily="2" charset="2"/>
                        <a:buNone/>
                        <a:tabLst/>
                        <a:defRPr/>
                      </a:pP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6. ВЗАИМОДЕЙСТВИЕ </a:t>
                      </a:r>
                      <a:r>
                        <a:rPr lang="ru-RU" altLang="ru-RU" sz="1800" kern="1200" dirty="0" smtClean="0">
                          <a:solidFill>
                            <a:schemeClr val="tx1"/>
                          </a:solidFill>
                          <a:latin typeface="Times New Roman" panose="02020603050405020304" pitchFamily="18" charset="0"/>
                          <a:ea typeface="+mn-ea"/>
                          <a:cs typeface="Times New Roman" panose="02020603050405020304" pitchFamily="18" charset="0"/>
                        </a:rPr>
                        <a:t>С БАНКОМ</a:t>
                      </a:r>
                    </a:p>
                    <a:p>
                      <a:pPr marL="342900" marR="0" indent="-342900" algn="l" defTabSz="1097006"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ru-RU" altLang="ru-RU" sz="1800" kern="1200" dirty="0" smtClean="0">
                        <a:solidFill>
                          <a:schemeClr val="tx1"/>
                        </a:solidFill>
                        <a:latin typeface="Times New Roman" panose="02020603050405020304" pitchFamily="18" charset="0"/>
                        <a:ea typeface="+mn-ea"/>
                        <a:cs typeface="Times New Roman" panose="02020603050405020304" pitchFamily="18" charset="0"/>
                      </a:endParaRPr>
                    </a:p>
                  </a:txBody>
                  <a:tcPr>
                    <a:solidFill>
                      <a:schemeClr val="accent1">
                        <a:lumMod val="20000"/>
                        <a:lumOff val="80000"/>
                        <a:alpha val="69000"/>
                      </a:schemeClr>
                    </a:solidFill>
                  </a:tcPr>
                </a:tc>
              </a:tr>
            </a:tbl>
          </a:graphicData>
        </a:graphic>
      </p:graphicFrame>
      <p:sp>
        <p:nvSpPr>
          <p:cNvPr id="4" name="Номер слайда 2"/>
          <p:cNvSpPr txBox="1">
            <a:spLocks/>
          </p:cNvSpPr>
          <p:nvPr/>
        </p:nvSpPr>
        <p:spPr>
          <a:xfrm>
            <a:off x="11672267" y="9000613"/>
            <a:ext cx="994634" cy="511175"/>
          </a:xfrm>
          <a:prstGeom prst="rect">
            <a:avLst/>
          </a:prstGeom>
        </p:spPr>
        <p:txBody>
          <a:bodyPr vert="horz" lIns="107204" tIns="53608" rIns="107204" bIns="53608" rtlCol="0" anchor="ctr"/>
          <a:lstStyle>
            <a:defPPr>
              <a:defRPr lang="ru-RU"/>
            </a:defPPr>
            <a:lvl1pPr algn="r" rtl="0" fontAlgn="auto">
              <a:spcBef>
                <a:spcPts val="0"/>
              </a:spcBef>
              <a:spcAft>
                <a:spcPts val="0"/>
              </a:spcAft>
              <a:defRPr sz="1400" kern="1200">
                <a:solidFill>
                  <a:schemeClr val="tx1">
                    <a:tint val="75000"/>
                  </a:schemeClr>
                </a:solidFill>
                <a:latin typeface="+mn-lt"/>
                <a:ea typeface="+mn-ea"/>
                <a:cs typeface="+mn-cs"/>
              </a:defRPr>
            </a:lvl1pPr>
            <a:lvl2pPr marL="548322" algn="l" rtl="0" fontAlgn="base">
              <a:spcBef>
                <a:spcPct val="0"/>
              </a:spcBef>
              <a:spcAft>
                <a:spcPct val="0"/>
              </a:spcAft>
              <a:defRPr kern="1200">
                <a:solidFill>
                  <a:schemeClr val="tx1"/>
                </a:solidFill>
                <a:latin typeface="Calibri" pitchFamily="34" charset="0"/>
                <a:ea typeface="+mn-ea"/>
                <a:cs typeface="Arial" charset="0"/>
              </a:defRPr>
            </a:lvl2pPr>
            <a:lvl3pPr marL="1096644" algn="l" rtl="0" fontAlgn="base">
              <a:spcBef>
                <a:spcPct val="0"/>
              </a:spcBef>
              <a:spcAft>
                <a:spcPct val="0"/>
              </a:spcAft>
              <a:defRPr kern="1200">
                <a:solidFill>
                  <a:schemeClr val="tx1"/>
                </a:solidFill>
                <a:latin typeface="Calibri" pitchFamily="34" charset="0"/>
                <a:ea typeface="+mn-ea"/>
                <a:cs typeface="Arial" charset="0"/>
              </a:defRPr>
            </a:lvl3pPr>
            <a:lvl4pPr marL="1644965" algn="l" rtl="0" fontAlgn="base">
              <a:spcBef>
                <a:spcPct val="0"/>
              </a:spcBef>
              <a:spcAft>
                <a:spcPct val="0"/>
              </a:spcAft>
              <a:defRPr kern="1200">
                <a:solidFill>
                  <a:schemeClr val="tx1"/>
                </a:solidFill>
                <a:latin typeface="Calibri" pitchFamily="34" charset="0"/>
                <a:ea typeface="+mn-ea"/>
                <a:cs typeface="Arial" charset="0"/>
              </a:defRPr>
            </a:lvl4pPr>
            <a:lvl5pPr marL="2193287" algn="l" rtl="0" fontAlgn="base">
              <a:spcBef>
                <a:spcPct val="0"/>
              </a:spcBef>
              <a:spcAft>
                <a:spcPct val="0"/>
              </a:spcAft>
              <a:defRPr kern="1200">
                <a:solidFill>
                  <a:schemeClr val="tx1"/>
                </a:solidFill>
                <a:latin typeface="Calibri" pitchFamily="34" charset="0"/>
                <a:ea typeface="+mn-ea"/>
                <a:cs typeface="Arial" charset="0"/>
              </a:defRPr>
            </a:lvl5pPr>
            <a:lvl6pPr marL="2741609" algn="l" defTabSz="1096644" rtl="0" eaLnBrk="1" latinLnBrk="0" hangingPunct="1">
              <a:defRPr kern="1200">
                <a:solidFill>
                  <a:schemeClr val="tx1"/>
                </a:solidFill>
                <a:latin typeface="Calibri" pitchFamily="34" charset="0"/>
                <a:ea typeface="+mn-ea"/>
                <a:cs typeface="Arial" charset="0"/>
              </a:defRPr>
            </a:lvl6pPr>
            <a:lvl7pPr marL="3289931" algn="l" defTabSz="1096644" rtl="0" eaLnBrk="1" latinLnBrk="0" hangingPunct="1">
              <a:defRPr kern="1200">
                <a:solidFill>
                  <a:schemeClr val="tx1"/>
                </a:solidFill>
                <a:latin typeface="Calibri" pitchFamily="34" charset="0"/>
                <a:ea typeface="+mn-ea"/>
                <a:cs typeface="Arial" charset="0"/>
              </a:defRPr>
            </a:lvl7pPr>
            <a:lvl8pPr marL="3838252" algn="l" defTabSz="1096644" rtl="0" eaLnBrk="1" latinLnBrk="0" hangingPunct="1">
              <a:defRPr kern="1200">
                <a:solidFill>
                  <a:schemeClr val="tx1"/>
                </a:solidFill>
                <a:latin typeface="Calibri" pitchFamily="34" charset="0"/>
                <a:ea typeface="+mn-ea"/>
                <a:cs typeface="Arial" charset="0"/>
              </a:defRPr>
            </a:lvl8pPr>
            <a:lvl9pPr marL="4386574" algn="l" defTabSz="1096644" rtl="0" eaLnBrk="1" latinLnBrk="0" hangingPunct="1">
              <a:defRPr kern="1200">
                <a:solidFill>
                  <a:schemeClr val="tx1"/>
                </a:solidFill>
                <a:latin typeface="Calibri" pitchFamily="34" charset="0"/>
                <a:ea typeface="+mn-ea"/>
                <a:cs typeface="Arial" charset="0"/>
              </a:defRPr>
            </a:lvl9pPr>
          </a:lstStyle>
          <a:p>
            <a:pPr>
              <a:defRPr/>
            </a:pPr>
            <a:r>
              <a:rPr lang="ru-RU" dirty="0" smtClean="0">
                <a:solidFill>
                  <a:prstClr val="black">
                    <a:tint val="75000"/>
                  </a:prstClr>
                </a:solidFill>
              </a:rPr>
              <a:t>51</a:t>
            </a:r>
            <a:endParaRPr lang="ru-RU" dirty="0">
              <a:solidFill>
                <a:prstClr val="black">
                  <a:tint val="75000"/>
                </a:prstClr>
              </a:solidFill>
            </a:endParaRPr>
          </a:p>
        </p:txBody>
      </p:sp>
    </p:spTree>
    <p:extLst>
      <p:ext uri="{BB962C8B-B14F-4D97-AF65-F5344CB8AC3E}">
        <p14:creationId xmlns:p14="http://schemas.microsoft.com/office/powerpoint/2010/main" val="13988123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785409" y="8952140"/>
            <a:ext cx="2880360" cy="511175"/>
          </a:xfrm>
        </p:spPr>
        <p:txBody>
          <a:bodyPr/>
          <a:lstStyle/>
          <a:p>
            <a:pPr>
              <a:defRPr/>
            </a:pPr>
            <a:fld id="{47EA9584-6FC9-446B-89E9-C9D48C4D1663}" type="slidenum">
              <a:rPr lang="ru-RU" smtClean="0">
                <a:solidFill>
                  <a:prstClr val="black">
                    <a:tint val="75000"/>
                  </a:prstClr>
                </a:solidFill>
              </a:rPr>
              <a:pPr>
                <a:defRPr/>
              </a:pPr>
              <a:t>52</a:t>
            </a:fld>
            <a:endParaRPr lang="ru-RU">
              <a:solidFill>
                <a:prstClr val="black">
                  <a:tint val="75000"/>
                </a:prstClr>
              </a:solidFill>
            </a:endParaRPr>
          </a:p>
        </p:txBody>
      </p:sp>
      <p:sp>
        <p:nvSpPr>
          <p:cNvPr id="6" name="TextBox 5"/>
          <p:cNvSpPr txBox="1"/>
          <p:nvPr/>
        </p:nvSpPr>
        <p:spPr>
          <a:xfrm>
            <a:off x="476252" y="428000"/>
            <a:ext cx="11623600" cy="723960"/>
          </a:xfrm>
          <a:prstGeom prst="rect">
            <a:avLst/>
          </a:prstGeom>
          <a:noFill/>
        </p:spPr>
        <p:txBody>
          <a:bodyPr wrap="square" lIns="107354" tIns="53679" rIns="107354" bIns="53679" rtlCol="0">
            <a:spAutoFit/>
          </a:bodyPr>
          <a:lstStyle/>
          <a:p>
            <a:pPr algn="ctr"/>
            <a:r>
              <a:rPr lang="ru-RU" sz="20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ПЕРСПЕКТИВНАЯ </a:t>
            </a:r>
            <a:r>
              <a:rPr lang="ru-RU" sz="20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ОРГАНИЗАЦИОННО-ФУНКЦИОНАЛЬНАЯ МОДЕЛЬ </a:t>
            </a:r>
          </a:p>
          <a:p>
            <a:pPr algn="ctr"/>
            <a:r>
              <a:rPr lang="ru-RU" sz="20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КАЗНАЧЕЙСКОГО </a:t>
            </a:r>
            <a:r>
              <a:rPr lang="ru-RU" sz="20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СОПРОВОЖДЕНИЯ</a:t>
            </a:r>
          </a:p>
        </p:txBody>
      </p:sp>
      <p:pic>
        <p:nvPicPr>
          <p:cNvPr id="2"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1041" t="15161" r="21258" b="14999"/>
          <a:stretch/>
        </p:blipFill>
        <p:spPr bwMode="auto">
          <a:xfrm>
            <a:off x="476250" y="1214655"/>
            <a:ext cx="11925300" cy="7872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1716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34896</TotalTime>
  <Words>8854</Words>
  <Application>Microsoft Office PowerPoint</Application>
  <PresentationFormat>A3 (297x420 мм)</PresentationFormat>
  <Paragraphs>1838</Paragraphs>
  <Slides>52</Slides>
  <Notes>9</Notes>
  <HiddenSlides>0</HiddenSlides>
  <MMClips>0</MMClips>
  <ScaleCrop>false</ScaleCrop>
  <HeadingPairs>
    <vt:vector size="6" baseType="variant">
      <vt:variant>
        <vt:lpstr>Использованные шрифты</vt:lpstr>
      </vt:variant>
      <vt:variant>
        <vt:i4>6</vt:i4>
      </vt:variant>
      <vt:variant>
        <vt:lpstr>Тема</vt:lpstr>
      </vt:variant>
      <vt:variant>
        <vt:i4>4</vt:i4>
      </vt:variant>
      <vt:variant>
        <vt:lpstr>Заголовки слайдов</vt:lpstr>
      </vt:variant>
      <vt:variant>
        <vt:i4>52</vt:i4>
      </vt:variant>
    </vt:vector>
  </HeadingPairs>
  <TitlesOfParts>
    <vt:vector size="62" baseType="lpstr">
      <vt:lpstr>Arial</vt:lpstr>
      <vt:lpstr>Calibri</vt:lpstr>
      <vt:lpstr>Open Sans Condensed Light</vt:lpstr>
      <vt:lpstr>Calibri Light</vt:lpstr>
      <vt:lpstr>Times New Roman</vt:lpstr>
      <vt:lpstr>Wingdings</vt:lpstr>
      <vt:lpstr>Тема Office</vt:lpstr>
      <vt:lpstr>3_Тема Office</vt:lpstr>
      <vt:lpstr>2_Тема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НЕСООТВЕТСТВИЯ, ВЫЯВЛЕННЫЕ В РАМКАХ ОСУЩЕСТВЛЕНИЯ  В СООТВЕТСТВИИ С РАСПОРЯЖЕНИЕМ ПРАВИТЕЛЬСТВА РОССИЙСКОЙ ФЕДЕРАЦИИ ОТ 26 МАЯ 2018 г. № 1003-Р КОНТРОЛЯ ЗА ОБОСНОВАННОСТЬЮ ЦЕН ГОСУДАРСТВЕННОГО КОНТРАКТА И КОНТРАКТОВ (ДОГОВОРОВ)</vt:lpstr>
      <vt:lpstr>Презентация PowerPoint</vt:lpstr>
      <vt:lpstr>Презентация PowerPoint</vt:lpstr>
      <vt:lpstr>Презентация PowerPoint</vt:lpstr>
      <vt:lpstr>РЕЗУЛЬТАТЫ ЭКСПЕРИМЕНТА НА ТЕРРИТОРИИ РЕСПУБЛИКИ ТАТАРСТАН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Mazur Nataliya</dc:creator>
  <cp:lastModifiedBy>Бояренкова Юлия Владимировна</cp:lastModifiedBy>
  <cp:revision>2290</cp:revision>
  <cp:lastPrinted>2018-09-18T13:20:30Z</cp:lastPrinted>
  <dcterms:created xsi:type="dcterms:W3CDTF">2015-03-03T16:27:21Z</dcterms:created>
  <dcterms:modified xsi:type="dcterms:W3CDTF">2018-09-18T13:20:48Z</dcterms:modified>
</cp:coreProperties>
</file>