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1" r:id="rId2"/>
    <p:sldId id="303" r:id="rId3"/>
    <p:sldId id="304" r:id="rId4"/>
    <p:sldId id="306" r:id="rId5"/>
    <p:sldId id="305" r:id="rId6"/>
    <p:sldId id="299" r:id="rId7"/>
    <p:sldId id="308" r:id="rId8"/>
    <p:sldId id="309" r:id="rId9"/>
    <p:sldId id="287" r:id="rId10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E1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9657" autoAdjust="0"/>
  </p:normalViewPr>
  <p:slideViewPr>
    <p:cSldViewPr showGuides="1">
      <p:cViewPr varScale="1">
        <p:scale>
          <a:sx n="156" d="100"/>
          <a:sy n="156" d="100"/>
        </p:scale>
        <p:origin x="-684" y="-84"/>
      </p:cViewPr>
      <p:guideLst>
        <p:guide orient="horz"/>
        <p:guide pos="5284"/>
        <p:guide pos="48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05A3D-CB51-48AF-BEF0-6A2FA4D2DE31}" type="datetimeFigureOut">
              <a:rPr lang="ru-RU" smtClean="0"/>
              <a:t>14.03.2017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1EACF-BB39-4698-AAE6-FE159583BE3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46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7BDDA-7326-4F54-BDF2-D196C3B08D80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64770-AF80-4C93-BF30-46E07E87A761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5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3BBC9-0C69-4743-B546-F995C73AB719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61DAF-7F45-43D3-A3F5-C0493C8B1E41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48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B0CFE-3B0A-49DC-89D5-C6DEA8726358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AB6EB-CD35-4C1F-9D33-8D64E61A19C7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3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40371-B61D-4623-AECA-56A1BB6A2834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B9283-3146-4673-AAA8-C63386D4EC21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6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E260D-5DB3-4E5B-B818-38A171905A1B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B4CAF-DF6A-4403-9B4F-6F54636A12D3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3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02665-600C-4BC3-9576-357A4FC2EAC9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45C6-7794-4DCD-97C4-05C859607707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9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9FCFF-65CC-4F1E-9682-E06CA97E19FC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C5903-E946-429D-ADEE-F74AE8782E9F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203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08C8-87EA-4EEC-9AD3-AFA0C30378B4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2ACCB-2C6A-4384-AE73-E6A03B586213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93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5510E-AEA2-4806-A22F-01D5AADE86EF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21C9F-69F1-4166-AC99-E3562E65FF4D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13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9EF56-6EFF-4E0C-B30A-7EF8B0278C80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71A9-F005-4CA8-BF75-4EDB4FD5B7D7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6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86917"/>
            <a:ext cx="2057400" cy="450770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86917"/>
            <a:ext cx="6019800" cy="45077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AFC2F-5A81-43C6-87EC-D2F6979E8F47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4C3A6-D73E-4383-8ABF-A11AD7C57ED2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2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6916"/>
            <a:ext cx="575945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2784E8-3B1D-4C9C-B748-A19683204790}" type="datetime1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14.03.2017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919B8F6-15DB-4987-942C-E82D2EC856E7}" type="slidenum">
              <a:rPr lang="ru-RU">
                <a:solidFill>
                  <a:srgbClr val="00206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206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39546"/>
            <a:ext cx="9144000" cy="4208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355058" y="786932"/>
            <a:ext cx="8424936" cy="39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kumimoji="0" lang="ru-RU" sz="2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cs typeface="Arial" pitchFamily="34" charset="0"/>
              </a:rPr>
              <a:t>Об основных задачах Казначейства России </a:t>
            </a:r>
            <a:br>
              <a:rPr lang="ru-RU" sz="20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cs typeface="Arial" pitchFamily="34" charset="0"/>
              </a:rPr>
              <a:t>по развитию системы государственных и муниципальных закупок, а также закупок иных юридических лиц на 2017 год</a:t>
            </a:r>
            <a:br>
              <a:rPr lang="ru-RU" sz="2000" b="1" dirty="0" smtClean="0">
                <a:solidFill>
                  <a:srgbClr val="002060"/>
                </a:solidFill>
                <a:cs typeface="Arial" pitchFamily="34" charset="0"/>
              </a:rPr>
            </a:br>
            <a:endParaRPr kumimoji="0" lang="ru-RU" sz="1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endParaRPr kumimoji="0" lang="ru-RU" sz="1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endParaRPr kumimoji="0" lang="ru-RU" sz="1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lvl="8" algn="r" eaLnBrk="0" hangingPunct="0"/>
            <a:r>
              <a:rPr kumimoji="0" lang="ru-RU" sz="1400" b="1" dirty="0" smtClean="0">
                <a:solidFill>
                  <a:srgbClr val="002060"/>
                </a:solidFill>
                <a:cs typeface="Arial" pitchFamily="34" charset="0"/>
              </a:rPr>
              <a:t>Заместитель Руководителя</a:t>
            </a:r>
          </a:p>
          <a:p>
            <a:pPr lvl="8" algn="r" eaLnBrk="0" hangingPunct="0"/>
            <a:r>
              <a:rPr kumimoji="0" lang="ru-RU" sz="1400" b="1" dirty="0" smtClean="0">
                <a:solidFill>
                  <a:srgbClr val="002060"/>
                </a:solidFill>
                <a:cs typeface="Arial" pitchFamily="34" charset="0"/>
              </a:rPr>
              <a:t>Казначейства </a:t>
            </a:r>
            <a:r>
              <a:rPr kumimoji="0" lang="ru-RU" sz="1400" b="1" dirty="0">
                <a:solidFill>
                  <a:srgbClr val="002060"/>
                </a:solidFill>
                <a:cs typeface="Arial" pitchFamily="34" charset="0"/>
              </a:rPr>
              <a:t>России </a:t>
            </a:r>
            <a:endParaRPr lang="ru-RU" sz="1400" b="1" dirty="0">
              <a:solidFill>
                <a:srgbClr val="002060"/>
              </a:solidFill>
              <a:cs typeface="Arial" pitchFamily="34" charset="0"/>
            </a:endParaRPr>
          </a:p>
          <a:p>
            <a:pPr lvl="8" algn="r" eaLnBrk="0" hangingPunct="0"/>
            <a:r>
              <a:rPr kumimoji="0" lang="ru-RU" sz="1400" b="1" dirty="0" smtClean="0">
                <a:solidFill>
                  <a:srgbClr val="002060"/>
                </a:solidFill>
                <a:cs typeface="Arial" pitchFamily="34" charset="0"/>
              </a:rPr>
              <a:t>А.Т</a:t>
            </a:r>
            <a:r>
              <a:rPr kumimoji="0" lang="ru-RU" sz="1400" b="1" dirty="0">
                <a:solidFill>
                  <a:srgbClr val="002060"/>
                </a:solidFill>
                <a:cs typeface="Arial" pitchFamily="34" charset="0"/>
              </a:rPr>
              <a:t>. Катамадзе </a:t>
            </a:r>
            <a:r>
              <a:rPr kumimoji="0" lang="ru-RU" sz="2400" b="1" dirty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kumimoji="0" lang="ru-RU" sz="2400" b="1" dirty="0">
                <a:solidFill>
                  <a:srgbClr val="002060"/>
                </a:solidFill>
                <a:cs typeface="Arial" pitchFamily="34" charset="0"/>
              </a:rPr>
            </a:br>
            <a:endParaRPr lang="ru-RU" sz="14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r>
              <a:rPr lang="ru-RU" sz="1200" b="1" dirty="0" smtClean="0">
                <a:solidFill>
                  <a:srgbClr val="002060"/>
                </a:solidFill>
                <a:cs typeface="Arial" pitchFamily="34" charset="0"/>
              </a:rPr>
              <a:t>14</a:t>
            </a:r>
            <a:r>
              <a:rPr kumimoji="0" lang="ru-RU" sz="1200" b="1" dirty="0" smtClean="0">
                <a:solidFill>
                  <a:srgbClr val="002060"/>
                </a:solidFill>
                <a:cs typeface="Arial" pitchFamily="34" charset="0"/>
              </a:rPr>
              <a:t> марта 2017 </a:t>
            </a:r>
            <a: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87361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3467"/>
            <a:ext cx="6984776" cy="70788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000" b="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Роль Федерального Казначейства</a:t>
            </a:r>
            <a:br>
              <a:rPr lang="ru-RU" sz="2000" b="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</a:br>
            <a:r>
              <a:rPr lang="ru-RU" sz="2000" b="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в сфере </a:t>
            </a:r>
            <a:r>
              <a:rPr lang="ru-RU" sz="2000" b="0" kern="1200" dirty="0" err="1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госзакупок</a:t>
            </a:r>
            <a:endParaRPr lang="ru-RU" sz="2000" b="0" kern="1200" dirty="0">
              <a:solidFill>
                <a:srgbClr val="C00000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56303" y="4930923"/>
            <a:ext cx="271251" cy="205743"/>
          </a:xfrm>
        </p:spPr>
        <p:txBody>
          <a:bodyPr vert="horz" lIns="91440" tIns="45720" rIns="91440" bIns="45720" rtlCol="0" anchor="ctr"/>
          <a:lstStyle/>
          <a:p>
            <a:fld id="{093A1101-C0A6-4F69-B0F4-84BD5FA01C91}" type="slidenum">
              <a:rPr lang="ru-RU"/>
              <a:pPr/>
              <a:t>2</a:t>
            </a:fld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198319" y="3090683"/>
            <a:ext cx="8755627" cy="17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ФК является ответственным ФОИВ по задачам 3,4,5. </a:t>
            </a:r>
            <a:r>
              <a:rPr lang="ru-RU" sz="180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Учитывая, что качество исполнения задач 3,4,5 зависит от задач 1,2, ФК будет принимать активное участие в исполнении задач 1,2 совместно с другими ФОИВ. ФК также инициирует поправки в регламент Правительства Российской Федерации, предполагающие обязательное согласование поправок в НПА </a:t>
            </a:r>
            <a:br>
              <a:rPr lang="ru-RU" sz="180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</a:br>
            <a:r>
              <a:rPr lang="ru-RU" sz="1800" kern="1200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с ФК в случае, если они затрагивают ЕИС и смежные ИС.</a:t>
            </a:r>
            <a:endParaRPr lang="ru-RU" sz="1800" kern="1200" dirty="0">
              <a:solidFill>
                <a:srgbClr val="C00000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62620" y="838718"/>
            <a:ext cx="1921942" cy="716536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Методология.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Регулирование сферы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7578655" y="1859868"/>
            <a:ext cx="721658" cy="700676"/>
          </a:xfrm>
          <a:prstGeom prst="ellipse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</a:rPr>
              <a:t>ФК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046377" y="838718"/>
            <a:ext cx="1702848" cy="716536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НПА.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Правовое обеспечение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711040" y="838718"/>
            <a:ext cx="1718874" cy="868936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Технология.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ФТ, ППО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391729" y="838718"/>
            <a:ext cx="1584176" cy="868936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Работа 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клиентом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937722" y="838718"/>
            <a:ext cx="2016224" cy="868936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Претензионная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работа</a:t>
            </a:r>
          </a:p>
        </p:txBody>
      </p:sp>
      <p:sp>
        <p:nvSpPr>
          <p:cNvPr id="50" name="Овал 49"/>
          <p:cNvSpPr/>
          <p:nvPr/>
        </p:nvSpPr>
        <p:spPr>
          <a:xfrm>
            <a:off x="5964691" y="1859868"/>
            <a:ext cx="721658" cy="700676"/>
          </a:xfrm>
          <a:prstGeom prst="ellipse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</a:rPr>
              <a:t>ФК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350728" y="1859868"/>
            <a:ext cx="721658" cy="700676"/>
          </a:xfrm>
          <a:prstGeom prst="ellipse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C00000"/>
                </a:solidFill>
              </a:rPr>
              <a:t>ФК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2610892" y="1859868"/>
            <a:ext cx="721658" cy="700676"/>
          </a:xfrm>
          <a:prstGeom prst="ellipse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38684" y="1859868"/>
            <a:ext cx="721658" cy="700676"/>
          </a:xfrm>
          <a:prstGeom prst="ellipse">
            <a:avLst/>
          </a:prstGeom>
          <a:noFill/>
          <a:ln w="63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22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2" y="4894008"/>
            <a:ext cx="323528" cy="249492"/>
          </a:xfrm>
        </p:spPr>
        <p:txBody>
          <a:bodyPr vert="horz" lIns="91440" tIns="45720" rIns="91440" bIns="45720" rtlCol="0" anchor="ctr"/>
          <a:lstStyle/>
          <a:p>
            <a:fld id="{4C6C5903-E946-429D-ADEE-F74AE8782E9F}" type="slidenum">
              <a:rPr lang="ru-RU"/>
              <a:pPr/>
              <a:t>3</a:t>
            </a:fld>
            <a:endParaRPr lang="ru-RU" dirty="0"/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08030" y="714400"/>
            <a:ext cx="8784975" cy="419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algn="ctr" eaLnBrk="0" hangingPunct="0">
              <a:spcBef>
                <a:spcPts val="60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ru-RU" alt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Предпосылки </a:t>
            </a:r>
          </a:p>
          <a:p>
            <a:pPr algn="ctr" eaLnBrk="0" hangingPunct="0">
              <a:spcBef>
                <a:spcPts val="60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В связи с большим числом новых НПА в рамках 44-ФЗ, отраслевых актов, </a:t>
            </a:r>
            <a:b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а также большим числом новых бизнес-процессов, заложенных в ЕИС и ИС, </a:t>
            </a:r>
            <a:b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с которыми взаимодействует ЕИС, возникла необходимость оптимизации бизнес-процессов, изменения подходов к управлению ИТ в ФК, совершенствования применяемых технологий, улучшения качества претензионной работы.</a:t>
            </a:r>
          </a:p>
          <a:p>
            <a:pPr algn="ctr" eaLnBrk="0" hangingPunct="0">
              <a:spcBef>
                <a:spcPts val="60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ru-RU" alt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Цели на 2017 г.</a:t>
            </a:r>
          </a:p>
          <a:p>
            <a:pPr indent="541338" algn="ctr" eaLnBrk="0" hangingPunct="0">
              <a:spcBef>
                <a:spcPts val="600"/>
              </a:spcBef>
              <a:tabLst>
                <a:tab pos="914400" algn="l"/>
              </a:tabLst>
            </a:pP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Оптимизировать ключевые бизнес-процессы, предложить изменения в НПА </a:t>
            </a:r>
            <a:b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(при необходимости), решить назревшие задачи ЕИС и смежных систем, вытекающие из вступающих в силу норм, поручений Президента Российской Федерации и Правительства </a:t>
            </a:r>
            <a:r>
              <a:rPr lang="ru-RU" altLang="ru-RU" dirty="0">
                <a:solidFill>
                  <a:srgbClr val="002060"/>
                </a:solidFill>
                <a:cs typeface="Times New Roman" pitchFamily="18" charset="0"/>
              </a:rPr>
              <a:t>Российской </a:t>
            </a:r>
            <a:r>
              <a:rPr lang="ru-RU" altLang="ru-RU" dirty="0" smtClean="0">
                <a:solidFill>
                  <a:srgbClr val="002060"/>
                </a:solidFill>
                <a:cs typeface="Times New Roman" pitchFamily="18" charset="0"/>
              </a:rPr>
              <a:t>Федерации, сформировать Стратегию развития НПА, ЕИС и смежных систем на 3 года. </a:t>
            </a:r>
            <a:endParaRPr lang="ru-RU" altLang="ru-RU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7"/>
          <p:cNvSpPr>
            <a:spLocks noChangeArrowheads="1"/>
          </p:cNvSpPr>
          <p:nvPr/>
        </p:nvSpPr>
        <p:spPr bwMode="auto">
          <a:xfrm>
            <a:off x="0" y="155416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Предпосылки и цели на 2017 г.</a:t>
            </a:r>
            <a:endParaRPr lang="ru-RU" altLang="ru-RU" sz="2000" dirty="0">
              <a:solidFill>
                <a:srgbClr val="C00000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6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1357291" y="73963"/>
            <a:ext cx="6715171" cy="57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Основные задачи на </a:t>
            </a:r>
            <a:r>
              <a:rPr lang="ru-RU" sz="2000" dirty="0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2017 г. (1)</a:t>
            </a:r>
            <a:endParaRPr lang="ru-RU" altLang="ru-RU" sz="2000" dirty="0">
              <a:solidFill>
                <a:srgbClr val="C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1519" y="809871"/>
            <a:ext cx="8641656" cy="4063818"/>
          </a:xfrm>
          <a:prstGeom prst="roundRect">
            <a:avLst>
              <a:gd name="adj" fmla="val 12531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939" y="1131590"/>
            <a:ext cx="6786227" cy="33701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600" dirty="0">
                <a:solidFill>
                  <a:srgbClr val="C00000"/>
                </a:solidFill>
              </a:rPr>
              <a:t>Стабилизация работы ЕИС и смежных ИС, включая </a:t>
            </a:r>
            <a:r>
              <a:rPr lang="ru-RU" sz="1600" dirty="0" err="1" smtClean="0">
                <a:solidFill>
                  <a:srgbClr val="C00000"/>
                </a:solidFill>
              </a:rPr>
              <a:t>взаимодейст</a:t>
            </a:r>
            <a:r>
              <a:rPr lang="ru-RU" sz="1600" dirty="0" smtClean="0">
                <a:solidFill>
                  <a:srgbClr val="C00000"/>
                </a:solidFill>
              </a:rPr>
              <a:t>.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с </a:t>
            </a:r>
            <a:r>
              <a:rPr lang="ru-RU" sz="1600" dirty="0">
                <a:solidFill>
                  <a:srgbClr val="C00000"/>
                </a:solidFill>
              </a:rPr>
              <a:t>РМИС 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совершенствование и утверждение схемы взаимодействия всех участников при </a:t>
            </a:r>
            <a:r>
              <a:rPr lang="ru-RU" sz="1400" b="1" dirty="0" smtClean="0">
                <a:solidFill>
                  <a:srgbClr val="002060"/>
                </a:solidFill>
              </a:rPr>
              <a:t>претензионной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работе</a:t>
            </a:r>
            <a:r>
              <a:rPr lang="ru-RU" sz="1400" dirty="0" smtClean="0">
                <a:solidFill>
                  <a:srgbClr val="002060"/>
                </a:solidFill>
              </a:rPr>
              <a:t> (ЦАФК, УФК, ЭО, Контакт-центр и пр.)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улучшение качества ППО, в том числе путем соблюдения производственного цикла </a:t>
            </a:r>
            <a:r>
              <a:rPr lang="ru-RU" sz="1400" b="1" dirty="0" smtClean="0">
                <a:solidFill>
                  <a:srgbClr val="002060"/>
                </a:solidFill>
              </a:rPr>
              <a:t>разработки и внедрения ППО в эксплуатацию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C00000"/>
                </a:solidFill>
              </a:rPr>
              <a:t>Оптимизация </a:t>
            </a:r>
            <a:r>
              <a:rPr lang="ru-RU" sz="1600" dirty="0">
                <a:solidFill>
                  <a:srgbClr val="C00000"/>
                </a:solidFill>
              </a:rPr>
              <a:t>бизнес-процессов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b="1" dirty="0">
                <a:solidFill>
                  <a:srgbClr val="002060"/>
                </a:solidFill>
              </a:rPr>
              <a:t>упрощение</a:t>
            </a:r>
            <a:r>
              <a:rPr lang="ru-RU" sz="1400" dirty="0">
                <a:solidFill>
                  <a:srgbClr val="002060"/>
                </a:solidFill>
              </a:rPr>
              <a:t> порядка формирования Плана-закупок и Плана-графика, в том числе путем объединения </a:t>
            </a:r>
            <a:r>
              <a:rPr lang="ru-RU" sz="1400" b="1" dirty="0">
                <a:solidFill>
                  <a:srgbClr val="002060"/>
                </a:solidFill>
              </a:rPr>
              <a:t>планов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совершенствование функционала, направленного на реализацию </a:t>
            </a:r>
            <a:r>
              <a:rPr lang="ru-RU" sz="1400" b="1" dirty="0">
                <a:solidFill>
                  <a:srgbClr val="002060"/>
                </a:solidFill>
              </a:rPr>
              <a:t>ч.5 ст.99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внедрение </a:t>
            </a:r>
            <a:r>
              <a:rPr lang="ru-RU" sz="1400" b="1" dirty="0">
                <a:solidFill>
                  <a:srgbClr val="002060"/>
                </a:solidFill>
              </a:rPr>
              <a:t>независимого регистратора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электронный контракт и </a:t>
            </a:r>
            <a:r>
              <a:rPr lang="ru-RU" sz="1400" b="1" dirty="0" smtClean="0">
                <a:solidFill>
                  <a:srgbClr val="002060"/>
                </a:solidFill>
              </a:rPr>
              <a:t>электронное актирование </a:t>
            </a:r>
            <a:r>
              <a:rPr lang="ru-RU" sz="1400" dirty="0" smtClean="0">
                <a:solidFill>
                  <a:srgbClr val="002060"/>
                </a:solidFill>
              </a:rPr>
              <a:t>по контрактам (пилот)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7346741" y="848891"/>
            <a:ext cx="0" cy="4000594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392042" y="843558"/>
            <a:ext cx="574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НПА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38246" y="843558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ЕИС</a:t>
            </a:r>
            <a:endParaRPr lang="ru-RU" sz="1400" b="1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7994813" y="852505"/>
            <a:ext cx="0" cy="4000594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515829" y="1555651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-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515829" y="3075806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38058" y="1563638"/>
            <a:ext cx="323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8058" y="3075806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15829" y="3550245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-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38058" y="3550245"/>
            <a:ext cx="323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5829" y="3838277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8058" y="3838277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15829" y="4126309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38058" y="4126309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15829" y="2038077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-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8238058" y="2067694"/>
            <a:ext cx="323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2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56303" y="4930923"/>
            <a:ext cx="271251" cy="205743"/>
          </a:xfrm>
        </p:spPr>
        <p:txBody>
          <a:bodyPr vert="horz" lIns="91440" tIns="45720" rIns="91440" bIns="45720" rtlCol="0" anchor="ctr"/>
          <a:lstStyle/>
          <a:p>
            <a:fld id="{093A1101-C0A6-4F69-B0F4-84BD5FA01C91}" type="slidenum">
              <a:rPr lang="ru-RU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1357291" y="73963"/>
            <a:ext cx="6715171" cy="57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Основные задачи на </a:t>
            </a:r>
            <a:r>
              <a:rPr lang="ru-RU" sz="2000" dirty="0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2017 г. (2)</a:t>
            </a:r>
            <a:endParaRPr lang="ru-RU" altLang="ru-RU" sz="2000" dirty="0">
              <a:solidFill>
                <a:srgbClr val="C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825" y="809871"/>
            <a:ext cx="8641655" cy="4063818"/>
          </a:xfrm>
          <a:prstGeom prst="roundRect">
            <a:avLst>
              <a:gd name="adj" fmla="val 12531"/>
            </a:avLst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803" y="1131590"/>
            <a:ext cx="6690982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600" dirty="0" smtClean="0">
                <a:solidFill>
                  <a:srgbClr val="C00000"/>
                </a:solidFill>
              </a:rPr>
              <a:t>Срочные </a:t>
            </a:r>
            <a:r>
              <a:rPr lang="ru-RU" sz="1600" dirty="0">
                <a:solidFill>
                  <a:srgbClr val="C00000"/>
                </a:solidFill>
              </a:rPr>
              <a:t>НПА, поручения Президента РФ, Правительства РФ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внедрение совместно с Минздравом России инструментов структурирования информации по </a:t>
            </a:r>
            <a:r>
              <a:rPr lang="ru-RU" sz="1400" b="1" dirty="0" smtClean="0">
                <a:solidFill>
                  <a:srgbClr val="002060"/>
                </a:solidFill>
              </a:rPr>
              <a:t>лекарственным препаратам 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внедрение </a:t>
            </a:r>
            <a:r>
              <a:rPr lang="ru-RU" sz="1400" b="1" dirty="0" smtClean="0">
                <a:solidFill>
                  <a:srgbClr val="002060"/>
                </a:solidFill>
              </a:rPr>
              <a:t>каталога</a:t>
            </a:r>
            <a:r>
              <a:rPr lang="ru-RU" sz="1400" dirty="0" smtClean="0">
                <a:solidFill>
                  <a:srgbClr val="002060"/>
                </a:solidFill>
              </a:rPr>
              <a:t> товаров, работ, услуг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единый </a:t>
            </a:r>
            <a:r>
              <a:rPr lang="ru-RU" sz="1400" b="1" dirty="0" smtClean="0">
                <a:solidFill>
                  <a:srgbClr val="002060"/>
                </a:solidFill>
              </a:rPr>
              <a:t>реестр аккредитованных участников закупок</a:t>
            </a:r>
            <a:r>
              <a:rPr lang="ru-RU" sz="1400" dirty="0" smtClean="0">
                <a:solidFill>
                  <a:srgbClr val="002060"/>
                </a:solidFill>
              </a:rPr>
              <a:t> совместно с ЭТП</a:t>
            </a:r>
          </a:p>
          <a:p>
            <a:pPr marL="285750" indent="-2857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2060"/>
                </a:solidFill>
              </a:rPr>
              <a:t>изменение</a:t>
            </a:r>
            <a:r>
              <a:rPr lang="ru-RU" sz="1400" dirty="0" smtClean="0">
                <a:solidFill>
                  <a:srgbClr val="002060"/>
                </a:solidFill>
              </a:rPr>
              <a:t> порядка регистрации участников закупок и </a:t>
            </a:r>
            <a:r>
              <a:rPr lang="ru-RU" sz="1400" b="1" dirty="0" smtClean="0">
                <a:solidFill>
                  <a:srgbClr val="002060"/>
                </a:solidFill>
              </a:rPr>
              <a:t>ведения реестра контрактов </a:t>
            </a:r>
            <a:r>
              <a:rPr lang="ru-RU" sz="1400" dirty="0" smtClean="0">
                <a:solidFill>
                  <a:srgbClr val="002060"/>
                </a:solidFill>
              </a:rPr>
              <a:t>(в связи с задачами в рамках каталога, </a:t>
            </a:r>
            <a:r>
              <a:rPr lang="ru-RU" sz="1400" dirty="0" err="1" smtClean="0">
                <a:solidFill>
                  <a:srgbClr val="002060"/>
                </a:solidFill>
              </a:rPr>
              <a:t>референтных</a:t>
            </a:r>
            <a:r>
              <a:rPr lang="ru-RU" sz="1400" dirty="0" smtClean="0">
                <a:solidFill>
                  <a:srgbClr val="002060"/>
                </a:solidFill>
              </a:rPr>
              <a:t> цен, контрольно-надзорной деятельности, казначейского сопровождения контрактов </a:t>
            </a:r>
            <a:r>
              <a:rPr lang="ru-RU" sz="1400" b="1" dirty="0" smtClean="0">
                <a:solidFill>
                  <a:srgbClr val="002060"/>
                </a:solidFill>
              </a:rPr>
              <a:t>по всей цепочке подрядчиков</a:t>
            </a:r>
            <a:r>
              <a:rPr lang="ru-RU" sz="1400" dirty="0" smtClean="0">
                <a:solidFill>
                  <a:srgbClr val="002060"/>
                </a:solidFill>
              </a:rPr>
              <a:t>) </a:t>
            </a:r>
          </a:p>
          <a:p>
            <a:pPr marL="285750" indent="-285750" algn="just">
              <a:spcAft>
                <a:spcPts val="18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отбор квалифицированных </a:t>
            </a:r>
            <a:r>
              <a:rPr lang="ru-RU" sz="1400" b="1" dirty="0" smtClean="0">
                <a:solidFill>
                  <a:srgbClr val="002060"/>
                </a:solidFill>
              </a:rPr>
              <a:t>подрядных организаций для кап. ремонта </a:t>
            </a: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>в многоквартирных домах в спец. реестр, особенности регистрации, ЭА, реестра договора, РНП</a:t>
            </a:r>
          </a:p>
          <a:p>
            <a:pPr marL="285750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C00000"/>
                </a:solidFill>
              </a:rPr>
              <a:t>Стратегия развития НПА, ЕИС и смежных систем</a:t>
            </a:r>
            <a:endParaRPr lang="ru-RU" sz="1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7392042" y="843558"/>
            <a:ext cx="574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НПА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38246" y="843558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ЕИС</a:t>
            </a:r>
            <a:endParaRPr lang="ru-RU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490429" y="1343422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7346741" y="848891"/>
            <a:ext cx="0" cy="4000594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994813" y="852505"/>
            <a:ext cx="0" cy="4000594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490429" y="3435846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23726" y="1347614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90429" y="1822053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23726" y="1822053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90429" y="2211710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23726" y="2211710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223726" y="2542133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90429" y="2542133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223726" y="3435846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90429" y="4126309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223726" y="4126309"/>
            <a:ext cx="308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+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56303" y="4930923"/>
            <a:ext cx="271251" cy="205743"/>
          </a:xfrm>
        </p:spPr>
        <p:txBody>
          <a:bodyPr vert="horz" lIns="91440" tIns="45720" rIns="91440" bIns="45720" rtlCol="0" anchor="ctr"/>
          <a:lstStyle/>
          <a:p>
            <a:fld id="{093A1101-C0A6-4F69-B0F4-84BD5FA01C91}" type="slidenum">
              <a:rPr lang="ru-RU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63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Заголовок 1"/>
          <p:cNvSpPr txBox="1">
            <a:spLocks/>
          </p:cNvSpPr>
          <p:nvPr/>
        </p:nvSpPr>
        <p:spPr bwMode="auto">
          <a:xfrm>
            <a:off x="1519253" y="195487"/>
            <a:ext cx="6105494" cy="31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Организация работы в 2017 г.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0772" y="1338765"/>
            <a:ext cx="2160000" cy="1061169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Формирование предложений </a:t>
            </a:r>
            <a:b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в НПА</a:t>
            </a: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1" name="Номер слайда 1"/>
          <p:cNvSpPr txBox="1">
            <a:spLocks/>
          </p:cNvSpPr>
          <p:nvPr/>
        </p:nvSpPr>
        <p:spPr>
          <a:xfrm>
            <a:off x="8788322" y="5466405"/>
            <a:ext cx="310320" cy="201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6F75B9C9-99CE-48F6-AE89-BF4FF066E65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4" name="Пятиугольник 33"/>
          <p:cNvSpPr/>
          <p:nvPr/>
        </p:nvSpPr>
        <p:spPr>
          <a:xfrm>
            <a:off x="6396633" y="1036449"/>
            <a:ext cx="2668729" cy="135000"/>
          </a:xfrm>
          <a:prstGeom prst="homePlate">
            <a:avLst/>
          </a:prstGeom>
          <a:solidFill>
            <a:schemeClr val="accent1">
              <a:lumMod val="20000"/>
              <a:lumOff val="80000"/>
              <a:alpha val="19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257681" y="1036449"/>
            <a:ext cx="2422045" cy="13500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ятиугольник 35"/>
          <p:cNvSpPr/>
          <p:nvPr/>
        </p:nvSpPr>
        <p:spPr>
          <a:xfrm>
            <a:off x="2047528" y="1036449"/>
            <a:ext cx="2308414" cy="13500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3131840" y="771550"/>
            <a:ext cx="5581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кв.</a:t>
            </a: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5292080" y="771550"/>
            <a:ext cx="6078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кв.</a:t>
            </a: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7438286" y="771550"/>
            <a:ext cx="6286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кв.</a:t>
            </a: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74225" y="1036450"/>
            <a:ext cx="2201140" cy="13500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298224" y="1338765"/>
            <a:ext cx="2160000" cy="1061169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Разработка поправок в НПА</a:t>
            </a: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380112" y="1366565"/>
            <a:ext cx="2399760" cy="1061169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Согласование пакета поправок с МФ,</a:t>
            </a:r>
            <a:endParaRPr lang="ru-RU" altLang="ru-RU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МЭР, ФАС, ЭТП, общественными организациями </a:t>
            </a:r>
            <a:endParaRPr lang="ru-RU" altLang="ru-RU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749385" y="1366565"/>
            <a:ext cx="2275733" cy="1061169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Предложение поправок для рассмотрения</a:t>
            </a:r>
            <a:b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в Правительстве РФ </a:t>
            </a:r>
            <a:b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90772" y="3184232"/>
            <a:ext cx="2160000" cy="999672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Стабилизация претензионной работы,</a:t>
            </a:r>
          </a:p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Ключевые ФТ</a:t>
            </a:r>
            <a:endParaRPr lang="ru-RU" altLang="ru-RU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298224" y="3184232"/>
            <a:ext cx="2160000" cy="999672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Разработка функциональных требований, заключение ГК</a:t>
            </a: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499992" y="3184232"/>
            <a:ext cx="2160000" cy="999672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Доработки ППО</a:t>
            </a: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6644992" y="3184232"/>
            <a:ext cx="2160000" cy="999672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Внедрение ППО</a:t>
            </a:r>
            <a:endParaRPr lang="ru-RU" altLang="ru-RU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275364" y="1171449"/>
            <a:ext cx="4485451" cy="3273371"/>
            <a:chOff x="2275364" y="728395"/>
            <a:chExt cx="4485451" cy="371642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2275364" y="771550"/>
              <a:ext cx="0" cy="3673271"/>
            </a:xfrm>
            <a:prstGeom prst="line">
              <a:avLst/>
            </a:prstGeom>
            <a:ln w="3175">
              <a:solidFill>
                <a:srgbClr val="002060">
                  <a:alpha val="45098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4370834" y="728395"/>
              <a:ext cx="0" cy="3673271"/>
            </a:xfrm>
            <a:prstGeom prst="line">
              <a:avLst/>
            </a:prstGeom>
            <a:ln w="3175">
              <a:solidFill>
                <a:srgbClr val="002060">
                  <a:alpha val="45098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6760815" y="770687"/>
              <a:ext cx="0" cy="3673271"/>
            </a:xfrm>
            <a:prstGeom prst="line">
              <a:avLst/>
            </a:prstGeom>
            <a:ln w="3175">
              <a:solidFill>
                <a:srgbClr val="002060">
                  <a:alpha val="45098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11"/>
          <p:cNvSpPr txBox="1">
            <a:spLocks noChangeArrowheads="1"/>
          </p:cNvSpPr>
          <p:nvPr/>
        </p:nvSpPr>
        <p:spPr bwMode="auto">
          <a:xfrm>
            <a:off x="950199" y="771550"/>
            <a:ext cx="5084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кв.</a:t>
            </a: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4560967" y="-1603206"/>
            <a:ext cx="0" cy="9050942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56303" y="4930923"/>
            <a:ext cx="271251" cy="205743"/>
          </a:xfrm>
        </p:spPr>
        <p:txBody>
          <a:bodyPr vert="horz" lIns="91440" tIns="45720" rIns="91440" bIns="45720" rtlCol="0" anchor="ctr"/>
          <a:lstStyle/>
          <a:p>
            <a:fld id="{093A1101-C0A6-4F69-B0F4-84BD5FA01C91}" type="slidenum">
              <a:rPr lang="ru-RU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07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Заголовок 1"/>
          <p:cNvSpPr txBox="1">
            <a:spLocks/>
          </p:cNvSpPr>
          <p:nvPr/>
        </p:nvSpPr>
        <p:spPr bwMode="auto">
          <a:xfrm>
            <a:off x="1519253" y="195487"/>
            <a:ext cx="6105494" cy="31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Матрица ролей в ФК при осуществлении </a:t>
            </a:r>
            <a:br>
              <a:rPr lang="ru-RU" alt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</a:br>
            <a:r>
              <a:rPr lang="ru-RU" alt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полномочий в сфере </a:t>
            </a:r>
            <a:r>
              <a:rPr lang="ru-RU" altLang="ru-RU" sz="2000" dirty="0" smtClean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закупок </a:t>
            </a:r>
            <a:endParaRPr lang="ru-RU" altLang="ru-RU" sz="2000" dirty="0">
              <a:solidFill>
                <a:srgbClr val="C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41" name="Номер слайда 1"/>
          <p:cNvSpPr txBox="1">
            <a:spLocks/>
          </p:cNvSpPr>
          <p:nvPr/>
        </p:nvSpPr>
        <p:spPr>
          <a:xfrm>
            <a:off x="8788322" y="5466405"/>
            <a:ext cx="310320" cy="201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6F75B9C9-99CE-48F6-AE89-BF4FF066E659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3216548" y="778391"/>
            <a:ext cx="5164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НПА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4775670" y="778391"/>
            <a:ext cx="11051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6785105" y="778391"/>
            <a:ext cx="16160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клиентом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11"/>
          <p:cNvSpPr txBox="1">
            <a:spLocks noChangeArrowheads="1"/>
          </p:cNvSpPr>
          <p:nvPr/>
        </p:nvSpPr>
        <p:spPr bwMode="auto">
          <a:xfrm>
            <a:off x="1200324" y="778391"/>
            <a:ext cx="11889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</a:t>
            </a:r>
            <a:endParaRPr lang="ru-RU" alt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0369" y="2688836"/>
            <a:ext cx="787215" cy="495044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pPr algn="ctr"/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УИС</a:t>
            </a:r>
            <a:endParaRPr lang="ru-RU" altLang="ru-RU" sz="1400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ctr"/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УРСиБИ</a:t>
            </a:r>
            <a:endParaRPr lang="ru-RU" altLang="ru-RU" sz="14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35618" y="1388084"/>
            <a:ext cx="916051" cy="254036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УРКС</a:t>
            </a:r>
            <a:endParaRPr lang="ru-RU" altLang="ru-RU" sz="14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5618" y="3399904"/>
            <a:ext cx="916051" cy="254036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МОУ</a:t>
            </a:r>
            <a:endParaRPr lang="ru-RU" altLang="ru-RU" sz="14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35618" y="2131406"/>
            <a:ext cx="916051" cy="254036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ЦОКР</a:t>
            </a:r>
            <a:endParaRPr lang="ru-RU" altLang="ru-RU" sz="14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35618" y="3827760"/>
            <a:ext cx="916051" cy="254036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ТОФК</a:t>
            </a:r>
            <a:endParaRPr lang="ru-RU" altLang="ru-RU" sz="14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4553823" y="-1925865"/>
            <a:ext cx="0" cy="8986845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4553823" y="-1203627"/>
            <a:ext cx="0" cy="8986845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4553823" y="-735513"/>
            <a:ext cx="0" cy="8986845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867149" y="1052900"/>
            <a:ext cx="1947238" cy="805244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Подходы для НПА и развития ИС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Обучение, тренинги ТОФК и ФОИВ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Представительство в гос. органах и общественных организациях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Координация ТОФК </a:t>
            </a:r>
            <a:endParaRPr lang="ru-RU" altLang="ru-RU" sz="900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941216" y="1052900"/>
            <a:ext cx="1300150" cy="724793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Разработка и утверждение НПА, 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Согласование НПА другим ФОИВ , 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Разъяснения НПА ФК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243710" y="1052900"/>
            <a:ext cx="1867566" cy="876999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Функциональные требования,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Финансовое обоснование,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Технические решения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Регламенты ведения ИС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Выгрузка статистики 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Приемка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243710" y="2569716"/>
            <a:ext cx="2352956" cy="722054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Требования к инфраструктуре и ИБ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ЦОД и инфраструктура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Эксплуатация и сопровождение ИС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Работа с контакт-центром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Устранение технических проблем</a:t>
            </a:r>
          </a:p>
          <a:p>
            <a:endParaRPr lang="ru-RU" altLang="ru-RU" sz="900" dirty="0" smtClean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484466" y="2569716"/>
            <a:ext cx="2338971" cy="450040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Свод всех претензионных обращений </a:t>
            </a:r>
            <a:b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и их распределение между участниками Матрицы ролей</a:t>
            </a:r>
          </a:p>
          <a:p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243710" y="1983410"/>
            <a:ext cx="2063801" cy="581386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Финансовое обеспечение (с УИС)</a:t>
            </a:r>
            <a:endParaRPr lang="ru-RU" altLang="ru-RU" sz="900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Конкурсные процедуры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Контрактация </a:t>
            </a:r>
          </a:p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Приемка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484466" y="3318412"/>
            <a:ext cx="2385984" cy="450040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Когда: в случае </a:t>
            </a: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претензионной работы*</a:t>
            </a: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, либо в случае документарной проверки.  </a:t>
            </a:r>
            <a:b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Кого: тех, кого обслуживает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56303" y="4930923"/>
            <a:ext cx="271251" cy="205743"/>
          </a:xfrm>
        </p:spPr>
        <p:txBody>
          <a:bodyPr vert="horz" lIns="91440" tIns="45720" rIns="91440" bIns="45720" rtlCol="0" anchor="ctr"/>
          <a:lstStyle/>
          <a:p>
            <a:fld id="{093A1101-C0A6-4F69-B0F4-84BD5FA01C91}" type="slidenum">
              <a:rPr lang="ru-RU"/>
              <a:pPr/>
              <a:t>7</a:t>
            </a:fld>
            <a:endParaRPr lang="ru-RU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243710" y="3789660"/>
            <a:ext cx="2139051" cy="345598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10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Выгрузка и формирование статистики, отчетности, выписок</a:t>
            </a:r>
          </a:p>
          <a:p>
            <a:endParaRPr lang="ru-RU" altLang="ru-RU" sz="1000" dirty="0" smtClean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endParaRPr lang="ru-RU" altLang="ru-RU" sz="10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67149" y="3318412"/>
            <a:ext cx="2055166" cy="445584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Анализ претензионной работы, формирование предложений для НПА, ЕИС</a:t>
            </a:r>
            <a:endParaRPr lang="ru-RU" altLang="ru-RU" sz="900" b="1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67149" y="3789660"/>
            <a:ext cx="2034818" cy="454540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Анализ претензионной работы, формирование предложений для НПА, ЕИС</a:t>
            </a:r>
            <a:endParaRPr lang="ru-RU" altLang="ru-RU" sz="900" b="1" dirty="0">
              <a:solidFill>
                <a:srgbClr val="00206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484466" y="3789660"/>
            <a:ext cx="2385984" cy="450040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Когда: в случае </a:t>
            </a: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претензионной работы*</a:t>
            </a: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, либо в случае документарной проверки.  </a:t>
            </a:r>
            <a:b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Кого: тех, кого обслуживает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904997" y="1007933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224660" y="1017135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840284" y="1006350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6431045" y="1021109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9047245" y="1021109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60400" y="1006350"/>
            <a:ext cx="0" cy="3258419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4559235" y="-2594207"/>
            <a:ext cx="0" cy="8997670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5400000">
            <a:off x="4559235" y="-3492486"/>
            <a:ext cx="0" cy="8997670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4559235" y="-219309"/>
            <a:ext cx="0" cy="8997670"/>
          </a:xfrm>
          <a:prstGeom prst="line">
            <a:avLst/>
          </a:prstGeom>
          <a:ln w="3175">
            <a:solidFill>
              <a:srgbClr val="002060">
                <a:alpha val="45098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Скругленный прямоугольник 79"/>
          <p:cNvSpPr/>
          <p:nvPr/>
        </p:nvSpPr>
        <p:spPr>
          <a:xfrm>
            <a:off x="81278" y="4360714"/>
            <a:ext cx="8976792" cy="487328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* Виды претензионной работы</a:t>
            </a: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: 1. Запросы о функциональности ЕИС 2. Запросы по НПА 3. Запросы по тех. неполадкам 4. Запросы по работе контакт-центра </a:t>
            </a:r>
            <a:b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5. Запросы информации из ЕИС (выписки, отчетность). </a:t>
            </a: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ТОФК обрабатывают указанные запросы на основании типовых ответов, разработанных УРКС, </a:t>
            </a:r>
            <a:b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ru-RU" altLang="ru-RU" sz="900" b="1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в части запросов от ОИВ СФ (кроме ВОИВ СФ), законодательных органов СФ, ОМСУ, судов 1 инстанции, юридических лиц, за исключением крупнейших.</a:t>
            </a:r>
            <a:endParaRPr lang="ru-RU" altLang="ru-RU" sz="900" b="1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84466" y="1052900"/>
            <a:ext cx="2282353" cy="495044"/>
          </a:xfrm>
          <a:prstGeom prst="roundRect">
            <a:avLst>
              <a:gd name="adj" fmla="val 8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0" rIns="0" bIns="0" anchor="t"/>
          <a:lstStyle/>
          <a:p>
            <a:r>
              <a:rPr lang="ru-RU" altLang="ru-RU" sz="900" dirty="0" smtClean="0">
                <a:solidFill>
                  <a:srgbClr val="00206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Ответы на обращения и запросы всех гос. органов и организаций, кроме указанных под *</a:t>
            </a:r>
            <a:endParaRPr lang="ru-RU" altLang="ru-RU" sz="900" dirty="0">
              <a:solidFill>
                <a:srgbClr val="C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25841" y="226324"/>
            <a:ext cx="4692318" cy="38048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 eaLnBrk="0" hangingPunct="0"/>
            <a:r>
              <a:rPr lang="ru-RU" sz="20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Ключевые документы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60014" y="837465"/>
            <a:ext cx="2198368" cy="400110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r>
              <a:rPr lang="ru-RU" sz="1000" dirty="0" smtClean="0"/>
              <a:t>План проведения совещаний</a:t>
            </a:r>
          </a:p>
          <a:p>
            <a:r>
              <a:rPr lang="ru-RU" sz="1000" dirty="0" smtClean="0"/>
              <a:t>с </a:t>
            </a:r>
            <a:r>
              <a:rPr lang="ru-RU" sz="1000" dirty="0"/>
              <a:t>представителями </a:t>
            </a:r>
            <a:r>
              <a:rPr lang="ru-RU" sz="1000" dirty="0" smtClean="0"/>
              <a:t>ГРБС</a:t>
            </a:r>
            <a:endParaRPr lang="ru-RU" sz="1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14684" r="54494" b="10348"/>
          <a:stretch/>
        </p:blipFill>
        <p:spPr bwMode="auto">
          <a:xfrm>
            <a:off x="179512" y="843558"/>
            <a:ext cx="4584626" cy="2333627"/>
          </a:xfrm>
          <a:prstGeom prst="rect">
            <a:avLst/>
          </a:prstGeom>
          <a:noFill/>
          <a:ln w="3175">
            <a:solidFill>
              <a:srgbClr val="002060">
                <a:alpha val="40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1" t="21652" r="3812" b="4212"/>
          <a:stretch/>
        </p:blipFill>
        <p:spPr bwMode="auto">
          <a:xfrm>
            <a:off x="395537" y="1545636"/>
            <a:ext cx="4799615" cy="2170592"/>
          </a:xfrm>
          <a:prstGeom prst="rect">
            <a:avLst/>
          </a:prstGeom>
          <a:noFill/>
          <a:ln w="3175">
            <a:solidFill>
              <a:srgbClr val="002060">
                <a:alpha val="40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7" t="22737" r="3351" b="2955"/>
          <a:stretch/>
        </p:blipFill>
        <p:spPr bwMode="auto">
          <a:xfrm>
            <a:off x="827585" y="2353042"/>
            <a:ext cx="4706093" cy="2054912"/>
          </a:xfrm>
          <a:prstGeom prst="rect">
            <a:avLst/>
          </a:prstGeom>
          <a:noFill/>
          <a:ln w="3175">
            <a:solidFill>
              <a:srgbClr val="002060">
                <a:alpha val="40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194740" y="2333514"/>
            <a:ext cx="2913764" cy="615553"/>
          </a:xfrm>
          <a:prstGeom prst="rect">
            <a:avLst/>
          </a:prstGeom>
        </p:spPr>
        <p:txBody>
          <a:bodyPr wrap="square" lIns="72000" tIns="0" rIns="0" bIns="0">
            <a:spAutoFit/>
          </a:bodyPr>
          <a:lstStyle/>
          <a:p>
            <a:r>
              <a:rPr lang="ru-RU" sz="1000" dirty="0" smtClean="0"/>
              <a:t>План проведения видеоконференций </a:t>
            </a:r>
            <a:br>
              <a:rPr lang="ru-RU" sz="1000" dirty="0" smtClean="0"/>
            </a:br>
            <a:r>
              <a:rPr lang="ru-RU" sz="1000" dirty="0" smtClean="0"/>
              <a:t>с </a:t>
            </a:r>
            <a:r>
              <a:rPr lang="ru-RU" sz="1000" dirty="0"/>
              <a:t>представителями органов государственной власти </a:t>
            </a:r>
            <a:r>
              <a:rPr lang="ru-RU" sz="1000" dirty="0" smtClean="0"/>
              <a:t>субъектов РФ </a:t>
            </a:r>
            <a:br>
              <a:rPr lang="ru-RU" sz="1000" dirty="0" smtClean="0"/>
            </a:br>
            <a:r>
              <a:rPr lang="ru-RU" sz="1000" dirty="0" smtClean="0"/>
              <a:t>и ТОФК</a:t>
            </a:r>
            <a:endParaRPr lang="ru-RU" sz="1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260014" y="1545636"/>
            <a:ext cx="2660026" cy="400110"/>
          </a:xfrm>
          <a:prstGeom prst="rect">
            <a:avLst/>
          </a:prstGeom>
        </p:spPr>
        <p:txBody>
          <a:bodyPr wrap="square" lIns="72000">
            <a:spAutoFit/>
          </a:bodyPr>
          <a:lstStyle/>
          <a:p>
            <a:r>
              <a:rPr lang="ru-RU" sz="1000" dirty="0" smtClean="0"/>
              <a:t>План проведения видеоконференций </a:t>
            </a:r>
            <a:br>
              <a:rPr lang="ru-RU" sz="1000" dirty="0" smtClean="0"/>
            </a:br>
            <a:r>
              <a:rPr lang="ru-RU" sz="1000" dirty="0" smtClean="0"/>
              <a:t>с </a:t>
            </a:r>
            <a:r>
              <a:rPr lang="ru-RU" sz="1000" dirty="0"/>
              <a:t>владельцами </a:t>
            </a:r>
            <a:r>
              <a:rPr lang="ru-RU" sz="1000" dirty="0" smtClean="0"/>
              <a:t>РМИС</a:t>
            </a:r>
            <a:endParaRPr lang="ru-RU" sz="1000" dirty="0"/>
          </a:p>
        </p:txBody>
      </p:sp>
      <p:cxnSp>
        <p:nvCxnSpPr>
          <p:cNvPr id="13" name="Соединительная линия уступом 26"/>
          <p:cNvCxnSpPr>
            <a:stCxn id="11" idx="1"/>
          </p:cNvCxnSpPr>
          <p:nvPr/>
        </p:nvCxnSpPr>
        <p:spPr>
          <a:xfrm flipH="1">
            <a:off x="4764138" y="1037520"/>
            <a:ext cx="1495876" cy="76069"/>
          </a:xfrm>
          <a:prstGeom prst="straightConnector1">
            <a:avLst/>
          </a:prstGeom>
          <a:ln w="3175">
            <a:solidFill>
              <a:srgbClr val="002060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26"/>
          <p:cNvCxnSpPr/>
          <p:nvPr/>
        </p:nvCxnSpPr>
        <p:spPr>
          <a:xfrm rot="60000" flipH="1">
            <a:off x="5195152" y="1702272"/>
            <a:ext cx="1064863" cy="119989"/>
          </a:xfrm>
          <a:prstGeom prst="straightConnector1">
            <a:avLst/>
          </a:prstGeom>
          <a:ln w="3175">
            <a:solidFill>
              <a:srgbClr val="002060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6"/>
          <p:cNvCxnSpPr/>
          <p:nvPr/>
        </p:nvCxnSpPr>
        <p:spPr>
          <a:xfrm flipH="1">
            <a:off x="5533678" y="2533334"/>
            <a:ext cx="667849" cy="89738"/>
          </a:xfrm>
          <a:prstGeom prst="straightConnector1">
            <a:avLst/>
          </a:prstGeom>
          <a:ln w="3175">
            <a:solidFill>
              <a:srgbClr val="002060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"/>
          <p:cNvSpPr txBox="1">
            <a:spLocks/>
          </p:cNvSpPr>
          <p:nvPr/>
        </p:nvSpPr>
        <p:spPr>
          <a:xfrm>
            <a:off x="8788322" y="4919774"/>
            <a:ext cx="310320" cy="201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6F75B9C9-99CE-48F6-AE89-BF4FF066E659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12160" y="3287028"/>
            <a:ext cx="3024336" cy="1461939"/>
          </a:xfrm>
          <a:prstGeom prst="rect">
            <a:avLst/>
          </a:prstGeom>
        </p:spPr>
        <p:txBody>
          <a:bodyPr wrap="square" lIns="72000" tIns="0" rIns="0" bIns="0">
            <a:spAutoFit/>
          </a:bodyPr>
          <a:lstStyle/>
          <a:p>
            <a:pPr algn="just"/>
            <a:r>
              <a:rPr lang="ru-RU" sz="1000" dirty="0" smtClean="0"/>
              <a:t>Дорожная карта основных мероприятий</a:t>
            </a:r>
          </a:p>
          <a:p>
            <a:pPr algn="just"/>
            <a:endParaRPr lang="ru-RU" sz="500" dirty="0" smtClean="0"/>
          </a:p>
          <a:p>
            <a:pPr algn="just"/>
            <a:r>
              <a:rPr lang="ru-RU" sz="1000" dirty="0" smtClean="0"/>
              <a:t>Схема взаимодействия всех участников </a:t>
            </a:r>
            <a:br>
              <a:rPr lang="ru-RU" sz="1000" dirty="0" smtClean="0"/>
            </a:br>
            <a:r>
              <a:rPr lang="ru-RU" sz="1000" dirty="0" smtClean="0"/>
              <a:t>в рамках претензионной работы</a:t>
            </a:r>
          </a:p>
          <a:p>
            <a:pPr algn="just"/>
            <a:endParaRPr lang="ru-RU" sz="500" dirty="0" smtClean="0"/>
          </a:p>
          <a:p>
            <a:pPr algn="just"/>
            <a:r>
              <a:rPr lang="ru-RU" sz="1000" dirty="0" smtClean="0"/>
              <a:t>Схема взаимодействия всех участников </a:t>
            </a:r>
            <a:br>
              <a:rPr lang="ru-RU" sz="1000" dirty="0" smtClean="0"/>
            </a:br>
            <a:r>
              <a:rPr lang="ru-RU" sz="1000" dirty="0" smtClean="0"/>
              <a:t>в рамках ответов на запросы, обращения граждан и разъяснения НПА</a:t>
            </a:r>
          </a:p>
          <a:p>
            <a:pPr algn="just"/>
            <a:endParaRPr lang="ru-RU" sz="500" dirty="0"/>
          </a:p>
          <a:p>
            <a:pPr algn="just"/>
            <a:r>
              <a:rPr lang="ru-RU" sz="1000" dirty="0" smtClean="0"/>
              <a:t>Схема взаимодействия в рамках формирования функциональных требований и новых доработок </a:t>
            </a:r>
            <a:endParaRPr lang="ru-RU" sz="1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867602" y="3287028"/>
            <a:ext cx="239910" cy="1308050"/>
          </a:xfrm>
          <a:prstGeom prst="rect">
            <a:avLst/>
          </a:prstGeom>
        </p:spPr>
        <p:txBody>
          <a:bodyPr wrap="square" lIns="72000" tIns="0" rIns="0" bIns="0">
            <a:spAutoFit/>
          </a:bodyPr>
          <a:lstStyle/>
          <a:p>
            <a:pPr algn="just"/>
            <a:r>
              <a:rPr lang="ru-RU" sz="1000" dirty="0" smtClean="0"/>
              <a:t>+</a:t>
            </a:r>
          </a:p>
          <a:p>
            <a:pPr algn="just"/>
            <a:endParaRPr lang="ru-RU" sz="500" dirty="0" smtClean="0"/>
          </a:p>
          <a:p>
            <a:pPr algn="just"/>
            <a:r>
              <a:rPr lang="ru-RU" sz="1000" dirty="0" smtClean="0"/>
              <a:t>+</a:t>
            </a:r>
          </a:p>
          <a:p>
            <a:pPr algn="just"/>
            <a:endParaRPr lang="ru-RU" sz="500" dirty="0" smtClean="0"/>
          </a:p>
          <a:p>
            <a:pPr algn="just"/>
            <a:endParaRPr lang="ru-RU" sz="1000" dirty="0" smtClean="0"/>
          </a:p>
          <a:p>
            <a:pPr algn="just"/>
            <a:r>
              <a:rPr lang="ru-RU" sz="1000" dirty="0" smtClean="0"/>
              <a:t>+</a:t>
            </a:r>
          </a:p>
          <a:p>
            <a:pPr algn="just"/>
            <a:endParaRPr lang="ru-RU" sz="500" dirty="0"/>
          </a:p>
          <a:p>
            <a:pPr algn="just"/>
            <a:endParaRPr lang="ru-RU" sz="1000" dirty="0" smtClean="0"/>
          </a:p>
          <a:p>
            <a:pPr algn="just"/>
            <a:endParaRPr lang="ru-RU" sz="1000" dirty="0"/>
          </a:p>
          <a:p>
            <a:pPr algn="just"/>
            <a:r>
              <a:rPr lang="ru-RU" sz="1000" dirty="0" smtClean="0"/>
              <a:t>+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27470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/>
        </p:nvSpPr>
        <p:spPr>
          <a:xfrm>
            <a:off x="0" y="754058"/>
            <a:ext cx="9144000" cy="4208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0" name="Прямоугольник 39"/>
          <p:cNvSpPr/>
          <p:nvPr/>
        </p:nvSpPr>
        <p:spPr>
          <a:xfrm>
            <a:off x="0" y="2301720"/>
            <a:ext cx="9144000" cy="50359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 eaLnBrk="0" hangingPunct="0"/>
            <a:r>
              <a:rPr lang="ru-RU" sz="2800" dirty="0" smtClean="0">
                <a:solidFill>
                  <a:srgbClr val="002060"/>
                </a:solidFill>
                <a:cs typeface="Arial" pitchFamily="34" charset="0"/>
              </a:rPr>
              <a:t>Спасибо за внимание!</a:t>
            </a:r>
            <a:endParaRPr lang="ru-RU" sz="2800" dirty="0">
              <a:solidFill>
                <a:srgbClr val="00206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4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">
      <a:dk1>
        <a:srgbClr val="00206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541</Words>
  <Application>Microsoft Office PowerPoint</Application>
  <PresentationFormat>Экран (16:9)</PresentationFormat>
  <Paragraphs>166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Презентация PowerPoint</vt:lpstr>
      <vt:lpstr>Роль Федерального Казначейства в сфере госзакупок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Перекодировки. Применение суррогата</dc:title>
  <dc:creator>Докучаев Александр Анатольевич</dc:creator>
  <cp:lastModifiedBy>Дорожинская Галина Алексеевна</cp:lastModifiedBy>
  <cp:revision>248</cp:revision>
  <cp:lastPrinted>2017-03-13T16:31:26Z</cp:lastPrinted>
  <dcterms:created xsi:type="dcterms:W3CDTF">2016-10-06T07:53:52Z</dcterms:created>
  <dcterms:modified xsi:type="dcterms:W3CDTF">2017-03-14T10:18:14Z</dcterms:modified>
</cp:coreProperties>
</file>