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2" r:id="rId1"/>
    <p:sldMasterId id="2147483654" r:id="rId2"/>
  </p:sldMasterIdLst>
  <p:notesMasterIdLst>
    <p:notesMasterId r:id="rId9"/>
  </p:notesMasterIdLst>
  <p:handoutMasterIdLst>
    <p:handoutMasterId r:id="rId10"/>
  </p:handoutMasterIdLst>
  <p:sldIdLst>
    <p:sldId id="1035" r:id="rId3"/>
    <p:sldId id="1032" r:id="rId4"/>
    <p:sldId id="1033" r:id="rId5"/>
    <p:sldId id="1038" r:id="rId6"/>
    <p:sldId id="1037" r:id="rId7"/>
    <p:sldId id="1034" r:id="rId8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pos="4445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orient="horz" pos="3475" userDrawn="1">
          <p15:clr>
            <a:srgbClr val="A4A3A4"/>
          </p15:clr>
        </p15:guide>
        <p15:guide id="5" pos="4505" userDrawn="1">
          <p15:clr>
            <a:srgbClr val="A4A3A4"/>
          </p15:clr>
        </p15:guide>
        <p15:guide id="6" pos="91" userDrawn="1">
          <p15:clr>
            <a:srgbClr val="A4A3A4"/>
          </p15:clr>
        </p15:guide>
        <p15:guide id="7" pos="7589" userDrawn="1">
          <p15:clr>
            <a:srgbClr val="A4A3A4"/>
          </p15:clr>
        </p15:guide>
        <p15:guide id="8" orient="horz" pos="1117" userDrawn="1">
          <p15:clr>
            <a:srgbClr val="A4A3A4"/>
          </p15:clr>
        </p15:guide>
        <p15:guide id="9" pos="2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orient="horz" pos="3128">
          <p15:clr>
            <a:srgbClr val="A4A3A4"/>
          </p15:clr>
        </p15:guide>
        <p15:guide id="3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9BBB59"/>
    <a:srgbClr val="007E39"/>
    <a:srgbClr val="000000"/>
    <a:srgbClr val="FFFFFF"/>
    <a:srgbClr val="C00000"/>
    <a:srgbClr val="B9CDE5"/>
    <a:srgbClr val="E46C0A"/>
    <a:srgbClr val="DCE6F2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5289" autoAdjust="0"/>
  </p:normalViewPr>
  <p:slideViewPr>
    <p:cSldViewPr>
      <p:cViewPr varScale="1">
        <p:scale>
          <a:sx n="127" d="100"/>
          <a:sy n="127" d="100"/>
        </p:scale>
        <p:origin x="293" y="72"/>
      </p:cViewPr>
      <p:guideLst>
        <p:guide orient="horz" pos="2478"/>
        <p:guide pos="4445"/>
        <p:guide orient="horz" pos="2160"/>
        <p:guide orient="horz" pos="3475"/>
        <p:guide pos="4505"/>
        <p:guide pos="91"/>
        <p:guide pos="7589"/>
        <p:guide orient="horz" pos="1117"/>
        <p:guide pos="2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990" y="-102"/>
      </p:cViewPr>
      <p:guideLst>
        <p:guide orient="horz" pos="3127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E84A2AA4-D341-45D2-B26A-BE647DD0A059}" type="datetimeFigureOut">
              <a:rPr lang="ru-RU"/>
              <a:pPr>
                <a:defRPr/>
              </a:pPr>
              <a:t>21.03.2018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4641F73D-3E55-4D97-8917-104DFA6D9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798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9" y="4715710"/>
            <a:ext cx="5437187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614A45B-EAB6-4EBA-B077-C21F81888F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395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14A45B-EAB6-4EBA-B077-C21F81888F19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55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E179F1-F296-491F-8A17-618B743D8A35}" type="datetime1">
              <a:rPr lang="ru-RU" smtClean="0"/>
              <a:t>21.03.2018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DCE0C-D1C8-4F42-8752-CDA1A7DC8F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00369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8AE49-8DC2-4C84-B40F-091DDC725E0E}" type="datetime1">
              <a:rPr lang="ru-RU" smtClean="0"/>
              <a:t>21.03.2018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CDBEE-0FC1-4306-9343-093CE3BB9F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68410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0FA31-CA61-4C31-AA21-6502FBE4C55C}" type="datetime1">
              <a:rPr lang="ru-RU" smtClean="0"/>
              <a:t>21.03.2018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43189-F6D7-43E2-875E-21CEF532AB9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35843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84A79-1E1F-4D07-85B3-938BD81D5766}" type="datetime1">
              <a:rPr lang="ru-RU" smtClean="0"/>
              <a:t>21.03.2018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3F511-3862-45B2-A8BC-52C3F27CF9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905830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691DB-23AD-495D-939E-CB65A70B6009}" type="datetime1">
              <a:rPr lang="ru-RU" smtClean="0"/>
              <a:t>21.03.2018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104E6-57C3-434C-8C71-3816734434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14726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B2DB4-4BDB-40FA-8705-737B85EEC39E}" type="datetime1">
              <a:rPr lang="ru-RU" smtClean="0"/>
              <a:t>21.03.2018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206B7-BC9A-4149-9889-E597D37455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2233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E817B-E5C4-4C0A-8042-F34F472B09B8}" type="datetime1">
              <a:rPr lang="ru-RU" smtClean="0"/>
              <a:t>21.03.2018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D07E1-FE55-4E4B-96F2-2139FD493D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8622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07CB6-361B-4718-9CDF-F7459C5A3E94}" type="datetime1">
              <a:rPr lang="ru-RU" smtClean="0"/>
              <a:t>21.03.2018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248A8-5D10-484E-9941-5AA6D58460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48631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42B0D-A7DB-4DCF-A087-28EB21417DE9}" type="datetime1">
              <a:rPr lang="ru-RU" smtClean="0"/>
              <a:t>21.03.2018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05781-6655-4DE1-A727-A9BC7C2AA6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0628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0A0A-0CDD-40E7-B2F8-39406D42FEA4}" type="datetime1">
              <a:rPr lang="ru-RU" smtClean="0"/>
              <a:t>21.03.2018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33089-B9A0-434C-834B-0941DD9A3B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1220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717551"/>
            <a:ext cx="2743200" cy="540861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717551"/>
            <a:ext cx="8026400" cy="540861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48479-A500-46F0-B6B0-ADC11C2680FE}" type="datetime1">
              <a:rPr lang="ru-RU" smtClean="0"/>
              <a:t>21.03.2018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6657F-81A8-4475-B35C-79A99B802F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67275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1" y="717550"/>
            <a:ext cx="10945284" cy="71913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CE52B-CAD3-42E3-88A3-D96BE83E3294}" type="datetime1">
              <a:rPr lang="ru-RU" smtClean="0"/>
              <a:t>21.03.2018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C210A-AC73-4C6A-94DE-68771DC6BD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57544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2256367" y="259880"/>
            <a:ext cx="767926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62D941-5802-4A73-824A-5DB20D9805BC}" type="datetime1">
              <a:rPr lang="ru-RU" smtClean="0"/>
              <a:t>21.03.2018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80312" y="6588125"/>
            <a:ext cx="464361" cy="249238"/>
          </a:xfrm>
          <a:prstGeom prst="rect">
            <a:avLst/>
          </a:prstGeom>
        </p:spPr>
        <p:txBody>
          <a:bodyPr/>
          <a:lstStyle>
            <a:lvl1pPr algn="ctr">
              <a:defRPr sz="1050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5054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53801-367C-438E-B077-F478A139E49B}" type="datetime1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80312" y="6588125"/>
            <a:ext cx="464361" cy="249238"/>
          </a:xfrm>
          <a:prstGeom prst="rect">
            <a:avLst/>
          </a:prstGeom>
        </p:spPr>
        <p:txBody>
          <a:bodyPr/>
          <a:lstStyle>
            <a:lvl1pPr algn="ctr">
              <a:defRPr sz="1050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229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24A49B-52DA-40E7-A614-92D0F2A74DEC}" type="datetime1">
              <a:rPr lang="ru-RU" smtClean="0"/>
              <a:t>21.03.2018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1453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2301" y="717550"/>
            <a:ext cx="1094528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93669F39-F0C6-47CF-8349-7F7E46E6DFDB}" type="datetime1">
              <a:rPr lang="ru-RU" smtClean="0"/>
              <a:t>21.03.2018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4" y="6545264"/>
            <a:ext cx="62441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>
              <a:defRPr sz="15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3BCA94B-7CD2-4959-B9B0-31F3708FB3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  <p:sldLayoutId id="2147484315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MS PGothic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56367" y="260351"/>
            <a:ext cx="767926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E7CACA6-DBF3-4F41-9D5F-4F4D6F8D07EB}" type="datetime1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80312" y="6588125"/>
            <a:ext cx="464361" cy="249238"/>
          </a:xfrm>
          <a:prstGeom prst="rect">
            <a:avLst/>
          </a:prstGeom>
        </p:spPr>
        <p:txBody>
          <a:bodyPr/>
          <a:lstStyle>
            <a:lvl1pPr algn="ctr">
              <a:defRPr sz="1050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16" r:id="rId2"/>
    <p:sldLayoutId id="214748431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2060"/>
          </a:solidFill>
          <a:latin typeface="Arial" charset="0"/>
          <a:cs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063552" y="2636913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Об основных направлениях работы Федерального казначейства                     по совершенствованию законодательства, развитию информационных систем и осуществлению контроля в сфере государственных                             и муниципальных закупок 2017-2018 годах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35560" y="566124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Заместитель руководителя Федерального казначейства – А.Т. Катамадзе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0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7"/>
          <p:cNvSpPr>
            <a:spLocks noChangeArrowheads="1"/>
          </p:cNvSpPr>
          <p:nvPr/>
        </p:nvSpPr>
        <p:spPr bwMode="auto">
          <a:xfrm>
            <a:off x="3935760" y="116632"/>
            <a:ext cx="388843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ЕИС. Итоги 2017г.</a:t>
            </a:r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4378896" y="1816014"/>
            <a:ext cx="45719" cy="40560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6" name="Группа 65"/>
          <p:cNvGrpSpPr/>
          <p:nvPr/>
        </p:nvGrpSpPr>
        <p:grpSpPr>
          <a:xfrm>
            <a:off x="4443145" y="4552119"/>
            <a:ext cx="2606620" cy="1579807"/>
            <a:chOff x="3563888" y="2070461"/>
            <a:chExt cx="2606620" cy="157980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742392" y="3240831"/>
              <a:ext cx="502123" cy="40758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651089" y="3270471"/>
              <a:ext cx="6391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7 387</a:t>
              </a: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630876" y="2070461"/>
              <a:ext cx="2387811" cy="42584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Инцидентов</a:t>
              </a:r>
              <a:endParaRPr lang="en-US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4293176" y="3034852"/>
              <a:ext cx="502123" cy="61541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4945659" y="2732967"/>
              <a:ext cx="502123" cy="91179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496443" y="3120250"/>
              <a:ext cx="502123" cy="52635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54845" y="3265791"/>
              <a:ext cx="5861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9 974</a:t>
              </a: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848443" y="3265790"/>
              <a:ext cx="7096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15 225</a:t>
              </a: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458112" y="3265790"/>
              <a:ext cx="5861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9 473</a:t>
              </a: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63888" y="2991132"/>
              <a:ext cx="846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1-2 кв</a:t>
              </a:r>
              <a:endParaRPr lang="en-US" sz="12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121232" y="2798530"/>
              <a:ext cx="846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3-4 кв</a:t>
              </a:r>
              <a:endParaRPr 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73715" y="2512235"/>
              <a:ext cx="846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1-2 кв</a:t>
              </a:r>
              <a:endParaRPr lang="en-US" sz="12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24499" y="2866618"/>
              <a:ext cx="846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3-4 кв</a:t>
              </a:r>
              <a:endParaRPr lang="en-US" sz="1200" b="1" dirty="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4541260" y="1811940"/>
            <a:ext cx="2373631" cy="425848"/>
            <a:chOff x="3624935" y="1419998"/>
            <a:chExt cx="2373631" cy="42584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3624935" y="1419998"/>
              <a:ext cx="1179022" cy="42584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2016</a:t>
              </a:r>
              <a:endParaRPr lang="en-US" sz="16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803957" y="1419998"/>
              <a:ext cx="1194609" cy="42584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2017</a:t>
              </a:r>
              <a:endParaRPr lang="en-US" sz="16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830131" y="1602476"/>
              <a:ext cx="45719" cy="1222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Шеврон 25"/>
          <p:cNvSpPr/>
          <p:nvPr/>
        </p:nvSpPr>
        <p:spPr>
          <a:xfrm rot="5400000">
            <a:off x="5040788" y="1792310"/>
            <a:ext cx="116238" cy="1137123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Шеврон 26"/>
          <p:cNvSpPr/>
          <p:nvPr/>
        </p:nvSpPr>
        <p:spPr>
          <a:xfrm rot="5400000">
            <a:off x="6299049" y="1811775"/>
            <a:ext cx="131504" cy="1100177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65" name="Группа 64"/>
          <p:cNvGrpSpPr/>
          <p:nvPr/>
        </p:nvGrpSpPr>
        <p:grpSpPr>
          <a:xfrm>
            <a:off x="4559888" y="2519428"/>
            <a:ext cx="2380578" cy="1577939"/>
            <a:chOff x="3677209" y="3794656"/>
            <a:chExt cx="2380578" cy="1577939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3677209" y="3794656"/>
              <a:ext cx="2342468" cy="42584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Доступность системы</a:t>
              </a:r>
              <a:endParaRPr lang="en-US" sz="1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3692950" y="4919899"/>
              <a:ext cx="912024" cy="44486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99839" y="4690346"/>
              <a:ext cx="905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92,5%</a:t>
              </a: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58" name="Шеврон 57"/>
            <p:cNvSpPr/>
            <p:nvPr/>
          </p:nvSpPr>
          <p:spPr>
            <a:xfrm>
              <a:off x="4776044" y="4919899"/>
              <a:ext cx="110591" cy="444867"/>
            </a:xfrm>
            <a:prstGeom prst="chevron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5112332" y="4511535"/>
              <a:ext cx="918080" cy="8532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124400" y="4286292"/>
              <a:ext cx="9333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latin typeface="Century Gothic" panose="020B0502020202020204" pitchFamily="34" charset="0"/>
                </a:rPr>
                <a:t>99,5%</a:t>
              </a:r>
              <a:endParaRPr lang="en-U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704204" y="4910930"/>
              <a:ext cx="9051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27 дней простоя</a:t>
              </a:r>
              <a:endParaRPr lang="en-US" sz="1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147785" y="4866802"/>
              <a:ext cx="9051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2 дня простоя</a:t>
              </a:r>
              <a:endParaRPr lang="en-US" sz="1200" dirty="0"/>
            </a:p>
          </p:txBody>
        </p:sp>
      </p:grpSp>
      <p:sp>
        <p:nvSpPr>
          <p:cNvPr id="71" name="Прямоугольник 70"/>
          <p:cNvSpPr/>
          <p:nvPr/>
        </p:nvSpPr>
        <p:spPr>
          <a:xfrm flipH="1">
            <a:off x="7132831" y="1811940"/>
            <a:ext cx="45719" cy="4060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670680" y="2588733"/>
            <a:ext cx="2630232" cy="422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Более</a:t>
            </a:r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10 тыс.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автоматизированных контролей</a:t>
            </a:r>
            <a:endParaRPr lang="en-US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70680" y="4221088"/>
            <a:ext cx="2640668" cy="425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itchFamily="34" charset="0"/>
              </a:rPr>
              <a:t>4,7 млн.</a:t>
            </a:r>
            <a:r>
              <a:rPr lang="en-US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контрактов</a:t>
            </a:r>
            <a:endParaRPr lang="en-US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70680" y="5712865"/>
            <a:ext cx="2640668" cy="4190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Более</a:t>
            </a:r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 34,7 </a:t>
            </a: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трлн.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 руб.</a:t>
            </a:r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за год</a:t>
            </a:r>
            <a:endParaRPr lang="en-US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670680" y="1811940"/>
            <a:ext cx="2625121" cy="422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Около</a:t>
            </a:r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2</a:t>
            </a:r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млн.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пользователей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  <a:latin typeface="Century Gothic" panose="020B0502020202020204" pitchFamily="34" charset="0"/>
              </a:rPr>
              <a:t>*с учетом реестра поставщиков</a:t>
            </a:r>
            <a:endParaRPr lang="en-US" sz="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Шеврон 67"/>
          <p:cNvSpPr/>
          <p:nvPr/>
        </p:nvSpPr>
        <p:spPr>
          <a:xfrm rot="5400000">
            <a:off x="2907148" y="1151133"/>
            <a:ext cx="116237" cy="2485597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0" name="Шеврон 69"/>
          <p:cNvSpPr/>
          <p:nvPr/>
        </p:nvSpPr>
        <p:spPr>
          <a:xfrm rot="5400000">
            <a:off x="2920373" y="3581767"/>
            <a:ext cx="116237" cy="2479809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1670680" y="1283259"/>
            <a:ext cx="5269787" cy="425399"/>
            <a:chOff x="280297" y="1283258"/>
            <a:chExt cx="5378856" cy="425399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280297" y="1286327"/>
              <a:ext cx="5378856" cy="422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ЕИС</a:t>
              </a:r>
              <a:endParaRPr lang="en-US" sz="11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5460" y="1283258"/>
              <a:ext cx="448236" cy="425399"/>
            </a:xfrm>
            <a:prstGeom prst="rect">
              <a:avLst/>
            </a:prstGeom>
          </p:spPr>
        </p:pic>
      </p:grpSp>
      <p:sp>
        <p:nvSpPr>
          <p:cNvPr id="84" name="Прямоугольник 83"/>
          <p:cNvSpPr/>
          <p:nvPr/>
        </p:nvSpPr>
        <p:spPr>
          <a:xfrm>
            <a:off x="7259421" y="2530593"/>
            <a:ext cx="31865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25000"/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Разработан и внедрен функционал ведения и применения </a:t>
            </a: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каталога товаров, работ, услуг (КТРУ)</a:t>
            </a:r>
          </a:p>
          <a:p>
            <a:pPr marL="171450" indent="-171450" algn="just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25000"/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Запущен каталог по применению сведений о </a:t>
            </a: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медицинских изделиях</a:t>
            </a:r>
          </a:p>
          <a:p>
            <a:pPr marL="171450" indent="-171450" algn="just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25000"/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Создан функционал по загрузке сведений ГРЛС и применения сведений о </a:t>
            </a: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лекарственных препаратах </a:t>
            </a: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в планировании и формировании сведений о контрактах</a:t>
            </a:r>
          </a:p>
          <a:p>
            <a:pPr marL="171450" indent="-171450" algn="just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25000"/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Разработан и запущен в опытную эксплуатацию функционал, обеспечивающий реализацию требований </a:t>
            </a: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615 ПП РФ.</a:t>
            </a:r>
          </a:p>
          <a:p>
            <a:pPr marL="171450" indent="-171450" algn="just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25000"/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Доработан функционал в части совершенствования механизмов </a:t>
            </a: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финансового контроля по ч.5 ст.99</a:t>
            </a:r>
          </a:p>
          <a:p>
            <a:pPr marL="171450" indent="-171450" algn="just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25000"/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Создана версия официального сайта ЕИС </a:t>
            </a:r>
            <a:r>
              <a:rPr lang="ru-RU" sz="1100" b="1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для слабовидящих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7344292" y="1282809"/>
            <a:ext cx="2996799" cy="425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Решенные задачи 2017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7344292" y="1993139"/>
            <a:ext cx="3002341" cy="425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100%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соответствие НПА</a:t>
            </a:r>
            <a:endParaRPr lang="en-US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2" name="Шеврон 91"/>
          <p:cNvSpPr/>
          <p:nvPr/>
        </p:nvSpPr>
        <p:spPr>
          <a:xfrm rot="5400000">
            <a:off x="8803137" y="343522"/>
            <a:ext cx="99121" cy="3044107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670680" y="3418179"/>
            <a:ext cx="2632093" cy="425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itchFamily="34" charset="0"/>
              </a:rPr>
              <a:t>340 </a:t>
            </a:r>
            <a:r>
              <a:rPr lang="en-US" b="1" dirty="0" smtClean="0">
                <a:solidFill>
                  <a:schemeClr val="tx1"/>
                </a:solidFill>
                <a:latin typeface="Century Gothic" pitchFamily="34" charset="0"/>
              </a:rPr>
              <a:t>TB</a:t>
            </a:r>
            <a:r>
              <a:rPr lang="ru-RU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данных</a:t>
            </a:r>
            <a:b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*</a:t>
            </a:r>
            <a:r>
              <a:rPr lang="ru-RU" sz="800" dirty="0">
                <a:solidFill>
                  <a:schemeClr val="tx1"/>
                </a:solidFill>
                <a:latin typeface="Century Gothic" panose="020B0502020202020204" pitchFamily="34" charset="0"/>
              </a:rPr>
              <a:t>около 3 600 библиотек имени Ленина</a:t>
            </a:r>
            <a:endParaRPr lang="en-US" sz="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Шеврон 69"/>
          <p:cNvSpPr/>
          <p:nvPr/>
        </p:nvSpPr>
        <p:spPr>
          <a:xfrm rot="5400000">
            <a:off x="2925770" y="2791516"/>
            <a:ext cx="116237" cy="2479809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670680" y="4977966"/>
            <a:ext cx="2640668" cy="4190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MS PGothic" pitchFamily="34" charset="-128"/>
                <a:cs typeface="Arial" panose="020B0604020202020204" pitchFamily="34" charset="0"/>
              </a:rPr>
              <a:t>140 млн. </a:t>
            </a:r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Запросов в сутки</a:t>
            </a:r>
            <a:endParaRPr lang="en-US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Шеврон 69"/>
          <p:cNvSpPr/>
          <p:nvPr/>
        </p:nvSpPr>
        <p:spPr>
          <a:xfrm rot="5400000">
            <a:off x="2915156" y="4306676"/>
            <a:ext cx="116237" cy="2479809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0" name="Шеврон 69"/>
          <p:cNvSpPr/>
          <p:nvPr/>
        </p:nvSpPr>
        <p:spPr>
          <a:xfrm rot="5400000">
            <a:off x="2915156" y="1996402"/>
            <a:ext cx="116237" cy="2479809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4777046" y="1970100"/>
            <a:ext cx="2723541" cy="4347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Доработка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контроля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планов закупок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унитарных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предприятий </a:t>
            </a:r>
          </a:p>
        </p:txBody>
      </p:sp>
      <p:sp>
        <p:nvSpPr>
          <p:cNvPr id="19" name="Шеврон 4"/>
          <p:cNvSpPr/>
          <p:nvPr/>
        </p:nvSpPr>
        <p:spPr>
          <a:xfrm>
            <a:off x="7803548" y="1310444"/>
            <a:ext cx="2756948" cy="504056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2018</a:t>
            </a:r>
            <a:endParaRPr lang="en-US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7"/>
          <p:cNvSpPr>
            <a:spLocks noChangeArrowheads="1"/>
          </p:cNvSpPr>
          <p:nvPr/>
        </p:nvSpPr>
        <p:spPr bwMode="auto">
          <a:xfrm>
            <a:off x="4457818" y="116632"/>
            <a:ext cx="388843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ru-RU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ЕИС. Планы на 2018 г.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4789991" y="1310444"/>
            <a:ext cx="3250225" cy="504056"/>
            <a:chOff x="4524706" y="5085184"/>
            <a:chExt cx="4288458" cy="50405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Шеврон 4"/>
            <p:cNvSpPr/>
            <p:nvPr/>
          </p:nvSpPr>
          <p:spPr>
            <a:xfrm>
              <a:off x="4524706" y="5085184"/>
              <a:ext cx="4288458" cy="504056"/>
            </a:xfrm>
            <a:prstGeom prst="chevron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69392" y="5160821"/>
              <a:ext cx="3250522" cy="369332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Century Gothic" panose="020B0502020202020204" pitchFamily="34" charset="0"/>
                </a:rPr>
                <a:t>АПРЕЛЬ </a:t>
              </a:r>
              <a:r>
                <a:rPr lang="ru-RU" sz="1400" dirty="0">
                  <a:latin typeface="Century Gothic" panose="020B0502020202020204" pitchFamily="34" charset="0"/>
                </a:rPr>
                <a:t>2018</a:t>
              </a:r>
              <a:endParaRPr lang="en-US" sz="14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1659942" y="5772225"/>
            <a:ext cx="2897676" cy="686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Пересмотр принципов работы </a:t>
            </a:r>
          </a:p>
          <a:p>
            <a:pPr algn="ctr"/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 обращениями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клиентов</a:t>
            </a:r>
            <a:endParaRPr lang="en-US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631063" y="1968017"/>
            <a:ext cx="47595" cy="44907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20" name="Прямоугольник 19"/>
          <p:cNvSpPr/>
          <p:nvPr/>
        </p:nvSpPr>
        <p:spPr>
          <a:xfrm>
            <a:off x="1664152" y="4082440"/>
            <a:ext cx="2893466" cy="680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Возобновление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предварительного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контроля  ПЗ , ПГЗ, извещений                   для федерального уровня</a:t>
            </a:r>
          </a:p>
        </p:txBody>
      </p:sp>
      <p:sp>
        <p:nvSpPr>
          <p:cNvPr id="21" name="Шеврон 16"/>
          <p:cNvSpPr/>
          <p:nvPr/>
        </p:nvSpPr>
        <p:spPr>
          <a:xfrm rot="5400000">
            <a:off x="3061478" y="1047590"/>
            <a:ext cx="112910" cy="2907562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678248" y="1971890"/>
            <a:ext cx="2867594" cy="43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Интеграция с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ПБП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в части планов закупок ФОИВ, ФКУ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78248" y="3347391"/>
            <a:ext cx="2867595" cy="484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Формирование сведений о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принятых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БО согласно Приказу МФ РФ 221н (ПИ)</a:t>
            </a:r>
          </a:p>
        </p:txBody>
      </p:sp>
      <p:sp>
        <p:nvSpPr>
          <p:cNvPr id="25" name="Шеврон 16"/>
          <p:cNvSpPr/>
          <p:nvPr/>
        </p:nvSpPr>
        <p:spPr>
          <a:xfrm rot="5400000">
            <a:off x="3054704" y="2481059"/>
            <a:ext cx="112363" cy="2893466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86676" y="2620431"/>
            <a:ext cx="2859167" cy="5152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Доработки в части закупок </a:t>
            </a:r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МСП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223-ФЗ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704299" y="3339658"/>
            <a:ext cx="2761659" cy="4884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Электронные контракты и акты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712281" y="5933007"/>
            <a:ext cx="2761660" cy="5257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Мобильный клиент</a:t>
            </a:r>
          </a:p>
        </p:txBody>
      </p:sp>
      <p:sp>
        <p:nvSpPr>
          <p:cNvPr id="45" name="Шеврон 17"/>
          <p:cNvSpPr/>
          <p:nvPr/>
        </p:nvSpPr>
        <p:spPr>
          <a:xfrm rot="5400000">
            <a:off x="6090698" y="2566471"/>
            <a:ext cx="113262" cy="272354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763645" y="5752174"/>
            <a:ext cx="2757479" cy="6945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Формирование сведений о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принимаемых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БО на основании извещений о закупках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584684" y="1993060"/>
            <a:ext cx="47302" cy="4465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56" name="Прямоугольник 55"/>
          <p:cNvSpPr/>
          <p:nvPr/>
        </p:nvSpPr>
        <p:spPr>
          <a:xfrm>
            <a:off x="4777045" y="2622945"/>
            <a:ext cx="2723541" cy="5127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Внедрение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ППРФ 615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по капремонту в промышленную эксплуатацию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660319" y="1310444"/>
            <a:ext cx="3357219" cy="504056"/>
            <a:chOff x="318943" y="5085184"/>
            <a:chExt cx="4550448" cy="504056"/>
          </a:xfrm>
          <a:solidFill>
            <a:schemeClr val="bg1">
              <a:lumMod val="95000"/>
            </a:schemeClr>
          </a:solidFill>
        </p:grpSpPr>
        <p:sp>
          <p:nvSpPr>
            <p:cNvPr id="3" name="Пятиугольник 2"/>
            <p:cNvSpPr/>
            <p:nvPr/>
          </p:nvSpPr>
          <p:spPr>
            <a:xfrm>
              <a:off x="318943" y="5085184"/>
              <a:ext cx="4550448" cy="504056"/>
            </a:xfrm>
            <a:prstGeom prst="homePlate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9550" y="5160821"/>
              <a:ext cx="3529258" cy="369332"/>
            </a:xfrm>
            <a:prstGeom prst="rect">
              <a:avLst/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Century Gothic" panose="020B0502020202020204" pitchFamily="34" charset="0"/>
                </a:rPr>
                <a:t>ЯНВАРЬ </a:t>
              </a:r>
              <a:r>
                <a:rPr lang="ru-RU" sz="1400" dirty="0">
                  <a:latin typeface="Century Gothic" panose="020B0502020202020204" pitchFamily="34" charset="0"/>
                </a:rPr>
                <a:t>2018</a:t>
              </a:r>
              <a:endParaRPr lang="en-US" sz="14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7695548" y="1968018"/>
            <a:ext cx="2761993" cy="4367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Электронные процедуры</a:t>
            </a:r>
            <a:endParaRPr lang="en-US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4" name="Шеврон 17"/>
          <p:cNvSpPr/>
          <p:nvPr/>
        </p:nvSpPr>
        <p:spPr>
          <a:xfrm rot="5400000">
            <a:off x="6074499" y="3511450"/>
            <a:ext cx="113262" cy="2767341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659942" y="5006936"/>
            <a:ext cx="2893466" cy="484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Финализация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интеграции ЕИС с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ИАС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(лекарственные препараты)</a:t>
            </a:r>
          </a:p>
        </p:txBody>
      </p:sp>
      <p:sp>
        <p:nvSpPr>
          <p:cNvPr id="42" name="Шеврон 16"/>
          <p:cNvSpPr/>
          <p:nvPr/>
        </p:nvSpPr>
        <p:spPr>
          <a:xfrm rot="5400000">
            <a:off x="3050494" y="3438254"/>
            <a:ext cx="112363" cy="2893466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44" name="Шеврон 16"/>
          <p:cNvSpPr/>
          <p:nvPr/>
        </p:nvSpPr>
        <p:spPr>
          <a:xfrm rot="5400000">
            <a:off x="3042928" y="4179795"/>
            <a:ext cx="112363" cy="2893466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734200" y="4092686"/>
            <a:ext cx="2766165" cy="6867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Регистрация ПОСТАВЩИКОВ в ЕИС, ЛК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755393" y="4090841"/>
            <a:ext cx="2741916" cy="6885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Пилотирование и внедрение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автоматизированного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контроля </a:t>
            </a:r>
            <a:b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по ч.5ст.99  с ПУР </a:t>
            </a:r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(АС ФК)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7695548" y="2569120"/>
            <a:ext cx="2761993" cy="573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Развитие и наполнение КТРУ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7731291" y="5006936"/>
            <a:ext cx="2742650" cy="6723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Перевод ЕИС на свободное ПО (1 этап)</a:t>
            </a:r>
          </a:p>
        </p:txBody>
      </p:sp>
      <p:sp>
        <p:nvSpPr>
          <p:cNvPr id="69" name="Шеврон 16"/>
          <p:cNvSpPr/>
          <p:nvPr/>
        </p:nvSpPr>
        <p:spPr>
          <a:xfrm rot="5400000">
            <a:off x="6087643" y="1127602"/>
            <a:ext cx="106699" cy="2747618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70" name="Шеврон 16"/>
          <p:cNvSpPr/>
          <p:nvPr/>
        </p:nvSpPr>
        <p:spPr>
          <a:xfrm rot="5400000">
            <a:off x="3069905" y="1796492"/>
            <a:ext cx="112910" cy="2907562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71" name="Шеврон 16"/>
          <p:cNvSpPr/>
          <p:nvPr/>
        </p:nvSpPr>
        <p:spPr>
          <a:xfrm rot="5400000">
            <a:off x="6080811" y="1865210"/>
            <a:ext cx="106147" cy="2733403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72" name="Шеврон 16"/>
          <p:cNvSpPr/>
          <p:nvPr/>
        </p:nvSpPr>
        <p:spPr>
          <a:xfrm rot="5400000">
            <a:off x="9055866" y="1102424"/>
            <a:ext cx="107995" cy="2781003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73" name="Шеврон 16"/>
          <p:cNvSpPr/>
          <p:nvPr/>
        </p:nvSpPr>
        <p:spPr>
          <a:xfrm rot="5400000">
            <a:off x="9013042" y="1843810"/>
            <a:ext cx="107995" cy="2781003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74" name="Шеврон 16"/>
          <p:cNvSpPr/>
          <p:nvPr/>
        </p:nvSpPr>
        <p:spPr>
          <a:xfrm rot="5400000">
            <a:off x="9048620" y="2548012"/>
            <a:ext cx="107995" cy="2781003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75" name="Шеврон 16"/>
          <p:cNvSpPr/>
          <p:nvPr/>
        </p:nvSpPr>
        <p:spPr>
          <a:xfrm rot="5400000">
            <a:off x="9049030" y="4415670"/>
            <a:ext cx="107995" cy="2781003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77" name="Шеврон 16"/>
          <p:cNvSpPr/>
          <p:nvPr/>
        </p:nvSpPr>
        <p:spPr>
          <a:xfrm rot="5400000">
            <a:off x="9048620" y="3486270"/>
            <a:ext cx="107995" cy="2781003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775503" y="3345178"/>
            <a:ext cx="2723541" cy="482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Реализация в ЕИС требований </a:t>
            </a:r>
            <a:b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ППРФ 1428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758931" y="4990888"/>
            <a:ext cx="2723541" cy="482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Доработки в части ведения и применения </a:t>
            </a:r>
            <a:r>
              <a:rPr lang="ru-RU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КТРУ</a:t>
            </a:r>
          </a:p>
        </p:txBody>
      </p:sp>
      <p:sp>
        <p:nvSpPr>
          <p:cNvPr id="47" name="Шеврон 17"/>
          <p:cNvSpPr/>
          <p:nvPr/>
        </p:nvSpPr>
        <p:spPr>
          <a:xfrm rot="5400000">
            <a:off x="6065044" y="4239034"/>
            <a:ext cx="113262" cy="2767341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20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ЕИС. Опрос для заказчиков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768" y="1149664"/>
            <a:ext cx="4950894" cy="540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300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019EA-DD80-462F-8F51-E4070C57F146}" type="slidenum">
              <a:rPr lang="ru-RU" altLang="ru-RU" smtClean="0"/>
              <a:pPr/>
              <a:t>5</a:t>
            </a:fld>
            <a:endParaRPr lang="ru-RU" alt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56367" y="260351"/>
            <a:ext cx="7679267" cy="504825"/>
          </a:xfrm>
        </p:spPr>
        <p:txBody>
          <a:bodyPr/>
          <a:lstStyle/>
          <a:p>
            <a:r>
              <a:rPr lang="ru-RU" dirty="0" smtClean="0"/>
              <a:t>ЕИС. Опрос для поставщиков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1196752"/>
            <a:ext cx="4807157" cy="494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5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43673" y="3284985"/>
            <a:ext cx="6207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СПАСИБО ЗА ВНИМАНИЕ 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6047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00206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333</Words>
  <Application>Microsoft Office PowerPoint</Application>
  <PresentationFormat>Широкоэкранный</PresentationFormat>
  <Paragraphs>66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ＭＳ Ｐゴシック</vt:lpstr>
      <vt:lpstr>ＭＳ Ｐゴシック</vt:lpstr>
      <vt:lpstr>Arial</vt:lpstr>
      <vt:lpstr>Calibri</vt:lpstr>
      <vt:lpstr>Century Gothic</vt:lpstr>
      <vt:lpstr>Times New Roman</vt:lpstr>
      <vt:lpstr>Wingdings</vt:lpstr>
      <vt:lpstr>1_Оформление по умолчанию</vt:lpstr>
      <vt:lpstr>Тема Office</vt:lpstr>
      <vt:lpstr>Презентация PowerPoint</vt:lpstr>
      <vt:lpstr>Презентация PowerPoint</vt:lpstr>
      <vt:lpstr>Презентация PowerPoint</vt:lpstr>
      <vt:lpstr>ЕИС. Опрос для заказчиков</vt:lpstr>
      <vt:lpstr>ЕИС. Опрос для поставщиков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80</cp:revision>
  <dcterms:created xsi:type="dcterms:W3CDTF">2010-11-12T06:22:57Z</dcterms:created>
  <dcterms:modified xsi:type="dcterms:W3CDTF">2018-03-21T11:36:59Z</dcterms:modified>
</cp:coreProperties>
</file>