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608" r:id="rId2"/>
    <p:sldId id="634" r:id="rId3"/>
    <p:sldId id="631" r:id="rId4"/>
    <p:sldId id="632" r:id="rId5"/>
    <p:sldId id="633" r:id="rId6"/>
    <p:sldId id="650" r:id="rId7"/>
    <p:sldId id="649" r:id="rId8"/>
    <p:sldId id="656" r:id="rId9"/>
    <p:sldId id="638" r:id="rId10"/>
    <p:sldId id="639" r:id="rId11"/>
    <p:sldId id="640" r:id="rId12"/>
    <p:sldId id="652" r:id="rId13"/>
    <p:sldId id="653" r:id="rId14"/>
    <p:sldId id="641" r:id="rId15"/>
    <p:sldId id="654" r:id="rId16"/>
    <p:sldId id="651" r:id="rId17"/>
    <p:sldId id="642" r:id="rId18"/>
    <p:sldId id="635" r:id="rId19"/>
    <p:sldId id="644" r:id="rId20"/>
    <p:sldId id="645" r:id="rId21"/>
    <p:sldId id="655" r:id="rId22"/>
  </p:sldIdLst>
  <p:sldSz cx="12192000" cy="6858000"/>
  <p:notesSz cx="6797675" cy="9926638"/>
  <p:embeddedFontLst>
    <p:embeddedFont>
      <p:font typeface="Open Sans Condensed Light" panose="020B0306030504020204" pitchFamily="34" charset="0"/>
      <p:regular r:id="rId25"/>
      <p:italic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Arial Narrow" panose="020B0606020202030204" pitchFamily="3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Open Sans Condensed" panose="020B0806030504020204" pitchFamily="34" charset="0"/>
      <p:bold r:id="rId39"/>
    </p:embeddedFont>
    <p:embeddedFont>
      <p:font typeface="Calibri Light" panose="020B0604020202020204" charset="0"/>
      <p:regular r:id="rId40"/>
      <p:italic r:id="rId41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4E9FBA"/>
    <a:srgbClr val="3A889D"/>
    <a:srgbClr val="2F5597"/>
    <a:srgbClr val="D9EEFF"/>
    <a:srgbClr val="ECD6A5"/>
    <a:srgbClr val="FFF5D9"/>
    <a:srgbClr val="FF8181"/>
    <a:srgbClr val="3640C4"/>
    <a:srgbClr val="00C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24" autoAdjust="0"/>
    <p:restoredTop sz="95737" autoAdjust="0"/>
  </p:normalViewPr>
  <p:slideViewPr>
    <p:cSldViewPr snapToGrid="0" showGuides="1">
      <p:cViewPr>
        <p:scale>
          <a:sx n="71" d="100"/>
          <a:sy n="71" d="100"/>
        </p:scale>
        <p:origin x="-2100" y="-888"/>
      </p:cViewPr>
      <p:guideLst>
        <p:guide orient="horz" pos="4319"/>
        <p:guide pos="75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C3DC658-1814-45A2-8B98-3BD7691D9BE5}" type="datetimeFigureOut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36EF08F-96CE-426F-86FA-56D57F8771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1211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BA778A6A-1F5E-4DAC-99FE-EC1446F60E2C}" type="datetimeFigureOut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C213014-87AA-4B28-B76B-7EF0139C1E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22691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3C17-F6FA-4D4D-ACB8-DD1CCA45C551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3343A-5FF0-4361-AA24-0F7DE15FFA0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574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D5797-C5C0-4A17-A07A-6E339FDB33F9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67FFE-2A71-4F49-A697-DD65E3F6E5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0579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296E-B227-452F-B84B-0B2F766661CD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83FFB-C599-44F7-B3F3-35AA6B72D1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7751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C9824-1AE8-4835-AD9C-B8F8D74C78D0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D1128-7433-494D-8E70-467BF495A1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2928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023A1-38D5-4A28-B718-0A7149D3DD98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55E31-4E38-4E29-BD82-B4BD5C0451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6979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495F1-3F3C-4002-B245-B7B8F8127037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EC86C-21EC-4DCD-9BF2-8E0A013B21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693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95178-F7D8-4E57-A81B-C3F323F980EC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D8C4E-B248-4338-AE90-C5574F584A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953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E4330-CC21-44D1-B507-619CA77C1E7B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D85D8-F7FC-4D78-8D5E-4DA012CCE7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0957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6CDC9-3720-44C4-A751-E067EB640E4B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42DF6-144A-4FC7-860C-277221F750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322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6EF13-E628-45A4-B7B5-B328B12ED4EB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A1308-4C93-498A-A73C-151591511F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1311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8E0BB-3692-43B7-BA38-AA746758EC2E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BCBF5-3196-4F2A-A1D4-4546919390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4303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9347200" y="6146800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ED5AB-4FED-4D11-B641-0DD088A715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576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64855B-E0F6-4D4A-8E51-61DD2D978A47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0F0DC74-4208-4652-9125-5DFE1E8F95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01781" y="2761772"/>
            <a:ext cx="89262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ИТОГИ ДЕЯТЕЛЬНОСТИ КАЗНАЧЕЙСТВА РОССИИ ЗА 2017 ГОД И ОСНОВНЫЕ ЗАДАЧИ НА 2018 ГОД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03659" y="5365376"/>
            <a:ext cx="25952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Руководитель </a:t>
            </a: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Казначейства России</a:t>
            </a: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Р.Е.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Артюхин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15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70402" y="261256"/>
            <a:ext cx="7750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КАЗНАЧЕЙСКАЯ ПЛАТЕЖНАЯ СИСТЕМА В 2017 ГОДУ</a:t>
            </a:r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582400" y="6210401"/>
            <a:ext cx="370097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2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1634007" y="1286448"/>
            <a:ext cx="9867020" cy="984885"/>
            <a:chOff x="1634007" y="1286448"/>
            <a:chExt cx="9867020" cy="984885"/>
          </a:xfrm>
        </p:grpSpPr>
        <p:sp>
          <p:nvSpPr>
            <p:cNvPr id="10" name="TextBox 9"/>
            <p:cNvSpPr txBox="1"/>
            <p:nvPr/>
          </p:nvSpPr>
          <p:spPr>
            <a:xfrm>
              <a:off x="7908563" y="1286448"/>
              <a:ext cx="3592464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4000" dirty="0">
                  <a:solidFill>
                    <a:schemeClr val="accent2"/>
                  </a:solidFill>
                  <a:latin typeface="Open Sans Condensed" pitchFamily="34" charset="0"/>
                </a:rPr>
                <a:t>22,4</a:t>
              </a:r>
              <a:r>
                <a:rPr lang="ru-RU" sz="4000" dirty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 </a:t>
              </a:r>
              <a:r>
                <a:rPr lang="ru-RU" dirty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 </a:t>
              </a:r>
              <a:r>
                <a:rPr lang="ru-RU" sz="2800" dirty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тысячи</a:t>
              </a:r>
            </a:p>
            <a:p>
              <a:pPr algn="r"/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34007" y="1440336"/>
              <a:ext cx="61587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3A889D"/>
                  </a:solidFill>
                  <a:latin typeface="Open Sans Condensed" pitchFamily="34" charset="0"/>
                </a:rPr>
                <a:t>КОЛИЧЕСТВО ОБСЛУЖИВАЕМЫХ БЮДЖЕТОВ</a:t>
              </a:r>
            </a:p>
            <a:p>
              <a:endParaRPr lang="ru-RU" sz="2400" b="1" dirty="0">
                <a:solidFill>
                  <a:srgbClr val="3A889D"/>
                </a:solidFill>
                <a:latin typeface="Open Sans Condensed" pitchFamily="34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634007" y="2046445"/>
            <a:ext cx="10387023" cy="707886"/>
            <a:chOff x="1603130" y="2141856"/>
            <a:chExt cx="10387023" cy="707886"/>
          </a:xfrm>
        </p:grpSpPr>
        <p:sp>
          <p:nvSpPr>
            <p:cNvPr id="12" name="TextBox 11"/>
            <p:cNvSpPr txBox="1"/>
            <p:nvPr/>
          </p:nvSpPr>
          <p:spPr>
            <a:xfrm>
              <a:off x="8252512" y="2141856"/>
              <a:ext cx="373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4000" dirty="0">
                  <a:solidFill>
                    <a:schemeClr val="accent2"/>
                  </a:solidFill>
                  <a:latin typeface="Open Sans Condensed" pitchFamily="34" charset="0"/>
                </a:rPr>
                <a:t>63 919,2 </a:t>
              </a:r>
              <a:r>
                <a:rPr lang="ru-RU" sz="2800" dirty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млрд. </a:t>
              </a:r>
              <a:r>
                <a:rPr lang="ru-RU" sz="2800" dirty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руб</a:t>
              </a:r>
              <a:r>
                <a:rPr lang="ru-RU" sz="2800" dirty="0" smtClean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.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03130" y="2256097"/>
              <a:ext cx="527279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3A889D"/>
                  </a:solidFill>
                  <a:latin typeface="Open Sans Condensed" pitchFamily="34" charset="0"/>
                </a:rPr>
                <a:t>ПОСТУПЛЕНИЯ НА КАЗНАЧЕЙСКИЕ СЧЕТА </a:t>
              </a:r>
              <a:endParaRPr lang="ru-RU" dirty="0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1748118" y="2991109"/>
            <a:ext cx="10242035" cy="738664"/>
            <a:chOff x="1748118" y="2997264"/>
            <a:chExt cx="10242035" cy="738664"/>
          </a:xfrm>
        </p:grpSpPr>
        <p:sp>
          <p:nvSpPr>
            <p:cNvPr id="13" name="TextBox 12"/>
            <p:cNvSpPr txBox="1"/>
            <p:nvPr/>
          </p:nvSpPr>
          <p:spPr>
            <a:xfrm>
              <a:off x="8402311" y="3028042"/>
              <a:ext cx="358784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4000" dirty="0">
                  <a:solidFill>
                    <a:schemeClr val="accent2"/>
                  </a:solidFill>
                  <a:latin typeface="Open Sans Condensed" pitchFamily="34" charset="0"/>
                </a:rPr>
                <a:t>71 308,5 </a:t>
              </a:r>
              <a:r>
                <a:rPr lang="ru-RU" sz="2800" dirty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млрд. руб.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48118" y="2997264"/>
              <a:ext cx="523090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3A889D"/>
                  </a:solidFill>
                  <a:latin typeface="Open Sans Condensed" pitchFamily="34" charset="0"/>
                </a:rPr>
                <a:t>ВЫБЫТИЯ С КАЗНАЧЕЙСКИХ СЧЕТОВ</a:t>
              </a:r>
            </a:p>
            <a:p>
              <a:endParaRPr lang="ru-RU" dirty="0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1748118" y="3735718"/>
            <a:ext cx="10242035" cy="707886"/>
            <a:chOff x="1748118" y="3608539"/>
            <a:chExt cx="10242035" cy="707886"/>
          </a:xfrm>
        </p:grpSpPr>
        <p:sp>
          <p:nvSpPr>
            <p:cNvPr id="2" name="TextBox 1"/>
            <p:cNvSpPr txBox="1"/>
            <p:nvPr/>
          </p:nvSpPr>
          <p:spPr>
            <a:xfrm>
              <a:off x="8145717" y="3608539"/>
              <a:ext cx="38444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4000" dirty="0" smtClean="0">
                  <a:solidFill>
                    <a:schemeClr val="accent2"/>
                  </a:solidFill>
                  <a:latin typeface="Open Sans Condensed" pitchFamily="34" charset="0"/>
                </a:rPr>
                <a:t>10 000,0</a:t>
              </a:r>
              <a:r>
                <a:rPr lang="ru-RU" sz="2800" dirty="0" smtClean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    млн. шт.</a:t>
              </a:r>
              <a:endParaRPr lang="ru-RU" sz="3600" dirty="0">
                <a:solidFill>
                  <a:schemeClr val="accent2"/>
                </a:solidFill>
                <a:latin typeface="Open Sans Condensed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48118" y="3649538"/>
              <a:ext cx="3792071" cy="46166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ru-RU" sz="2400" b="1" dirty="0">
                  <a:solidFill>
                    <a:srgbClr val="3A889D"/>
                  </a:solidFill>
                  <a:latin typeface="Open Sans Condensed" pitchFamily="34" charset="0"/>
                </a:rPr>
                <a:t>КОЛИЧЕСТВО </a:t>
              </a:r>
              <a:r>
                <a:rPr lang="ru-RU" sz="2400" b="1" dirty="0" smtClean="0">
                  <a:solidFill>
                    <a:srgbClr val="3A889D"/>
                  </a:solidFill>
                  <a:latin typeface="Open Sans Condensed" pitchFamily="34" charset="0"/>
                </a:rPr>
                <a:t>ТРАНЗАКЦИЙ</a:t>
              </a:r>
              <a:endParaRPr lang="ru-RU" sz="2400" b="1" dirty="0">
                <a:solidFill>
                  <a:srgbClr val="3A889D"/>
                </a:solidFill>
                <a:latin typeface="Open Sans Condensed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748118" y="4449549"/>
            <a:ext cx="10013436" cy="923330"/>
            <a:chOff x="1748118" y="4307971"/>
            <a:chExt cx="10013436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8548348" y="4523415"/>
              <a:ext cx="32132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solidFill>
                    <a:schemeClr val="accent2"/>
                  </a:solidFill>
                  <a:latin typeface="Open Sans Condensed" pitchFamily="34" charset="0"/>
                </a:rPr>
                <a:t>382 </a:t>
              </a:r>
              <a:r>
                <a:rPr lang="ru-RU" sz="4000" dirty="0" smtClean="0">
                  <a:solidFill>
                    <a:schemeClr val="accent2"/>
                  </a:solidFill>
                  <a:latin typeface="Open Sans Condensed" pitchFamily="34" charset="0"/>
                </a:rPr>
                <a:t>060</a:t>
              </a:r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48118" y="4307971"/>
              <a:ext cx="48947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3A889D"/>
                  </a:solidFill>
                  <a:latin typeface="Open Sans Condensed" pitchFamily="34" charset="0"/>
                </a:rPr>
                <a:t>КОЛИЧЕСТВО ЛИЦЕВЫХ СЧЕТОВ, </a:t>
              </a:r>
            </a:p>
            <a:p>
              <a:r>
                <a:rPr lang="ru-RU" sz="2400" b="1" dirty="0">
                  <a:solidFill>
                    <a:srgbClr val="3A889D"/>
                  </a:solidFill>
                  <a:latin typeface="Open Sans Condensed" pitchFamily="34" charset="0"/>
                </a:rPr>
                <a:t>ОТКРЫТЫХ КЛИЕНТАМ ТОФК </a:t>
              </a: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1748118" y="5378824"/>
            <a:ext cx="9449300" cy="984885"/>
            <a:chOff x="1748118" y="5378824"/>
            <a:chExt cx="9449300" cy="984885"/>
          </a:xfrm>
        </p:grpSpPr>
        <p:sp>
          <p:nvSpPr>
            <p:cNvPr id="17" name="TextBox 16"/>
            <p:cNvSpPr txBox="1"/>
            <p:nvPr/>
          </p:nvSpPr>
          <p:spPr>
            <a:xfrm>
              <a:off x="8615583" y="5378824"/>
              <a:ext cx="258183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solidFill>
                    <a:schemeClr val="accent2"/>
                  </a:solidFill>
                  <a:latin typeface="Open Sans Condensed" pitchFamily="34" charset="0"/>
                </a:rPr>
                <a:t>249 026</a:t>
              </a:r>
            </a:p>
            <a:p>
              <a:endParaRPr lang="ru-RU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48118" y="5532712"/>
              <a:ext cx="35846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rgbClr val="3A889D"/>
                  </a:solidFill>
                  <a:latin typeface="Open Sans Condensed" pitchFamily="34" charset="0"/>
                </a:rPr>
                <a:t> КОЛИЧЕСТВО </a:t>
              </a:r>
              <a:r>
                <a:rPr lang="ru-RU" sz="2400" b="1" dirty="0">
                  <a:solidFill>
                    <a:srgbClr val="3A889D"/>
                  </a:solidFill>
                  <a:latin typeface="Open Sans Condensed" pitchFamily="34" charset="0"/>
                </a:rPr>
                <a:t>КЛИЕНТОВ </a:t>
              </a:r>
            </a:p>
            <a:p>
              <a:endParaRPr lang="ru-RU" sz="2400" b="1" dirty="0">
                <a:solidFill>
                  <a:srgbClr val="3A889D"/>
                </a:solidFill>
                <a:latin typeface="Open Sans Condense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845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66400" y="-33035"/>
            <a:ext cx="7892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ЛИКВИДНОСТЬ ЕДИНОГО КАЗНАЧЕЙСКОГО СЧЕТА </a:t>
            </a:r>
          </a:p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 2017 ГОДУ, МЛРД. РУБ.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 flipV="1">
            <a:off x="10884737" y="1251061"/>
            <a:ext cx="0" cy="3760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10884737" y="6015822"/>
            <a:ext cx="0" cy="3760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V="1">
            <a:off x="10884737" y="4890749"/>
            <a:ext cx="0" cy="3760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10884737" y="3980827"/>
            <a:ext cx="0" cy="3760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V="1">
            <a:off x="10884737" y="3070905"/>
            <a:ext cx="0" cy="3760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V="1">
            <a:off x="10884737" y="2160983"/>
            <a:ext cx="0" cy="3760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>
            <a:spLocks noChangeAspect="1"/>
          </p:cNvSpPr>
          <p:nvPr/>
        </p:nvSpPr>
        <p:spPr>
          <a:xfrm>
            <a:off x="6562001" y="5390341"/>
            <a:ext cx="1368000" cy="13680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2228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7" name="Овал 56"/>
          <p:cNvSpPr>
            <a:spLocks noChangeAspect="1"/>
          </p:cNvSpPr>
          <p:nvPr/>
        </p:nvSpPr>
        <p:spPr>
          <a:xfrm>
            <a:off x="9184397" y="5390341"/>
            <a:ext cx="1368000" cy="13680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2228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582400" y="6210401"/>
            <a:ext cx="370097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3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1635" y="1108922"/>
            <a:ext cx="39623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ФЕДЕРАЛЬНЫЙ БЮДЖЕТ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81635" y="2852588"/>
            <a:ext cx="416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СРЕДСТВА, ПОСТУПАЮЩИЕ ВО ВРЕМЕННОЕ РАСПОРЯЖЕНИЕ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1635" y="4015286"/>
            <a:ext cx="433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СРЕДСТВА </a:t>
            </a:r>
            <a:r>
              <a:rPr lang="en-US" sz="2400" b="1" dirty="0">
                <a:solidFill>
                  <a:srgbClr val="3A889D"/>
                </a:solidFill>
                <a:latin typeface="Open Sans Condensed" pitchFamily="34" charset="0"/>
              </a:rPr>
              <a:t> </a:t>
            </a:r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ЮРИДИЧЕСКИХ </a:t>
            </a:r>
            <a:r>
              <a:rPr lang="ru-RU" sz="2400" b="1" dirty="0" smtClean="0">
                <a:solidFill>
                  <a:srgbClr val="3A889D"/>
                </a:solidFill>
                <a:latin typeface="Open Sans Condensed" pitchFamily="34" charset="0"/>
              </a:rPr>
              <a:t>ЛИЦ</a:t>
            </a:r>
            <a:endParaRPr lang="ru-RU" sz="24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1635" y="4552861"/>
            <a:ext cx="4316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СРЕДСТВА БЮДЖЕТНЫХ И АВТОНОМНЫХ </a:t>
            </a:r>
            <a:r>
              <a:rPr lang="ru-RU" sz="2400" b="1" dirty="0" smtClean="0">
                <a:solidFill>
                  <a:srgbClr val="3A889D"/>
                </a:solidFill>
                <a:latin typeface="Open Sans Condensed" pitchFamily="34" charset="0"/>
              </a:rPr>
              <a:t>УЧРЕЖДЕНИЙ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81635" y="6100480"/>
            <a:ext cx="2084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A889D"/>
                </a:solidFill>
                <a:latin typeface="Open Sans Condensed" pitchFamily="34" charset="0"/>
              </a:rPr>
              <a:t>ИТОГО</a:t>
            </a:r>
            <a:endParaRPr lang="ru-RU" sz="24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35266" y="924256"/>
            <a:ext cx="1546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1 144,0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981635" y="1780394"/>
            <a:ext cx="4424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СЧЕТА ГОСУДАРСТВЕННЫХ ВНЕБЮДЖЕТНЫХ ФОНДОВ</a:t>
            </a:r>
            <a:endParaRPr lang="ru-RU" sz="24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35266" y="2095758"/>
            <a:ext cx="1280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519,4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35266" y="2990261"/>
            <a:ext cx="978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77,6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535266" y="3884764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475,2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35266" y="4779267"/>
            <a:ext cx="117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361,2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35266" y="5781344"/>
            <a:ext cx="1559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2577,4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98645" y="924256"/>
            <a:ext cx="961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2"/>
                </a:solidFill>
                <a:latin typeface="Open Sans Condensed" pitchFamily="34" charset="0"/>
              </a:rPr>
              <a:t>57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%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9097593" y="1965060"/>
            <a:ext cx="1162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2"/>
                </a:solidFill>
                <a:latin typeface="Open Sans Condensed" pitchFamily="34" charset="0"/>
              </a:rPr>
              <a:t>29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%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9265027" y="3037254"/>
            <a:ext cx="995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2"/>
                </a:solidFill>
                <a:latin typeface="Open Sans Condensed" pitchFamily="34" charset="0"/>
              </a:rPr>
              <a:t>15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%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8511994" y="3830620"/>
            <a:ext cx="1748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3600" dirty="0">
                <a:solidFill>
                  <a:schemeClr val="accent2"/>
                </a:solidFill>
                <a:latin typeface="Open Sans Condensed" pitchFamily="34" charset="0"/>
              </a:rPr>
              <a:t>2,4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раза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9224686" y="4737527"/>
            <a:ext cx="1035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2"/>
                </a:solidFill>
                <a:latin typeface="Open Sans Condensed" pitchFamily="34" charset="0"/>
              </a:rPr>
              <a:t>13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%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9276730" y="5745516"/>
            <a:ext cx="1162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chemeClr val="accent2"/>
                </a:solidFill>
                <a:latin typeface="Open Sans Condensed" pitchFamily="34" charset="0"/>
              </a:rPr>
              <a:t>33</a:t>
            </a:r>
            <a:r>
              <a:rPr lang="ru-RU" sz="3600" dirty="0" smtClean="0">
                <a:solidFill>
                  <a:schemeClr val="accent2"/>
                </a:solidFill>
                <a:latin typeface="Open Sans Condensed" pitchFamily="34" charset="0"/>
              </a:rPr>
              <a:t>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58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865449" y="262800"/>
            <a:ext cx="8164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РЕЗУЛЬТАТЫ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УПРАВЛЕНИЯ ЛИКВИДНОСТЬЮ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ЕДИНОГО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КАЗНАЧЕЙСКОГО СЧЕТА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6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582400" y="6210401"/>
            <a:ext cx="370097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4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766" y="1573306"/>
            <a:ext cx="73286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A889D"/>
                </a:solidFill>
                <a:latin typeface="Open Sans Condensed" pitchFamily="34" charset="0"/>
              </a:rPr>
              <a:t>ДОХОДЫ ОТ РАЗМЕЩЕНИЯ СРЕДСТВ НА БАНКОВСКИЕ </a:t>
            </a:r>
            <a:r>
              <a:rPr lang="ru-RU" sz="3200" b="1" dirty="0" smtClean="0">
                <a:solidFill>
                  <a:srgbClr val="3A889D"/>
                </a:solidFill>
                <a:latin typeface="Open Sans Condensed" pitchFamily="34" charset="0"/>
              </a:rPr>
              <a:t>ДЕПОЗИТЫ</a:t>
            </a:r>
            <a:endParaRPr lang="ru-RU" sz="32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766" y="3634880"/>
            <a:ext cx="6198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A889D"/>
                </a:solidFill>
                <a:latin typeface="Open Sans Condensed" pitchFamily="34" charset="0"/>
              </a:rPr>
              <a:t>ДОХОДЫ ОТ РАЗМЕЩЕНИЯ СРЕДСТВ</a:t>
            </a:r>
          </a:p>
          <a:p>
            <a:r>
              <a:rPr lang="ru-RU" sz="3200" b="1" dirty="0">
                <a:solidFill>
                  <a:srgbClr val="3A889D"/>
                </a:solidFill>
                <a:latin typeface="Open Sans Condensed" pitchFamily="34" charset="0"/>
              </a:rPr>
              <a:t>ПО ОПЕРАЦИЯМ </a:t>
            </a:r>
            <a:r>
              <a:rPr lang="ru-RU" sz="3200" b="1" dirty="0" smtClean="0">
                <a:solidFill>
                  <a:srgbClr val="3A889D"/>
                </a:solidFill>
                <a:latin typeface="Open Sans Condensed" pitchFamily="34" charset="0"/>
              </a:rPr>
              <a:t>РЕПО</a:t>
            </a:r>
            <a:endParaRPr lang="ru-RU" sz="32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766" y="5241975"/>
            <a:ext cx="56612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/>
                </a:solidFill>
                <a:latin typeface="Open Sans Condensed" pitchFamily="34" charset="0"/>
              </a:rPr>
              <a:t>ДОХОДЫ ОТ УПРАВЛЕНИЯ </a:t>
            </a:r>
            <a:r>
              <a:rPr lang="ru-RU" sz="4000" b="1" dirty="0" smtClean="0">
                <a:solidFill>
                  <a:schemeClr val="accent2"/>
                </a:solidFill>
                <a:latin typeface="Open Sans Condensed" pitchFamily="34" charset="0"/>
              </a:rPr>
              <a:t>ЛИКВИДНОСТЬЮ</a:t>
            </a:r>
            <a:endParaRPr lang="ru-RU" sz="4000" b="1" dirty="0">
              <a:solidFill>
                <a:schemeClr val="accent2"/>
              </a:solidFill>
              <a:latin typeface="Open Sans Condense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47584" y="1942638"/>
            <a:ext cx="3343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4E9FBA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44,9</a:t>
            </a:r>
            <a:r>
              <a:rPr lang="ru-RU" sz="2000" dirty="0">
                <a:solidFill>
                  <a:srgbClr val="4E9FBA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 </a:t>
            </a:r>
            <a:r>
              <a:rPr lang="ru-RU" sz="3200" b="1" dirty="0">
                <a:solidFill>
                  <a:srgbClr val="3A889D"/>
                </a:solidFill>
                <a:latin typeface="Open Sans Condensed" pitchFamily="34" charset="0"/>
              </a:rPr>
              <a:t>млрд. </a:t>
            </a:r>
            <a:r>
              <a:rPr lang="ru-RU" sz="3200" b="1" dirty="0" err="1">
                <a:solidFill>
                  <a:srgbClr val="3A889D"/>
                </a:solidFill>
                <a:latin typeface="Open Sans Condensed" pitchFamily="34" charset="0"/>
              </a:rPr>
              <a:t>руб</a:t>
            </a:r>
            <a:endParaRPr lang="ru-RU" sz="32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47584" y="4004212"/>
            <a:ext cx="3415553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4000" dirty="0">
                <a:solidFill>
                  <a:srgbClr val="4E9FBA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28,8 </a:t>
            </a:r>
            <a:r>
              <a:rPr lang="ru-RU" sz="3200" b="1" dirty="0">
                <a:solidFill>
                  <a:srgbClr val="3A889D"/>
                </a:solidFill>
                <a:latin typeface="Open Sans Condensed" pitchFamily="34" charset="0"/>
              </a:rPr>
              <a:t>млрд. </a:t>
            </a:r>
            <a:r>
              <a:rPr lang="ru-RU" sz="3200" b="1" dirty="0">
                <a:solidFill>
                  <a:srgbClr val="3A889D"/>
                </a:solidFill>
                <a:latin typeface="Open Sans Condensed" pitchFamily="34" charset="0"/>
              </a:rPr>
              <a:t>руб</a:t>
            </a:r>
            <a:r>
              <a:rPr lang="ru-RU" sz="3200" b="1" dirty="0" smtClean="0">
                <a:solidFill>
                  <a:srgbClr val="3A889D"/>
                </a:solidFill>
                <a:latin typeface="Open Sans Condensed" pitchFamily="34" charset="0"/>
              </a:rPr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947584" y="5857528"/>
            <a:ext cx="3240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2"/>
                </a:solidFill>
                <a:latin typeface="Open Sans Condensed" pitchFamily="34" charset="0"/>
              </a:rPr>
              <a:t>73,8</a:t>
            </a:r>
            <a:r>
              <a:rPr lang="ru-RU" sz="4000" b="1" dirty="0">
                <a:solidFill>
                  <a:schemeClr val="accent2"/>
                </a:solidFill>
                <a:latin typeface="Open Sans Condensed" pitchFamily="34" charset="0"/>
              </a:rPr>
              <a:t> </a:t>
            </a:r>
            <a:r>
              <a:rPr lang="ru-RU" sz="2800" dirty="0">
                <a:solidFill>
                  <a:schemeClr val="accent2"/>
                </a:solidFill>
                <a:latin typeface="Open Sans Condensed" pitchFamily="34" charset="0"/>
              </a:rPr>
              <a:t>млрд. </a:t>
            </a:r>
            <a:r>
              <a:rPr lang="ru-RU" sz="2800" dirty="0">
                <a:solidFill>
                  <a:schemeClr val="accent2"/>
                </a:solidFill>
                <a:latin typeface="Open Sans Condensed" pitchFamily="34" charset="0"/>
              </a:rPr>
              <a:t>руб</a:t>
            </a:r>
            <a:r>
              <a:rPr lang="ru-RU" sz="2800" dirty="0" smtClean="0">
                <a:solidFill>
                  <a:schemeClr val="accent2"/>
                </a:solidFill>
                <a:latin typeface="Open Sans Condensed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37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00870" y="262800"/>
            <a:ext cx="7985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БЮДЖЕТНЫЕ КРЕДИТЫ 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БЮДЖЕТАМ</a:t>
            </a:r>
          </a:p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СУБЪЕКТОВ РОССИЙСКОЙ ФЕДЕРАЦИИ И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МЕСТНЫМ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БЮДЖЕТАМ В 2017 ГОДУ</a:t>
            </a:r>
          </a:p>
        </p:txBody>
      </p:sp>
      <p:grpSp>
        <p:nvGrpSpPr>
          <p:cNvPr id="9" name="Группа 16"/>
          <p:cNvGrpSpPr/>
          <p:nvPr/>
        </p:nvGrpSpPr>
        <p:grpSpPr>
          <a:xfrm>
            <a:off x="311148" y="1555192"/>
            <a:ext cx="11528551" cy="451737"/>
            <a:chOff x="311148" y="1534219"/>
            <a:chExt cx="8591551" cy="451737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2352800" y="1737228"/>
              <a:ext cx="6549899" cy="4571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" dirty="0">
                <a:solidFill>
                  <a:schemeClr val="bg1"/>
                </a:solidFill>
                <a:latin typeface="DINPro-Regular" panose="02000503030000020004" pitchFamily="50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11148" y="1534219"/>
              <a:ext cx="3493962" cy="4517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БЮДЖЕТНЫЕ КРЕДИТЫ ПРЕДОСТАВЛЕНЫ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50364" y="2429483"/>
            <a:ext cx="3405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4E9FBA"/>
                </a:solidFill>
                <a:latin typeface="Open Sans Condensed" pitchFamily="34" charset="0"/>
              </a:rPr>
              <a:t>57     </a:t>
            </a:r>
            <a:r>
              <a:rPr lang="ru-RU" sz="2400" dirty="0" smtClean="0">
                <a:solidFill>
                  <a:srgbClr val="4E9FBA"/>
                </a:solidFill>
                <a:latin typeface="Open Sans Condensed" pitchFamily="34" charset="0"/>
              </a:rPr>
              <a:t>субъектов РФ </a:t>
            </a:r>
            <a:endParaRPr lang="ru-RU" sz="2400" dirty="0">
              <a:solidFill>
                <a:srgbClr val="4E9FBA"/>
              </a:solidFill>
              <a:latin typeface="Open Sans Condensed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7963" y="2429483"/>
            <a:ext cx="3924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4E9FBA"/>
                </a:solidFill>
                <a:latin typeface="Open Sans Condensed" pitchFamily="34" charset="0"/>
              </a:rPr>
              <a:t>118</a:t>
            </a:r>
            <a:r>
              <a:rPr lang="ru-RU" sz="2400" dirty="0" smtClean="0">
                <a:solidFill>
                  <a:srgbClr val="4E9FBA"/>
                </a:solidFill>
                <a:latin typeface="Open Sans Condensed" pitchFamily="34" charset="0"/>
              </a:rPr>
              <a:t>      муниципалитетов</a:t>
            </a:r>
            <a:endParaRPr lang="ru-RU" sz="2400" dirty="0">
              <a:solidFill>
                <a:srgbClr val="4E9FBA"/>
              </a:solidFill>
              <a:latin typeface="Open Sans Condensed" pitchFamily="34" charset="0"/>
            </a:endParaRPr>
          </a:p>
        </p:txBody>
      </p:sp>
      <p:sp>
        <p:nvSpPr>
          <p:cNvPr id="14" name="Овал 13"/>
          <p:cNvSpPr>
            <a:spLocks noChangeAspect="1"/>
          </p:cNvSpPr>
          <p:nvPr/>
        </p:nvSpPr>
        <p:spPr>
          <a:xfrm>
            <a:off x="524873" y="2219670"/>
            <a:ext cx="1004400" cy="1004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2228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Овал 17"/>
          <p:cNvSpPr>
            <a:spLocks noChangeAspect="1"/>
          </p:cNvSpPr>
          <p:nvPr/>
        </p:nvSpPr>
        <p:spPr>
          <a:xfrm>
            <a:off x="4050546" y="2219670"/>
            <a:ext cx="1004400" cy="1004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2228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0596" y="3224070"/>
            <a:ext cx="789473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dirty="0">
                <a:solidFill>
                  <a:srgbClr val="3A889D"/>
                </a:solidFill>
                <a:ea typeface="+mn-ea"/>
                <a:cs typeface="Arial" charset="0"/>
              </a:rPr>
              <a:t>МАКСИМАЛЬНЫЙ ОБЪЕМ СРЕДСТВ В РАЗМЕЩЕНИИ</a:t>
            </a:r>
          </a:p>
          <a:p>
            <a:pPr algn="l"/>
            <a:endParaRPr lang="ru-RU" dirty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/>
            <a:r>
              <a:rPr lang="ru-RU" dirty="0">
                <a:solidFill>
                  <a:srgbClr val="3A889D"/>
                </a:solidFill>
                <a:ea typeface="+mn-ea"/>
                <a:cs typeface="Arial" charset="0"/>
              </a:rPr>
              <a:t>ПЛАТА ЗА ПОЛЬЗОВАНИЕ БЮДЖЕТНЫМИ  КРЕДИТАМИ </a:t>
            </a:r>
          </a:p>
          <a:p>
            <a:pPr algn="l"/>
            <a:endParaRPr lang="ru-RU" b="0" dirty="0" smtClean="0">
              <a:solidFill>
                <a:srgbClr val="3A889D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l"/>
            <a:r>
              <a:rPr lang="ru-RU" dirty="0">
                <a:solidFill>
                  <a:schemeClr val="accent2"/>
                </a:solidFill>
                <a:ea typeface="+mn-ea"/>
                <a:cs typeface="Arial" charset="0"/>
              </a:rPr>
              <a:t>ЭКОНОМИЯ СРЕДСТВ БЮДЖЕТОВ СУБЪЕКТОВ И МЕСТНЫХ БЮДЖЕТОВ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247" y="3224070"/>
            <a:ext cx="358829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4E9FBA"/>
                </a:solidFill>
                <a:latin typeface="Open Sans Condensed" pitchFamily="34" charset="0"/>
              </a:rPr>
              <a:t>159 млрд. </a:t>
            </a:r>
            <a:r>
              <a:rPr lang="ru-RU" sz="4000" dirty="0">
                <a:solidFill>
                  <a:srgbClr val="4E9FBA"/>
                </a:solidFill>
                <a:latin typeface="Open Sans Condensed" pitchFamily="34" charset="0"/>
              </a:rPr>
              <a:t>руб</a:t>
            </a:r>
            <a:r>
              <a:rPr lang="ru-RU" sz="4000" dirty="0" smtClean="0">
                <a:solidFill>
                  <a:srgbClr val="4E9FBA"/>
                </a:solidFill>
                <a:latin typeface="Open Sans Condensed" pitchFamily="34" charset="0"/>
              </a:rPr>
              <a:t>.</a:t>
            </a:r>
          </a:p>
          <a:p>
            <a:endParaRPr lang="ru-RU" sz="4000" dirty="0">
              <a:solidFill>
                <a:srgbClr val="4E9FBA"/>
              </a:solidFill>
              <a:latin typeface="Open Sans Condensed" pitchFamily="34" charset="0"/>
            </a:endParaRPr>
          </a:p>
          <a:p>
            <a:r>
              <a:rPr lang="ru-RU" sz="4000" dirty="0">
                <a:solidFill>
                  <a:srgbClr val="4E9FBA"/>
                </a:solidFill>
                <a:latin typeface="Open Sans Condensed" pitchFamily="34" charset="0"/>
              </a:rPr>
              <a:t>105,6 млн. руб</a:t>
            </a:r>
            <a:r>
              <a:rPr lang="ru-RU" sz="4000" dirty="0" smtClean="0">
                <a:solidFill>
                  <a:srgbClr val="4E9FBA"/>
                </a:solidFill>
                <a:latin typeface="Open Sans Condensed" pitchFamily="34" charset="0"/>
              </a:rPr>
              <a:t>.</a:t>
            </a:r>
          </a:p>
          <a:p>
            <a:endParaRPr lang="ru-RU" sz="4000" dirty="0">
              <a:solidFill>
                <a:srgbClr val="4E9FBA"/>
              </a:solidFill>
              <a:latin typeface="Open Sans Condensed" pitchFamily="34" charset="0"/>
            </a:endParaRPr>
          </a:p>
          <a:p>
            <a:r>
              <a:rPr lang="ru-RU" sz="4400" b="1" dirty="0">
                <a:solidFill>
                  <a:schemeClr val="accent2"/>
                </a:solidFill>
                <a:latin typeface="Open Sans Condensed" pitchFamily="34" charset="0"/>
              </a:rPr>
              <a:t>8,3 млрд. руб.</a:t>
            </a:r>
          </a:p>
          <a:p>
            <a:endParaRPr lang="ru-RU" sz="4000" dirty="0">
              <a:solidFill>
                <a:srgbClr val="4E9FBA"/>
              </a:solidFill>
              <a:latin typeface="Open Sans Condensed" pitchFamily="34" charset="0"/>
            </a:endParaRPr>
          </a:p>
        </p:txBody>
      </p:sp>
      <p:sp>
        <p:nvSpPr>
          <p:cNvPr id="15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582400" y="6210401"/>
            <a:ext cx="370097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5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68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73818" y="245247"/>
            <a:ext cx="7853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ЭФФЕКТ ОТ ПРИМЕНЕНИЯ МЕХАНИЗМА ПРЕДОСТАВЛЕНИЯ СРЕДСТВ ПОД ПОТРЕБНОСТЬ В 2017 ГОДУ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631367" y="1426802"/>
            <a:ext cx="10301955" cy="1921848"/>
            <a:chOff x="631367" y="1426802"/>
            <a:chExt cx="10301955" cy="1921848"/>
          </a:xfrm>
        </p:grpSpPr>
        <p:sp>
          <p:nvSpPr>
            <p:cNvPr id="4" name="TextBox 3"/>
            <p:cNvSpPr txBox="1"/>
            <p:nvPr/>
          </p:nvSpPr>
          <p:spPr>
            <a:xfrm>
              <a:off x="631367" y="1426802"/>
              <a:ext cx="736931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800" b="1">
                  <a:solidFill>
                    <a:schemeClr val="bg2">
                      <a:lumMod val="50000"/>
                    </a:schemeClr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defRPr>
              </a:lvl1pPr>
            </a:lstStyle>
            <a:p>
              <a:pPr algn="l"/>
              <a:r>
                <a:rPr lang="ru-RU" dirty="0" smtClean="0">
                  <a:solidFill>
                    <a:srgbClr val="3A889D"/>
                  </a:solidFill>
                  <a:ea typeface="+mn-ea"/>
                  <a:cs typeface="Arial" charset="0"/>
                </a:rPr>
                <a:t>НЕИСПОЛЬЗОВАННЫЕ</a:t>
              </a:r>
            </a:p>
            <a:p>
              <a:pPr algn="l"/>
              <a:r>
                <a:rPr lang="ru-RU" dirty="0" smtClean="0">
                  <a:solidFill>
                    <a:srgbClr val="3A889D"/>
                  </a:solidFill>
                  <a:ea typeface="+mn-ea"/>
                  <a:cs typeface="Arial" charset="0"/>
                </a:rPr>
                <a:t>АССИГНОВАНИЯ</a:t>
              </a:r>
            </a:p>
            <a:p>
              <a:pPr algn="l"/>
              <a:r>
                <a:rPr lang="ru-RU" dirty="0" smtClean="0">
                  <a:solidFill>
                    <a:srgbClr val="3A889D"/>
                  </a:solidFill>
                  <a:ea typeface="+mn-ea"/>
                  <a:cs typeface="Arial" charset="0"/>
                </a:rPr>
                <a:t>ЦЕЛЕВЫХ МЕЖБЮДЖЕТНЫХ</a:t>
              </a:r>
              <a:endParaRPr lang="ru-RU" dirty="0">
                <a:solidFill>
                  <a:srgbClr val="3A889D"/>
                </a:solidFill>
                <a:ea typeface="+mn-ea"/>
                <a:cs typeface="Arial" charset="0"/>
              </a:endParaRPr>
            </a:p>
            <a:p>
              <a:pPr algn="l"/>
              <a:r>
                <a:rPr lang="ru-RU" dirty="0">
                  <a:solidFill>
                    <a:srgbClr val="3A889D"/>
                  </a:solidFill>
                  <a:ea typeface="+mn-ea"/>
                  <a:cs typeface="Arial" charset="0"/>
                </a:rPr>
                <a:t>ТРАНСФЕРТОВ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482926" y="2073133"/>
              <a:ext cx="261161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5000" dirty="0" smtClean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44,9</a:t>
              </a:r>
              <a:r>
                <a:rPr lang="ru-RU" sz="6000" dirty="0" smtClean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 </a:t>
              </a:r>
              <a:r>
                <a:rPr lang="ru-RU" sz="2400" dirty="0" smtClean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 </a:t>
              </a:r>
              <a:r>
                <a:rPr lang="ru-RU" sz="2400" dirty="0" smtClean="0">
                  <a:solidFill>
                    <a:srgbClr val="3640C4"/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МЛРД РУБ.</a:t>
              </a:r>
            </a:p>
          </p:txBody>
        </p:sp>
        <p:sp>
          <p:nvSpPr>
            <p:cNvPr id="8" name="Овал 7"/>
            <p:cNvSpPr>
              <a:spLocks noChangeAspect="1"/>
            </p:cNvSpPr>
            <p:nvPr/>
          </p:nvSpPr>
          <p:spPr>
            <a:xfrm>
              <a:off x="6374338" y="1902314"/>
              <a:ext cx="1446336" cy="1446336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02228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 flipV="1">
              <a:off x="9328519" y="2197896"/>
              <a:ext cx="0" cy="720000"/>
            </a:xfrm>
            <a:prstGeom prst="straightConnector1">
              <a:avLst/>
            </a:prstGeom>
            <a:ln w="698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Прямоугольник 11"/>
            <p:cNvSpPr/>
            <p:nvPr/>
          </p:nvSpPr>
          <p:spPr>
            <a:xfrm>
              <a:off x="9674644" y="2271539"/>
              <a:ext cx="125867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4000" dirty="0" smtClean="0">
                  <a:solidFill>
                    <a:srgbClr val="ED7D31"/>
                  </a:solidFill>
                  <a:latin typeface="Open Sans Condensed" pitchFamily="34" charset="0"/>
                </a:rPr>
                <a:t>+ 7.1</a:t>
              </a:r>
              <a:r>
                <a:rPr lang="ru-RU" sz="4000" dirty="0" smtClean="0">
                  <a:solidFill>
                    <a:srgbClr val="ED7D31"/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.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28402" y="3773941"/>
            <a:ext cx="10542164" cy="1520234"/>
            <a:chOff x="628402" y="4137254"/>
            <a:chExt cx="10542164" cy="1520234"/>
          </a:xfrm>
        </p:grpSpPr>
        <p:sp>
          <p:nvSpPr>
            <p:cNvPr id="5" name="TextBox 4"/>
            <p:cNvSpPr txBox="1"/>
            <p:nvPr/>
          </p:nvSpPr>
          <p:spPr>
            <a:xfrm>
              <a:off x="628402" y="4272493"/>
              <a:ext cx="850017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800" b="1">
                  <a:solidFill>
                    <a:schemeClr val="bg2">
                      <a:lumMod val="50000"/>
                    </a:schemeClr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defRPr>
              </a:lvl1pPr>
            </a:lstStyle>
            <a:p>
              <a:pPr algn="l"/>
              <a:r>
                <a:rPr lang="ru-RU" dirty="0">
                  <a:solidFill>
                    <a:srgbClr val="3A889D"/>
                  </a:solidFill>
                  <a:cs typeface="Arial" charset="0"/>
                </a:rPr>
                <a:t>НЕИСПОЛЬЗОВАННЫЕ</a:t>
              </a:r>
            </a:p>
            <a:p>
              <a:pPr algn="l"/>
              <a:r>
                <a:rPr lang="ru-RU" dirty="0">
                  <a:solidFill>
                    <a:srgbClr val="3A889D"/>
                  </a:solidFill>
                  <a:cs typeface="Arial" charset="0"/>
                </a:rPr>
                <a:t>АССИГНОВАНИЯ</a:t>
              </a:r>
              <a:r>
                <a:rPr lang="ru-RU" dirty="0" smtClean="0">
                  <a:solidFill>
                    <a:srgbClr val="3A889D"/>
                  </a:solidFill>
                  <a:ea typeface="+mn-ea"/>
                  <a:cs typeface="Arial" charset="0"/>
                </a:rPr>
                <a:t> </a:t>
              </a:r>
              <a:r>
                <a:rPr lang="ru-RU" dirty="0">
                  <a:solidFill>
                    <a:srgbClr val="3A889D"/>
                  </a:solidFill>
                  <a:ea typeface="+mn-ea"/>
                  <a:cs typeface="Arial" charset="0"/>
                </a:rPr>
                <a:t>СУБСИДИЙ </a:t>
              </a:r>
            </a:p>
            <a:p>
              <a:pPr algn="l"/>
              <a:r>
                <a:rPr lang="ru-RU" dirty="0">
                  <a:solidFill>
                    <a:srgbClr val="3A889D"/>
                  </a:solidFill>
                  <a:ea typeface="+mn-ea"/>
                  <a:cs typeface="Arial" charset="0"/>
                </a:rPr>
                <a:t>ЮРИДИЧЕСКИМ ЛИЦАМ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482926" y="4352591"/>
              <a:ext cx="261161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5000" dirty="0" smtClean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19,0</a:t>
              </a:r>
              <a:r>
                <a:rPr lang="ru-RU" sz="6000" dirty="0" smtClean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 </a:t>
              </a:r>
              <a:r>
                <a:rPr lang="ru-RU" sz="2400" dirty="0" smtClean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 </a:t>
              </a:r>
              <a:r>
                <a:rPr lang="ru-RU" sz="2400" dirty="0" smtClean="0">
                  <a:solidFill>
                    <a:srgbClr val="3640C4"/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МЛРД РУБ.</a:t>
              </a:r>
            </a:p>
          </p:txBody>
        </p:sp>
        <p:sp>
          <p:nvSpPr>
            <p:cNvPr id="9" name="Овал 8"/>
            <p:cNvSpPr>
              <a:spLocks noChangeAspect="1"/>
            </p:cNvSpPr>
            <p:nvPr/>
          </p:nvSpPr>
          <p:spPr>
            <a:xfrm>
              <a:off x="6374338" y="4137254"/>
              <a:ext cx="1446336" cy="1446336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022288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flipV="1">
              <a:off x="9328519" y="4427177"/>
              <a:ext cx="0" cy="720000"/>
            </a:xfrm>
            <a:prstGeom prst="straightConnector1">
              <a:avLst/>
            </a:prstGeom>
            <a:ln w="698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Прямоугольник 12"/>
            <p:cNvSpPr/>
            <p:nvPr/>
          </p:nvSpPr>
          <p:spPr>
            <a:xfrm>
              <a:off x="9674644" y="4474198"/>
              <a:ext cx="149592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4000" dirty="0" smtClean="0">
                  <a:solidFill>
                    <a:srgbClr val="ED7D31"/>
                  </a:solidFill>
                  <a:latin typeface="Open Sans Condensed" pitchFamily="34" charset="0"/>
                </a:rPr>
                <a:t>+ 13.9</a:t>
              </a:r>
              <a:r>
                <a:rPr lang="ru-RU" sz="4000" dirty="0" smtClean="0">
                  <a:solidFill>
                    <a:srgbClr val="ED7D31"/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.</a:t>
              </a:r>
            </a:p>
          </p:txBody>
        </p:sp>
      </p:grpSp>
      <p:sp>
        <p:nvSpPr>
          <p:cNvPr id="14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443448" y="6210401"/>
            <a:ext cx="509050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6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696454" y="5719466"/>
            <a:ext cx="8824064" cy="954107"/>
            <a:chOff x="696454" y="5719466"/>
            <a:chExt cx="8824064" cy="954107"/>
          </a:xfrm>
        </p:grpSpPr>
        <p:sp>
          <p:nvSpPr>
            <p:cNvPr id="17" name="TextBox 16"/>
            <p:cNvSpPr txBox="1"/>
            <p:nvPr/>
          </p:nvSpPr>
          <p:spPr>
            <a:xfrm>
              <a:off x="696454" y="5719466"/>
              <a:ext cx="46016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3A889D"/>
                  </a:solidFill>
                  <a:latin typeface="Open Sans Condensed" pitchFamily="34" charset="0"/>
                  <a:ea typeface="Open Sans Condensed" pitchFamily="34" charset="0"/>
                </a:rPr>
                <a:t>НЕИСПОЛЬЗОВАННЫЙ КАЗНАЧЕЙСКИЙ </a:t>
              </a:r>
              <a:r>
                <a:rPr lang="ru-RU" sz="2800" b="1" dirty="0" smtClean="0">
                  <a:solidFill>
                    <a:srgbClr val="3A889D"/>
                  </a:solidFill>
                  <a:latin typeface="Open Sans Condensed" pitchFamily="34" charset="0"/>
                  <a:ea typeface="Open Sans Condensed" pitchFamily="34" charset="0"/>
                </a:rPr>
                <a:t>АККРЕДИТИВ</a:t>
              </a:r>
              <a:endParaRPr lang="ru-R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589059" y="5811799"/>
              <a:ext cx="293145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0" dirty="0">
                  <a:solidFill>
                    <a:schemeClr val="accent5">
                      <a:lumMod val="75000"/>
                    </a:schemeClr>
                  </a:solidFill>
                  <a:latin typeface="Open Sans Condensed" pitchFamily="34" charset="0"/>
                </a:rPr>
                <a:t>12,1</a:t>
              </a:r>
              <a:endParaRPr lang="ru-RU" sz="50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0989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73818" y="191459"/>
            <a:ext cx="7853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РЕЗУЛЬТАТЫ ПРИМЕНЕНИЯ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МЕХАНИЗМА</a:t>
            </a:r>
          </a:p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КАЗНАЧЕЙСКОГО СОПРОВОЖДЕНИЯ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4779" y="1934751"/>
            <a:ext cx="51598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КОЛИЧЕСТВО ОБСЛУЖИВАЕМЫХ ЮРЛИЦ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0679" y="1996306"/>
            <a:ext cx="1661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400" dirty="0" smtClean="0">
                <a:solidFill>
                  <a:srgbClr val="4E9FBA"/>
                </a:solidFill>
                <a:latin typeface="Open Sans Condensed" pitchFamily="34" charset="0"/>
              </a:rPr>
              <a:t>16 872</a:t>
            </a:r>
            <a:endParaRPr lang="ru-RU" sz="4400" dirty="0">
              <a:solidFill>
                <a:srgbClr val="4E9FBA"/>
              </a:solidFill>
              <a:latin typeface="Open Sans Condense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3008" y="3006054"/>
            <a:ext cx="55089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ПОСТУПИЛО НА КАЗНАЧЕЙСКИЕ СЧЕТА</a:t>
            </a:r>
          </a:p>
          <a:p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СО СЧЕТОВ ЮРЛИЦ </a:t>
            </a:r>
            <a:r>
              <a:rPr lang="ru-RU" sz="2600" b="1" dirty="0" smtClean="0">
                <a:solidFill>
                  <a:srgbClr val="3A889D"/>
                </a:solidFill>
                <a:latin typeface="Open Sans Condensed" pitchFamily="34" charset="0"/>
              </a:rPr>
              <a:t> (</a:t>
            </a:r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ЗА 2016-2017)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0679" y="3067609"/>
            <a:ext cx="2431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dirty="0" smtClean="0">
                <a:solidFill>
                  <a:srgbClr val="4E9FBA"/>
                </a:solidFill>
                <a:latin typeface="Open Sans Condensed" pitchFamily="34" charset="0"/>
              </a:rPr>
              <a:t>89,2</a:t>
            </a:r>
            <a:r>
              <a:rPr lang="ru-RU" sz="4400" dirty="0" smtClean="0">
                <a:solidFill>
                  <a:srgbClr val="4E9FBA"/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rgbClr val="4E9FBA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4779" y="4192290"/>
            <a:ext cx="58351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ПЕРЕЧИСЛЕНО </a:t>
            </a:r>
          </a:p>
          <a:p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В ДОХОД ФЕДЕРАЛЬНОГО БЮДЖЕТА (ЗА 2016-2017)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0679" y="4653955"/>
            <a:ext cx="2635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dirty="0">
                <a:solidFill>
                  <a:schemeClr val="accent2"/>
                </a:solidFill>
                <a:latin typeface="Open Sans Condensed" pitchFamily="34" charset="0"/>
              </a:rPr>
              <a:t>12,8 </a:t>
            </a:r>
            <a:r>
              <a:rPr lang="ru-RU" sz="2400" dirty="0">
                <a:solidFill>
                  <a:srgbClr val="ED7D3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</a:p>
        </p:txBody>
      </p:sp>
      <p:sp>
        <p:nvSpPr>
          <p:cNvPr id="17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582400" y="6210401"/>
            <a:ext cx="370097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7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512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4554070" y="171219"/>
            <a:ext cx="763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ПРОЕКТЫ, В ОТНОШЕНИИ КОТОРЫХ ОСУЩЕСТВЛЯЕТСЯ КАЗНАЧЕЙСКОЕ СОПРОВОЖДЕНИЕ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04365" y="1207712"/>
            <a:ext cx="61453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3A889D"/>
                </a:solidFill>
                <a:latin typeface="Open Sans Condensed" pitchFamily="34" charset="0"/>
              </a:rPr>
              <a:t>АО «ОСОБЫЕ </a:t>
            </a:r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ЭКОНОМИЧЕСКИЕ ЗОНЫ»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6494" y="1207712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ED7D31"/>
                </a:solidFill>
                <a:latin typeface="Open Sans Condensed" pitchFamily="34" charset="0"/>
              </a:rPr>
              <a:t>30 024, 6 </a:t>
            </a:r>
            <a:r>
              <a:rPr lang="ru-RU" sz="2600" b="1" dirty="0" smtClean="0">
                <a:solidFill>
                  <a:srgbClr val="ED7D31"/>
                </a:solidFill>
                <a:latin typeface="Open Sans Condensed" pitchFamily="34" charset="0"/>
              </a:rPr>
              <a:t>МЛРД. РУБ. </a:t>
            </a:r>
            <a:endParaRPr lang="ru-RU" sz="2600" b="1" dirty="0">
              <a:solidFill>
                <a:srgbClr val="ED7D31"/>
              </a:solidFill>
              <a:latin typeface="Open Sans Condense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04365" y="2420470"/>
            <a:ext cx="536537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3A889D"/>
                </a:solidFill>
                <a:latin typeface="Open Sans Condensed" pitchFamily="34" charset="0"/>
              </a:rPr>
              <a:t>ГК </a:t>
            </a:r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НА СТРОИТЕЛЬСТВО </a:t>
            </a:r>
            <a:endParaRPr lang="ru-RU" sz="2600" b="1" dirty="0" smtClean="0">
              <a:solidFill>
                <a:srgbClr val="3A889D"/>
              </a:solidFill>
              <a:latin typeface="Open Sans Condensed" pitchFamily="34" charset="0"/>
            </a:endParaRPr>
          </a:p>
          <a:p>
            <a:r>
              <a:rPr lang="ru-RU" sz="2600" b="1" dirty="0" smtClean="0">
                <a:solidFill>
                  <a:srgbClr val="3A889D"/>
                </a:solidFill>
                <a:latin typeface="Open Sans Condensed" pitchFamily="34" charset="0"/>
              </a:rPr>
              <a:t>КЕРЧЕНСКОГО </a:t>
            </a:r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МОСТА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56494" y="2420470"/>
            <a:ext cx="3818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ED7D31"/>
                </a:solidFill>
                <a:latin typeface="Open Sans Condensed" pitchFamily="34" charset="0"/>
              </a:rPr>
              <a:t>4 183,96 </a:t>
            </a:r>
            <a:r>
              <a:rPr lang="ru-RU" sz="2600" b="1" dirty="0" smtClean="0">
                <a:solidFill>
                  <a:srgbClr val="ED7D31"/>
                </a:solidFill>
                <a:latin typeface="Open Sans Condensed" pitchFamily="34" charset="0"/>
              </a:rPr>
              <a:t>МЛРД. РУБ. </a:t>
            </a:r>
            <a:endParaRPr lang="ru-RU" sz="2600" b="1" dirty="0">
              <a:solidFill>
                <a:srgbClr val="ED7D31"/>
              </a:solidFill>
              <a:latin typeface="Open Sans Condense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4365" y="3904129"/>
            <a:ext cx="536537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3A889D"/>
                </a:solidFill>
                <a:latin typeface="Open Sans Condensed" pitchFamily="34" charset="0"/>
              </a:rPr>
              <a:t>ГК </a:t>
            </a:r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НА СТРОИТЕЛЬСТВО </a:t>
            </a:r>
            <a:endParaRPr lang="ru-RU" sz="2600" b="1" dirty="0" smtClean="0">
              <a:solidFill>
                <a:srgbClr val="3A889D"/>
              </a:solidFill>
              <a:latin typeface="Open Sans Condensed" pitchFamily="34" charset="0"/>
            </a:endParaRPr>
          </a:p>
          <a:p>
            <a:r>
              <a:rPr lang="ru-RU" sz="2600" b="1" dirty="0" smtClean="0">
                <a:solidFill>
                  <a:srgbClr val="3A889D"/>
                </a:solidFill>
                <a:latin typeface="Open Sans Condensed" pitchFamily="34" charset="0"/>
              </a:rPr>
              <a:t>СТАДИОНОВ К ЧМ 2018</a:t>
            </a:r>
            <a:endParaRPr lang="ru-RU" sz="26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56494" y="3857962"/>
            <a:ext cx="3375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ED7D31"/>
                </a:solidFill>
                <a:latin typeface="Open Sans Condensed" pitchFamily="34" charset="0"/>
              </a:rPr>
              <a:t>4 890,7</a:t>
            </a:r>
            <a:r>
              <a:rPr lang="ru-RU" sz="2600" b="1" dirty="0" smtClean="0">
                <a:solidFill>
                  <a:srgbClr val="ED7D31"/>
                </a:solidFill>
                <a:latin typeface="Open Sans Condensed" pitchFamily="34" charset="0"/>
              </a:rPr>
              <a:t> МЛРД. РУБ. </a:t>
            </a:r>
            <a:endParaRPr lang="ru-RU" sz="2600" b="1" dirty="0">
              <a:solidFill>
                <a:srgbClr val="ED7D31"/>
              </a:solidFill>
              <a:latin typeface="Open Sans Condense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4365" y="5401235"/>
            <a:ext cx="536537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3A889D"/>
                </a:solidFill>
                <a:latin typeface="Open Sans Condensed" pitchFamily="34" charset="0"/>
              </a:rPr>
              <a:t>ГК </a:t>
            </a:r>
            <a:r>
              <a:rPr lang="ru-RU" sz="2600" b="1" dirty="0">
                <a:solidFill>
                  <a:srgbClr val="3A889D"/>
                </a:solidFill>
                <a:latin typeface="Open Sans Condensed" pitchFamily="34" charset="0"/>
              </a:rPr>
              <a:t>НА </a:t>
            </a:r>
            <a:r>
              <a:rPr lang="ru-RU" sz="2600" b="1" dirty="0" smtClean="0">
                <a:solidFill>
                  <a:srgbClr val="3A889D"/>
                </a:solidFill>
                <a:latin typeface="Open Sans Condensed" pitchFamily="34" charset="0"/>
              </a:rPr>
              <a:t>ОКАЗАНИЕ УСЛУГ СВЯЗИ</a:t>
            </a:r>
          </a:p>
          <a:p>
            <a:r>
              <a:rPr lang="ru-RU" sz="2600" b="1" dirty="0" smtClean="0">
                <a:solidFill>
                  <a:srgbClr val="3A889D"/>
                </a:solidFill>
                <a:latin typeface="Open Sans Condensed" pitchFamily="34" charset="0"/>
              </a:rPr>
              <a:t> ПРИ СТРОИТЕЛЬСТВЕ СТАДИОНОВ К ЧМ 2018</a:t>
            </a:r>
            <a:endParaRPr lang="ru-RU" sz="26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6494" y="5571709"/>
            <a:ext cx="3818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ED7D31"/>
                </a:solidFill>
                <a:latin typeface="Open Sans Condensed" pitchFamily="34" charset="0"/>
              </a:rPr>
              <a:t>3 258,32 </a:t>
            </a:r>
            <a:r>
              <a:rPr lang="ru-RU" sz="2600" b="1" dirty="0" smtClean="0">
                <a:solidFill>
                  <a:srgbClr val="ED7D31"/>
                </a:solidFill>
                <a:latin typeface="Open Sans Condensed" pitchFamily="34" charset="0"/>
              </a:rPr>
              <a:t>МЛРД. РУБ. </a:t>
            </a:r>
            <a:endParaRPr lang="ru-RU" sz="2600" b="1" dirty="0">
              <a:solidFill>
                <a:srgbClr val="ED7D31"/>
              </a:solidFill>
              <a:latin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12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42251" y="262800"/>
            <a:ext cx="80885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ПРОВЕДЕНИЕ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ЭКСПЕРИМЕНТА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ПО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БЮДЖЕТНОМУ МОНИТОРИНГУ 5 ОБЪЕКТОВ</a:t>
            </a:r>
          </a:p>
          <a:p>
            <a:pPr algn="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(распоряжение Правительства Российской Федерации от 14.07.2017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N 1502-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р)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5945" y="2056531"/>
            <a:ext cx="81781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3200" dirty="0" smtClean="0">
                <a:solidFill>
                  <a:srgbClr val="3A889D"/>
                </a:solidFill>
                <a:ea typeface="+mn-ea"/>
                <a:cs typeface="Arial" charset="0"/>
              </a:rPr>
              <a:t>ПРЕДОТВРАЩЕНИЕ ОПЛАТЫ </a:t>
            </a:r>
          </a:p>
          <a:p>
            <a:pPr algn="l"/>
            <a:r>
              <a:rPr lang="ru-RU" sz="3200" dirty="0" smtClean="0">
                <a:solidFill>
                  <a:srgbClr val="3A889D"/>
                </a:solidFill>
                <a:ea typeface="+mn-ea"/>
                <a:cs typeface="Arial" charset="0"/>
              </a:rPr>
              <a:t>НЕПОСТАВЛЕННЫХ ТОВАРОВ</a:t>
            </a:r>
            <a:endParaRPr lang="ru-RU" sz="3200" dirty="0">
              <a:solidFill>
                <a:srgbClr val="3A889D"/>
              </a:solidFill>
              <a:ea typeface="+mn-ea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946" y="3537429"/>
            <a:ext cx="8178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3200" dirty="0">
                <a:solidFill>
                  <a:srgbClr val="3A889D"/>
                </a:solidFill>
                <a:ea typeface="+mn-ea"/>
                <a:cs typeface="Arial" charset="0"/>
              </a:rPr>
              <a:t>ОТКАЗ В ПРОВЕДЕНИЕ ОПЕРАЦИЙ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945" y="4692835"/>
            <a:ext cx="80158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3200" dirty="0">
                <a:solidFill>
                  <a:srgbClr val="3A889D"/>
                </a:solidFill>
                <a:ea typeface="+mn-ea"/>
                <a:cs typeface="Arial" charset="0"/>
              </a:rPr>
              <a:t>НЕЦЕЛЕВОЕ ИСПОЛЬЗОВАНИЕ БЮДЖЕТНЫХ СРЕДСТВ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76470" y="2118086"/>
            <a:ext cx="25218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4800" dirty="0">
                <a:solidFill>
                  <a:schemeClr val="accent2"/>
                </a:solidFill>
                <a:latin typeface="Open Sans Condensed" pitchFamily="34" charset="0"/>
              </a:rPr>
              <a:t>9,25</a:t>
            </a:r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rgbClr val="ED7D3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76470" y="3291207"/>
            <a:ext cx="33219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377">
              <a:defRPr/>
            </a:pPr>
            <a:r>
              <a:rPr lang="ru-RU" sz="4800" dirty="0">
                <a:solidFill>
                  <a:schemeClr val="accent2"/>
                </a:solidFill>
                <a:latin typeface="Open Sans Condensed" pitchFamily="34" charset="0"/>
              </a:rPr>
              <a:t>1 652,37 </a:t>
            </a:r>
            <a:r>
              <a:rPr lang="ru-RU" sz="2400" dirty="0">
                <a:solidFill>
                  <a:srgbClr val="ED7D3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млн</a:t>
            </a:r>
            <a:r>
              <a:rPr lang="ru-RU" sz="2400" dirty="0" smtClean="0">
                <a:solidFill>
                  <a:srgbClr val="ED7D3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 руб</a:t>
            </a:r>
            <a:r>
              <a:rPr lang="ru-RU" sz="2400" dirty="0">
                <a:solidFill>
                  <a:srgbClr val="ED7D3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76470" y="4939056"/>
            <a:ext cx="22767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377">
              <a:defRPr/>
            </a:pPr>
            <a:r>
              <a:rPr lang="ru-RU" sz="4800" dirty="0">
                <a:solidFill>
                  <a:schemeClr val="accent2"/>
                </a:solidFill>
                <a:latin typeface="Open Sans Condensed" pitchFamily="34" charset="0"/>
              </a:rPr>
              <a:t>0,20</a:t>
            </a:r>
            <a:r>
              <a:rPr lang="ru-RU" dirty="0">
                <a:solidFill>
                  <a:srgbClr val="4E9FBA"/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rgbClr val="ED7D3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млн</a:t>
            </a:r>
            <a:r>
              <a:rPr lang="ru-RU" sz="2400" dirty="0" smtClean="0">
                <a:solidFill>
                  <a:srgbClr val="ED7D3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 руб</a:t>
            </a:r>
            <a:r>
              <a:rPr lang="ru-RU" sz="2400" dirty="0">
                <a:solidFill>
                  <a:srgbClr val="ED7D3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 </a:t>
            </a: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443448" y="6210401"/>
            <a:ext cx="509050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9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82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28964" y="252000"/>
            <a:ext cx="76754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РЕЗУЛЬТАТЫ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ПО КОНТРОЛЮ И НАДЗОРУ В ФИНАНСОВО-БЮДЖЕТНОЙ СФЕРЕ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62196" y="1603172"/>
            <a:ext cx="11287494" cy="543501"/>
          </a:xfrm>
          <a:prstGeom prst="roundRect">
            <a:avLst>
              <a:gd name="adj" fmla="val 0"/>
            </a:avLst>
          </a:prstGeom>
          <a:solidFill>
            <a:srgbClr val="D9EE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                               </a:t>
            </a:r>
            <a:r>
              <a:rPr lang="ru-RU" sz="2400" b="1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                                                         2016 </a:t>
            </a:r>
            <a:r>
              <a:rPr lang="ru-RU" sz="2400" b="1" dirty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год  </a:t>
            </a:r>
            <a:r>
              <a:rPr lang="ru-RU" sz="2400" b="1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                        2017 </a:t>
            </a:r>
            <a:r>
              <a:rPr lang="ru-RU" sz="2400" b="1" dirty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год  </a:t>
            </a:r>
            <a:r>
              <a:rPr lang="ru-RU" sz="2400" b="1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                       2017/2016</a:t>
            </a:r>
            <a:endParaRPr lang="ru-RU" sz="2400" b="1" dirty="0">
              <a:solidFill>
                <a:srgbClr val="3A889D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9835661" y="1686909"/>
            <a:ext cx="0" cy="37602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10013791" y="1686909"/>
            <a:ext cx="0" cy="38303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67195" y="2223634"/>
            <a:ext cx="50040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>
              <a:spcBef>
                <a:spcPts val="1200"/>
              </a:spcBef>
            </a:pPr>
            <a:r>
              <a:rPr lang="ru-RU" sz="2400" dirty="0">
                <a:solidFill>
                  <a:srgbClr val="3A889D"/>
                </a:solidFill>
                <a:ea typeface="+mn-ea"/>
                <a:cs typeface="Arial" charset="0"/>
              </a:rPr>
              <a:t>КОЛИЧЕСТВО ПРОВЕДЕННЫХ ПРОВЕРОК</a:t>
            </a:r>
          </a:p>
          <a:p>
            <a:pPr algn="l">
              <a:spcBef>
                <a:spcPts val="1200"/>
              </a:spcBef>
            </a:pPr>
            <a:r>
              <a:rPr lang="ru-RU" sz="2400" dirty="0">
                <a:solidFill>
                  <a:srgbClr val="3A889D"/>
                </a:solidFill>
                <a:ea typeface="+mn-ea"/>
                <a:cs typeface="Arial" charset="0"/>
              </a:rPr>
              <a:t>ПОСТУПИЛО В ФЕДЕРАЛЬНЫЙ БЮДЖЕТ, в .ч</a:t>
            </a:r>
          </a:p>
          <a:p>
            <a:pPr algn="l">
              <a:spcBef>
                <a:spcPts val="1200"/>
              </a:spcBef>
            </a:pPr>
            <a:r>
              <a:rPr lang="ru-RU" sz="2400" b="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в добровольном порядке</a:t>
            </a:r>
          </a:p>
          <a:p>
            <a:pPr algn="l">
              <a:spcBef>
                <a:spcPts val="1200"/>
              </a:spcBef>
            </a:pPr>
            <a:r>
              <a:rPr lang="ru-RU" sz="2400" b="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взыскано по результатам применения бюджетных мер принуждения</a:t>
            </a:r>
          </a:p>
          <a:p>
            <a:pPr algn="l">
              <a:spcBef>
                <a:spcPts val="1200"/>
              </a:spcBef>
            </a:pPr>
            <a:r>
              <a:rPr lang="ru-RU" sz="2400" b="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взыскано по результатам применения бюджетных мер принуждения</a:t>
            </a:r>
            <a:endParaRPr lang="ru-RU" sz="2400" b="0" dirty="0">
              <a:solidFill>
                <a:srgbClr val="3A889D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76763" y="2250327"/>
            <a:ext cx="2098909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5 014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3600" dirty="0" smtClean="0">
                <a:solidFill>
                  <a:srgbClr val="ED7D31"/>
                </a:solidFill>
                <a:latin typeface="Open Sans Condensed" pitchFamily="34" charset="0"/>
              </a:rPr>
              <a:t>20,0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</a:p>
          <a:p>
            <a:pPr algn="r">
              <a:spcBef>
                <a:spcPts val="1200"/>
              </a:spcBef>
            </a:pP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1200"/>
              </a:spcBef>
            </a:pP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9,7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</a:p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7,7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</a:p>
          <a:p>
            <a:pPr algn="r">
              <a:spcBef>
                <a:spcPts val="1200"/>
              </a:spcBef>
            </a:pP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0,5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5535" y="2250327"/>
            <a:ext cx="2098909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8 250 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3600" dirty="0">
                <a:solidFill>
                  <a:srgbClr val="ED7D31"/>
                </a:solidFill>
                <a:latin typeface="Open Sans Condensed" pitchFamily="34" charset="0"/>
              </a:rPr>
              <a:t>33,9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</a:p>
          <a:p>
            <a:pPr algn="r">
              <a:spcBef>
                <a:spcPts val="1200"/>
              </a:spcBef>
            </a:pP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1200"/>
              </a:spcBef>
            </a:pP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25,0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</a:p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9,9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</a:p>
          <a:p>
            <a:pPr algn="r">
              <a:spcBef>
                <a:spcPts val="1200"/>
              </a:spcBef>
            </a:pP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1,2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657516" y="2250327"/>
            <a:ext cx="1321259" cy="3970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ts val="1200"/>
              </a:spcBef>
            </a:pPr>
            <a:r>
              <a:rPr lang="ru-RU" sz="3600" dirty="0">
                <a:solidFill>
                  <a:srgbClr val="ED7D31"/>
                </a:solidFill>
                <a:latin typeface="Open Sans Condensed" pitchFamily="34" charset="0"/>
              </a:rPr>
              <a:t>40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%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3600" dirty="0">
                <a:solidFill>
                  <a:srgbClr val="ED7D31"/>
                </a:solidFill>
                <a:latin typeface="Open Sans Condensed" pitchFamily="34" charset="0"/>
              </a:rPr>
              <a:t>41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%</a:t>
            </a:r>
          </a:p>
          <a:p>
            <a:pPr algn="r">
              <a:spcBef>
                <a:spcPts val="1200"/>
              </a:spcBef>
            </a:pP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1200"/>
              </a:spcBef>
            </a:pP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61,2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22,2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 2,4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раза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11166617" y="2235509"/>
            <a:ext cx="0" cy="37602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1166617" y="2801534"/>
            <a:ext cx="0" cy="37602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11166617" y="4882645"/>
            <a:ext cx="0" cy="37602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11166617" y="5416643"/>
            <a:ext cx="0" cy="37602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11166617" y="6011501"/>
            <a:ext cx="0" cy="37602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443448" y="6210401"/>
            <a:ext cx="509050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10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7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11607" y="252000"/>
            <a:ext cx="7824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НАРУШЕНИЯ, ВЫЯВЛЕННЫЕ ПО РЕЗУЛЬТАТАМ</a:t>
            </a:r>
          </a:p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ПРОВЕРОК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КАЗНАЧЕЙСТВА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2017 ГОДУ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217" y="1796128"/>
            <a:ext cx="712123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dirty="0">
                <a:solidFill>
                  <a:srgbClr val="3A889D"/>
                </a:solidFill>
                <a:ea typeface="+mn-ea"/>
                <a:cs typeface="Arial" charset="0"/>
              </a:rPr>
              <a:t>ОБЪЕМ НАРУШЕНИЙ, В ТОМ ЧИСЛЕ:</a:t>
            </a:r>
          </a:p>
          <a:p>
            <a:pPr algn="l"/>
            <a:endParaRPr lang="en-US" sz="1400" b="0" dirty="0" smtClean="0">
              <a:solidFill>
                <a:srgbClr val="3A889D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l"/>
            <a:r>
              <a:rPr lang="ru-RU" sz="2400" dirty="0" smtClean="0">
                <a:solidFill>
                  <a:srgbClr val="3A889D"/>
                </a:solidFill>
                <a:ea typeface="+mn-ea"/>
                <a:cs typeface="Arial" charset="0"/>
              </a:rPr>
              <a:t>НАРУШЕНИЕ ПРАВИЛ ВЕДЕНИЯ БУХГАЛТЕРСКОГО УЧЕТА</a:t>
            </a:r>
          </a:p>
          <a:p>
            <a:pPr algn="l"/>
            <a:endParaRPr lang="en-US" sz="1400" b="0" dirty="0">
              <a:solidFill>
                <a:srgbClr val="3A889D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l"/>
            <a:r>
              <a:rPr lang="ru-RU" sz="2400" dirty="0" smtClean="0">
                <a:solidFill>
                  <a:srgbClr val="3A889D"/>
                </a:solidFill>
                <a:ea typeface="+mn-ea"/>
                <a:cs typeface="Arial" charset="0"/>
              </a:rPr>
              <a:t>НЕСОБЛЮДЕНИЕ ЦЕЛЕЙ ПРЕДОСТАВЛЕНИЯ СРЕДСТВ ИЗ БЮДЖЕТА</a:t>
            </a:r>
          </a:p>
          <a:p>
            <a:pPr algn="l"/>
            <a:endParaRPr lang="en-US" sz="2400" dirty="0" smtClean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/>
            <a:r>
              <a:rPr lang="ru-RU" sz="2400" dirty="0" smtClean="0">
                <a:solidFill>
                  <a:srgbClr val="3A889D"/>
                </a:solidFill>
                <a:ea typeface="+mn-ea"/>
                <a:cs typeface="Arial" charset="0"/>
              </a:rPr>
              <a:t>НЕЭФФЕКТИВНОЕ РАСХОДОВАНИЕ СРЕДСТВ</a:t>
            </a:r>
          </a:p>
          <a:p>
            <a:pPr algn="l"/>
            <a:endParaRPr lang="en-US" sz="2400" dirty="0" smtClean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/>
            <a:r>
              <a:rPr lang="ru-RU" sz="2400" dirty="0" smtClean="0">
                <a:solidFill>
                  <a:srgbClr val="3A889D"/>
                </a:solidFill>
                <a:ea typeface="+mn-ea"/>
                <a:cs typeface="Arial" charset="0"/>
              </a:rPr>
              <a:t>НЕПРАВОМЕРНОЕ РАСХОДОВАНИЕ</a:t>
            </a:r>
          </a:p>
          <a:p>
            <a:pPr algn="l"/>
            <a:endParaRPr lang="ru-RU" sz="2400" dirty="0" smtClean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/>
            <a:r>
              <a:rPr lang="ru-RU" sz="2400" dirty="0" smtClean="0">
                <a:solidFill>
                  <a:srgbClr val="3A889D"/>
                </a:solidFill>
                <a:ea typeface="+mn-ea"/>
                <a:cs typeface="Arial" charset="0"/>
              </a:rPr>
              <a:t>НАРУШЕНИЯ В СФЕРЕ ЗАКУПОК</a:t>
            </a:r>
          </a:p>
          <a:p>
            <a:pPr algn="l"/>
            <a:endParaRPr lang="ru-RU" sz="2400" dirty="0" smtClean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/>
            <a:r>
              <a:rPr lang="ru-RU" sz="2400" dirty="0" smtClean="0">
                <a:solidFill>
                  <a:srgbClr val="3A889D"/>
                </a:solidFill>
                <a:ea typeface="+mn-ea"/>
                <a:cs typeface="Arial" charset="0"/>
              </a:rPr>
              <a:t>НЕЦЕЛЕВОЕ ИСПОЛЬЗОВАНИЕ БЮДЖЕТНЫХ СРЕДСТВ</a:t>
            </a:r>
            <a:endParaRPr lang="ru-RU" sz="2400" dirty="0">
              <a:solidFill>
                <a:srgbClr val="3A889D"/>
              </a:solidFill>
              <a:ea typeface="+mn-ea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32719" y="1305093"/>
            <a:ext cx="293250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dirty="0">
                <a:solidFill>
                  <a:srgbClr val="ED7D31"/>
                </a:solidFill>
                <a:latin typeface="Open Sans Condensed" pitchFamily="34" charset="0"/>
              </a:rPr>
              <a:t>735,9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руб. </a:t>
            </a:r>
          </a:p>
          <a:p>
            <a:pPr algn="r"/>
            <a:endParaRPr lang="ru-RU" sz="10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/>
            <a:r>
              <a:rPr lang="ru-RU" sz="3200" dirty="0">
                <a:solidFill>
                  <a:srgbClr val="ED7D31"/>
                </a:solidFill>
                <a:latin typeface="Open Sans Condensed" pitchFamily="34" charset="0"/>
              </a:rPr>
              <a:t>176,4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</a:p>
          <a:p>
            <a:pPr algn="r"/>
            <a:endParaRPr lang="ru-RU" sz="1000" dirty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r"/>
            <a:r>
              <a:rPr lang="ru-RU" sz="3200" dirty="0">
                <a:solidFill>
                  <a:srgbClr val="ED7D31"/>
                </a:solidFill>
                <a:latin typeface="Open Sans Condensed" pitchFamily="34" charset="0"/>
              </a:rPr>
              <a:t>155,5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/>
            <a:endParaRPr lang="ru-RU" sz="10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/>
            <a:endParaRPr lang="ru-RU" sz="28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/>
            <a:r>
              <a:rPr lang="ru-RU" sz="3200" dirty="0">
                <a:solidFill>
                  <a:srgbClr val="ED7D31"/>
                </a:solidFill>
                <a:latin typeface="Open Sans Condensed" pitchFamily="34" charset="0"/>
              </a:rPr>
              <a:t>61,5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руб.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/>
            <a:endParaRPr lang="ru-RU" sz="10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/>
            <a:endParaRPr lang="ru-RU" sz="28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  <a:p>
            <a:pPr algn="r"/>
            <a:r>
              <a:rPr lang="ru-RU" sz="3200" dirty="0">
                <a:solidFill>
                  <a:srgbClr val="ED7D31"/>
                </a:solidFill>
                <a:latin typeface="Open Sans Condensed" pitchFamily="34" charset="0"/>
              </a:rPr>
              <a:t>35,3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 млрд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 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</a:p>
          <a:p>
            <a:pPr algn="r"/>
            <a:endParaRPr lang="ru-RU" sz="1000" dirty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r"/>
            <a:r>
              <a:rPr lang="ru-RU" sz="3200" dirty="0">
                <a:solidFill>
                  <a:srgbClr val="ED7D31"/>
                </a:solidFill>
                <a:latin typeface="Open Sans Condensed" pitchFamily="34" charset="0"/>
              </a:rPr>
              <a:t>29,2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</a:p>
          <a:p>
            <a:pPr algn="r"/>
            <a:endParaRPr lang="ru-RU" sz="1000" dirty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r"/>
            <a:r>
              <a:rPr lang="ru-RU" sz="3200" dirty="0">
                <a:solidFill>
                  <a:srgbClr val="ED7D31"/>
                </a:solidFill>
                <a:latin typeface="Open Sans Condensed" pitchFamily="34" charset="0"/>
              </a:rPr>
              <a:t>6.6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 млрд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 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sz="24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6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443448" y="6210401"/>
            <a:ext cx="509050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11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84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D8C4E-B248-4338-AE90-C5574F584A2E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4316506" y="282388"/>
            <a:ext cx="7678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ИНВЕНТАРИЗАЦИЯ СОБЛЮДЕНИЯ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СУБЪЕКТАМИ РОССИЙСКОЙ ФЕДЕРАЦИИ УРОВНЯ СОФИНАНСИРОВАНИЯ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РАСХОДОВ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 2015 -2016 ГОДАХ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68506" y="1962908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ru-RU" sz="3200" b="1" dirty="0" smtClean="0">
                <a:solidFill>
                  <a:srgbClr val="3A889D"/>
                </a:solidFill>
                <a:latin typeface="Open Sans Condensed" pitchFamily="34" charset="0"/>
              </a:rPr>
              <a:t>КОЛИЧЕСТВО ВЫЯВЛЕННЫХ НАРУШЕНИЙ УРОВНЯ СОФИНАНСИРОВАНИЯ</a:t>
            </a:r>
            <a:endParaRPr lang="en-US" sz="32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04312" y="2701571"/>
            <a:ext cx="3637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ED7D31"/>
                </a:solidFill>
                <a:latin typeface="Open Sans Condensed" pitchFamily="34" charset="0"/>
              </a:rPr>
              <a:t>2226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8506" y="4603065"/>
            <a:ext cx="5472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3200" b="1" dirty="0">
                <a:solidFill>
                  <a:srgbClr val="3A889D"/>
                </a:solidFill>
                <a:latin typeface="Open Sans Condensed" pitchFamily="34" charset="0"/>
              </a:rPr>
              <a:t>ОБЪЕМ НАРУШЕНИЙ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67282" y="4356843"/>
            <a:ext cx="3711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ED7D31"/>
                </a:solidFill>
                <a:latin typeface="Open Sans Condensed" pitchFamily="34" charset="0"/>
              </a:rPr>
              <a:t>7 847 </a:t>
            </a:r>
            <a:r>
              <a:rPr lang="ru-RU" sz="2800" dirty="0">
                <a:solidFill>
                  <a:srgbClr val="ED7D31"/>
                </a:solidFill>
                <a:latin typeface="Open Sans Condensed" pitchFamily="34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111681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D8C4E-B248-4338-AE90-C5574F584A2E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4316506" y="282388"/>
            <a:ext cx="7678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ЦЕНТРАЛИЗАЦИЯ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БУХГАЛТЕРСКОГО УЧЕТА 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 КАЗНАЧЕЙСТВЕ РОССИИ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93377" y="1288092"/>
            <a:ext cx="10794626" cy="2370950"/>
            <a:chOff x="793377" y="3910269"/>
            <a:chExt cx="10794626" cy="2370950"/>
          </a:xfrm>
        </p:grpSpPr>
        <p:sp>
          <p:nvSpPr>
            <p:cNvPr id="5" name="TextBox 4"/>
            <p:cNvSpPr txBox="1"/>
            <p:nvPr/>
          </p:nvSpPr>
          <p:spPr>
            <a:xfrm>
              <a:off x="4272803" y="3910269"/>
              <a:ext cx="7315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3A889D"/>
                  </a:solidFill>
                  <a:latin typeface="Open Sans Condensed" pitchFamily="34" charset="0"/>
                </a:rPr>
                <a:t>ЦЕНТРАЛИЗАЦИЯ УЧЕТА  </a:t>
              </a:r>
              <a:r>
                <a:rPr lang="ru-RU" sz="3200" b="1" dirty="0">
                  <a:solidFill>
                    <a:srgbClr val="3A889D"/>
                  </a:solidFill>
                  <a:latin typeface="Open Sans Condensed" pitchFamily="34" charset="0"/>
                </a:rPr>
                <a:t>БЮДЖЕТНЫХ И ДЕНЕЖНЫХ </a:t>
              </a:r>
              <a:r>
                <a:rPr lang="ru-RU" sz="3200" b="1" dirty="0" smtClean="0">
                  <a:solidFill>
                    <a:srgbClr val="3A889D"/>
                  </a:solidFill>
                  <a:latin typeface="Open Sans Condensed" pitchFamily="34" charset="0"/>
                </a:rPr>
                <a:t>ОБЯАТЕЛЬСТВ </a:t>
              </a:r>
              <a:endParaRPr lang="ru-RU" sz="3200" b="1" dirty="0">
                <a:solidFill>
                  <a:srgbClr val="3A889D"/>
                </a:solidFill>
                <a:latin typeface="Open Sans Condensed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272803" y="5204001"/>
              <a:ext cx="7315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3A889D"/>
                  </a:solidFill>
                  <a:latin typeface="Open Sans Condensed" pitchFamily="34" charset="0"/>
                </a:rPr>
                <a:t>ЦЕНТРАЛИЗАЦИЯ </a:t>
              </a:r>
              <a:r>
                <a:rPr lang="ru-RU" sz="3200" b="1" dirty="0" smtClean="0">
                  <a:solidFill>
                    <a:srgbClr val="3A889D"/>
                  </a:solidFill>
                  <a:latin typeface="Open Sans Condensed" pitchFamily="34" charset="0"/>
                </a:rPr>
                <a:t>ОТЧЕТНОСТИ КАЖДОГО ПОЛУЧАТЕЛЯ БЮДЖЕТНЫХ СРЕДСТВ</a:t>
              </a:r>
              <a:endParaRPr lang="ru-RU" sz="3200" b="1" dirty="0">
                <a:solidFill>
                  <a:srgbClr val="3A889D"/>
                </a:solidFill>
                <a:latin typeface="Open Sans Condensed" pitchFamily="34" charset="0"/>
              </a:endParaRPr>
            </a:p>
          </p:txBody>
        </p:sp>
        <p:sp>
          <p:nvSpPr>
            <p:cNvPr id="7" name="Левая фигурная скобка 6"/>
            <p:cNvSpPr/>
            <p:nvPr/>
          </p:nvSpPr>
          <p:spPr>
            <a:xfrm>
              <a:off x="4047565" y="3910269"/>
              <a:ext cx="450476" cy="2370950"/>
            </a:xfrm>
            <a:prstGeom prst="leftBrace">
              <a:avLst/>
            </a:prstGeom>
            <a:ln w="28575">
              <a:solidFill>
                <a:srgbClr val="ED7D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3377" y="4740552"/>
              <a:ext cx="31197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 smtClean="0">
                  <a:solidFill>
                    <a:srgbClr val="ED7D31"/>
                  </a:solidFill>
                  <a:latin typeface="Open Sans Condensed" pitchFamily="34" charset="0"/>
                </a:rPr>
                <a:t>2017 </a:t>
              </a:r>
              <a:r>
                <a:rPr lang="ru-RU" sz="4000" dirty="0" smtClean="0">
                  <a:solidFill>
                    <a:srgbClr val="ED7D31"/>
                  </a:solidFill>
                  <a:latin typeface="Open Sans Condensed" pitchFamily="34" charset="0"/>
                </a:rPr>
                <a:t>ГОД</a:t>
              </a:r>
              <a:endParaRPr lang="ru-RU" sz="4000" dirty="0">
                <a:solidFill>
                  <a:srgbClr val="ED7D31"/>
                </a:solidFill>
                <a:latin typeface="Open Sans Condensed" pitchFamily="34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93377" y="4286351"/>
            <a:ext cx="10794626" cy="2062103"/>
            <a:chOff x="793377" y="1191727"/>
            <a:chExt cx="10794626" cy="2062103"/>
          </a:xfrm>
        </p:grpSpPr>
        <p:sp>
          <p:nvSpPr>
            <p:cNvPr id="4" name="TextBox 3"/>
            <p:cNvSpPr txBox="1"/>
            <p:nvPr/>
          </p:nvSpPr>
          <p:spPr>
            <a:xfrm>
              <a:off x="793377" y="1912188"/>
              <a:ext cx="31197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 smtClean="0">
                  <a:solidFill>
                    <a:srgbClr val="ED7D31"/>
                  </a:solidFill>
                  <a:latin typeface="Open Sans Condensed" pitchFamily="34" charset="0"/>
                </a:rPr>
                <a:t>2018 </a:t>
              </a:r>
              <a:r>
                <a:rPr lang="ru-RU" sz="4000" dirty="0" smtClean="0">
                  <a:solidFill>
                    <a:srgbClr val="ED7D31"/>
                  </a:solidFill>
                  <a:latin typeface="Open Sans Condensed" pitchFamily="34" charset="0"/>
                </a:rPr>
                <a:t>ГОД</a:t>
              </a:r>
              <a:endParaRPr lang="ru-RU" sz="4000" dirty="0">
                <a:solidFill>
                  <a:srgbClr val="ED7D31"/>
                </a:solidFill>
                <a:latin typeface="Open Sans Condensed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72803" y="1191727"/>
              <a:ext cx="73152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3A889D"/>
                  </a:solidFill>
                  <a:latin typeface="Open Sans Condensed" pitchFamily="34" charset="0"/>
                </a:rPr>
                <a:t>ЦЕНТРАЛИЗАЦИЯ ВЕДЕНИЯ БЮДЖЕТНОГО УЧЕТА И ФОРМИРОВАНИЯ ОТЧЕТНОСТИ ЗА САМОСТОЯТЕЛЬНЫЙ ФОИВ- РОСАККРЕДИТАЦИЮ</a:t>
              </a:r>
              <a:endParaRPr lang="ru-RU" sz="3200" b="1" dirty="0">
                <a:solidFill>
                  <a:srgbClr val="3A889D"/>
                </a:solidFill>
                <a:latin typeface="Open Sans Condense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9935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7851" y="252000"/>
            <a:ext cx="8548800" cy="800203"/>
          </a:xfrm>
          <a:prstGeom prst="rect">
            <a:avLst/>
          </a:prstGeom>
          <a:noFill/>
        </p:spPr>
        <p:txBody>
          <a:bodyPr wrap="square" lIns="60945" tIns="30472" rIns="60945" bIns="30472">
            <a:spAutoFit/>
          </a:bodyPr>
          <a:lstStyle/>
          <a:p>
            <a:pPr algn="r"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ЕДИНАЯ ИНФОРМАЦИОННАЯ СИСТЕМА</a:t>
            </a:r>
          </a:p>
          <a:p>
            <a:pPr algn="r"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В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СФЕРЕ ЗАКУПОК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2610" y="4311339"/>
            <a:ext cx="255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541 000</a:t>
            </a:r>
            <a:endParaRPr lang="en-US" sz="3600" b="1" dirty="0">
              <a:solidFill>
                <a:srgbClr val="00B0F0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20750" y="5044689"/>
            <a:ext cx="3006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АКТИВНЫХ ПОСТАВЩИКОВ (С ЭТП)</a:t>
            </a:r>
            <a:endParaRPr lang="en-US" sz="14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920740" y="4315584"/>
            <a:ext cx="602004" cy="601923"/>
            <a:chOff x="936675" y="7395458"/>
            <a:chExt cx="903163" cy="903163"/>
          </a:xfrm>
        </p:grpSpPr>
        <p:sp>
          <p:nvSpPr>
            <p:cNvPr id="8" name="Овал 7"/>
            <p:cNvSpPr/>
            <p:nvPr/>
          </p:nvSpPr>
          <p:spPr>
            <a:xfrm>
              <a:off x="936675" y="7395458"/>
              <a:ext cx="903163" cy="9031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773" y="7552712"/>
              <a:ext cx="588653" cy="588653"/>
            </a:xfrm>
            <a:prstGeom prst="rect">
              <a:avLst/>
            </a:prstGeom>
          </p:spPr>
        </p:pic>
      </p:grpSp>
      <p:sp>
        <p:nvSpPr>
          <p:cNvPr id="11" name="Овал 10"/>
          <p:cNvSpPr/>
          <p:nvPr/>
        </p:nvSpPr>
        <p:spPr>
          <a:xfrm>
            <a:off x="8063271" y="3028003"/>
            <a:ext cx="602004" cy="601923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16761" y="2994291"/>
            <a:ext cx="2708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4</a:t>
            </a:r>
            <a:r>
              <a:rPr lang="en-US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,</a:t>
            </a:r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7</a:t>
            </a:r>
            <a:r>
              <a:rPr lang="en-US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 </a:t>
            </a:r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МЛН</a:t>
            </a:r>
            <a:endParaRPr lang="en-US" sz="3600" b="1" dirty="0">
              <a:solidFill>
                <a:srgbClr val="00B0F0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17393" y="3804024"/>
            <a:ext cx="34389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ЕЖЕГОДНОЕ  КОЛИЧЕСТВО КОНТРАКТОВ</a:t>
            </a:r>
            <a:endParaRPr lang="en-US" sz="14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472" y="3105566"/>
            <a:ext cx="502383" cy="502316"/>
          </a:xfrm>
          <a:prstGeom prst="rect">
            <a:avLst/>
          </a:prstGeom>
        </p:spPr>
      </p:pic>
      <p:sp>
        <p:nvSpPr>
          <p:cNvPr id="19" name="Овал 18"/>
          <p:cNvSpPr/>
          <p:nvPr/>
        </p:nvSpPr>
        <p:spPr>
          <a:xfrm>
            <a:off x="8063272" y="1807887"/>
            <a:ext cx="602004" cy="601923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16762" y="1780150"/>
            <a:ext cx="2708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24</a:t>
            </a:r>
            <a:r>
              <a:rPr lang="en-US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,</a:t>
            </a:r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9</a:t>
            </a:r>
            <a:r>
              <a:rPr lang="en-US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 </a:t>
            </a:r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ТРЛН</a:t>
            </a:r>
            <a:endParaRPr lang="en-US" sz="3600" b="1" dirty="0">
              <a:solidFill>
                <a:srgbClr val="00B0F0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17393" y="2495885"/>
            <a:ext cx="35327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ЕЖЕГОДНЫЙ ДЕНЕЖНЫЙ ОБЪЕМ КОНТРАКТОВ</a:t>
            </a:r>
            <a:endParaRPr lang="en-US" sz="14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933" y="1930288"/>
            <a:ext cx="377897" cy="37784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147702" y="3032579"/>
            <a:ext cx="2836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</a:t>
            </a:r>
            <a:r>
              <a:rPr lang="en-US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 </a:t>
            </a:r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МЛН</a:t>
            </a:r>
            <a:endParaRPr lang="en-US" sz="3600" b="1" dirty="0">
              <a:solidFill>
                <a:srgbClr val="00B0F0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0129" y="3804024"/>
            <a:ext cx="33642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АКТИВНЫХ ПОЛЬЗОВАТЕЛЕЙ В СИСТЕМЕ</a:t>
            </a:r>
            <a:endParaRPr lang="en-US" sz="14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494211" y="3036417"/>
            <a:ext cx="602004" cy="601923"/>
            <a:chOff x="7301085" y="4866667"/>
            <a:chExt cx="903163" cy="903163"/>
          </a:xfrm>
        </p:grpSpPr>
        <p:sp>
          <p:nvSpPr>
            <p:cNvPr id="41" name="Овал 40"/>
            <p:cNvSpPr/>
            <p:nvPr/>
          </p:nvSpPr>
          <p:spPr>
            <a:xfrm>
              <a:off x="7301085" y="4866667"/>
              <a:ext cx="903163" cy="9031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3677" y="5013176"/>
              <a:ext cx="623335" cy="623335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1214169" y="1808737"/>
            <a:ext cx="1967877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340 </a:t>
            </a:r>
            <a:r>
              <a:rPr lang="en-US" sz="3600" b="1" dirty="0" smtClean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TB</a:t>
            </a:r>
            <a:r>
              <a:rPr lang="ru-RU" sz="3600" b="1" dirty="0" smtClean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*</a:t>
            </a:r>
            <a:endParaRPr lang="en-US" sz="3600" b="1" dirty="0">
              <a:solidFill>
                <a:srgbClr val="00B0F0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0129" y="2495885"/>
            <a:ext cx="17023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BIG DATA </a:t>
            </a:r>
            <a:r>
              <a:rPr lang="ru-RU" sz="14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ЗАКУПОК</a:t>
            </a:r>
            <a:endParaRPr lang="en-US" sz="14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94214" y="1811270"/>
            <a:ext cx="602004" cy="601923"/>
            <a:chOff x="1080691" y="3314358"/>
            <a:chExt cx="903163" cy="903163"/>
          </a:xfrm>
        </p:grpSpPr>
        <p:sp>
          <p:nvSpPr>
            <p:cNvPr id="36" name="Овал 35"/>
            <p:cNvSpPr/>
            <p:nvPr/>
          </p:nvSpPr>
          <p:spPr>
            <a:xfrm>
              <a:off x="1080691" y="3314358"/>
              <a:ext cx="903163" cy="9031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6271" y="3507526"/>
              <a:ext cx="541347" cy="541347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1198934" y="4278029"/>
            <a:ext cx="255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400 000</a:t>
            </a:r>
            <a:endParaRPr lang="en-US" sz="3600" b="1" dirty="0">
              <a:solidFill>
                <a:srgbClr val="00B0F0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129" y="5044689"/>
            <a:ext cx="35713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ЗАКАЗЧИКОВ, ОСУЩЕСТВЛЯЮЩИХ ЗАКУПКИ</a:t>
            </a:r>
            <a:endParaRPr lang="en-US" sz="14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494214" y="4330583"/>
            <a:ext cx="602004" cy="601923"/>
            <a:chOff x="936675" y="5607667"/>
            <a:chExt cx="903163" cy="903163"/>
          </a:xfrm>
        </p:grpSpPr>
        <p:sp>
          <p:nvSpPr>
            <p:cNvPr id="31" name="Овал 30"/>
            <p:cNvSpPr/>
            <p:nvPr/>
          </p:nvSpPr>
          <p:spPr>
            <a:xfrm>
              <a:off x="936675" y="5607667"/>
              <a:ext cx="903163" cy="9031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635" y="5710625"/>
              <a:ext cx="684331" cy="684331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482339" y="5714337"/>
            <a:ext cx="52456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*сопоставимо с объемом 3 600 Библиотек имени Ленина</a:t>
            </a:r>
            <a:endParaRPr lang="en-US" sz="16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20750" y="3804024"/>
            <a:ext cx="3695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219139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r>
              <a:rPr lang="ru-RU" dirty="0"/>
              <a:t>ВНЕШНИХ, ИНТЕГРИРОВАННЫХ С ЕИС СИСТЕМ</a:t>
            </a:r>
            <a:endParaRPr lang="en-US" dirty="0"/>
          </a:p>
        </p:txBody>
      </p:sp>
      <p:sp>
        <p:nvSpPr>
          <p:cNvPr id="45" name="Овал 44"/>
          <p:cNvSpPr/>
          <p:nvPr/>
        </p:nvSpPr>
        <p:spPr>
          <a:xfrm>
            <a:off x="3902000" y="1813860"/>
            <a:ext cx="693743" cy="601923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655074" y="1780148"/>
            <a:ext cx="3581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БОЛЕЕ 10 </a:t>
            </a:r>
            <a:r>
              <a:rPr lang="en-US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000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20750" y="2495885"/>
            <a:ext cx="37219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КОЛИЧЕСТВО АВТОМАТИЗИРОВАННЫХ В </a:t>
            </a:r>
            <a:r>
              <a:rPr lang="ru-RU" sz="1400" dirty="0" smtClean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ЕИС </a:t>
            </a:r>
          </a:p>
          <a:p>
            <a:pPr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ПРОВЕРОК</a:t>
            </a:r>
            <a:endParaRPr lang="en-US" sz="14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3920311" y="3036418"/>
            <a:ext cx="602004" cy="601923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73801" y="3002706"/>
            <a:ext cx="3050156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БОЛЕЕ 100</a:t>
            </a:r>
            <a:endParaRPr lang="en-US" sz="3600" b="1" dirty="0">
              <a:solidFill>
                <a:srgbClr val="00B0F0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320" y="3134059"/>
            <a:ext cx="397372" cy="397319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974" y="1959990"/>
            <a:ext cx="323850" cy="323806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8799610" y="4285907"/>
            <a:ext cx="255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140 </a:t>
            </a:r>
            <a:r>
              <a:rPr lang="ru-RU" sz="3600" b="1" dirty="0" smtClean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МЛН**</a:t>
            </a:r>
            <a:endParaRPr lang="en-US" sz="3600" b="1" dirty="0">
              <a:solidFill>
                <a:srgbClr val="00B0F0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17393" y="5044689"/>
            <a:ext cx="33877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ЕЖЕДНЕВНОЕ КОЛИЧЕСТВО ЗАПРОСОВ К ЕИС</a:t>
            </a:r>
            <a:endParaRPr lang="en-US" sz="14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8077740" y="4296127"/>
            <a:ext cx="602004" cy="601923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82339" y="6037502"/>
            <a:ext cx="102953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**в сравнении</a:t>
            </a:r>
            <a:r>
              <a:rPr lang="en-US" sz="16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,</a:t>
            </a:r>
            <a:r>
              <a:rPr lang="ru-RU" sz="1600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 ежедневное количество запросов  при обращении к российскому сегменту Википедия – 34 млн.</a:t>
            </a:r>
            <a:endParaRPr lang="en-US" sz="1600" dirty="0">
              <a:solidFill>
                <a:srgbClr val="2F5597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985" y="4400863"/>
            <a:ext cx="409513" cy="409458"/>
          </a:xfrm>
          <a:prstGeom prst="rect">
            <a:avLst/>
          </a:prstGeom>
        </p:spPr>
      </p:pic>
      <p:sp>
        <p:nvSpPr>
          <p:cNvPr id="63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443448" y="6210401"/>
            <a:ext cx="509050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14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48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Прямая соединительная линия 95"/>
          <p:cNvCxnSpPr/>
          <p:nvPr/>
        </p:nvCxnSpPr>
        <p:spPr>
          <a:xfrm>
            <a:off x="11790944" y="1989285"/>
            <a:ext cx="0" cy="115435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019EA-DD80-462F-8F51-E4070C57F146}" type="slidenum">
              <a:rPr lang="ru-RU" altLang="ru-RU" smtClean="0"/>
              <a:pPr/>
              <a:t>15</a:t>
            </a:fld>
            <a:endParaRPr lang="ru-RU" altLang="ru-RU"/>
          </a:p>
        </p:txBody>
      </p:sp>
      <p:grpSp>
        <p:nvGrpSpPr>
          <p:cNvPr id="56" name="Группа 55"/>
          <p:cNvGrpSpPr/>
          <p:nvPr/>
        </p:nvGrpSpPr>
        <p:grpSpPr>
          <a:xfrm>
            <a:off x="868422" y="3858513"/>
            <a:ext cx="4850412" cy="2059083"/>
            <a:chOff x="805739" y="5131968"/>
            <a:chExt cx="7276881" cy="3089578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2520851" y="6020390"/>
              <a:ext cx="2016224" cy="383125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Группа 47"/>
            <p:cNvGrpSpPr/>
            <p:nvPr/>
          </p:nvGrpSpPr>
          <p:grpSpPr>
            <a:xfrm>
              <a:off x="863716" y="5131968"/>
              <a:ext cx="7218904" cy="692710"/>
              <a:chOff x="864667" y="4423733"/>
              <a:chExt cx="7218904" cy="69271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147375" y="4423733"/>
                <a:ext cx="6936196" cy="6927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121913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b="1" dirty="0">
                    <a:solidFill>
                      <a:srgbClr val="00B0F0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ПО</a:t>
                </a:r>
                <a:r>
                  <a:rPr lang="ru-RU" sz="1900" b="1" dirty="0">
                    <a:latin typeface="Century Gothic" panose="020B0502020202020204" pitchFamily="34" charset="0"/>
                  </a:rPr>
                  <a:t> </a:t>
                </a:r>
                <a:r>
                  <a:rPr lang="ru-RU" sz="2400" b="1" dirty="0">
                    <a:solidFill>
                      <a:srgbClr val="00B0F0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СПОСОБУ ЗАКУПОК</a:t>
                </a:r>
                <a:endParaRPr lang="en-US" sz="2400" b="1" dirty="0">
                  <a:solidFill>
                    <a:srgbClr val="00B0F0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864667" y="4480133"/>
                <a:ext cx="0" cy="430651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/>
            <p:cNvSpPr txBox="1"/>
            <p:nvPr/>
          </p:nvSpPr>
          <p:spPr>
            <a:xfrm>
              <a:off x="3240932" y="5962885"/>
              <a:ext cx="1842338" cy="554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ПРОЧЕЕ</a:t>
              </a:r>
              <a:endParaRPr lang="en-US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14535" y="7667377"/>
              <a:ext cx="1932308" cy="5541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defTabSz="1219139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2F5597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defRPr>
              </a:lvl1pPr>
            </a:lstStyle>
            <a:p>
              <a:r>
                <a:rPr lang="ru-RU" dirty="0"/>
                <a:t>3,76 ТРЛН.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15491" y="7123069"/>
              <a:ext cx="1932308" cy="5541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defTabSz="1219139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2F5597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defRPr>
              </a:lvl1pPr>
            </a:lstStyle>
            <a:p>
              <a:r>
                <a:rPr lang="ru-RU" dirty="0"/>
                <a:t>1,64 ТРЛН.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15491" y="6554450"/>
              <a:ext cx="1932308" cy="5541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defTabSz="1219139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2F5597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defRPr>
              </a:lvl1pPr>
            </a:lstStyle>
            <a:p>
              <a:r>
                <a:rPr lang="ru-RU" dirty="0"/>
                <a:t>0,72 ТРЛН.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05739" y="5980664"/>
              <a:ext cx="1932308" cy="5541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defTabSz="1219139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2F5597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defRPr>
              </a:lvl1pPr>
            </a:lstStyle>
            <a:p>
              <a:r>
                <a:rPr lang="ru-RU" dirty="0"/>
                <a:t>0,17 ТРЛН.</a:t>
              </a:r>
              <a:endParaRPr lang="en-US" dirty="0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2505430" y="6568573"/>
              <a:ext cx="2880320" cy="38943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28964" y="6513239"/>
              <a:ext cx="2448272" cy="554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КОНКУРСЫ</a:t>
              </a:r>
              <a:endParaRPr lang="en-US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2512103" y="7113546"/>
              <a:ext cx="3825172" cy="370744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2520851" y="7636087"/>
              <a:ext cx="4680520" cy="39251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728842" y="7037308"/>
              <a:ext cx="3068174" cy="554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ЕД. ПОСТАВЩИКИ</a:t>
              </a:r>
              <a:endParaRPr lang="en-US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10988" y="7543104"/>
              <a:ext cx="3090382" cy="554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ЭЛЕКТР.АУКЦИОН</a:t>
              </a:r>
              <a:endParaRPr lang="en-US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58805" y="7060307"/>
              <a:ext cx="1486785" cy="484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26,1%</a:t>
              </a:r>
              <a:endParaRPr lang="en-US" sz="15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467508" y="7613315"/>
              <a:ext cx="1082513" cy="484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59,7%</a:t>
              </a:r>
              <a:endParaRPr lang="en-US" sz="15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45467" y="6529321"/>
              <a:ext cx="1500124" cy="484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11,6%</a:t>
              </a:r>
              <a:endParaRPr lang="en-US" sz="15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432729" y="5979566"/>
              <a:ext cx="1080120" cy="484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defRPr>
              </a:lvl1pPr>
            </a:lstStyle>
            <a:p>
              <a:r>
                <a:rPr lang="ru-RU" sz="1500" dirty="0"/>
                <a:t>2,6%</a:t>
              </a:r>
              <a:endParaRPr lang="en-US" sz="1500" dirty="0"/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6914463" y="3896103"/>
            <a:ext cx="4876401" cy="1971923"/>
            <a:chOff x="9717785" y="5737027"/>
            <a:chExt cx="7315872" cy="2958797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11410841" y="7222802"/>
              <a:ext cx="5272907" cy="382900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11411502" y="6613143"/>
              <a:ext cx="4551062" cy="42708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Группа 48"/>
            <p:cNvGrpSpPr/>
            <p:nvPr/>
          </p:nvGrpSpPr>
          <p:grpSpPr>
            <a:xfrm>
              <a:off x="9875086" y="5737027"/>
              <a:ext cx="7158571" cy="692710"/>
              <a:chOff x="9793659" y="4433849"/>
              <a:chExt cx="7158571" cy="692710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10016034" y="4433849"/>
                <a:ext cx="6936196" cy="6927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121913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b="1" dirty="0">
                    <a:solidFill>
                      <a:srgbClr val="00B0F0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ПО</a:t>
                </a:r>
                <a:r>
                  <a:rPr lang="ru-RU" sz="1900" b="1" dirty="0">
                    <a:latin typeface="Century Gothic" panose="020B0502020202020204" pitchFamily="34" charset="0"/>
                  </a:rPr>
                  <a:t> </a:t>
                </a:r>
                <a:r>
                  <a:rPr lang="ru-RU" sz="2400" b="1" dirty="0">
                    <a:solidFill>
                      <a:srgbClr val="00B0F0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УРОВНЮ ЗАКАЗЧИКОВ</a:t>
                </a:r>
                <a:endParaRPr lang="en-US" sz="2400" b="1" dirty="0">
                  <a:solidFill>
                    <a:srgbClr val="00B0F0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9793659" y="4497015"/>
                <a:ext cx="0" cy="430651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Группа 30"/>
            <p:cNvGrpSpPr/>
            <p:nvPr/>
          </p:nvGrpSpPr>
          <p:grpSpPr>
            <a:xfrm>
              <a:off x="9717785" y="6573443"/>
              <a:ext cx="7313423" cy="2122381"/>
              <a:chOff x="819275" y="6781212"/>
              <a:chExt cx="7313423" cy="2122381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4634737" y="6781212"/>
                <a:ext cx="3497961" cy="600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ФЕДЕРАЛЬНЫЙ</a:t>
                </a:r>
                <a:endParaRPr lang="en-US" sz="2000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819275" y="8006574"/>
                <a:ext cx="1932308" cy="5541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121913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solidFill>
                      <a:srgbClr val="2F5597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1,2 ТРЛН.</a:t>
                </a:r>
                <a:endParaRPr lang="en-US" dirty="0">
                  <a:solidFill>
                    <a:srgbClr val="2F5597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833356" y="7418451"/>
                <a:ext cx="1932308" cy="5541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121913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solidFill>
                      <a:srgbClr val="2F5597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2,96 ТРЛН.</a:t>
                </a:r>
                <a:endParaRPr lang="en-US" dirty="0">
                  <a:solidFill>
                    <a:srgbClr val="2F5597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833356" y="6853638"/>
                <a:ext cx="1932308" cy="5541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121913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b="1" dirty="0">
                    <a:latin typeface="Century Gothic" panose="020B0502020202020204" pitchFamily="34" charset="0"/>
                  </a:rPr>
                  <a:t>2,1 </a:t>
                </a:r>
                <a:r>
                  <a:rPr lang="ru-RU" dirty="0">
                    <a:solidFill>
                      <a:srgbClr val="2F5597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ТРЛН</a:t>
                </a:r>
                <a:r>
                  <a:rPr lang="ru-RU" sz="1600" b="1" dirty="0">
                    <a:latin typeface="Century Gothic" panose="020B0502020202020204" pitchFamily="34" charset="0"/>
                  </a:rPr>
                  <a:t>.</a:t>
                </a:r>
                <a:endParaRPr lang="en-US" sz="1600" b="1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507000" y="7351807"/>
                <a:ext cx="1103742" cy="484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5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47,1%</a:t>
                </a:r>
                <a:endParaRPr lang="en-US" sz="15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511026" y="6793016"/>
                <a:ext cx="1080120" cy="484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5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33,4%</a:t>
                </a:r>
                <a:endParaRPr lang="en-US" sz="15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401174" y="8026160"/>
                <a:ext cx="1082513" cy="877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19,1%</a:t>
                </a:r>
                <a:endPara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59" name="Прямоугольник 58"/>
            <p:cNvSpPr/>
            <p:nvPr/>
          </p:nvSpPr>
          <p:spPr>
            <a:xfrm>
              <a:off x="11409535" y="7765294"/>
              <a:ext cx="2391331" cy="42708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3565559" y="7163149"/>
              <a:ext cx="3465650" cy="600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СУБЬЕКТЫ РФ</a:t>
              </a:r>
              <a:endParaRPr lang="en-US" sz="2000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3800866" y="7747057"/>
              <a:ext cx="3124945" cy="554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rgbClr val="2F5597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МУНИЦИПАЛЬНЫЙ</a:t>
              </a:r>
              <a:endParaRPr lang="en-US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1436554" y="7747057"/>
              <a:ext cx="1103742" cy="484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19,1%</a:t>
              </a:r>
              <a:endParaRPr lang="en-US" sz="15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288363" y="1795494"/>
            <a:ext cx="11730304" cy="2000774"/>
            <a:chOff x="432619" y="2463770"/>
            <a:chExt cx="17598511" cy="3002086"/>
          </a:xfrm>
        </p:grpSpPr>
        <p:sp>
          <p:nvSpPr>
            <p:cNvPr id="91" name="Прямоугольник 90"/>
            <p:cNvSpPr/>
            <p:nvPr/>
          </p:nvSpPr>
          <p:spPr>
            <a:xfrm>
              <a:off x="432619" y="4423255"/>
              <a:ext cx="11089172" cy="435003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6637833" y="4414606"/>
              <a:ext cx="11076705" cy="4424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6625367" y="2545364"/>
              <a:ext cx="11089172" cy="401801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A889D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619212" y="2463770"/>
              <a:ext cx="1361215" cy="5772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44-ФЗ</a:t>
              </a:r>
              <a:endParaRPr lang="en-US" sz="19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357784" y="2481208"/>
              <a:ext cx="1672949" cy="5772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223-ФЗ</a:t>
              </a:r>
              <a:endParaRPr lang="en-US" sz="19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520851" y="3284784"/>
              <a:ext cx="4238537" cy="6927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solidFill>
                    <a:srgbClr val="00B0F0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КОНТРАКТОВ ВСЕГО</a:t>
              </a:r>
              <a:endParaRPr lang="en-US" sz="24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73454" y="3836490"/>
              <a:ext cx="4505017" cy="6927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solidFill>
                    <a:srgbClr val="00B0F0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КРУПНЫХ КОНТРАКТОВ</a:t>
              </a:r>
              <a:endParaRPr lang="en-US" sz="2400" b="1" dirty="0">
                <a:solidFill>
                  <a:srgbClr val="00B0F0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756844" y="3249747"/>
              <a:ext cx="5920617" cy="5541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rgbClr val="2F5597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3,5 МЛН. ШТ. = 6,3 ТРЛН. РУБ.</a:t>
              </a:r>
              <a:endParaRPr lang="en-US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756844" y="3827006"/>
              <a:ext cx="5079750" cy="577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b="1" dirty="0">
                  <a:solidFill>
                    <a:schemeClr val="accent2">
                      <a:lumMod val="75000"/>
                    </a:schemeClr>
                  </a:solidFill>
                  <a:latin typeface="Century Gothic" panose="020B0502020202020204" pitchFamily="34" charset="0"/>
                </a:rPr>
                <a:t>1 258 ШТ. = 1,82 ТРЛН. РУБ.</a:t>
              </a:r>
              <a:endParaRPr lang="en-US" sz="19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74" name="Прямая соединительная линия 73"/>
            <p:cNvCxnSpPr/>
            <p:nvPr/>
          </p:nvCxnSpPr>
          <p:spPr>
            <a:xfrm>
              <a:off x="6637833" y="2673926"/>
              <a:ext cx="0" cy="173206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7698491" y="4387472"/>
              <a:ext cx="2675003" cy="6927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28,8%</a:t>
              </a:r>
              <a:endParaRPr lang="en-US" sz="2400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57894" y="4334428"/>
              <a:ext cx="5695980" cy="11314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ОБЪЕМ КРУПНЫХ </a:t>
              </a:r>
              <a:r>
                <a:rPr lang="ru-RU" sz="19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КОНТРАКТОВ</a:t>
              </a:r>
              <a:endParaRPr lang="en-US" sz="19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2305803" y="3189260"/>
              <a:ext cx="5725327" cy="5541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rgbClr val="2F5597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1,2 МЛН ШТ. = 18,6 ТРЛН. РУБ.</a:t>
              </a:r>
              <a:endParaRPr lang="en-US" dirty="0">
                <a:solidFill>
                  <a:srgbClr val="2F5597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2515370" y="3777059"/>
              <a:ext cx="5173996" cy="577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b="1" dirty="0">
                  <a:solidFill>
                    <a:schemeClr val="accent2">
                      <a:lumMod val="75000"/>
                    </a:schemeClr>
                  </a:solidFill>
                  <a:latin typeface="Century Gothic" panose="020B0502020202020204" pitchFamily="34" charset="0"/>
                </a:rPr>
                <a:t>3 319 ШТ. = 12,6 ТРЛН. РУБ.</a:t>
              </a:r>
              <a:endParaRPr lang="en-US" sz="19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3698207" y="4379038"/>
              <a:ext cx="2592594" cy="6927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13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67</a:t>
              </a:r>
              <a:r>
                <a:rPr lang="ru-RU" sz="2400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,</a:t>
              </a:r>
              <a:r>
                <a:rPr lang="en-US" sz="2400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7</a:t>
              </a:r>
              <a:r>
                <a:rPr lang="ru-RU" sz="2400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</p:grpSp>
      <p:cxnSp>
        <p:nvCxnSpPr>
          <p:cNvPr id="95" name="Прямая соединительная линия 94"/>
          <p:cNvCxnSpPr/>
          <p:nvPr/>
        </p:nvCxnSpPr>
        <p:spPr>
          <a:xfrm>
            <a:off x="8159871" y="1941294"/>
            <a:ext cx="0" cy="115435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427851" y="252000"/>
            <a:ext cx="8548800" cy="800203"/>
          </a:xfrm>
          <a:prstGeom prst="rect">
            <a:avLst/>
          </a:prstGeom>
          <a:noFill/>
        </p:spPr>
        <p:txBody>
          <a:bodyPr wrap="square" lIns="60945" tIns="30472" rIns="60945" bIns="30472">
            <a:spAutoFit/>
          </a:bodyPr>
          <a:lstStyle/>
          <a:p>
            <a:pPr algn="r"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ЕДИНАЯ ИНФОРМАЦИОННАЯ СИСТЕМА</a:t>
            </a:r>
          </a:p>
          <a:p>
            <a:pPr algn="r"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В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СФЕРЕ ЗАКУПОК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66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558141" y="1413164"/>
            <a:ext cx="11575122" cy="1341911"/>
          </a:xfrm>
          <a:prstGeom prst="roundRect">
            <a:avLst>
              <a:gd name="adj" fmla="val 0"/>
            </a:avLst>
          </a:prstGeom>
          <a:solidFill>
            <a:srgbClr val="D9EE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36001" y="225631"/>
            <a:ext cx="7892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ГОСУДАРСТВЕННАЯ ИНФОРМАЦИОННАЯ СИСТЕМА О ГОСУДАРСТВЕННЫХ И МУНИЦИПАЛЬНЫХ ПЛАТЕЖАХ</a:t>
            </a:r>
            <a:endParaRPr lang="ru-RU" sz="22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286504" y="2749513"/>
            <a:ext cx="2846759" cy="3399281"/>
          </a:xfrm>
          <a:prstGeom prst="roundRect">
            <a:avLst>
              <a:gd name="adj" fmla="val 0"/>
            </a:avLst>
          </a:prstGeom>
          <a:solidFill>
            <a:srgbClr val="D9EE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443" y="1576287"/>
            <a:ext cx="11376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>
              <a:buFont typeface="Wingdings" pitchFamily="2" charset="2"/>
              <a:buChar char="ü"/>
            </a:pPr>
            <a:r>
              <a:rPr lang="ru-RU" sz="2000" b="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Информирование плательщиков об обязательствах перед бюджетами, а также о задолженностях по исполнительным документам.</a:t>
            </a:r>
          </a:p>
          <a:p>
            <a:pPr algn="l">
              <a:buFont typeface="Wingdings" pitchFamily="2" charset="2"/>
              <a:buChar char="ü"/>
            </a:pPr>
            <a:r>
              <a:rPr lang="ru-RU" sz="2000" b="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Стимулирование оплаты в короткие сроки, в том числе «со скидкой»;</a:t>
            </a:r>
          </a:p>
          <a:p>
            <a:pPr algn="l">
              <a:buFont typeface="Wingdings" pitchFamily="2" charset="2"/>
              <a:buChar char="ü"/>
            </a:pPr>
            <a:r>
              <a:rPr lang="ru-RU" sz="2000" b="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Предоставление корректных реквизитов для оплаты, снижение невыясненных поступлений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867" y="3180577"/>
            <a:ext cx="817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dirty="0">
                <a:solidFill>
                  <a:srgbClr val="3A889D"/>
                </a:solidFill>
                <a:ea typeface="+mn-ea"/>
                <a:cs typeface="Arial" charset="0"/>
              </a:rPr>
              <a:t>КОЛИЧЕСТВО ВЗАИМОДЕЙСТВУЮЩИХ С ГИС ГМП УЧАСТНИКОВ: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134897" y="3568479"/>
            <a:ext cx="116891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24 102</a:t>
            </a:r>
            <a:endParaRPr lang="ru-RU" sz="2400" dirty="0" smtClean="0">
              <a:solidFill>
                <a:srgbClr val="3640C4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20743" y="3614646"/>
            <a:ext cx="4653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b="0" dirty="0" smtClean="0"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Администраторы начислений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50778" y="2774819"/>
            <a:ext cx="166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b="0" dirty="0" smtClean="0"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2016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51303" y="2784719"/>
            <a:ext cx="166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b="0" dirty="0" smtClean="0"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2017 год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298579" y="3568479"/>
            <a:ext cx="116891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15 705</a:t>
            </a:r>
            <a:endParaRPr lang="ru-RU" sz="2400" dirty="0" smtClean="0">
              <a:solidFill>
                <a:srgbClr val="3640C4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585342" y="3978114"/>
            <a:ext cx="71846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560</a:t>
            </a:r>
            <a:endParaRPr lang="ru-RU" sz="2400" dirty="0" smtClean="0">
              <a:solidFill>
                <a:srgbClr val="3640C4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18768" y="4024281"/>
            <a:ext cx="4653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b="0" dirty="0" smtClean="0"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Кредитные организации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749024" y="3991561"/>
            <a:ext cx="71846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596</a:t>
            </a:r>
            <a:endParaRPr lang="ru-RU" sz="2400" dirty="0" smtClean="0">
              <a:solidFill>
                <a:srgbClr val="3640C4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41036" y="4480867"/>
            <a:ext cx="1615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r"/>
            <a:r>
              <a:rPr lang="ru-RU" sz="2200" b="0" dirty="0" smtClean="0">
                <a:solidFill>
                  <a:srgbClr val="3A889D"/>
                </a:solidFill>
              </a:rPr>
              <a:t>53</a:t>
            </a:r>
            <a:r>
              <a:rPr lang="ru-RU" sz="2200" b="0" dirty="0" smtClean="0">
                <a:solidFill>
                  <a:srgbClr val="3A889D"/>
                </a:solidFill>
              </a:rPr>
              <a:t>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6892" y="4805477"/>
            <a:ext cx="817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dirty="0">
                <a:solidFill>
                  <a:srgbClr val="3A889D"/>
                </a:solidFill>
                <a:ea typeface="+mn-ea"/>
                <a:cs typeface="Arial" charset="0"/>
              </a:rPr>
              <a:t>КОЛИЧЕСТВО ЗАПРОСОВ К ГИС ГМП: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453621" y="5215154"/>
            <a:ext cx="185018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8.531 млн.</a:t>
            </a:r>
            <a:endParaRPr lang="ru-RU" sz="2400" dirty="0" smtClean="0">
              <a:solidFill>
                <a:srgbClr val="3640C4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16793" y="5261321"/>
            <a:ext cx="4653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b="0" dirty="0" smtClean="0"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Кредитные организации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453622" y="4713144"/>
            <a:ext cx="18501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5.119 млн.</a:t>
            </a:r>
            <a:endParaRPr lang="ru-RU" sz="2400" dirty="0" smtClean="0">
              <a:solidFill>
                <a:srgbClr val="3640C4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flipH="1" flipV="1">
            <a:off x="11839696" y="5082639"/>
            <a:ext cx="9852" cy="579881"/>
          </a:xfrm>
          <a:prstGeom prst="straightConnector1">
            <a:avLst/>
          </a:prstGeom>
          <a:ln w="60325">
            <a:solidFill>
              <a:srgbClr val="3A889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541036" y="5725893"/>
            <a:ext cx="1615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r"/>
            <a:r>
              <a:rPr lang="ru-RU" sz="2200" b="0" dirty="0" smtClean="0">
                <a:solidFill>
                  <a:srgbClr val="3A889D"/>
                </a:solidFill>
              </a:rPr>
              <a:t>67</a:t>
            </a:r>
            <a:r>
              <a:rPr lang="ru-RU" sz="2200" b="0" dirty="0" smtClean="0">
                <a:solidFill>
                  <a:srgbClr val="3A889D"/>
                </a:solidFill>
              </a:rPr>
              <a:t>%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 flipH="1" flipV="1">
            <a:off x="11837721" y="3853524"/>
            <a:ext cx="9852" cy="579881"/>
          </a:xfrm>
          <a:prstGeom prst="straightConnector1">
            <a:avLst/>
          </a:prstGeom>
          <a:ln w="60325">
            <a:solidFill>
              <a:srgbClr val="3A889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443448" y="6210401"/>
            <a:ext cx="509050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16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5547" y="248135"/>
            <a:ext cx="8478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Официальный сайт для размещения информации о государственных (муниципальных)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учреждениях (bus.gov.ru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7498" y="1665874"/>
            <a:ext cx="698077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>
              <a:spcBef>
                <a:spcPts val="1200"/>
              </a:spcBef>
            </a:pPr>
            <a:r>
              <a:rPr lang="ru-RU" sz="220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ВСЕГО учреждений </a:t>
            </a:r>
            <a:r>
              <a:rPr lang="ru-RU" sz="2200" dirty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с зарегистрированными </a:t>
            </a:r>
            <a:r>
              <a:rPr lang="ru-RU" sz="220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пользователями в 2016 г.</a:t>
            </a:r>
            <a:endParaRPr lang="ru-RU" sz="2200" dirty="0">
              <a:solidFill>
                <a:srgbClr val="3A889D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  <a:p>
            <a:pPr algn="l">
              <a:spcBef>
                <a:spcPts val="1200"/>
              </a:spcBef>
            </a:pPr>
            <a:r>
              <a:rPr lang="ru-RU" sz="2200" dirty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ВСЕГО учреждений с зарегистрированными пользователями в </a:t>
            </a:r>
            <a:r>
              <a:rPr lang="ru-RU" sz="220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2017 </a:t>
            </a:r>
            <a:r>
              <a:rPr lang="ru-RU" sz="2200" dirty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г.</a:t>
            </a:r>
          </a:p>
          <a:p>
            <a:pPr algn="l">
              <a:spcBef>
                <a:spcPts val="1200"/>
              </a:spcBef>
            </a:pPr>
            <a:r>
              <a:rPr lang="ru-RU" sz="220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Просмотры в 2017 г.</a:t>
            </a:r>
          </a:p>
          <a:p>
            <a:pPr algn="l">
              <a:spcBef>
                <a:spcPts val="1200"/>
              </a:spcBef>
            </a:pPr>
            <a:r>
              <a:rPr lang="ru-RU" sz="220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Посетители в 2017 г.</a:t>
            </a:r>
          </a:p>
          <a:p>
            <a:pPr algn="l">
              <a:spcBef>
                <a:spcPts val="1200"/>
              </a:spcBef>
            </a:pPr>
            <a:r>
              <a:rPr lang="ru-RU" sz="220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Основные документы (сметы, ГЗ, ПФХД) </a:t>
            </a:r>
            <a:r>
              <a:rPr lang="ru-RU" sz="2200" dirty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в 2017 г</a:t>
            </a:r>
            <a:r>
              <a:rPr lang="ru-RU" sz="220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sz="2200" dirty="0">
              <a:solidFill>
                <a:srgbClr val="3A889D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49672" y="1595825"/>
            <a:ext cx="3859306" cy="2580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156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301</a:t>
            </a:r>
          </a:p>
          <a:p>
            <a:pPr algn="r">
              <a:spcBef>
                <a:spcPts val="800"/>
              </a:spcBef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158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537 (+ 1,5%) </a:t>
            </a:r>
            <a:endParaRPr lang="ru-RU" sz="28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  <a:p>
            <a:pPr algn="r">
              <a:spcBef>
                <a:spcPts val="600"/>
              </a:spcBef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Более 22,1 млн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. 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(+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0,6%)</a:t>
            </a:r>
          </a:p>
          <a:p>
            <a:pPr algn="r">
              <a:spcBef>
                <a:spcPts val="600"/>
              </a:spcBef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Более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2,3 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млн. (+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2,5%) </a:t>
            </a:r>
            <a:endParaRPr lang="ru-RU" sz="28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  <a:p>
            <a:pPr algn="r">
              <a:spcBef>
                <a:spcPts val="600"/>
              </a:spcBef>
            </a:pPr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244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366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75861" y="4174107"/>
            <a:ext cx="77107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Исполнение Поручений Президента от 28 января 2017 года № Пр-161 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783779"/>
              </p:ext>
            </p:extLst>
          </p:nvPr>
        </p:nvGraphicFramePr>
        <p:xfrm>
          <a:off x="289379" y="4637568"/>
          <a:ext cx="11165952" cy="1510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8245"/>
                <a:gridCol w="1586753"/>
                <a:gridCol w="1290917"/>
                <a:gridCol w="1370037"/>
              </a:tblGrid>
              <a:tr h="51265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Показатель\Год</a:t>
                      </a:r>
                      <a:endParaRPr lang="ru-RU" dirty="0"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2015</a:t>
                      </a:r>
                      <a:endParaRPr lang="ru-RU" dirty="0"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2016</a:t>
                      </a:r>
                      <a:endParaRPr lang="ru-RU" dirty="0"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2017</a:t>
                      </a:r>
                      <a:endParaRPr lang="ru-RU" dirty="0"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 anchor="ctr"/>
                </a:tc>
              </a:tr>
              <a:tr h="49910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Количество проведенных оценок учреждений в 2015-2017</a:t>
                      </a:r>
                      <a:endParaRPr lang="ru-RU" sz="1800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28 775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48 001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72 436</a:t>
                      </a:r>
                    </a:p>
                  </a:txBody>
                  <a:tcPr/>
                </a:tc>
              </a:tr>
              <a:tr h="4991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Количество посетителей разделов НОК в 2015-2017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4 658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39 545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240 653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443448" y="6210401"/>
            <a:ext cx="509050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17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99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74870" y="262800"/>
            <a:ext cx="789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СЕРТИФИКАТЫ КЛЮЧЕЙ ЭЛЕКТРОННОЙ ПОДПИСИ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1683" y="1609513"/>
            <a:ext cx="11506769" cy="1454321"/>
          </a:xfrm>
          <a:prstGeom prst="roundRect">
            <a:avLst>
              <a:gd name="adj" fmla="val 0"/>
            </a:avLst>
          </a:prstGeom>
          <a:solidFill>
            <a:srgbClr val="D9EE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33342" y="1733802"/>
            <a:ext cx="81781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dirty="0">
                <a:solidFill>
                  <a:srgbClr val="3A889D"/>
                </a:solidFill>
                <a:ea typeface="+mn-ea"/>
                <a:cs typeface="Arial" charset="0"/>
              </a:rPr>
              <a:t>ЭКОНОМИЯ БЮДЖЕТНЫХ СРЕДСТВ НА ОПЛАТУ СЕРТИФИКАТОВ КЛЮЧЕЙ ЭЛЕКТРОННОЙ ПОДПИСИ УДОСТОВЕРЯЮЩИМ ЦЕНТРОМ КАЗНАЧЕЙСТВА РОССИИ ЗА 2017 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01394" y="1736754"/>
            <a:ext cx="23150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5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2,0</a:t>
            </a:r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rgbClr val="3640C4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1367" y="3311202"/>
            <a:ext cx="817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dirty="0">
                <a:solidFill>
                  <a:srgbClr val="3A889D"/>
                </a:solidFill>
                <a:ea typeface="+mn-ea"/>
                <a:cs typeface="Arial" charset="0"/>
              </a:rPr>
              <a:t>ВЫДАНО СЕРТИФИКАТОВ КЛЮЧЕЙ ЭЛЕКТРОННОЙ ПОДПИСИ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882247" y="3136029"/>
            <a:ext cx="164410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5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837</a:t>
            </a:r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 smtClean="0">
                <a:solidFill>
                  <a:srgbClr val="3640C4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шт.</a:t>
            </a:r>
            <a:endParaRPr lang="ru-RU" sz="2400" dirty="0" smtClean="0">
              <a:solidFill>
                <a:srgbClr val="3640C4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9393" y="4104852"/>
            <a:ext cx="8015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/>
            <a:r>
              <a:rPr lang="ru-RU" sz="2400" dirty="0">
                <a:solidFill>
                  <a:srgbClr val="3A889D"/>
                </a:solidFill>
                <a:ea typeface="+mn-ea"/>
                <a:cs typeface="Arial" charset="0"/>
              </a:rPr>
              <a:t>ИНФОРМАЦИОННЫЕ СИСТЕМЫ, В КОТОРЫХ ИСПОЛЬЗУЮТСЯ СЕРТИФИКАТЫ КЛЮЧЕЙ ЭЛЕКТРОННОЙ ПОДПИСИ:</a:t>
            </a:r>
          </a:p>
        </p:txBody>
      </p:sp>
      <p:pic>
        <p:nvPicPr>
          <p:cNvPr id="10" name="Рисунок 9" descr="ЭБ.jpg"/>
          <p:cNvPicPr>
            <a:picLocks noChangeAspect="1"/>
          </p:cNvPicPr>
          <p:nvPr/>
        </p:nvPicPr>
        <p:blipFill>
          <a:blip r:embed="rId2" cstate="print"/>
          <a:srcRect l="7208" t="21991" r="7370" b="25022"/>
          <a:stretch>
            <a:fillRect/>
          </a:stretch>
        </p:blipFill>
        <p:spPr>
          <a:xfrm>
            <a:off x="593773" y="5157292"/>
            <a:ext cx="1874637" cy="654093"/>
          </a:xfrm>
          <a:prstGeom prst="rect">
            <a:avLst/>
          </a:prstGeom>
        </p:spPr>
      </p:pic>
      <p:pic>
        <p:nvPicPr>
          <p:cNvPr id="11" name="Рисунок 10" descr="ГИС ЖКХ.jpg"/>
          <p:cNvPicPr>
            <a:picLocks noChangeAspect="1"/>
          </p:cNvPicPr>
          <p:nvPr/>
        </p:nvPicPr>
        <p:blipFill>
          <a:blip r:embed="rId3" cstate="print"/>
          <a:srcRect t="16097" b="22968"/>
          <a:stretch>
            <a:fillRect/>
          </a:stretch>
        </p:blipFill>
        <p:spPr>
          <a:xfrm>
            <a:off x="2961393" y="5139123"/>
            <a:ext cx="1699591" cy="690431"/>
          </a:xfrm>
          <a:prstGeom prst="rect">
            <a:avLst/>
          </a:prstGeom>
        </p:spPr>
      </p:pic>
      <p:pic>
        <p:nvPicPr>
          <p:cNvPr id="13" name="Рисунок 12" descr="ГИС ЕСГФК.png"/>
          <p:cNvPicPr>
            <a:picLocks noChangeAspect="1"/>
          </p:cNvPicPr>
          <p:nvPr/>
        </p:nvPicPr>
        <p:blipFill>
          <a:blip r:embed="rId4" cstate="print">
            <a:lum bright="6000"/>
          </a:blip>
          <a:srcRect l="15893" t="21767" r="19483" b="24911"/>
          <a:stretch>
            <a:fillRect/>
          </a:stretch>
        </p:blipFill>
        <p:spPr>
          <a:xfrm>
            <a:off x="3063833" y="5934232"/>
            <a:ext cx="1852551" cy="771897"/>
          </a:xfrm>
          <a:prstGeom prst="rect">
            <a:avLst/>
          </a:prstGeom>
        </p:spPr>
      </p:pic>
      <p:pic>
        <p:nvPicPr>
          <p:cNvPr id="14" name="Рисунок 13" descr="ГАсУ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6187" y="6014142"/>
            <a:ext cx="1902238" cy="612077"/>
          </a:xfrm>
          <a:prstGeom prst="rect">
            <a:avLst/>
          </a:prstGeom>
        </p:spPr>
      </p:pic>
      <p:pic>
        <p:nvPicPr>
          <p:cNvPr id="15" name="Рисунок 14" descr="ГИС ГМП.jpg"/>
          <p:cNvPicPr>
            <a:picLocks noChangeAspect="1"/>
          </p:cNvPicPr>
          <p:nvPr/>
        </p:nvPicPr>
        <p:blipFill>
          <a:blip r:embed="rId6" cstate="print">
            <a:lum bright="-4000" contrast="33000"/>
          </a:blip>
          <a:srcRect l="1515" t="15705" r="69806" b="15118"/>
          <a:stretch>
            <a:fillRect/>
          </a:stretch>
        </p:blipFill>
        <p:spPr>
          <a:xfrm>
            <a:off x="8342601" y="5011405"/>
            <a:ext cx="892438" cy="945867"/>
          </a:xfrm>
          <a:prstGeom prst="rect">
            <a:avLst/>
          </a:prstGeom>
        </p:spPr>
      </p:pic>
      <p:pic>
        <p:nvPicPr>
          <p:cNvPr id="16" name="Рисунок 15" descr="ЕИС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28020" y="5079338"/>
            <a:ext cx="2142000" cy="810000"/>
          </a:xfrm>
          <a:prstGeom prst="rect">
            <a:avLst/>
          </a:prstGeom>
        </p:spPr>
      </p:pic>
      <p:pic>
        <p:nvPicPr>
          <p:cNvPr id="17" name="Рисунок 16" descr="ГМУ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53967" y="5135312"/>
            <a:ext cx="2695651" cy="698053"/>
          </a:xfrm>
          <a:prstGeom prst="rect">
            <a:avLst/>
          </a:prstGeom>
        </p:spPr>
      </p:pic>
      <p:sp>
        <p:nvSpPr>
          <p:cNvPr id="19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582400" y="6210401"/>
            <a:ext cx="370097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18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96342" y="252000"/>
            <a:ext cx="86432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49201">
              <a:defRPr/>
            </a:pPr>
            <a:r>
              <a:rPr lang="ru-RU" alt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ОПТИМИЗАЦИЯ </a:t>
            </a:r>
            <a:r>
              <a:rPr lang="ru-RU" alt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ФУНКЦИОНАЛЬНОЙ  СТРУКТУРЫ КАЗНАЧЕЙСТВА РОССИИ ЗА СЧЕТ  ПЕРЕДАЧИ ОБЕСПЕЧИВАЮЩИХ </a:t>
            </a:r>
            <a:r>
              <a:rPr lang="ru-RU" alt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ФУНКЦИЙ </a:t>
            </a:r>
          </a:p>
          <a:p>
            <a:pPr algn="r" defTabSz="449201">
              <a:defRPr/>
            </a:pPr>
            <a:r>
              <a:rPr lang="ru-RU" alt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ФК ФКУ </a:t>
            </a:r>
            <a:r>
              <a:rPr lang="ru-RU" altLang="ru-RU" sz="24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ЦОКР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7193" y="2014019"/>
            <a:ext cx="642944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2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defRPr>
            </a:lvl1pPr>
          </a:lstStyle>
          <a:p>
            <a:pPr algn="l">
              <a:spcBef>
                <a:spcPts val="600"/>
              </a:spcBef>
            </a:pPr>
            <a:r>
              <a:rPr lang="ru-RU" sz="2200" dirty="0" smtClean="0">
                <a:solidFill>
                  <a:srgbClr val="3A889D"/>
                </a:solidFill>
                <a:ea typeface="+mn-ea"/>
                <a:cs typeface="Arial" charset="0"/>
              </a:rPr>
              <a:t>КОЛИЧЕСТВО ПОЛУЧАТЕЛЕЙ СРЕДСТВ ФЕДЕРАЛЬНОГО БЮДЖЕТА</a:t>
            </a:r>
          </a:p>
          <a:p>
            <a:pPr algn="l">
              <a:spcBef>
                <a:spcPts val="600"/>
              </a:spcBef>
            </a:pPr>
            <a:endParaRPr lang="ru-RU" sz="2200" dirty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>
              <a:spcBef>
                <a:spcPts val="600"/>
              </a:spcBef>
            </a:pPr>
            <a:r>
              <a:rPr lang="ru-RU" sz="2200" dirty="0" smtClean="0">
                <a:solidFill>
                  <a:srgbClr val="3A889D"/>
                </a:solidFill>
                <a:ea typeface="+mn-ea"/>
                <a:cs typeface="Arial" charset="0"/>
              </a:rPr>
              <a:t>ШТАТНАЯ ЧИСЛЕННОСТЬ РАБОТНИКОВ ОСУЩЕСТВЛЯЮЩИХ РАСЧЕТ ЗАРПЛАТЫ ЦА ФК И ТОФК</a:t>
            </a:r>
          </a:p>
          <a:p>
            <a:pPr algn="l">
              <a:spcBef>
                <a:spcPts val="600"/>
              </a:spcBef>
            </a:pPr>
            <a:endParaRPr lang="ru-RU" sz="2200" dirty="0" smtClean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>
              <a:spcBef>
                <a:spcPts val="600"/>
              </a:spcBef>
            </a:pPr>
            <a:r>
              <a:rPr lang="ru-RU" sz="2200" dirty="0" smtClean="0">
                <a:solidFill>
                  <a:srgbClr val="3A889D"/>
                </a:solidFill>
                <a:ea typeface="+mn-ea"/>
                <a:cs typeface="Arial" charset="0"/>
              </a:rPr>
              <a:t>КОЛИЧЕСТВО ЗАКЛЮЧАЕМЫХ ГОСУДАРСТВЕННЫХ КОНТРАКТОВ (ГСМ И ПОЧТОВЫЕ УСЛУГИ)</a:t>
            </a:r>
          </a:p>
          <a:p>
            <a:pPr algn="l">
              <a:spcBef>
                <a:spcPts val="600"/>
              </a:spcBef>
            </a:pPr>
            <a:endParaRPr lang="ru-RU" sz="2200" dirty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>
              <a:spcBef>
                <a:spcPts val="600"/>
              </a:spcBef>
            </a:pPr>
            <a:r>
              <a:rPr lang="ru-RU" sz="2200" dirty="0" smtClean="0">
                <a:solidFill>
                  <a:srgbClr val="3A889D"/>
                </a:solidFill>
                <a:ea typeface="+mn-ea"/>
                <a:cs typeface="Arial" charset="0"/>
              </a:rPr>
              <a:t>РАСХОДЫ НА ГСМ И ОСАГО, млн. </a:t>
            </a:r>
            <a:r>
              <a:rPr lang="ru-RU" sz="2200" dirty="0" err="1" smtClean="0">
                <a:solidFill>
                  <a:srgbClr val="3A889D"/>
                </a:solidFill>
                <a:ea typeface="+mn-ea"/>
                <a:cs typeface="Arial" charset="0"/>
              </a:rPr>
              <a:t>руб</a:t>
            </a:r>
            <a:endParaRPr lang="ru-RU" sz="2200" dirty="0" smtClean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>
              <a:spcBef>
                <a:spcPts val="600"/>
              </a:spcBef>
            </a:pPr>
            <a:endParaRPr lang="ru-RU" sz="2200" dirty="0">
              <a:solidFill>
                <a:srgbClr val="3A889D"/>
              </a:solidFill>
              <a:ea typeface="+mn-ea"/>
              <a:cs typeface="Arial" charset="0"/>
            </a:endParaRPr>
          </a:p>
          <a:p>
            <a:pPr algn="l">
              <a:spcBef>
                <a:spcPts val="600"/>
              </a:spcBef>
            </a:pPr>
            <a:r>
              <a:rPr lang="ru-RU" sz="2200" dirty="0" smtClean="0">
                <a:solidFill>
                  <a:srgbClr val="3A889D"/>
                </a:solidFill>
                <a:ea typeface="+mn-ea"/>
                <a:cs typeface="Arial" charset="0"/>
              </a:rPr>
              <a:t>СТОИМОСТЬ ЭКСПЛУАТАЦИИ СЕРВИСОВ ГИС, млрд. руб.</a:t>
            </a:r>
            <a:endParaRPr lang="ru-RU" sz="2200" dirty="0">
              <a:solidFill>
                <a:srgbClr val="3A889D"/>
              </a:solidFill>
              <a:ea typeface="+mn-ea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99940" y="2021951"/>
            <a:ext cx="1553142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1200"/>
              </a:spcBef>
            </a:pP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2 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165</a:t>
            </a:r>
          </a:p>
          <a:p>
            <a:pPr algn="r">
              <a:spcBef>
                <a:spcPts val="2400"/>
              </a:spcBef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237</a:t>
            </a:r>
          </a:p>
          <a:p>
            <a:pPr algn="r">
              <a:spcBef>
                <a:spcPts val="3000"/>
              </a:spcBef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964</a:t>
            </a:r>
          </a:p>
          <a:p>
            <a:pPr algn="r">
              <a:spcBef>
                <a:spcPts val="600"/>
              </a:spcBef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   </a:t>
            </a:r>
          </a:p>
          <a:p>
            <a:pPr algn="r">
              <a:spcBef>
                <a:spcPts val="600"/>
              </a:spcBef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66,6 </a:t>
            </a:r>
          </a:p>
          <a:p>
            <a:pPr algn="r">
              <a:spcBef>
                <a:spcPts val="0"/>
              </a:spcBef>
            </a:pPr>
            <a:endParaRPr lang="ru-RU" sz="36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0"/>
              </a:spcBef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183,1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99941" y="2098896"/>
            <a:ext cx="3637435" cy="466281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>
              <a:spcBef>
                <a:spcPts val="1200"/>
              </a:spcBef>
            </a:pP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13</a:t>
            </a:r>
          </a:p>
          <a:p>
            <a:pPr algn="r">
              <a:spcBef>
                <a:spcPts val="2400"/>
              </a:spcBef>
            </a:pP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152</a:t>
            </a:r>
          </a:p>
          <a:p>
            <a:pPr algn="r">
              <a:spcBef>
                <a:spcPts val="3000"/>
              </a:spcBef>
            </a:pP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15</a:t>
            </a:r>
          </a:p>
          <a:p>
            <a:pPr algn="r">
              <a:spcBef>
                <a:spcPts val="0"/>
              </a:spcBef>
            </a:pPr>
            <a:endParaRPr lang="ru-RU" sz="36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0"/>
              </a:spcBef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58,7</a:t>
            </a:r>
          </a:p>
          <a:p>
            <a:pPr algn="r">
              <a:spcBef>
                <a:spcPts val="0"/>
              </a:spcBef>
            </a:pPr>
            <a:endParaRPr lang="ru-RU" sz="3600" dirty="0" smtClean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  <a:p>
            <a:pPr algn="r">
              <a:spcBef>
                <a:spcPts val="0"/>
              </a:spcBef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1 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081,9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6571" y="1543797"/>
            <a:ext cx="11287494" cy="543501"/>
          </a:xfrm>
          <a:prstGeom prst="roundRect">
            <a:avLst>
              <a:gd name="adj" fmla="val 0"/>
            </a:avLst>
          </a:prstGeom>
          <a:solidFill>
            <a:srgbClr val="D9EE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                               </a:t>
            </a:r>
            <a:r>
              <a:rPr lang="ru-RU" sz="2400" dirty="0" smtClean="0">
                <a:solidFill>
                  <a:srgbClr val="3A889D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                                                                           </a:t>
            </a:r>
            <a:r>
              <a:rPr lang="ru-RU" sz="2200" b="1" dirty="0">
                <a:solidFill>
                  <a:srgbClr val="3A889D"/>
                </a:solidFill>
                <a:latin typeface="Open Sans Condensed" pitchFamily="34" charset="0"/>
                <a:cs typeface="Arial" charset="0"/>
              </a:rPr>
              <a:t>Как было             Как есть                 Эффект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1679179" y="2297417"/>
            <a:ext cx="0" cy="377752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1679179" y="3285428"/>
            <a:ext cx="0" cy="377752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1679179" y="3949483"/>
            <a:ext cx="0" cy="377752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1679179" y="5166004"/>
            <a:ext cx="0" cy="377752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1679179" y="5931265"/>
            <a:ext cx="0" cy="377752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443448" y="6210401"/>
            <a:ext cx="509050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19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41541" y="2182784"/>
            <a:ext cx="1972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1200"/>
              </a:spcBef>
            </a:pPr>
            <a:r>
              <a:rPr lang="ru-RU" sz="2400" dirty="0" smtClean="0">
                <a:solidFill>
                  <a:srgbClr val="ED7D31"/>
                </a:solidFill>
                <a:latin typeface="Open Sans Condensed" pitchFamily="34" charset="0"/>
              </a:rPr>
              <a:t>в </a:t>
            </a:r>
            <a:r>
              <a:rPr lang="ru-RU" sz="3600" dirty="0" smtClean="0">
                <a:solidFill>
                  <a:srgbClr val="ED7D31"/>
                </a:solidFill>
                <a:latin typeface="Open Sans Condensed" pitchFamily="34" charset="0"/>
              </a:rPr>
              <a:t>165</a:t>
            </a:r>
            <a:r>
              <a:rPr lang="ru-RU" sz="2800" dirty="0" smtClean="0">
                <a:solidFill>
                  <a:srgbClr val="ED7D31"/>
                </a:solidFill>
                <a:latin typeface="Open Sans Condensed" pitchFamily="34" charset="0"/>
              </a:rPr>
              <a:t> </a:t>
            </a:r>
            <a:r>
              <a:rPr lang="ru-RU" sz="2800" dirty="0">
                <a:solidFill>
                  <a:srgbClr val="ED7D31"/>
                </a:solidFill>
                <a:latin typeface="Open Sans Condensed" pitchFamily="34" charset="0"/>
              </a:rPr>
              <a:t>раз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06318" y="3026153"/>
            <a:ext cx="1472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ED7D31"/>
                </a:solidFill>
                <a:latin typeface="Open Sans Condensed" pitchFamily="34" charset="0"/>
              </a:rPr>
              <a:t>35,8 %</a:t>
            </a: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0159562" y="3930302"/>
            <a:ext cx="2254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D7D31"/>
                </a:solidFill>
                <a:latin typeface="Open Sans Condensed" pitchFamily="34" charset="0"/>
              </a:rPr>
              <a:t>В</a:t>
            </a:r>
            <a:r>
              <a:rPr lang="ru-RU" sz="3600" dirty="0">
                <a:solidFill>
                  <a:srgbClr val="ED7D31"/>
                </a:solidFill>
                <a:latin typeface="Open Sans Condensed" pitchFamily="34" charset="0"/>
              </a:rPr>
              <a:t> 64 </a:t>
            </a:r>
            <a:r>
              <a:rPr lang="ru-RU" sz="2400" dirty="0">
                <a:solidFill>
                  <a:srgbClr val="ED7D31"/>
                </a:solidFill>
                <a:latin typeface="Open Sans Condensed" pitchFamily="34" charset="0"/>
              </a:rPr>
              <a:t>раза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92662" y="5076703"/>
            <a:ext cx="130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ED7D31"/>
                </a:solidFill>
                <a:latin typeface="Open Sans Condensed" pitchFamily="34" charset="0"/>
              </a:rPr>
              <a:t>12 %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59562" y="6104891"/>
            <a:ext cx="2032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D7D31"/>
                </a:solidFill>
                <a:latin typeface="Open Sans Condensed" pitchFamily="34" charset="0"/>
              </a:rPr>
              <a:t>В</a:t>
            </a:r>
            <a:r>
              <a:rPr lang="ru-RU" sz="3600" dirty="0" smtClean="0">
                <a:solidFill>
                  <a:srgbClr val="ED7D31"/>
                </a:solidFill>
                <a:latin typeface="Open Sans Condensed" pitchFamily="34" charset="0"/>
              </a:rPr>
              <a:t> 2 </a:t>
            </a:r>
            <a:r>
              <a:rPr lang="ru-RU" sz="2400" dirty="0">
                <a:solidFill>
                  <a:srgbClr val="ED7D31"/>
                </a:solidFill>
                <a:latin typeface="Open Sans Condensed" pitchFamily="34" charset="0"/>
              </a:rPr>
              <a:t>раза</a:t>
            </a:r>
          </a:p>
        </p:txBody>
      </p:sp>
    </p:spTree>
    <p:extLst>
      <p:ext uri="{BB962C8B-B14F-4D97-AF65-F5344CB8AC3E}">
        <p14:creationId xmlns:p14="http://schemas.microsoft.com/office/powerpoint/2010/main" val="20919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380956" y="9953"/>
            <a:ext cx="7601527" cy="7794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  <a:ea typeface="+mn-ea"/>
                <a:cs typeface="Arial" charset="0"/>
              </a:rPr>
              <a:t>ОБЩИЙ ЭКОНОМИЧЕСКИЙ ЭФФЕКТ ОТ РЕЗУЛЬТАТОВ ДЕЯТЕЛЬНОСТИ КАЗНАЧЕЙСТВА РОССИИ ЗА 2017 ГОД</a:t>
            </a:r>
          </a:p>
          <a:p>
            <a:pPr algn="r">
              <a:defRPr/>
            </a:pPr>
            <a:endParaRPr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  <a:ea typeface="+mn-ea"/>
              <a:cs typeface="Arial" charset="0"/>
            </a:endParaRPr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1443448" y="6210401"/>
            <a:ext cx="509050" cy="365125"/>
          </a:xfrm>
        </p:spPr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z="160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pPr>
                <a:defRPr/>
              </a:pPr>
              <a:t>20</a:t>
            </a:fld>
            <a:endParaRPr lang="ru-RU" altLang="ru-RU" sz="1600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084" y="1359904"/>
            <a:ext cx="6777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ДОХОДЫ ОТ УПРАВЛЕНИЯ </a:t>
            </a:r>
            <a:r>
              <a:rPr lang="ru-RU" sz="2400" b="1" dirty="0" smtClean="0">
                <a:solidFill>
                  <a:srgbClr val="3A889D"/>
                </a:solidFill>
                <a:latin typeface="Open Sans Condensed" pitchFamily="34" charset="0"/>
              </a:rPr>
              <a:t>ЛИКВИДНОСТЬЮ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657285" y="1113683"/>
            <a:ext cx="3751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dirty="0">
                <a:solidFill>
                  <a:srgbClr val="ED7D31"/>
                </a:solidFill>
                <a:latin typeface="Open Sans Condensed" pitchFamily="34" charset="0"/>
              </a:rPr>
              <a:t>73,8</a:t>
            </a:r>
            <a:r>
              <a:rPr lang="ru-RU" sz="3200" dirty="0">
                <a:solidFill>
                  <a:srgbClr val="ED7D31"/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42084" y="1898353"/>
            <a:ext cx="7368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ПОСТУПИЛО В ДОХОД ФЕДЕРАЛЬНОГО БЮДЖЕТА ПО РЕЗУЛЬТАТАМ ПРОВЕРОК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181720" y="2021464"/>
            <a:ext cx="3227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dirty="0">
                <a:solidFill>
                  <a:srgbClr val="ED7D31"/>
                </a:solidFill>
                <a:latin typeface="Open Sans Condensed" pitchFamily="34" charset="0"/>
              </a:rPr>
              <a:t>33,9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42084" y="3052355"/>
            <a:ext cx="657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ЭКОНОМИЯ БЮДЖЕТНЫХ </a:t>
            </a:r>
            <a:r>
              <a:rPr lang="ru-RU" sz="2400" b="1" dirty="0" smtClean="0">
                <a:solidFill>
                  <a:srgbClr val="3A889D"/>
                </a:solidFill>
                <a:latin typeface="Open Sans Condensed" pitchFamily="34" charset="0"/>
              </a:rPr>
              <a:t>АССИГНОВАНИЙ</a:t>
            </a:r>
            <a:endParaRPr lang="ru-RU" sz="24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04449" y="2806134"/>
            <a:ext cx="2904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dirty="0">
                <a:solidFill>
                  <a:srgbClr val="ED7D31"/>
                </a:solidFill>
                <a:latin typeface="Open Sans Condensed" pitchFamily="34" charset="0"/>
              </a:rPr>
              <a:t>63,6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42084" y="3837025"/>
            <a:ext cx="8027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ЭФФЕКТ ОТ ИСПОЛЬЗОВАНИЯ КАЗНАЧЕЙСКОГО </a:t>
            </a:r>
            <a:r>
              <a:rPr lang="ru-RU" sz="2400" b="1" dirty="0" smtClean="0">
                <a:solidFill>
                  <a:srgbClr val="3A889D"/>
                </a:solidFill>
                <a:latin typeface="Open Sans Condensed" pitchFamily="34" charset="0"/>
              </a:rPr>
              <a:t>АККРЕДИТИВА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8725511" y="3590804"/>
            <a:ext cx="2683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dirty="0" smtClean="0">
                <a:solidFill>
                  <a:srgbClr val="ED7D31"/>
                </a:solidFill>
                <a:latin typeface="Open Sans Condensed" pitchFamily="34" charset="0"/>
              </a:rPr>
              <a:t>12,1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42084" y="4621695"/>
            <a:ext cx="8256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ЭКОНОМИЯ ПО ОПЛАТЕ СЕРТИФИКАТОВ ЭЛЕКТРОННОЙ </a:t>
            </a:r>
            <a:r>
              <a:rPr lang="ru-RU" sz="2400" b="1" dirty="0" smtClean="0">
                <a:solidFill>
                  <a:srgbClr val="3A889D"/>
                </a:solidFill>
                <a:latin typeface="Open Sans Condensed" pitchFamily="34" charset="0"/>
              </a:rPr>
              <a:t>ПОДПИСИ</a:t>
            </a:r>
            <a:endParaRPr lang="ru-RU" sz="2400" b="1" dirty="0">
              <a:solidFill>
                <a:srgbClr val="3A889D"/>
              </a:solidFill>
              <a:latin typeface="Open Sans Condense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98579" y="4375474"/>
            <a:ext cx="2810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dirty="0">
                <a:solidFill>
                  <a:srgbClr val="ED7D31"/>
                </a:solidFill>
                <a:latin typeface="Open Sans Condensed" pitchFamily="34" charset="0"/>
              </a:rPr>
              <a:t>2,0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42084" y="5406365"/>
            <a:ext cx="5989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3A889D"/>
                </a:solidFill>
                <a:latin typeface="Open Sans Condensed" pitchFamily="34" charset="0"/>
              </a:rPr>
              <a:t>ЭКОНОМИЯ ПО ОБСЛУЖИВАНИЮ IT- </a:t>
            </a:r>
            <a:r>
              <a:rPr lang="ru-RU" sz="2400" b="1" dirty="0" smtClean="0">
                <a:solidFill>
                  <a:srgbClr val="3A889D"/>
                </a:solidFill>
                <a:latin typeface="Open Sans Condensed" pitchFamily="34" charset="0"/>
              </a:rPr>
              <a:t>СЕРВИСОВ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411159" y="5160144"/>
            <a:ext cx="1997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>
                <a:solidFill>
                  <a:srgbClr val="ED7D31"/>
                </a:solidFill>
                <a:latin typeface="Open Sans Condensed" pitchFamily="34" charset="0"/>
              </a:rPr>
              <a:t>1,1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2084" y="6191035"/>
            <a:ext cx="8225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 b="1">
                <a:solidFill>
                  <a:srgbClr val="3A889D"/>
                </a:solidFill>
                <a:latin typeface="Open Sans Condensed" pitchFamily="34" charset="0"/>
              </a:defRPr>
            </a:lvl1pPr>
          </a:lstStyle>
          <a:p>
            <a:r>
              <a:rPr lang="ru-RU" dirty="0" smtClean="0"/>
              <a:t>ЭКОНОМИЯ </a:t>
            </a:r>
            <a:r>
              <a:rPr lang="ru-RU" dirty="0"/>
              <a:t>БЮДЖЕТОВ СУБЪЕКТОВ РФ И МЕСТНЫХ </a:t>
            </a:r>
            <a:r>
              <a:rPr lang="ru-RU" dirty="0" smtClean="0"/>
              <a:t>БЮДЖЕТОВ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9153710" y="5944814"/>
            <a:ext cx="225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dirty="0">
                <a:solidFill>
                  <a:srgbClr val="ED7D31"/>
                </a:solidFill>
                <a:latin typeface="Open Sans Condensed" pitchFamily="34" charset="0"/>
              </a:rPr>
              <a:t>8,3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млрд.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руб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04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ED5AB-4FED-4D11-B641-0DD088A71500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4289612" y="0"/>
            <a:ext cx="7902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ОРГАНЫ ФЕДЕРАЛЬНОГО КАЗНАЧЕЙСТВА, ОБЕСПЕЧИВШИЕ ЛУЧШИЕ РЕЗУЛЬТАТЫ ДЕЯТЕЛЬНОСТИ ЗА 2017 ГОД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6717" y="912168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МЕЖРЕГИОНАЛЬНОЕ ОПЕРАЦИОННОЕ УПРАВЛЕНИЕ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6717" y="4170396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Г. МОСКВЕ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6717" y="3627358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Г. САНКТ-ПЕТЕРБУРГУ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6717" y="4713434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СВЕРДЛОВСКОЙ ОБЛАСТИ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76717" y="1998244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САРАТОВСКОЙ ОБЛАСТИ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6717" y="3084320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МОСКОВСКОЙ ОБЛАСТИ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6717" y="5256472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НОВОСИБИРСКОЙ ОБЛАСТИ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76717" y="5799510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ОРЕНБУРГСКОЙ ОБЛАСТИ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6717" y="1455206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КРАСНОДАРСКОМУ КРАЮ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76717" y="2541282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АЛТАЙСКОМУ КРАЮ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6717" y="6342547"/>
            <a:ext cx="9816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Condensed" pitchFamily="34" charset="0"/>
              </a:rPr>
              <a:t>УПРАВЛЕНИЕ ФЕДЕРАЛЬНОГО КАЗНАЧЕЙСТВА ПО ИРКУТСКОЙ ОБЛАСТИ</a:t>
            </a:r>
            <a:endParaRPr lang="ru-RU" sz="2200" b="1" dirty="0">
              <a:solidFill>
                <a:schemeClr val="tx1">
                  <a:lumMod val="75000"/>
                  <a:lumOff val="25000"/>
                </a:schemeClr>
              </a:solidFill>
              <a:latin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4801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49664</TotalTime>
  <Words>1358</Words>
  <Application>Microsoft Office PowerPoint</Application>
  <PresentationFormat>Произвольный</PresentationFormat>
  <Paragraphs>369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Arial</vt:lpstr>
      <vt:lpstr>Open Sans Condensed Light</vt:lpstr>
      <vt:lpstr>Century Gothic</vt:lpstr>
      <vt:lpstr>Arial Narrow</vt:lpstr>
      <vt:lpstr>Calibri</vt:lpstr>
      <vt:lpstr>Open Sans Condensed</vt:lpstr>
      <vt:lpstr>Calibri Light</vt:lpstr>
      <vt:lpstr>Wingdings</vt:lpstr>
      <vt:lpstr>DINPro-Regular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Камардина Юлия Викторовна</cp:lastModifiedBy>
  <cp:revision>1391</cp:revision>
  <cp:lastPrinted>2018-03-21T06:34:05Z</cp:lastPrinted>
  <dcterms:created xsi:type="dcterms:W3CDTF">2015-03-03T16:27:21Z</dcterms:created>
  <dcterms:modified xsi:type="dcterms:W3CDTF">2018-03-21T06:35:48Z</dcterms:modified>
</cp:coreProperties>
</file>