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</p:sldMasterIdLst>
  <p:notesMasterIdLst>
    <p:notesMasterId r:id="rId16"/>
  </p:notesMasterIdLst>
  <p:sldIdLst>
    <p:sldId id="262" r:id="rId3"/>
    <p:sldId id="312" r:id="rId4"/>
    <p:sldId id="317" r:id="rId5"/>
    <p:sldId id="313" r:id="rId6"/>
    <p:sldId id="318" r:id="rId7"/>
    <p:sldId id="302" r:id="rId8"/>
    <p:sldId id="319" r:id="rId9"/>
    <p:sldId id="321" r:id="rId10"/>
    <p:sldId id="320" r:id="rId11"/>
    <p:sldId id="308" r:id="rId12"/>
    <p:sldId id="322" r:id="rId13"/>
    <p:sldId id="323" r:id="rId14"/>
    <p:sldId id="314" r:id="rId15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FFCC"/>
    <a:srgbClr val="CCECFF"/>
    <a:srgbClr val="99CC00"/>
    <a:srgbClr val="CCFFCC"/>
    <a:srgbClr val="FF9933"/>
    <a:srgbClr val="FF9999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940" y="-10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2126" tIns="46063" rIns="92126" bIns="4606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4813" cy="496888"/>
          </a:xfrm>
          <a:prstGeom prst="rect">
            <a:avLst/>
          </a:prstGeom>
        </p:spPr>
        <p:txBody>
          <a:bodyPr vert="horz" lIns="92126" tIns="46063" rIns="92126" bIns="4606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A83334-630E-413B-909D-3C6B1BA97461}" type="datetimeFigureOut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26" tIns="46063" rIns="92126" bIns="46063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5637"/>
          </a:xfrm>
          <a:prstGeom prst="rect">
            <a:avLst/>
          </a:prstGeom>
        </p:spPr>
        <p:txBody>
          <a:bodyPr vert="horz" lIns="92126" tIns="46063" rIns="92126" bIns="46063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lIns="92126" tIns="46063" rIns="92126" bIns="4606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275" y="9428163"/>
            <a:ext cx="2944813" cy="496887"/>
          </a:xfrm>
          <a:prstGeom prst="rect">
            <a:avLst/>
          </a:prstGeom>
        </p:spPr>
        <p:txBody>
          <a:bodyPr vert="horz" lIns="92126" tIns="46063" rIns="92126" bIns="4606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090A6BB-1AD3-4834-B004-422E22C767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2561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ADA04-78EA-4B1F-B97E-27166D89AE80}" type="datetime1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70AB0-9CA1-4CEF-A129-39590D60D0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42D08-CC99-484E-80B2-FA166D8A7200}" type="datetime1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DDE59-D8D7-453B-846F-9AAED9427E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C1106-93BC-4A33-A9D0-1875F5B94091}" type="datetime1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D9270-A3EE-48C0-BE5A-BDFFEF4F6F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45833-A04C-4588-96B5-2583DF58D05B}" type="datetime1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7FCA2-443C-40CC-A866-B829842335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CD84B-D3E4-4A8F-B457-36274CFECE7B}" type="datetime1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3327D-6917-4B64-A2E7-0B469A6111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B8D0C-69EE-4E9F-9B81-0DFD9917C888}" type="datetime1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25800-DE39-4A50-B27F-63403E5B10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BD10C-2BD6-45DC-8C64-11947F8C4269}" type="datetime1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EBA35-BF72-4BB1-9CAA-9DEBB6BA2C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DD114-DB06-4567-9B2A-1D2C114C1DDD}" type="datetime1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CB5E3-4247-4F5F-A999-C240ABB4DE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3E7F7-D109-4172-B2D5-67341F1DC506}" type="datetime1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ABC79-D2EE-4CE9-AF4B-EEB685FAB9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831A7-0940-48E4-A2F6-CCDB7C67159C}" type="datetime1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9685-6B70-4A1C-8C29-F489ABBE7A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E2C4D-8D7C-4E9B-90F9-301501CCCFD6}" type="datetime1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3171F-C10F-4CAD-AE81-2B6D774ED0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ED6B9210-0582-4319-B201-8930923FBFFA}" type="datetime1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8B745D02-3466-4808-8683-50814C76B3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EEF2C7F-DFF3-4C2B-A0A6-1BFF89144440}" type="datetime1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5F18771-4982-4851-84A0-50D495AF3E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8339289-CF91-41EB-9404-A5C0B1DA46F5}" type="datetime1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ED7EB7A9-FEFE-4B25-9BC9-5ADC79269B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F9A57086-6758-464B-92B8-EAF39C91265C}" type="datetime1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4AFACEDF-E0B0-45FC-9C02-2BBC4E124C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58A4BF8-C883-4D79-86C4-48CBC4D122E3}" type="datetime1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C0AF753B-3C5B-4601-B573-5D8ADD100B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FB82F192-A746-409C-883A-6897DB4E0196}" type="datetime1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DCCE16F9-A2EC-4F64-8C14-4D3AD75FB2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F123BED-F7BD-4B72-9BCF-C705B0F6FD23}" type="datetime1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706F389-995A-46CE-955A-5A6AA657C6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A133CBAB-7BF9-429D-80FF-C2DEC2BFA34D}" type="datetime1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3EAB243C-3AE7-4E9C-82A6-D49B0E4989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46680CC-DA1A-4C93-AFD1-9B7CE4A05AEE}" type="datetime1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AD9362FC-D94D-489F-A682-1F2015D040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D3A76952-A284-4395-8103-D46D0F7F59B8}" type="datetime1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40966C6-6211-41F0-98D8-D767291DBD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F8D1DA3-825B-4A90-8C61-BB856B91FCDD}" type="datetime1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3D8EE83-AC98-4313-9C93-F3E15884CF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3" r:id="rId2"/>
    <p:sldLayoutId id="2147483692" r:id="rId3"/>
    <p:sldLayoutId id="2147483691" r:id="rId4"/>
    <p:sldLayoutId id="2147483690" r:id="rId5"/>
    <p:sldLayoutId id="2147483689" r:id="rId6"/>
    <p:sldLayoutId id="2147483688" r:id="rId7"/>
    <p:sldLayoutId id="2147483687" r:id="rId8"/>
    <p:sldLayoutId id="2147483686" r:id="rId9"/>
    <p:sldLayoutId id="2147483685" r:id="rId10"/>
    <p:sldLayoutId id="2147483684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6A1B3C35-B2A2-4459-8D15-A569F4274264}" type="datetime1">
              <a:rPr lang="ru-RU"/>
              <a:pPr>
                <a:defRPr/>
              </a:pPr>
              <a:t>25.09.2015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D07EFD67-2089-489E-8A00-3572FCC80A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8229600" cy="3600450"/>
          </a:xfrm>
        </p:spPr>
        <p:txBody>
          <a:bodyPr/>
          <a:lstStyle/>
          <a:p>
            <a:pPr algn="ctr" eaLnBrk="1" hangingPunct="1">
              <a:lnSpc>
                <a:spcPct val="150000"/>
              </a:lnSpc>
              <a:buFont typeface="Arial" charset="0"/>
              <a:buNone/>
            </a:pPr>
            <a:endParaRPr lang="ru-RU" sz="2400" b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150000"/>
              </a:lnSpc>
              <a:buFont typeface="Arial" charset="0"/>
              <a:buNone/>
            </a:pPr>
            <a:r>
              <a:rPr lang="ru-RU" sz="24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ПОДХОДАХ К КАЗНАЧЕЙСКОМУ МОНИТОРИНГУ ИСПОЛНЕНИЯ ГОСУДАРСТВЕННЫХ КОНТРАКТОВ</a:t>
            </a:r>
          </a:p>
          <a:p>
            <a:pPr algn="ctr" eaLnBrk="1" hangingPunct="1">
              <a:buFont typeface="Arial" charset="0"/>
              <a:buNone/>
            </a:pPr>
            <a:endParaRPr lang="ru-RU" sz="2400" b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400" b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352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532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Содержимое 2"/>
          <p:cNvSpPr txBox="1">
            <a:spLocks/>
          </p:cNvSpPr>
          <p:nvPr/>
        </p:nvSpPr>
        <p:spPr bwMode="auto">
          <a:xfrm>
            <a:off x="4611688" y="4941888"/>
            <a:ext cx="43561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9388" indent="-342900" algn="r">
              <a:buFont typeface="Arial" charset="0"/>
              <a:buNone/>
            </a:pPr>
            <a:r>
              <a:rPr 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Руководитель  Управления Федерального казначейства по Брянской области</a:t>
            </a:r>
          </a:p>
          <a:p>
            <a:pPr marL="179388" indent="-342900" algn="r">
              <a:buFont typeface="Arial" charset="0"/>
              <a:buNone/>
            </a:pPr>
            <a:r>
              <a:rPr 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О.К. Астахова</a:t>
            </a:r>
          </a:p>
          <a:p>
            <a:pPr marL="179388" indent="-342900" algn="r">
              <a:buFont typeface="Arial" charset="0"/>
              <a:buNone/>
            </a:pPr>
            <a:endParaRPr lang="ru-RU" sz="16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9388" indent="-342900" algn="ctr">
              <a:spcBef>
                <a:spcPct val="20000"/>
              </a:spcBef>
              <a:buFont typeface="Arial" charset="0"/>
              <a:buNone/>
            </a:pPr>
            <a:endParaRPr lang="ru-RU" sz="16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35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532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2"/>
          <p:cNvSpPr>
            <a:spLocks noChangeArrowheads="1"/>
          </p:cNvSpPr>
          <p:nvPr/>
        </p:nvSpPr>
        <p:spPr bwMode="auto">
          <a:xfrm>
            <a:off x="0" y="0"/>
            <a:ext cx="5476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23850" algn="just"/>
            <a:r>
              <a:rPr lang="ru-RU" sz="1100">
                <a:latin typeface="Times New Roman" pitchFamily="18" charset="0"/>
                <a:cs typeface="Times New Roman" pitchFamily="18" charset="0"/>
              </a:rPr>
              <a:t>.</a:t>
            </a:r>
            <a:endParaRPr lang="ru-RU"/>
          </a:p>
        </p:txBody>
      </p:sp>
      <p:sp>
        <p:nvSpPr>
          <p:cNvPr id="26628" name="Прямоугольник 1"/>
          <p:cNvSpPr>
            <a:spLocks noChangeArrowheads="1"/>
          </p:cNvSpPr>
          <p:nvPr/>
        </p:nvSpPr>
        <p:spPr bwMode="auto">
          <a:xfrm>
            <a:off x="827088" y="1228725"/>
            <a:ext cx="741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ü"/>
              <a:tabLst>
                <a:tab pos="809625" algn="l"/>
              </a:tabLst>
            </a:pPr>
            <a:endParaRPr lang="ru-RU" sz="1400" b="1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D3C9A3A-9764-43D0-9869-947DEA7F9AB3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6630" name="Group 4"/>
          <p:cNvGrpSpPr>
            <a:grpSpLocks/>
          </p:cNvGrpSpPr>
          <p:nvPr/>
        </p:nvGrpSpPr>
        <p:grpSpPr bwMode="auto">
          <a:xfrm>
            <a:off x="323850" y="1125538"/>
            <a:ext cx="2016125" cy="1727200"/>
            <a:chOff x="340" y="1253"/>
            <a:chExt cx="1587" cy="1225"/>
          </a:xfrm>
        </p:grpSpPr>
        <p:pic>
          <p:nvPicPr>
            <p:cNvPr id="26633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76" y="1344"/>
              <a:ext cx="1089" cy="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34" name="Text Box 6"/>
            <p:cNvSpPr txBox="1">
              <a:spLocks noChangeArrowheads="1"/>
            </p:cNvSpPr>
            <p:nvPr/>
          </p:nvSpPr>
          <p:spPr bwMode="auto">
            <a:xfrm>
              <a:off x="340" y="2064"/>
              <a:ext cx="1270" cy="324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200" b="1">
                  <a:latin typeface="Bookman Old Style" pitchFamily="18" charset="0"/>
                </a:rPr>
                <a:t>Нормативный документ</a:t>
              </a:r>
            </a:p>
          </p:txBody>
        </p:sp>
        <p:sp>
          <p:nvSpPr>
            <p:cNvPr id="26635" name="AutoShape 7"/>
            <p:cNvSpPr>
              <a:spLocks noChangeArrowheads="1"/>
            </p:cNvSpPr>
            <p:nvPr/>
          </p:nvSpPr>
          <p:spPr bwMode="auto">
            <a:xfrm>
              <a:off x="340" y="1253"/>
              <a:ext cx="1587" cy="1225"/>
            </a:xfrm>
            <a:prstGeom prst="rightArrowCallout">
              <a:avLst>
                <a:gd name="adj1" fmla="val 27343"/>
                <a:gd name="adj2" fmla="val 22736"/>
                <a:gd name="adj3" fmla="val 21958"/>
                <a:gd name="adj4" fmla="val 76852"/>
              </a:avLst>
            </a:prstGeom>
            <a:noFill/>
            <a:ln w="38100" algn="ctr">
              <a:solidFill>
                <a:srgbClr val="003E54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ctr"/>
              <a:endParaRPr lang="ru-RU"/>
            </a:p>
          </p:txBody>
        </p:sp>
      </p:grpSp>
      <p:sp>
        <p:nvSpPr>
          <p:cNvPr id="26631" name="Содержимое 2"/>
          <p:cNvSpPr>
            <a:spLocks/>
          </p:cNvSpPr>
          <p:nvPr/>
        </p:nvSpPr>
        <p:spPr bwMode="auto">
          <a:xfrm>
            <a:off x="2555875" y="981075"/>
            <a:ext cx="6142038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БЮДЖЕТНЫЙ КОДЕКС </a:t>
            </a:r>
          </a:p>
          <a:p>
            <a:pPr marL="342900" indent="-342900" algn="ctr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РОССИЙСКОЙ ФЕДЕРАЦИИ</a:t>
            </a:r>
            <a:r>
              <a:rPr 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342900" indent="-342900" algn="ctr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 31.07.1998 </a:t>
            </a:r>
            <a:r>
              <a:rPr lang="en-US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N145-</a:t>
            </a:r>
            <a:r>
              <a:rPr lang="ru-RU" sz="2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ФЗ (ред. от 13.07.2015)</a:t>
            </a:r>
            <a:r>
              <a:rPr lang="ru-RU" sz="3200" b="1" i="1">
                <a:latin typeface="Calibri" pitchFamily="34" charset="0"/>
              </a:rPr>
              <a:t/>
            </a:r>
            <a:br>
              <a:rPr lang="ru-RU" sz="3200" b="1" i="1">
                <a:latin typeface="Calibri" pitchFamily="34" charset="0"/>
              </a:rPr>
            </a:br>
            <a:endParaRPr lang="ru-RU" b="1" u="sng">
              <a:solidFill>
                <a:srgbClr val="002A7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2" name="Содержимое 2"/>
          <p:cNvSpPr>
            <a:spLocks/>
          </p:cNvSpPr>
          <p:nvPr/>
        </p:nvSpPr>
        <p:spPr bwMode="auto">
          <a:xfrm>
            <a:off x="323850" y="2924175"/>
            <a:ext cx="8589963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ru-RU" b="1" i="1" u="sng"/>
              <a:t>Статья 157. Бюджетные полномочия органов государственного (муниципального) финансового контроля</a:t>
            </a:r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ru-RU" b="1" i="1" u="sng"/>
              <a:t>Статья 265. Виды государственного (муниципального) финансового контроля</a:t>
            </a:r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ru-RU" b="1" i="1" u="sng"/>
              <a:t>Статья 269.1. Полномочия Федерального казначейства (финансовых органов субъектов Российской Федерации или муниципальных образований) по осуществлению внутреннего государственного (муниципального) финансового контроля</a:t>
            </a:r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endParaRPr lang="ru-RU" i="1" u="sng"/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endParaRPr lang="ru-RU" i="1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35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532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0" y="0"/>
            <a:ext cx="5476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23850" algn="just"/>
            <a:r>
              <a:rPr lang="ru-RU" sz="1100">
                <a:latin typeface="Times New Roman" pitchFamily="18" charset="0"/>
                <a:cs typeface="Times New Roman" pitchFamily="18" charset="0"/>
              </a:rPr>
              <a:t>.</a:t>
            </a:r>
            <a:endParaRPr lang="ru-RU"/>
          </a:p>
        </p:txBody>
      </p:sp>
      <p:sp>
        <p:nvSpPr>
          <p:cNvPr id="27652" name="Прямоугольник 1"/>
          <p:cNvSpPr>
            <a:spLocks noChangeArrowheads="1"/>
          </p:cNvSpPr>
          <p:nvPr/>
        </p:nvSpPr>
        <p:spPr bwMode="auto">
          <a:xfrm>
            <a:off x="827088" y="1228725"/>
            <a:ext cx="741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ü"/>
              <a:tabLst>
                <a:tab pos="809625" algn="l"/>
              </a:tabLst>
            </a:pPr>
            <a:endParaRPr lang="ru-RU" sz="1400" b="1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DB01EB6-89BB-442E-92AB-B05D39B6E277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7654" name="Group 4"/>
          <p:cNvGrpSpPr>
            <a:grpSpLocks/>
          </p:cNvGrpSpPr>
          <p:nvPr/>
        </p:nvGrpSpPr>
        <p:grpSpPr bwMode="auto">
          <a:xfrm>
            <a:off x="323850" y="1125538"/>
            <a:ext cx="2016125" cy="1655762"/>
            <a:chOff x="340" y="1253"/>
            <a:chExt cx="1587" cy="1225"/>
          </a:xfrm>
        </p:grpSpPr>
        <p:pic>
          <p:nvPicPr>
            <p:cNvPr id="27663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76" y="1344"/>
              <a:ext cx="1089" cy="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64" name="Text Box 6"/>
            <p:cNvSpPr txBox="1">
              <a:spLocks noChangeArrowheads="1"/>
            </p:cNvSpPr>
            <p:nvPr/>
          </p:nvSpPr>
          <p:spPr bwMode="auto">
            <a:xfrm>
              <a:off x="340" y="2065"/>
              <a:ext cx="1270" cy="338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200" b="1">
                  <a:latin typeface="Bookman Old Style" pitchFamily="18" charset="0"/>
                </a:rPr>
                <a:t>Нормативный документ</a:t>
              </a:r>
            </a:p>
          </p:txBody>
        </p:sp>
        <p:sp>
          <p:nvSpPr>
            <p:cNvPr id="27665" name="AutoShape 7"/>
            <p:cNvSpPr>
              <a:spLocks noChangeArrowheads="1"/>
            </p:cNvSpPr>
            <p:nvPr/>
          </p:nvSpPr>
          <p:spPr bwMode="auto">
            <a:xfrm>
              <a:off x="340" y="1253"/>
              <a:ext cx="1587" cy="1225"/>
            </a:xfrm>
            <a:prstGeom prst="rightArrowCallout">
              <a:avLst>
                <a:gd name="adj1" fmla="val 27343"/>
                <a:gd name="adj2" fmla="val 22736"/>
                <a:gd name="adj3" fmla="val 21958"/>
                <a:gd name="adj4" fmla="val 76852"/>
              </a:avLst>
            </a:prstGeom>
            <a:noFill/>
            <a:ln w="38100" algn="ctr">
              <a:solidFill>
                <a:srgbClr val="003E54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ctr"/>
              <a:endParaRPr lang="ru-RU"/>
            </a:p>
          </p:txBody>
        </p:sp>
      </p:grpSp>
      <p:sp>
        <p:nvSpPr>
          <p:cNvPr id="27655" name="Содержимое 2"/>
          <p:cNvSpPr>
            <a:spLocks/>
          </p:cNvSpPr>
          <p:nvPr/>
        </p:nvSpPr>
        <p:spPr bwMode="auto">
          <a:xfrm>
            <a:off x="2555875" y="981075"/>
            <a:ext cx="6142038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ru-RU" sz="2000" b="1">
                <a:solidFill>
                  <a:srgbClr val="002060"/>
                </a:solidFill>
              </a:rPr>
              <a:t>Федеральный закон от 05.04.2013 </a:t>
            </a:r>
            <a:r>
              <a:rPr lang="en-US" sz="2000" b="1">
                <a:solidFill>
                  <a:srgbClr val="002060"/>
                </a:solidFill>
              </a:rPr>
              <a:t>N </a:t>
            </a:r>
            <a:r>
              <a:rPr lang="ru-RU" sz="2000" b="1">
                <a:solidFill>
                  <a:srgbClr val="002060"/>
                </a:solidFill>
              </a:rPr>
              <a:t>44-ФЗ  </a:t>
            </a:r>
          </a:p>
          <a:p>
            <a:pPr marL="342900" indent="-342900" algn="ctr"/>
            <a:r>
              <a:rPr lang="ru-RU" sz="2000" b="1">
                <a:solidFill>
                  <a:srgbClr val="002060"/>
                </a:solidFill>
              </a:rPr>
              <a:t>(ред. от 13.07.2015)  «О контрактной системе в сфере закупок товаров, работ, услуг для обеспечения государственных и муниципальных нужд»</a:t>
            </a:r>
            <a:endParaRPr lang="ru-RU" sz="2000" b="1" u="sng">
              <a:solidFill>
                <a:srgbClr val="002A7E"/>
              </a:solidFill>
            </a:endParaRPr>
          </a:p>
          <a:p>
            <a:pPr marL="342900" indent="-342900" algn="ctr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endParaRPr lang="ru-RU" sz="2000" b="1" u="sng">
              <a:solidFill>
                <a:srgbClr val="002A7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6" name="Содержимое 2"/>
          <p:cNvSpPr>
            <a:spLocks/>
          </p:cNvSpPr>
          <p:nvPr/>
        </p:nvSpPr>
        <p:spPr bwMode="auto">
          <a:xfrm>
            <a:off x="250825" y="2852738"/>
            <a:ext cx="86629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ru-RU" b="1" i="1" u="sng"/>
              <a:t>Статья 99. Контроль в сфере закупок</a:t>
            </a:r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endParaRPr lang="ru-RU" b="1" i="1" u="sng"/>
          </a:p>
        </p:txBody>
      </p:sp>
      <p:grpSp>
        <p:nvGrpSpPr>
          <p:cNvPr id="27657" name="Group 4"/>
          <p:cNvGrpSpPr>
            <a:grpSpLocks/>
          </p:cNvGrpSpPr>
          <p:nvPr/>
        </p:nvGrpSpPr>
        <p:grpSpPr bwMode="auto">
          <a:xfrm>
            <a:off x="323850" y="3933825"/>
            <a:ext cx="2160588" cy="1655763"/>
            <a:chOff x="340" y="1253"/>
            <a:chExt cx="1587" cy="1225"/>
          </a:xfrm>
        </p:grpSpPr>
        <p:pic>
          <p:nvPicPr>
            <p:cNvPr id="27660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76" y="1344"/>
              <a:ext cx="1089" cy="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61" name="Text Box 6"/>
            <p:cNvSpPr txBox="1">
              <a:spLocks noChangeArrowheads="1"/>
            </p:cNvSpPr>
            <p:nvPr/>
          </p:nvSpPr>
          <p:spPr bwMode="auto">
            <a:xfrm>
              <a:off x="340" y="2065"/>
              <a:ext cx="1270" cy="338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200" b="1">
                  <a:latin typeface="Bookman Old Style" pitchFamily="18" charset="0"/>
                </a:rPr>
                <a:t>Нормативный документ</a:t>
              </a:r>
            </a:p>
          </p:txBody>
        </p:sp>
        <p:sp>
          <p:nvSpPr>
            <p:cNvPr id="27662" name="AutoShape 7"/>
            <p:cNvSpPr>
              <a:spLocks noChangeArrowheads="1"/>
            </p:cNvSpPr>
            <p:nvPr/>
          </p:nvSpPr>
          <p:spPr bwMode="auto">
            <a:xfrm>
              <a:off x="340" y="1253"/>
              <a:ext cx="1587" cy="1225"/>
            </a:xfrm>
            <a:prstGeom prst="rightArrowCallout">
              <a:avLst>
                <a:gd name="adj1" fmla="val 27343"/>
                <a:gd name="adj2" fmla="val 22736"/>
                <a:gd name="adj3" fmla="val 21958"/>
                <a:gd name="adj4" fmla="val 76852"/>
              </a:avLst>
            </a:prstGeom>
            <a:noFill/>
            <a:ln w="38100" algn="ctr">
              <a:solidFill>
                <a:srgbClr val="003E54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ctr"/>
              <a:endParaRPr lang="ru-RU"/>
            </a:p>
          </p:txBody>
        </p:sp>
      </p:grpSp>
      <p:sp>
        <p:nvSpPr>
          <p:cNvPr id="27658" name="Содержимое 2"/>
          <p:cNvSpPr>
            <a:spLocks/>
          </p:cNvSpPr>
          <p:nvPr/>
        </p:nvSpPr>
        <p:spPr bwMode="auto">
          <a:xfrm>
            <a:off x="2555875" y="3644900"/>
            <a:ext cx="6142038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2400" b="1">
                <a:solidFill>
                  <a:srgbClr val="002060"/>
                </a:solidFill>
                <a:cs typeface="Times New Roman" pitchFamily="18" charset="0"/>
              </a:rPr>
              <a:t>Федеральный закон от 01.12.2014 </a:t>
            </a:r>
          </a:p>
          <a:p>
            <a:pPr marL="342900" indent="-342900" algn="ctr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400" b="1">
                <a:solidFill>
                  <a:srgbClr val="002060"/>
                </a:solidFill>
                <a:cs typeface="Times New Roman" pitchFamily="18" charset="0"/>
              </a:rPr>
              <a:t>N</a:t>
            </a:r>
            <a:r>
              <a:rPr lang="ru-RU" sz="2400" b="1">
                <a:solidFill>
                  <a:srgbClr val="002060"/>
                </a:solidFill>
                <a:cs typeface="Times New Roman" pitchFamily="18" charset="0"/>
              </a:rPr>
              <a:t> 384-ФЗ «О федеральном бюджете </a:t>
            </a:r>
          </a:p>
          <a:p>
            <a:pPr marL="342900" indent="-342900" algn="ctr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2400" b="1">
                <a:solidFill>
                  <a:srgbClr val="002060"/>
                </a:solidFill>
                <a:cs typeface="Times New Roman" pitchFamily="18" charset="0"/>
              </a:rPr>
              <a:t>на 2015 год и на плановый период </a:t>
            </a:r>
          </a:p>
          <a:p>
            <a:pPr marL="342900" indent="-342900" algn="ctr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2400" b="1">
                <a:solidFill>
                  <a:srgbClr val="002060"/>
                </a:solidFill>
                <a:cs typeface="Times New Roman" pitchFamily="18" charset="0"/>
              </a:rPr>
              <a:t>2016 и 2017 годов»</a:t>
            </a:r>
            <a:endParaRPr lang="ru-RU" sz="2400" b="1" u="sng">
              <a:solidFill>
                <a:srgbClr val="002A7E"/>
              </a:solidFill>
              <a:cs typeface="Times New Roman" pitchFamily="18" charset="0"/>
            </a:endParaRPr>
          </a:p>
        </p:txBody>
      </p:sp>
      <p:sp>
        <p:nvSpPr>
          <p:cNvPr id="27659" name="Содержимое 2"/>
          <p:cNvSpPr>
            <a:spLocks/>
          </p:cNvSpPr>
          <p:nvPr/>
        </p:nvSpPr>
        <p:spPr bwMode="auto">
          <a:xfrm>
            <a:off x="466725" y="5805488"/>
            <a:ext cx="8662988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ru-RU" b="1" i="1" u="sng"/>
              <a:t>Статья 5 часть 2</a:t>
            </a:r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endParaRPr lang="ru-RU" b="1" i="1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352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532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Содержимое 2"/>
          <p:cNvSpPr>
            <a:spLocks/>
          </p:cNvSpPr>
          <p:nvPr/>
        </p:nvSpPr>
        <p:spPr bwMode="auto">
          <a:xfrm>
            <a:off x="468313" y="-171450"/>
            <a:ext cx="8229600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АНАЛИТИЧЕСКИЕ ВЫВОДЫ</a:t>
            </a: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algn="ctr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МОНИТОРИНГЕ ДОГОВОРОВ</a:t>
            </a: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algn="ctr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(ЗА </a:t>
            </a:r>
            <a:r>
              <a:rPr lang="en-US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КВАРТАЛ 2014)</a:t>
            </a: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ru-RU" sz="20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endParaRPr lang="ru-RU" sz="20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5288" y="1557338"/>
            <a:ext cx="8208962" cy="10080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spcBef>
                <a:spcPts val="763"/>
              </a:spcBef>
              <a:defRPr/>
            </a:pPr>
            <a:r>
              <a:rPr lang="ru-RU">
                <a:solidFill>
                  <a:srgbClr val="000000"/>
                </a:solidFill>
                <a:cs typeface="Arial" charset="0"/>
              </a:rPr>
              <a:t> </a:t>
            </a:r>
            <a:r>
              <a:rPr lang="ru-RU" sz="2800" b="1">
                <a:solidFill>
                  <a:srgbClr val="C00000"/>
                </a:solidFill>
                <a:latin typeface="Bookman Old Style" pitchFamily="18" charset="0"/>
                <a:cs typeface="Arial" charset="0"/>
              </a:rPr>
              <a:t>ОСНОВНЫЕ  РИСКИ</a:t>
            </a:r>
            <a:endParaRPr lang="ru-RU" sz="280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28677" name="Рисунок 81" descr="search_b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" y="1484313"/>
            <a:ext cx="881062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Скругленный прямоугольник 22"/>
          <p:cNvSpPr/>
          <p:nvPr/>
        </p:nvSpPr>
        <p:spPr>
          <a:xfrm>
            <a:off x="337568" y="3464075"/>
            <a:ext cx="3864686" cy="261238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2400" b="1">
                <a:solidFill>
                  <a:srgbClr val="002A7E"/>
                </a:solidFill>
                <a:latin typeface="Times New Roman" pitchFamily="18" charset="0"/>
                <a:cs typeface="Times New Roman" pitchFamily="18" charset="0"/>
              </a:rPr>
              <a:t>ПРИ СОСТАВЛЕНИИ</a:t>
            </a:r>
          </a:p>
          <a:p>
            <a:pPr algn="ctr" eaLnBrk="0" hangingPunct="0">
              <a:defRPr/>
            </a:pPr>
            <a:r>
              <a:rPr lang="ru-RU" sz="2400" b="1">
                <a:solidFill>
                  <a:srgbClr val="002A7E"/>
                </a:solidFill>
                <a:latin typeface="Times New Roman" pitchFamily="18" charset="0"/>
                <a:cs typeface="Times New Roman" pitchFamily="18" charset="0"/>
              </a:rPr>
              <a:t>КОНТРАКТОВ</a:t>
            </a:r>
          </a:p>
        </p:txBody>
      </p:sp>
      <p:sp>
        <p:nvSpPr>
          <p:cNvPr id="2" name="Скругленный прямоугольник 22"/>
          <p:cNvSpPr/>
          <p:nvPr/>
        </p:nvSpPr>
        <p:spPr>
          <a:xfrm>
            <a:off x="4731478" y="3464075"/>
            <a:ext cx="3922481" cy="261238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2400" b="1">
                <a:solidFill>
                  <a:srgbClr val="002A7E"/>
                </a:solidFill>
                <a:latin typeface="Times New Roman" pitchFamily="18" charset="0"/>
                <a:cs typeface="Times New Roman" pitchFamily="18" charset="0"/>
              </a:rPr>
              <a:t>ПРИ ПРОВЕДЕНИИ РАСХОДНЫХ ОПЕРАЦИЙ</a:t>
            </a:r>
          </a:p>
        </p:txBody>
      </p:sp>
      <p:sp>
        <p:nvSpPr>
          <p:cNvPr id="6" name="Стрелка вправо 5"/>
          <p:cNvSpPr>
            <a:spLocks noChangeArrowheads="1"/>
          </p:cNvSpPr>
          <p:nvPr/>
        </p:nvSpPr>
        <p:spPr bwMode="auto">
          <a:xfrm rot="5400000">
            <a:off x="6299994" y="2132807"/>
            <a:ext cx="720725" cy="1728787"/>
          </a:xfrm>
          <a:prstGeom prst="rightArrow">
            <a:avLst>
              <a:gd name="adj1" fmla="val 50000"/>
              <a:gd name="adj2" fmla="val 61023"/>
            </a:avLst>
          </a:prstGeom>
          <a:noFill/>
          <a:ln w="9525" algn="ctr">
            <a:solidFill>
              <a:srgbClr val="E40056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ru-RU">
              <a:solidFill>
                <a:schemeClr val="dk1"/>
              </a:solidFill>
              <a:latin typeface="+mn-lt"/>
              <a:cs typeface="+mn-cs"/>
            </a:endParaRPr>
          </a:p>
        </p:txBody>
      </p:sp>
      <p:sp>
        <p:nvSpPr>
          <p:cNvPr id="4" name="Стрелка вправо 5"/>
          <p:cNvSpPr>
            <a:spLocks noChangeArrowheads="1"/>
          </p:cNvSpPr>
          <p:nvPr/>
        </p:nvSpPr>
        <p:spPr bwMode="auto">
          <a:xfrm rot="5400000">
            <a:off x="1907381" y="2132807"/>
            <a:ext cx="720725" cy="1728788"/>
          </a:xfrm>
          <a:prstGeom prst="rightArrow">
            <a:avLst>
              <a:gd name="adj1" fmla="val 50000"/>
              <a:gd name="adj2" fmla="val 61023"/>
            </a:avLst>
          </a:prstGeom>
          <a:noFill/>
          <a:ln w="9525" algn="ctr">
            <a:solidFill>
              <a:srgbClr val="E40056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ru-RU">
              <a:solidFill>
                <a:schemeClr val="dk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35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532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extBox 12"/>
          <p:cNvSpPr txBox="1">
            <a:spLocks noChangeArrowheads="1"/>
          </p:cNvSpPr>
          <p:nvPr/>
        </p:nvSpPr>
        <p:spPr bwMode="auto">
          <a:xfrm>
            <a:off x="971550" y="188913"/>
            <a:ext cx="7143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sym typeface="Lucida Grande"/>
              </a:rPr>
              <a:t>Риски при постановке на учет бюджетного обязательства, вытекающего из государственного контракта</a:t>
            </a:r>
          </a:p>
        </p:txBody>
      </p:sp>
      <p:sp>
        <p:nvSpPr>
          <p:cNvPr id="29700" name="Rectangle 2"/>
          <p:cNvSpPr>
            <a:spLocks noChangeArrowheads="1"/>
          </p:cNvSpPr>
          <p:nvPr/>
        </p:nvSpPr>
        <p:spPr bwMode="auto">
          <a:xfrm>
            <a:off x="0" y="0"/>
            <a:ext cx="5476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23850" algn="just"/>
            <a:r>
              <a:rPr lang="ru-RU" sz="1100">
                <a:latin typeface="Times New Roman" pitchFamily="18" charset="0"/>
                <a:cs typeface="Times New Roman" pitchFamily="18" charset="0"/>
              </a:rPr>
              <a:t>.</a:t>
            </a:r>
            <a:endParaRPr lang="ru-RU"/>
          </a:p>
        </p:txBody>
      </p:sp>
      <p:sp>
        <p:nvSpPr>
          <p:cNvPr id="29701" name="Прямоугольник 1"/>
          <p:cNvSpPr>
            <a:spLocks noChangeArrowheads="1"/>
          </p:cNvSpPr>
          <p:nvPr/>
        </p:nvSpPr>
        <p:spPr bwMode="auto">
          <a:xfrm>
            <a:off x="827088" y="1228725"/>
            <a:ext cx="741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ü"/>
              <a:tabLst>
                <a:tab pos="809625" algn="l"/>
              </a:tabLst>
            </a:pPr>
            <a:endParaRPr lang="ru-RU" sz="1400" b="1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5578B20-63E1-4DF4-B322-93EE950BF523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aphicFrame>
        <p:nvGraphicFramePr>
          <p:cNvPr id="42006" name="Group 22"/>
          <p:cNvGraphicFramePr>
            <a:graphicFrameLocks noGrp="1"/>
          </p:cNvGraphicFramePr>
          <p:nvPr/>
        </p:nvGraphicFramePr>
        <p:xfrm>
          <a:off x="0" y="981075"/>
          <a:ext cx="9144000" cy="5543551"/>
        </p:xfrm>
        <a:graphic>
          <a:graphicData uri="http://schemas.openxmlformats.org/drawingml/2006/table">
            <a:tbl>
              <a:tblPr/>
              <a:tblGrid>
                <a:gridCol w="1830388"/>
                <a:gridCol w="4144962"/>
                <a:gridCol w="3168650"/>
              </a:tblGrid>
              <a:tr h="798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Риски при заключении  и постановке на учет контракта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8EFCC0"/>
                        </a:gs>
                        <a:gs pos="100000">
                          <a:srgbClr val="FBE5FA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Меры предупреждения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8EFCC0"/>
                        </a:gs>
                        <a:gs pos="100000">
                          <a:srgbClr val="FBE5FA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Примечание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8EFCC0"/>
                        </a:gs>
                        <a:gs pos="100000">
                          <a:srgbClr val="FBE5FA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</a:tr>
              <a:tr h="4745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Завышение расценок и цен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99"/>
                        </a:gs>
                        <a:gs pos="100000">
                          <a:srgbClr val="CCFFCC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Дать Управлению совершенствования функциональной деятельности Федерального казначейства полномочия по контролю за ценами и расценками.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В автоматизированном режиме иметь возможность сотрудникам органов казначейства создать отчет о средних ценах сложившихся на тот или иной товар или услугу и определить максимальное отклонение в сторону повышения от средней цены.  Для этих целей использовать информацию, предоставленную Федеральной службой статистики.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Отделу расходов Управлений осуществлять контроль цен и расценок при постановке на учет контракта. Предусмотреть возможность отклонения цены контракта от средних цен, сложившихся  регионе. Например: не более 15%.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При выявлении завышения сообщать в  службу финансово- бюджетного надзора.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99"/>
                        </a:gs>
                        <a:gs pos="100000">
                          <a:srgbClr val="CCFFCC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Вести изменения в действующее бюджетное законодательство (Бюджетный кодекс РФ, Приказ Федерального казначейства от 25.02.2015 №29, Приказ Минфина России от 19.09.2008 №98н, Соглашение ФК и ФСФБН от 27.12.2006 г.), Федеральный закон от 05.04.2013 №44-ФЗ.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Предусмотреть ответственность должностных лиц, закрепив эти нормы в КОАП  РФ.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Разработать (доработать) соответствующее программное обеспечение.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99"/>
                        </a:gs>
                        <a:gs pos="100000">
                          <a:srgbClr val="CCFFCC"/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35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381750"/>
            <a:ext cx="9144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TextBox 12"/>
          <p:cNvSpPr txBox="1">
            <a:spLocks noChangeArrowheads="1"/>
          </p:cNvSpPr>
          <p:nvPr/>
        </p:nvSpPr>
        <p:spPr bwMode="auto">
          <a:xfrm>
            <a:off x="971550" y="188913"/>
            <a:ext cx="7143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Times New Roman" pitchFamily="18" charset="0"/>
                <a:sym typeface="Lucida Grande"/>
              </a:rPr>
              <a:t>Риски при постановке на учет бюджетного обязательства, вытекающего из государственного контракта</a:t>
            </a:r>
            <a:endParaRPr lang="ru-RU" sz="1400" b="1">
              <a:solidFill>
                <a:srgbClr val="002060"/>
              </a:solidFill>
              <a:latin typeface="Times New Roman" pitchFamily="18" charset="0"/>
              <a:sym typeface="Lucida Grande"/>
            </a:endParaRPr>
          </a:p>
        </p:txBody>
      </p:sp>
      <p:sp>
        <p:nvSpPr>
          <p:cNvPr id="30724" name="Rectangle 2"/>
          <p:cNvSpPr>
            <a:spLocks noChangeArrowheads="1"/>
          </p:cNvSpPr>
          <p:nvPr/>
        </p:nvSpPr>
        <p:spPr bwMode="auto">
          <a:xfrm>
            <a:off x="0" y="0"/>
            <a:ext cx="5476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23850" algn="just"/>
            <a:r>
              <a:rPr lang="ru-RU" sz="1100">
                <a:latin typeface="Times New Roman" pitchFamily="18" charset="0"/>
                <a:cs typeface="Times New Roman" pitchFamily="18" charset="0"/>
              </a:rPr>
              <a:t>.</a:t>
            </a:r>
            <a:endParaRPr lang="ru-RU"/>
          </a:p>
        </p:txBody>
      </p:sp>
      <p:sp>
        <p:nvSpPr>
          <p:cNvPr id="30725" name="Прямоугольник 1"/>
          <p:cNvSpPr>
            <a:spLocks noChangeArrowheads="1"/>
          </p:cNvSpPr>
          <p:nvPr/>
        </p:nvSpPr>
        <p:spPr bwMode="auto">
          <a:xfrm>
            <a:off x="827088" y="1228725"/>
            <a:ext cx="741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ü"/>
              <a:tabLst>
                <a:tab pos="809625" algn="l"/>
              </a:tabLst>
            </a:pPr>
            <a:endParaRPr lang="ru-RU" sz="1400" b="1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BF3C96-EB61-4A2D-AD7F-4D72AF5E3EB5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graphicFrame>
        <p:nvGraphicFramePr>
          <p:cNvPr id="30752" name="Group 32"/>
          <p:cNvGraphicFramePr>
            <a:graphicFrameLocks noGrp="1"/>
          </p:cNvGraphicFramePr>
          <p:nvPr/>
        </p:nvGraphicFramePr>
        <p:xfrm>
          <a:off x="0" y="1844675"/>
          <a:ext cx="9180513" cy="4600575"/>
        </p:xfrm>
        <a:graphic>
          <a:graphicData uri="http://schemas.openxmlformats.org/drawingml/2006/table">
            <a:tbl>
              <a:tblPr/>
              <a:tblGrid>
                <a:gridCol w="1835150"/>
                <a:gridCol w="4105275"/>
                <a:gridCol w="3240088"/>
              </a:tblGrid>
              <a:tr h="2314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Завышение объемов  поставок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99"/>
                        </a:gs>
                        <a:gs pos="100000">
                          <a:srgbClr val="CCFFCC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1438" algn="l"/>
                        </a:tabLst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14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Сообщить в службу финансово- бюджетного надзора, путем направления уведомления.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14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Аналогичное уведомление адресовать учреждению и его вышестоящей организации.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1438" algn="l"/>
                        </a:tabLst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14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Разработать порядок взаимодействия (в том числе информационного) между органами  Федерального Казначейства и  службой ФБН,  а также с главными распорядителями или учредителями.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99"/>
                        </a:gs>
                        <a:gs pos="100000">
                          <a:srgbClr val="CCFFCC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Внести изменения в действующее бюджетное законодательство (Приказ Минфина России от 19.09.2008 №98н, Соглашение ФК и ФСФБН от 27.12.2006 г.), Федеральный закон 44-ФЗ от 05.04.2013г.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Предусмотреть ответственность должностных лиц, закрепив эти нормы в КОАП  РФ.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Доработать программное обеспечение (ППО «АСФК»).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99"/>
                        </a:gs>
                        <a:gs pos="100000">
                          <a:srgbClr val="CCFFCC"/>
                        </a:gs>
                      </a:gsLst>
                      <a:lin ang="2700000" scaled="1"/>
                    </a:gradFill>
                  </a:tcPr>
                </a:tc>
              </a:tr>
              <a:tr h="21844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Заключение контракта на цели, не предусмотренные уставной деятельностью или целевой программой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99"/>
                        </a:gs>
                        <a:gs pos="100000">
                          <a:srgbClr val="CCFFCC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Сообщить в службу финансово- бюджетного надзора или главному распорядителю или учредителю путем направления Уведомления.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Разработать и  принять  порядок взаимодействия (в том числе информационного) между органами  Федерального Казначейства и службой ФБН или с главными распорядителями (учредителями).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99"/>
                        </a:gs>
                        <a:gs pos="100000">
                          <a:srgbClr val="CCFFCC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Внести изменения в действующее бюджетное законодательство (Приказ Минфина России от 19.09.2008 №98н, Соглашение ФК и ФСФБН от 27.12.2006 г.), Федеральный закон 44-ФЗ от 05.04.2013г.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Предусмотреть ответственность должностных лиц, закрепив эти нормы в КОАП  РФ.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Доработать программное обеспечение (ППО «АСФК»).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99"/>
                        </a:gs>
                        <a:gs pos="100000">
                          <a:srgbClr val="CCFFCC"/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2" name="Group 33"/>
          <p:cNvGraphicFramePr>
            <a:graphicFrameLocks noGrp="1"/>
          </p:cNvGraphicFramePr>
          <p:nvPr/>
        </p:nvGraphicFramePr>
        <p:xfrm>
          <a:off x="0" y="908050"/>
          <a:ext cx="9144000" cy="944880"/>
        </p:xfrm>
        <a:graphic>
          <a:graphicData uri="http://schemas.openxmlformats.org/drawingml/2006/table">
            <a:tbl>
              <a:tblPr/>
              <a:tblGrid>
                <a:gridCol w="1830388"/>
                <a:gridCol w="4110037"/>
                <a:gridCol w="3203575"/>
              </a:tblGrid>
              <a:tr h="936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Риски при заключении  и постановке на учет контракта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8EFCC0"/>
                        </a:gs>
                        <a:gs pos="100000">
                          <a:srgbClr val="FBE5FA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Меры предупреждения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8EFCC0"/>
                        </a:gs>
                        <a:gs pos="100000">
                          <a:srgbClr val="FBE5FA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Примечание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8EFCC0"/>
                        </a:gs>
                        <a:gs pos="100000">
                          <a:srgbClr val="FBE5FA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352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532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extBox 12"/>
          <p:cNvSpPr txBox="1">
            <a:spLocks noChangeArrowheads="1"/>
          </p:cNvSpPr>
          <p:nvPr/>
        </p:nvSpPr>
        <p:spPr bwMode="auto">
          <a:xfrm>
            <a:off x="1000125" y="223838"/>
            <a:ext cx="7143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Times New Roman" pitchFamily="18" charset="0"/>
                <a:sym typeface="Lucida Grande"/>
              </a:rPr>
              <a:t>Риски при санкционировании оплаты по 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Times New Roman" pitchFamily="18" charset="0"/>
                <a:sym typeface="Lucida Grande"/>
              </a:rPr>
              <a:t>государственному контракту</a:t>
            </a: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0" y="0"/>
            <a:ext cx="5476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23850" algn="just"/>
            <a:r>
              <a:rPr lang="ru-RU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31749" name="Прямоугольник 10"/>
          <p:cNvSpPr>
            <a:spLocks noChangeArrowheads="1"/>
          </p:cNvSpPr>
          <p:nvPr/>
        </p:nvSpPr>
        <p:spPr bwMode="auto">
          <a:xfrm>
            <a:off x="539750" y="1052513"/>
            <a:ext cx="8272463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just">
              <a:buFont typeface="Wingdings" pitchFamily="2" charset="2"/>
              <a:buChar char="ü"/>
            </a:pPr>
            <a:endParaRPr lang="ru-RU" sz="13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3C005E1-6CB7-4094-9EDA-5EC267F5E0C2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aphicFrame>
        <p:nvGraphicFramePr>
          <p:cNvPr id="44099" name="Group 67"/>
          <p:cNvGraphicFramePr>
            <a:graphicFrameLocks noGrp="1"/>
          </p:cNvGraphicFramePr>
          <p:nvPr/>
        </p:nvGraphicFramePr>
        <p:xfrm>
          <a:off x="0" y="981075"/>
          <a:ext cx="9144000" cy="5472113"/>
        </p:xfrm>
        <a:graphic>
          <a:graphicData uri="http://schemas.openxmlformats.org/drawingml/2006/table">
            <a:tbl>
              <a:tblPr/>
              <a:tblGrid>
                <a:gridCol w="2713038"/>
                <a:gridCol w="3095625"/>
                <a:gridCol w="3335337"/>
              </a:tblGrid>
              <a:tr h="661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Риски при санкционировании заявок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ECFF"/>
                        </a:gs>
                        <a:gs pos="100000">
                          <a:srgbClr val="CCFFCC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Меры предупреждения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ECFF"/>
                        </a:gs>
                        <a:gs pos="100000">
                          <a:srgbClr val="CCFFCC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Примечание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ECFF"/>
                        </a:gs>
                        <a:gs pos="100000">
                          <a:srgbClr val="CCFFCC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  <a:tr h="33305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Завышение выполнения объемов работ, услуг (при строительстве).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Предварительный визуальный контроль сотрудников органов казначейства  на объекте до списания денежных средств.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Предусмотреть возможность блокировки поставленного на учет бюджетного обязательства по контракту с целью приостановления оплаты по контракту.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Внести изменения в действующее бюджетное законодательство (Бюджетный кодекс РФ, Приказ Минфина России от 01.09.2008 г №87н, Приказ Минфина России от 19.09.2008 г №98н).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Доработать программное обеспечение (ППО «АСФК»).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3.Предусмотреть уголовную ответственность.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</a:tr>
              <a:tr h="1479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соответствие выполнения работ срокам определенным договором или контрактом.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Контроль со стороны сотрудников казначейства за перечислением  неустойки в связи с невыполнением контракта.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Внести изменения в Приказ Минфина России от 01.09.2008 г №87н.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Доработать программное обеспечение (ППО «АСФК»).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352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532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Box 12"/>
          <p:cNvSpPr txBox="1">
            <a:spLocks noChangeArrowheads="1"/>
          </p:cNvSpPr>
          <p:nvPr/>
        </p:nvSpPr>
        <p:spPr bwMode="auto">
          <a:xfrm>
            <a:off x="1000125" y="223838"/>
            <a:ext cx="7143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Times New Roman" pitchFamily="18" charset="0"/>
                <a:sym typeface="Lucida Grande"/>
              </a:rPr>
              <a:t>Риски при санкционировании оплаты по 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Times New Roman" pitchFamily="18" charset="0"/>
                <a:sym typeface="Lucida Grande"/>
              </a:rPr>
              <a:t>государственному контракту</a:t>
            </a:r>
          </a:p>
        </p:txBody>
      </p:sp>
      <p:sp>
        <p:nvSpPr>
          <p:cNvPr id="32772" name="Rectangle 2"/>
          <p:cNvSpPr>
            <a:spLocks noChangeArrowheads="1"/>
          </p:cNvSpPr>
          <p:nvPr/>
        </p:nvSpPr>
        <p:spPr bwMode="auto">
          <a:xfrm>
            <a:off x="0" y="0"/>
            <a:ext cx="5476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23850" algn="just"/>
            <a:r>
              <a:rPr lang="ru-RU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32773" name="Прямоугольник 10"/>
          <p:cNvSpPr>
            <a:spLocks noChangeArrowheads="1"/>
          </p:cNvSpPr>
          <p:nvPr/>
        </p:nvSpPr>
        <p:spPr bwMode="auto">
          <a:xfrm>
            <a:off x="539750" y="1052513"/>
            <a:ext cx="8272463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just">
              <a:buFont typeface="Wingdings" pitchFamily="2" charset="2"/>
              <a:buChar char="ü"/>
            </a:pPr>
            <a:endParaRPr lang="ru-RU" sz="13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A36484D-4CFF-4D38-864A-C0389BBAC1CA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aphicFrame>
        <p:nvGraphicFramePr>
          <p:cNvPr id="62535" name="Group 71"/>
          <p:cNvGraphicFramePr>
            <a:graphicFrameLocks noGrp="1"/>
          </p:cNvGraphicFramePr>
          <p:nvPr/>
        </p:nvGraphicFramePr>
        <p:xfrm>
          <a:off x="0" y="981075"/>
          <a:ext cx="9144000" cy="5472113"/>
        </p:xfrm>
        <a:graphic>
          <a:graphicData uri="http://schemas.openxmlformats.org/drawingml/2006/table">
            <a:tbl>
              <a:tblPr/>
              <a:tblGrid>
                <a:gridCol w="2713038"/>
                <a:gridCol w="3095625"/>
                <a:gridCol w="3335337"/>
              </a:tblGrid>
              <a:tr h="654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Риски при санкционировании заявок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ECFF"/>
                        </a:gs>
                        <a:gs pos="100000">
                          <a:srgbClr val="CCFFCC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Меры предупреждения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ECFF"/>
                        </a:gs>
                        <a:gs pos="100000">
                          <a:srgbClr val="CCFFCC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Примечание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ECFF"/>
                        </a:gs>
                        <a:gs pos="100000">
                          <a:srgbClr val="CCFFCC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  <a:tr h="2005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Выполнение большого объема работ и услуг в сроки, в которые не возможно физически выполнить данный объем. (Возможно работы не выполнены,  а документы подписаны)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Сообщить в службу финансово- бюджетного надзора  путем направления Уведомления, а также главному распорядителю (учредителю).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Внести изменения в Приказ Минфина России от 01.09.2008 г №87н и  Соглашение ФК и ФСФБН от 27.12.2006 г.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Доработать программное обеспечение (ППО «АСФК»).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</a:tr>
              <a:tr h="28130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Перечисление авансовых платежей на счет подрядчика открытый в  банке. После перечисления денежных средств  у банка отзывают лицензию.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25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Перечислять авансовые платежи на лицевые счета поставщиков открытые в органах федерального казначейства:</a:t>
                      </a:r>
                    </a:p>
                    <a:p>
                      <a:pPr marL="0" marR="0" lvl="0" indent="254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254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 установлении суммы аванса свыше 300 т.р.</a:t>
                      </a:r>
                    </a:p>
                    <a:p>
                      <a:pPr marL="0" marR="0" lvl="0" indent="254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254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2) в любом случае при  наличии аванса, кроме контрактов на оплату коммунальных услуг и связи 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Внести изменения в Приказ Минфина России от 29.12.2012 г №24н и  Приказ Минфина России от 01.09.2008 г №87н.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2.Предусмотреть вышеназванные предложения в Законе «О Федеральном бюджете». 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Доработать программное обеспечение (ППО «АСФК»).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352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532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TextBox 12"/>
          <p:cNvSpPr txBox="1">
            <a:spLocks noChangeArrowheads="1"/>
          </p:cNvSpPr>
          <p:nvPr/>
        </p:nvSpPr>
        <p:spPr bwMode="auto">
          <a:xfrm>
            <a:off x="1000125" y="223838"/>
            <a:ext cx="7143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Times New Roman" pitchFamily="18" charset="0"/>
                <a:sym typeface="Lucida Grande"/>
              </a:rPr>
              <a:t>Риски при санкционировании оплаты по 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Times New Roman" pitchFamily="18" charset="0"/>
                <a:sym typeface="Lucida Grande"/>
              </a:rPr>
              <a:t>государственному контракту</a:t>
            </a:r>
          </a:p>
        </p:txBody>
      </p:sp>
      <p:sp>
        <p:nvSpPr>
          <p:cNvPr id="33796" name="Rectangle 2"/>
          <p:cNvSpPr>
            <a:spLocks noChangeArrowheads="1"/>
          </p:cNvSpPr>
          <p:nvPr/>
        </p:nvSpPr>
        <p:spPr bwMode="auto">
          <a:xfrm>
            <a:off x="0" y="0"/>
            <a:ext cx="5476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23850" algn="just"/>
            <a:r>
              <a:rPr lang="ru-RU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33797" name="Прямоугольник 10"/>
          <p:cNvSpPr>
            <a:spLocks noChangeArrowheads="1"/>
          </p:cNvSpPr>
          <p:nvPr/>
        </p:nvSpPr>
        <p:spPr bwMode="auto">
          <a:xfrm>
            <a:off x="539750" y="1052513"/>
            <a:ext cx="8272463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just">
              <a:buFont typeface="Wingdings" pitchFamily="2" charset="2"/>
              <a:buChar char="ü"/>
            </a:pPr>
            <a:endParaRPr lang="ru-RU" sz="13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271C544-D097-4E0B-BC1F-7F6B357AD6BF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aphicFrame>
        <p:nvGraphicFramePr>
          <p:cNvPr id="61513" name="Group 73"/>
          <p:cNvGraphicFramePr>
            <a:graphicFrameLocks noGrp="1"/>
          </p:cNvGraphicFramePr>
          <p:nvPr/>
        </p:nvGraphicFramePr>
        <p:xfrm>
          <a:off x="0" y="981075"/>
          <a:ext cx="9144000" cy="5543551"/>
        </p:xfrm>
        <a:graphic>
          <a:graphicData uri="http://schemas.openxmlformats.org/drawingml/2006/table">
            <a:tbl>
              <a:tblPr/>
              <a:tblGrid>
                <a:gridCol w="2713038"/>
                <a:gridCol w="3095625"/>
                <a:gridCol w="3335337"/>
              </a:tblGrid>
              <a:tr h="663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Риски при санкционировании заявок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ECFF"/>
                        </a:gs>
                        <a:gs pos="100000">
                          <a:srgbClr val="CCFFCC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Меры предупреждения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ECFF"/>
                        </a:gs>
                        <a:gs pos="100000">
                          <a:srgbClr val="CCFFCC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Примечание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ECFF"/>
                        </a:gs>
                        <a:gs pos="100000">
                          <a:srgbClr val="CCFFCC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  <a:tr h="28495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момент проведения операций по перечислению авансовых платежей поставщик появился в перечне неблагонадежных или попал под процедуру банкротства, или счет заблокирован банком из-за картотеки.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Перечислять авансовые платежи на лицевые счета поставщиков открытые в органах федерального казначейства: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R"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 установлении суммы аванса свыше 300 т.р.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2) в любом случае при наличии аванса, кроме контрактов на оплату коммунальных услуг и связи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Внести изменения в Приказ Минфина России от 29.12.2012 г №24н и  Приказ Минфина России от 01.09.2008 г №87н.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2.Предусмотреть вышеназванные предложения в Законе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«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 Федеральном бюджете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»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Доработать программное обеспечение (ППО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«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АСФК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»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</a:tr>
              <a:tr h="20304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Товары с коротким сроком хранения и использования приобретаются в полном объеме на год.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Сообщить в службу финансово- бюджетного надзора  путем направления Уведомления, а также главному распорядителю (учредителю).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Внести изменения в Приказ Минфина России от 01.09.2008 г №87н и  Соглашение ФК и ФСФБН от 27.12.2006 г.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Доработать программное обеспечение (ППО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«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АСФК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»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).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352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532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Box 12"/>
          <p:cNvSpPr txBox="1">
            <a:spLocks noChangeArrowheads="1"/>
          </p:cNvSpPr>
          <p:nvPr/>
        </p:nvSpPr>
        <p:spPr bwMode="auto">
          <a:xfrm>
            <a:off x="1000125" y="223838"/>
            <a:ext cx="7143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Times New Roman" pitchFamily="18" charset="0"/>
                <a:sym typeface="Lucida Grande"/>
              </a:rPr>
              <a:t>Риски при санкционировании оплаты по </a:t>
            </a:r>
          </a:p>
          <a:p>
            <a:pPr algn="ctr"/>
            <a:r>
              <a:rPr lang="ru-RU" b="1">
                <a:solidFill>
                  <a:srgbClr val="002060"/>
                </a:solidFill>
                <a:latin typeface="Times New Roman" pitchFamily="18" charset="0"/>
                <a:sym typeface="Lucida Grande"/>
              </a:rPr>
              <a:t>государственному контракту</a:t>
            </a:r>
          </a:p>
        </p:txBody>
      </p:sp>
      <p:sp>
        <p:nvSpPr>
          <p:cNvPr id="34820" name="Rectangle 2"/>
          <p:cNvSpPr>
            <a:spLocks noChangeArrowheads="1"/>
          </p:cNvSpPr>
          <p:nvPr/>
        </p:nvSpPr>
        <p:spPr bwMode="auto">
          <a:xfrm>
            <a:off x="0" y="0"/>
            <a:ext cx="5476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23850" algn="just"/>
            <a:r>
              <a:rPr lang="ru-RU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34821" name="Прямоугольник 10"/>
          <p:cNvSpPr>
            <a:spLocks noChangeArrowheads="1"/>
          </p:cNvSpPr>
          <p:nvPr/>
        </p:nvSpPr>
        <p:spPr bwMode="auto">
          <a:xfrm>
            <a:off x="539750" y="1052513"/>
            <a:ext cx="8272463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just">
              <a:buFont typeface="Wingdings" pitchFamily="2" charset="2"/>
              <a:buChar char="ü"/>
            </a:pPr>
            <a:endParaRPr lang="ru-RU" sz="13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4A9965-386B-4DDC-924B-C7EAB4D37099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graphicFrame>
        <p:nvGraphicFramePr>
          <p:cNvPr id="45120" name="Group 64"/>
          <p:cNvGraphicFramePr>
            <a:graphicFrameLocks noGrp="1"/>
          </p:cNvGraphicFramePr>
          <p:nvPr/>
        </p:nvGraphicFramePr>
        <p:xfrm>
          <a:off x="0" y="908050"/>
          <a:ext cx="9144000" cy="5616575"/>
        </p:xfrm>
        <a:graphic>
          <a:graphicData uri="http://schemas.openxmlformats.org/drawingml/2006/table">
            <a:tbl>
              <a:tblPr/>
              <a:tblGrid>
                <a:gridCol w="2713038"/>
                <a:gridCol w="3094037"/>
                <a:gridCol w="3336925"/>
              </a:tblGrid>
              <a:tr h="949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Риски при санкционировании заявок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ECFF"/>
                        </a:gs>
                        <a:gs pos="100000">
                          <a:srgbClr val="CCFFCC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Меры предупреждения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ECFF"/>
                        </a:gs>
                        <a:gs pos="100000">
                          <a:srgbClr val="CCFFCC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Примечание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ECFF"/>
                        </a:gs>
                        <a:gs pos="100000">
                          <a:srgbClr val="CCFFCC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  <a:tr h="23336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Виды выполненных работ и услуг не совпадают с сезоном выполнения данных работ. (например: дорожные работы)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Сообщить в службу финансово- бюджетного надзора  путем направления Уведомления, а также главному распорядителю (учредителю).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Внести изменения в Приказ Минфина России от 01.09.2008 г №87н и  Соглашение ФК и ФСФБН от 27.12.2006 г.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Доработать программное обеспечение (ППО «АСФК»).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</a:tr>
              <a:tr h="23336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Фактические предоставленные документы не совпадают с целями контракта, поставленного на учет обязательства.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Сообщить в службу финансово- бюджетного надзора  путем направления Уведомления.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Внести изменения в Приказ Минфина России от 01.09.2008 г №87н и  Соглашение ФК и ФСФБН от 27.12.2006 г.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Доработать программное обеспечение (ППО «АСФК»).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CC"/>
                        </a:gs>
                        <a:gs pos="100000">
                          <a:srgbClr val="FF9933"/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352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532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TextBox 12"/>
          <p:cNvSpPr txBox="1">
            <a:spLocks noChangeArrowheads="1"/>
          </p:cNvSpPr>
          <p:nvPr/>
        </p:nvSpPr>
        <p:spPr bwMode="auto">
          <a:xfrm>
            <a:off x="900113" y="47625"/>
            <a:ext cx="74406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Дополнительные документы, необходимые </a:t>
            </a:r>
          </a:p>
          <a:p>
            <a:pPr algn="ctr"/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сопровождении госконтрактов</a:t>
            </a:r>
          </a:p>
        </p:txBody>
      </p:sp>
      <p:sp>
        <p:nvSpPr>
          <p:cNvPr id="35844" name="Rectangle 2"/>
          <p:cNvSpPr>
            <a:spLocks noChangeArrowheads="1"/>
          </p:cNvSpPr>
          <p:nvPr/>
        </p:nvSpPr>
        <p:spPr bwMode="auto">
          <a:xfrm>
            <a:off x="0" y="0"/>
            <a:ext cx="5476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23850" algn="just"/>
            <a:r>
              <a:rPr lang="ru-RU" sz="1100">
                <a:latin typeface="Times New Roman" pitchFamily="18" charset="0"/>
                <a:cs typeface="Times New Roman" pitchFamily="18" charset="0"/>
              </a:rPr>
              <a:t>.</a:t>
            </a:r>
            <a:endParaRPr lang="ru-RU"/>
          </a:p>
        </p:txBody>
      </p:sp>
      <p:sp>
        <p:nvSpPr>
          <p:cNvPr id="35845" name="TextBox 8"/>
          <p:cNvSpPr txBox="1">
            <a:spLocks noChangeArrowheads="1"/>
          </p:cNvSpPr>
          <p:nvPr/>
        </p:nvSpPr>
        <p:spPr bwMode="auto">
          <a:xfrm>
            <a:off x="9525" y="9715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268288" algn="just"/>
            <a:endParaRPr lang="ru-RU" sz="1200">
              <a:latin typeface="Times New Roman" pitchFamily="18" charset="0"/>
              <a:cs typeface="Times New Roman" pitchFamily="18" charset="0"/>
            </a:endParaRPr>
          </a:p>
          <a:p>
            <a:pPr indent="268288" algn="just"/>
            <a:endParaRPr lang="ru-RU" sz="12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A5C1285-E213-47CB-B924-7417B8F0B22B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35847" name="Рисунок 253" descr="Documents_Black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1773238"/>
            <a:ext cx="779463" cy="77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8" name="Содержимое 2"/>
          <p:cNvSpPr>
            <a:spLocks/>
          </p:cNvSpPr>
          <p:nvPr/>
        </p:nvSpPr>
        <p:spPr bwMode="auto">
          <a:xfrm>
            <a:off x="1619250" y="1484313"/>
            <a:ext cx="7294563" cy="489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endParaRPr lang="ru-RU" b="1"/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endParaRPr lang="ru-RU" b="1" i="1" u="sng"/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endParaRPr lang="ru-RU" i="1" u="sng"/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endParaRPr lang="ru-RU" i="1" u="sng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73654" y="1589872"/>
            <a:ext cx="7475386" cy="145421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sz="1600">
              <a:solidFill>
                <a:srgbClr val="1F4E79"/>
              </a:solidFill>
              <a:latin typeface="Times New Roman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35852" name="Rectangle 14"/>
          <p:cNvSpPr>
            <a:spLocks noChangeArrowheads="1"/>
          </p:cNvSpPr>
          <p:nvPr/>
        </p:nvSpPr>
        <p:spPr bwMode="auto">
          <a:xfrm>
            <a:off x="1476375" y="1773238"/>
            <a:ext cx="6767513" cy="182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tx2"/>
                </a:solidFill>
              </a:rPr>
              <a:t>Форма 2Б </a:t>
            </a:r>
          </a:p>
          <a:p>
            <a:pPr algn="ctr"/>
            <a:r>
              <a:rPr lang="ru-RU" sz="2400" b="1">
                <a:solidFill>
                  <a:schemeClr val="tx2"/>
                </a:solidFill>
              </a:rPr>
              <a:t>«О стоимости строительно-монтажных работ по объекту»</a:t>
            </a:r>
          </a:p>
          <a:p>
            <a:endParaRPr lang="ru-RU" sz="2400" b="1">
              <a:solidFill>
                <a:srgbClr val="660033"/>
              </a:solidFill>
            </a:endParaRPr>
          </a:p>
          <a:p>
            <a:endParaRPr lang="ru-RU" b="1">
              <a:solidFill>
                <a:srgbClr val="660033"/>
              </a:solidFill>
            </a:endParaRPr>
          </a:p>
        </p:txBody>
      </p:sp>
      <p:sp>
        <p:nvSpPr>
          <p:cNvPr id="2" name="Скругленный прямоугольник 36"/>
          <p:cNvSpPr/>
          <p:nvPr/>
        </p:nvSpPr>
        <p:spPr>
          <a:xfrm>
            <a:off x="1101186" y="3461568"/>
            <a:ext cx="7547597" cy="14557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sz="1600">
              <a:solidFill>
                <a:srgbClr val="1F4E79"/>
              </a:solidFill>
              <a:latin typeface="Times New Roman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pic>
        <p:nvPicPr>
          <p:cNvPr id="35856" name="Рисунок 253" descr="Documents_Black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3716338"/>
            <a:ext cx="7794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7" name="Rectangle 19"/>
          <p:cNvSpPr>
            <a:spLocks noChangeArrowheads="1"/>
          </p:cNvSpPr>
          <p:nvPr/>
        </p:nvSpPr>
        <p:spPr bwMode="auto">
          <a:xfrm>
            <a:off x="1476375" y="3716338"/>
            <a:ext cx="65516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tx2"/>
                </a:solidFill>
              </a:rPr>
              <a:t>Сводный сметный расчет стоимости строительства</a:t>
            </a:r>
          </a:p>
          <a:p>
            <a:pPr algn="ctr"/>
            <a:endParaRPr lang="ru-RU" sz="2400" b="1">
              <a:solidFill>
                <a:srgbClr val="660033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331913" y="5300663"/>
            <a:ext cx="6408737" cy="433387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accent3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ru-RU" b="1" i="1">
                <a:latin typeface="Calibri" pitchFamily="34" charset="0"/>
              </a:rPr>
              <a:t>ПРЕДЛОЖЕНИЕ:</a:t>
            </a:r>
          </a:p>
        </p:txBody>
      </p:sp>
      <p:cxnSp>
        <p:nvCxnSpPr>
          <p:cNvPr id="35859" name="Прямая соединительная линия 87"/>
          <p:cNvCxnSpPr>
            <a:cxnSpLocks noChangeShapeType="1"/>
          </p:cNvCxnSpPr>
          <p:nvPr/>
        </p:nvCxnSpPr>
        <p:spPr bwMode="auto">
          <a:xfrm flipV="1">
            <a:off x="7812088" y="5445125"/>
            <a:ext cx="1008062" cy="0"/>
          </a:xfrm>
          <a:prstGeom prst="line">
            <a:avLst/>
          </a:prstGeom>
          <a:noFill/>
          <a:ln w="28575" cap="rnd" algn="ctr">
            <a:solidFill>
              <a:srgbClr val="FFC000"/>
            </a:solidFill>
            <a:round/>
            <a:headEnd/>
            <a:tailEnd/>
          </a:ln>
        </p:spPr>
      </p:cxnSp>
      <p:pic>
        <p:nvPicPr>
          <p:cNvPr id="35860" name="Рисунок 81" descr="search_b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5589588"/>
            <a:ext cx="8810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61" name="Содержимое 2"/>
          <p:cNvSpPr>
            <a:spLocks/>
          </p:cNvSpPr>
          <p:nvPr/>
        </p:nvSpPr>
        <p:spPr bwMode="auto">
          <a:xfrm>
            <a:off x="1403350" y="5734050"/>
            <a:ext cx="66976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1400" b="1" i="1" u="sng"/>
              <a:t>ВИЗУАЛЬНЫЙ КОНТРОЛЬ ОРГАНАМИ КАЗНАЧЕЙСТВА СОВМЕСТНО </a:t>
            </a:r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1400" b="1" i="1" u="sng"/>
              <a:t>СО СПЕЦИАЛИСТАМИ ТЕХНАДЗОРА</a:t>
            </a:r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endParaRPr lang="ru-RU" b="1" i="1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 descr="223-фз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Rectangle 3"/>
          <p:cNvSpPr>
            <a:spLocks noChangeArrowheads="1"/>
          </p:cNvSpPr>
          <p:nvPr/>
        </p:nvSpPr>
        <p:spPr bwMode="auto">
          <a:xfrm>
            <a:off x="179388" y="1069975"/>
            <a:ext cx="8713787" cy="577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 algn="just">
              <a:buFontTx/>
              <a:buAutoNum type="arabicPeriod"/>
            </a:pPr>
            <a:r>
              <a:rPr lang="ru-RU" sz="1600" b="1"/>
              <a:t> Разработать, для внесения предложений в Правительство РФ,  Порядок   осуществления контроля органами казначейства, предусмотренный  п.6 статьи 99 закона 44-ФЗ, с расширением объектов контроля, применением методов мониторинга государственных контрактов, определением вида и порядка обмена информацией всех контролирующих органов, государственных заказчиков и главных распорядителей средств.</a:t>
            </a:r>
          </a:p>
          <a:p>
            <a:pPr marL="342900" indent="-342900" algn="just"/>
            <a:endParaRPr lang="ru-RU" sz="1600" b="1"/>
          </a:p>
          <a:p>
            <a:pPr marL="342900" indent="-342900" algn="just"/>
            <a:r>
              <a:rPr lang="ru-RU" sz="1600" b="1"/>
              <a:t>2.  Подготовить предложения по внесению изменений в приказы 87Н и 98Н Минфина России, предусматривающие расширение контрольных полномочий органов казначейства при постановке на учет бюджетных обязательств и санкционировании расходов по принятым обязательствам.</a:t>
            </a:r>
          </a:p>
          <a:p>
            <a:pPr marL="342900" indent="-342900" algn="just"/>
            <a:endParaRPr lang="ru-RU" sz="1600" b="1"/>
          </a:p>
          <a:p>
            <a:pPr marL="342900" indent="-342900" algn="just">
              <a:buFontTx/>
              <a:buAutoNum type="arabicPeriod" startAt="3"/>
            </a:pPr>
            <a:r>
              <a:rPr lang="ru-RU" sz="1600" b="1"/>
              <a:t> Расширить применение практики открытия лицевых счетов в органах казначейства для авансирования контрактов.</a:t>
            </a:r>
          </a:p>
          <a:p>
            <a:pPr marL="342900" indent="-342900" algn="just">
              <a:buFontTx/>
              <a:buAutoNum type="arabicPeriod" startAt="3"/>
            </a:pPr>
            <a:endParaRPr lang="ru-RU" sz="1600" b="1"/>
          </a:p>
          <a:p>
            <a:pPr marL="342900" indent="-342900" algn="just">
              <a:buFontTx/>
              <a:buAutoNum type="arabicPeriod" startAt="3"/>
            </a:pPr>
            <a:r>
              <a:rPr lang="ru-RU" sz="1600" b="1"/>
              <a:t> В целях реализации изменений в нормативные акты, провести соответствующую доработку ППО.</a:t>
            </a:r>
          </a:p>
          <a:p>
            <a:pPr marL="342900" indent="-342900" algn="just">
              <a:buFontTx/>
              <a:buAutoNum type="arabicPeriod" startAt="3"/>
            </a:pPr>
            <a:endParaRPr lang="ru-RU" sz="1600" b="1"/>
          </a:p>
          <a:p>
            <a:pPr marL="342900" indent="-342900" algn="just"/>
            <a:r>
              <a:rPr lang="ru-RU" sz="1600" b="1"/>
              <a:t>5.    Предусмотреть ответственность должностных лиц заказчика и исполнителя  за неисполнение контракта, закрепив эти нормы в КОАП РФ.</a:t>
            </a:r>
          </a:p>
          <a:p>
            <a:pPr marL="342900" indent="-342900" algn="ctr"/>
            <a:endParaRPr lang="ru-RU" sz="1600" b="1"/>
          </a:p>
          <a:p>
            <a:pPr marL="342900" indent="-342900" algn="ctr"/>
            <a:endParaRPr lang="ru-RU" sz="1600" b="1"/>
          </a:p>
          <a:p>
            <a:pPr marL="342900" indent="-342900"/>
            <a:r>
              <a:rPr lang="ru-RU"/>
              <a:t> </a:t>
            </a:r>
            <a:r>
              <a:rPr lang="ru-RU" sz="2000"/>
              <a:t>      </a:t>
            </a:r>
          </a:p>
        </p:txBody>
      </p:sp>
      <p:sp>
        <p:nvSpPr>
          <p:cNvPr id="36867" name="TextBox 12"/>
          <p:cNvSpPr txBox="1">
            <a:spLocks noChangeArrowheads="1"/>
          </p:cNvSpPr>
          <p:nvPr/>
        </p:nvSpPr>
        <p:spPr bwMode="auto">
          <a:xfrm>
            <a:off x="1042988" y="47625"/>
            <a:ext cx="729773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Внесены  на  рассмотрение</a:t>
            </a:r>
          </a:p>
          <a:p>
            <a:pPr algn="ctr"/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следующие  предложения</a:t>
            </a:r>
          </a:p>
        </p:txBody>
      </p:sp>
      <p:pic>
        <p:nvPicPr>
          <p:cNvPr id="36868" name="Picture 5" descr="BD21300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981075"/>
            <a:ext cx="3206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 descr="BD21300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636838"/>
            <a:ext cx="32067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5" descr="BD21300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933825"/>
            <a:ext cx="3206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5" descr="BD21300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4652963"/>
            <a:ext cx="3206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5" descr="BD21300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5445125"/>
            <a:ext cx="3206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6873" name="Прямая соединительная линия 27"/>
          <p:cNvCxnSpPr>
            <a:cxnSpLocks noChangeShapeType="1"/>
          </p:cNvCxnSpPr>
          <p:nvPr/>
        </p:nvCxnSpPr>
        <p:spPr bwMode="auto">
          <a:xfrm flipV="1">
            <a:off x="611188" y="2636838"/>
            <a:ext cx="8064500" cy="0"/>
          </a:xfrm>
          <a:prstGeom prst="line">
            <a:avLst/>
          </a:prstGeom>
          <a:noFill/>
          <a:ln w="28575" cap="rnd" algn="ctr">
            <a:solidFill>
              <a:schemeClr val="accent1"/>
            </a:solidFill>
            <a:round/>
            <a:headEnd/>
            <a:tailEnd/>
          </a:ln>
        </p:spPr>
      </p:cxnSp>
      <p:cxnSp>
        <p:nvCxnSpPr>
          <p:cNvPr id="36874" name="Прямая соединительная линия 27"/>
          <p:cNvCxnSpPr>
            <a:cxnSpLocks noChangeShapeType="1"/>
          </p:cNvCxnSpPr>
          <p:nvPr/>
        </p:nvCxnSpPr>
        <p:spPr bwMode="auto">
          <a:xfrm flipV="1">
            <a:off x="611188" y="6237288"/>
            <a:ext cx="8137525" cy="0"/>
          </a:xfrm>
          <a:prstGeom prst="line">
            <a:avLst/>
          </a:prstGeom>
          <a:noFill/>
          <a:ln w="28575" cap="rnd" algn="ctr">
            <a:solidFill>
              <a:schemeClr val="accent1"/>
            </a:solidFill>
            <a:round/>
            <a:headEnd/>
            <a:tailEnd/>
          </a:ln>
        </p:spPr>
      </p:cxnSp>
      <p:cxnSp>
        <p:nvCxnSpPr>
          <p:cNvPr id="36875" name="Прямая соединительная линия 27"/>
          <p:cNvCxnSpPr>
            <a:cxnSpLocks noChangeShapeType="1"/>
          </p:cNvCxnSpPr>
          <p:nvPr/>
        </p:nvCxnSpPr>
        <p:spPr bwMode="auto">
          <a:xfrm flipV="1">
            <a:off x="611188" y="5373688"/>
            <a:ext cx="8137525" cy="0"/>
          </a:xfrm>
          <a:prstGeom prst="line">
            <a:avLst/>
          </a:prstGeom>
          <a:noFill/>
          <a:ln w="28575" cap="rnd" algn="ctr">
            <a:solidFill>
              <a:schemeClr val="accent1"/>
            </a:solidFill>
            <a:round/>
            <a:headEnd/>
            <a:tailEnd/>
          </a:ln>
        </p:spPr>
      </p:cxnSp>
      <p:cxnSp>
        <p:nvCxnSpPr>
          <p:cNvPr id="36876" name="Прямая соединительная линия 27"/>
          <p:cNvCxnSpPr>
            <a:cxnSpLocks noChangeShapeType="1"/>
          </p:cNvCxnSpPr>
          <p:nvPr/>
        </p:nvCxnSpPr>
        <p:spPr bwMode="auto">
          <a:xfrm flipV="1">
            <a:off x="611188" y="3860800"/>
            <a:ext cx="8137525" cy="0"/>
          </a:xfrm>
          <a:prstGeom prst="line">
            <a:avLst/>
          </a:prstGeom>
          <a:noFill/>
          <a:ln w="28575" cap="rnd" algn="ctr">
            <a:solidFill>
              <a:schemeClr val="accent1"/>
            </a:solidFill>
            <a:round/>
            <a:headEnd/>
            <a:tailEnd/>
          </a:ln>
        </p:spPr>
      </p:cxnSp>
      <p:cxnSp>
        <p:nvCxnSpPr>
          <p:cNvPr id="36877" name="Прямая соединительная линия 27"/>
          <p:cNvCxnSpPr>
            <a:cxnSpLocks noChangeShapeType="1"/>
          </p:cNvCxnSpPr>
          <p:nvPr/>
        </p:nvCxnSpPr>
        <p:spPr bwMode="auto">
          <a:xfrm flipV="1">
            <a:off x="684213" y="4652963"/>
            <a:ext cx="8064500" cy="0"/>
          </a:xfrm>
          <a:prstGeom prst="line">
            <a:avLst/>
          </a:prstGeom>
          <a:noFill/>
          <a:ln w="28575" cap="rnd" algn="ctr">
            <a:solidFill>
              <a:schemeClr val="accent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352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532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TextBox 12"/>
          <p:cNvSpPr txBox="1">
            <a:spLocks noChangeArrowheads="1"/>
          </p:cNvSpPr>
          <p:nvPr/>
        </p:nvSpPr>
        <p:spPr bwMode="auto">
          <a:xfrm>
            <a:off x="0" y="130175"/>
            <a:ext cx="8532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2" name="Rectangle 2"/>
          <p:cNvSpPr>
            <a:spLocks noChangeArrowheads="1"/>
          </p:cNvSpPr>
          <p:nvPr/>
        </p:nvSpPr>
        <p:spPr bwMode="auto">
          <a:xfrm>
            <a:off x="0" y="0"/>
            <a:ext cx="5476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23850" algn="just"/>
            <a:r>
              <a:rPr lang="ru-RU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37893" name="TextBox 8"/>
          <p:cNvSpPr txBox="1">
            <a:spLocks noChangeArrowheads="1"/>
          </p:cNvSpPr>
          <p:nvPr/>
        </p:nvSpPr>
        <p:spPr bwMode="auto">
          <a:xfrm>
            <a:off x="179388" y="996950"/>
            <a:ext cx="88566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79388" algn="just"/>
            <a:endParaRPr lang="ru-RU" sz="12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FEBD342-DA4D-4AB0-97DF-9B8080CFE0DE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7895" name="Содержимое 2"/>
          <p:cNvSpPr>
            <a:spLocks/>
          </p:cNvSpPr>
          <p:nvPr/>
        </p:nvSpPr>
        <p:spPr bwMode="auto">
          <a:xfrm>
            <a:off x="827088" y="1268413"/>
            <a:ext cx="787082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6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</a:t>
            </a:r>
          </a:p>
          <a:p>
            <a:pPr marL="342900" indent="-342900" algn="ctr"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6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внимание!</a:t>
            </a:r>
            <a:endParaRPr lang="ru-RU" sz="6600" b="1" u="sng">
              <a:solidFill>
                <a:srgbClr val="002A7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6" name="Рисунок 117" descr="shutterstock_72730093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1275" y="4868863"/>
            <a:ext cx="180022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2568</TotalTime>
  <Words>1476</Words>
  <Application>Microsoft Office PowerPoint</Application>
  <PresentationFormat>Экран (4:3)</PresentationFormat>
  <Paragraphs>190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fk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2303</dc:creator>
  <cp:lastModifiedBy>Дорожинская Галина Алексеевна</cp:lastModifiedBy>
  <cp:revision>283</cp:revision>
  <cp:lastPrinted>2015-04-20T15:17:40Z</cp:lastPrinted>
  <dcterms:created xsi:type="dcterms:W3CDTF">2013-02-18T08:51:06Z</dcterms:created>
  <dcterms:modified xsi:type="dcterms:W3CDTF">2015-09-25T17:50:25Z</dcterms:modified>
</cp:coreProperties>
</file>